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18288000" cy="10287000"/>
  <p:notesSz cx="6858000" cy="9144000"/>
  <p:embeddedFontLst>
    <p:embeddedFont>
      <p:font typeface="#9Slide05 VL Fadilla" panose="020B0604020202020204" charset="-93"/>
      <p:regular r:id="rId33"/>
    </p:embeddedFont>
    <p:embeddedFont>
      <p:font typeface="#9Slide06 SVNSlow Attack 2" panose="020B0604020202020204" charset="0"/>
      <p:regular r:id="rId34"/>
    </p:embeddedFont>
    <p:embeddedFont>
      <p:font typeface="#9Slide07 SVNUT Triumph Press" panose="020B0604020202020204" charset="0"/>
      <p:regular r:id="rId35"/>
    </p:embeddedFont>
    <p:embeddedFont>
      <p:font typeface="Fraunces Bold" panose="020B0604020202020204" charset="-93"/>
      <p:regular r:id="rId36"/>
    </p:embeddedFont>
    <p:embeddedFont>
      <p:font typeface="Fraunces Heavy" panose="020B0604020202020204" charset="-93"/>
      <p:regular r:id="rId37"/>
    </p:embeddedFont>
    <p:embeddedFont>
      <p:font typeface="Roboto Condensed" panose="02000000000000000000" pitchFamily="2" charset="0"/>
      <p:regular r:id="rId38"/>
      <p:bold r:id="rId39"/>
      <p:italic r:id="rId40"/>
      <p:boldItalic r:id="rId41"/>
    </p:embeddedFont>
    <p:embeddedFont>
      <p:font typeface="Roboto Condensed Bold" panose="020B0604020202020204" charset="0"/>
      <p:regular r:id="rId42"/>
    </p:embeddedFont>
    <p:embeddedFont>
      <p:font typeface="Roboto Condensed Bold Italics" panose="020B0604020202020204" charset="0"/>
      <p:regular r:id="rId43"/>
    </p:embeddedFont>
    <p:embeddedFont>
      <p:font typeface="Roboto Condensed Italics"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41564" y="596520"/>
            <a:ext cx="13804872" cy="9093960"/>
          </a:xfrm>
          <a:custGeom>
            <a:avLst/>
            <a:gdLst/>
            <a:ahLst/>
            <a:cxnLst/>
            <a:rect l="l" t="t" r="r" b="b"/>
            <a:pathLst>
              <a:path w="13804872" h="9093960">
                <a:moveTo>
                  <a:pt x="0" y="0"/>
                </a:moveTo>
                <a:lnTo>
                  <a:pt x="13804872" y="0"/>
                </a:lnTo>
                <a:lnTo>
                  <a:pt x="13804872" y="9093960"/>
                </a:lnTo>
                <a:lnTo>
                  <a:pt x="0" y="9093960"/>
                </a:lnTo>
                <a:lnTo>
                  <a:pt x="0" y="0"/>
                </a:lnTo>
                <a:close/>
              </a:path>
            </a:pathLst>
          </a:custGeom>
          <a:blipFill>
            <a:blip r:embed="rId2"/>
            <a:stretch>
              <a:fillRect/>
            </a:stretch>
          </a:blipFill>
        </p:spPr>
        <p:txBody>
          <a:bodyPr/>
          <a:lstStyle/>
          <a:p>
            <a:endParaRPr lang="en-US"/>
          </a:p>
        </p:txBody>
      </p:sp>
      <p:sp>
        <p:nvSpPr>
          <p:cNvPr id="8" name="TextBox 8"/>
          <p:cNvSpPr txBox="1"/>
          <p:nvPr/>
        </p:nvSpPr>
        <p:spPr>
          <a:xfrm>
            <a:off x="5736605" y="1023726"/>
            <a:ext cx="6198418" cy="1009597"/>
          </a:xfrm>
          <a:prstGeom prst="rect">
            <a:avLst/>
          </a:prstGeom>
        </p:spPr>
        <p:txBody>
          <a:bodyPr wrap="square" lIns="0" tIns="0" rIns="0" bIns="0" rtlCol="0" anchor="t">
            <a:spAutoFit/>
          </a:bodyPr>
          <a:lstStyle/>
          <a:p>
            <a:pPr algn="ctr">
              <a:lnSpc>
                <a:spcPts val="8399"/>
              </a:lnSpc>
              <a:spcBef>
                <a:spcPct val="0"/>
              </a:spcBef>
            </a:pPr>
            <a:r>
              <a:rPr lang="en-US" sz="5999" dirty="0">
                <a:solidFill>
                  <a:srgbClr val="6D453E"/>
                </a:solidFill>
                <a:latin typeface="Fraunces Bold"/>
              </a:rPr>
              <a:t>1. KHỞI ĐỘNG</a:t>
            </a:r>
          </a:p>
        </p:txBody>
      </p:sp>
      <p:sp>
        <p:nvSpPr>
          <p:cNvPr id="9" name="TextBox 9"/>
          <p:cNvSpPr txBox="1"/>
          <p:nvPr/>
        </p:nvSpPr>
        <p:spPr>
          <a:xfrm>
            <a:off x="5736605" y="1785673"/>
            <a:ext cx="6963846" cy="1845442"/>
          </a:xfrm>
          <a:prstGeom prst="rect">
            <a:avLst/>
          </a:prstGeom>
        </p:spPr>
        <p:txBody>
          <a:bodyPr wrap="square" lIns="0" tIns="0" rIns="0" bIns="0" rtlCol="0" anchor="t">
            <a:spAutoFit/>
          </a:bodyPr>
          <a:lstStyle/>
          <a:p>
            <a:pPr algn="ctr">
              <a:lnSpc>
                <a:spcPts val="16800"/>
              </a:lnSpc>
              <a:spcBef>
                <a:spcPct val="0"/>
              </a:spcBef>
            </a:pPr>
            <a:r>
              <a:rPr lang="en-US" sz="12000" dirty="0">
                <a:solidFill>
                  <a:srgbClr val="6D453E"/>
                </a:solidFill>
                <a:latin typeface="#9Slide06 SVNSlow Attack 2"/>
              </a:rPr>
              <a:t>GIẢI MÃ MẬT THƯ</a:t>
            </a:r>
          </a:p>
        </p:txBody>
      </p:sp>
      <p:sp>
        <p:nvSpPr>
          <p:cNvPr id="10" name="TextBox 10"/>
          <p:cNvSpPr txBox="1"/>
          <p:nvPr/>
        </p:nvSpPr>
        <p:spPr>
          <a:xfrm>
            <a:off x="2896166" y="4073746"/>
            <a:ext cx="12074300" cy="4436312"/>
          </a:xfrm>
          <a:prstGeom prst="rect">
            <a:avLst/>
          </a:prstGeom>
        </p:spPr>
        <p:txBody>
          <a:bodyPr lIns="0" tIns="0" rIns="0" bIns="0" rtlCol="0" anchor="t">
            <a:spAutoFit/>
          </a:bodyPr>
          <a:lstStyle/>
          <a:p>
            <a:pPr marL="906780" lvl="1" indent="-453390" algn="just">
              <a:lnSpc>
                <a:spcPts val="5880"/>
              </a:lnSpc>
              <a:buFont typeface="Arial"/>
              <a:buChar char="•"/>
            </a:pPr>
            <a:r>
              <a:rPr lang="en-US" sz="4200">
                <a:solidFill>
                  <a:srgbClr val="6D453E"/>
                </a:solidFill>
                <a:latin typeface="Roboto Condensed"/>
              </a:rPr>
              <a:t>GV có 1 bức ảnh được cắt thành 4 mảnh tương ứng với 4 mật thư. Mỗi mật thư là 1 câu hỏi. HS trả lời đúng một mật thư sẽ nhận được một mảnh ghép của bức ảnh. Mỗi câu hỏi có 30s/để giơ đáp án.</a:t>
            </a:r>
          </a:p>
          <a:p>
            <a:pPr marL="906780" lvl="1" indent="-453390" algn="just">
              <a:lnSpc>
                <a:spcPts val="5880"/>
              </a:lnSpc>
              <a:buFont typeface="Arial"/>
              <a:buChar char="•"/>
            </a:pPr>
            <a:r>
              <a:rPr lang="en-US" sz="4200">
                <a:solidFill>
                  <a:srgbClr val="6D453E"/>
                </a:solidFill>
                <a:latin typeface="Roboto Condensed"/>
              </a:rPr>
              <a:t>Nhóm giành chiến thắng là nhóm trả lời đúng 4 mật thư và ghép đúng bức ảnh.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58017" y="2440701"/>
            <a:ext cx="16005983" cy="2516715"/>
          </a:xfrm>
          <a:prstGeom prst="rect">
            <a:avLst/>
          </a:prstGeom>
        </p:spPr>
        <p:txBody>
          <a:bodyPr wrap="square" lIns="0" tIns="0" rIns="0" bIns="0" rtlCol="0" anchor="t">
            <a:spAutoFit/>
          </a:bodyPr>
          <a:lstStyle/>
          <a:p>
            <a:pPr algn="just">
              <a:lnSpc>
                <a:spcPts val="6719"/>
              </a:lnSpc>
            </a:pPr>
            <a:r>
              <a:rPr lang="en-US" sz="4800" dirty="0">
                <a:solidFill>
                  <a:srgbClr val="4D3527"/>
                </a:solidFill>
                <a:latin typeface="Roboto Condensed"/>
              </a:rPr>
              <a:t>Quan </a:t>
            </a:r>
            <a:r>
              <a:rPr lang="en-US" sz="4800" dirty="0" err="1">
                <a:solidFill>
                  <a:srgbClr val="4D3527"/>
                </a:solidFill>
                <a:latin typeface="Roboto Condensed"/>
              </a:rPr>
              <a:t>điểm</a:t>
            </a:r>
            <a:r>
              <a:rPr lang="en-US" sz="4800" dirty="0">
                <a:solidFill>
                  <a:srgbClr val="4D3527"/>
                </a:solidFill>
                <a:latin typeface="Roboto Condensed"/>
              </a:rPr>
              <a:t> </a:t>
            </a:r>
            <a:r>
              <a:rPr lang="en-US" sz="4800" dirty="0" err="1">
                <a:solidFill>
                  <a:srgbClr val="4D3527"/>
                </a:solidFill>
                <a:latin typeface="Roboto Condensed"/>
              </a:rPr>
              <a:t>của</a:t>
            </a:r>
            <a:r>
              <a:rPr lang="en-US" sz="4800" dirty="0">
                <a:solidFill>
                  <a:srgbClr val="4D3527"/>
                </a:solidFill>
                <a:latin typeface="Roboto Condensed"/>
              </a:rPr>
              <a:t> </a:t>
            </a:r>
            <a:r>
              <a:rPr lang="en-US" sz="4800" dirty="0" err="1">
                <a:solidFill>
                  <a:srgbClr val="4D3527"/>
                </a:solidFill>
                <a:latin typeface="Roboto Condensed"/>
              </a:rPr>
              <a:t>Đôn</a:t>
            </a:r>
            <a:r>
              <a:rPr lang="en-US" sz="4800" dirty="0">
                <a:solidFill>
                  <a:srgbClr val="4D3527"/>
                </a:solidFill>
                <a:latin typeface="Roboto Condensed"/>
              </a:rPr>
              <a:t>-ki-</a:t>
            </a:r>
            <a:r>
              <a:rPr lang="en-US" sz="4800" dirty="0" err="1">
                <a:solidFill>
                  <a:srgbClr val="4D3527"/>
                </a:solidFill>
                <a:latin typeface="Roboto Condensed"/>
              </a:rPr>
              <a:t>hô</a:t>
            </a:r>
            <a:r>
              <a:rPr lang="en-US" sz="4800" dirty="0">
                <a:solidFill>
                  <a:srgbClr val="4D3527"/>
                </a:solidFill>
                <a:latin typeface="Roboto Condensed"/>
              </a:rPr>
              <a:t>-</a:t>
            </a:r>
            <a:r>
              <a:rPr lang="en-US" sz="4800" dirty="0" err="1">
                <a:solidFill>
                  <a:srgbClr val="4D3527"/>
                </a:solidFill>
                <a:latin typeface="Roboto Condensed"/>
              </a:rPr>
              <a:t>tê</a:t>
            </a:r>
            <a:r>
              <a:rPr lang="en-US" sz="4800" dirty="0">
                <a:solidFill>
                  <a:srgbClr val="4D3527"/>
                </a:solidFill>
                <a:latin typeface="Roboto Condensed"/>
              </a:rPr>
              <a:t> </a:t>
            </a:r>
            <a:r>
              <a:rPr lang="en-US" sz="4800" dirty="0" err="1">
                <a:solidFill>
                  <a:srgbClr val="4D3527"/>
                </a:solidFill>
                <a:latin typeface="Roboto Condensed"/>
              </a:rPr>
              <a:t>và</a:t>
            </a:r>
            <a:r>
              <a:rPr lang="en-US" sz="4800" dirty="0">
                <a:solidFill>
                  <a:srgbClr val="4D3527"/>
                </a:solidFill>
                <a:latin typeface="Roboto Condensed"/>
              </a:rPr>
              <a:t> Xan-</a:t>
            </a:r>
            <a:r>
              <a:rPr lang="en-US" sz="4800" dirty="0" err="1">
                <a:solidFill>
                  <a:srgbClr val="4D3527"/>
                </a:solidFill>
                <a:latin typeface="Roboto Condensed"/>
              </a:rPr>
              <a:t>chô</a:t>
            </a:r>
            <a:r>
              <a:rPr lang="en-US" sz="4800" dirty="0">
                <a:solidFill>
                  <a:srgbClr val="4D3527"/>
                </a:solidFill>
                <a:latin typeface="Roboto Condensed"/>
              </a:rPr>
              <a:t>-Pan-xa </a:t>
            </a:r>
            <a:r>
              <a:rPr lang="en-US" sz="4800" dirty="0" err="1">
                <a:solidFill>
                  <a:srgbClr val="4D3527"/>
                </a:solidFill>
                <a:latin typeface="Roboto Condensed"/>
              </a:rPr>
              <a:t>về</a:t>
            </a:r>
            <a:r>
              <a:rPr lang="en-US" sz="4800" dirty="0">
                <a:solidFill>
                  <a:srgbClr val="4D3527"/>
                </a:solidFill>
                <a:latin typeface="Roboto Condensed"/>
              </a:rPr>
              <a:t> </a:t>
            </a:r>
            <a:r>
              <a:rPr lang="en-US" sz="4800" dirty="0" err="1">
                <a:solidFill>
                  <a:srgbClr val="4D3527"/>
                </a:solidFill>
                <a:latin typeface="Roboto Condensed"/>
              </a:rPr>
              <a:t>vấn</a:t>
            </a:r>
            <a:r>
              <a:rPr lang="en-US" sz="4800" dirty="0">
                <a:solidFill>
                  <a:srgbClr val="4D3527"/>
                </a:solidFill>
                <a:latin typeface="Roboto Condensed"/>
              </a:rPr>
              <a:t> </a:t>
            </a:r>
            <a:r>
              <a:rPr lang="en-US" sz="4800" dirty="0" err="1">
                <a:solidFill>
                  <a:srgbClr val="4D3527"/>
                </a:solidFill>
                <a:latin typeface="Roboto Condensed"/>
              </a:rPr>
              <a:t>đề</a:t>
            </a:r>
            <a:r>
              <a:rPr lang="en-US" sz="4800" dirty="0">
                <a:solidFill>
                  <a:srgbClr val="4D3527"/>
                </a:solidFill>
                <a:latin typeface="Roboto Condensed"/>
              </a:rPr>
              <a:t> </a:t>
            </a:r>
            <a:r>
              <a:rPr lang="en-US" sz="4800" dirty="0" err="1">
                <a:solidFill>
                  <a:srgbClr val="4D3527"/>
                </a:solidFill>
                <a:latin typeface="Roboto Condensed"/>
              </a:rPr>
              <a:t>bị</a:t>
            </a:r>
            <a:r>
              <a:rPr lang="en-US" sz="4800" dirty="0">
                <a:solidFill>
                  <a:srgbClr val="4D3527"/>
                </a:solidFill>
                <a:latin typeface="Roboto Condensed"/>
              </a:rPr>
              <a:t> </a:t>
            </a:r>
            <a:r>
              <a:rPr lang="en-US" sz="4800" dirty="0" err="1">
                <a:solidFill>
                  <a:srgbClr val="4D3527"/>
                </a:solidFill>
                <a:latin typeface="Roboto Condensed"/>
              </a:rPr>
              <a:t>thương</a:t>
            </a:r>
            <a:r>
              <a:rPr lang="en-US" sz="4800" dirty="0">
                <a:solidFill>
                  <a:srgbClr val="4D3527"/>
                </a:solidFill>
                <a:latin typeface="Roboto Condensed"/>
              </a:rPr>
              <a:t> </a:t>
            </a:r>
            <a:r>
              <a:rPr lang="en-US" sz="4800" dirty="0" err="1">
                <a:solidFill>
                  <a:srgbClr val="4D3527"/>
                </a:solidFill>
                <a:latin typeface="Roboto Condensed"/>
              </a:rPr>
              <a:t>như</a:t>
            </a:r>
            <a:r>
              <a:rPr lang="en-US" sz="4800" dirty="0">
                <a:solidFill>
                  <a:srgbClr val="4D3527"/>
                </a:solidFill>
                <a:latin typeface="Roboto Condensed"/>
              </a:rPr>
              <a:t> </a:t>
            </a:r>
            <a:r>
              <a:rPr lang="en-US" sz="4800" dirty="0" err="1">
                <a:solidFill>
                  <a:srgbClr val="4D3527"/>
                </a:solidFill>
                <a:latin typeface="Roboto Condensed"/>
              </a:rPr>
              <a:t>thế</a:t>
            </a:r>
            <a:r>
              <a:rPr lang="en-US" sz="4800" dirty="0">
                <a:solidFill>
                  <a:srgbClr val="4D3527"/>
                </a:solidFill>
                <a:latin typeface="Roboto Condensed"/>
              </a:rPr>
              <a:t> </a:t>
            </a:r>
            <a:r>
              <a:rPr lang="en-US" sz="4800" dirty="0" err="1">
                <a:solidFill>
                  <a:srgbClr val="4D3527"/>
                </a:solidFill>
                <a:latin typeface="Roboto Condensed"/>
              </a:rPr>
              <a:t>nào</a:t>
            </a:r>
            <a:r>
              <a:rPr lang="en-US" sz="4800" dirty="0">
                <a:solidFill>
                  <a:srgbClr val="4D3527"/>
                </a:solidFill>
                <a:latin typeface="Roboto Condensed"/>
              </a:rPr>
              <a:t>?</a:t>
            </a:r>
          </a:p>
          <a:p>
            <a:pPr algn="just">
              <a:lnSpc>
                <a:spcPts val="6719"/>
              </a:lnSpc>
              <a:spcBef>
                <a:spcPct val="0"/>
              </a:spcBef>
            </a:pPr>
            <a:endParaRPr lang="en-US" sz="4800" dirty="0">
              <a:solidFill>
                <a:srgbClr val="4D3527"/>
              </a:solidFill>
              <a:latin typeface="Roboto Condensed"/>
            </a:endParaRPr>
          </a:p>
        </p:txBody>
      </p:sp>
      <p:sp>
        <p:nvSpPr>
          <p:cNvPr id="7" name="TextBox 7"/>
          <p:cNvSpPr txBox="1"/>
          <p:nvPr/>
        </p:nvSpPr>
        <p:spPr>
          <a:xfrm>
            <a:off x="758017" y="895350"/>
            <a:ext cx="7881795" cy="1137368"/>
          </a:xfrm>
          <a:prstGeom prst="rect">
            <a:avLst/>
          </a:prstGeom>
        </p:spPr>
        <p:txBody>
          <a:bodyPr lIns="0" tIns="0" rIns="0" bIns="0" rtlCol="0" anchor="t">
            <a:spAutoFit/>
          </a:bodyPr>
          <a:lstStyle/>
          <a:p>
            <a:pPr algn="ctr">
              <a:lnSpc>
                <a:spcPts val="9239"/>
              </a:lnSpc>
            </a:pPr>
            <a:r>
              <a:rPr lang="en-US" sz="6600">
                <a:solidFill>
                  <a:srgbClr val="4D3527"/>
                </a:solidFill>
                <a:latin typeface="Fraunces Heavy"/>
              </a:rPr>
              <a:t>2. ĐỌC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463057"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0106132" y="-1341415"/>
            <a:ext cx="9209567" cy="12151026"/>
          </a:xfrm>
          <a:custGeom>
            <a:avLst/>
            <a:gdLst/>
            <a:ahLst/>
            <a:cxnLst/>
            <a:rect l="l" t="t" r="r" b="b"/>
            <a:pathLst>
              <a:path w="9209567" h="12151026">
                <a:moveTo>
                  <a:pt x="0" y="0"/>
                </a:moveTo>
                <a:lnTo>
                  <a:pt x="9209567" y="0"/>
                </a:lnTo>
                <a:lnTo>
                  <a:pt x="9209567" y="12151026"/>
                </a:lnTo>
                <a:lnTo>
                  <a:pt x="0" y="12151026"/>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2021464" y="5309235"/>
            <a:ext cx="9414433" cy="3949065"/>
          </a:xfrm>
          <a:prstGeom prst="rect">
            <a:avLst/>
          </a:prstGeom>
        </p:spPr>
        <p:txBody>
          <a:bodyPr lIns="0" tIns="0" rIns="0" bIns="0" rtlCol="0" anchor="t">
            <a:spAutoFit/>
          </a:bodyPr>
          <a:lstStyle/>
          <a:p>
            <a:pPr algn="just">
              <a:lnSpc>
                <a:spcPts val="6240"/>
              </a:lnSpc>
            </a:pPr>
            <a:r>
              <a:rPr lang="en-US" sz="4800">
                <a:solidFill>
                  <a:srgbClr val="754820"/>
                </a:solidFill>
                <a:latin typeface="Roboto Condensed Bold"/>
              </a:rPr>
              <a:t>Nhiệm vụ 1:</a:t>
            </a:r>
            <a:r>
              <a:rPr lang="en-US" sz="4800">
                <a:solidFill>
                  <a:srgbClr val="754820"/>
                </a:solidFill>
                <a:latin typeface="Roboto Condensed"/>
              </a:rPr>
              <a:t> HS đọc thầm phần thông tin về tác giả trong SGK, sau đó trình bày khái quát những thông tin em ghi nhớ được về tác giả, tác phẩm.</a:t>
            </a:r>
          </a:p>
          <a:p>
            <a:pPr algn="just">
              <a:lnSpc>
                <a:spcPts val="6240"/>
              </a:lnSpc>
            </a:pPr>
            <a:endParaRPr lang="en-US" sz="4800">
              <a:solidFill>
                <a:srgbClr val="754820"/>
              </a:solidFill>
              <a:latin typeface="Roboto Condensed"/>
            </a:endParaRPr>
          </a:p>
        </p:txBody>
      </p:sp>
      <p:sp>
        <p:nvSpPr>
          <p:cNvPr id="8" name="TextBox 8"/>
          <p:cNvSpPr txBox="1"/>
          <p:nvPr/>
        </p:nvSpPr>
        <p:spPr>
          <a:xfrm>
            <a:off x="168797" y="1399865"/>
            <a:ext cx="13775803" cy="1436291"/>
          </a:xfrm>
          <a:prstGeom prst="rect">
            <a:avLst/>
          </a:prstGeom>
        </p:spPr>
        <p:txBody>
          <a:bodyPr wrap="square" lIns="0" tIns="0" rIns="0" bIns="0" rtlCol="0" anchor="t">
            <a:spAutoFit/>
          </a:bodyPr>
          <a:lstStyle/>
          <a:p>
            <a:pPr algn="ctr">
              <a:lnSpc>
                <a:spcPts val="11200"/>
              </a:lnSpc>
              <a:spcBef>
                <a:spcPct val="0"/>
              </a:spcBef>
            </a:pPr>
            <a:r>
              <a:rPr lang="en-US" sz="8000" dirty="0">
                <a:solidFill>
                  <a:srgbClr val="4D3527"/>
                </a:solidFill>
                <a:latin typeface="Fraunces Bold"/>
              </a:rPr>
              <a:t>3. KHÁM PHÁ VĂN BẢN</a:t>
            </a:r>
          </a:p>
        </p:txBody>
      </p:sp>
      <p:sp>
        <p:nvSpPr>
          <p:cNvPr id="9" name="TextBox 9"/>
          <p:cNvSpPr txBox="1"/>
          <p:nvPr/>
        </p:nvSpPr>
        <p:spPr>
          <a:xfrm>
            <a:off x="2188102" y="4056961"/>
            <a:ext cx="8860897" cy="910506"/>
          </a:xfrm>
          <a:prstGeom prst="rect">
            <a:avLst/>
          </a:prstGeom>
        </p:spPr>
        <p:txBody>
          <a:bodyPr wrap="square" lIns="0" tIns="0" rIns="0" bIns="0" rtlCol="0" anchor="t">
            <a:spAutoFit/>
          </a:bodyPr>
          <a:lstStyle/>
          <a:p>
            <a:pPr algn="ctr">
              <a:lnSpc>
                <a:spcPts val="7139"/>
              </a:lnSpc>
              <a:spcBef>
                <a:spcPct val="0"/>
              </a:spcBef>
            </a:pPr>
            <a:r>
              <a:rPr lang="en-US" sz="5099" dirty="0">
                <a:solidFill>
                  <a:srgbClr val="6C453E"/>
                </a:solidFill>
                <a:latin typeface="#9Slide07 SVNUT Triumph Press"/>
              </a:rPr>
              <a:t>3.1 </a:t>
            </a:r>
            <a:r>
              <a:rPr lang="en-US" sz="5099" dirty="0" err="1">
                <a:solidFill>
                  <a:srgbClr val="6C453E"/>
                </a:solidFill>
                <a:latin typeface="#9Slide07 SVNUT Triumph Press"/>
              </a:rPr>
              <a:t>Tác</a:t>
            </a:r>
            <a:r>
              <a:rPr lang="en-US" sz="5099" dirty="0">
                <a:solidFill>
                  <a:srgbClr val="6C453E"/>
                </a:solidFill>
                <a:latin typeface="#9Slide07 SVNUT Triumph Press"/>
              </a:rPr>
              <a:t> </a:t>
            </a:r>
            <a:r>
              <a:rPr lang="en-US" sz="5099" dirty="0" err="1">
                <a:solidFill>
                  <a:srgbClr val="6C453E"/>
                </a:solidFill>
                <a:latin typeface="#9Slide07 SVNUT Triumph Press"/>
              </a:rPr>
              <a:t>giả</a:t>
            </a:r>
            <a:r>
              <a:rPr lang="en-US" sz="5099" dirty="0">
                <a:solidFill>
                  <a:srgbClr val="6C453E"/>
                </a:solidFill>
                <a:latin typeface="#9Slide07 SVNUT Triumph Press"/>
              </a:rPr>
              <a:t>, </a:t>
            </a:r>
            <a:r>
              <a:rPr lang="en-US" sz="5099" dirty="0" err="1">
                <a:solidFill>
                  <a:srgbClr val="6C453E"/>
                </a:solidFill>
                <a:latin typeface="#9Slide07 SVNUT Triumph Press"/>
              </a:rPr>
              <a:t>văn</a:t>
            </a:r>
            <a:r>
              <a:rPr lang="en-US" sz="5099" dirty="0">
                <a:solidFill>
                  <a:srgbClr val="6C453E"/>
                </a:solidFill>
                <a:latin typeface="#9Slide07 SVNUT Triumph Press"/>
              </a:rPr>
              <a:t> </a:t>
            </a:r>
            <a:r>
              <a:rPr lang="en-US" sz="5099" dirty="0" err="1">
                <a:solidFill>
                  <a:srgbClr val="6C453E"/>
                </a:solidFill>
                <a:latin typeface="#9Slide07 SVNUT Triumph Press"/>
              </a:rPr>
              <a:t>bản</a:t>
            </a:r>
            <a:endParaRPr lang="en-US" sz="5099" dirty="0">
              <a:solidFill>
                <a:srgbClr val="6C453E"/>
              </a:solidFill>
              <a:latin typeface="#9Slide07 SVNUT Triumph Pres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367" t="-10000" b="-18355"/>
            </a:stretch>
          </a:blipFill>
        </p:spPr>
        <p:txBody>
          <a:bodyPr/>
          <a:lstStyle/>
          <a:p>
            <a:endParaRPr lang="en-US"/>
          </a:p>
        </p:txBody>
      </p:sp>
      <p:sp>
        <p:nvSpPr>
          <p:cNvPr id="4" name="Freeform 4"/>
          <p:cNvSpPr/>
          <p:nvPr/>
        </p:nvSpPr>
        <p:spPr>
          <a:xfrm>
            <a:off x="936067" y="1406787"/>
            <a:ext cx="6630255" cy="8850206"/>
          </a:xfrm>
          <a:custGeom>
            <a:avLst/>
            <a:gdLst/>
            <a:ahLst/>
            <a:cxnLst/>
            <a:rect l="l" t="t" r="r" b="b"/>
            <a:pathLst>
              <a:path w="6630255" h="8850206">
                <a:moveTo>
                  <a:pt x="0" y="0"/>
                </a:moveTo>
                <a:lnTo>
                  <a:pt x="6630255" y="0"/>
                </a:lnTo>
                <a:lnTo>
                  <a:pt x="6630255" y="8850206"/>
                </a:lnTo>
                <a:lnTo>
                  <a:pt x="0" y="8850206"/>
                </a:lnTo>
                <a:lnTo>
                  <a:pt x="0" y="0"/>
                </a:lnTo>
                <a:close/>
              </a:path>
            </a:pathLst>
          </a:custGeom>
          <a:blipFill>
            <a:blip r:embed="rId3"/>
            <a:stretch>
              <a:fillRect/>
            </a:stretch>
          </a:blipFill>
        </p:spPr>
        <p:txBody>
          <a:bodyPr/>
          <a:lstStyle/>
          <a:p>
            <a:endParaRPr lang="en-US"/>
          </a:p>
        </p:txBody>
      </p:sp>
      <p:grpSp>
        <p:nvGrpSpPr>
          <p:cNvPr id="7" name="Group 7"/>
          <p:cNvGrpSpPr/>
          <p:nvPr/>
        </p:nvGrpSpPr>
        <p:grpSpPr>
          <a:xfrm>
            <a:off x="8029074" y="1945953"/>
            <a:ext cx="9708218" cy="7771875"/>
            <a:chOff x="0" y="0"/>
            <a:chExt cx="2052235" cy="1642908"/>
          </a:xfrm>
        </p:grpSpPr>
        <p:sp>
          <p:nvSpPr>
            <p:cNvPr id="8" name="Freeform 8"/>
            <p:cNvSpPr/>
            <p:nvPr/>
          </p:nvSpPr>
          <p:spPr>
            <a:xfrm>
              <a:off x="0" y="0"/>
              <a:ext cx="2052235" cy="1642908"/>
            </a:xfrm>
            <a:custGeom>
              <a:avLst/>
              <a:gdLst/>
              <a:ahLst/>
              <a:cxnLst/>
              <a:rect l="l" t="t" r="r" b="b"/>
              <a:pathLst>
                <a:path w="2052235" h="1642908">
                  <a:moveTo>
                    <a:pt x="11962" y="0"/>
                  </a:moveTo>
                  <a:lnTo>
                    <a:pt x="2040273" y="0"/>
                  </a:lnTo>
                  <a:cubicBezTo>
                    <a:pt x="2043446" y="0"/>
                    <a:pt x="2046488" y="1260"/>
                    <a:pt x="2048732" y="3504"/>
                  </a:cubicBezTo>
                  <a:cubicBezTo>
                    <a:pt x="2050975" y="5747"/>
                    <a:pt x="2052235" y="8789"/>
                    <a:pt x="2052235" y="11962"/>
                  </a:cubicBezTo>
                  <a:lnTo>
                    <a:pt x="2052235" y="1630947"/>
                  </a:lnTo>
                  <a:cubicBezTo>
                    <a:pt x="2052235" y="1634119"/>
                    <a:pt x="2050975" y="1637162"/>
                    <a:pt x="2048732" y="1639405"/>
                  </a:cubicBezTo>
                  <a:cubicBezTo>
                    <a:pt x="2046488" y="1641648"/>
                    <a:pt x="2043446" y="1642908"/>
                    <a:pt x="2040273" y="1642908"/>
                  </a:cubicBezTo>
                  <a:lnTo>
                    <a:pt x="11962" y="1642908"/>
                  </a:lnTo>
                  <a:cubicBezTo>
                    <a:pt x="8789" y="1642908"/>
                    <a:pt x="5747" y="1641648"/>
                    <a:pt x="3504" y="1639405"/>
                  </a:cubicBezTo>
                  <a:cubicBezTo>
                    <a:pt x="1260" y="1637162"/>
                    <a:pt x="0" y="1634119"/>
                    <a:pt x="0" y="1630947"/>
                  </a:cubicBezTo>
                  <a:lnTo>
                    <a:pt x="0" y="11962"/>
                  </a:lnTo>
                  <a:cubicBezTo>
                    <a:pt x="0" y="8789"/>
                    <a:pt x="1260" y="5747"/>
                    <a:pt x="3504" y="3504"/>
                  </a:cubicBezTo>
                  <a:cubicBezTo>
                    <a:pt x="5747" y="1260"/>
                    <a:pt x="8789" y="0"/>
                    <a:pt x="11962" y="0"/>
                  </a:cubicBezTo>
                  <a:close/>
                </a:path>
              </a:pathLst>
            </a:custGeom>
            <a:solidFill>
              <a:srgbClr val="F4F1D9"/>
            </a:solidFill>
            <a:ln w="38100" cap="sq">
              <a:solidFill>
                <a:srgbClr val="6C453E"/>
              </a:solidFill>
              <a:prstDash val="solid"/>
              <a:miter/>
            </a:ln>
          </p:spPr>
          <p:txBody>
            <a:bodyPr/>
            <a:lstStyle/>
            <a:p>
              <a:endParaRPr lang="en-US"/>
            </a:p>
          </p:txBody>
        </p:sp>
        <p:sp>
          <p:nvSpPr>
            <p:cNvPr id="9" name="TextBox 9"/>
            <p:cNvSpPr txBox="1"/>
            <p:nvPr/>
          </p:nvSpPr>
          <p:spPr>
            <a:xfrm>
              <a:off x="0" y="-28575"/>
              <a:ext cx="2052235" cy="167148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8511691" y="1990725"/>
            <a:ext cx="5909906" cy="1290883"/>
          </a:xfrm>
          <a:prstGeom prst="rect">
            <a:avLst/>
          </a:prstGeom>
        </p:spPr>
        <p:txBody>
          <a:bodyPr lIns="0" tIns="0" rIns="0" bIns="0" rtlCol="0" anchor="t">
            <a:spAutoFit/>
          </a:bodyPr>
          <a:lstStyle/>
          <a:p>
            <a:pPr algn="just">
              <a:lnSpc>
                <a:spcPts val="10220"/>
              </a:lnSpc>
            </a:pPr>
            <a:r>
              <a:rPr lang="en-US" sz="7299">
                <a:solidFill>
                  <a:srgbClr val="4D3527"/>
                </a:solidFill>
                <a:latin typeface="#9Slide05 VL Fadilla"/>
              </a:rPr>
              <a:t>a. Tác giả</a:t>
            </a:r>
          </a:p>
        </p:txBody>
      </p:sp>
      <p:sp>
        <p:nvSpPr>
          <p:cNvPr id="11" name="TextBox 11"/>
          <p:cNvSpPr txBox="1"/>
          <p:nvPr/>
        </p:nvSpPr>
        <p:spPr>
          <a:xfrm>
            <a:off x="8177231" y="3099770"/>
            <a:ext cx="9082069" cy="6327775"/>
          </a:xfrm>
          <a:prstGeom prst="rect">
            <a:avLst/>
          </a:prstGeom>
        </p:spPr>
        <p:txBody>
          <a:bodyPr lIns="0" tIns="0" rIns="0" bIns="0" rtlCol="0" anchor="t">
            <a:spAutoFit/>
          </a:bodyPr>
          <a:lstStyle/>
          <a:p>
            <a:pPr marL="863601" lvl="1" indent="-431801" algn="just">
              <a:lnSpc>
                <a:spcPts val="5600"/>
              </a:lnSpc>
              <a:buFont typeface="Arial"/>
              <a:buChar char="•"/>
            </a:pPr>
            <a:r>
              <a:rPr lang="en-US" sz="4000" dirty="0" err="1">
                <a:solidFill>
                  <a:srgbClr val="5E4840"/>
                </a:solidFill>
                <a:latin typeface="Roboto Condensed"/>
              </a:rPr>
              <a:t>Xéc</a:t>
            </a:r>
            <a:r>
              <a:rPr lang="en-US" sz="4000" dirty="0">
                <a:solidFill>
                  <a:srgbClr val="5E4840"/>
                </a:solidFill>
                <a:latin typeface="Roboto Condensed"/>
              </a:rPr>
              <a:t>-Van-</a:t>
            </a:r>
            <a:r>
              <a:rPr lang="en-US" sz="4000" dirty="0" err="1">
                <a:solidFill>
                  <a:srgbClr val="5E4840"/>
                </a:solidFill>
                <a:latin typeface="Roboto Condensed"/>
              </a:rPr>
              <a:t>Tét</a:t>
            </a:r>
            <a:r>
              <a:rPr lang="en-US" sz="4000" dirty="0">
                <a:solidFill>
                  <a:srgbClr val="5E4840"/>
                </a:solidFill>
                <a:latin typeface="Roboto Condensed"/>
              </a:rPr>
              <a:t> (1547 – 1616), </a:t>
            </a:r>
            <a:r>
              <a:rPr lang="en-US" sz="4000" dirty="0" err="1">
                <a:solidFill>
                  <a:srgbClr val="5E4840"/>
                </a:solidFill>
                <a:latin typeface="Roboto Condensed"/>
              </a:rPr>
              <a:t>sinh</a:t>
            </a:r>
            <a:r>
              <a:rPr lang="en-US" sz="4000" dirty="0">
                <a:solidFill>
                  <a:srgbClr val="5E4840"/>
                </a:solidFill>
                <a:latin typeface="Roboto Condensed"/>
              </a:rPr>
              <a:t> </a:t>
            </a:r>
            <a:r>
              <a:rPr lang="en-US" sz="4000" dirty="0" err="1">
                <a:solidFill>
                  <a:srgbClr val="5E4840"/>
                </a:solidFill>
                <a:latin typeface="Roboto Condensed"/>
              </a:rPr>
              <a:t>ra</a:t>
            </a:r>
            <a:r>
              <a:rPr lang="en-US" sz="4000" dirty="0">
                <a:solidFill>
                  <a:srgbClr val="5E4840"/>
                </a:solidFill>
                <a:latin typeface="Roboto Condensed"/>
              </a:rPr>
              <a:t> </a:t>
            </a:r>
            <a:r>
              <a:rPr lang="en-US" sz="4000" dirty="0" err="1">
                <a:solidFill>
                  <a:srgbClr val="5E4840"/>
                </a:solidFill>
                <a:latin typeface="Roboto Condensed"/>
              </a:rPr>
              <a:t>tại</a:t>
            </a:r>
            <a:r>
              <a:rPr lang="en-US" sz="4000" dirty="0">
                <a:solidFill>
                  <a:srgbClr val="5E4840"/>
                </a:solidFill>
                <a:latin typeface="Roboto Condensed"/>
              </a:rPr>
              <a:t> </a:t>
            </a:r>
            <a:r>
              <a:rPr lang="en-US" sz="4000" dirty="0" err="1">
                <a:solidFill>
                  <a:srgbClr val="5E4840"/>
                </a:solidFill>
                <a:latin typeface="Roboto Condensed"/>
              </a:rPr>
              <a:t>thị</a:t>
            </a:r>
            <a:r>
              <a:rPr lang="en-US" sz="4000" dirty="0">
                <a:solidFill>
                  <a:srgbClr val="5E4840"/>
                </a:solidFill>
                <a:latin typeface="Roboto Condensed"/>
              </a:rPr>
              <a:t> </a:t>
            </a:r>
            <a:r>
              <a:rPr lang="en-US" sz="4000" dirty="0" err="1">
                <a:solidFill>
                  <a:srgbClr val="5E4840"/>
                </a:solidFill>
                <a:latin typeface="Roboto Condensed"/>
              </a:rPr>
              <a:t>trấn</a:t>
            </a:r>
            <a:r>
              <a:rPr lang="en-US" sz="4000" dirty="0">
                <a:solidFill>
                  <a:srgbClr val="5E4840"/>
                </a:solidFill>
                <a:latin typeface="Roboto Condensed"/>
              </a:rPr>
              <a:t> </a:t>
            </a:r>
            <a:r>
              <a:rPr lang="en-US" sz="4000" dirty="0" err="1">
                <a:solidFill>
                  <a:srgbClr val="5E4840"/>
                </a:solidFill>
                <a:latin typeface="Roboto Condensed"/>
              </a:rPr>
              <a:t>gần</a:t>
            </a:r>
            <a:r>
              <a:rPr lang="en-US" sz="4000" dirty="0">
                <a:solidFill>
                  <a:srgbClr val="5E4840"/>
                </a:solidFill>
                <a:latin typeface="Roboto Condensed"/>
              </a:rPr>
              <a:t> </a:t>
            </a:r>
            <a:r>
              <a:rPr lang="en-US" sz="4000" dirty="0" err="1">
                <a:solidFill>
                  <a:srgbClr val="5E4840"/>
                </a:solidFill>
                <a:latin typeface="Roboto Condensed"/>
              </a:rPr>
              <a:t>thủ</a:t>
            </a:r>
            <a:r>
              <a:rPr lang="en-US" sz="4000" dirty="0">
                <a:solidFill>
                  <a:srgbClr val="5E4840"/>
                </a:solidFill>
                <a:latin typeface="Roboto Condensed"/>
              </a:rPr>
              <a:t> </a:t>
            </a:r>
            <a:r>
              <a:rPr lang="en-US" sz="4000" dirty="0" err="1">
                <a:solidFill>
                  <a:srgbClr val="5E4840"/>
                </a:solidFill>
                <a:latin typeface="Roboto Condensed"/>
              </a:rPr>
              <a:t>đô</a:t>
            </a:r>
            <a:r>
              <a:rPr lang="en-US" sz="4000" dirty="0">
                <a:solidFill>
                  <a:srgbClr val="5E4840"/>
                </a:solidFill>
                <a:latin typeface="Roboto Condensed"/>
              </a:rPr>
              <a:t> Ma </a:t>
            </a:r>
            <a:r>
              <a:rPr lang="en-US" sz="4000" dirty="0" err="1">
                <a:solidFill>
                  <a:srgbClr val="5E4840"/>
                </a:solidFill>
                <a:latin typeface="Roboto Condensed"/>
              </a:rPr>
              <a:t>Đrít</a:t>
            </a:r>
            <a:r>
              <a:rPr lang="en-US" sz="4000" dirty="0">
                <a:solidFill>
                  <a:srgbClr val="5E4840"/>
                </a:solidFill>
                <a:latin typeface="Roboto Condensed"/>
              </a:rPr>
              <a:t> (</a:t>
            </a:r>
            <a:r>
              <a:rPr lang="en-US" sz="4000" dirty="0" err="1">
                <a:solidFill>
                  <a:srgbClr val="5E4840"/>
                </a:solidFill>
                <a:latin typeface="Roboto Condensed"/>
              </a:rPr>
              <a:t>Tây</a:t>
            </a:r>
            <a:r>
              <a:rPr lang="en-US" sz="4000" dirty="0">
                <a:solidFill>
                  <a:srgbClr val="5E4840"/>
                </a:solidFill>
                <a:latin typeface="Roboto Condensed"/>
              </a:rPr>
              <a:t> Ban </a:t>
            </a:r>
            <a:r>
              <a:rPr lang="en-US" sz="4000" dirty="0" err="1">
                <a:solidFill>
                  <a:srgbClr val="5E4840"/>
                </a:solidFill>
                <a:latin typeface="Roboto Condensed"/>
              </a:rPr>
              <a:t>Nha</a:t>
            </a:r>
            <a:r>
              <a:rPr lang="en-US" sz="4000" dirty="0">
                <a:solidFill>
                  <a:srgbClr val="5E4840"/>
                </a:solidFill>
                <a:latin typeface="Roboto Condensed"/>
              </a:rPr>
              <a:t>) </a:t>
            </a:r>
            <a:r>
              <a:rPr lang="en-US" sz="4000" dirty="0" err="1">
                <a:solidFill>
                  <a:srgbClr val="5E4840"/>
                </a:solidFill>
                <a:latin typeface="Roboto Condensed"/>
              </a:rPr>
              <a:t>trong</a:t>
            </a:r>
            <a:r>
              <a:rPr lang="en-US" sz="4000" dirty="0">
                <a:solidFill>
                  <a:srgbClr val="5E4840"/>
                </a:solidFill>
                <a:latin typeface="Roboto Condensed"/>
              </a:rPr>
              <a:t> </a:t>
            </a:r>
            <a:r>
              <a:rPr lang="en-US" sz="4000" dirty="0" err="1">
                <a:solidFill>
                  <a:srgbClr val="5E4840"/>
                </a:solidFill>
                <a:latin typeface="Roboto Condensed"/>
              </a:rPr>
              <a:t>một</a:t>
            </a:r>
            <a:r>
              <a:rPr lang="en-US" sz="4000" dirty="0">
                <a:solidFill>
                  <a:srgbClr val="5E4840"/>
                </a:solidFill>
                <a:latin typeface="Roboto Condensed"/>
              </a:rPr>
              <a:t> </a:t>
            </a:r>
            <a:r>
              <a:rPr lang="en-US" sz="4000" dirty="0" err="1">
                <a:solidFill>
                  <a:srgbClr val="5E4840"/>
                </a:solidFill>
                <a:latin typeface="Roboto Condensed"/>
              </a:rPr>
              <a:t>gia</a:t>
            </a:r>
            <a:r>
              <a:rPr lang="en-US" sz="4000" dirty="0">
                <a:solidFill>
                  <a:srgbClr val="5E4840"/>
                </a:solidFill>
                <a:latin typeface="Roboto Condensed"/>
              </a:rPr>
              <a:t> </a:t>
            </a:r>
            <a:r>
              <a:rPr lang="en-US" sz="4000" dirty="0" err="1">
                <a:solidFill>
                  <a:srgbClr val="5E4840"/>
                </a:solidFill>
                <a:latin typeface="Roboto Condensed"/>
              </a:rPr>
              <a:t>đình</a:t>
            </a:r>
            <a:r>
              <a:rPr lang="en-US" sz="4000" dirty="0">
                <a:solidFill>
                  <a:srgbClr val="5E4840"/>
                </a:solidFill>
                <a:latin typeface="Roboto Condensed"/>
              </a:rPr>
              <a:t> </a:t>
            </a:r>
            <a:r>
              <a:rPr lang="en-US" sz="4000" dirty="0" err="1">
                <a:solidFill>
                  <a:srgbClr val="5E4840"/>
                </a:solidFill>
                <a:latin typeface="Roboto Condensed"/>
              </a:rPr>
              <a:t>quý</a:t>
            </a:r>
            <a:r>
              <a:rPr lang="en-US" sz="4000" dirty="0">
                <a:solidFill>
                  <a:srgbClr val="5E4840"/>
                </a:solidFill>
                <a:latin typeface="Roboto Condensed"/>
              </a:rPr>
              <a:t> </a:t>
            </a:r>
            <a:r>
              <a:rPr lang="en-US" sz="4000" dirty="0" err="1">
                <a:solidFill>
                  <a:srgbClr val="5E4840"/>
                </a:solidFill>
                <a:latin typeface="Roboto Condensed"/>
              </a:rPr>
              <a:t>tộc</a:t>
            </a:r>
            <a:r>
              <a:rPr lang="en-US" sz="4000" dirty="0">
                <a:solidFill>
                  <a:srgbClr val="5E4840"/>
                </a:solidFill>
                <a:latin typeface="Roboto Condensed"/>
              </a:rPr>
              <a:t> </a:t>
            </a:r>
            <a:r>
              <a:rPr lang="en-US" sz="4000" dirty="0" err="1">
                <a:solidFill>
                  <a:srgbClr val="5E4840"/>
                </a:solidFill>
                <a:latin typeface="Roboto Condensed"/>
              </a:rPr>
              <a:t>nhỏ</a:t>
            </a:r>
            <a:r>
              <a:rPr lang="en-US" sz="4000" dirty="0">
                <a:solidFill>
                  <a:srgbClr val="5E4840"/>
                </a:solidFill>
                <a:latin typeface="Roboto Condensed"/>
              </a:rPr>
              <a:t>, </a:t>
            </a:r>
            <a:r>
              <a:rPr lang="en-US" sz="4000" dirty="0" err="1">
                <a:solidFill>
                  <a:srgbClr val="5E4840"/>
                </a:solidFill>
                <a:latin typeface="Roboto Condensed"/>
              </a:rPr>
              <a:t>đã</a:t>
            </a:r>
            <a:r>
              <a:rPr lang="en-US" sz="4000" dirty="0">
                <a:solidFill>
                  <a:srgbClr val="5E4840"/>
                </a:solidFill>
                <a:latin typeface="Roboto Condensed"/>
              </a:rPr>
              <a:t> </a:t>
            </a:r>
            <a:r>
              <a:rPr lang="en-US" sz="4000" dirty="0" err="1">
                <a:solidFill>
                  <a:srgbClr val="5E4840"/>
                </a:solidFill>
                <a:latin typeface="Roboto Condensed"/>
              </a:rPr>
              <a:t>sa</a:t>
            </a:r>
            <a:r>
              <a:rPr lang="en-US" sz="4000" dirty="0">
                <a:solidFill>
                  <a:srgbClr val="5E4840"/>
                </a:solidFill>
                <a:latin typeface="Roboto Condensed"/>
              </a:rPr>
              <a:t> </a:t>
            </a:r>
            <a:r>
              <a:rPr lang="en-US" sz="4000" dirty="0" err="1">
                <a:solidFill>
                  <a:srgbClr val="5E4840"/>
                </a:solidFill>
                <a:latin typeface="Roboto Condensed"/>
              </a:rPr>
              <a:t>sút</a:t>
            </a:r>
            <a:r>
              <a:rPr lang="en-US" sz="4000" dirty="0">
                <a:solidFill>
                  <a:srgbClr val="5E4840"/>
                </a:solidFill>
                <a:latin typeface="Roboto Condensed"/>
              </a:rPr>
              <a:t>. </a:t>
            </a:r>
          </a:p>
          <a:p>
            <a:pPr marL="863601" lvl="1" indent="-431801" algn="just">
              <a:lnSpc>
                <a:spcPts val="5600"/>
              </a:lnSpc>
              <a:buFont typeface="Arial"/>
              <a:buChar char="•"/>
            </a:pPr>
            <a:r>
              <a:rPr lang="en-US" sz="4000" dirty="0" err="1">
                <a:solidFill>
                  <a:srgbClr val="5E4840"/>
                </a:solidFill>
                <a:latin typeface="Roboto Condensed"/>
              </a:rPr>
              <a:t>Ông</a:t>
            </a:r>
            <a:r>
              <a:rPr lang="en-US" sz="4000" dirty="0">
                <a:solidFill>
                  <a:srgbClr val="5E4840"/>
                </a:solidFill>
                <a:latin typeface="Roboto Condensed"/>
              </a:rPr>
              <a:t> </a:t>
            </a:r>
            <a:r>
              <a:rPr lang="en-US" sz="4000" dirty="0" err="1">
                <a:solidFill>
                  <a:srgbClr val="5E4840"/>
                </a:solidFill>
                <a:latin typeface="Roboto Condensed"/>
              </a:rPr>
              <a:t>sáng</a:t>
            </a:r>
            <a:r>
              <a:rPr lang="en-US" sz="4000" dirty="0">
                <a:solidFill>
                  <a:srgbClr val="5E4840"/>
                </a:solidFill>
                <a:latin typeface="Roboto Condensed"/>
              </a:rPr>
              <a:t> </a:t>
            </a:r>
            <a:r>
              <a:rPr lang="en-US" sz="4000" dirty="0" err="1">
                <a:solidFill>
                  <a:srgbClr val="5E4840"/>
                </a:solidFill>
                <a:latin typeface="Roboto Condensed"/>
              </a:rPr>
              <a:t>tạo</a:t>
            </a:r>
            <a:r>
              <a:rPr lang="en-US" sz="4000" dirty="0">
                <a:solidFill>
                  <a:srgbClr val="5E4840"/>
                </a:solidFill>
                <a:latin typeface="Roboto Condensed"/>
              </a:rPr>
              <a:t> </a:t>
            </a:r>
            <a:r>
              <a:rPr lang="en-US" sz="4000" dirty="0" err="1">
                <a:solidFill>
                  <a:srgbClr val="5E4840"/>
                </a:solidFill>
                <a:latin typeface="Roboto Condensed"/>
              </a:rPr>
              <a:t>ra</a:t>
            </a:r>
            <a:r>
              <a:rPr lang="en-US" sz="4000" dirty="0">
                <a:solidFill>
                  <a:srgbClr val="5E4840"/>
                </a:solidFill>
                <a:latin typeface="Roboto Condensed"/>
              </a:rPr>
              <a:t> </a:t>
            </a:r>
            <a:r>
              <a:rPr lang="en-US" sz="4000" dirty="0" err="1">
                <a:solidFill>
                  <a:srgbClr val="5E4840"/>
                </a:solidFill>
                <a:latin typeface="Roboto Condensed"/>
              </a:rPr>
              <a:t>kiểu</a:t>
            </a:r>
            <a:r>
              <a:rPr lang="en-US" sz="4000" dirty="0">
                <a:solidFill>
                  <a:srgbClr val="5E4840"/>
                </a:solidFill>
                <a:latin typeface="Roboto Condensed"/>
              </a:rPr>
              <a:t> </a:t>
            </a:r>
            <a:r>
              <a:rPr lang="en-US" sz="4000" dirty="0" err="1">
                <a:solidFill>
                  <a:srgbClr val="5E4840"/>
                </a:solidFill>
                <a:latin typeface="Roboto Condensed"/>
              </a:rPr>
              <a:t>nhân</a:t>
            </a:r>
            <a:r>
              <a:rPr lang="en-US" sz="4000" dirty="0">
                <a:solidFill>
                  <a:srgbClr val="5E4840"/>
                </a:solidFill>
                <a:latin typeface="Roboto Condensed"/>
              </a:rPr>
              <a:t> </a:t>
            </a:r>
            <a:r>
              <a:rPr lang="en-US" sz="4000" dirty="0" err="1">
                <a:solidFill>
                  <a:srgbClr val="5E4840"/>
                </a:solidFill>
                <a:latin typeface="Roboto Condensed"/>
              </a:rPr>
              <a:t>vật</a:t>
            </a:r>
            <a:r>
              <a:rPr lang="en-US" sz="4000" dirty="0">
                <a:solidFill>
                  <a:srgbClr val="5E4840"/>
                </a:solidFill>
                <a:latin typeface="Roboto Condensed"/>
              </a:rPr>
              <a:t> </a:t>
            </a:r>
            <a:r>
              <a:rPr lang="en-US" sz="4000" dirty="0" err="1">
                <a:solidFill>
                  <a:srgbClr val="5E4840"/>
                </a:solidFill>
                <a:latin typeface="Roboto Condensed"/>
              </a:rPr>
              <a:t>lưỡng</a:t>
            </a:r>
            <a:r>
              <a:rPr lang="en-US" sz="4000" dirty="0">
                <a:solidFill>
                  <a:srgbClr val="5E4840"/>
                </a:solidFill>
                <a:latin typeface="Roboto Condensed"/>
              </a:rPr>
              <a:t> </a:t>
            </a:r>
            <a:r>
              <a:rPr lang="en-US" sz="4000" dirty="0" err="1">
                <a:solidFill>
                  <a:srgbClr val="5E4840"/>
                </a:solidFill>
                <a:latin typeface="Roboto Condensed"/>
              </a:rPr>
              <a:t>diện</a:t>
            </a:r>
            <a:r>
              <a:rPr lang="en-US" sz="4000" dirty="0">
                <a:solidFill>
                  <a:srgbClr val="5E4840"/>
                </a:solidFill>
                <a:latin typeface="Roboto Condensed"/>
              </a:rPr>
              <a:t>: </a:t>
            </a:r>
            <a:r>
              <a:rPr lang="en-US" sz="4000" dirty="0" err="1">
                <a:solidFill>
                  <a:srgbClr val="5E4840"/>
                </a:solidFill>
                <a:latin typeface="Roboto Condensed"/>
              </a:rPr>
              <a:t>vừa</a:t>
            </a:r>
            <a:r>
              <a:rPr lang="en-US" sz="4000" dirty="0">
                <a:solidFill>
                  <a:srgbClr val="5E4840"/>
                </a:solidFill>
                <a:latin typeface="Roboto Condensed"/>
              </a:rPr>
              <a:t> </a:t>
            </a:r>
            <a:r>
              <a:rPr lang="en-US" sz="4000" dirty="0" err="1">
                <a:solidFill>
                  <a:srgbClr val="5E4840"/>
                </a:solidFill>
                <a:latin typeface="Roboto Condensed"/>
              </a:rPr>
              <a:t>điên</a:t>
            </a:r>
            <a:r>
              <a:rPr lang="en-US" sz="4000" dirty="0">
                <a:solidFill>
                  <a:srgbClr val="5E4840"/>
                </a:solidFill>
                <a:latin typeface="Roboto Condensed"/>
              </a:rPr>
              <a:t> </a:t>
            </a:r>
            <a:r>
              <a:rPr lang="en-US" sz="4000" dirty="0" err="1">
                <a:solidFill>
                  <a:srgbClr val="5E4840"/>
                </a:solidFill>
                <a:latin typeface="Roboto Condensed"/>
              </a:rPr>
              <a:t>rồ</a:t>
            </a:r>
            <a:r>
              <a:rPr lang="en-US" sz="4000" dirty="0">
                <a:solidFill>
                  <a:srgbClr val="5E4840"/>
                </a:solidFill>
                <a:latin typeface="Roboto Condensed"/>
              </a:rPr>
              <a:t>, </a:t>
            </a:r>
            <a:r>
              <a:rPr lang="en-US" sz="4000" dirty="0" err="1">
                <a:solidFill>
                  <a:srgbClr val="5E4840"/>
                </a:solidFill>
                <a:latin typeface="Roboto Condensed"/>
              </a:rPr>
              <a:t>vừa</a:t>
            </a:r>
            <a:r>
              <a:rPr lang="en-US" sz="4000" dirty="0">
                <a:solidFill>
                  <a:srgbClr val="5E4840"/>
                </a:solidFill>
                <a:latin typeface="Roboto Condensed"/>
              </a:rPr>
              <a:t> </a:t>
            </a:r>
            <a:r>
              <a:rPr lang="en-US" sz="4000" dirty="0" err="1">
                <a:solidFill>
                  <a:srgbClr val="5E4840"/>
                </a:solidFill>
                <a:latin typeface="Roboto Condensed"/>
              </a:rPr>
              <a:t>sáng</a:t>
            </a:r>
            <a:r>
              <a:rPr lang="en-US" sz="4000" dirty="0">
                <a:solidFill>
                  <a:srgbClr val="5E4840"/>
                </a:solidFill>
                <a:latin typeface="Roboto Condensed"/>
              </a:rPr>
              <a:t> </a:t>
            </a:r>
            <a:r>
              <a:rPr lang="en-US" sz="4000" dirty="0" err="1">
                <a:solidFill>
                  <a:srgbClr val="5E4840"/>
                </a:solidFill>
                <a:latin typeface="Roboto Condensed"/>
              </a:rPr>
              <a:t>suốt</a:t>
            </a:r>
            <a:r>
              <a:rPr lang="en-US" sz="4000" dirty="0">
                <a:solidFill>
                  <a:srgbClr val="5E4840"/>
                </a:solidFill>
                <a:latin typeface="Roboto Condensed"/>
              </a:rPr>
              <a:t>, </a:t>
            </a:r>
            <a:r>
              <a:rPr lang="en-US" sz="4000" dirty="0" err="1">
                <a:solidFill>
                  <a:srgbClr val="5E4840"/>
                </a:solidFill>
                <a:latin typeface="Roboto Condensed"/>
              </a:rPr>
              <a:t>dùng</a:t>
            </a:r>
            <a:r>
              <a:rPr lang="en-US" sz="4000" dirty="0">
                <a:solidFill>
                  <a:srgbClr val="5E4840"/>
                </a:solidFill>
                <a:latin typeface="Roboto Condensed"/>
              </a:rPr>
              <a:t> </a:t>
            </a:r>
            <a:r>
              <a:rPr lang="en-US" sz="4000" dirty="0" err="1">
                <a:solidFill>
                  <a:srgbClr val="5E4840"/>
                </a:solidFill>
                <a:latin typeface="Roboto Condensed"/>
              </a:rPr>
              <a:t>tiếng</a:t>
            </a:r>
            <a:r>
              <a:rPr lang="en-US" sz="4000" dirty="0">
                <a:solidFill>
                  <a:srgbClr val="5E4840"/>
                </a:solidFill>
                <a:latin typeface="Roboto Condensed"/>
              </a:rPr>
              <a:t> </a:t>
            </a:r>
            <a:r>
              <a:rPr lang="en-US" sz="4000" dirty="0" err="1">
                <a:solidFill>
                  <a:srgbClr val="5E4840"/>
                </a:solidFill>
                <a:latin typeface="Roboto Condensed"/>
              </a:rPr>
              <a:t>cười</a:t>
            </a:r>
            <a:r>
              <a:rPr lang="en-US" sz="4000" dirty="0">
                <a:solidFill>
                  <a:srgbClr val="5E4840"/>
                </a:solidFill>
                <a:latin typeface="Roboto Condensed"/>
              </a:rPr>
              <a:t> </a:t>
            </a:r>
            <a:r>
              <a:rPr lang="en-US" sz="4000" dirty="0" err="1">
                <a:solidFill>
                  <a:srgbClr val="5E4840"/>
                </a:solidFill>
                <a:latin typeface="Roboto Condensed"/>
              </a:rPr>
              <a:t>và</a:t>
            </a:r>
            <a:r>
              <a:rPr lang="en-US" sz="4000" dirty="0">
                <a:solidFill>
                  <a:srgbClr val="5E4840"/>
                </a:solidFill>
                <a:latin typeface="Roboto Condensed"/>
              </a:rPr>
              <a:t> </a:t>
            </a:r>
            <a:r>
              <a:rPr lang="en-US" sz="4000" dirty="0" err="1">
                <a:solidFill>
                  <a:srgbClr val="5E4840"/>
                </a:solidFill>
                <a:latin typeface="Roboto Condensed"/>
              </a:rPr>
              <a:t>thủ</a:t>
            </a:r>
            <a:r>
              <a:rPr lang="en-US" sz="4000" dirty="0">
                <a:solidFill>
                  <a:srgbClr val="5E4840"/>
                </a:solidFill>
                <a:latin typeface="Roboto Condensed"/>
              </a:rPr>
              <a:t> </a:t>
            </a:r>
            <a:r>
              <a:rPr lang="en-US" sz="4000" dirty="0" err="1">
                <a:solidFill>
                  <a:srgbClr val="5E4840"/>
                </a:solidFill>
                <a:latin typeface="Roboto Condensed"/>
              </a:rPr>
              <a:t>pháp</a:t>
            </a:r>
            <a:r>
              <a:rPr lang="en-US" sz="4000" dirty="0">
                <a:solidFill>
                  <a:srgbClr val="5E4840"/>
                </a:solidFill>
                <a:latin typeface="Roboto Condensed"/>
              </a:rPr>
              <a:t> </a:t>
            </a:r>
            <a:r>
              <a:rPr lang="en-US" sz="4000" dirty="0" err="1">
                <a:solidFill>
                  <a:srgbClr val="5E4840"/>
                </a:solidFill>
                <a:latin typeface="Roboto Condensed"/>
              </a:rPr>
              <a:t>lạ</a:t>
            </a:r>
            <a:r>
              <a:rPr lang="en-US" sz="4000" dirty="0">
                <a:solidFill>
                  <a:srgbClr val="5E4840"/>
                </a:solidFill>
                <a:latin typeface="Roboto Condensed"/>
              </a:rPr>
              <a:t> </a:t>
            </a:r>
            <a:r>
              <a:rPr lang="en-US" sz="4000" dirty="0" err="1">
                <a:solidFill>
                  <a:srgbClr val="5E4840"/>
                </a:solidFill>
                <a:latin typeface="Roboto Condensed"/>
              </a:rPr>
              <a:t>hóa</a:t>
            </a:r>
            <a:r>
              <a:rPr lang="en-US" sz="4000" dirty="0">
                <a:solidFill>
                  <a:srgbClr val="5E4840"/>
                </a:solidFill>
                <a:latin typeface="Roboto Condensed"/>
              </a:rPr>
              <a:t> </a:t>
            </a:r>
            <a:r>
              <a:rPr lang="en-US" sz="4000" dirty="0" err="1">
                <a:solidFill>
                  <a:srgbClr val="5E4840"/>
                </a:solidFill>
                <a:latin typeface="Roboto Condensed"/>
              </a:rPr>
              <a:t>điêu</a:t>
            </a:r>
            <a:r>
              <a:rPr lang="en-US" sz="4000" dirty="0">
                <a:solidFill>
                  <a:srgbClr val="5E4840"/>
                </a:solidFill>
                <a:latin typeface="Roboto Condensed"/>
              </a:rPr>
              <a:t> </a:t>
            </a:r>
            <a:r>
              <a:rPr lang="en-US" sz="4000" dirty="0" err="1">
                <a:solidFill>
                  <a:srgbClr val="5E4840"/>
                </a:solidFill>
                <a:latin typeface="Roboto Condensed"/>
              </a:rPr>
              <a:t>luyện</a:t>
            </a:r>
            <a:r>
              <a:rPr lang="en-US" sz="4000" dirty="0">
                <a:solidFill>
                  <a:srgbClr val="5E4840"/>
                </a:solidFill>
                <a:latin typeface="Roboto Condensed"/>
              </a:rPr>
              <a:t> </a:t>
            </a:r>
            <a:r>
              <a:rPr lang="en-US" sz="4000" dirty="0" err="1">
                <a:solidFill>
                  <a:srgbClr val="5E4840"/>
                </a:solidFill>
                <a:latin typeface="Roboto Condensed"/>
              </a:rPr>
              <a:t>trong</a:t>
            </a:r>
            <a:r>
              <a:rPr lang="en-US" sz="4000" dirty="0">
                <a:solidFill>
                  <a:srgbClr val="5E4840"/>
                </a:solidFill>
                <a:latin typeface="Roboto Condensed"/>
              </a:rPr>
              <a:t> </a:t>
            </a:r>
            <a:r>
              <a:rPr lang="en-US" sz="4000" dirty="0" err="1">
                <a:solidFill>
                  <a:srgbClr val="5E4840"/>
                </a:solidFill>
                <a:latin typeface="Roboto Condensed"/>
              </a:rPr>
              <a:t>việc</a:t>
            </a:r>
            <a:r>
              <a:rPr lang="en-US" sz="4000" dirty="0">
                <a:solidFill>
                  <a:srgbClr val="5E4840"/>
                </a:solidFill>
                <a:latin typeface="Roboto Condensed"/>
              </a:rPr>
              <a:t> </a:t>
            </a:r>
            <a:r>
              <a:rPr lang="en-US" sz="4000" dirty="0" err="1">
                <a:solidFill>
                  <a:srgbClr val="5E4840"/>
                </a:solidFill>
                <a:latin typeface="Roboto Condensed"/>
              </a:rPr>
              <a:t>bóc</a:t>
            </a:r>
            <a:r>
              <a:rPr lang="en-US" sz="4000" dirty="0">
                <a:solidFill>
                  <a:srgbClr val="5E4840"/>
                </a:solidFill>
                <a:latin typeface="Roboto Condensed"/>
              </a:rPr>
              <a:t> </a:t>
            </a:r>
            <a:r>
              <a:rPr lang="en-US" sz="4000" dirty="0" err="1">
                <a:solidFill>
                  <a:srgbClr val="5E4840"/>
                </a:solidFill>
                <a:latin typeface="Roboto Condensed"/>
              </a:rPr>
              <a:t>trần</a:t>
            </a:r>
            <a:r>
              <a:rPr lang="en-US" sz="4000" dirty="0">
                <a:solidFill>
                  <a:srgbClr val="5E4840"/>
                </a:solidFill>
                <a:latin typeface="Roboto Condensed"/>
              </a:rPr>
              <a:t> </a:t>
            </a:r>
            <a:r>
              <a:rPr lang="en-US" sz="4000" dirty="0" err="1">
                <a:solidFill>
                  <a:srgbClr val="5E4840"/>
                </a:solidFill>
                <a:latin typeface="Roboto Condensed"/>
              </a:rPr>
              <a:t>những</a:t>
            </a:r>
            <a:r>
              <a:rPr lang="en-US" sz="4000" dirty="0">
                <a:solidFill>
                  <a:srgbClr val="5E4840"/>
                </a:solidFill>
                <a:latin typeface="Roboto Condensed"/>
              </a:rPr>
              <a:t> </a:t>
            </a:r>
            <a:r>
              <a:rPr lang="en-US" sz="4000" dirty="0" err="1">
                <a:solidFill>
                  <a:srgbClr val="5E4840"/>
                </a:solidFill>
                <a:latin typeface="Roboto Condensed"/>
              </a:rPr>
              <a:t>thói</a:t>
            </a:r>
            <a:r>
              <a:rPr lang="en-US" sz="4000" dirty="0">
                <a:solidFill>
                  <a:srgbClr val="5E4840"/>
                </a:solidFill>
                <a:latin typeface="Roboto Condensed"/>
              </a:rPr>
              <a:t> </a:t>
            </a:r>
            <a:r>
              <a:rPr lang="en-US" sz="4000" dirty="0" err="1">
                <a:solidFill>
                  <a:srgbClr val="5E4840"/>
                </a:solidFill>
                <a:latin typeface="Roboto Condensed"/>
              </a:rPr>
              <a:t>hư</a:t>
            </a:r>
            <a:r>
              <a:rPr lang="en-US" sz="4000" dirty="0">
                <a:solidFill>
                  <a:srgbClr val="5E4840"/>
                </a:solidFill>
                <a:latin typeface="Roboto Condensed"/>
              </a:rPr>
              <a:t>, </a:t>
            </a:r>
            <a:r>
              <a:rPr lang="en-US" sz="4000" dirty="0" err="1">
                <a:solidFill>
                  <a:srgbClr val="5E4840"/>
                </a:solidFill>
                <a:latin typeface="Roboto Condensed"/>
              </a:rPr>
              <a:t>tật</a:t>
            </a:r>
            <a:r>
              <a:rPr lang="en-US" sz="4000" dirty="0">
                <a:solidFill>
                  <a:srgbClr val="5E4840"/>
                </a:solidFill>
                <a:latin typeface="Roboto Condensed"/>
              </a:rPr>
              <a:t> </a:t>
            </a:r>
            <a:r>
              <a:rPr lang="en-US" sz="4000" dirty="0" err="1">
                <a:solidFill>
                  <a:srgbClr val="5E4840"/>
                </a:solidFill>
                <a:latin typeface="Roboto Condensed"/>
              </a:rPr>
              <a:t>xấu</a:t>
            </a:r>
            <a:r>
              <a:rPr lang="en-US" sz="4000" dirty="0">
                <a:solidFill>
                  <a:srgbClr val="5E4840"/>
                </a:solidFill>
                <a:latin typeface="Roboto Condensed"/>
              </a:rPr>
              <a:t> </a:t>
            </a:r>
            <a:r>
              <a:rPr lang="en-US" sz="4000" dirty="0" err="1">
                <a:solidFill>
                  <a:srgbClr val="5E4840"/>
                </a:solidFill>
                <a:latin typeface="Roboto Condensed"/>
              </a:rPr>
              <a:t>của</a:t>
            </a:r>
            <a:r>
              <a:rPr lang="en-US" sz="4000" dirty="0">
                <a:solidFill>
                  <a:srgbClr val="5E4840"/>
                </a:solidFill>
                <a:latin typeface="Roboto Condensed"/>
              </a:rPr>
              <a:t> con </a:t>
            </a:r>
            <a:r>
              <a:rPr lang="en-US" sz="4000" dirty="0" err="1">
                <a:solidFill>
                  <a:srgbClr val="5E4840"/>
                </a:solidFill>
                <a:latin typeface="Roboto Condensed"/>
              </a:rPr>
              <a:t>người</a:t>
            </a:r>
            <a:r>
              <a:rPr lang="en-US" sz="4000" dirty="0">
                <a:solidFill>
                  <a:srgbClr val="5E4840"/>
                </a:solidFill>
                <a:latin typeface="Roboto Condensed"/>
              </a:rPr>
              <a:t> </a:t>
            </a:r>
            <a:r>
              <a:rPr lang="en-US" sz="4000" dirty="0" err="1">
                <a:solidFill>
                  <a:srgbClr val="5E4840"/>
                </a:solidFill>
                <a:latin typeface="Roboto Condensed"/>
              </a:rPr>
              <a:t>và</a:t>
            </a:r>
            <a:r>
              <a:rPr lang="en-US" sz="4000" dirty="0">
                <a:solidFill>
                  <a:srgbClr val="5E4840"/>
                </a:solidFill>
                <a:latin typeface="Roboto Condensed"/>
              </a:rPr>
              <a:t> </a:t>
            </a:r>
            <a:r>
              <a:rPr lang="en-US" sz="4000" dirty="0" err="1">
                <a:solidFill>
                  <a:srgbClr val="5E4840"/>
                </a:solidFill>
                <a:latin typeface="Roboto Condensed"/>
              </a:rPr>
              <a:t>xã</a:t>
            </a:r>
            <a:r>
              <a:rPr lang="en-US" sz="4000" dirty="0">
                <a:solidFill>
                  <a:srgbClr val="5E4840"/>
                </a:solidFill>
                <a:latin typeface="Roboto Condensed"/>
              </a:rPr>
              <a:t> </a:t>
            </a:r>
            <a:r>
              <a:rPr lang="en-US" sz="4000" dirty="0" err="1">
                <a:solidFill>
                  <a:srgbClr val="5E4840"/>
                </a:solidFill>
                <a:latin typeface="Roboto Condensed"/>
              </a:rPr>
              <a:t>hội</a:t>
            </a:r>
            <a:r>
              <a:rPr lang="en-US" sz="4000" dirty="0">
                <a:solidFill>
                  <a:srgbClr val="5E484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Freeform 4"/>
          <p:cNvSpPr/>
          <p:nvPr/>
        </p:nvSpPr>
        <p:spPr>
          <a:xfrm>
            <a:off x="814693" y="2520433"/>
            <a:ext cx="5242584" cy="7330085"/>
          </a:xfrm>
          <a:custGeom>
            <a:avLst/>
            <a:gdLst/>
            <a:ahLst/>
            <a:cxnLst/>
            <a:rect l="l" t="t" r="r" b="b"/>
            <a:pathLst>
              <a:path w="5242584" h="7330085">
                <a:moveTo>
                  <a:pt x="0" y="0"/>
                </a:moveTo>
                <a:lnTo>
                  <a:pt x="5242584" y="0"/>
                </a:lnTo>
                <a:lnTo>
                  <a:pt x="5242584" y="7330085"/>
                </a:lnTo>
                <a:lnTo>
                  <a:pt x="0" y="7330085"/>
                </a:lnTo>
                <a:lnTo>
                  <a:pt x="0" y="0"/>
                </a:lnTo>
                <a:close/>
              </a:path>
            </a:pathLst>
          </a:custGeom>
          <a:blipFill>
            <a:blip r:embed="rId3"/>
            <a:stretch>
              <a:fillRect/>
            </a:stretch>
          </a:blipFill>
        </p:spPr>
        <p:txBody>
          <a:bodyPr/>
          <a:lstStyle/>
          <a:p>
            <a:endParaRPr lang="en-US"/>
          </a:p>
        </p:txBody>
      </p:sp>
      <p:grpSp>
        <p:nvGrpSpPr>
          <p:cNvPr id="7" name="Group 7"/>
          <p:cNvGrpSpPr/>
          <p:nvPr/>
        </p:nvGrpSpPr>
        <p:grpSpPr>
          <a:xfrm>
            <a:off x="8250795" y="1888290"/>
            <a:ext cx="9708218" cy="2100527"/>
            <a:chOff x="0" y="0"/>
            <a:chExt cx="2052235" cy="444034"/>
          </a:xfrm>
        </p:grpSpPr>
        <p:sp>
          <p:nvSpPr>
            <p:cNvPr id="8" name="Freeform 8"/>
            <p:cNvSpPr/>
            <p:nvPr/>
          </p:nvSpPr>
          <p:spPr>
            <a:xfrm>
              <a:off x="0" y="0"/>
              <a:ext cx="2052235" cy="444034"/>
            </a:xfrm>
            <a:custGeom>
              <a:avLst/>
              <a:gdLst/>
              <a:ahLst/>
              <a:cxnLst/>
              <a:rect l="l" t="t" r="r" b="b"/>
              <a:pathLst>
                <a:path w="2052235" h="444034">
                  <a:moveTo>
                    <a:pt x="11962" y="0"/>
                  </a:moveTo>
                  <a:lnTo>
                    <a:pt x="2040273" y="0"/>
                  </a:lnTo>
                  <a:cubicBezTo>
                    <a:pt x="2043446" y="0"/>
                    <a:pt x="2046488" y="1260"/>
                    <a:pt x="2048732" y="3504"/>
                  </a:cubicBezTo>
                  <a:cubicBezTo>
                    <a:pt x="2050975" y="5747"/>
                    <a:pt x="2052235" y="8789"/>
                    <a:pt x="2052235" y="11962"/>
                  </a:cubicBezTo>
                  <a:lnTo>
                    <a:pt x="2052235" y="432072"/>
                  </a:lnTo>
                  <a:cubicBezTo>
                    <a:pt x="2052235" y="435244"/>
                    <a:pt x="2050975" y="438287"/>
                    <a:pt x="2048732" y="440530"/>
                  </a:cubicBezTo>
                  <a:cubicBezTo>
                    <a:pt x="2046488" y="442773"/>
                    <a:pt x="2043446" y="444034"/>
                    <a:pt x="2040273" y="444034"/>
                  </a:cubicBezTo>
                  <a:lnTo>
                    <a:pt x="11962" y="444034"/>
                  </a:lnTo>
                  <a:cubicBezTo>
                    <a:pt x="8789" y="444034"/>
                    <a:pt x="5747" y="442773"/>
                    <a:pt x="3504" y="440530"/>
                  </a:cubicBezTo>
                  <a:cubicBezTo>
                    <a:pt x="1260" y="438287"/>
                    <a:pt x="0" y="435244"/>
                    <a:pt x="0" y="432072"/>
                  </a:cubicBezTo>
                  <a:lnTo>
                    <a:pt x="0" y="11962"/>
                  </a:lnTo>
                  <a:cubicBezTo>
                    <a:pt x="0" y="8789"/>
                    <a:pt x="1260" y="5747"/>
                    <a:pt x="3504" y="3504"/>
                  </a:cubicBezTo>
                  <a:cubicBezTo>
                    <a:pt x="5747" y="1260"/>
                    <a:pt x="8789" y="0"/>
                    <a:pt x="11962" y="0"/>
                  </a:cubicBezTo>
                  <a:close/>
                </a:path>
              </a:pathLst>
            </a:custGeom>
            <a:solidFill>
              <a:srgbClr val="F4F1D9"/>
            </a:solidFill>
            <a:ln w="38100" cap="sq">
              <a:solidFill>
                <a:srgbClr val="6C453E"/>
              </a:solidFill>
              <a:prstDash val="solid"/>
              <a:miter/>
            </a:ln>
          </p:spPr>
          <p:txBody>
            <a:bodyPr/>
            <a:lstStyle/>
            <a:p>
              <a:endParaRPr lang="en-US"/>
            </a:p>
          </p:txBody>
        </p:sp>
        <p:sp>
          <p:nvSpPr>
            <p:cNvPr id="9" name="TextBox 9"/>
            <p:cNvSpPr txBox="1"/>
            <p:nvPr/>
          </p:nvSpPr>
          <p:spPr>
            <a:xfrm>
              <a:off x="0" y="-28575"/>
              <a:ext cx="2052235" cy="47260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8523866" y="2192840"/>
            <a:ext cx="9055706" cy="1393825"/>
          </a:xfrm>
          <a:prstGeom prst="rect">
            <a:avLst/>
          </a:prstGeom>
        </p:spPr>
        <p:txBody>
          <a:bodyPr lIns="0" tIns="0" rIns="0" bIns="0" rtlCol="0" anchor="t">
            <a:spAutoFit/>
          </a:bodyPr>
          <a:lstStyle/>
          <a:p>
            <a:pPr algn="just">
              <a:lnSpc>
                <a:spcPts val="5600"/>
              </a:lnSpc>
              <a:spcBef>
                <a:spcPct val="0"/>
              </a:spcBef>
            </a:pPr>
            <a:r>
              <a:rPr lang="en-US" sz="4000" dirty="0">
                <a:solidFill>
                  <a:srgbClr val="000000"/>
                </a:solidFill>
                <a:latin typeface="Roboto Condensed"/>
              </a:rPr>
              <a:t>Văn </a:t>
            </a:r>
            <a:r>
              <a:rPr lang="en-US" sz="4000" dirty="0" err="1">
                <a:solidFill>
                  <a:srgbClr val="000000"/>
                </a:solidFill>
                <a:latin typeface="Roboto Condensed"/>
              </a:rPr>
              <a:t>bản</a:t>
            </a:r>
            <a:r>
              <a:rPr lang="en-US" sz="4000" dirty="0">
                <a:solidFill>
                  <a:srgbClr val="000000"/>
                </a:solidFill>
                <a:latin typeface="Roboto Condensed"/>
              </a:rPr>
              <a:t> </a:t>
            </a:r>
            <a:r>
              <a:rPr lang="en-US" sz="4000" dirty="0" err="1">
                <a:solidFill>
                  <a:srgbClr val="000000"/>
                </a:solidFill>
                <a:latin typeface="Roboto Condensed Italics"/>
              </a:rPr>
              <a:t>Đánh</a:t>
            </a:r>
            <a:r>
              <a:rPr lang="en-US" sz="4000" dirty="0">
                <a:solidFill>
                  <a:srgbClr val="000000"/>
                </a:solidFill>
                <a:latin typeface="Roboto Condensed Italics"/>
              </a:rPr>
              <a:t> </a:t>
            </a:r>
            <a:r>
              <a:rPr lang="en-US" sz="4000" dirty="0" err="1">
                <a:solidFill>
                  <a:srgbClr val="000000"/>
                </a:solidFill>
                <a:latin typeface="Roboto Condensed Italics"/>
              </a:rPr>
              <a:t>nhau</a:t>
            </a:r>
            <a:r>
              <a:rPr lang="en-US" sz="4000" dirty="0">
                <a:solidFill>
                  <a:srgbClr val="000000"/>
                </a:solidFill>
                <a:latin typeface="Roboto Condensed Italics"/>
              </a:rPr>
              <a:t> </a:t>
            </a:r>
            <a:r>
              <a:rPr lang="en-US" sz="4000" dirty="0" err="1">
                <a:solidFill>
                  <a:srgbClr val="000000"/>
                </a:solidFill>
                <a:latin typeface="Roboto Condensed Italics"/>
              </a:rPr>
              <a:t>với</a:t>
            </a:r>
            <a:r>
              <a:rPr lang="en-US" sz="4000" dirty="0">
                <a:solidFill>
                  <a:srgbClr val="000000"/>
                </a:solidFill>
                <a:latin typeface="Roboto Condensed Italics"/>
              </a:rPr>
              <a:t> </a:t>
            </a:r>
            <a:r>
              <a:rPr lang="en-US" sz="4000" dirty="0" err="1">
                <a:solidFill>
                  <a:srgbClr val="000000"/>
                </a:solidFill>
                <a:latin typeface="Roboto Condensed Italics"/>
              </a:rPr>
              <a:t>cối</a:t>
            </a:r>
            <a:r>
              <a:rPr lang="en-US" sz="4000" dirty="0">
                <a:solidFill>
                  <a:srgbClr val="000000"/>
                </a:solidFill>
                <a:latin typeface="Roboto Condensed Italics"/>
              </a:rPr>
              <a:t> </a:t>
            </a:r>
            <a:r>
              <a:rPr lang="en-US" sz="4000" dirty="0" err="1">
                <a:solidFill>
                  <a:srgbClr val="000000"/>
                </a:solidFill>
                <a:latin typeface="Roboto Condensed Italics"/>
              </a:rPr>
              <a:t>xay</a:t>
            </a:r>
            <a:r>
              <a:rPr lang="en-US" sz="4000" dirty="0">
                <a:solidFill>
                  <a:srgbClr val="000000"/>
                </a:solidFill>
                <a:latin typeface="Roboto Condensed Italics"/>
              </a:rPr>
              <a:t> </a:t>
            </a:r>
            <a:r>
              <a:rPr lang="en-US" sz="4000" dirty="0" err="1">
                <a:solidFill>
                  <a:srgbClr val="000000"/>
                </a:solidFill>
                <a:latin typeface="Roboto Condensed Italics"/>
              </a:rPr>
              <a:t>gió</a:t>
            </a:r>
            <a:r>
              <a:rPr lang="en-US" sz="4000" dirty="0">
                <a:solidFill>
                  <a:srgbClr val="000000"/>
                </a:solidFill>
                <a:latin typeface="Roboto Condensed Italics"/>
              </a:rPr>
              <a:t> </a:t>
            </a:r>
            <a:r>
              <a:rPr lang="en-US" sz="4000" dirty="0" err="1">
                <a:solidFill>
                  <a:srgbClr val="000000"/>
                </a:solidFill>
                <a:latin typeface="Roboto Condensed"/>
              </a:rPr>
              <a:t>được</a:t>
            </a:r>
            <a:r>
              <a:rPr lang="en-US" sz="4000" dirty="0">
                <a:solidFill>
                  <a:srgbClr val="000000"/>
                </a:solidFill>
                <a:latin typeface="Roboto Condensed"/>
              </a:rPr>
              <a:t> </a:t>
            </a:r>
            <a:r>
              <a:rPr lang="en-US" sz="4000" dirty="0" err="1">
                <a:solidFill>
                  <a:srgbClr val="000000"/>
                </a:solidFill>
                <a:latin typeface="Roboto Condensed"/>
              </a:rPr>
              <a:t>trích</a:t>
            </a:r>
            <a:r>
              <a:rPr lang="en-US" sz="4000" dirty="0">
                <a:solidFill>
                  <a:srgbClr val="000000"/>
                </a:solidFill>
                <a:latin typeface="Roboto Condensed"/>
              </a:rPr>
              <a:t> </a:t>
            </a:r>
            <a:r>
              <a:rPr lang="en-US" sz="4000" dirty="0" err="1">
                <a:solidFill>
                  <a:srgbClr val="000000"/>
                </a:solidFill>
                <a:latin typeface="Roboto Condensed"/>
              </a:rPr>
              <a:t>từ</a:t>
            </a:r>
            <a:r>
              <a:rPr lang="en-US" sz="4000" dirty="0">
                <a:solidFill>
                  <a:srgbClr val="000000"/>
                </a:solidFill>
                <a:latin typeface="Roboto Condensed"/>
              </a:rPr>
              <a:t> </a:t>
            </a:r>
            <a:r>
              <a:rPr lang="en-US" sz="4000" dirty="0" err="1">
                <a:solidFill>
                  <a:srgbClr val="000000"/>
                </a:solidFill>
                <a:latin typeface="Roboto Condensed"/>
              </a:rPr>
              <a:t>chương</a:t>
            </a:r>
            <a:r>
              <a:rPr lang="en-US" sz="4000" dirty="0">
                <a:solidFill>
                  <a:srgbClr val="000000"/>
                </a:solidFill>
                <a:latin typeface="Roboto Condensed"/>
              </a:rPr>
              <a:t> VIII </a:t>
            </a:r>
            <a:r>
              <a:rPr lang="en-US" sz="4000" dirty="0" err="1">
                <a:solidFill>
                  <a:srgbClr val="000000"/>
                </a:solidFill>
                <a:latin typeface="Roboto Condensed"/>
              </a:rPr>
              <a:t>của</a:t>
            </a:r>
            <a:r>
              <a:rPr lang="en-US" sz="4000" dirty="0">
                <a:solidFill>
                  <a:srgbClr val="000000"/>
                </a:solidFill>
                <a:latin typeface="Roboto Condensed"/>
              </a:rPr>
              <a:t> </a:t>
            </a:r>
            <a:r>
              <a:rPr lang="en-US" sz="4000" dirty="0" err="1">
                <a:solidFill>
                  <a:srgbClr val="000000"/>
                </a:solidFill>
                <a:latin typeface="Roboto Condensed"/>
              </a:rPr>
              <a:t>tiểu</a:t>
            </a:r>
            <a:r>
              <a:rPr lang="en-US" sz="4000" dirty="0">
                <a:solidFill>
                  <a:srgbClr val="000000"/>
                </a:solidFill>
                <a:latin typeface="Roboto Condensed"/>
              </a:rPr>
              <a:t> </a:t>
            </a:r>
            <a:r>
              <a:rPr lang="en-US" sz="4000" dirty="0" err="1">
                <a:solidFill>
                  <a:srgbClr val="000000"/>
                </a:solidFill>
                <a:latin typeface="Roboto Condensed"/>
              </a:rPr>
              <a:t>thuyết</a:t>
            </a:r>
            <a:r>
              <a:rPr lang="en-US" sz="4000" dirty="0">
                <a:solidFill>
                  <a:srgbClr val="000000"/>
                </a:solidFill>
                <a:latin typeface="Roboto Condensed"/>
              </a:rPr>
              <a:t> </a:t>
            </a:r>
            <a:r>
              <a:rPr lang="en-US" sz="4000" dirty="0" err="1">
                <a:solidFill>
                  <a:srgbClr val="000000"/>
                </a:solidFill>
                <a:latin typeface="Roboto Condensed Italics"/>
              </a:rPr>
              <a:t>Đôn</a:t>
            </a:r>
            <a:r>
              <a:rPr lang="en-US" sz="4000" dirty="0">
                <a:solidFill>
                  <a:srgbClr val="000000"/>
                </a:solidFill>
                <a:latin typeface="Roboto Condensed Italics"/>
              </a:rPr>
              <a:t> Ki-</a:t>
            </a:r>
            <a:r>
              <a:rPr lang="en-US" sz="4000" dirty="0" err="1">
                <a:solidFill>
                  <a:srgbClr val="000000"/>
                </a:solidFill>
                <a:latin typeface="Roboto Condensed Italics"/>
              </a:rPr>
              <a:t>hô</a:t>
            </a:r>
            <a:r>
              <a:rPr lang="en-US" sz="4000" dirty="0">
                <a:solidFill>
                  <a:srgbClr val="000000"/>
                </a:solidFill>
                <a:latin typeface="Roboto Condensed Italics"/>
              </a:rPr>
              <a:t>-</a:t>
            </a:r>
            <a:r>
              <a:rPr lang="en-US" sz="4000" dirty="0" err="1">
                <a:solidFill>
                  <a:srgbClr val="000000"/>
                </a:solidFill>
                <a:latin typeface="Roboto Condensed Italics"/>
              </a:rPr>
              <a:t>tê</a:t>
            </a:r>
            <a:r>
              <a:rPr lang="en-US" sz="4000" dirty="0">
                <a:solidFill>
                  <a:srgbClr val="000000"/>
                </a:solidFill>
                <a:latin typeface="Roboto Condensed Italics"/>
              </a:rPr>
              <a:t>.</a:t>
            </a:r>
          </a:p>
        </p:txBody>
      </p:sp>
      <p:grpSp>
        <p:nvGrpSpPr>
          <p:cNvPr id="11" name="Group 11"/>
          <p:cNvGrpSpPr/>
          <p:nvPr/>
        </p:nvGrpSpPr>
        <p:grpSpPr>
          <a:xfrm>
            <a:off x="8250795" y="4388867"/>
            <a:ext cx="9708218" cy="5586983"/>
            <a:chOff x="0" y="0"/>
            <a:chExt cx="2052235" cy="1181041"/>
          </a:xfrm>
        </p:grpSpPr>
        <p:sp>
          <p:nvSpPr>
            <p:cNvPr id="12" name="Freeform 12"/>
            <p:cNvSpPr/>
            <p:nvPr/>
          </p:nvSpPr>
          <p:spPr>
            <a:xfrm>
              <a:off x="0" y="0"/>
              <a:ext cx="2052235" cy="1181041"/>
            </a:xfrm>
            <a:custGeom>
              <a:avLst/>
              <a:gdLst/>
              <a:ahLst/>
              <a:cxnLst/>
              <a:rect l="l" t="t" r="r" b="b"/>
              <a:pathLst>
                <a:path w="2052235" h="1181041">
                  <a:moveTo>
                    <a:pt x="11962" y="0"/>
                  </a:moveTo>
                  <a:lnTo>
                    <a:pt x="2040273" y="0"/>
                  </a:lnTo>
                  <a:cubicBezTo>
                    <a:pt x="2043446" y="0"/>
                    <a:pt x="2046488" y="1260"/>
                    <a:pt x="2048732" y="3504"/>
                  </a:cubicBezTo>
                  <a:cubicBezTo>
                    <a:pt x="2050975" y="5747"/>
                    <a:pt x="2052235" y="8789"/>
                    <a:pt x="2052235" y="11962"/>
                  </a:cubicBezTo>
                  <a:lnTo>
                    <a:pt x="2052235" y="1169079"/>
                  </a:lnTo>
                  <a:cubicBezTo>
                    <a:pt x="2052235" y="1172251"/>
                    <a:pt x="2050975" y="1175294"/>
                    <a:pt x="2048732" y="1177537"/>
                  </a:cubicBezTo>
                  <a:cubicBezTo>
                    <a:pt x="2046488" y="1179781"/>
                    <a:pt x="2043446" y="1181041"/>
                    <a:pt x="2040273" y="1181041"/>
                  </a:cubicBezTo>
                  <a:lnTo>
                    <a:pt x="11962" y="1181041"/>
                  </a:lnTo>
                  <a:cubicBezTo>
                    <a:pt x="8789" y="1181041"/>
                    <a:pt x="5747" y="1179781"/>
                    <a:pt x="3504" y="1177537"/>
                  </a:cubicBezTo>
                  <a:cubicBezTo>
                    <a:pt x="1260" y="1175294"/>
                    <a:pt x="0" y="1172251"/>
                    <a:pt x="0" y="1169079"/>
                  </a:cubicBezTo>
                  <a:lnTo>
                    <a:pt x="0" y="11962"/>
                  </a:lnTo>
                  <a:cubicBezTo>
                    <a:pt x="0" y="8789"/>
                    <a:pt x="1260" y="5747"/>
                    <a:pt x="3504" y="3504"/>
                  </a:cubicBezTo>
                  <a:cubicBezTo>
                    <a:pt x="5747" y="1260"/>
                    <a:pt x="8789" y="0"/>
                    <a:pt x="11962" y="0"/>
                  </a:cubicBezTo>
                  <a:close/>
                </a:path>
              </a:pathLst>
            </a:custGeom>
            <a:solidFill>
              <a:srgbClr val="F4F1D9"/>
            </a:solidFill>
            <a:ln w="38100" cap="sq">
              <a:solidFill>
                <a:srgbClr val="6C453E"/>
              </a:solidFill>
              <a:prstDash val="solid"/>
              <a:miter/>
            </a:ln>
          </p:spPr>
          <p:txBody>
            <a:bodyPr/>
            <a:lstStyle/>
            <a:p>
              <a:endParaRPr lang="en-US"/>
            </a:p>
          </p:txBody>
        </p:sp>
        <p:sp>
          <p:nvSpPr>
            <p:cNvPr id="13" name="TextBox 13"/>
            <p:cNvSpPr txBox="1"/>
            <p:nvPr/>
          </p:nvSpPr>
          <p:spPr>
            <a:xfrm>
              <a:off x="0" y="-28575"/>
              <a:ext cx="2052235" cy="120961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8577051" y="4680458"/>
            <a:ext cx="9055706" cy="4918075"/>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Đoạn</a:t>
            </a:r>
            <a:r>
              <a:rPr lang="en-US" sz="4000" dirty="0">
                <a:solidFill>
                  <a:srgbClr val="000000"/>
                </a:solidFill>
                <a:latin typeface="Roboto Condensed"/>
              </a:rPr>
              <a:t> </a:t>
            </a:r>
            <a:r>
              <a:rPr lang="en-US" sz="4000" dirty="0" err="1">
                <a:solidFill>
                  <a:srgbClr val="000000"/>
                </a:solidFill>
                <a:latin typeface="Roboto Condensed"/>
              </a:rPr>
              <a:t>trích</a:t>
            </a:r>
            <a:r>
              <a:rPr lang="en-US" sz="4000" dirty="0">
                <a:solidFill>
                  <a:srgbClr val="000000"/>
                </a:solidFill>
                <a:latin typeface="Roboto Condensed"/>
              </a:rPr>
              <a:t> </a:t>
            </a:r>
            <a:r>
              <a:rPr lang="en-US" sz="4000" dirty="0" err="1">
                <a:solidFill>
                  <a:srgbClr val="000000"/>
                </a:solidFill>
                <a:latin typeface="Roboto Condensed"/>
              </a:rPr>
              <a:t>kể</a:t>
            </a:r>
            <a:r>
              <a:rPr lang="en-US" sz="4000" dirty="0">
                <a:solidFill>
                  <a:srgbClr val="000000"/>
                </a:solidFill>
                <a:latin typeface="Roboto Condensed"/>
              </a:rPr>
              <a:t> </a:t>
            </a:r>
            <a:r>
              <a:rPr lang="en-US" sz="4000" dirty="0" err="1">
                <a:solidFill>
                  <a:srgbClr val="000000"/>
                </a:solidFill>
                <a:latin typeface="Roboto Condensed"/>
              </a:rPr>
              <a:t>lại</a:t>
            </a:r>
            <a:r>
              <a:rPr lang="en-US" sz="4000" dirty="0">
                <a:solidFill>
                  <a:srgbClr val="000000"/>
                </a:solidFill>
                <a:latin typeface="Roboto Condensed"/>
              </a:rPr>
              <a:t> </a:t>
            </a:r>
            <a:r>
              <a:rPr lang="en-US" sz="4000" dirty="0" err="1">
                <a:solidFill>
                  <a:srgbClr val="000000"/>
                </a:solidFill>
                <a:latin typeface="Roboto Condensed"/>
              </a:rPr>
              <a:t>việc</a:t>
            </a:r>
            <a:r>
              <a:rPr lang="en-US" sz="4000" dirty="0">
                <a:solidFill>
                  <a:srgbClr val="000000"/>
                </a:solidFill>
                <a:latin typeface="Roboto Condensed"/>
              </a:rPr>
              <a:t> </a:t>
            </a:r>
            <a:r>
              <a:rPr lang="en-US" sz="4000" dirty="0" err="1">
                <a:solidFill>
                  <a:srgbClr val="000000"/>
                </a:solidFill>
                <a:latin typeface="Roboto Condensed"/>
              </a:rPr>
              <a:t>hai</a:t>
            </a:r>
            <a:r>
              <a:rPr lang="en-US" sz="4000" dirty="0">
                <a:solidFill>
                  <a:srgbClr val="000000"/>
                </a:solidFill>
                <a:latin typeface="Roboto Condensed"/>
              </a:rPr>
              <a:t> </a:t>
            </a:r>
            <a:r>
              <a:rPr lang="en-US" sz="4000" dirty="0" err="1">
                <a:solidFill>
                  <a:srgbClr val="000000"/>
                </a:solidFill>
                <a:latin typeface="Roboto Condensed"/>
              </a:rPr>
              <a:t>thầy</a:t>
            </a:r>
            <a:r>
              <a:rPr lang="en-US" sz="4000" dirty="0">
                <a:solidFill>
                  <a:srgbClr val="000000"/>
                </a:solidFill>
                <a:latin typeface="Roboto Condensed"/>
              </a:rPr>
              <a:t> </a:t>
            </a:r>
            <a:r>
              <a:rPr lang="en-US" sz="4000" dirty="0" err="1">
                <a:solidFill>
                  <a:srgbClr val="000000"/>
                </a:solidFill>
                <a:latin typeface="Roboto Condensed"/>
              </a:rPr>
              <a:t>trò</a:t>
            </a:r>
            <a:r>
              <a:rPr lang="en-US" sz="4000" dirty="0">
                <a:solidFill>
                  <a:srgbClr val="000000"/>
                </a:solidFill>
                <a:latin typeface="Roboto Condensed"/>
              </a:rPr>
              <a:t> </a:t>
            </a:r>
            <a:r>
              <a:rPr lang="en-US" sz="4000" dirty="0" err="1">
                <a:solidFill>
                  <a:srgbClr val="000000"/>
                </a:solidFill>
                <a:latin typeface="Roboto Condensed"/>
              </a:rPr>
              <a:t>đang</a:t>
            </a:r>
            <a:r>
              <a:rPr lang="en-US" sz="4000" dirty="0">
                <a:solidFill>
                  <a:srgbClr val="000000"/>
                </a:solidFill>
                <a:latin typeface="Roboto Condensed"/>
              </a:rPr>
              <a:t> </a:t>
            </a:r>
            <a:r>
              <a:rPr lang="en-US" sz="4000" dirty="0" err="1">
                <a:solidFill>
                  <a:srgbClr val="000000"/>
                </a:solidFill>
                <a:latin typeface="Roboto Condensed"/>
              </a:rPr>
              <a:t>trên</a:t>
            </a:r>
            <a:r>
              <a:rPr lang="en-US" sz="4000" dirty="0">
                <a:solidFill>
                  <a:srgbClr val="000000"/>
                </a:solidFill>
                <a:latin typeface="Roboto Condensed"/>
              </a:rPr>
              <a:t> </a:t>
            </a:r>
            <a:r>
              <a:rPr lang="en-US" sz="4000" dirty="0" err="1">
                <a:solidFill>
                  <a:srgbClr val="000000"/>
                </a:solidFill>
                <a:latin typeface="Roboto Condensed"/>
              </a:rPr>
              <a:t>đường</a:t>
            </a:r>
            <a:r>
              <a:rPr lang="en-US" sz="4000" dirty="0">
                <a:solidFill>
                  <a:srgbClr val="000000"/>
                </a:solidFill>
                <a:latin typeface="Roboto Condensed"/>
              </a:rPr>
              <a:t> </a:t>
            </a:r>
            <a:r>
              <a:rPr lang="en-US" sz="4000" dirty="0" err="1">
                <a:solidFill>
                  <a:srgbClr val="000000"/>
                </a:solidFill>
                <a:latin typeface="Roboto Condensed"/>
              </a:rPr>
              <a:t>phiêu</a:t>
            </a:r>
            <a:r>
              <a:rPr lang="en-US" sz="4000" dirty="0">
                <a:solidFill>
                  <a:srgbClr val="000000"/>
                </a:solidFill>
                <a:latin typeface="Roboto Condensed"/>
              </a:rPr>
              <a:t> </a:t>
            </a:r>
            <a:r>
              <a:rPr lang="en-US" sz="4000" dirty="0" err="1">
                <a:solidFill>
                  <a:srgbClr val="000000"/>
                </a:solidFill>
                <a:latin typeface="Roboto Condensed"/>
              </a:rPr>
              <a:t>lưu</a:t>
            </a:r>
            <a:r>
              <a:rPr lang="en-US" sz="4000" dirty="0">
                <a:solidFill>
                  <a:srgbClr val="000000"/>
                </a:solidFill>
                <a:latin typeface="Roboto Condensed"/>
              </a:rPr>
              <a:t> </a:t>
            </a:r>
            <a:r>
              <a:rPr lang="en-US" sz="4000" dirty="0" err="1">
                <a:solidFill>
                  <a:srgbClr val="000000"/>
                </a:solidFill>
                <a:latin typeface="Roboto Condensed"/>
              </a:rPr>
              <a:t>thì</a:t>
            </a:r>
            <a:r>
              <a:rPr lang="en-US" sz="4000" dirty="0">
                <a:solidFill>
                  <a:srgbClr val="000000"/>
                </a:solidFill>
                <a:latin typeface="Roboto Condensed"/>
              </a:rPr>
              <a:t> </a:t>
            </a:r>
            <a:r>
              <a:rPr lang="en-US" sz="4000" dirty="0" err="1">
                <a:solidFill>
                  <a:srgbClr val="000000"/>
                </a:solidFill>
                <a:latin typeface="Roboto Condensed"/>
              </a:rPr>
              <a:t>bắt</a:t>
            </a:r>
            <a:r>
              <a:rPr lang="en-US" sz="4000" dirty="0">
                <a:solidFill>
                  <a:srgbClr val="000000"/>
                </a:solidFill>
                <a:latin typeface="Roboto Condensed"/>
              </a:rPr>
              <a:t> </a:t>
            </a:r>
            <a:r>
              <a:rPr lang="en-US" sz="4000" dirty="0" err="1">
                <a:solidFill>
                  <a:srgbClr val="000000"/>
                </a:solidFill>
                <a:latin typeface="Roboto Condensed"/>
              </a:rPr>
              <a:t>gặp</a:t>
            </a:r>
            <a:r>
              <a:rPr lang="en-US" sz="4000" dirty="0">
                <a:solidFill>
                  <a:srgbClr val="000000"/>
                </a:solidFill>
                <a:latin typeface="Roboto Condensed"/>
              </a:rPr>
              <a:t> </a:t>
            </a:r>
            <a:r>
              <a:rPr lang="en-US" sz="4000" dirty="0" err="1">
                <a:solidFill>
                  <a:srgbClr val="000000"/>
                </a:solidFill>
                <a:latin typeface="Roboto Condensed"/>
              </a:rPr>
              <a:t>hàng</a:t>
            </a:r>
            <a:r>
              <a:rPr lang="en-US" sz="4000" dirty="0">
                <a:solidFill>
                  <a:srgbClr val="000000"/>
                </a:solidFill>
                <a:latin typeface="Roboto Condensed"/>
              </a:rPr>
              <a:t> </a:t>
            </a:r>
            <a:r>
              <a:rPr lang="en-US" sz="4000" dirty="0" err="1">
                <a:solidFill>
                  <a:srgbClr val="000000"/>
                </a:solidFill>
                <a:latin typeface="Roboto Condensed"/>
              </a:rPr>
              <a:t>chục</a:t>
            </a:r>
            <a:r>
              <a:rPr lang="en-US" sz="4000" dirty="0">
                <a:solidFill>
                  <a:srgbClr val="000000"/>
                </a:solidFill>
                <a:latin typeface="Roboto Condensed"/>
              </a:rPr>
              <a:t> </a:t>
            </a:r>
            <a:r>
              <a:rPr lang="en-US" sz="4000" dirty="0" err="1">
                <a:solidFill>
                  <a:srgbClr val="000000"/>
                </a:solidFill>
                <a:latin typeface="Roboto Condensed"/>
              </a:rPr>
              <a:t>chiếc</a:t>
            </a:r>
            <a:r>
              <a:rPr lang="en-US" sz="4000" dirty="0">
                <a:solidFill>
                  <a:srgbClr val="000000"/>
                </a:solidFill>
                <a:latin typeface="Roboto Condensed"/>
              </a:rPr>
              <a:t> </a:t>
            </a:r>
            <a:r>
              <a:rPr lang="en-US" sz="4000" dirty="0" err="1">
                <a:solidFill>
                  <a:srgbClr val="000000"/>
                </a:solidFill>
                <a:latin typeface="Roboto Condensed"/>
              </a:rPr>
              <a:t>cối</a:t>
            </a:r>
            <a:r>
              <a:rPr lang="en-US" sz="4000" dirty="0">
                <a:solidFill>
                  <a:srgbClr val="000000"/>
                </a:solidFill>
                <a:latin typeface="Roboto Condensed"/>
              </a:rPr>
              <a:t> </a:t>
            </a:r>
            <a:r>
              <a:rPr lang="en-US" sz="4000" dirty="0" err="1">
                <a:solidFill>
                  <a:srgbClr val="000000"/>
                </a:solidFill>
                <a:latin typeface="Roboto Condensed"/>
              </a:rPr>
              <a:t>xay</a:t>
            </a:r>
            <a:r>
              <a:rPr lang="en-US" sz="4000" dirty="0">
                <a:solidFill>
                  <a:srgbClr val="000000"/>
                </a:solidFill>
                <a:latin typeface="Roboto Condensed"/>
              </a:rPr>
              <a:t> </a:t>
            </a:r>
            <a:r>
              <a:rPr lang="en-US" sz="4000" dirty="0" err="1">
                <a:solidFill>
                  <a:srgbClr val="000000"/>
                </a:solidFill>
                <a:latin typeface="Roboto Condensed"/>
              </a:rPr>
              <a:t>gió</a:t>
            </a:r>
            <a:r>
              <a:rPr lang="en-US" sz="4000" dirty="0">
                <a:solidFill>
                  <a:srgbClr val="000000"/>
                </a:solidFill>
                <a:latin typeface="Roboto Condensed"/>
              </a:rPr>
              <a:t>. </a:t>
            </a:r>
            <a:r>
              <a:rPr lang="en-US" sz="4000" dirty="0" err="1">
                <a:solidFill>
                  <a:srgbClr val="000000"/>
                </a:solidFill>
                <a:latin typeface="Roboto Condensed"/>
              </a:rPr>
              <a:t>Đô</a:t>
            </a:r>
            <a:r>
              <a:rPr lang="en-US" sz="4000" dirty="0">
                <a:solidFill>
                  <a:srgbClr val="000000"/>
                </a:solidFill>
                <a:latin typeface="Roboto Condensed"/>
              </a:rPr>
              <a:t> Ki-</a:t>
            </a:r>
            <a:r>
              <a:rPr lang="en-US" sz="4000" dirty="0" err="1">
                <a:solidFill>
                  <a:srgbClr val="000000"/>
                </a:solidFill>
                <a:latin typeface="Roboto Condensed"/>
              </a:rPr>
              <a:t>hô</a:t>
            </a:r>
            <a:r>
              <a:rPr lang="en-US" sz="4000" dirty="0">
                <a:solidFill>
                  <a:srgbClr val="000000"/>
                </a:solidFill>
                <a:latin typeface="Roboto Condensed"/>
              </a:rPr>
              <a:t>-</a:t>
            </a:r>
            <a:r>
              <a:rPr lang="en-US" sz="4000" dirty="0" err="1">
                <a:solidFill>
                  <a:srgbClr val="000000"/>
                </a:solidFill>
                <a:latin typeface="Roboto Condensed"/>
              </a:rPr>
              <a:t>tê</a:t>
            </a:r>
            <a:r>
              <a:rPr lang="en-US" sz="4000" dirty="0">
                <a:solidFill>
                  <a:srgbClr val="000000"/>
                </a:solidFill>
                <a:latin typeface="Roboto Condensed"/>
              </a:rPr>
              <a:t> </a:t>
            </a:r>
            <a:r>
              <a:rPr lang="en-US" sz="4000" dirty="0" err="1">
                <a:solidFill>
                  <a:srgbClr val="000000"/>
                </a:solidFill>
                <a:latin typeface="Roboto Condensed"/>
              </a:rPr>
              <a:t>một</a:t>
            </a:r>
            <a:r>
              <a:rPr lang="en-US" sz="4000" dirty="0">
                <a:solidFill>
                  <a:srgbClr val="000000"/>
                </a:solidFill>
                <a:latin typeface="Roboto Condensed"/>
              </a:rPr>
              <a:t> </a:t>
            </a:r>
            <a:r>
              <a:rPr lang="en-US" sz="4000" dirty="0" err="1">
                <a:solidFill>
                  <a:srgbClr val="000000"/>
                </a:solidFill>
                <a:latin typeface="Roboto Condensed"/>
              </a:rPr>
              <a:t>mực</a:t>
            </a:r>
            <a:r>
              <a:rPr lang="en-US" sz="4000" dirty="0">
                <a:solidFill>
                  <a:srgbClr val="000000"/>
                </a:solidFill>
                <a:latin typeface="Roboto Condensed"/>
              </a:rPr>
              <a:t> </a:t>
            </a:r>
            <a:r>
              <a:rPr lang="en-US" sz="4000" dirty="0" err="1">
                <a:solidFill>
                  <a:srgbClr val="000000"/>
                </a:solidFill>
                <a:latin typeface="Roboto Condensed"/>
              </a:rPr>
              <a:t>cho</a:t>
            </a:r>
            <a:r>
              <a:rPr lang="en-US" sz="4000" dirty="0">
                <a:solidFill>
                  <a:srgbClr val="000000"/>
                </a:solidFill>
                <a:latin typeface="Roboto Condensed"/>
              </a:rPr>
              <a:t> </a:t>
            </a:r>
            <a:r>
              <a:rPr lang="en-US" sz="4000" dirty="0" err="1">
                <a:solidFill>
                  <a:srgbClr val="000000"/>
                </a:solidFill>
                <a:latin typeface="Roboto Condensed"/>
              </a:rPr>
              <a:t>rằng</a:t>
            </a:r>
            <a:r>
              <a:rPr lang="en-US" sz="4000" dirty="0">
                <a:solidFill>
                  <a:srgbClr val="000000"/>
                </a:solidFill>
                <a:latin typeface="Roboto Condensed"/>
              </a:rPr>
              <a:t> </a:t>
            </a:r>
            <a:r>
              <a:rPr lang="en-US" sz="4000" dirty="0" err="1">
                <a:solidFill>
                  <a:srgbClr val="000000"/>
                </a:solidFill>
                <a:latin typeface="Roboto Condensed"/>
              </a:rPr>
              <a:t>đó</a:t>
            </a:r>
            <a:r>
              <a:rPr lang="en-US" sz="4000" dirty="0">
                <a:solidFill>
                  <a:srgbClr val="000000"/>
                </a:solidFill>
                <a:latin typeface="Roboto Condensed"/>
              </a:rPr>
              <a:t> </a:t>
            </a:r>
            <a:r>
              <a:rPr lang="en-US" sz="4000" dirty="0" err="1">
                <a:solidFill>
                  <a:srgbClr val="000000"/>
                </a:solidFill>
                <a:latin typeface="Roboto Condensed"/>
              </a:rPr>
              <a:t>là</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gã</a:t>
            </a:r>
            <a:r>
              <a:rPr lang="en-US" sz="4000" dirty="0">
                <a:solidFill>
                  <a:srgbClr val="000000"/>
                </a:solidFill>
                <a:latin typeface="Roboto Condensed"/>
              </a:rPr>
              <a:t> </a:t>
            </a:r>
            <a:r>
              <a:rPr lang="en-US" sz="4000" dirty="0" err="1">
                <a:solidFill>
                  <a:srgbClr val="000000"/>
                </a:solidFill>
                <a:latin typeface="Roboto Condensed"/>
              </a:rPr>
              <a:t>khổng</a:t>
            </a:r>
            <a:r>
              <a:rPr lang="en-US" sz="4000" dirty="0">
                <a:solidFill>
                  <a:srgbClr val="000000"/>
                </a:solidFill>
                <a:latin typeface="Roboto Condensed"/>
              </a:rPr>
              <a:t> </a:t>
            </a:r>
            <a:r>
              <a:rPr lang="en-US" sz="4000" dirty="0" err="1">
                <a:solidFill>
                  <a:srgbClr val="000000"/>
                </a:solidFill>
                <a:latin typeface="Roboto Condensed"/>
              </a:rPr>
              <a:t>lồ</a:t>
            </a:r>
            <a:r>
              <a:rPr lang="en-US" sz="4000" dirty="0">
                <a:solidFill>
                  <a:srgbClr val="000000"/>
                </a:solidFill>
                <a:latin typeface="Roboto Condensed"/>
              </a:rPr>
              <a:t> </a:t>
            </a:r>
            <a:r>
              <a:rPr lang="en-US" sz="4000" dirty="0" err="1">
                <a:solidFill>
                  <a:srgbClr val="000000"/>
                </a:solidFill>
                <a:latin typeface="Roboto Condensed"/>
              </a:rPr>
              <a:t>và</a:t>
            </a:r>
            <a:r>
              <a:rPr lang="en-US" sz="4000" dirty="0">
                <a:solidFill>
                  <a:srgbClr val="000000"/>
                </a:solidFill>
                <a:latin typeface="Roboto Condensed"/>
              </a:rPr>
              <a:t> </a:t>
            </a:r>
            <a:r>
              <a:rPr lang="en-US" sz="4000" dirty="0" err="1">
                <a:solidFill>
                  <a:srgbClr val="000000"/>
                </a:solidFill>
                <a:latin typeface="Roboto Condensed"/>
              </a:rPr>
              <a:t>quyết</a:t>
            </a:r>
            <a:r>
              <a:rPr lang="en-US" sz="4000" dirty="0">
                <a:solidFill>
                  <a:srgbClr val="000000"/>
                </a:solidFill>
                <a:latin typeface="Roboto Condensed"/>
              </a:rPr>
              <a:t> </a:t>
            </a:r>
            <a:r>
              <a:rPr lang="en-US" sz="4000" dirty="0" err="1">
                <a:solidFill>
                  <a:srgbClr val="000000"/>
                </a:solidFill>
                <a:latin typeface="Roboto Condensed"/>
              </a:rPr>
              <a:t>tâm</a:t>
            </a:r>
            <a:r>
              <a:rPr lang="en-US" sz="4000" dirty="0">
                <a:solidFill>
                  <a:srgbClr val="000000"/>
                </a:solidFill>
                <a:latin typeface="Roboto Condensed"/>
              </a:rPr>
              <a:t> </a:t>
            </a:r>
            <a:r>
              <a:rPr lang="en-US" sz="4000" dirty="0" err="1">
                <a:solidFill>
                  <a:srgbClr val="000000"/>
                </a:solidFill>
                <a:latin typeface="Roboto Condensed"/>
              </a:rPr>
              <a:t>đánh</a:t>
            </a:r>
            <a:r>
              <a:rPr lang="en-US" sz="4000" dirty="0">
                <a:solidFill>
                  <a:srgbClr val="000000"/>
                </a:solidFill>
                <a:latin typeface="Roboto Condensed"/>
              </a:rPr>
              <a:t> </a:t>
            </a:r>
            <a:r>
              <a:rPr lang="en-US" sz="4000" dirty="0" err="1">
                <a:solidFill>
                  <a:srgbClr val="000000"/>
                </a:solidFill>
                <a:latin typeface="Roboto Condensed"/>
              </a:rPr>
              <a:t>bại</a:t>
            </a:r>
            <a:r>
              <a:rPr lang="en-US" sz="4000" dirty="0">
                <a:solidFill>
                  <a:srgbClr val="000000"/>
                </a:solidFill>
                <a:latin typeface="Roboto Condensed"/>
              </a:rPr>
              <a:t> </a:t>
            </a:r>
            <a:r>
              <a:rPr lang="en-US" sz="4000" dirty="0" err="1">
                <a:solidFill>
                  <a:srgbClr val="000000"/>
                </a:solidFill>
                <a:latin typeface="Roboto Condensed"/>
              </a:rPr>
              <a:t>chúng</a:t>
            </a:r>
            <a:r>
              <a:rPr lang="en-US" sz="4000" dirty="0">
                <a:solidFill>
                  <a:srgbClr val="000000"/>
                </a:solidFill>
                <a:latin typeface="Roboto Condensed"/>
              </a:rPr>
              <a:t> </a:t>
            </a:r>
            <a:r>
              <a:rPr lang="en-US" sz="4000" dirty="0" err="1">
                <a:solidFill>
                  <a:srgbClr val="000000"/>
                </a:solidFill>
                <a:latin typeface="Roboto Condensed"/>
              </a:rPr>
              <a:t>bất</a:t>
            </a:r>
            <a:r>
              <a:rPr lang="en-US" sz="4000" dirty="0">
                <a:solidFill>
                  <a:srgbClr val="000000"/>
                </a:solidFill>
                <a:latin typeface="Roboto Condensed"/>
              </a:rPr>
              <a:t> </a:t>
            </a:r>
            <a:r>
              <a:rPr lang="en-US" sz="4000" dirty="0" err="1">
                <a:solidFill>
                  <a:srgbClr val="000000"/>
                </a:solidFill>
                <a:latin typeface="Roboto Condensed"/>
              </a:rPr>
              <a:t>chấp</a:t>
            </a:r>
            <a:r>
              <a:rPr lang="en-US" sz="4000" dirty="0">
                <a:solidFill>
                  <a:srgbClr val="000000"/>
                </a:solidFill>
                <a:latin typeface="Roboto Condensed"/>
              </a:rPr>
              <a:t> </a:t>
            </a:r>
            <a:r>
              <a:rPr lang="en-US" sz="4000" dirty="0" err="1">
                <a:solidFill>
                  <a:srgbClr val="000000"/>
                </a:solidFill>
                <a:latin typeface="Roboto Condensed"/>
              </a:rPr>
              <a:t>lời</a:t>
            </a:r>
            <a:r>
              <a:rPr lang="en-US" sz="4000" dirty="0">
                <a:solidFill>
                  <a:srgbClr val="000000"/>
                </a:solidFill>
                <a:latin typeface="Roboto Condensed"/>
              </a:rPr>
              <a:t> </a:t>
            </a:r>
            <a:r>
              <a:rPr lang="en-US" sz="4000" dirty="0" err="1">
                <a:solidFill>
                  <a:srgbClr val="000000"/>
                </a:solidFill>
                <a:latin typeface="Roboto Condensed"/>
              </a:rPr>
              <a:t>khuyên</a:t>
            </a:r>
            <a:r>
              <a:rPr lang="en-US" sz="4000" dirty="0">
                <a:solidFill>
                  <a:srgbClr val="000000"/>
                </a:solidFill>
                <a:latin typeface="Roboto Condensed"/>
              </a:rPr>
              <a:t> </a:t>
            </a:r>
            <a:r>
              <a:rPr lang="en-US" sz="4000" dirty="0" err="1">
                <a:solidFill>
                  <a:srgbClr val="000000"/>
                </a:solidFill>
                <a:latin typeface="Roboto Condensed"/>
              </a:rPr>
              <a:t>của</a:t>
            </a:r>
            <a:r>
              <a:rPr lang="en-US" sz="4000" dirty="0">
                <a:solidFill>
                  <a:srgbClr val="000000"/>
                </a:solidFill>
                <a:latin typeface="Roboto Condensed"/>
              </a:rPr>
              <a:t> Xan-</a:t>
            </a:r>
            <a:r>
              <a:rPr lang="en-US" sz="4000" dirty="0" err="1">
                <a:solidFill>
                  <a:srgbClr val="000000"/>
                </a:solidFill>
                <a:latin typeface="Roboto Condensed"/>
              </a:rPr>
              <a:t>chô</a:t>
            </a:r>
            <a:r>
              <a:rPr lang="en-US" sz="4000" dirty="0">
                <a:solidFill>
                  <a:srgbClr val="000000"/>
                </a:solidFill>
                <a:latin typeface="Roboto Condensed"/>
              </a:rPr>
              <a:t> Pan-xa. </a:t>
            </a:r>
            <a:r>
              <a:rPr lang="en-US" sz="4000" dirty="0" err="1">
                <a:solidFill>
                  <a:srgbClr val="000000"/>
                </a:solidFill>
                <a:latin typeface="Roboto Condensed"/>
              </a:rPr>
              <a:t>Cuối</a:t>
            </a:r>
            <a:r>
              <a:rPr lang="en-US" sz="4000" dirty="0">
                <a:solidFill>
                  <a:srgbClr val="000000"/>
                </a:solidFill>
                <a:latin typeface="Roboto Condensed"/>
              </a:rPr>
              <a:t> </a:t>
            </a:r>
            <a:r>
              <a:rPr lang="en-US" sz="4000" dirty="0" err="1">
                <a:solidFill>
                  <a:srgbClr val="000000"/>
                </a:solidFill>
                <a:latin typeface="Roboto Condensed"/>
              </a:rPr>
              <a:t>cùng</a:t>
            </a:r>
            <a:r>
              <a:rPr lang="en-US" sz="4000" dirty="0">
                <a:solidFill>
                  <a:srgbClr val="000000"/>
                </a:solidFill>
                <a:latin typeface="Roboto Condensed"/>
              </a:rPr>
              <a:t>, </a:t>
            </a:r>
            <a:r>
              <a:rPr lang="en-US" sz="4000" dirty="0" err="1">
                <a:solidFill>
                  <a:srgbClr val="000000"/>
                </a:solidFill>
                <a:latin typeface="Roboto Condensed"/>
              </a:rPr>
              <a:t>cả</a:t>
            </a:r>
            <a:r>
              <a:rPr lang="en-US" sz="4000" dirty="0">
                <a:solidFill>
                  <a:srgbClr val="000000"/>
                </a:solidFill>
                <a:latin typeface="Roboto Condensed"/>
              </a:rPr>
              <a:t> </a:t>
            </a:r>
            <a:r>
              <a:rPr lang="en-US" sz="4000" dirty="0" err="1">
                <a:solidFill>
                  <a:srgbClr val="000000"/>
                </a:solidFill>
                <a:latin typeface="Roboto Condensed"/>
              </a:rPr>
              <a:t>người</a:t>
            </a:r>
            <a:r>
              <a:rPr lang="en-US" sz="4000" dirty="0">
                <a:solidFill>
                  <a:srgbClr val="000000"/>
                </a:solidFill>
                <a:latin typeface="Roboto Condensed"/>
              </a:rPr>
              <a:t> </a:t>
            </a:r>
            <a:r>
              <a:rPr lang="en-US" sz="4000" dirty="0" err="1">
                <a:solidFill>
                  <a:srgbClr val="000000"/>
                </a:solidFill>
                <a:latin typeface="Roboto Condensed"/>
              </a:rPr>
              <a:t>và</a:t>
            </a:r>
            <a:r>
              <a:rPr lang="en-US" sz="4000" dirty="0">
                <a:solidFill>
                  <a:srgbClr val="000000"/>
                </a:solidFill>
                <a:latin typeface="Roboto Condensed"/>
              </a:rPr>
              <a:t> </a:t>
            </a:r>
            <a:r>
              <a:rPr lang="en-US" sz="4000" dirty="0" err="1">
                <a:solidFill>
                  <a:srgbClr val="000000"/>
                </a:solidFill>
                <a:latin typeface="Roboto Condensed"/>
              </a:rPr>
              <a:t>ngựa</a:t>
            </a:r>
            <a:r>
              <a:rPr lang="en-US" sz="4000" dirty="0">
                <a:solidFill>
                  <a:srgbClr val="000000"/>
                </a:solidFill>
                <a:latin typeface="Roboto Condensed"/>
              </a:rPr>
              <a:t> </a:t>
            </a:r>
            <a:r>
              <a:rPr lang="en-US" sz="4000" dirty="0" err="1">
                <a:solidFill>
                  <a:srgbClr val="000000"/>
                </a:solidFill>
                <a:latin typeface="Roboto Condensed"/>
              </a:rPr>
              <a:t>đều</a:t>
            </a:r>
            <a:r>
              <a:rPr lang="en-US" sz="4000" dirty="0">
                <a:solidFill>
                  <a:srgbClr val="000000"/>
                </a:solidFill>
                <a:latin typeface="Roboto Condensed"/>
              </a:rPr>
              <a:t> </a:t>
            </a:r>
            <a:r>
              <a:rPr lang="en-US" sz="4000" dirty="0" err="1">
                <a:solidFill>
                  <a:srgbClr val="000000"/>
                </a:solidFill>
                <a:latin typeface="Roboto Condensed"/>
              </a:rPr>
              <a:t>bị</a:t>
            </a:r>
            <a:r>
              <a:rPr lang="en-US" sz="4000" dirty="0">
                <a:solidFill>
                  <a:srgbClr val="000000"/>
                </a:solidFill>
                <a:latin typeface="Roboto Condensed"/>
              </a:rPr>
              <a:t> </a:t>
            </a:r>
            <a:r>
              <a:rPr lang="en-US" sz="4000" dirty="0" err="1">
                <a:solidFill>
                  <a:srgbClr val="000000"/>
                </a:solidFill>
                <a:latin typeface="Roboto Condensed"/>
              </a:rPr>
              <a:t>thương</a:t>
            </a:r>
            <a:r>
              <a:rPr lang="en-US" sz="4000" dirty="0">
                <a:solidFill>
                  <a:srgbClr val="000000"/>
                </a:solidFill>
                <a:latin typeface="Roboto Condensed"/>
              </a:rPr>
              <a:t> </a:t>
            </a:r>
            <a:r>
              <a:rPr lang="en-US" sz="4000" dirty="0" err="1">
                <a:solidFill>
                  <a:srgbClr val="000000"/>
                </a:solidFill>
                <a:latin typeface="Roboto Condensed"/>
              </a:rPr>
              <a:t>nặng</a:t>
            </a:r>
            <a:r>
              <a:rPr lang="en-US" sz="4000" dirty="0">
                <a:solidFill>
                  <a:srgbClr val="000000"/>
                </a:solidFill>
                <a:latin typeface="Roboto Condensed"/>
              </a:rPr>
              <a:t>.</a:t>
            </a:r>
          </a:p>
        </p:txBody>
      </p:sp>
      <p:sp>
        <p:nvSpPr>
          <p:cNvPr id="15" name="TextBox 15"/>
          <p:cNvSpPr txBox="1"/>
          <p:nvPr/>
        </p:nvSpPr>
        <p:spPr>
          <a:xfrm>
            <a:off x="8523866" y="392612"/>
            <a:ext cx="5909906" cy="1149285"/>
          </a:xfrm>
          <a:prstGeom prst="rect">
            <a:avLst/>
          </a:prstGeom>
        </p:spPr>
        <p:txBody>
          <a:bodyPr lIns="0" tIns="0" rIns="0" bIns="0" rtlCol="0" anchor="t">
            <a:spAutoFit/>
          </a:bodyPr>
          <a:lstStyle/>
          <a:p>
            <a:pPr algn="just">
              <a:lnSpc>
                <a:spcPts val="9100"/>
              </a:lnSpc>
            </a:pPr>
            <a:r>
              <a:rPr lang="en-US" sz="6500">
                <a:solidFill>
                  <a:srgbClr val="4D3527"/>
                </a:solidFill>
                <a:latin typeface="#9Slide05 VL Fadilla"/>
              </a:rPr>
              <a:t>b.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580305" y="608560"/>
            <a:ext cx="14608967" cy="9678440"/>
          </a:xfrm>
          <a:custGeom>
            <a:avLst/>
            <a:gdLst/>
            <a:ahLst/>
            <a:cxnLst/>
            <a:rect l="l" t="t" r="r" b="b"/>
            <a:pathLst>
              <a:path w="14608967" h="9678440">
                <a:moveTo>
                  <a:pt x="0" y="0"/>
                </a:moveTo>
                <a:lnTo>
                  <a:pt x="14608967" y="0"/>
                </a:lnTo>
                <a:lnTo>
                  <a:pt x="14608967" y="9678440"/>
                </a:lnTo>
                <a:lnTo>
                  <a:pt x="0" y="9678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2362200" y="2837234"/>
            <a:ext cx="8417725" cy="2467610"/>
          </a:xfrm>
          <a:prstGeom prst="rect">
            <a:avLst/>
          </a:prstGeom>
        </p:spPr>
        <p:txBody>
          <a:bodyPr lIns="0" tIns="0" rIns="0" bIns="0" rtlCol="0" anchor="t">
            <a:spAutoFit/>
          </a:bodyPr>
          <a:lstStyle/>
          <a:p>
            <a:pPr algn="ctr">
              <a:lnSpc>
                <a:spcPts val="7699"/>
              </a:lnSpc>
              <a:spcBef>
                <a:spcPct val="0"/>
              </a:spcBef>
            </a:pPr>
            <a:r>
              <a:rPr lang="en-US" sz="5499" dirty="0" err="1">
                <a:solidFill>
                  <a:srgbClr val="4D3527"/>
                </a:solidFill>
                <a:latin typeface="#9Slide05 VL Fadilla"/>
              </a:rPr>
              <a:t>Nhóm</a:t>
            </a:r>
            <a:r>
              <a:rPr lang="en-US" sz="5499" dirty="0">
                <a:solidFill>
                  <a:srgbClr val="4D3527"/>
                </a:solidFill>
                <a:latin typeface="#9Slide05 VL Fadilla"/>
              </a:rPr>
              <a:t> </a:t>
            </a:r>
            <a:r>
              <a:rPr lang="en-US" sz="5499" dirty="0" err="1">
                <a:solidFill>
                  <a:srgbClr val="4D3527"/>
                </a:solidFill>
                <a:latin typeface="#9Slide05 VL Fadilla"/>
              </a:rPr>
              <a:t>Hóa</a:t>
            </a:r>
            <a:r>
              <a:rPr lang="en-US" sz="5499" dirty="0">
                <a:solidFill>
                  <a:srgbClr val="4D3527"/>
                </a:solidFill>
                <a:latin typeface="#9Slide05 VL Fadilla"/>
              </a:rPr>
              <a:t> </a:t>
            </a:r>
            <a:r>
              <a:rPr lang="en-US" sz="5499" dirty="0" err="1">
                <a:solidFill>
                  <a:srgbClr val="4D3527"/>
                </a:solidFill>
                <a:latin typeface="#9Slide05 VL Fadilla"/>
              </a:rPr>
              <a:t>thân</a:t>
            </a:r>
            <a:r>
              <a:rPr lang="en-US" sz="5499" dirty="0">
                <a:solidFill>
                  <a:srgbClr val="4D3527"/>
                </a:solidFill>
                <a:latin typeface="#9Slide05 VL Fadilla"/>
              </a:rPr>
              <a:t>:</a:t>
            </a:r>
          </a:p>
          <a:p>
            <a:pPr algn="ctr">
              <a:lnSpc>
                <a:spcPts val="5880"/>
              </a:lnSpc>
              <a:spcBef>
                <a:spcPct val="0"/>
              </a:spcBef>
            </a:pPr>
            <a:r>
              <a:rPr lang="en-US" sz="4200" dirty="0" err="1">
                <a:solidFill>
                  <a:srgbClr val="4D3527"/>
                </a:solidFill>
                <a:latin typeface="Roboto Condensed"/>
              </a:rPr>
              <a:t>Sân</a:t>
            </a:r>
            <a:r>
              <a:rPr lang="en-US" sz="4200" dirty="0">
                <a:solidFill>
                  <a:srgbClr val="4D3527"/>
                </a:solidFill>
                <a:latin typeface="Roboto Condensed"/>
              </a:rPr>
              <a:t> </a:t>
            </a:r>
            <a:r>
              <a:rPr lang="en-US" sz="4200" dirty="0" err="1">
                <a:solidFill>
                  <a:srgbClr val="4D3527"/>
                </a:solidFill>
                <a:latin typeface="Roboto Condensed"/>
              </a:rPr>
              <a:t>khấu</a:t>
            </a:r>
            <a:r>
              <a:rPr lang="en-US" sz="4200" dirty="0">
                <a:solidFill>
                  <a:srgbClr val="4D3527"/>
                </a:solidFill>
                <a:latin typeface="Roboto Condensed"/>
              </a:rPr>
              <a:t> </a:t>
            </a:r>
            <a:r>
              <a:rPr lang="en-US" sz="4200" dirty="0" err="1">
                <a:solidFill>
                  <a:srgbClr val="4D3527"/>
                </a:solidFill>
                <a:latin typeface="Roboto Condensed"/>
              </a:rPr>
              <a:t>hóa</a:t>
            </a:r>
            <a:r>
              <a:rPr lang="en-US" sz="4200" dirty="0">
                <a:solidFill>
                  <a:srgbClr val="4D3527"/>
                </a:solidFill>
                <a:latin typeface="Roboto Condensed"/>
              </a:rPr>
              <a:t> </a:t>
            </a:r>
            <a:r>
              <a:rPr lang="en-US" sz="4200" dirty="0" err="1">
                <a:solidFill>
                  <a:srgbClr val="4D3527"/>
                </a:solidFill>
                <a:latin typeface="Roboto Condensed"/>
              </a:rPr>
              <a:t>vở</a:t>
            </a:r>
            <a:r>
              <a:rPr lang="en-US" sz="4200" dirty="0">
                <a:solidFill>
                  <a:srgbClr val="4D3527"/>
                </a:solidFill>
                <a:latin typeface="Roboto Condensed"/>
              </a:rPr>
              <a:t> </a:t>
            </a:r>
            <a:r>
              <a:rPr lang="en-US" sz="4200" dirty="0" err="1">
                <a:solidFill>
                  <a:srgbClr val="4D3527"/>
                </a:solidFill>
                <a:latin typeface="Roboto Condensed"/>
              </a:rPr>
              <a:t>đoạn</a:t>
            </a:r>
            <a:r>
              <a:rPr lang="en-US" sz="4200" dirty="0">
                <a:solidFill>
                  <a:srgbClr val="4D3527"/>
                </a:solidFill>
                <a:latin typeface="Roboto Condensed"/>
              </a:rPr>
              <a:t> </a:t>
            </a:r>
            <a:r>
              <a:rPr lang="en-US" sz="4200" dirty="0" err="1">
                <a:solidFill>
                  <a:srgbClr val="4D3527"/>
                </a:solidFill>
                <a:latin typeface="Roboto Condensed"/>
              </a:rPr>
              <a:t>trích</a:t>
            </a:r>
            <a:r>
              <a:rPr lang="en-US" sz="4200" dirty="0">
                <a:solidFill>
                  <a:srgbClr val="4D3527"/>
                </a:solidFill>
                <a:latin typeface="Roboto Condensed"/>
              </a:rPr>
              <a:t> </a:t>
            </a:r>
            <a:r>
              <a:rPr lang="en-US" sz="4200" dirty="0" err="1">
                <a:solidFill>
                  <a:srgbClr val="4D3527"/>
                </a:solidFill>
                <a:latin typeface="Roboto Condensed"/>
              </a:rPr>
              <a:t>Đánh</a:t>
            </a:r>
            <a:r>
              <a:rPr lang="en-US" sz="4200" dirty="0">
                <a:solidFill>
                  <a:srgbClr val="4D3527"/>
                </a:solidFill>
                <a:latin typeface="Roboto Condensed"/>
              </a:rPr>
              <a:t> </a:t>
            </a:r>
            <a:r>
              <a:rPr lang="en-US" sz="4200" dirty="0" err="1">
                <a:solidFill>
                  <a:srgbClr val="4D3527"/>
                </a:solidFill>
                <a:latin typeface="Roboto Condensed"/>
              </a:rPr>
              <a:t>nhau</a:t>
            </a:r>
            <a:r>
              <a:rPr lang="en-US" sz="4200" dirty="0">
                <a:solidFill>
                  <a:srgbClr val="4D3527"/>
                </a:solidFill>
                <a:latin typeface="Roboto Condensed"/>
              </a:rPr>
              <a:t> </a:t>
            </a:r>
            <a:r>
              <a:rPr lang="en-US" sz="4200" dirty="0" err="1">
                <a:solidFill>
                  <a:srgbClr val="4D3527"/>
                </a:solidFill>
                <a:latin typeface="Roboto Condensed"/>
              </a:rPr>
              <a:t>với</a:t>
            </a:r>
            <a:r>
              <a:rPr lang="en-US" sz="4200" dirty="0">
                <a:solidFill>
                  <a:srgbClr val="4D3527"/>
                </a:solidFill>
                <a:latin typeface="Roboto Condensed"/>
              </a:rPr>
              <a:t> </a:t>
            </a:r>
            <a:r>
              <a:rPr lang="en-US" sz="4200" dirty="0" err="1">
                <a:solidFill>
                  <a:srgbClr val="4D3527"/>
                </a:solidFill>
                <a:latin typeface="Roboto Condensed"/>
              </a:rPr>
              <a:t>cối</a:t>
            </a:r>
            <a:r>
              <a:rPr lang="en-US" sz="4200" dirty="0">
                <a:solidFill>
                  <a:srgbClr val="4D3527"/>
                </a:solidFill>
                <a:latin typeface="Roboto Condensed"/>
              </a:rPr>
              <a:t> </a:t>
            </a:r>
            <a:r>
              <a:rPr lang="en-US" sz="4200" dirty="0" err="1">
                <a:solidFill>
                  <a:srgbClr val="4D3527"/>
                </a:solidFill>
                <a:latin typeface="Roboto Condensed"/>
              </a:rPr>
              <a:t>xay</a:t>
            </a:r>
            <a:r>
              <a:rPr lang="en-US" sz="4200" dirty="0">
                <a:solidFill>
                  <a:srgbClr val="4D3527"/>
                </a:solidFill>
                <a:latin typeface="Roboto Condensed"/>
              </a:rPr>
              <a:t> </a:t>
            </a:r>
            <a:r>
              <a:rPr lang="en-US" sz="4200" dirty="0" err="1">
                <a:solidFill>
                  <a:srgbClr val="4D3527"/>
                </a:solidFill>
                <a:latin typeface="Roboto Condensed"/>
              </a:rPr>
              <a:t>gió</a:t>
            </a:r>
            <a:r>
              <a:rPr lang="en-US" sz="4200" dirty="0">
                <a:solidFill>
                  <a:srgbClr val="4D3527"/>
                </a:solidFill>
                <a:latin typeface="Roboto Condensed"/>
              </a:rPr>
              <a:t>.</a:t>
            </a:r>
          </a:p>
        </p:txBody>
      </p:sp>
      <p:sp>
        <p:nvSpPr>
          <p:cNvPr id="9" name="TextBox 9"/>
          <p:cNvSpPr txBox="1"/>
          <p:nvPr/>
        </p:nvSpPr>
        <p:spPr>
          <a:xfrm>
            <a:off x="1828800" y="1249857"/>
            <a:ext cx="8545683" cy="897682"/>
          </a:xfrm>
          <a:prstGeom prst="rect">
            <a:avLst/>
          </a:prstGeom>
        </p:spPr>
        <p:txBody>
          <a:bodyPr wrap="square" lIns="0" tIns="0" rIns="0" bIns="0" rtlCol="0" anchor="t">
            <a:spAutoFit/>
          </a:bodyPr>
          <a:lstStyle/>
          <a:p>
            <a:pPr algn="ctr">
              <a:lnSpc>
                <a:spcPts val="6999"/>
              </a:lnSpc>
              <a:spcBef>
                <a:spcPct val="0"/>
              </a:spcBef>
            </a:pPr>
            <a:r>
              <a:rPr lang="en-US" sz="4999" dirty="0">
                <a:solidFill>
                  <a:srgbClr val="4D3527"/>
                </a:solidFill>
                <a:latin typeface="#9Slide07 SVNUT Triumph Press"/>
              </a:rPr>
              <a:t>3.2. </a:t>
            </a:r>
            <a:r>
              <a:rPr lang="en-US" sz="4999" dirty="0" err="1">
                <a:solidFill>
                  <a:srgbClr val="4D3527"/>
                </a:solidFill>
                <a:latin typeface="#9Slide07 SVNUT Triumph Press"/>
              </a:rPr>
              <a:t>Khám</a:t>
            </a:r>
            <a:r>
              <a:rPr lang="en-US" sz="4999" dirty="0">
                <a:solidFill>
                  <a:srgbClr val="4D3527"/>
                </a:solidFill>
                <a:latin typeface="#9Slide07 SVNUT Triumph Press"/>
              </a:rPr>
              <a:t> </a:t>
            </a:r>
            <a:r>
              <a:rPr lang="en-US" sz="4999" dirty="0" err="1">
                <a:solidFill>
                  <a:srgbClr val="4D3527"/>
                </a:solidFill>
                <a:latin typeface="#9Slide07 SVNUT Triumph Press"/>
              </a:rPr>
              <a:t>phá</a:t>
            </a:r>
            <a:r>
              <a:rPr lang="en-US" sz="4999" dirty="0">
                <a:solidFill>
                  <a:srgbClr val="4D3527"/>
                </a:solidFill>
                <a:latin typeface="#9Slide07 SVNUT Triumph Press"/>
              </a:rPr>
              <a:t> </a:t>
            </a:r>
            <a:r>
              <a:rPr lang="en-US" sz="4999" dirty="0" err="1">
                <a:solidFill>
                  <a:srgbClr val="4D3527"/>
                </a:solidFill>
                <a:latin typeface="#9Slide07 SVNUT Triumph Press"/>
              </a:rPr>
              <a:t>văn</a:t>
            </a:r>
            <a:r>
              <a:rPr lang="en-US" sz="4999" dirty="0">
                <a:solidFill>
                  <a:srgbClr val="4D3527"/>
                </a:solidFill>
                <a:latin typeface="#9Slide07 SVNUT Triumph Press"/>
              </a:rPr>
              <a:t> ban</a:t>
            </a:r>
          </a:p>
        </p:txBody>
      </p:sp>
      <p:sp>
        <p:nvSpPr>
          <p:cNvPr id="10" name="Freeform 10"/>
          <p:cNvSpPr/>
          <p:nvPr/>
        </p:nvSpPr>
        <p:spPr>
          <a:xfrm>
            <a:off x="12004828" y="2147539"/>
            <a:ext cx="6543027" cy="8632815"/>
          </a:xfrm>
          <a:custGeom>
            <a:avLst/>
            <a:gdLst/>
            <a:ahLst/>
            <a:cxnLst/>
            <a:rect l="l" t="t" r="r" b="b"/>
            <a:pathLst>
              <a:path w="6543027" h="8632815">
                <a:moveTo>
                  <a:pt x="0" y="0"/>
                </a:moveTo>
                <a:lnTo>
                  <a:pt x="6543027" y="0"/>
                </a:lnTo>
                <a:lnTo>
                  <a:pt x="6543027" y="8632815"/>
                </a:lnTo>
                <a:lnTo>
                  <a:pt x="0" y="8632815"/>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0000"/>
            </a:blip>
            <a:stretch>
              <a:fillRect t="-42222"/>
            </a:stretch>
          </a:blipFill>
        </p:spPr>
        <p:txBody>
          <a:bodyPr/>
          <a:lstStyle/>
          <a:p>
            <a:endParaRPr lang="en-US"/>
          </a:p>
        </p:txBody>
      </p:sp>
      <p:grpSp>
        <p:nvGrpSpPr>
          <p:cNvPr id="3" name="Group 3"/>
          <p:cNvGrpSpPr/>
          <p:nvPr/>
        </p:nvGrpSpPr>
        <p:grpSpPr>
          <a:xfrm>
            <a:off x="8585263" y="428943"/>
            <a:ext cx="9402382" cy="4247637"/>
            <a:chOff x="0" y="0"/>
            <a:chExt cx="2476348" cy="1118719"/>
          </a:xfrm>
        </p:grpSpPr>
        <p:sp>
          <p:nvSpPr>
            <p:cNvPr id="4" name="Freeform 4"/>
            <p:cNvSpPr/>
            <p:nvPr/>
          </p:nvSpPr>
          <p:spPr>
            <a:xfrm>
              <a:off x="0" y="0"/>
              <a:ext cx="2476347" cy="1118719"/>
            </a:xfrm>
            <a:custGeom>
              <a:avLst/>
              <a:gdLst/>
              <a:ahLst/>
              <a:cxnLst/>
              <a:rect l="l" t="t" r="r" b="b"/>
              <a:pathLst>
                <a:path w="2476347" h="1118719">
                  <a:moveTo>
                    <a:pt x="41993" y="0"/>
                  </a:moveTo>
                  <a:lnTo>
                    <a:pt x="2434354" y="0"/>
                  </a:lnTo>
                  <a:cubicBezTo>
                    <a:pt x="2457547" y="0"/>
                    <a:pt x="2476347" y="18801"/>
                    <a:pt x="2476347" y="41993"/>
                  </a:cubicBezTo>
                  <a:lnTo>
                    <a:pt x="2476347" y="1076726"/>
                  </a:lnTo>
                  <a:cubicBezTo>
                    <a:pt x="2476347" y="1087863"/>
                    <a:pt x="2471923" y="1098544"/>
                    <a:pt x="2464048" y="1106420"/>
                  </a:cubicBezTo>
                  <a:cubicBezTo>
                    <a:pt x="2456173" y="1114295"/>
                    <a:pt x="2445491" y="1118719"/>
                    <a:pt x="2434354" y="1118719"/>
                  </a:cubicBezTo>
                  <a:lnTo>
                    <a:pt x="41993" y="1118719"/>
                  </a:lnTo>
                  <a:cubicBezTo>
                    <a:pt x="30856" y="1118719"/>
                    <a:pt x="20175" y="1114295"/>
                    <a:pt x="12300" y="1106420"/>
                  </a:cubicBezTo>
                  <a:cubicBezTo>
                    <a:pt x="4424" y="1098544"/>
                    <a:pt x="0" y="1087863"/>
                    <a:pt x="0" y="1076726"/>
                  </a:cubicBezTo>
                  <a:lnTo>
                    <a:pt x="0" y="41993"/>
                  </a:lnTo>
                  <a:cubicBezTo>
                    <a:pt x="0" y="30856"/>
                    <a:pt x="4424" y="20175"/>
                    <a:pt x="12300" y="12300"/>
                  </a:cubicBezTo>
                  <a:cubicBezTo>
                    <a:pt x="20175" y="4424"/>
                    <a:pt x="30856" y="0"/>
                    <a:pt x="41993" y="0"/>
                  </a:cubicBezTo>
                  <a:close/>
                </a:path>
              </a:pathLst>
            </a:custGeom>
            <a:solidFill>
              <a:srgbClr val="FEFAF0"/>
            </a:solidFill>
          </p:spPr>
          <p:txBody>
            <a:bodyPr/>
            <a:lstStyle/>
            <a:p>
              <a:endParaRPr lang="en-US"/>
            </a:p>
          </p:txBody>
        </p:sp>
        <p:sp>
          <p:nvSpPr>
            <p:cNvPr id="5" name="TextBox 5"/>
            <p:cNvSpPr txBox="1"/>
            <p:nvPr/>
          </p:nvSpPr>
          <p:spPr>
            <a:xfrm>
              <a:off x="0" y="-28575"/>
              <a:ext cx="2476348" cy="114729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67394" y="428943"/>
            <a:ext cx="8041951" cy="4247637"/>
            <a:chOff x="0" y="0"/>
            <a:chExt cx="2118045" cy="1118719"/>
          </a:xfrm>
        </p:grpSpPr>
        <p:sp>
          <p:nvSpPr>
            <p:cNvPr id="7" name="Freeform 7"/>
            <p:cNvSpPr/>
            <p:nvPr/>
          </p:nvSpPr>
          <p:spPr>
            <a:xfrm>
              <a:off x="0" y="0"/>
              <a:ext cx="2118045" cy="1118719"/>
            </a:xfrm>
            <a:custGeom>
              <a:avLst/>
              <a:gdLst/>
              <a:ahLst/>
              <a:cxnLst/>
              <a:rect l="l" t="t" r="r" b="b"/>
              <a:pathLst>
                <a:path w="2118045" h="1118719">
                  <a:moveTo>
                    <a:pt x="49097" y="0"/>
                  </a:moveTo>
                  <a:lnTo>
                    <a:pt x="2068948" y="0"/>
                  </a:lnTo>
                  <a:cubicBezTo>
                    <a:pt x="2081969" y="0"/>
                    <a:pt x="2094457" y="5173"/>
                    <a:pt x="2103664" y="14380"/>
                  </a:cubicBezTo>
                  <a:cubicBezTo>
                    <a:pt x="2112872" y="23588"/>
                    <a:pt x="2118045" y="36076"/>
                    <a:pt x="2118045" y="49097"/>
                  </a:cubicBezTo>
                  <a:lnTo>
                    <a:pt x="2118045" y="1069622"/>
                  </a:lnTo>
                  <a:cubicBezTo>
                    <a:pt x="2118045" y="1082643"/>
                    <a:pt x="2112872" y="1095131"/>
                    <a:pt x="2103664" y="1104339"/>
                  </a:cubicBezTo>
                  <a:cubicBezTo>
                    <a:pt x="2094457" y="1113546"/>
                    <a:pt x="2081969" y="1118719"/>
                    <a:pt x="2068948" y="1118719"/>
                  </a:cubicBezTo>
                  <a:lnTo>
                    <a:pt x="49097" y="1118719"/>
                  </a:lnTo>
                  <a:cubicBezTo>
                    <a:pt x="36076" y="1118719"/>
                    <a:pt x="23588" y="1113546"/>
                    <a:pt x="14380" y="1104339"/>
                  </a:cubicBezTo>
                  <a:cubicBezTo>
                    <a:pt x="5173" y="1095131"/>
                    <a:pt x="0" y="1082643"/>
                    <a:pt x="0" y="1069622"/>
                  </a:cubicBezTo>
                  <a:lnTo>
                    <a:pt x="0" y="49097"/>
                  </a:lnTo>
                  <a:cubicBezTo>
                    <a:pt x="0" y="36076"/>
                    <a:pt x="5173" y="23588"/>
                    <a:pt x="14380" y="14380"/>
                  </a:cubicBezTo>
                  <a:cubicBezTo>
                    <a:pt x="23588" y="5173"/>
                    <a:pt x="36076" y="0"/>
                    <a:pt x="49097" y="0"/>
                  </a:cubicBezTo>
                  <a:close/>
                </a:path>
              </a:pathLst>
            </a:custGeom>
            <a:solidFill>
              <a:srgbClr val="FEFAF0"/>
            </a:solidFill>
            <a:ln w="9525" cap="rnd">
              <a:solidFill>
                <a:srgbClr val="E6CBA4"/>
              </a:solidFill>
              <a:prstDash val="solid"/>
              <a:round/>
            </a:ln>
          </p:spPr>
          <p:txBody>
            <a:bodyPr/>
            <a:lstStyle/>
            <a:p>
              <a:endParaRPr lang="en-US"/>
            </a:p>
          </p:txBody>
        </p:sp>
        <p:sp>
          <p:nvSpPr>
            <p:cNvPr id="8" name="TextBox 8"/>
            <p:cNvSpPr txBox="1"/>
            <p:nvPr/>
          </p:nvSpPr>
          <p:spPr>
            <a:xfrm>
              <a:off x="0" y="-28575"/>
              <a:ext cx="2118045" cy="114729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17571" y="607756"/>
            <a:ext cx="7741597" cy="3813810"/>
          </a:xfrm>
          <a:prstGeom prst="rect">
            <a:avLst/>
          </a:prstGeom>
        </p:spPr>
        <p:txBody>
          <a:bodyPr lIns="0" tIns="0" rIns="0" bIns="0" rtlCol="0" anchor="t">
            <a:spAutoFit/>
          </a:bodyPr>
          <a:lstStyle/>
          <a:p>
            <a:pPr algn="ctr">
              <a:lnSpc>
                <a:spcPts val="5040"/>
              </a:lnSpc>
              <a:spcBef>
                <a:spcPct val="0"/>
              </a:spcBef>
            </a:pPr>
            <a:r>
              <a:rPr lang="en-US" sz="3600">
                <a:solidFill>
                  <a:srgbClr val="4D3527"/>
                </a:solidFill>
                <a:latin typeface="Roboto Condensed Bold"/>
              </a:rPr>
              <a:t>Nhóm Biên Tập: </a:t>
            </a:r>
          </a:p>
          <a:p>
            <a:pPr algn="just">
              <a:lnSpc>
                <a:spcPts val="5040"/>
              </a:lnSpc>
              <a:spcBef>
                <a:spcPct val="0"/>
              </a:spcBef>
            </a:pPr>
            <a:r>
              <a:rPr lang="en-US" sz="3600">
                <a:solidFill>
                  <a:srgbClr val="4D3527"/>
                </a:solidFill>
                <a:latin typeface="Roboto Condensed"/>
                <a:ea typeface="Roboto Condensed"/>
              </a:rPr>
              <a:t>✔ Xác định nội dung chính của mỗi phần trong đoạn trích Đánh nhau với cối xay gió.</a:t>
            </a:r>
          </a:p>
          <a:p>
            <a:pPr algn="just">
              <a:lnSpc>
                <a:spcPts val="5040"/>
              </a:lnSpc>
              <a:spcBef>
                <a:spcPct val="0"/>
              </a:spcBef>
            </a:pPr>
            <a:r>
              <a:rPr lang="en-US" sz="3600">
                <a:solidFill>
                  <a:srgbClr val="4D3527"/>
                </a:solidFill>
                <a:latin typeface="Roboto Condensed"/>
                <a:ea typeface="Roboto Condensed"/>
              </a:rPr>
              <a:t>✔ Theo em, cốt truyện trong đoạn trích này là cốt truyện đơn tuyến hay đa tuyến? Vì sao?</a:t>
            </a:r>
          </a:p>
        </p:txBody>
      </p:sp>
      <p:grpSp>
        <p:nvGrpSpPr>
          <p:cNvPr id="10" name="Group 10"/>
          <p:cNvGrpSpPr/>
          <p:nvPr/>
        </p:nvGrpSpPr>
        <p:grpSpPr>
          <a:xfrm>
            <a:off x="229850" y="5010663"/>
            <a:ext cx="8041951" cy="5063077"/>
            <a:chOff x="0" y="0"/>
            <a:chExt cx="2118045" cy="1333485"/>
          </a:xfrm>
        </p:grpSpPr>
        <p:sp>
          <p:nvSpPr>
            <p:cNvPr id="11" name="Freeform 11"/>
            <p:cNvSpPr/>
            <p:nvPr/>
          </p:nvSpPr>
          <p:spPr>
            <a:xfrm>
              <a:off x="0" y="0"/>
              <a:ext cx="2118045" cy="1333485"/>
            </a:xfrm>
            <a:custGeom>
              <a:avLst/>
              <a:gdLst/>
              <a:ahLst/>
              <a:cxnLst/>
              <a:rect l="l" t="t" r="r" b="b"/>
              <a:pathLst>
                <a:path w="2118045" h="1333485">
                  <a:moveTo>
                    <a:pt x="49097" y="0"/>
                  </a:moveTo>
                  <a:lnTo>
                    <a:pt x="2068948" y="0"/>
                  </a:lnTo>
                  <a:cubicBezTo>
                    <a:pt x="2081969" y="0"/>
                    <a:pt x="2094457" y="5173"/>
                    <a:pt x="2103664" y="14380"/>
                  </a:cubicBezTo>
                  <a:cubicBezTo>
                    <a:pt x="2112872" y="23588"/>
                    <a:pt x="2118045" y="36076"/>
                    <a:pt x="2118045" y="49097"/>
                  </a:cubicBezTo>
                  <a:lnTo>
                    <a:pt x="2118045" y="1284388"/>
                  </a:lnTo>
                  <a:cubicBezTo>
                    <a:pt x="2118045" y="1297410"/>
                    <a:pt x="2112872" y="1309898"/>
                    <a:pt x="2103664" y="1319105"/>
                  </a:cubicBezTo>
                  <a:cubicBezTo>
                    <a:pt x="2094457" y="1328313"/>
                    <a:pt x="2081969" y="1333485"/>
                    <a:pt x="2068948" y="1333485"/>
                  </a:cubicBezTo>
                  <a:lnTo>
                    <a:pt x="49097" y="1333485"/>
                  </a:lnTo>
                  <a:cubicBezTo>
                    <a:pt x="36076" y="1333485"/>
                    <a:pt x="23588" y="1328313"/>
                    <a:pt x="14380" y="1319105"/>
                  </a:cubicBezTo>
                  <a:cubicBezTo>
                    <a:pt x="5173" y="1309898"/>
                    <a:pt x="0" y="1297410"/>
                    <a:pt x="0" y="1284388"/>
                  </a:cubicBezTo>
                  <a:lnTo>
                    <a:pt x="0" y="49097"/>
                  </a:lnTo>
                  <a:cubicBezTo>
                    <a:pt x="0" y="36076"/>
                    <a:pt x="5173" y="23588"/>
                    <a:pt x="14380" y="14380"/>
                  </a:cubicBezTo>
                  <a:cubicBezTo>
                    <a:pt x="23588" y="5173"/>
                    <a:pt x="36076" y="0"/>
                    <a:pt x="49097" y="0"/>
                  </a:cubicBezTo>
                  <a:close/>
                </a:path>
              </a:pathLst>
            </a:custGeom>
            <a:solidFill>
              <a:srgbClr val="FEFAF0"/>
            </a:solidFill>
            <a:ln w="9525" cap="rnd">
              <a:solidFill>
                <a:srgbClr val="E6CBA4"/>
              </a:solidFill>
              <a:prstDash val="solid"/>
              <a:round/>
            </a:ln>
          </p:spPr>
          <p:txBody>
            <a:bodyPr/>
            <a:lstStyle/>
            <a:p>
              <a:endParaRPr lang="en-US"/>
            </a:p>
          </p:txBody>
        </p:sp>
        <p:sp>
          <p:nvSpPr>
            <p:cNvPr id="12" name="TextBox 12"/>
            <p:cNvSpPr txBox="1"/>
            <p:nvPr/>
          </p:nvSpPr>
          <p:spPr>
            <a:xfrm>
              <a:off x="0" y="-28575"/>
              <a:ext cx="2118045" cy="13620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567749" y="5996780"/>
            <a:ext cx="7366154" cy="3175635"/>
          </a:xfrm>
          <a:prstGeom prst="rect">
            <a:avLst/>
          </a:prstGeom>
        </p:spPr>
        <p:txBody>
          <a:bodyPr lIns="0" tIns="0" rIns="0" bIns="0" rtlCol="0" anchor="t">
            <a:spAutoFit/>
          </a:bodyPr>
          <a:lstStyle/>
          <a:p>
            <a:pPr algn="ctr">
              <a:lnSpc>
                <a:spcPts val="5040"/>
              </a:lnSpc>
              <a:spcBef>
                <a:spcPct val="0"/>
              </a:spcBef>
            </a:pPr>
            <a:r>
              <a:rPr lang="en-US" sz="3600">
                <a:solidFill>
                  <a:srgbClr val="4D3527"/>
                </a:solidFill>
                <a:latin typeface="Roboto Condensed Bold"/>
              </a:rPr>
              <a:t>Nhóm Giám Sát:</a:t>
            </a:r>
          </a:p>
          <a:p>
            <a:pPr algn="just">
              <a:lnSpc>
                <a:spcPts val="5040"/>
              </a:lnSpc>
              <a:spcBef>
                <a:spcPct val="0"/>
              </a:spcBef>
            </a:pPr>
            <a:r>
              <a:rPr lang="en-US" sz="3600">
                <a:solidFill>
                  <a:srgbClr val="4D3527"/>
                </a:solidFill>
                <a:latin typeface="Roboto Condensed"/>
              </a:rPr>
              <a:t>Xây dựng hồ sơ nhân vật Đôn-ki-hô-tê (dáng vẻ bên ngoài, suy nghĩ, sở thích, lời nói, hành động). Từ đó, em có nhận xét gì về nhân vật? </a:t>
            </a:r>
          </a:p>
        </p:txBody>
      </p:sp>
      <p:grpSp>
        <p:nvGrpSpPr>
          <p:cNvPr id="14" name="Group 14"/>
          <p:cNvGrpSpPr/>
          <p:nvPr/>
        </p:nvGrpSpPr>
        <p:grpSpPr>
          <a:xfrm>
            <a:off x="8585263" y="5010663"/>
            <a:ext cx="9402382" cy="5063077"/>
            <a:chOff x="0" y="0"/>
            <a:chExt cx="2476348" cy="1333485"/>
          </a:xfrm>
        </p:grpSpPr>
        <p:sp>
          <p:nvSpPr>
            <p:cNvPr id="15" name="Freeform 15"/>
            <p:cNvSpPr/>
            <p:nvPr/>
          </p:nvSpPr>
          <p:spPr>
            <a:xfrm>
              <a:off x="0" y="0"/>
              <a:ext cx="2476347" cy="1333485"/>
            </a:xfrm>
            <a:custGeom>
              <a:avLst/>
              <a:gdLst/>
              <a:ahLst/>
              <a:cxnLst/>
              <a:rect l="l" t="t" r="r" b="b"/>
              <a:pathLst>
                <a:path w="2476347" h="1333485">
                  <a:moveTo>
                    <a:pt x="41993" y="0"/>
                  </a:moveTo>
                  <a:lnTo>
                    <a:pt x="2434354" y="0"/>
                  </a:lnTo>
                  <a:cubicBezTo>
                    <a:pt x="2457547" y="0"/>
                    <a:pt x="2476347" y="18801"/>
                    <a:pt x="2476347" y="41993"/>
                  </a:cubicBezTo>
                  <a:lnTo>
                    <a:pt x="2476347" y="1291492"/>
                  </a:lnTo>
                  <a:cubicBezTo>
                    <a:pt x="2476347" y="1302629"/>
                    <a:pt x="2471923" y="1313311"/>
                    <a:pt x="2464048" y="1321186"/>
                  </a:cubicBezTo>
                  <a:cubicBezTo>
                    <a:pt x="2456173" y="1329061"/>
                    <a:pt x="2445491" y="1333485"/>
                    <a:pt x="2434354" y="1333485"/>
                  </a:cubicBezTo>
                  <a:lnTo>
                    <a:pt x="41993" y="1333485"/>
                  </a:lnTo>
                  <a:cubicBezTo>
                    <a:pt x="30856" y="1333485"/>
                    <a:pt x="20175" y="1329061"/>
                    <a:pt x="12300" y="1321186"/>
                  </a:cubicBezTo>
                  <a:cubicBezTo>
                    <a:pt x="4424" y="1313311"/>
                    <a:pt x="0" y="1302629"/>
                    <a:pt x="0" y="1291492"/>
                  </a:cubicBezTo>
                  <a:lnTo>
                    <a:pt x="0" y="41993"/>
                  </a:lnTo>
                  <a:cubicBezTo>
                    <a:pt x="0" y="30856"/>
                    <a:pt x="4424" y="20175"/>
                    <a:pt x="12300" y="12300"/>
                  </a:cubicBezTo>
                  <a:cubicBezTo>
                    <a:pt x="20175" y="4424"/>
                    <a:pt x="30856" y="0"/>
                    <a:pt x="41993" y="0"/>
                  </a:cubicBezTo>
                  <a:close/>
                </a:path>
              </a:pathLst>
            </a:custGeom>
            <a:solidFill>
              <a:srgbClr val="FEFAF0"/>
            </a:solidFill>
            <a:ln w="9525" cap="rnd">
              <a:solidFill>
                <a:srgbClr val="E6CBA4"/>
              </a:solidFill>
              <a:prstDash val="solid"/>
              <a:round/>
            </a:ln>
          </p:spPr>
          <p:txBody>
            <a:bodyPr/>
            <a:lstStyle/>
            <a:p>
              <a:endParaRPr lang="en-US"/>
            </a:p>
          </p:txBody>
        </p:sp>
        <p:sp>
          <p:nvSpPr>
            <p:cNvPr id="16" name="TextBox 16"/>
            <p:cNvSpPr txBox="1"/>
            <p:nvPr/>
          </p:nvSpPr>
          <p:spPr>
            <a:xfrm>
              <a:off x="0" y="-28575"/>
              <a:ext cx="2476348" cy="136206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8810529" y="4983580"/>
            <a:ext cx="8951850" cy="5090160"/>
          </a:xfrm>
          <a:prstGeom prst="rect">
            <a:avLst/>
          </a:prstGeom>
        </p:spPr>
        <p:txBody>
          <a:bodyPr lIns="0" tIns="0" rIns="0" bIns="0" rtlCol="0" anchor="t">
            <a:spAutoFit/>
          </a:bodyPr>
          <a:lstStyle/>
          <a:p>
            <a:pPr algn="ctr">
              <a:lnSpc>
                <a:spcPts val="5040"/>
              </a:lnSpc>
              <a:spcBef>
                <a:spcPct val="0"/>
              </a:spcBef>
            </a:pPr>
            <a:r>
              <a:rPr lang="en-US" sz="3600">
                <a:solidFill>
                  <a:srgbClr val="4D3527"/>
                </a:solidFill>
                <a:latin typeface="Roboto Condensed Bold"/>
              </a:rPr>
              <a:t>Nhóm Độc giả:</a:t>
            </a:r>
          </a:p>
          <a:p>
            <a:pPr algn="just">
              <a:lnSpc>
                <a:spcPts val="5040"/>
              </a:lnSpc>
              <a:spcBef>
                <a:spcPct val="0"/>
              </a:spcBef>
            </a:pPr>
            <a:r>
              <a:rPr lang="en-US" sz="3600">
                <a:solidFill>
                  <a:srgbClr val="4D3527"/>
                </a:solidFill>
                <a:latin typeface="Roboto Condensed"/>
              </a:rPr>
              <a:t>(?) Qua đoạn trích Đánh nhau với cối xay gió, em có nhận xét gì về cách xây dựng hai nhân vật Đôn-ki-hô-tê và Xan-chô-pan-xa của tác giả?</a:t>
            </a:r>
          </a:p>
          <a:p>
            <a:pPr algn="just">
              <a:lnSpc>
                <a:spcPts val="5040"/>
              </a:lnSpc>
              <a:spcBef>
                <a:spcPct val="0"/>
              </a:spcBef>
            </a:pPr>
            <a:r>
              <a:rPr lang="en-US" sz="3600">
                <a:solidFill>
                  <a:srgbClr val="4D3527"/>
                </a:solidFill>
                <a:latin typeface="Roboto Condensed"/>
              </a:rPr>
              <a:t>(?) Theo em, việc Đôn-ki-hô-tê say mê, muốn trở thành hiệp sĩ giang hồ và hành động của nhân vật này có những điểm nào tốt hay không tốt? Câu chuyện nhằm ca ngợi hay phê phán điều gì?</a:t>
            </a:r>
          </a:p>
        </p:txBody>
      </p:sp>
      <p:sp>
        <p:nvSpPr>
          <p:cNvPr id="18" name="TextBox 18"/>
          <p:cNvSpPr txBox="1"/>
          <p:nvPr/>
        </p:nvSpPr>
        <p:spPr>
          <a:xfrm>
            <a:off x="9436205" y="952500"/>
            <a:ext cx="7700499" cy="3175635"/>
          </a:xfrm>
          <a:prstGeom prst="rect">
            <a:avLst/>
          </a:prstGeom>
        </p:spPr>
        <p:txBody>
          <a:bodyPr lIns="0" tIns="0" rIns="0" bIns="0" rtlCol="0" anchor="t">
            <a:spAutoFit/>
          </a:bodyPr>
          <a:lstStyle/>
          <a:p>
            <a:pPr algn="ctr">
              <a:lnSpc>
                <a:spcPts val="5040"/>
              </a:lnSpc>
              <a:spcBef>
                <a:spcPct val="0"/>
              </a:spcBef>
            </a:pPr>
            <a:r>
              <a:rPr lang="en-US" sz="3600">
                <a:solidFill>
                  <a:srgbClr val="4D3527"/>
                </a:solidFill>
                <a:latin typeface="Roboto Condensed Bold"/>
              </a:rPr>
              <a:t>Nhóm Nội Dung:</a:t>
            </a:r>
          </a:p>
          <a:p>
            <a:pPr algn="just">
              <a:lnSpc>
                <a:spcPts val="5040"/>
              </a:lnSpc>
              <a:spcBef>
                <a:spcPct val="0"/>
              </a:spcBef>
            </a:pPr>
            <a:r>
              <a:rPr lang="en-US" sz="3600">
                <a:solidFill>
                  <a:srgbClr val="4D3527"/>
                </a:solidFill>
                <a:latin typeface="Roboto Condensed"/>
              </a:rPr>
              <a:t>Xây dựng hồ sơ nhân vật Xan-chô-pan-xa (dáng vẻ bên ngoài, suy nghĩ, sở thích, lời nói, hành động). Từ đó, em có nhận xét gì về nhân vật?</a:t>
            </a: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398814" y="444357"/>
            <a:ext cx="7448088" cy="1636386"/>
          </a:xfrm>
          <a:custGeom>
            <a:avLst/>
            <a:gdLst/>
            <a:ahLst/>
            <a:cxnLst/>
            <a:rect l="l" t="t" r="r" b="b"/>
            <a:pathLst>
              <a:path w="7448088" h="2104085">
                <a:moveTo>
                  <a:pt x="0" y="0"/>
                </a:moveTo>
                <a:lnTo>
                  <a:pt x="7448088" y="0"/>
                </a:lnTo>
                <a:lnTo>
                  <a:pt x="7448088" y="2104084"/>
                </a:lnTo>
                <a:lnTo>
                  <a:pt x="0" y="2104084"/>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243314" y="2396983"/>
            <a:ext cx="17819420" cy="1937237"/>
            <a:chOff x="0" y="0"/>
            <a:chExt cx="4693181" cy="510219"/>
          </a:xfrm>
        </p:grpSpPr>
        <p:sp>
          <p:nvSpPr>
            <p:cNvPr id="7" name="Freeform 7"/>
            <p:cNvSpPr/>
            <p:nvPr/>
          </p:nvSpPr>
          <p:spPr>
            <a:xfrm>
              <a:off x="0" y="0"/>
              <a:ext cx="4693181" cy="510219"/>
            </a:xfrm>
            <a:custGeom>
              <a:avLst/>
              <a:gdLst/>
              <a:ahLst/>
              <a:cxnLst/>
              <a:rect l="l" t="t" r="r" b="b"/>
              <a:pathLst>
                <a:path w="4693181" h="510219">
                  <a:moveTo>
                    <a:pt x="22158" y="0"/>
                  </a:moveTo>
                  <a:lnTo>
                    <a:pt x="4671023" y="0"/>
                  </a:lnTo>
                  <a:cubicBezTo>
                    <a:pt x="4683260" y="0"/>
                    <a:pt x="4693181" y="9920"/>
                    <a:pt x="4693181" y="22158"/>
                  </a:cubicBezTo>
                  <a:lnTo>
                    <a:pt x="4693181" y="488061"/>
                  </a:lnTo>
                  <a:cubicBezTo>
                    <a:pt x="4693181" y="493938"/>
                    <a:pt x="4690846" y="499574"/>
                    <a:pt x="4686691" y="503729"/>
                  </a:cubicBezTo>
                  <a:cubicBezTo>
                    <a:pt x="4682536" y="507884"/>
                    <a:pt x="4676899" y="510219"/>
                    <a:pt x="4671023" y="510219"/>
                  </a:cubicBezTo>
                  <a:lnTo>
                    <a:pt x="22158" y="510219"/>
                  </a:lnTo>
                  <a:cubicBezTo>
                    <a:pt x="16281" y="510219"/>
                    <a:pt x="10645" y="507884"/>
                    <a:pt x="6490" y="503729"/>
                  </a:cubicBezTo>
                  <a:cubicBezTo>
                    <a:pt x="2334" y="499574"/>
                    <a:pt x="0" y="493938"/>
                    <a:pt x="0" y="488061"/>
                  </a:cubicBezTo>
                  <a:lnTo>
                    <a:pt x="0" y="22158"/>
                  </a:lnTo>
                  <a:cubicBezTo>
                    <a:pt x="0" y="16281"/>
                    <a:pt x="2334" y="10645"/>
                    <a:pt x="6490" y="6490"/>
                  </a:cubicBezTo>
                  <a:cubicBezTo>
                    <a:pt x="10645" y="2334"/>
                    <a:pt x="16281" y="0"/>
                    <a:pt x="22158" y="0"/>
                  </a:cubicBezTo>
                  <a:close/>
                </a:path>
              </a:pathLst>
            </a:custGeom>
            <a:solidFill>
              <a:srgbClr val="DDC4A6"/>
            </a:solidFill>
          </p:spPr>
          <p:txBody>
            <a:bodyPr/>
            <a:lstStyle/>
            <a:p>
              <a:endParaRPr lang="en-US"/>
            </a:p>
          </p:txBody>
        </p:sp>
        <p:sp>
          <p:nvSpPr>
            <p:cNvPr id="8" name="TextBox 8"/>
            <p:cNvSpPr txBox="1"/>
            <p:nvPr/>
          </p:nvSpPr>
          <p:spPr>
            <a:xfrm>
              <a:off x="0" y="-28575"/>
              <a:ext cx="4693181" cy="53879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43314" y="4658071"/>
            <a:ext cx="17819420" cy="1483995"/>
            <a:chOff x="0" y="0"/>
            <a:chExt cx="4693181" cy="390846"/>
          </a:xfrm>
        </p:grpSpPr>
        <p:sp>
          <p:nvSpPr>
            <p:cNvPr id="10" name="Freeform 10"/>
            <p:cNvSpPr/>
            <p:nvPr/>
          </p:nvSpPr>
          <p:spPr>
            <a:xfrm>
              <a:off x="0" y="0"/>
              <a:ext cx="4693181" cy="390846"/>
            </a:xfrm>
            <a:custGeom>
              <a:avLst/>
              <a:gdLst/>
              <a:ahLst/>
              <a:cxnLst/>
              <a:rect l="l" t="t" r="r" b="b"/>
              <a:pathLst>
                <a:path w="4693181" h="390846">
                  <a:moveTo>
                    <a:pt x="22158" y="0"/>
                  </a:moveTo>
                  <a:lnTo>
                    <a:pt x="4671023" y="0"/>
                  </a:lnTo>
                  <a:cubicBezTo>
                    <a:pt x="4683260" y="0"/>
                    <a:pt x="4693181" y="9920"/>
                    <a:pt x="4693181" y="22158"/>
                  </a:cubicBezTo>
                  <a:lnTo>
                    <a:pt x="4693181" y="368689"/>
                  </a:lnTo>
                  <a:cubicBezTo>
                    <a:pt x="4693181" y="374565"/>
                    <a:pt x="4690846" y="380201"/>
                    <a:pt x="4686691" y="384357"/>
                  </a:cubicBezTo>
                  <a:cubicBezTo>
                    <a:pt x="4682536" y="388512"/>
                    <a:pt x="4676899" y="390846"/>
                    <a:pt x="4671023" y="390846"/>
                  </a:cubicBezTo>
                  <a:lnTo>
                    <a:pt x="22158" y="390846"/>
                  </a:lnTo>
                  <a:cubicBezTo>
                    <a:pt x="16281" y="390846"/>
                    <a:pt x="10645" y="388512"/>
                    <a:pt x="6490" y="384357"/>
                  </a:cubicBezTo>
                  <a:cubicBezTo>
                    <a:pt x="2334" y="380201"/>
                    <a:pt x="0" y="374565"/>
                    <a:pt x="0" y="368689"/>
                  </a:cubicBezTo>
                  <a:lnTo>
                    <a:pt x="0" y="22158"/>
                  </a:lnTo>
                  <a:cubicBezTo>
                    <a:pt x="0" y="16281"/>
                    <a:pt x="2334" y="10645"/>
                    <a:pt x="6490" y="6490"/>
                  </a:cubicBezTo>
                  <a:cubicBezTo>
                    <a:pt x="10645" y="2334"/>
                    <a:pt x="16281" y="0"/>
                    <a:pt x="22158" y="0"/>
                  </a:cubicBezTo>
                  <a:close/>
                </a:path>
              </a:pathLst>
            </a:custGeom>
            <a:solidFill>
              <a:srgbClr val="E6CBA4"/>
            </a:solidFill>
          </p:spPr>
          <p:txBody>
            <a:bodyPr/>
            <a:lstStyle/>
            <a:p>
              <a:endParaRPr lang="en-US"/>
            </a:p>
          </p:txBody>
        </p:sp>
        <p:sp>
          <p:nvSpPr>
            <p:cNvPr id="11" name="TextBox 11"/>
            <p:cNvSpPr txBox="1"/>
            <p:nvPr/>
          </p:nvSpPr>
          <p:spPr>
            <a:xfrm>
              <a:off x="0" y="-28575"/>
              <a:ext cx="4693181" cy="41942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43314" y="6413525"/>
            <a:ext cx="17819420" cy="2006135"/>
            <a:chOff x="0" y="0"/>
            <a:chExt cx="4693181" cy="528365"/>
          </a:xfrm>
        </p:grpSpPr>
        <p:sp>
          <p:nvSpPr>
            <p:cNvPr id="13" name="Freeform 13"/>
            <p:cNvSpPr/>
            <p:nvPr/>
          </p:nvSpPr>
          <p:spPr>
            <a:xfrm>
              <a:off x="0" y="0"/>
              <a:ext cx="4693181" cy="528365"/>
            </a:xfrm>
            <a:custGeom>
              <a:avLst/>
              <a:gdLst/>
              <a:ahLst/>
              <a:cxnLst/>
              <a:rect l="l" t="t" r="r" b="b"/>
              <a:pathLst>
                <a:path w="4693181" h="528365">
                  <a:moveTo>
                    <a:pt x="22158" y="0"/>
                  </a:moveTo>
                  <a:lnTo>
                    <a:pt x="4671023" y="0"/>
                  </a:lnTo>
                  <a:cubicBezTo>
                    <a:pt x="4683260" y="0"/>
                    <a:pt x="4693181" y="9920"/>
                    <a:pt x="4693181" y="22158"/>
                  </a:cubicBezTo>
                  <a:lnTo>
                    <a:pt x="4693181" y="506207"/>
                  </a:lnTo>
                  <a:cubicBezTo>
                    <a:pt x="4693181" y="512084"/>
                    <a:pt x="4690846" y="517720"/>
                    <a:pt x="4686691" y="521875"/>
                  </a:cubicBezTo>
                  <a:cubicBezTo>
                    <a:pt x="4682536" y="526030"/>
                    <a:pt x="4676899" y="528365"/>
                    <a:pt x="4671023" y="528365"/>
                  </a:cubicBezTo>
                  <a:lnTo>
                    <a:pt x="22158" y="528365"/>
                  </a:lnTo>
                  <a:cubicBezTo>
                    <a:pt x="16281" y="528365"/>
                    <a:pt x="10645" y="526030"/>
                    <a:pt x="6490" y="521875"/>
                  </a:cubicBezTo>
                  <a:cubicBezTo>
                    <a:pt x="2334" y="517720"/>
                    <a:pt x="0" y="512084"/>
                    <a:pt x="0" y="506207"/>
                  </a:cubicBezTo>
                  <a:lnTo>
                    <a:pt x="0" y="22158"/>
                  </a:lnTo>
                  <a:cubicBezTo>
                    <a:pt x="0" y="16281"/>
                    <a:pt x="2334" y="10645"/>
                    <a:pt x="6490" y="6490"/>
                  </a:cubicBezTo>
                  <a:cubicBezTo>
                    <a:pt x="10645" y="2334"/>
                    <a:pt x="16281" y="0"/>
                    <a:pt x="22158" y="0"/>
                  </a:cubicBezTo>
                  <a:close/>
                </a:path>
              </a:pathLst>
            </a:custGeom>
            <a:solidFill>
              <a:srgbClr val="B9A18C"/>
            </a:solidFill>
          </p:spPr>
          <p:txBody>
            <a:bodyPr/>
            <a:lstStyle/>
            <a:p>
              <a:endParaRPr lang="en-US"/>
            </a:p>
          </p:txBody>
        </p:sp>
        <p:sp>
          <p:nvSpPr>
            <p:cNvPr id="14" name="TextBox 14"/>
            <p:cNvSpPr txBox="1"/>
            <p:nvPr/>
          </p:nvSpPr>
          <p:spPr>
            <a:xfrm>
              <a:off x="0" y="-28575"/>
              <a:ext cx="4693181" cy="55694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529651" y="2536524"/>
            <a:ext cx="17264165" cy="1464945"/>
          </a:xfrm>
          <a:prstGeom prst="rect">
            <a:avLst/>
          </a:prstGeom>
        </p:spPr>
        <p:txBody>
          <a:bodyPr lIns="0" tIns="0" rIns="0" bIns="0" rtlCol="0" anchor="t">
            <a:spAutoFit/>
          </a:bodyPr>
          <a:lstStyle/>
          <a:p>
            <a:pPr algn="just">
              <a:lnSpc>
                <a:spcPts val="5880"/>
              </a:lnSpc>
              <a:spcBef>
                <a:spcPct val="0"/>
              </a:spcBef>
            </a:pPr>
            <a:r>
              <a:rPr lang="en-US" sz="4200" dirty="0" err="1">
                <a:solidFill>
                  <a:srgbClr val="5E4840"/>
                </a:solidFill>
                <a:latin typeface="Roboto Condensed"/>
              </a:rPr>
              <a:t>Đôn</a:t>
            </a:r>
            <a:r>
              <a:rPr lang="en-US" sz="4200" dirty="0">
                <a:solidFill>
                  <a:srgbClr val="5E4840"/>
                </a:solidFill>
                <a:latin typeface="Roboto Condensed"/>
              </a:rPr>
              <a:t> Ki-</a:t>
            </a:r>
            <a:r>
              <a:rPr lang="en-US" sz="4200" dirty="0" err="1">
                <a:solidFill>
                  <a:srgbClr val="5E4840"/>
                </a:solidFill>
                <a:latin typeface="Roboto Condensed"/>
              </a:rPr>
              <a:t>hô</a:t>
            </a:r>
            <a:r>
              <a:rPr lang="en-US" sz="4200" dirty="0">
                <a:solidFill>
                  <a:srgbClr val="5E4840"/>
                </a:solidFill>
                <a:latin typeface="Roboto Condensed"/>
              </a:rPr>
              <a:t>-</a:t>
            </a:r>
            <a:r>
              <a:rPr lang="en-US" sz="4200" dirty="0" err="1">
                <a:solidFill>
                  <a:srgbClr val="5E4840"/>
                </a:solidFill>
                <a:latin typeface="Roboto Condensed"/>
              </a:rPr>
              <a:t>tê</a:t>
            </a:r>
            <a:r>
              <a:rPr lang="en-US" sz="4200" dirty="0">
                <a:solidFill>
                  <a:srgbClr val="5E4840"/>
                </a:solidFill>
                <a:latin typeface="Roboto Condensed"/>
              </a:rPr>
              <a:t> </a:t>
            </a:r>
            <a:r>
              <a:rPr lang="en-US" sz="4200" dirty="0" err="1">
                <a:solidFill>
                  <a:srgbClr val="5E4840"/>
                </a:solidFill>
                <a:latin typeface="Roboto Condensed"/>
              </a:rPr>
              <a:t>vì</a:t>
            </a:r>
            <a:r>
              <a:rPr lang="en-US" sz="4200" dirty="0">
                <a:solidFill>
                  <a:srgbClr val="5E4840"/>
                </a:solidFill>
                <a:latin typeface="Roboto Condensed"/>
              </a:rPr>
              <a:t> </a:t>
            </a:r>
            <a:r>
              <a:rPr lang="en-US" sz="4200" dirty="0" err="1">
                <a:solidFill>
                  <a:srgbClr val="5E4840"/>
                </a:solidFill>
                <a:latin typeface="Roboto Condensed"/>
              </a:rPr>
              <a:t>quá</a:t>
            </a:r>
            <a:r>
              <a:rPr lang="en-US" sz="4200" dirty="0">
                <a:solidFill>
                  <a:srgbClr val="5E4840"/>
                </a:solidFill>
                <a:latin typeface="Roboto Condensed"/>
              </a:rPr>
              <a:t> </a:t>
            </a:r>
            <a:r>
              <a:rPr lang="en-US" sz="4200" dirty="0" err="1">
                <a:solidFill>
                  <a:srgbClr val="5E4840"/>
                </a:solidFill>
                <a:latin typeface="Roboto Condensed"/>
              </a:rPr>
              <a:t>đam</a:t>
            </a:r>
            <a:r>
              <a:rPr lang="en-US" sz="4200" dirty="0">
                <a:solidFill>
                  <a:srgbClr val="5E4840"/>
                </a:solidFill>
                <a:latin typeface="Roboto Condensed"/>
              </a:rPr>
              <a:t> </a:t>
            </a:r>
            <a:r>
              <a:rPr lang="en-US" sz="4200" dirty="0" err="1">
                <a:solidFill>
                  <a:srgbClr val="5E4840"/>
                </a:solidFill>
                <a:latin typeface="Roboto Condensed"/>
              </a:rPr>
              <a:t>mê</a:t>
            </a:r>
            <a:r>
              <a:rPr lang="en-US" sz="4200" dirty="0">
                <a:solidFill>
                  <a:srgbClr val="5E4840"/>
                </a:solidFill>
                <a:latin typeface="Roboto Condensed"/>
              </a:rPr>
              <a:t> </a:t>
            </a:r>
            <a:r>
              <a:rPr lang="en-US" sz="4200" dirty="0" err="1">
                <a:solidFill>
                  <a:srgbClr val="5E4840"/>
                </a:solidFill>
                <a:latin typeface="Roboto Condensed"/>
              </a:rPr>
              <a:t>truyện</a:t>
            </a:r>
            <a:r>
              <a:rPr lang="en-US" sz="4200" dirty="0">
                <a:solidFill>
                  <a:srgbClr val="5E4840"/>
                </a:solidFill>
                <a:latin typeface="Roboto Condensed"/>
              </a:rPr>
              <a:t> </a:t>
            </a:r>
            <a:r>
              <a:rPr lang="en-US" sz="4200" dirty="0" err="1">
                <a:solidFill>
                  <a:srgbClr val="5E4840"/>
                </a:solidFill>
                <a:latin typeface="Roboto Condensed"/>
              </a:rPr>
              <a:t>hiệp</a:t>
            </a:r>
            <a:r>
              <a:rPr lang="en-US" sz="4200" dirty="0">
                <a:solidFill>
                  <a:srgbClr val="5E4840"/>
                </a:solidFill>
                <a:latin typeface="Roboto Condensed"/>
              </a:rPr>
              <a:t> </a:t>
            </a:r>
            <a:r>
              <a:rPr lang="en-US" sz="4200" dirty="0" err="1">
                <a:solidFill>
                  <a:srgbClr val="5E4840"/>
                </a:solidFill>
                <a:latin typeface="Roboto Condensed"/>
              </a:rPr>
              <a:t>sĩ</a:t>
            </a:r>
            <a:r>
              <a:rPr lang="en-US" sz="4200" dirty="0">
                <a:solidFill>
                  <a:srgbClr val="5E4840"/>
                </a:solidFill>
                <a:latin typeface="Roboto Condensed"/>
              </a:rPr>
              <a:t> </a:t>
            </a:r>
            <a:r>
              <a:rPr lang="en-US" sz="4200" dirty="0" err="1">
                <a:solidFill>
                  <a:srgbClr val="5E4840"/>
                </a:solidFill>
                <a:latin typeface="Roboto Condensed"/>
              </a:rPr>
              <a:t>nên</a:t>
            </a:r>
            <a:r>
              <a:rPr lang="en-US" sz="4200" dirty="0">
                <a:solidFill>
                  <a:srgbClr val="5E4840"/>
                </a:solidFill>
                <a:latin typeface="Roboto Condensed"/>
              </a:rPr>
              <a:t> </a:t>
            </a:r>
            <a:r>
              <a:rPr lang="en-US" sz="4200" dirty="0" err="1">
                <a:solidFill>
                  <a:srgbClr val="5E4840"/>
                </a:solidFill>
                <a:latin typeface="Roboto Condensed"/>
              </a:rPr>
              <a:t>nhìn</a:t>
            </a:r>
            <a:r>
              <a:rPr lang="en-US" sz="4200" dirty="0">
                <a:solidFill>
                  <a:srgbClr val="5E4840"/>
                </a:solidFill>
                <a:latin typeface="Roboto Condensed"/>
              </a:rPr>
              <a:t> </a:t>
            </a:r>
            <a:r>
              <a:rPr lang="en-US" sz="4200" dirty="0" err="1">
                <a:solidFill>
                  <a:srgbClr val="5E4840"/>
                </a:solidFill>
                <a:latin typeface="Roboto Condensed"/>
              </a:rPr>
              <a:t>thấy</a:t>
            </a:r>
            <a:r>
              <a:rPr lang="en-US" sz="4200" dirty="0">
                <a:solidFill>
                  <a:srgbClr val="5E4840"/>
                </a:solidFill>
                <a:latin typeface="Roboto Condensed"/>
              </a:rPr>
              <a:t> </a:t>
            </a:r>
            <a:r>
              <a:rPr lang="en-US" sz="4200" dirty="0" err="1">
                <a:solidFill>
                  <a:srgbClr val="5E4840"/>
                </a:solidFill>
                <a:latin typeface="Roboto Condensed"/>
              </a:rPr>
              <a:t>ba</a:t>
            </a:r>
            <a:r>
              <a:rPr lang="en-US" sz="4200" dirty="0">
                <a:solidFill>
                  <a:srgbClr val="5E4840"/>
                </a:solidFill>
                <a:latin typeface="Roboto Condensed"/>
              </a:rPr>
              <a:t>, </a:t>
            </a:r>
            <a:r>
              <a:rPr lang="en-US" sz="4200" dirty="0" err="1">
                <a:solidFill>
                  <a:srgbClr val="5E4840"/>
                </a:solidFill>
                <a:latin typeface="Roboto Condensed"/>
              </a:rPr>
              <a:t>bốn</a:t>
            </a:r>
            <a:r>
              <a:rPr lang="en-US" sz="4200" dirty="0">
                <a:solidFill>
                  <a:srgbClr val="5E4840"/>
                </a:solidFill>
                <a:latin typeface="Roboto Condensed"/>
              </a:rPr>
              <a:t> </a:t>
            </a:r>
            <a:r>
              <a:rPr lang="en-US" sz="4200" dirty="0" err="1">
                <a:solidFill>
                  <a:srgbClr val="5E4840"/>
                </a:solidFill>
                <a:latin typeface="Roboto Condensed"/>
              </a:rPr>
              <a:t>chục</a:t>
            </a:r>
            <a:r>
              <a:rPr lang="en-US" sz="4200" dirty="0">
                <a:solidFill>
                  <a:srgbClr val="5E4840"/>
                </a:solidFill>
                <a:latin typeface="Roboto Condensed"/>
              </a:rPr>
              <a:t> </a:t>
            </a:r>
            <a:r>
              <a:rPr lang="en-US" sz="4200" dirty="0" err="1">
                <a:solidFill>
                  <a:srgbClr val="5E4840"/>
                </a:solidFill>
                <a:latin typeface="Roboto Condensed"/>
              </a:rPr>
              <a:t>chiếc</a:t>
            </a:r>
            <a:r>
              <a:rPr lang="en-US" sz="4200" dirty="0">
                <a:solidFill>
                  <a:srgbClr val="5E4840"/>
                </a:solidFill>
                <a:latin typeface="Roboto Condensed"/>
              </a:rPr>
              <a:t> </a:t>
            </a:r>
            <a:r>
              <a:rPr lang="en-US" sz="4200" dirty="0" err="1">
                <a:solidFill>
                  <a:srgbClr val="5E4840"/>
                </a:solidFill>
                <a:latin typeface="Roboto Condensed"/>
              </a:rPr>
              <a:t>cối</a:t>
            </a:r>
            <a:r>
              <a:rPr lang="en-US" sz="4200" dirty="0">
                <a:solidFill>
                  <a:srgbClr val="5E4840"/>
                </a:solidFill>
                <a:latin typeface="Roboto Condensed"/>
              </a:rPr>
              <a:t> </a:t>
            </a:r>
            <a:r>
              <a:rPr lang="en-US" sz="4200" dirty="0" err="1">
                <a:solidFill>
                  <a:srgbClr val="5E4840"/>
                </a:solidFill>
                <a:latin typeface="Roboto Condensed"/>
              </a:rPr>
              <a:t>xay</a:t>
            </a:r>
            <a:r>
              <a:rPr lang="en-US" sz="4200" dirty="0">
                <a:solidFill>
                  <a:srgbClr val="5E4840"/>
                </a:solidFill>
                <a:latin typeface="Roboto Condensed"/>
              </a:rPr>
              <a:t> </a:t>
            </a:r>
            <a:r>
              <a:rPr lang="en-US" sz="4200" dirty="0" err="1">
                <a:solidFill>
                  <a:srgbClr val="5E4840"/>
                </a:solidFill>
                <a:latin typeface="Roboto Condensed"/>
              </a:rPr>
              <a:t>gió</a:t>
            </a:r>
            <a:r>
              <a:rPr lang="en-US" sz="4200" dirty="0">
                <a:solidFill>
                  <a:srgbClr val="5E4840"/>
                </a:solidFill>
                <a:latin typeface="Roboto Condensed"/>
              </a:rPr>
              <a:t> </a:t>
            </a:r>
            <a:r>
              <a:rPr lang="en-US" sz="4200" dirty="0" err="1">
                <a:solidFill>
                  <a:srgbClr val="5E4840"/>
                </a:solidFill>
                <a:latin typeface="Roboto Condensed"/>
              </a:rPr>
              <a:t>tưởng</a:t>
            </a:r>
            <a:r>
              <a:rPr lang="en-US" sz="4200" dirty="0">
                <a:solidFill>
                  <a:srgbClr val="5E4840"/>
                </a:solidFill>
                <a:latin typeface="Roboto Condensed"/>
              </a:rPr>
              <a:t> </a:t>
            </a:r>
            <a:r>
              <a:rPr lang="en-US" sz="4200" dirty="0" err="1">
                <a:solidFill>
                  <a:srgbClr val="5E4840"/>
                </a:solidFill>
                <a:latin typeface="Roboto Condensed"/>
              </a:rPr>
              <a:t>là</a:t>
            </a:r>
            <a:r>
              <a:rPr lang="en-US" sz="4200" dirty="0">
                <a:solidFill>
                  <a:srgbClr val="5E4840"/>
                </a:solidFill>
                <a:latin typeface="Roboto Condensed"/>
              </a:rPr>
              <a:t> </a:t>
            </a:r>
            <a:r>
              <a:rPr lang="en-US" sz="4200" dirty="0" err="1">
                <a:solidFill>
                  <a:srgbClr val="5E4840"/>
                </a:solidFill>
                <a:latin typeface="Roboto Condensed"/>
              </a:rPr>
              <a:t>những</a:t>
            </a:r>
            <a:r>
              <a:rPr lang="en-US" sz="4200" dirty="0">
                <a:solidFill>
                  <a:srgbClr val="5E4840"/>
                </a:solidFill>
                <a:latin typeface="Roboto Condensed"/>
              </a:rPr>
              <a:t> </a:t>
            </a:r>
            <a:r>
              <a:rPr lang="en-US" sz="4200" dirty="0" err="1">
                <a:solidFill>
                  <a:srgbClr val="5E4840"/>
                </a:solidFill>
                <a:latin typeface="Roboto Condensed"/>
              </a:rPr>
              <a:t>tên</a:t>
            </a:r>
            <a:r>
              <a:rPr lang="en-US" sz="4200" dirty="0">
                <a:solidFill>
                  <a:srgbClr val="5E4840"/>
                </a:solidFill>
                <a:latin typeface="Roboto Condensed"/>
              </a:rPr>
              <a:t> </a:t>
            </a:r>
            <a:r>
              <a:rPr lang="en-US" sz="4200" dirty="0" err="1">
                <a:solidFill>
                  <a:srgbClr val="5E4840"/>
                </a:solidFill>
                <a:latin typeface="Roboto Condensed"/>
              </a:rPr>
              <a:t>khổng</a:t>
            </a:r>
            <a:r>
              <a:rPr lang="en-US" sz="4200" dirty="0">
                <a:solidFill>
                  <a:srgbClr val="5E4840"/>
                </a:solidFill>
                <a:latin typeface="Roboto Condensed"/>
              </a:rPr>
              <a:t> </a:t>
            </a:r>
            <a:r>
              <a:rPr lang="en-US" sz="4200" dirty="0" err="1">
                <a:solidFill>
                  <a:srgbClr val="5E4840"/>
                </a:solidFill>
                <a:latin typeface="Roboto Condensed"/>
              </a:rPr>
              <a:t>lồ</a:t>
            </a:r>
            <a:r>
              <a:rPr lang="en-US" sz="4200" dirty="0">
                <a:solidFill>
                  <a:srgbClr val="5E4840"/>
                </a:solidFill>
                <a:latin typeface="Roboto Condensed"/>
              </a:rPr>
              <a:t>.</a:t>
            </a:r>
          </a:p>
        </p:txBody>
      </p:sp>
      <p:sp>
        <p:nvSpPr>
          <p:cNvPr id="16" name="TextBox 16"/>
          <p:cNvSpPr txBox="1"/>
          <p:nvPr/>
        </p:nvSpPr>
        <p:spPr>
          <a:xfrm>
            <a:off x="529651" y="4677121"/>
            <a:ext cx="17264165" cy="1464945"/>
          </a:xfrm>
          <a:prstGeom prst="rect">
            <a:avLst/>
          </a:prstGeom>
        </p:spPr>
        <p:txBody>
          <a:bodyPr lIns="0" tIns="0" rIns="0" bIns="0" rtlCol="0" anchor="t">
            <a:spAutoFit/>
          </a:bodyPr>
          <a:lstStyle/>
          <a:p>
            <a:pPr algn="just">
              <a:lnSpc>
                <a:spcPts val="5880"/>
              </a:lnSpc>
              <a:spcBef>
                <a:spcPct val="0"/>
              </a:spcBef>
            </a:pPr>
            <a:r>
              <a:rPr lang="en-US" sz="4200" dirty="0" err="1">
                <a:solidFill>
                  <a:srgbClr val="5E4840"/>
                </a:solidFill>
                <a:latin typeface="Roboto Condensed"/>
              </a:rPr>
              <a:t>Lão</a:t>
            </a:r>
            <a:r>
              <a:rPr lang="en-US" sz="4200" dirty="0">
                <a:solidFill>
                  <a:srgbClr val="5E4840"/>
                </a:solidFill>
                <a:latin typeface="Roboto Condensed"/>
              </a:rPr>
              <a:t> </a:t>
            </a:r>
            <a:r>
              <a:rPr lang="en-US" sz="4200" dirty="0" err="1">
                <a:solidFill>
                  <a:srgbClr val="5E4840"/>
                </a:solidFill>
                <a:latin typeface="Roboto Condensed"/>
              </a:rPr>
              <a:t>thúc</a:t>
            </a:r>
            <a:r>
              <a:rPr lang="en-US" sz="4200" dirty="0">
                <a:solidFill>
                  <a:srgbClr val="5E4840"/>
                </a:solidFill>
                <a:latin typeface="Roboto Condensed"/>
              </a:rPr>
              <a:t> </a:t>
            </a:r>
            <a:r>
              <a:rPr lang="en-US" sz="4200" dirty="0" err="1">
                <a:solidFill>
                  <a:srgbClr val="5E4840"/>
                </a:solidFill>
                <a:latin typeface="Roboto Condensed"/>
              </a:rPr>
              <a:t>ngựa</a:t>
            </a:r>
            <a:r>
              <a:rPr lang="en-US" sz="4200" dirty="0">
                <a:solidFill>
                  <a:srgbClr val="5E4840"/>
                </a:solidFill>
                <a:latin typeface="Roboto Condensed"/>
              </a:rPr>
              <a:t> </a:t>
            </a:r>
            <a:r>
              <a:rPr lang="en-US" sz="4200" dirty="0" err="1">
                <a:solidFill>
                  <a:srgbClr val="5E4840"/>
                </a:solidFill>
                <a:latin typeface="Roboto Condensed"/>
              </a:rPr>
              <a:t>xông</a:t>
            </a:r>
            <a:r>
              <a:rPr lang="en-US" sz="4200" dirty="0">
                <a:solidFill>
                  <a:srgbClr val="5E4840"/>
                </a:solidFill>
                <a:latin typeface="Roboto Condensed"/>
              </a:rPr>
              <a:t> </a:t>
            </a:r>
            <a:r>
              <a:rPr lang="en-US" sz="4200" dirty="0" err="1">
                <a:solidFill>
                  <a:srgbClr val="5E4840"/>
                </a:solidFill>
                <a:latin typeface="Roboto Condensed"/>
              </a:rPr>
              <a:t>lên</a:t>
            </a:r>
            <a:r>
              <a:rPr lang="en-US" sz="4200" dirty="0">
                <a:solidFill>
                  <a:srgbClr val="5E4840"/>
                </a:solidFill>
                <a:latin typeface="Roboto Condensed"/>
              </a:rPr>
              <a:t>, </a:t>
            </a:r>
            <a:r>
              <a:rPr lang="en-US" sz="4200" dirty="0" err="1">
                <a:solidFill>
                  <a:srgbClr val="5E4840"/>
                </a:solidFill>
                <a:latin typeface="Roboto Condensed"/>
              </a:rPr>
              <a:t>chẳng</a:t>
            </a:r>
            <a:r>
              <a:rPr lang="en-US" sz="4200" dirty="0">
                <a:solidFill>
                  <a:srgbClr val="5E4840"/>
                </a:solidFill>
                <a:latin typeface="Roboto Condensed"/>
              </a:rPr>
              <a:t> </a:t>
            </a:r>
            <a:r>
              <a:rPr lang="en-US" sz="4200" dirty="0" err="1">
                <a:solidFill>
                  <a:srgbClr val="5E4840"/>
                </a:solidFill>
                <a:latin typeface="Roboto Condensed"/>
              </a:rPr>
              <a:t>thèm</a:t>
            </a:r>
            <a:r>
              <a:rPr lang="en-US" sz="4200" dirty="0">
                <a:solidFill>
                  <a:srgbClr val="5E4840"/>
                </a:solidFill>
                <a:latin typeface="Roboto Condensed"/>
              </a:rPr>
              <a:t> </a:t>
            </a:r>
            <a:r>
              <a:rPr lang="en-US" sz="4200" dirty="0" err="1">
                <a:solidFill>
                  <a:srgbClr val="5E4840"/>
                </a:solidFill>
                <a:latin typeface="Roboto Condensed"/>
              </a:rPr>
              <a:t>để</a:t>
            </a:r>
            <a:r>
              <a:rPr lang="en-US" sz="4200" dirty="0">
                <a:solidFill>
                  <a:srgbClr val="5E4840"/>
                </a:solidFill>
                <a:latin typeface="Roboto Condensed"/>
              </a:rPr>
              <a:t> ý </a:t>
            </a:r>
            <a:r>
              <a:rPr lang="en-US" sz="4200" dirty="0" err="1">
                <a:solidFill>
                  <a:srgbClr val="5E4840"/>
                </a:solidFill>
                <a:latin typeface="Roboto Condensed"/>
              </a:rPr>
              <a:t>đến</a:t>
            </a:r>
            <a:r>
              <a:rPr lang="en-US" sz="4200" dirty="0">
                <a:solidFill>
                  <a:srgbClr val="5E4840"/>
                </a:solidFill>
                <a:latin typeface="Roboto Condensed"/>
              </a:rPr>
              <a:t> </a:t>
            </a:r>
            <a:r>
              <a:rPr lang="en-US" sz="4200" dirty="0" err="1">
                <a:solidFill>
                  <a:srgbClr val="5E4840"/>
                </a:solidFill>
                <a:latin typeface="Roboto Condensed"/>
              </a:rPr>
              <a:t>lời</a:t>
            </a:r>
            <a:r>
              <a:rPr lang="en-US" sz="4200" dirty="0">
                <a:solidFill>
                  <a:srgbClr val="5E4840"/>
                </a:solidFill>
                <a:latin typeface="Roboto Condensed"/>
              </a:rPr>
              <a:t> </a:t>
            </a:r>
            <a:r>
              <a:rPr lang="en-US" sz="4200" dirty="0" err="1">
                <a:solidFill>
                  <a:srgbClr val="5E4840"/>
                </a:solidFill>
                <a:latin typeface="Roboto Condensed"/>
              </a:rPr>
              <a:t>khuyên</a:t>
            </a:r>
            <a:r>
              <a:rPr lang="en-US" sz="4200" dirty="0">
                <a:solidFill>
                  <a:srgbClr val="5E4840"/>
                </a:solidFill>
                <a:latin typeface="Roboto Condensed"/>
              </a:rPr>
              <a:t> can </a:t>
            </a:r>
            <a:r>
              <a:rPr lang="en-US" sz="4200" dirty="0" err="1">
                <a:solidFill>
                  <a:srgbClr val="5E4840"/>
                </a:solidFill>
                <a:latin typeface="Roboto Condensed"/>
              </a:rPr>
              <a:t>của</a:t>
            </a:r>
            <a:r>
              <a:rPr lang="en-US" sz="4200" dirty="0">
                <a:solidFill>
                  <a:srgbClr val="5E4840"/>
                </a:solidFill>
                <a:latin typeface="Roboto Condensed"/>
              </a:rPr>
              <a:t> </a:t>
            </a:r>
            <a:r>
              <a:rPr lang="en-US" sz="4200" dirty="0" err="1">
                <a:solidFill>
                  <a:srgbClr val="5E4840"/>
                </a:solidFill>
                <a:latin typeface="Roboto Condensed"/>
              </a:rPr>
              <a:t>giám</a:t>
            </a:r>
            <a:r>
              <a:rPr lang="en-US" sz="4200" dirty="0">
                <a:solidFill>
                  <a:srgbClr val="5E4840"/>
                </a:solidFill>
                <a:latin typeface="Roboto Condensed"/>
              </a:rPr>
              <a:t> </a:t>
            </a:r>
            <a:r>
              <a:rPr lang="en-US" sz="4200" dirty="0" err="1">
                <a:solidFill>
                  <a:srgbClr val="5E4840"/>
                </a:solidFill>
                <a:latin typeface="Roboto Condensed"/>
              </a:rPr>
              <a:t>mã</a:t>
            </a:r>
            <a:r>
              <a:rPr lang="en-US" sz="4200" dirty="0">
                <a:solidFill>
                  <a:srgbClr val="5E4840"/>
                </a:solidFill>
                <a:latin typeface="Roboto Condensed"/>
              </a:rPr>
              <a:t> </a:t>
            </a:r>
          </a:p>
          <a:p>
            <a:pPr algn="just">
              <a:lnSpc>
                <a:spcPts val="5880"/>
              </a:lnSpc>
              <a:spcBef>
                <a:spcPct val="0"/>
              </a:spcBef>
            </a:pPr>
            <a:r>
              <a:rPr lang="en-US" sz="4200" dirty="0">
                <a:solidFill>
                  <a:srgbClr val="5E4840"/>
                </a:solidFill>
                <a:latin typeface="Roboto Condensed"/>
              </a:rPr>
              <a:t>Xan-</a:t>
            </a:r>
            <a:r>
              <a:rPr lang="en-US" sz="4200" dirty="0" err="1">
                <a:solidFill>
                  <a:srgbClr val="5E4840"/>
                </a:solidFill>
                <a:latin typeface="Roboto Condensed"/>
              </a:rPr>
              <a:t>chô</a:t>
            </a:r>
            <a:r>
              <a:rPr lang="en-US" sz="4200" dirty="0">
                <a:solidFill>
                  <a:srgbClr val="5E4840"/>
                </a:solidFill>
                <a:latin typeface="Roboto Condensed"/>
              </a:rPr>
              <a:t>. </a:t>
            </a:r>
          </a:p>
        </p:txBody>
      </p:sp>
      <p:sp>
        <p:nvSpPr>
          <p:cNvPr id="17" name="TextBox 17"/>
          <p:cNvSpPr txBox="1"/>
          <p:nvPr/>
        </p:nvSpPr>
        <p:spPr>
          <a:xfrm>
            <a:off x="529651" y="6651650"/>
            <a:ext cx="17264165" cy="1464945"/>
          </a:xfrm>
          <a:prstGeom prst="rect">
            <a:avLst/>
          </a:prstGeom>
        </p:spPr>
        <p:txBody>
          <a:bodyPr lIns="0" tIns="0" rIns="0" bIns="0" rtlCol="0" anchor="t">
            <a:spAutoFit/>
          </a:bodyPr>
          <a:lstStyle/>
          <a:p>
            <a:pPr algn="just">
              <a:lnSpc>
                <a:spcPts val="5880"/>
              </a:lnSpc>
              <a:spcBef>
                <a:spcPct val="0"/>
              </a:spcBef>
            </a:pPr>
            <a:r>
              <a:rPr lang="en-US" sz="4200" dirty="0" err="1">
                <a:solidFill>
                  <a:srgbClr val="FEFAF0"/>
                </a:solidFill>
                <a:latin typeface="Roboto Condensed"/>
              </a:rPr>
              <a:t>Cuối</a:t>
            </a:r>
            <a:r>
              <a:rPr lang="en-US" sz="4200" dirty="0">
                <a:solidFill>
                  <a:srgbClr val="FEFAF0"/>
                </a:solidFill>
                <a:latin typeface="Roboto Condensed"/>
              </a:rPr>
              <a:t> </a:t>
            </a:r>
            <a:r>
              <a:rPr lang="en-US" sz="4200" dirty="0" err="1">
                <a:solidFill>
                  <a:srgbClr val="FEFAF0"/>
                </a:solidFill>
                <a:latin typeface="Roboto Condensed"/>
              </a:rPr>
              <a:t>cùng</a:t>
            </a:r>
            <a:r>
              <a:rPr lang="en-US" sz="4200" dirty="0">
                <a:solidFill>
                  <a:srgbClr val="FEFAF0"/>
                </a:solidFill>
                <a:latin typeface="Roboto Condensed"/>
              </a:rPr>
              <a:t> </a:t>
            </a:r>
            <a:r>
              <a:rPr lang="en-US" sz="4200" dirty="0" err="1">
                <a:solidFill>
                  <a:srgbClr val="FEFAF0"/>
                </a:solidFill>
                <a:latin typeface="Roboto Condensed"/>
              </a:rPr>
              <a:t>Đôn</a:t>
            </a:r>
            <a:r>
              <a:rPr lang="en-US" sz="4200" dirty="0">
                <a:solidFill>
                  <a:srgbClr val="FEFAF0"/>
                </a:solidFill>
                <a:latin typeface="Roboto Condensed"/>
              </a:rPr>
              <a:t> Ki-</a:t>
            </a:r>
            <a:r>
              <a:rPr lang="en-US" sz="4200" dirty="0" err="1">
                <a:solidFill>
                  <a:srgbClr val="FEFAF0"/>
                </a:solidFill>
                <a:latin typeface="Roboto Condensed"/>
              </a:rPr>
              <a:t>hô</a:t>
            </a:r>
            <a:r>
              <a:rPr lang="en-US" sz="4200" dirty="0">
                <a:solidFill>
                  <a:srgbClr val="FEFAF0"/>
                </a:solidFill>
                <a:latin typeface="Roboto Condensed"/>
              </a:rPr>
              <a:t>-</a:t>
            </a:r>
            <a:r>
              <a:rPr lang="en-US" sz="4200" dirty="0" err="1">
                <a:solidFill>
                  <a:srgbClr val="FEFAF0"/>
                </a:solidFill>
                <a:latin typeface="Roboto Condensed"/>
              </a:rPr>
              <a:t>tê</a:t>
            </a:r>
            <a:r>
              <a:rPr lang="en-US" sz="4200" dirty="0">
                <a:solidFill>
                  <a:srgbClr val="FEFAF0"/>
                </a:solidFill>
                <a:latin typeface="Roboto Condensed"/>
              </a:rPr>
              <a:t> </a:t>
            </a:r>
            <a:r>
              <a:rPr lang="en-US" sz="4200" dirty="0" err="1">
                <a:solidFill>
                  <a:srgbClr val="FEFAF0"/>
                </a:solidFill>
                <a:latin typeface="Roboto Condensed"/>
              </a:rPr>
              <a:t>bị</a:t>
            </a:r>
            <a:r>
              <a:rPr lang="en-US" sz="4200" dirty="0">
                <a:solidFill>
                  <a:srgbClr val="FEFAF0"/>
                </a:solidFill>
                <a:latin typeface="Roboto Condensed"/>
              </a:rPr>
              <a:t> </a:t>
            </a:r>
            <a:r>
              <a:rPr lang="en-US" sz="4200" dirty="0" err="1">
                <a:solidFill>
                  <a:srgbClr val="FEFAF0"/>
                </a:solidFill>
                <a:latin typeface="Roboto Condensed"/>
              </a:rPr>
              <a:t>ngã</a:t>
            </a:r>
            <a:r>
              <a:rPr lang="en-US" sz="4200" dirty="0">
                <a:solidFill>
                  <a:srgbClr val="FEFAF0"/>
                </a:solidFill>
                <a:latin typeface="Roboto Condensed"/>
              </a:rPr>
              <a:t> </a:t>
            </a:r>
            <a:r>
              <a:rPr lang="en-US" sz="4200" dirty="0" err="1">
                <a:solidFill>
                  <a:srgbClr val="FEFAF0"/>
                </a:solidFill>
                <a:latin typeface="Roboto Condensed"/>
              </a:rPr>
              <a:t>đau</a:t>
            </a:r>
            <a:r>
              <a:rPr lang="en-US" sz="4200" dirty="0">
                <a:solidFill>
                  <a:srgbClr val="FEFAF0"/>
                </a:solidFill>
                <a:latin typeface="Roboto Condensed"/>
              </a:rPr>
              <a:t> </a:t>
            </a:r>
            <a:r>
              <a:rPr lang="en-US" sz="4200" dirty="0" err="1">
                <a:solidFill>
                  <a:srgbClr val="FEFAF0"/>
                </a:solidFill>
                <a:latin typeface="Roboto Condensed"/>
              </a:rPr>
              <a:t>nhưng</a:t>
            </a:r>
            <a:r>
              <a:rPr lang="en-US" sz="4200" dirty="0">
                <a:solidFill>
                  <a:srgbClr val="FEFAF0"/>
                </a:solidFill>
                <a:latin typeface="Roboto Condensed"/>
              </a:rPr>
              <a:t> </a:t>
            </a:r>
            <a:r>
              <a:rPr lang="en-US" sz="4200" dirty="0" err="1">
                <a:solidFill>
                  <a:srgbClr val="FEFAF0"/>
                </a:solidFill>
                <a:latin typeface="Roboto Condensed"/>
              </a:rPr>
              <a:t>không</a:t>
            </a:r>
            <a:r>
              <a:rPr lang="en-US" sz="4200" dirty="0">
                <a:solidFill>
                  <a:srgbClr val="FEFAF0"/>
                </a:solidFill>
                <a:latin typeface="Roboto Condensed"/>
              </a:rPr>
              <a:t> </a:t>
            </a:r>
            <a:r>
              <a:rPr lang="en-US" sz="4200" dirty="0" err="1">
                <a:solidFill>
                  <a:srgbClr val="FEFAF0"/>
                </a:solidFill>
                <a:latin typeface="Roboto Condensed"/>
              </a:rPr>
              <a:t>kêu</a:t>
            </a:r>
            <a:r>
              <a:rPr lang="en-US" sz="4200" dirty="0">
                <a:solidFill>
                  <a:srgbClr val="FEFAF0"/>
                </a:solidFill>
                <a:latin typeface="Roboto Condensed"/>
              </a:rPr>
              <a:t> ca </a:t>
            </a:r>
            <a:r>
              <a:rPr lang="en-US" sz="4200" dirty="0" err="1">
                <a:solidFill>
                  <a:srgbClr val="FEFAF0"/>
                </a:solidFill>
                <a:latin typeface="Roboto Condensed"/>
              </a:rPr>
              <a:t>vì</a:t>
            </a:r>
            <a:r>
              <a:rPr lang="en-US" sz="4200" dirty="0">
                <a:solidFill>
                  <a:srgbClr val="FEFAF0"/>
                </a:solidFill>
                <a:latin typeface="Roboto Condensed"/>
              </a:rPr>
              <a:t> </a:t>
            </a:r>
            <a:r>
              <a:rPr lang="en-US" sz="4200" dirty="0" err="1">
                <a:solidFill>
                  <a:srgbClr val="FEFAF0"/>
                </a:solidFill>
                <a:latin typeface="Roboto Condensed"/>
              </a:rPr>
              <a:t>cho</a:t>
            </a:r>
            <a:r>
              <a:rPr lang="en-US" sz="4200" dirty="0">
                <a:solidFill>
                  <a:srgbClr val="FEFAF0"/>
                </a:solidFill>
                <a:latin typeface="Roboto Condensed"/>
              </a:rPr>
              <a:t> </a:t>
            </a:r>
            <a:r>
              <a:rPr lang="en-US" sz="4200" dirty="0" err="1">
                <a:solidFill>
                  <a:srgbClr val="FEFAF0"/>
                </a:solidFill>
                <a:latin typeface="Roboto Condensed"/>
              </a:rPr>
              <a:t>mình</a:t>
            </a:r>
            <a:r>
              <a:rPr lang="en-US" sz="4200" dirty="0">
                <a:solidFill>
                  <a:srgbClr val="FEFAF0"/>
                </a:solidFill>
                <a:latin typeface="Roboto Condensed"/>
              </a:rPr>
              <a:t> </a:t>
            </a:r>
            <a:r>
              <a:rPr lang="en-US" sz="4200" dirty="0" err="1">
                <a:solidFill>
                  <a:srgbClr val="FEFAF0"/>
                </a:solidFill>
                <a:latin typeface="Roboto Condensed"/>
              </a:rPr>
              <a:t>là</a:t>
            </a:r>
            <a:r>
              <a:rPr lang="en-US" sz="4200" dirty="0">
                <a:solidFill>
                  <a:srgbClr val="FEFAF0"/>
                </a:solidFill>
                <a:latin typeface="Roboto Condensed"/>
              </a:rPr>
              <a:t> “</a:t>
            </a:r>
            <a:r>
              <a:rPr lang="en-US" sz="4200" dirty="0" err="1">
                <a:solidFill>
                  <a:srgbClr val="FEFAF0"/>
                </a:solidFill>
                <a:latin typeface="Roboto Condensed"/>
              </a:rPr>
              <a:t>hiệp</a:t>
            </a:r>
            <a:r>
              <a:rPr lang="en-US" sz="4200" dirty="0">
                <a:solidFill>
                  <a:srgbClr val="FEFAF0"/>
                </a:solidFill>
                <a:latin typeface="Roboto Condensed"/>
              </a:rPr>
              <a:t> </a:t>
            </a:r>
            <a:r>
              <a:rPr lang="en-US" sz="4200" dirty="0" err="1">
                <a:solidFill>
                  <a:srgbClr val="FEFAF0"/>
                </a:solidFill>
                <a:latin typeface="Roboto Condensed"/>
              </a:rPr>
              <a:t>sĩ</a:t>
            </a:r>
            <a:r>
              <a:rPr lang="en-US" sz="4200" dirty="0">
                <a:solidFill>
                  <a:srgbClr val="FEFAF0"/>
                </a:solidFill>
                <a:latin typeface="Roboto Condensed"/>
              </a:rPr>
              <a:t> </a:t>
            </a:r>
            <a:r>
              <a:rPr lang="en-US" sz="4200" dirty="0" err="1">
                <a:solidFill>
                  <a:srgbClr val="FEFAF0"/>
                </a:solidFill>
                <a:latin typeface="Roboto Condensed"/>
              </a:rPr>
              <a:t>giang</a:t>
            </a:r>
            <a:r>
              <a:rPr lang="en-US" sz="4200" dirty="0">
                <a:solidFill>
                  <a:srgbClr val="FEFAF0"/>
                </a:solidFill>
                <a:latin typeface="Roboto Condensed"/>
              </a:rPr>
              <a:t> </a:t>
            </a:r>
            <a:r>
              <a:rPr lang="en-US" sz="4200" dirty="0" err="1">
                <a:solidFill>
                  <a:srgbClr val="FEFAF0"/>
                </a:solidFill>
                <a:latin typeface="Roboto Condensed"/>
              </a:rPr>
              <a:t>hổ</a:t>
            </a:r>
            <a:r>
              <a:rPr lang="en-US" sz="4200" dirty="0">
                <a:solidFill>
                  <a:srgbClr val="FEFAF0"/>
                </a:solidFill>
                <a:latin typeface="Roboto Condensed"/>
              </a:rPr>
              <a:t>”, </a:t>
            </a:r>
            <a:r>
              <a:rPr lang="en-US" sz="4200" dirty="0" err="1">
                <a:solidFill>
                  <a:srgbClr val="FEFAF0"/>
                </a:solidFill>
                <a:latin typeface="Roboto Condensed"/>
              </a:rPr>
              <a:t>không</a:t>
            </a:r>
            <a:r>
              <a:rPr lang="en-US" sz="4200" dirty="0">
                <a:solidFill>
                  <a:srgbClr val="FEFAF0"/>
                </a:solidFill>
                <a:latin typeface="Roboto Condensed"/>
              </a:rPr>
              <a:t> </a:t>
            </a:r>
            <a:r>
              <a:rPr lang="en-US" sz="4200" dirty="0" err="1">
                <a:solidFill>
                  <a:srgbClr val="FEFAF0"/>
                </a:solidFill>
                <a:latin typeface="Roboto Condensed"/>
              </a:rPr>
              <a:t>ăn</a:t>
            </a:r>
            <a:r>
              <a:rPr lang="en-US" sz="4200" dirty="0">
                <a:solidFill>
                  <a:srgbClr val="FEFAF0"/>
                </a:solidFill>
                <a:latin typeface="Roboto Condensed"/>
              </a:rPr>
              <a:t> </a:t>
            </a:r>
            <a:r>
              <a:rPr lang="en-US" sz="4200" dirty="0" err="1">
                <a:solidFill>
                  <a:srgbClr val="FEFAF0"/>
                </a:solidFill>
                <a:latin typeface="Roboto Condensed"/>
              </a:rPr>
              <a:t>uống</a:t>
            </a:r>
            <a:r>
              <a:rPr lang="en-US" sz="4200" dirty="0">
                <a:solidFill>
                  <a:srgbClr val="FEFAF0"/>
                </a:solidFill>
                <a:latin typeface="Roboto Condensed"/>
              </a:rPr>
              <a:t> </a:t>
            </a:r>
            <a:r>
              <a:rPr lang="en-US" sz="4200" dirty="0" err="1">
                <a:solidFill>
                  <a:srgbClr val="FEFAF0"/>
                </a:solidFill>
                <a:latin typeface="Roboto Condensed"/>
              </a:rPr>
              <a:t>gì</a:t>
            </a:r>
            <a:r>
              <a:rPr lang="en-US" sz="4200" dirty="0">
                <a:solidFill>
                  <a:srgbClr val="FEFAF0"/>
                </a:solidFill>
                <a:latin typeface="Roboto Condensed"/>
              </a:rPr>
              <a:t> </a:t>
            </a:r>
            <a:r>
              <a:rPr lang="en-US" sz="4200" dirty="0" err="1">
                <a:solidFill>
                  <a:srgbClr val="FEFAF0"/>
                </a:solidFill>
                <a:latin typeface="Roboto Condensed"/>
              </a:rPr>
              <a:t>và</a:t>
            </a:r>
            <a:r>
              <a:rPr lang="en-US" sz="4200" dirty="0">
                <a:solidFill>
                  <a:srgbClr val="FEFAF0"/>
                </a:solidFill>
                <a:latin typeface="Roboto Condensed"/>
              </a:rPr>
              <a:t> </a:t>
            </a:r>
            <a:r>
              <a:rPr lang="en-US" sz="4200" dirty="0" err="1">
                <a:solidFill>
                  <a:srgbClr val="FEFAF0"/>
                </a:solidFill>
                <a:latin typeface="Roboto Condensed"/>
              </a:rPr>
              <a:t>đêm</a:t>
            </a:r>
            <a:r>
              <a:rPr lang="en-US" sz="4200" dirty="0">
                <a:solidFill>
                  <a:srgbClr val="FEFAF0"/>
                </a:solidFill>
                <a:latin typeface="Roboto Condensed"/>
              </a:rPr>
              <a:t> </a:t>
            </a:r>
            <a:r>
              <a:rPr lang="en-US" sz="4200" dirty="0" err="1">
                <a:solidFill>
                  <a:srgbClr val="FEFAF0"/>
                </a:solidFill>
                <a:latin typeface="Roboto Condensed"/>
              </a:rPr>
              <a:t>đến</a:t>
            </a:r>
            <a:r>
              <a:rPr lang="en-US" sz="4200" dirty="0">
                <a:solidFill>
                  <a:srgbClr val="FEFAF0"/>
                </a:solidFill>
                <a:latin typeface="Roboto Condensed"/>
              </a:rPr>
              <a:t> </a:t>
            </a:r>
            <a:r>
              <a:rPr lang="en-US" sz="4200" dirty="0" err="1">
                <a:solidFill>
                  <a:srgbClr val="FEFAF0"/>
                </a:solidFill>
                <a:latin typeface="Roboto Condensed"/>
              </a:rPr>
              <a:t>thì</a:t>
            </a:r>
            <a:r>
              <a:rPr lang="en-US" sz="4200" dirty="0">
                <a:solidFill>
                  <a:srgbClr val="FEFAF0"/>
                </a:solidFill>
                <a:latin typeface="Roboto Condensed"/>
              </a:rPr>
              <a:t> </a:t>
            </a:r>
            <a:r>
              <a:rPr lang="en-US" sz="4200" dirty="0" err="1">
                <a:solidFill>
                  <a:srgbClr val="FEFAF0"/>
                </a:solidFill>
                <a:latin typeface="Roboto Condensed"/>
              </a:rPr>
              <a:t>thức</a:t>
            </a:r>
            <a:r>
              <a:rPr lang="en-US" sz="4200" dirty="0">
                <a:solidFill>
                  <a:srgbClr val="FEFAF0"/>
                </a:solidFill>
                <a:latin typeface="Roboto Condensed"/>
              </a:rPr>
              <a:t> </a:t>
            </a:r>
            <a:r>
              <a:rPr lang="en-US" sz="4200" dirty="0" err="1">
                <a:solidFill>
                  <a:srgbClr val="FEFAF0"/>
                </a:solidFill>
                <a:latin typeface="Roboto Condensed"/>
              </a:rPr>
              <a:t>trắng</a:t>
            </a:r>
            <a:r>
              <a:rPr lang="en-US" sz="4200" dirty="0">
                <a:solidFill>
                  <a:srgbClr val="FEFAF0"/>
                </a:solidFill>
                <a:latin typeface="Roboto Condensed"/>
              </a:rPr>
              <a:t> </a:t>
            </a:r>
            <a:r>
              <a:rPr lang="en-US" sz="4200" dirty="0" err="1">
                <a:solidFill>
                  <a:srgbClr val="FEFAF0"/>
                </a:solidFill>
                <a:latin typeface="Roboto Condensed"/>
              </a:rPr>
              <a:t>để</a:t>
            </a:r>
            <a:r>
              <a:rPr lang="en-US" sz="4200" dirty="0">
                <a:solidFill>
                  <a:srgbClr val="FEFAF0"/>
                </a:solidFill>
                <a:latin typeface="Roboto Condensed"/>
              </a:rPr>
              <a:t> </a:t>
            </a:r>
            <a:r>
              <a:rPr lang="en-US" sz="4200" dirty="0" err="1">
                <a:solidFill>
                  <a:srgbClr val="FEFAF0"/>
                </a:solidFill>
                <a:latin typeface="Roboto Condensed"/>
              </a:rPr>
              <a:t>nghĩ</a:t>
            </a:r>
            <a:r>
              <a:rPr lang="en-US" sz="4200" dirty="0">
                <a:solidFill>
                  <a:srgbClr val="FEFAF0"/>
                </a:solidFill>
                <a:latin typeface="Roboto Condensed"/>
              </a:rPr>
              <a:t> </a:t>
            </a:r>
            <a:r>
              <a:rPr lang="en-US" sz="4200" dirty="0" err="1">
                <a:solidFill>
                  <a:srgbClr val="FEFAF0"/>
                </a:solidFill>
                <a:latin typeface="Roboto Condensed"/>
              </a:rPr>
              <a:t>đến</a:t>
            </a:r>
            <a:r>
              <a:rPr lang="en-US" sz="4200" dirty="0">
                <a:solidFill>
                  <a:srgbClr val="FEFAF0"/>
                </a:solidFill>
                <a:latin typeface="Roboto Condensed"/>
              </a:rPr>
              <a:t> </a:t>
            </a:r>
            <a:r>
              <a:rPr lang="en-US" sz="4200" dirty="0" err="1">
                <a:solidFill>
                  <a:srgbClr val="FEFAF0"/>
                </a:solidFill>
                <a:latin typeface="Roboto Condensed"/>
              </a:rPr>
              <a:t>tình</a:t>
            </a:r>
            <a:r>
              <a:rPr lang="en-US" sz="4200" dirty="0">
                <a:solidFill>
                  <a:srgbClr val="FEFAF0"/>
                </a:solidFill>
                <a:latin typeface="Roboto Condensed"/>
              </a:rPr>
              <a:t> </a:t>
            </a:r>
            <a:r>
              <a:rPr lang="en-US" sz="4200" dirty="0" err="1">
                <a:solidFill>
                  <a:srgbClr val="FEFAF0"/>
                </a:solidFill>
                <a:latin typeface="Roboto Condensed"/>
              </a:rPr>
              <a:t>nương</a:t>
            </a:r>
            <a:r>
              <a:rPr lang="en-US" sz="4200" dirty="0">
                <a:solidFill>
                  <a:srgbClr val="FEFAF0"/>
                </a:solidFill>
                <a:latin typeface="Roboto Condensed"/>
              </a:rPr>
              <a:t>.</a:t>
            </a:r>
          </a:p>
        </p:txBody>
      </p:sp>
      <p:grpSp>
        <p:nvGrpSpPr>
          <p:cNvPr id="18" name="Group 18"/>
          <p:cNvGrpSpPr/>
          <p:nvPr/>
        </p:nvGrpSpPr>
        <p:grpSpPr>
          <a:xfrm>
            <a:off x="3018641" y="8629210"/>
            <a:ext cx="13989899" cy="1499087"/>
            <a:chOff x="0" y="0"/>
            <a:chExt cx="3684582" cy="394821"/>
          </a:xfrm>
        </p:grpSpPr>
        <p:sp>
          <p:nvSpPr>
            <p:cNvPr id="19" name="Freeform 19"/>
            <p:cNvSpPr/>
            <p:nvPr/>
          </p:nvSpPr>
          <p:spPr>
            <a:xfrm>
              <a:off x="0" y="0"/>
              <a:ext cx="3684582" cy="394821"/>
            </a:xfrm>
            <a:custGeom>
              <a:avLst/>
              <a:gdLst/>
              <a:ahLst/>
              <a:cxnLst/>
              <a:rect l="l" t="t" r="r" b="b"/>
              <a:pathLst>
                <a:path w="3684582" h="394821">
                  <a:moveTo>
                    <a:pt x="28223" y="0"/>
                  </a:moveTo>
                  <a:lnTo>
                    <a:pt x="3656359" y="0"/>
                  </a:lnTo>
                  <a:cubicBezTo>
                    <a:pt x="3671946" y="0"/>
                    <a:pt x="3684582" y="12636"/>
                    <a:pt x="3684582" y="28223"/>
                  </a:cubicBezTo>
                  <a:lnTo>
                    <a:pt x="3684582" y="366598"/>
                  </a:lnTo>
                  <a:cubicBezTo>
                    <a:pt x="3684582" y="374083"/>
                    <a:pt x="3681609" y="381262"/>
                    <a:pt x="3676316" y="386555"/>
                  </a:cubicBezTo>
                  <a:cubicBezTo>
                    <a:pt x="3671023" y="391848"/>
                    <a:pt x="3663845" y="394821"/>
                    <a:pt x="3656359" y="394821"/>
                  </a:cubicBezTo>
                  <a:lnTo>
                    <a:pt x="28223" y="394821"/>
                  </a:lnTo>
                  <a:cubicBezTo>
                    <a:pt x="12636" y="394821"/>
                    <a:pt x="0" y="382185"/>
                    <a:pt x="0" y="366598"/>
                  </a:cubicBezTo>
                  <a:lnTo>
                    <a:pt x="0" y="28223"/>
                  </a:lnTo>
                  <a:cubicBezTo>
                    <a:pt x="0" y="12636"/>
                    <a:pt x="12636" y="0"/>
                    <a:pt x="28223" y="0"/>
                  </a:cubicBezTo>
                  <a:close/>
                </a:path>
              </a:pathLst>
            </a:custGeom>
            <a:solidFill>
              <a:srgbClr val="DDC4A6"/>
            </a:solidFill>
          </p:spPr>
          <p:txBody>
            <a:bodyPr/>
            <a:lstStyle/>
            <a:p>
              <a:endParaRPr lang="en-US"/>
            </a:p>
          </p:txBody>
        </p:sp>
        <p:sp>
          <p:nvSpPr>
            <p:cNvPr id="20" name="TextBox 20"/>
            <p:cNvSpPr txBox="1"/>
            <p:nvPr/>
          </p:nvSpPr>
          <p:spPr>
            <a:xfrm>
              <a:off x="0" y="-28575"/>
              <a:ext cx="3684582" cy="423396"/>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3479440" y="8905435"/>
            <a:ext cx="13068300" cy="830580"/>
          </a:xfrm>
          <a:prstGeom prst="rect">
            <a:avLst/>
          </a:prstGeom>
        </p:spPr>
        <p:txBody>
          <a:bodyPr lIns="0" tIns="0" rIns="0" bIns="0" rtlCol="0" anchor="t">
            <a:spAutoFit/>
          </a:bodyPr>
          <a:lstStyle/>
          <a:p>
            <a:pPr algn="ctr">
              <a:lnSpc>
                <a:spcPts val="6719"/>
              </a:lnSpc>
              <a:spcBef>
                <a:spcPct val="0"/>
              </a:spcBef>
            </a:pPr>
            <a:r>
              <a:rPr lang="en-US" sz="4800">
                <a:solidFill>
                  <a:srgbClr val="5E4840"/>
                </a:solidFill>
                <a:latin typeface="Roboto Condensed Italics"/>
              </a:rPr>
              <a:t>Cốt truyện trong đoạn trích thuộc cốt truyện đơn tuyến. </a:t>
            </a:r>
          </a:p>
        </p:txBody>
      </p:sp>
      <p:sp>
        <p:nvSpPr>
          <p:cNvPr id="22" name="Freeform 22"/>
          <p:cNvSpPr/>
          <p:nvPr/>
        </p:nvSpPr>
        <p:spPr>
          <a:xfrm rot="-4971895">
            <a:off x="988492" y="8768478"/>
            <a:ext cx="1395200" cy="1032448"/>
          </a:xfrm>
          <a:custGeom>
            <a:avLst/>
            <a:gdLst/>
            <a:ahLst/>
            <a:cxnLst/>
            <a:rect l="l" t="t" r="r" b="b"/>
            <a:pathLst>
              <a:path w="1395200" h="1032448">
                <a:moveTo>
                  <a:pt x="0" y="0"/>
                </a:moveTo>
                <a:lnTo>
                  <a:pt x="1395200" y="0"/>
                </a:lnTo>
                <a:lnTo>
                  <a:pt x="1395200" y="1032448"/>
                </a:lnTo>
                <a:lnTo>
                  <a:pt x="0" y="1032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5123973" y="444357"/>
            <a:ext cx="5997770" cy="1123315"/>
          </a:xfrm>
          <a:prstGeom prst="rect">
            <a:avLst/>
          </a:prstGeom>
        </p:spPr>
        <p:txBody>
          <a:bodyPr lIns="0" tIns="0" rIns="0" bIns="0" rtlCol="0" anchor="t">
            <a:spAutoFit/>
          </a:bodyPr>
          <a:lstStyle/>
          <a:p>
            <a:pPr algn="ctr">
              <a:lnSpc>
                <a:spcPts val="8959"/>
              </a:lnSpc>
            </a:pPr>
            <a:r>
              <a:rPr lang="en-US" sz="6399">
                <a:solidFill>
                  <a:srgbClr val="6C453E"/>
                </a:solidFill>
                <a:latin typeface="#9Slide05 VL Fadilla"/>
              </a:rPr>
              <a:t>a. Tìm hiểu cốt truyện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876129" y="1922446"/>
            <a:ext cx="10258608" cy="8811161"/>
          </a:xfrm>
          <a:custGeom>
            <a:avLst/>
            <a:gdLst/>
            <a:ahLst/>
            <a:cxnLst/>
            <a:rect l="l" t="t" r="r" b="b"/>
            <a:pathLst>
              <a:path w="10258608" h="8811161">
                <a:moveTo>
                  <a:pt x="0" y="0"/>
                </a:moveTo>
                <a:lnTo>
                  <a:pt x="10258608" y="0"/>
                </a:lnTo>
                <a:lnTo>
                  <a:pt x="10258608" y="8811161"/>
                </a:lnTo>
                <a:lnTo>
                  <a:pt x="0" y="8811161"/>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578384" y="3319146"/>
            <a:ext cx="5000861" cy="954404"/>
            <a:chOff x="0" y="0"/>
            <a:chExt cx="1317099" cy="251366"/>
          </a:xfrm>
        </p:grpSpPr>
        <p:sp>
          <p:nvSpPr>
            <p:cNvPr id="5" name="Freeform 5"/>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6" name="TextBox 6"/>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137619" y="2734068"/>
            <a:ext cx="5000861" cy="954404"/>
            <a:chOff x="0" y="0"/>
            <a:chExt cx="1317099" cy="251366"/>
          </a:xfrm>
        </p:grpSpPr>
        <p:sp>
          <p:nvSpPr>
            <p:cNvPr id="8" name="Freeform 8"/>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9" name="TextBox 9"/>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793272" y="6307356"/>
            <a:ext cx="5000861" cy="954404"/>
            <a:chOff x="0" y="0"/>
            <a:chExt cx="1317099" cy="251366"/>
          </a:xfrm>
        </p:grpSpPr>
        <p:sp>
          <p:nvSpPr>
            <p:cNvPr id="11" name="Freeform 11"/>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12" name="TextBox 12"/>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92185" y="1266809"/>
            <a:ext cx="5644674" cy="1149350"/>
          </a:xfrm>
          <a:prstGeom prst="rect">
            <a:avLst/>
          </a:prstGeom>
        </p:spPr>
        <p:txBody>
          <a:bodyPr lIns="0" tIns="0" rIns="0" bIns="0" rtlCol="0" anchor="t">
            <a:spAutoFit/>
          </a:bodyPr>
          <a:lstStyle/>
          <a:p>
            <a:pPr algn="ctr">
              <a:lnSpc>
                <a:spcPts val="9100"/>
              </a:lnSpc>
            </a:pPr>
            <a:r>
              <a:rPr lang="en-US" sz="6500">
                <a:solidFill>
                  <a:srgbClr val="6C453E"/>
                </a:solidFill>
                <a:latin typeface="#9Slide05 VL Fadilla"/>
              </a:rPr>
              <a:t>b. Nhân vật</a:t>
            </a:r>
          </a:p>
        </p:txBody>
      </p:sp>
      <p:sp>
        <p:nvSpPr>
          <p:cNvPr id="15" name="TextBox 15"/>
          <p:cNvSpPr txBox="1"/>
          <p:nvPr/>
        </p:nvSpPr>
        <p:spPr>
          <a:xfrm>
            <a:off x="-558324" y="2330208"/>
            <a:ext cx="7274277" cy="721995"/>
          </a:xfrm>
          <a:prstGeom prst="rect">
            <a:avLst/>
          </a:prstGeom>
        </p:spPr>
        <p:txBody>
          <a:bodyPr lIns="0" tIns="0" rIns="0" bIns="0" rtlCol="0" anchor="t">
            <a:spAutoFit/>
          </a:bodyPr>
          <a:lstStyle/>
          <a:p>
            <a:pPr algn="ctr">
              <a:lnSpc>
                <a:spcPts val="5880"/>
              </a:lnSpc>
            </a:pPr>
            <a:r>
              <a:rPr lang="en-US" sz="4200">
                <a:solidFill>
                  <a:srgbClr val="6C453E"/>
                </a:solidFill>
                <a:latin typeface="Roboto Condensed Bold"/>
              </a:rPr>
              <a:t>Nhân vật Đôn-ki-hô-tê</a:t>
            </a:r>
          </a:p>
        </p:txBody>
      </p:sp>
      <p:sp>
        <p:nvSpPr>
          <p:cNvPr id="16" name="TextBox 16"/>
          <p:cNvSpPr txBox="1"/>
          <p:nvPr/>
        </p:nvSpPr>
        <p:spPr>
          <a:xfrm>
            <a:off x="1006798" y="3487321"/>
            <a:ext cx="8115300" cy="721995"/>
          </a:xfrm>
          <a:prstGeom prst="rect">
            <a:avLst/>
          </a:prstGeom>
        </p:spPr>
        <p:txBody>
          <a:bodyPr lIns="0" tIns="0" rIns="0" bIns="0" rtlCol="0" anchor="t">
            <a:spAutoFit/>
          </a:bodyPr>
          <a:lstStyle/>
          <a:p>
            <a:pPr algn="just">
              <a:lnSpc>
                <a:spcPts val="5880"/>
              </a:lnSpc>
              <a:spcBef>
                <a:spcPct val="0"/>
              </a:spcBef>
            </a:pPr>
            <a:r>
              <a:rPr lang="en-US" sz="4200">
                <a:solidFill>
                  <a:srgbClr val="000000"/>
                </a:solidFill>
                <a:latin typeface="Roboto Condensed Bold Italics"/>
              </a:rPr>
              <a:t>Dáng vẻ bên ngoài</a:t>
            </a:r>
          </a:p>
        </p:txBody>
      </p:sp>
      <p:sp>
        <p:nvSpPr>
          <p:cNvPr id="17" name="TextBox 17"/>
          <p:cNvSpPr txBox="1"/>
          <p:nvPr/>
        </p:nvSpPr>
        <p:spPr>
          <a:xfrm>
            <a:off x="775302" y="4628105"/>
            <a:ext cx="4803943" cy="688975"/>
          </a:xfrm>
          <a:prstGeom prst="rect">
            <a:avLst/>
          </a:prstGeom>
        </p:spPr>
        <p:txBody>
          <a:bodyPr wrap="square" lIns="0" tIns="0" rIns="0" bIns="0" rtlCol="0" anchor="t">
            <a:spAutoFit/>
          </a:bodyPr>
          <a:lstStyle/>
          <a:p>
            <a:pPr algn="ctr">
              <a:lnSpc>
                <a:spcPts val="5600"/>
              </a:lnSpc>
              <a:spcBef>
                <a:spcPct val="0"/>
              </a:spcBef>
            </a:pPr>
            <a:r>
              <a:rPr lang="en-US" sz="4000" dirty="0" err="1">
                <a:solidFill>
                  <a:srgbClr val="000000"/>
                </a:solidFill>
                <a:latin typeface="Roboto Condensed"/>
              </a:rPr>
              <a:t>Gầy</a:t>
            </a:r>
            <a:r>
              <a:rPr lang="en-US" sz="4000" dirty="0">
                <a:solidFill>
                  <a:srgbClr val="000000"/>
                </a:solidFill>
                <a:latin typeface="Roboto Condensed"/>
              </a:rPr>
              <a:t> </a:t>
            </a:r>
            <a:r>
              <a:rPr lang="en-US" sz="4000" dirty="0" err="1">
                <a:solidFill>
                  <a:srgbClr val="000000"/>
                </a:solidFill>
                <a:latin typeface="Roboto Condensed"/>
              </a:rPr>
              <a:t>gò</a:t>
            </a:r>
            <a:r>
              <a:rPr lang="en-US" sz="4000" dirty="0">
                <a:solidFill>
                  <a:srgbClr val="000000"/>
                </a:solidFill>
                <a:latin typeface="Roboto Condensed"/>
              </a:rPr>
              <a:t>, </a:t>
            </a:r>
            <a:r>
              <a:rPr lang="en-US" sz="4000" dirty="0" err="1">
                <a:solidFill>
                  <a:srgbClr val="000000"/>
                </a:solidFill>
                <a:latin typeface="Roboto Condensed"/>
              </a:rPr>
              <a:t>cao</a:t>
            </a:r>
            <a:r>
              <a:rPr lang="en-US" sz="4000" dirty="0">
                <a:solidFill>
                  <a:srgbClr val="000000"/>
                </a:solidFill>
                <a:latin typeface="Roboto Condensed"/>
              </a:rPr>
              <a:t> </a:t>
            </a:r>
            <a:r>
              <a:rPr lang="en-US" sz="4000" dirty="0" err="1">
                <a:solidFill>
                  <a:srgbClr val="000000"/>
                </a:solidFill>
                <a:latin typeface="Roboto Condensed"/>
              </a:rPr>
              <a:t>lênh</a:t>
            </a:r>
            <a:r>
              <a:rPr lang="en-US" sz="4000" dirty="0">
                <a:solidFill>
                  <a:srgbClr val="000000"/>
                </a:solidFill>
                <a:latin typeface="Roboto Condensed"/>
              </a:rPr>
              <a:t> </a:t>
            </a:r>
            <a:r>
              <a:rPr lang="en-US" sz="4000" dirty="0" err="1">
                <a:solidFill>
                  <a:srgbClr val="000000"/>
                </a:solidFill>
                <a:latin typeface="Roboto Condensed"/>
              </a:rPr>
              <a:t>khênh</a:t>
            </a:r>
            <a:endParaRPr lang="en-US" sz="4000" dirty="0">
              <a:solidFill>
                <a:srgbClr val="000000"/>
              </a:solidFill>
              <a:latin typeface="Roboto Condensed"/>
            </a:endParaRPr>
          </a:p>
        </p:txBody>
      </p:sp>
      <p:sp>
        <p:nvSpPr>
          <p:cNvPr id="18" name="TextBox 18"/>
          <p:cNvSpPr txBox="1"/>
          <p:nvPr/>
        </p:nvSpPr>
        <p:spPr>
          <a:xfrm>
            <a:off x="12725401" y="2851051"/>
            <a:ext cx="2219980"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Suy</a:t>
            </a:r>
            <a:r>
              <a:rPr lang="en-US" sz="4200" dirty="0">
                <a:solidFill>
                  <a:srgbClr val="000000"/>
                </a:solidFill>
                <a:latin typeface="Roboto Condensed Bold Italics"/>
              </a:rPr>
              <a:t> </a:t>
            </a:r>
            <a:r>
              <a:rPr lang="en-US" sz="4200" dirty="0" err="1">
                <a:solidFill>
                  <a:srgbClr val="000000"/>
                </a:solidFill>
                <a:latin typeface="Roboto Condensed Bold Italics"/>
              </a:rPr>
              <a:t>nghĩ</a:t>
            </a:r>
            <a:endParaRPr lang="en-US" sz="4200" dirty="0">
              <a:solidFill>
                <a:srgbClr val="000000"/>
              </a:solidFill>
              <a:latin typeface="Roboto Condensed Bold Italics"/>
            </a:endParaRPr>
          </a:p>
        </p:txBody>
      </p:sp>
      <p:sp>
        <p:nvSpPr>
          <p:cNvPr id="19" name="TextBox 19"/>
          <p:cNvSpPr txBox="1"/>
          <p:nvPr/>
        </p:nvSpPr>
        <p:spPr>
          <a:xfrm>
            <a:off x="9588807" y="3805456"/>
            <a:ext cx="8098484" cy="4918075"/>
          </a:xfrm>
          <a:prstGeom prst="rect">
            <a:avLst/>
          </a:prstGeom>
        </p:spPr>
        <p:txBody>
          <a:bodyPr lIns="0" tIns="0" rIns="0" bIns="0" rtlCol="0" anchor="t">
            <a:spAutoFit/>
          </a:bodyPr>
          <a:lstStyle/>
          <a:p>
            <a:pPr marL="863601" lvl="1" indent="-431801" algn="just">
              <a:lnSpc>
                <a:spcPts val="5600"/>
              </a:lnSpc>
              <a:buFont typeface="Arial"/>
              <a:buChar char="•"/>
            </a:pPr>
            <a:r>
              <a:rPr lang="en-US" sz="4000" dirty="0" err="1">
                <a:solidFill>
                  <a:srgbClr val="000000"/>
                </a:solidFill>
                <a:latin typeface="Roboto Condensed"/>
              </a:rPr>
              <a:t>Nhìn</a:t>
            </a:r>
            <a:r>
              <a:rPr lang="en-US" sz="4000" dirty="0">
                <a:solidFill>
                  <a:srgbClr val="000000"/>
                </a:solidFill>
                <a:latin typeface="Roboto Condensed"/>
              </a:rPr>
              <a:t> </a:t>
            </a:r>
            <a:r>
              <a:rPr lang="en-US" sz="4000" dirty="0" err="1">
                <a:solidFill>
                  <a:srgbClr val="000000"/>
                </a:solidFill>
                <a:latin typeface="Roboto Condensed"/>
              </a:rPr>
              <a:t>chiếc</a:t>
            </a:r>
            <a:r>
              <a:rPr lang="en-US" sz="4000" dirty="0">
                <a:solidFill>
                  <a:srgbClr val="000000"/>
                </a:solidFill>
                <a:latin typeface="Roboto Condensed"/>
              </a:rPr>
              <a:t> </a:t>
            </a:r>
            <a:r>
              <a:rPr lang="en-US" sz="4000" dirty="0" err="1">
                <a:solidFill>
                  <a:srgbClr val="000000"/>
                </a:solidFill>
                <a:latin typeface="Roboto Condensed"/>
              </a:rPr>
              <a:t>cối</a:t>
            </a:r>
            <a:r>
              <a:rPr lang="en-US" sz="4000" dirty="0">
                <a:solidFill>
                  <a:srgbClr val="000000"/>
                </a:solidFill>
                <a:latin typeface="Roboto Condensed"/>
              </a:rPr>
              <a:t> </a:t>
            </a:r>
            <a:r>
              <a:rPr lang="en-US" sz="4000" dirty="0" err="1">
                <a:solidFill>
                  <a:srgbClr val="000000"/>
                </a:solidFill>
                <a:latin typeface="Roboto Condensed"/>
              </a:rPr>
              <a:t>xay</a:t>
            </a:r>
            <a:r>
              <a:rPr lang="en-US" sz="4000" dirty="0">
                <a:solidFill>
                  <a:srgbClr val="000000"/>
                </a:solidFill>
                <a:latin typeface="Roboto Condensed"/>
              </a:rPr>
              <a:t> </a:t>
            </a:r>
            <a:r>
              <a:rPr lang="en-US" sz="4000" dirty="0" err="1">
                <a:solidFill>
                  <a:srgbClr val="000000"/>
                </a:solidFill>
                <a:latin typeface="Roboto Condensed"/>
              </a:rPr>
              <a:t>gió</a:t>
            </a:r>
            <a:r>
              <a:rPr lang="en-US" sz="4000" dirty="0">
                <a:solidFill>
                  <a:srgbClr val="000000"/>
                </a:solidFill>
                <a:latin typeface="Roboto Condensed"/>
              </a:rPr>
              <a:t> </a:t>
            </a:r>
            <a:r>
              <a:rPr lang="en-US" sz="4000" dirty="0" err="1">
                <a:solidFill>
                  <a:srgbClr val="000000"/>
                </a:solidFill>
                <a:latin typeface="Roboto Condensed"/>
              </a:rPr>
              <a:t>nghĩa</a:t>
            </a:r>
            <a:r>
              <a:rPr lang="en-US" sz="4000" dirty="0">
                <a:solidFill>
                  <a:srgbClr val="000000"/>
                </a:solidFill>
                <a:latin typeface="Roboto Condensed"/>
              </a:rPr>
              <a:t> </a:t>
            </a:r>
            <a:r>
              <a:rPr lang="en-US" sz="4000" dirty="0" err="1">
                <a:solidFill>
                  <a:srgbClr val="000000"/>
                </a:solidFill>
                <a:latin typeface="Roboto Condensed"/>
              </a:rPr>
              <a:t>là</a:t>
            </a:r>
            <a:r>
              <a:rPr lang="en-US" sz="4000" dirty="0">
                <a:solidFill>
                  <a:srgbClr val="000000"/>
                </a:solidFill>
                <a:latin typeface="Roboto Condensed"/>
              </a:rPr>
              <a:t> </a:t>
            </a:r>
            <a:r>
              <a:rPr lang="en-US" sz="4000" dirty="0" err="1">
                <a:solidFill>
                  <a:srgbClr val="000000"/>
                </a:solidFill>
                <a:latin typeface="Roboto Condensed"/>
              </a:rPr>
              <a:t>tên</a:t>
            </a:r>
            <a:r>
              <a:rPr lang="en-US" sz="4000" dirty="0">
                <a:solidFill>
                  <a:srgbClr val="000000"/>
                </a:solidFill>
                <a:latin typeface="Roboto Condensed"/>
              </a:rPr>
              <a:t> </a:t>
            </a:r>
            <a:r>
              <a:rPr lang="en-US" sz="4000" dirty="0" err="1">
                <a:solidFill>
                  <a:srgbClr val="000000"/>
                </a:solidFill>
                <a:latin typeface="Roboto Condensed"/>
              </a:rPr>
              <a:t>khổng</a:t>
            </a:r>
            <a:r>
              <a:rPr lang="en-US" sz="4000" dirty="0">
                <a:solidFill>
                  <a:srgbClr val="000000"/>
                </a:solidFill>
                <a:latin typeface="Roboto Condensed"/>
              </a:rPr>
              <a:t> </a:t>
            </a:r>
            <a:r>
              <a:rPr lang="en-US" sz="4000" dirty="0" err="1">
                <a:solidFill>
                  <a:srgbClr val="000000"/>
                </a:solidFill>
                <a:latin typeface="Roboto Condensed"/>
              </a:rPr>
              <a:t>lồ</a:t>
            </a:r>
            <a:r>
              <a:rPr lang="en-US" sz="4000" dirty="0">
                <a:solidFill>
                  <a:srgbClr val="000000"/>
                </a:solidFill>
                <a:latin typeface="Roboto Condensed"/>
              </a:rPr>
              <a:t>.</a:t>
            </a:r>
          </a:p>
          <a:p>
            <a:pPr marL="863601" lvl="1" indent="-431801" algn="just">
              <a:lnSpc>
                <a:spcPts val="5600"/>
              </a:lnSpc>
              <a:buFont typeface="Arial"/>
              <a:buChar char="•"/>
            </a:pPr>
            <a:r>
              <a:rPr lang="en-US" sz="4000" dirty="0">
                <a:solidFill>
                  <a:srgbClr val="000000"/>
                </a:solidFill>
                <a:latin typeface="Roboto Condensed"/>
              </a:rPr>
              <a:t>Cho </a:t>
            </a:r>
            <a:r>
              <a:rPr lang="en-US" sz="4000" dirty="0" err="1">
                <a:solidFill>
                  <a:srgbClr val="000000"/>
                </a:solidFill>
                <a:latin typeface="Roboto Condensed"/>
              </a:rPr>
              <a:t>rằng</a:t>
            </a:r>
            <a:r>
              <a:rPr lang="en-US" sz="4000" dirty="0">
                <a:solidFill>
                  <a:srgbClr val="000000"/>
                </a:solidFill>
                <a:latin typeface="Roboto Condensed"/>
              </a:rPr>
              <a:t> “</a:t>
            </a:r>
            <a:r>
              <a:rPr lang="en-US" sz="4000" dirty="0" err="1">
                <a:solidFill>
                  <a:srgbClr val="000000"/>
                </a:solidFill>
                <a:latin typeface="Roboto Condensed"/>
              </a:rPr>
              <a:t>chính</a:t>
            </a:r>
            <a:r>
              <a:rPr lang="en-US" sz="4000" dirty="0">
                <a:solidFill>
                  <a:srgbClr val="000000"/>
                </a:solidFill>
                <a:latin typeface="Roboto Condensed"/>
              </a:rPr>
              <a:t> </a:t>
            </a:r>
            <a:r>
              <a:rPr lang="en-US" sz="4000" dirty="0" err="1">
                <a:solidFill>
                  <a:srgbClr val="000000"/>
                </a:solidFill>
                <a:latin typeface="Roboto Condensed"/>
              </a:rPr>
              <a:t>lão</a:t>
            </a:r>
            <a:r>
              <a:rPr lang="en-US" sz="4000" dirty="0">
                <a:solidFill>
                  <a:srgbClr val="000000"/>
                </a:solidFill>
                <a:latin typeface="Roboto Condensed"/>
              </a:rPr>
              <a:t> </a:t>
            </a:r>
            <a:r>
              <a:rPr lang="en-US" sz="4000" dirty="0" err="1">
                <a:solidFill>
                  <a:srgbClr val="000000"/>
                </a:solidFill>
                <a:latin typeface="Roboto Condensed"/>
              </a:rPr>
              <a:t>pháp</a:t>
            </a:r>
            <a:r>
              <a:rPr lang="en-US" sz="4000" dirty="0">
                <a:solidFill>
                  <a:srgbClr val="000000"/>
                </a:solidFill>
                <a:latin typeface="Roboto Condensed"/>
              </a:rPr>
              <a:t> </a:t>
            </a:r>
            <a:r>
              <a:rPr lang="en-US" sz="4000" dirty="0" err="1">
                <a:solidFill>
                  <a:srgbClr val="000000"/>
                </a:solidFill>
                <a:latin typeface="Roboto Condensed"/>
              </a:rPr>
              <a:t>sư</a:t>
            </a:r>
            <a:r>
              <a:rPr lang="en-US" sz="4000" dirty="0">
                <a:solidFill>
                  <a:srgbClr val="000000"/>
                </a:solidFill>
                <a:latin typeface="Roboto Condensed"/>
              </a:rPr>
              <a:t> </a:t>
            </a:r>
            <a:r>
              <a:rPr lang="en-US" sz="4000" dirty="0" err="1">
                <a:solidFill>
                  <a:srgbClr val="000000"/>
                </a:solidFill>
                <a:latin typeface="Roboto Condensed"/>
              </a:rPr>
              <a:t>Phơ</a:t>
            </a:r>
            <a:r>
              <a:rPr lang="en-US" sz="4000" dirty="0">
                <a:solidFill>
                  <a:srgbClr val="000000"/>
                </a:solidFill>
                <a:latin typeface="Roboto Condensed"/>
              </a:rPr>
              <a:t>-re-</a:t>
            </a:r>
            <a:r>
              <a:rPr lang="en-US" sz="4000" dirty="0" err="1">
                <a:solidFill>
                  <a:srgbClr val="000000"/>
                </a:solidFill>
                <a:latin typeface="Roboto Condensed"/>
              </a:rPr>
              <a:t>xtôn</a:t>
            </a:r>
            <a:r>
              <a:rPr lang="en-US" sz="4000" dirty="0">
                <a:solidFill>
                  <a:srgbClr val="000000"/>
                </a:solidFill>
                <a:latin typeface="Roboto Condensed"/>
              </a:rPr>
              <a:t> </a:t>
            </a:r>
            <a:r>
              <a:rPr lang="en-US" sz="4000" dirty="0" err="1">
                <a:solidFill>
                  <a:srgbClr val="000000"/>
                </a:solidFill>
                <a:latin typeface="Roboto Condensed"/>
              </a:rPr>
              <a:t>trước</a:t>
            </a:r>
            <a:r>
              <a:rPr lang="en-US" sz="4000" dirty="0">
                <a:solidFill>
                  <a:srgbClr val="000000"/>
                </a:solidFill>
                <a:latin typeface="Roboto Condensed"/>
              </a:rPr>
              <a:t> </a:t>
            </a:r>
            <a:r>
              <a:rPr lang="en-US" sz="4000" dirty="0" err="1">
                <a:solidFill>
                  <a:srgbClr val="000000"/>
                </a:solidFill>
                <a:latin typeface="Roboto Condensed"/>
              </a:rPr>
              <a:t>đây</a:t>
            </a:r>
            <a:r>
              <a:rPr lang="en-US" sz="4000" dirty="0">
                <a:solidFill>
                  <a:srgbClr val="000000"/>
                </a:solidFill>
                <a:latin typeface="Roboto Condensed"/>
              </a:rPr>
              <a:t> </a:t>
            </a:r>
            <a:r>
              <a:rPr lang="en-US" sz="4000" dirty="0" err="1">
                <a:solidFill>
                  <a:srgbClr val="000000"/>
                </a:solidFill>
                <a:latin typeface="Roboto Condensed"/>
              </a:rPr>
              <a:t>đã</a:t>
            </a:r>
            <a:r>
              <a:rPr lang="en-US" sz="4000" dirty="0">
                <a:solidFill>
                  <a:srgbClr val="000000"/>
                </a:solidFill>
                <a:latin typeface="Roboto Condensed"/>
              </a:rPr>
              <a:t> </a:t>
            </a:r>
            <a:r>
              <a:rPr lang="en-US" sz="4000" dirty="0" err="1">
                <a:solidFill>
                  <a:srgbClr val="000000"/>
                </a:solidFill>
                <a:latin typeface="Roboto Condensed"/>
              </a:rPr>
              <a:t>đánh</a:t>
            </a:r>
            <a:r>
              <a:rPr lang="en-US" sz="4000" dirty="0">
                <a:solidFill>
                  <a:srgbClr val="000000"/>
                </a:solidFill>
                <a:latin typeface="Roboto Condensed"/>
              </a:rPr>
              <a:t> </a:t>
            </a:r>
            <a:r>
              <a:rPr lang="en-US" sz="4000" dirty="0" err="1">
                <a:solidFill>
                  <a:srgbClr val="000000"/>
                </a:solidFill>
                <a:latin typeface="Roboto Condensed"/>
              </a:rPr>
              <a:t>cắp</a:t>
            </a:r>
            <a:r>
              <a:rPr lang="en-US" sz="4000" dirty="0">
                <a:solidFill>
                  <a:srgbClr val="000000"/>
                </a:solidFill>
                <a:latin typeface="Roboto Condensed"/>
              </a:rPr>
              <a:t> </a:t>
            </a:r>
            <a:r>
              <a:rPr lang="en-US" sz="4000" dirty="0" err="1">
                <a:solidFill>
                  <a:srgbClr val="000000"/>
                </a:solidFill>
                <a:latin typeface="Roboto Condensed"/>
              </a:rPr>
              <a:t>thư</a:t>
            </a:r>
            <a:r>
              <a:rPr lang="en-US" sz="4000" dirty="0">
                <a:solidFill>
                  <a:srgbClr val="000000"/>
                </a:solidFill>
                <a:latin typeface="Roboto Condensed"/>
              </a:rPr>
              <a:t> </a:t>
            </a:r>
            <a:r>
              <a:rPr lang="en-US" sz="4000" dirty="0" err="1">
                <a:solidFill>
                  <a:srgbClr val="000000"/>
                </a:solidFill>
                <a:latin typeface="Roboto Condensed"/>
              </a:rPr>
              <a:t>phòng</a:t>
            </a:r>
            <a:r>
              <a:rPr lang="en-US" sz="4000" dirty="0">
                <a:solidFill>
                  <a:srgbClr val="000000"/>
                </a:solidFill>
                <a:latin typeface="Roboto Condensed"/>
              </a:rPr>
              <a:t> </a:t>
            </a:r>
            <a:r>
              <a:rPr lang="en-US" sz="4000" dirty="0" err="1">
                <a:solidFill>
                  <a:srgbClr val="000000"/>
                </a:solidFill>
                <a:latin typeface="Roboto Condensed"/>
              </a:rPr>
              <a:t>và</a:t>
            </a:r>
            <a:r>
              <a:rPr lang="en-US" sz="4000" dirty="0">
                <a:solidFill>
                  <a:srgbClr val="000000"/>
                </a:solidFill>
                <a:latin typeface="Roboto Condensed"/>
              </a:rPr>
              <a:t> </a:t>
            </a:r>
            <a:r>
              <a:rPr lang="en-US" sz="4000" dirty="0" err="1">
                <a:solidFill>
                  <a:srgbClr val="000000"/>
                </a:solidFill>
                <a:latin typeface="Roboto Condensed"/>
              </a:rPr>
              <a:t>sách</a:t>
            </a:r>
            <a:r>
              <a:rPr lang="en-US" sz="4000" dirty="0">
                <a:solidFill>
                  <a:srgbClr val="000000"/>
                </a:solidFill>
                <a:latin typeface="Roboto Condensed"/>
              </a:rPr>
              <a:t> </a:t>
            </a:r>
            <a:r>
              <a:rPr lang="en-US" sz="4000" dirty="0" err="1">
                <a:solidFill>
                  <a:srgbClr val="000000"/>
                </a:solidFill>
                <a:latin typeface="Roboto Condensed"/>
              </a:rPr>
              <a:t>vở</a:t>
            </a:r>
            <a:r>
              <a:rPr lang="en-US" sz="4000" dirty="0">
                <a:solidFill>
                  <a:srgbClr val="000000"/>
                </a:solidFill>
                <a:latin typeface="Roboto Condensed"/>
              </a:rPr>
              <a:t> </a:t>
            </a:r>
            <a:r>
              <a:rPr lang="en-US" sz="4000" dirty="0" err="1">
                <a:solidFill>
                  <a:srgbClr val="000000"/>
                </a:solidFill>
                <a:latin typeface="Roboto Condensed"/>
              </a:rPr>
              <a:t>của</a:t>
            </a:r>
            <a:r>
              <a:rPr lang="en-US" sz="4000" dirty="0">
                <a:solidFill>
                  <a:srgbClr val="000000"/>
                </a:solidFill>
                <a:latin typeface="Roboto Condensed"/>
              </a:rPr>
              <a:t> ta, </a:t>
            </a:r>
            <a:r>
              <a:rPr lang="en-US" sz="4000" dirty="0" err="1">
                <a:solidFill>
                  <a:srgbClr val="000000"/>
                </a:solidFill>
                <a:latin typeface="Roboto Condensed"/>
              </a:rPr>
              <a:t>bây</a:t>
            </a:r>
            <a:r>
              <a:rPr lang="en-US" sz="4000" dirty="0">
                <a:solidFill>
                  <a:srgbClr val="000000"/>
                </a:solidFill>
                <a:latin typeface="Roboto Condensed"/>
              </a:rPr>
              <a:t> </a:t>
            </a:r>
            <a:r>
              <a:rPr lang="en-US" sz="4000" dirty="0" err="1">
                <a:solidFill>
                  <a:srgbClr val="000000"/>
                </a:solidFill>
                <a:latin typeface="Roboto Condensed"/>
              </a:rPr>
              <a:t>giờ</a:t>
            </a:r>
            <a:r>
              <a:rPr lang="en-US" sz="4000" dirty="0">
                <a:solidFill>
                  <a:srgbClr val="000000"/>
                </a:solidFill>
                <a:latin typeface="Roboto Condensed"/>
              </a:rPr>
              <a:t> </a:t>
            </a:r>
            <a:r>
              <a:rPr lang="en-US" sz="4000" dirty="0" err="1">
                <a:solidFill>
                  <a:srgbClr val="000000"/>
                </a:solidFill>
                <a:latin typeface="Roboto Condensed"/>
              </a:rPr>
              <a:t>lại</a:t>
            </a:r>
            <a:r>
              <a:rPr lang="en-US" sz="4000" dirty="0">
                <a:solidFill>
                  <a:srgbClr val="000000"/>
                </a:solidFill>
                <a:latin typeface="Roboto Condensed"/>
              </a:rPr>
              <a:t> </a:t>
            </a:r>
            <a:r>
              <a:rPr lang="en-US" sz="4000" dirty="0" err="1">
                <a:solidFill>
                  <a:srgbClr val="000000"/>
                </a:solidFill>
                <a:latin typeface="Roboto Condensed"/>
              </a:rPr>
              <a:t>biến</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tên</a:t>
            </a:r>
            <a:r>
              <a:rPr lang="en-US" sz="4000" dirty="0">
                <a:solidFill>
                  <a:srgbClr val="000000"/>
                </a:solidFill>
                <a:latin typeface="Roboto Condensed"/>
              </a:rPr>
              <a:t> </a:t>
            </a:r>
            <a:r>
              <a:rPr lang="en-US" sz="4000" dirty="0" err="1">
                <a:solidFill>
                  <a:srgbClr val="000000"/>
                </a:solidFill>
                <a:latin typeface="Roboto Condensed"/>
              </a:rPr>
              <a:t>khổng</a:t>
            </a:r>
            <a:r>
              <a:rPr lang="en-US" sz="4000" dirty="0">
                <a:solidFill>
                  <a:srgbClr val="000000"/>
                </a:solidFill>
                <a:latin typeface="Roboto Condensed"/>
              </a:rPr>
              <a:t> </a:t>
            </a:r>
            <a:r>
              <a:rPr lang="en-US" sz="4000" dirty="0" err="1">
                <a:solidFill>
                  <a:srgbClr val="000000"/>
                </a:solidFill>
                <a:latin typeface="Roboto Condensed"/>
              </a:rPr>
              <a:t>lồ</a:t>
            </a:r>
            <a:r>
              <a:rPr lang="en-US" sz="4000" dirty="0">
                <a:solidFill>
                  <a:srgbClr val="000000"/>
                </a:solidFill>
                <a:latin typeface="Roboto Condensed"/>
              </a:rPr>
              <a:t> kia </a:t>
            </a:r>
            <a:r>
              <a:rPr lang="en-US" sz="4000" dirty="0" err="1">
                <a:solidFill>
                  <a:srgbClr val="000000"/>
                </a:solidFill>
                <a:latin typeface="Roboto Condensed"/>
              </a:rPr>
              <a:t>thành</a:t>
            </a:r>
            <a:r>
              <a:rPr lang="en-US" sz="4000" dirty="0">
                <a:solidFill>
                  <a:srgbClr val="000000"/>
                </a:solidFill>
                <a:latin typeface="Roboto Condensed"/>
              </a:rPr>
              <a:t> </a:t>
            </a:r>
            <a:r>
              <a:rPr lang="en-US" sz="4000" dirty="0" err="1">
                <a:solidFill>
                  <a:srgbClr val="000000"/>
                </a:solidFill>
                <a:latin typeface="Roboto Condensed"/>
              </a:rPr>
              <a:t>cối</a:t>
            </a:r>
            <a:r>
              <a:rPr lang="en-US" sz="4000" dirty="0">
                <a:solidFill>
                  <a:srgbClr val="000000"/>
                </a:solidFill>
                <a:latin typeface="Roboto Condensed"/>
              </a:rPr>
              <a:t> </a:t>
            </a:r>
            <a:r>
              <a:rPr lang="en-US" sz="4000" dirty="0" err="1">
                <a:solidFill>
                  <a:srgbClr val="000000"/>
                </a:solidFill>
                <a:latin typeface="Roboto Condensed"/>
              </a:rPr>
              <a:t>xay</a:t>
            </a:r>
            <a:r>
              <a:rPr lang="en-US" sz="4000" dirty="0">
                <a:solidFill>
                  <a:srgbClr val="000000"/>
                </a:solidFill>
                <a:latin typeface="Roboto Condensed"/>
              </a:rPr>
              <a:t> </a:t>
            </a:r>
            <a:r>
              <a:rPr lang="en-US" sz="4000" dirty="0" err="1">
                <a:solidFill>
                  <a:srgbClr val="000000"/>
                </a:solidFill>
                <a:latin typeface="Roboto Condensed"/>
              </a:rPr>
              <a:t>gió</a:t>
            </a:r>
            <a:r>
              <a:rPr lang="en-US" sz="4000" dirty="0">
                <a:solidFill>
                  <a:srgbClr val="000000"/>
                </a:solidFill>
                <a:latin typeface="Roboto Condensed"/>
              </a:rPr>
              <a:t>”.</a:t>
            </a:r>
          </a:p>
        </p:txBody>
      </p:sp>
      <p:sp>
        <p:nvSpPr>
          <p:cNvPr id="20" name="TextBox 20"/>
          <p:cNvSpPr txBox="1"/>
          <p:nvPr/>
        </p:nvSpPr>
        <p:spPr>
          <a:xfrm>
            <a:off x="2057400" y="6380698"/>
            <a:ext cx="2099853"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Sở</a:t>
            </a:r>
            <a:r>
              <a:rPr lang="en-US" sz="4200" dirty="0">
                <a:solidFill>
                  <a:srgbClr val="000000"/>
                </a:solidFill>
                <a:latin typeface="Roboto Condensed Bold Italics"/>
              </a:rPr>
              <a:t> </a:t>
            </a:r>
            <a:r>
              <a:rPr lang="en-US" sz="4200" dirty="0" err="1">
                <a:solidFill>
                  <a:srgbClr val="000000"/>
                </a:solidFill>
                <a:latin typeface="Roboto Condensed Bold Italics"/>
              </a:rPr>
              <a:t>thích</a:t>
            </a:r>
            <a:endParaRPr lang="en-US" sz="4200" dirty="0">
              <a:solidFill>
                <a:srgbClr val="000000"/>
              </a:solidFill>
              <a:latin typeface="Roboto Condensed Bold Italics"/>
            </a:endParaRPr>
          </a:p>
        </p:txBody>
      </p:sp>
      <p:sp>
        <p:nvSpPr>
          <p:cNvPr id="21" name="TextBox 21"/>
          <p:cNvSpPr txBox="1"/>
          <p:nvPr/>
        </p:nvSpPr>
        <p:spPr>
          <a:xfrm>
            <a:off x="457423" y="7448550"/>
            <a:ext cx="6258529" cy="2098675"/>
          </a:xfrm>
          <a:prstGeom prst="rect">
            <a:avLst/>
          </a:prstGeom>
        </p:spPr>
        <p:txBody>
          <a:bodyPr lIns="0" tIns="0" rIns="0" bIns="0" rtlCol="0" anchor="t">
            <a:spAutoFit/>
          </a:bodyPr>
          <a:lstStyle/>
          <a:p>
            <a:pPr algn="just">
              <a:lnSpc>
                <a:spcPts val="5600"/>
              </a:lnSpc>
              <a:spcBef>
                <a:spcPct val="0"/>
              </a:spcBef>
            </a:pPr>
            <a:r>
              <a:rPr lang="en-US" sz="4000" dirty="0">
                <a:solidFill>
                  <a:srgbClr val="000000"/>
                </a:solidFill>
                <a:latin typeface="Roboto Condensed"/>
              </a:rPr>
              <a:t>Thích </a:t>
            </a:r>
            <a:r>
              <a:rPr lang="en-US" sz="4000" dirty="0" err="1">
                <a:solidFill>
                  <a:srgbClr val="000000"/>
                </a:solidFill>
                <a:latin typeface="Roboto Condensed"/>
              </a:rPr>
              <a:t>đọc</a:t>
            </a:r>
            <a:r>
              <a:rPr lang="en-US" sz="4000" dirty="0">
                <a:solidFill>
                  <a:srgbClr val="000000"/>
                </a:solidFill>
                <a:latin typeface="Roboto Condensed"/>
              </a:rPr>
              <a:t> </a:t>
            </a:r>
            <a:r>
              <a:rPr lang="en-US" sz="4000" dirty="0" err="1">
                <a:solidFill>
                  <a:srgbClr val="000000"/>
                </a:solidFill>
                <a:latin typeface="Roboto Condensed"/>
              </a:rPr>
              <a:t>tiểu</a:t>
            </a:r>
            <a:r>
              <a:rPr lang="en-US" sz="4000" dirty="0">
                <a:solidFill>
                  <a:srgbClr val="000000"/>
                </a:solidFill>
                <a:latin typeface="Roboto Condensed"/>
              </a:rPr>
              <a:t> </a:t>
            </a:r>
            <a:r>
              <a:rPr lang="en-US" sz="4000" dirty="0" err="1">
                <a:solidFill>
                  <a:srgbClr val="000000"/>
                </a:solidFill>
                <a:latin typeface="Roboto Condensed"/>
              </a:rPr>
              <a:t>thuyết</a:t>
            </a:r>
            <a:r>
              <a:rPr lang="en-US" sz="4000" dirty="0">
                <a:solidFill>
                  <a:srgbClr val="000000"/>
                </a:solidFill>
                <a:latin typeface="Roboto Condensed"/>
              </a:rPr>
              <a:t> </a:t>
            </a:r>
            <a:r>
              <a:rPr lang="en-US" sz="4000" dirty="0" err="1">
                <a:solidFill>
                  <a:srgbClr val="000000"/>
                </a:solidFill>
                <a:latin typeface="Roboto Condensed"/>
              </a:rPr>
              <a:t>kiếm</a:t>
            </a:r>
            <a:r>
              <a:rPr lang="en-US" sz="4000" dirty="0">
                <a:solidFill>
                  <a:srgbClr val="000000"/>
                </a:solidFill>
                <a:latin typeface="Roboto Condensed"/>
              </a:rPr>
              <a:t> </a:t>
            </a:r>
            <a:r>
              <a:rPr lang="en-US" sz="4000" dirty="0" err="1">
                <a:solidFill>
                  <a:srgbClr val="000000"/>
                </a:solidFill>
                <a:latin typeface="Roboto Condensed"/>
              </a:rPr>
              <a:t>hiệp</a:t>
            </a:r>
            <a:r>
              <a:rPr lang="en-US" sz="4000" dirty="0">
                <a:solidFill>
                  <a:srgbClr val="000000"/>
                </a:solidFill>
                <a:latin typeface="Roboto Condensed"/>
              </a:rPr>
              <a:t>, </a:t>
            </a:r>
            <a:r>
              <a:rPr lang="en-US" sz="4000" dirty="0" err="1">
                <a:solidFill>
                  <a:srgbClr val="000000"/>
                </a:solidFill>
                <a:latin typeface="Roboto Condensed"/>
              </a:rPr>
              <a:t>suốt</a:t>
            </a:r>
            <a:r>
              <a:rPr lang="en-US" sz="4000" dirty="0">
                <a:solidFill>
                  <a:srgbClr val="000000"/>
                </a:solidFill>
                <a:latin typeface="Roboto Condensed"/>
              </a:rPr>
              <a:t> </a:t>
            </a:r>
            <a:r>
              <a:rPr lang="en-US" sz="4000" dirty="0" err="1">
                <a:solidFill>
                  <a:srgbClr val="000000"/>
                </a:solidFill>
                <a:latin typeface="Roboto Condensed"/>
              </a:rPr>
              <a:t>đêm</a:t>
            </a:r>
            <a:r>
              <a:rPr lang="en-US" sz="4000" dirty="0">
                <a:solidFill>
                  <a:srgbClr val="000000"/>
                </a:solidFill>
                <a:latin typeface="Roboto Condensed"/>
              </a:rPr>
              <a:t> </a:t>
            </a:r>
            <a:r>
              <a:rPr lang="en-US" sz="4000" dirty="0" err="1">
                <a:solidFill>
                  <a:srgbClr val="000000"/>
                </a:solidFill>
                <a:latin typeface="Roboto Condensed"/>
              </a:rPr>
              <a:t>không</a:t>
            </a:r>
            <a:r>
              <a:rPr lang="en-US" sz="4000" dirty="0">
                <a:solidFill>
                  <a:srgbClr val="000000"/>
                </a:solidFill>
                <a:latin typeface="Roboto Condensed"/>
              </a:rPr>
              <a:t> </a:t>
            </a:r>
            <a:r>
              <a:rPr lang="en-US" sz="4000" dirty="0" err="1">
                <a:solidFill>
                  <a:srgbClr val="000000"/>
                </a:solidFill>
                <a:latin typeface="Roboto Condensed"/>
              </a:rPr>
              <a:t>ngủ</a:t>
            </a:r>
            <a:r>
              <a:rPr lang="en-US" sz="4000" dirty="0">
                <a:solidFill>
                  <a:srgbClr val="000000"/>
                </a:solidFill>
                <a:latin typeface="Roboto Condensed"/>
              </a:rPr>
              <a:t> </a:t>
            </a:r>
            <a:r>
              <a:rPr lang="en-US" sz="4000" dirty="0" err="1">
                <a:solidFill>
                  <a:srgbClr val="000000"/>
                </a:solidFill>
                <a:latin typeface="Roboto Condensed"/>
              </a:rPr>
              <a:t>để</a:t>
            </a:r>
            <a:r>
              <a:rPr lang="en-US" sz="4000" dirty="0">
                <a:solidFill>
                  <a:srgbClr val="000000"/>
                </a:solidFill>
                <a:latin typeface="Roboto Condensed"/>
              </a:rPr>
              <a:t> </a:t>
            </a:r>
            <a:r>
              <a:rPr lang="en-US" sz="4000" dirty="0" err="1">
                <a:solidFill>
                  <a:srgbClr val="000000"/>
                </a:solidFill>
                <a:latin typeface="Roboto Condensed"/>
              </a:rPr>
              <a:t>nhớ</a:t>
            </a:r>
            <a:r>
              <a:rPr lang="en-US" sz="4000" dirty="0">
                <a:solidFill>
                  <a:srgbClr val="000000"/>
                </a:solidFill>
                <a:latin typeface="Roboto Condensed"/>
              </a:rPr>
              <a:t> </a:t>
            </a:r>
            <a:r>
              <a:rPr lang="en-US" sz="4000" dirty="0" err="1">
                <a:solidFill>
                  <a:srgbClr val="000000"/>
                </a:solidFill>
                <a:latin typeface="Roboto Condensed"/>
              </a:rPr>
              <a:t>đến</a:t>
            </a:r>
            <a:r>
              <a:rPr lang="en-US" sz="4000" dirty="0">
                <a:solidFill>
                  <a:srgbClr val="000000"/>
                </a:solidFill>
                <a:latin typeface="Roboto Condensed"/>
              </a:rPr>
              <a:t> </a:t>
            </a:r>
            <a:r>
              <a:rPr lang="en-US" sz="4000" dirty="0" err="1">
                <a:solidFill>
                  <a:srgbClr val="000000"/>
                </a:solidFill>
                <a:latin typeface="Roboto Condensed"/>
              </a:rPr>
              <a:t>người</a:t>
            </a:r>
            <a:r>
              <a:rPr lang="en-US" sz="4000" dirty="0">
                <a:solidFill>
                  <a:srgbClr val="000000"/>
                </a:solidFill>
                <a:latin typeface="Roboto Condensed"/>
              </a:rPr>
              <a:t> </a:t>
            </a:r>
            <a:r>
              <a:rPr lang="en-US" sz="4000" dirty="0" err="1">
                <a:solidFill>
                  <a:srgbClr val="000000"/>
                </a:solidFill>
                <a:latin typeface="Roboto Condensed"/>
              </a:rPr>
              <a:t>yêu</a:t>
            </a:r>
            <a:r>
              <a:rPr lang="en-US" sz="4000"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3551873"/>
            <a:ext cx="3587743" cy="954404"/>
            <a:chOff x="0" y="0"/>
            <a:chExt cx="944920" cy="251366"/>
          </a:xfrm>
        </p:grpSpPr>
        <p:sp>
          <p:nvSpPr>
            <p:cNvPr id="4" name="Freeform 4"/>
            <p:cNvSpPr/>
            <p:nvPr/>
          </p:nvSpPr>
          <p:spPr>
            <a:xfrm>
              <a:off x="0" y="0"/>
              <a:ext cx="944920" cy="251366"/>
            </a:xfrm>
            <a:custGeom>
              <a:avLst/>
              <a:gdLst/>
              <a:ahLst/>
              <a:cxnLst/>
              <a:rect l="l" t="t" r="r" b="b"/>
              <a:pathLst>
                <a:path w="944920" h="251366">
                  <a:moveTo>
                    <a:pt x="110052" y="0"/>
                  </a:moveTo>
                  <a:lnTo>
                    <a:pt x="834868" y="0"/>
                  </a:lnTo>
                  <a:cubicBezTo>
                    <a:pt x="864056" y="0"/>
                    <a:pt x="892048" y="11595"/>
                    <a:pt x="912687" y="32233"/>
                  </a:cubicBezTo>
                  <a:cubicBezTo>
                    <a:pt x="933325" y="52872"/>
                    <a:pt x="944920" y="80864"/>
                    <a:pt x="944920" y="110052"/>
                  </a:cubicBezTo>
                  <a:lnTo>
                    <a:pt x="944920" y="141314"/>
                  </a:lnTo>
                  <a:cubicBezTo>
                    <a:pt x="944920" y="170501"/>
                    <a:pt x="933325" y="198494"/>
                    <a:pt x="912687" y="219132"/>
                  </a:cubicBezTo>
                  <a:cubicBezTo>
                    <a:pt x="892048" y="239771"/>
                    <a:pt x="864056" y="251366"/>
                    <a:pt x="834868" y="251366"/>
                  </a:cubicBezTo>
                  <a:lnTo>
                    <a:pt x="110052" y="251366"/>
                  </a:lnTo>
                  <a:cubicBezTo>
                    <a:pt x="49272" y="251366"/>
                    <a:pt x="0" y="202094"/>
                    <a:pt x="0" y="141314"/>
                  </a:cubicBezTo>
                  <a:lnTo>
                    <a:pt x="0" y="110052"/>
                  </a:lnTo>
                  <a:cubicBezTo>
                    <a:pt x="0" y="80864"/>
                    <a:pt x="11595" y="52872"/>
                    <a:pt x="32233" y="32233"/>
                  </a:cubicBezTo>
                  <a:cubicBezTo>
                    <a:pt x="52872" y="11595"/>
                    <a:pt x="80864" y="0"/>
                    <a:pt x="110052" y="0"/>
                  </a:cubicBezTo>
                  <a:close/>
                </a:path>
              </a:pathLst>
            </a:custGeom>
            <a:solidFill>
              <a:srgbClr val="F4F1D9"/>
            </a:solidFill>
          </p:spPr>
          <p:txBody>
            <a:bodyPr/>
            <a:lstStyle/>
            <a:p>
              <a:endParaRPr lang="en-US"/>
            </a:p>
          </p:txBody>
        </p:sp>
        <p:sp>
          <p:nvSpPr>
            <p:cNvPr id="5" name="TextBox 5"/>
            <p:cNvSpPr txBox="1"/>
            <p:nvPr/>
          </p:nvSpPr>
          <p:spPr>
            <a:xfrm>
              <a:off x="0" y="-28575"/>
              <a:ext cx="944920" cy="27994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001327" y="3046314"/>
            <a:ext cx="8379308" cy="6821172"/>
          </a:xfrm>
          <a:custGeom>
            <a:avLst/>
            <a:gdLst/>
            <a:ahLst/>
            <a:cxnLst/>
            <a:rect l="l" t="t" r="r" b="b"/>
            <a:pathLst>
              <a:path w="8379308" h="6821172">
                <a:moveTo>
                  <a:pt x="0" y="0"/>
                </a:moveTo>
                <a:lnTo>
                  <a:pt x="8379307" y="0"/>
                </a:lnTo>
                <a:lnTo>
                  <a:pt x="8379307" y="6821172"/>
                </a:lnTo>
                <a:lnTo>
                  <a:pt x="0" y="6821172"/>
                </a:lnTo>
                <a:lnTo>
                  <a:pt x="0" y="0"/>
                </a:lnTo>
                <a:close/>
              </a:path>
            </a:pathLst>
          </a:custGeom>
          <a:blipFill>
            <a:blip r:embed="rId2"/>
            <a:stretch>
              <a:fillRect/>
            </a:stretch>
          </a:blipFill>
        </p:spPr>
        <p:txBody>
          <a:bodyPr/>
          <a:lstStyle/>
          <a:p>
            <a:endParaRPr lang="en-US"/>
          </a:p>
        </p:txBody>
      </p:sp>
      <p:sp>
        <p:nvSpPr>
          <p:cNvPr id="11" name="TextBox 11"/>
          <p:cNvSpPr txBox="1"/>
          <p:nvPr/>
        </p:nvSpPr>
        <p:spPr>
          <a:xfrm>
            <a:off x="-548111" y="1110707"/>
            <a:ext cx="5644674" cy="1198880"/>
          </a:xfrm>
          <a:prstGeom prst="rect">
            <a:avLst/>
          </a:prstGeom>
        </p:spPr>
        <p:txBody>
          <a:bodyPr lIns="0" tIns="0" rIns="0" bIns="0" rtlCol="0" anchor="t">
            <a:spAutoFit/>
          </a:bodyPr>
          <a:lstStyle/>
          <a:p>
            <a:pPr algn="ctr">
              <a:lnSpc>
                <a:spcPts val="9520"/>
              </a:lnSpc>
            </a:pPr>
            <a:r>
              <a:rPr lang="en-US" sz="6800" dirty="0">
                <a:solidFill>
                  <a:srgbClr val="6C453E"/>
                </a:solidFill>
                <a:latin typeface="#9Slide05 VL Fadilla"/>
              </a:rPr>
              <a:t>b. </a:t>
            </a:r>
            <a:r>
              <a:rPr lang="en-US" sz="6800" dirty="0" err="1">
                <a:solidFill>
                  <a:srgbClr val="6C453E"/>
                </a:solidFill>
                <a:latin typeface="#9Slide05 VL Fadilla"/>
              </a:rPr>
              <a:t>Nhân</a:t>
            </a:r>
            <a:r>
              <a:rPr lang="en-US" sz="6800" dirty="0">
                <a:solidFill>
                  <a:srgbClr val="6C453E"/>
                </a:solidFill>
                <a:latin typeface="#9Slide05 VL Fadilla"/>
              </a:rPr>
              <a:t> </a:t>
            </a:r>
            <a:r>
              <a:rPr lang="en-US" sz="6800" dirty="0" err="1">
                <a:solidFill>
                  <a:srgbClr val="6C453E"/>
                </a:solidFill>
                <a:latin typeface="#9Slide05 VL Fadilla"/>
              </a:rPr>
              <a:t>vật</a:t>
            </a:r>
            <a:endParaRPr lang="en-US" sz="6800" dirty="0">
              <a:solidFill>
                <a:srgbClr val="6C453E"/>
              </a:solidFill>
              <a:latin typeface="#9Slide05 VL Fadilla"/>
            </a:endParaRPr>
          </a:p>
        </p:txBody>
      </p:sp>
      <p:sp>
        <p:nvSpPr>
          <p:cNvPr id="12" name="TextBox 12"/>
          <p:cNvSpPr txBox="1"/>
          <p:nvPr/>
        </p:nvSpPr>
        <p:spPr>
          <a:xfrm>
            <a:off x="-558324" y="2115721"/>
            <a:ext cx="7274277" cy="721995"/>
          </a:xfrm>
          <a:prstGeom prst="rect">
            <a:avLst/>
          </a:prstGeom>
        </p:spPr>
        <p:txBody>
          <a:bodyPr lIns="0" tIns="0" rIns="0" bIns="0" rtlCol="0" anchor="t">
            <a:spAutoFit/>
          </a:bodyPr>
          <a:lstStyle/>
          <a:p>
            <a:pPr algn="ctr">
              <a:lnSpc>
                <a:spcPts val="5880"/>
              </a:lnSpc>
            </a:pPr>
            <a:r>
              <a:rPr lang="en-US" sz="4200">
                <a:solidFill>
                  <a:srgbClr val="6C453E"/>
                </a:solidFill>
                <a:latin typeface="Roboto Condensed Bold"/>
              </a:rPr>
              <a:t>Nhân vật Đôn-ki-hô-tê</a:t>
            </a:r>
          </a:p>
        </p:txBody>
      </p:sp>
      <p:sp>
        <p:nvSpPr>
          <p:cNvPr id="13" name="TextBox 13"/>
          <p:cNvSpPr txBox="1"/>
          <p:nvPr/>
        </p:nvSpPr>
        <p:spPr>
          <a:xfrm>
            <a:off x="-978836" y="3625215"/>
            <a:ext cx="8115300" cy="721995"/>
          </a:xfrm>
          <a:prstGeom prst="rect">
            <a:avLst/>
          </a:prstGeom>
        </p:spPr>
        <p:txBody>
          <a:bodyPr lIns="0" tIns="0" rIns="0" bIns="0" rtlCol="0" anchor="t">
            <a:spAutoFit/>
          </a:bodyPr>
          <a:lstStyle/>
          <a:p>
            <a:pPr algn="ctr">
              <a:lnSpc>
                <a:spcPts val="5880"/>
              </a:lnSpc>
              <a:spcBef>
                <a:spcPct val="0"/>
              </a:spcBef>
            </a:pPr>
            <a:r>
              <a:rPr lang="en-US" sz="4200" dirty="0" err="1">
                <a:solidFill>
                  <a:srgbClr val="000000"/>
                </a:solidFill>
                <a:latin typeface="Roboto Condensed Bold Italics"/>
              </a:rPr>
              <a:t>Mục</a:t>
            </a:r>
            <a:r>
              <a:rPr lang="en-US" sz="4200" dirty="0">
                <a:solidFill>
                  <a:srgbClr val="000000"/>
                </a:solidFill>
                <a:latin typeface="Roboto Condensed Bold Italics"/>
              </a:rPr>
              <a:t> </a:t>
            </a:r>
            <a:r>
              <a:rPr lang="en-US" sz="4200" dirty="0" err="1">
                <a:solidFill>
                  <a:srgbClr val="000000"/>
                </a:solidFill>
                <a:latin typeface="Roboto Condensed Bold Italics"/>
              </a:rPr>
              <a:t>đích</a:t>
            </a:r>
            <a:endParaRPr lang="en-US" sz="4200" dirty="0">
              <a:solidFill>
                <a:srgbClr val="000000"/>
              </a:solidFill>
              <a:latin typeface="Roboto Condensed Bold Italics"/>
            </a:endParaRPr>
          </a:p>
        </p:txBody>
      </p:sp>
      <p:sp>
        <p:nvSpPr>
          <p:cNvPr id="14" name="TextBox 14"/>
          <p:cNvSpPr txBox="1"/>
          <p:nvPr/>
        </p:nvSpPr>
        <p:spPr>
          <a:xfrm>
            <a:off x="413583" y="4618623"/>
            <a:ext cx="5448386" cy="1393825"/>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Chiến</a:t>
            </a:r>
            <a:r>
              <a:rPr lang="en-US" sz="4000" dirty="0">
                <a:solidFill>
                  <a:srgbClr val="000000"/>
                </a:solidFill>
                <a:latin typeface="Roboto Condensed"/>
              </a:rPr>
              <a:t> </a:t>
            </a:r>
            <a:r>
              <a:rPr lang="en-US" sz="4000" dirty="0" err="1">
                <a:solidFill>
                  <a:srgbClr val="000000"/>
                </a:solidFill>
                <a:latin typeface="Roboto Condensed"/>
              </a:rPr>
              <a:t>đấu</a:t>
            </a:r>
            <a:r>
              <a:rPr lang="en-US" sz="4000" dirty="0">
                <a:solidFill>
                  <a:srgbClr val="000000"/>
                </a:solidFill>
                <a:latin typeface="Roboto Condensed"/>
              </a:rPr>
              <a:t> </a:t>
            </a:r>
            <a:r>
              <a:rPr lang="en-US" sz="4000" dirty="0" err="1">
                <a:solidFill>
                  <a:srgbClr val="000000"/>
                </a:solidFill>
                <a:latin typeface="Roboto Condensed"/>
              </a:rPr>
              <a:t>cao</a:t>
            </a:r>
            <a:r>
              <a:rPr lang="en-US" sz="4000" dirty="0">
                <a:solidFill>
                  <a:srgbClr val="000000"/>
                </a:solidFill>
                <a:latin typeface="Roboto Condensed"/>
              </a:rPr>
              <a:t> </a:t>
            </a:r>
            <a:r>
              <a:rPr lang="en-US" sz="4000" dirty="0" err="1">
                <a:solidFill>
                  <a:srgbClr val="000000"/>
                </a:solidFill>
                <a:latin typeface="Roboto Condensed"/>
              </a:rPr>
              <a:t>cả</a:t>
            </a:r>
            <a:r>
              <a:rPr lang="en-US" sz="4000" dirty="0">
                <a:solidFill>
                  <a:srgbClr val="000000"/>
                </a:solidFill>
                <a:latin typeface="Roboto Condensed"/>
              </a:rPr>
              <a:t>, </a:t>
            </a:r>
            <a:r>
              <a:rPr lang="en-US" sz="4000" dirty="0" err="1">
                <a:solidFill>
                  <a:srgbClr val="000000"/>
                </a:solidFill>
                <a:latin typeface="Roboto Condensed"/>
              </a:rPr>
              <a:t>tiêu</a:t>
            </a:r>
            <a:r>
              <a:rPr lang="en-US" sz="4000" dirty="0">
                <a:solidFill>
                  <a:srgbClr val="000000"/>
                </a:solidFill>
                <a:latin typeface="Roboto Condensed"/>
              </a:rPr>
              <a:t> </a:t>
            </a:r>
            <a:r>
              <a:rPr lang="en-US" sz="4000" dirty="0" err="1">
                <a:solidFill>
                  <a:srgbClr val="000000"/>
                </a:solidFill>
                <a:latin typeface="Roboto Condensed"/>
              </a:rPr>
              <a:t>diệt</a:t>
            </a:r>
            <a:r>
              <a:rPr lang="en-US" sz="4000" dirty="0">
                <a:solidFill>
                  <a:srgbClr val="000000"/>
                </a:solidFill>
                <a:latin typeface="Roboto Condensed"/>
              </a:rPr>
              <a:t> </a:t>
            </a:r>
            <a:r>
              <a:rPr lang="en-US" sz="4000" dirty="0" err="1">
                <a:solidFill>
                  <a:srgbClr val="000000"/>
                </a:solidFill>
                <a:latin typeface="Roboto Condensed"/>
              </a:rPr>
              <a:t>lũ</a:t>
            </a:r>
            <a:r>
              <a:rPr lang="en-US" sz="4000" dirty="0">
                <a:solidFill>
                  <a:srgbClr val="000000"/>
                </a:solidFill>
                <a:latin typeface="Roboto Condensed"/>
              </a:rPr>
              <a:t> </a:t>
            </a:r>
            <a:r>
              <a:rPr lang="en-US" sz="4000" dirty="0" err="1">
                <a:solidFill>
                  <a:srgbClr val="000000"/>
                </a:solidFill>
                <a:latin typeface="Roboto Condensed"/>
              </a:rPr>
              <a:t>tàn</a:t>
            </a:r>
            <a:r>
              <a:rPr lang="en-US" sz="4000" dirty="0">
                <a:solidFill>
                  <a:srgbClr val="000000"/>
                </a:solidFill>
                <a:latin typeface="Roboto Condensed"/>
              </a:rPr>
              <a:t> </a:t>
            </a:r>
            <a:r>
              <a:rPr lang="en-US" sz="4000" dirty="0" err="1">
                <a:solidFill>
                  <a:srgbClr val="000000"/>
                </a:solidFill>
                <a:latin typeface="Roboto Condensed"/>
              </a:rPr>
              <a:t>ác</a:t>
            </a:r>
            <a:r>
              <a:rPr lang="en-US" sz="4000" dirty="0">
                <a:solidFill>
                  <a:srgbClr val="000000"/>
                </a:solidFill>
                <a:latin typeface="Roboto Condensed"/>
              </a:rPr>
              <a:t>, </a:t>
            </a:r>
            <a:r>
              <a:rPr lang="en-US" sz="4000" dirty="0" err="1">
                <a:solidFill>
                  <a:srgbClr val="000000"/>
                </a:solidFill>
                <a:latin typeface="Roboto Condensed"/>
              </a:rPr>
              <a:t>trừ</a:t>
            </a:r>
            <a:r>
              <a:rPr lang="en-US" sz="4000" dirty="0">
                <a:solidFill>
                  <a:srgbClr val="000000"/>
                </a:solidFill>
                <a:latin typeface="Roboto Condensed"/>
              </a:rPr>
              <a:t> </a:t>
            </a:r>
            <a:r>
              <a:rPr lang="en-US" sz="4000" dirty="0" err="1">
                <a:solidFill>
                  <a:srgbClr val="000000"/>
                </a:solidFill>
                <a:latin typeface="Roboto Condensed"/>
              </a:rPr>
              <a:t>hại</a:t>
            </a:r>
            <a:r>
              <a:rPr lang="en-US" sz="4000" dirty="0">
                <a:solidFill>
                  <a:srgbClr val="000000"/>
                </a:solidFill>
                <a:latin typeface="Roboto Condensed"/>
              </a:rPr>
              <a:t> </a:t>
            </a:r>
            <a:r>
              <a:rPr lang="en-US" sz="4000" dirty="0" err="1">
                <a:solidFill>
                  <a:srgbClr val="000000"/>
                </a:solidFill>
                <a:latin typeface="Roboto Condensed"/>
              </a:rPr>
              <a:t>cho</a:t>
            </a:r>
            <a:r>
              <a:rPr lang="en-US" sz="4000" dirty="0">
                <a:solidFill>
                  <a:srgbClr val="000000"/>
                </a:solidFill>
                <a:latin typeface="Roboto Condensed"/>
              </a:rPr>
              <a:t> </a:t>
            </a:r>
            <a:r>
              <a:rPr lang="en-US" sz="4000" dirty="0" err="1">
                <a:solidFill>
                  <a:srgbClr val="000000"/>
                </a:solidFill>
                <a:latin typeface="Roboto Condensed"/>
              </a:rPr>
              <a:t>dân</a:t>
            </a:r>
            <a:r>
              <a:rPr lang="en-US" sz="4000" dirty="0">
                <a:solidFill>
                  <a:srgbClr val="000000"/>
                </a:solidFill>
                <a:latin typeface="Roboto Condensed"/>
              </a:rPr>
              <a:t>.</a:t>
            </a:r>
          </a:p>
        </p:txBody>
      </p:sp>
      <p:grpSp>
        <p:nvGrpSpPr>
          <p:cNvPr id="15" name="Group 15"/>
          <p:cNvGrpSpPr/>
          <p:nvPr/>
        </p:nvGrpSpPr>
        <p:grpSpPr>
          <a:xfrm>
            <a:off x="13201650" y="2569111"/>
            <a:ext cx="4057650" cy="954404"/>
            <a:chOff x="0" y="0"/>
            <a:chExt cx="1068681" cy="251366"/>
          </a:xfrm>
        </p:grpSpPr>
        <p:sp>
          <p:nvSpPr>
            <p:cNvPr id="16" name="Freeform 16"/>
            <p:cNvSpPr/>
            <p:nvPr/>
          </p:nvSpPr>
          <p:spPr>
            <a:xfrm>
              <a:off x="0" y="0"/>
              <a:ext cx="1068681" cy="251366"/>
            </a:xfrm>
            <a:custGeom>
              <a:avLst/>
              <a:gdLst/>
              <a:ahLst/>
              <a:cxnLst/>
              <a:rect l="l" t="t" r="r" b="b"/>
              <a:pathLst>
                <a:path w="1068681" h="251366">
                  <a:moveTo>
                    <a:pt x="97307" y="0"/>
                  </a:moveTo>
                  <a:lnTo>
                    <a:pt x="971374" y="0"/>
                  </a:lnTo>
                  <a:cubicBezTo>
                    <a:pt x="1025116" y="0"/>
                    <a:pt x="1068681" y="43566"/>
                    <a:pt x="1068681" y="97307"/>
                  </a:cubicBezTo>
                  <a:lnTo>
                    <a:pt x="1068681" y="154059"/>
                  </a:lnTo>
                  <a:cubicBezTo>
                    <a:pt x="1068681" y="179866"/>
                    <a:pt x="1058429" y="204617"/>
                    <a:pt x="1040181" y="222865"/>
                  </a:cubicBezTo>
                  <a:cubicBezTo>
                    <a:pt x="1021932" y="241114"/>
                    <a:pt x="997182" y="251366"/>
                    <a:pt x="971374" y="251366"/>
                  </a:cubicBezTo>
                  <a:lnTo>
                    <a:pt x="97307" y="251366"/>
                  </a:lnTo>
                  <a:cubicBezTo>
                    <a:pt x="43566" y="251366"/>
                    <a:pt x="0" y="207800"/>
                    <a:pt x="0" y="154059"/>
                  </a:cubicBezTo>
                  <a:lnTo>
                    <a:pt x="0" y="97307"/>
                  </a:lnTo>
                  <a:cubicBezTo>
                    <a:pt x="0" y="71500"/>
                    <a:pt x="10252" y="46749"/>
                    <a:pt x="28501" y="28501"/>
                  </a:cubicBezTo>
                  <a:cubicBezTo>
                    <a:pt x="46749" y="10252"/>
                    <a:pt x="71500" y="0"/>
                    <a:pt x="97307" y="0"/>
                  </a:cubicBezTo>
                  <a:close/>
                </a:path>
              </a:pathLst>
            </a:custGeom>
            <a:solidFill>
              <a:srgbClr val="F4F1D9"/>
            </a:solidFill>
          </p:spPr>
          <p:txBody>
            <a:bodyPr/>
            <a:lstStyle/>
            <a:p>
              <a:endParaRPr lang="en-US"/>
            </a:p>
          </p:txBody>
        </p:sp>
        <p:sp>
          <p:nvSpPr>
            <p:cNvPr id="17" name="TextBox 17"/>
            <p:cNvSpPr txBox="1"/>
            <p:nvPr/>
          </p:nvSpPr>
          <p:spPr>
            <a:xfrm>
              <a:off x="0" y="-28575"/>
              <a:ext cx="1068681" cy="279941"/>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4457660" y="2642454"/>
            <a:ext cx="1545630" cy="721995"/>
          </a:xfrm>
          <a:prstGeom prst="rect">
            <a:avLst/>
          </a:prstGeom>
        </p:spPr>
        <p:txBody>
          <a:bodyPr lIns="0" tIns="0" rIns="0" bIns="0" rtlCol="0" anchor="t">
            <a:spAutoFit/>
          </a:bodyPr>
          <a:lstStyle/>
          <a:p>
            <a:pPr algn="ctr">
              <a:lnSpc>
                <a:spcPts val="5880"/>
              </a:lnSpc>
              <a:spcBef>
                <a:spcPct val="0"/>
              </a:spcBef>
            </a:pPr>
            <a:r>
              <a:rPr lang="en-US" sz="4200" dirty="0" err="1">
                <a:solidFill>
                  <a:srgbClr val="000000"/>
                </a:solidFill>
                <a:latin typeface="Roboto Condensed Bold Italics"/>
              </a:rPr>
              <a:t>Lời</a:t>
            </a:r>
            <a:r>
              <a:rPr lang="en-US" sz="4200" dirty="0">
                <a:solidFill>
                  <a:srgbClr val="000000"/>
                </a:solidFill>
                <a:latin typeface="Roboto Condensed Bold Italics"/>
              </a:rPr>
              <a:t> </a:t>
            </a:r>
            <a:r>
              <a:rPr lang="en-US" sz="4200" dirty="0" err="1">
                <a:solidFill>
                  <a:srgbClr val="000000"/>
                </a:solidFill>
                <a:latin typeface="Roboto Condensed Bold Italics"/>
              </a:rPr>
              <a:t>nói</a:t>
            </a:r>
            <a:r>
              <a:rPr lang="en-US" sz="4200" dirty="0">
                <a:solidFill>
                  <a:srgbClr val="000000"/>
                </a:solidFill>
                <a:latin typeface="Roboto Condensed Bold Italics"/>
              </a:rPr>
              <a:t> </a:t>
            </a:r>
          </a:p>
        </p:txBody>
      </p:sp>
      <p:sp>
        <p:nvSpPr>
          <p:cNvPr id="19" name="TextBox 19"/>
          <p:cNvSpPr txBox="1"/>
          <p:nvPr/>
        </p:nvSpPr>
        <p:spPr>
          <a:xfrm>
            <a:off x="12350655" y="3625215"/>
            <a:ext cx="5617505" cy="5622925"/>
          </a:xfrm>
          <a:prstGeom prst="rect">
            <a:avLst/>
          </a:prstGeom>
        </p:spPr>
        <p:txBody>
          <a:bodyPr lIns="0" tIns="0" rIns="0" bIns="0" rtlCol="0" anchor="t">
            <a:spAutoFit/>
          </a:bodyPr>
          <a:lstStyle/>
          <a:p>
            <a:pPr algn="just">
              <a:lnSpc>
                <a:spcPts val="5600"/>
              </a:lnSpc>
            </a:pPr>
            <a:r>
              <a:rPr lang="en-US" sz="4000" dirty="0">
                <a:solidFill>
                  <a:srgbClr val="000000"/>
                </a:solidFill>
                <a:latin typeface="Roboto Condensed Italics"/>
              </a:rPr>
              <a:t>“</a:t>
            </a:r>
            <a:r>
              <a:rPr lang="en-US" sz="4000" dirty="0" err="1">
                <a:solidFill>
                  <a:srgbClr val="000000"/>
                </a:solidFill>
                <a:latin typeface="Roboto Condensed Italics"/>
              </a:rPr>
              <a:t>Nếu</a:t>
            </a:r>
            <a:r>
              <a:rPr lang="en-US" sz="4000" dirty="0">
                <a:solidFill>
                  <a:srgbClr val="000000"/>
                </a:solidFill>
                <a:latin typeface="Roboto Condensed Italics"/>
              </a:rPr>
              <a:t> </a:t>
            </a:r>
            <a:r>
              <a:rPr lang="en-US" sz="4000" dirty="0" err="1">
                <a:solidFill>
                  <a:srgbClr val="000000"/>
                </a:solidFill>
                <a:latin typeface="Roboto Condensed Italics"/>
              </a:rPr>
              <a:t>anh</a:t>
            </a:r>
            <a:r>
              <a:rPr lang="en-US" sz="4000" dirty="0">
                <a:solidFill>
                  <a:srgbClr val="000000"/>
                </a:solidFill>
                <a:latin typeface="Roboto Condensed Italics"/>
              </a:rPr>
              <a:t> </a:t>
            </a:r>
            <a:r>
              <a:rPr lang="en-US" sz="4000" dirty="0" err="1">
                <a:solidFill>
                  <a:srgbClr val="000000"/>
                </a:solidFill>
                <a:latin typeface="Roboto Condensed Italics"/>
              </a:rPr>
              <a:t>sợ</a:t>
            </a:r>
            <a:r>
              <a:rPr lang="en-US" sz="4000" dirty="0">
                <a:solidFill>
                  <a:srgbClr val="000000"/>
                </a:solidFill>
                <a:latin typeface="Roboto Condensed Italics"/>
              </a:rPr>
              <a:t> </a:t>
            </a:r>
            <a:r>
              <a:rPr lang="en-US" sz="4000" dirty="0" err="1">
                <a:solidFill>
                  <a:srgbClr val="000000"/>
                </a:solidFill>
                <a:latin typeface="Roboto Condensed Italics"/>
              </a:rPr>
              <a:t>thì</a:t>
            </a:r>
            <a:r>
              <a:rPr lang="en-US" sz="4000" dirty="0">
                <a:solidFill>
                  <a:srgbClr val="000000"/>
                </a:solidFill>
                <a:latin typeface="Roboto Condensed Italics"/>
              </a:rPr>
              <a:t> </a:t>
            </a:r>
            <a:r>
              <a:rPr lang="en-US" sz="4000" dirty="0" err="1">
                <a:solidFill>
                  <a:srgbClr val="000000"/>
                </a:solidFill>
                <a:latin typeface="Roboto Condensed Italics"/>
              </a:rPr>
              <a:t>hãy</a:t>
            </a:r>
            <a:r>
              <a:rPr lang="en-US" sz="4000" dirty="0">
                <a:solidFill>
                  <a:srgbClr val="000000"/>
                </a:solidFill>
                <a:latin typeface="Roboto Condensed Italics"/>
              </a:rPr>
              <a:t> </a:t>
            </a:r>
            <a:r>
              <a:rPr lang="en-US" sz="4000" dirty="0" err="1">
                <a:solidFill>
                  <a:srgbClr val="000000"/>
                </a:solidFill>
                <a:latin typeface="Roboto Condensed Italics"/>
              </a:rPr>
              <a:t>lánh</a:t>
            </a:r>
            <a:r>
              <a:rPr lang="en-US" sz="4000" dirty="0">
                <a:solidFill>
                  <a:srgbClr val="000000"/>
                </a:solidFill>
                <a:latin typeface="Roboto Condensed Italics"/>
              </a:rPr>
              <a:t> </a:t>
            </a:r>
            <a:r>
              <a:rPr lang="en-US" sz="4000" dirty="0" err="1">
                <a:solidFill>
                  <a:srgbClr val="000000"/>
                </a:solidFill>
                <a:latin typeface="Roboto Condensed Italics"/>
              </a:rPr>
              <a:t>ra</a:t>
            </a:r>
            <a:r>
              <a:rPr lang="en-US" sz="4000" dirty="0">
                <a:solidFill>
                  <a:srgbClr val="000000"/>
                </a:solidFill>
                <a:latin typeface="Roboto Condensed Italics"/>
              </a:rPr>
              <a:t> xa </a:t>
            </a:r>
            <a:r>
              <a:rPr lang="en-US" sz="4000" dirty="0" err="1">
                <a:solidFill>
                  <a:srgbClr val="000000"/>
                </a:solidFill>
                <a:latin typeface="Roboto Condensed Italics"/>
              </a:rPr>
              <a:t>mà</a:t>
            </a:r>
            <a:r>
              <a:rPr lang="en-US" sz="4000" dirty="0">
                <a:solidFill>
                  <a:srgbClr val="000000"/>
                </a:solidFill>
                <a:latin typeface="Roboto Condensed Italics"/>
              </a:rPr>
              <a:t> </a:t>
            </a:r>
            <a:r>
              <a:rPr lang="en-US" sz="4000" dirty="0" err="1">
                <a:solidFill>
                  <a:srgbClr val="000000"/>
                </a:solidFill>
                <a:latin typeface="Roboto Condensed Italics"/>
              </a:rPr>
              <a:t>cầu</a:t>
            </a:r>
            <a:r>
              <a:rPr lang="en-US" sz="4000" dirty="0">
                <a:solidFill>
                  <a:srgbClr val="000000"/>
                </a:solidFill>
                <a:latin typeface="Roboto Condensed Italics"/>
              </a:rPr>
              <a:t> </a:t>
            </a:r>
            <a:r>
              <a:rPr lang="en-US" sz="4000" dirty="0" err="1">
                <a:solidFill>
                  <a:srgbClr val="000000"/>
                </a:solidFill>
                <a:latin typeface="Roboto Condensed Italics"/>
              </a:rPr>
              <a:t>kinh</a:t>
            </a:r>
            <a:r>
              <a:rPr lang="en-US" sz="4000" dirty="0">
                <a:solidFill>
                  <a:srgbClr val="000000"/>
                </a:solidFill>
                <a:latin typeface="Roboto Condensed Italics"/>
              </a:rPr>
              <a:t>”</a:t>
            </a:r>
            <a:r>
              <a:rPr lang="en-US" sz="4000" dirty="0">
                <a:solidFill>
                  <a:srgbClr val="000000"/>
                </a:solidFill>
                <a:latin typeface="Roboto Condensed"/>
              </a:rPr>
              <a:t> </a:t>
            </a:r>
            <a:r>
              <a:rPr lang="en-US" sz="4000" dirty="0" err="1">
                <a:solidFill>
                  <a:srgbClr val="000000"/>
                </a:solidFill>
                <a:latin typeface="Roboto Condensed"/>
              </a:rPr>
              <a:t>lão</a:t>
            </a:r>
            <a:r>
              <a:rPr lang="en-US" sz="4000" dirty="0">
                <a:solidFill>
                  <a:srgbClr val="000000"/>
                </a:solidFill>
                <a:latin typeface="Roboto Condensed"/>
              </a:rPr>
              <a:t> </a:t>
            </a:r>
            <a:r>
              <a:rPr lang="en-US" sz="4000" dirty="0" err="1">
                <a:solidFill>
                  <a:srgbClr val="000000"/>
                </a:solidFill>
                <a:latin typeface="Roboto Condensed"/>
              </a:rPr>
              <a:t>còn</a:t>
            </a:r>
            <a:r>
              <a:rPr lang="en-US" sz="4000" dirty="0">
                <a:solidFill>
                  <a:srgbClr val="000000"/>
                </a:solidFill>
                <a:latin typeface="Roboto Condensed"/>
              </a:rPr>
              <a:t> </a:t>
            </a:r>
            <a:r>
              <a:rPr lang="en-US" sz="4000" dirty="0" err="1">
                <a:solidFill>
                  <a:srgbClr val="000000"/>
                </a:solidFill>
                <a:latin typeface="Roboto Condensed"/>
              </a:rPr>
              <a:t>thét</a:t>
            </a:r>
            <a:r>
              <a:rPr lang="en-US" sz="4000" dirty="0">
                <a:solidFill>
                  <a:srgbClr val="000000"/>
                </a:solidFill>
                <a:latin typeface="Roboto Condensed"/>
              </a:rPr>
              <a:t> </a:t>
            </a:r>
            <a:r>
              <a:rPr lang="en-US" sz="4000" dirty="0" err="1">
                <a:solidFill>
                  <a:srgbClr val="000000"/>
                </a:solidFill>
                <a:latin typeface="Roboto Condensed"/>
              </a:rPr>
              <a:t>lớn</a:t>
            </a:r>
            <a:r>
              <a:rPr lang="en-US" sz="4000" dirty="0">
                <a:solidFill>
                  <a:srgbClr val="000000"/>
                </a:solidFill>
                <a:latin typeface="Roboto Condensed"/>
              </a:rPr>
              <a:t> </a:t>
            </a:r>
            <a:r>
              <a:rPr lang="en-US" sz="4000" dirty="0">
                <a:solidFill>
                  <a:srgbClr val="000000"/>
                </a:solidFill>
                <a:latin typeface="Roboto Condensed Italics"/>
              </a:rPr>
              <a:t>“</a:t>
            </a:r>
            <a:r>
              <a:rPr lang="en-US" sz="4000" dirty="0" err="1">
                <a:solidFill>
                  <a:srgbClr val="000000"/>
                </a:solidFill>
                <a:latin typeface="Roboto Condensed Italics"/>
              </a:rPr>
              <a:t>Chớ</a:t>
            </a:r>
            <a:r>
              <a:rPr lang="en-US" sz="4000" dirty="0">
                <a:solidFill>
                  <a:srgbClr val="000000"/>
                </a:solidFill>
                <a:latin typeface="Roboto Condensed Italics"/>
              </a:rPr>
              <a:t> </a:t>
            </a:r>
            <a:r>
              <a:rPr lang="en-US" sz="4000" dirty="0" err="1">
                <a:solidFill>
                  <a:srgbClr val="000000"/>
                </a:solidFill>
                <a:latin typeface="Roboto Condensed Italics"/>
              </a:rPr>
              <a:t>có</a:t>
            </a:r>
            <a:r>
              <a:rPr lang="en-US" sz="4000" dirty="0">
                <a:solidFill>
                  <a:srgbClr val="000000"/>
                </a:solidFill>
                <a:latin typeface="Roboto Condensed Italics"/>
              </a:rPr>
              <a:t> </a:t>
            </a:r>
            <a:r>
              <a:rPr lang="en-US" sz="4000" dirty="0" err="1">
                <a:solidFill>
                  <a:srgbClr val="000000"/>
                </a:solidFill>
                <a:latin typeface="Roboto Condensed Italics"/>
              </a:rPr>
              <a:t>chạy</a:t>
            </a:r>
            <a:r>
              <a:rPr lang="en-US" sz="4000" dirty="0">
                <a:solidFill>
                  <a:srgbClr val="000000"/>
                </a:solidFill>
                <a:latin typeface="Roboto Condensed Italics"/>
              </a:rPr>
              <a:t> </a:t>
            </a:r>
            <a:r>
              <a:rPr lang="en-US" sz="4000" dirty="0" err="1">
                <a:solidFill>
                  <a:srgbClr val="000000"/>
                </a:solidFill>
                <a:latin typeface="Roboto Condensed Italics"/>
              </a:rPr>
              <a:t>trốn</a:t>
            </a:r>
            <a:r>
              <a:rPr lang="en-US" sz="4000" dirty="0">
                <a:solidFill>
                  <a:srgbClr val="000000"/>
                </a:solidFill>
                <a:latin typeface="Roboto Condensed Italics"/>
              </a:rPr>
              <a:t>”</a:t>
            </a:r>
            <a:r>
              <a:rPr lang="en-US" sz="4000" dirty="0">
                <a:solidFill>
                  <a:srgbClr val="000000"/>
                </a:solidFill>
                <a:latin typeface="Roboto Condensed"/>
              </a:rPr>
              <a:t> </a:t>
            </a:r>
            <a:r>
              <a:rPr lang="en-US" sz="4000" dirty="0" err="1">
                <a:solidFill>
                  <a:srgbClr val="000000"/>
                </a:solidFill>
                <a:latin typeface="Roboto Condensed"/>
              </a:rPr>
              <a:t>và</a:t>
            </a:r>
            <a:r>
              <a:rPr lang="en-US" sz="4000" dirty="0">
                <a:solidFill>
                  <a:srgbClr val="000000"/>
                </a:solidFill>
                <a:latin typeface="Roboto Condensed"/>
              </a:rPr>
              <a:t> </a:t>
            </a:r>
            <a:r>
              <a:rPr lang="en-US" sz="4000" dirty="0" err="1">
                <a:solidFill>
                  <a:srgbClr val="000000"/>
                </a:solidFill>
                <a:latin typeface="Roboto Condensed"/>
              </a:rPr>
              <a:t>cảnh</a:t>
            </a:r>
            <a:r>
              <a:rPr lang="en-US" sz="4000" dirty="0">
                <a:solidFill>
                  <a:srgbClr val="000000"/>
                </a:solidFill>
                <a:latin typeface="Roboto Condensed"/>
              </a:rPr>
              <a:t> </a:t>
            </a:r>
            <a:r>
              <a:rPr lang="en-US" sz="4000" dirty="0" err="1">
                <a:solidFill>
                  <a:srgbClr val="000000"/>
                </a:solidFill>
                <a:latin typeface="Roboto Condensed"/>
              </a:rPr>
              <a:t>cáo</a:t>
            </a:r>
            <a:r>
              <a:rPr lang="en-US" sz="4000" dirty="0">
                <a:solidFill>
                  <a:srgbClr val="000000"/>
                </a:solidFill>
                <a:latin typeface="Roboto Condensed"/>
              </a:rPr>
              <a:t>: </a:t>
            </a:r>
            <a:r>
              <a:rPr lang="en-US" sz="4000" dirty="0">
                <a:solidFill>
                  <a:srgbClr val="000000"/>
                </a:solidFill>
                <a:latin typeface="Roboto Condensed Italics"/>
              </a:rPr>
              <a:t>“</a:t>
            </a:r>
            <a:r>
              <a:rPr lang="en-US" sz="4000" dirty="0" err="1">
                <a:solidFill>
                  <a:srgbClr val="000000"/>
                </a:solidFill>
                <a:latin typeface="Roboto Condensed Italics"/>
              </a:rPr>
              <a:t>Dù</a:t>
            </a:r>
            <a:r>
              <a:rPr lang="en-US" sz="4000" dirty="0">
                <a:solidFill>
                  <a:srgbClr val="000000"/>
                </a:solidFill>
                <a:latin typeface="Roboto Condensed Italics"/>
              </a:rPr>
              <a:t> </a:t>
            </a:r>
            <a:r>
              <a:rPr lang="en-US" sz="4000" dirty="0" err="1">
                <a:solidFill>
                  <a:srgbClr val="000000"/>
                </a:solidFill>
                <a:latin typeface="Roboto Condensed Italics"/>
              </a:rPr>
              <a:t>cho</a:t>
            </a:r>
            <a:r>
              <a:rPr lang="en-US" sz="4000" dirty="0">
                <a:solidFill>
                  <a:srgbClr val="000000"/>
                </a:solidFill>
                <a:latin typeface="Roboto Condensed Italics"/>
              </a:rPr>
              <a:t> </a:t>
            </a:r>
            <a:r>
              <a:rPr lang="en-US" sz="4000" dirty="0" err="1">
                <a:solidFill>
                  <a:srgbClr val="000000"/>
                </a:solidFill>
                <a:latin typeface="Roboto Condensed Italics"/>
              </a:rPr>
              <a:t>bọn</a:t>
            </a:r>
            <a:r>
              <a:rPr lang="en-US" sz="4000" dirty="0">
                <a:solidFill>
                  <a:srgbClr val="000000"/>
                </a:solidFill>
                <a:latin typeface="Roboto Condensed Italics"/>
              </a:rPr>
              <a:t> </a:t>
            </a:r>
            <a:r>
              <a:rPr lang="en-US" sz="4000" dirty="0" err="1">
                <a:solidFill>
                  <a:srgbClr val="000000"/>
                </a:solidFill>
                <a:latin typeface="Roboto Condensed Italics"/>
              </a:rPr>
              <a:t>ngươi</a:t>
            </a:r>
            <a:r>
              <a:rPr lang="en-US" sz="4000" dirty="0">
                <a:solidFill>
                  <a:srgbClr val="000000"/>
                </a:solidFill>
                <a:latin typeface="Roboto Condensed Italics"/>
              </a:rPr>
              <a:t> </a:t>
            </a:r>
            <a:r>
              <a:rPr lang="en-US" sz="4000" dirty="0" err="1">
                <a:solidFill>
                  <a:srgbClr val="000000"/>
                </a:solidFill>
                <a:latin typeface="Roboto Condensed Italics"/>
              </a:rPr>
              <a:t>có</a:t>
            </a:r>
            <a:r>
              <a:rPr lang="en-US" sz="4000" dirty="0">
                <a:solidFill>
                  <a:srgbClr val="000000"/>
                </a:solidFill>
                <a:latin typeface="Roboto Condensed Italics"/>
              </a:rPr>
              <a:t> </a:t>
            </a:r>
            <a:r>
              <a:rPr lang="en-US" sz="4000" dirty="0" err="1">
                <a:solidFill>
                  <a:srgbClr val="000000"/>
                </a:solidFill>
                <a:latin typeface="Roboto Condensed Italics"/>
              </a:rPr>
              <a:t>vung</a:t>
            </a:r>
            <a:r>
              <a:rPr lang="en-US" sz="4000" dirty="0">
                <a:solidFill>
                  <a:srgbClr val="000000"/>
                </a:solidFill>
                <a:latin typeface="Roboto Condensed Italics"/>
              </a:rPr>
              <a:t> </a:t>
            </a:r>
            <a:r>
              <a:rPr lang="en-US" sz="4000" dirty="0" err="1">
                <a:solidFill>
                  <a:srgbClr val="000000"/>
                </a:solidFill>
                <a:latin typeface="Roboto Condensed Italics"/>
              </a:rPr>
              <a:t>nhiều</a:t>
            </a:r>
            <a:r>
              <a:rPr lang="en-US" sz="4000" dirty="0">
                <a:solidFill>
                  <a:srgbClr val="000000"/>
                </a:solidFill>
                <a:latin typeface="Roboto Condensed Italics"/>
              </a:rPr>
              <a:t> </a:t>
            </a:r>
            <a:r>
              <a:rPr lang="en-US" sz="4000" dirty="0" err="1">
                <a:solidFill>
                  <a:srgbClr val="000000"/>
                </a:solidFill>
                <a:latin typeface="Roboto Condensed Italics"/>
              </a:rPr>
              <a:t>cánh</a:t>
            </a:r>
            <a:r>
              <a:rPr lang="en-US" sz="4000" dirty="0">
                <a:solidFill>
                  <a:srgbClr val="000000"/>
                </a:solidFill>
                <a:latin typeface="Roboto Condensed Italics"/>
              </a:rPr>
              <a:t> </a:t>
            </a:r>
            <a:r>
              <a:rPr lang="en-US" sz="4000" dirty="0" err="1">
                <a:solidFill>
                  <a:srgbClr val="000000"/>
                </a:solidFill>
                <a:latin typeface="Roboto Condensed Italics"/>
              </a:rPr>
              <a:t>tay</a:t>
            </a:r>
            <a:r>
              <a:rPr lang="en-US" sz="4000" dirty="0">
                <a:solidFill>
                  <a:srgbClr val="000000"/>
                </a:solidFill>
                <a:latin typeface="Roboto Condensed Italics"/>
              </a:rPr>
              <a:t> </a:t>
            </a:r>
            <a:r>
              <a:rPr lang="en-US" sz="4000" dirty="0" err="1">
                <a:solidFill>
                  <a:srgbClr val="000000"/>
                </a:solidFill>
                <a:latin typeface="Roboto Condensed Italics"/>
              </a:rPr>
              <a:t>hơn</a:t>
            </a:r>
            <a:r>
              <a:rPr lang="en-US" sz="4000" dirty="0">
                <a:solidFill>
                  <a:srgbClr val="000000"/>
                </a:solidFill>
                <a:latin typeface="Roboto Condensed Italics"/>
              </a:rPr>
              <a:t> </a:t>
            </a:r>
            <a:r>
              <a:rPr lang="en-US" sz="4000" dirty="0" err="1">
                <a:solidFill>
                  <a:srgbClr val="000000"/>
                </a:solidFill>
                <a:latin typeface="Roboto Condensed Italics"/>
              </a:rPr>
              <a:t>cả</a:t>
            </a:r>
            <a:r>
              <a:rPr lang="en-US" sz="4000" dirty="0">
                <a:solidFill>
                  <a:srgbClr val="000000"/>
                </a:solidFill>
                <a:latin typeface="Roboto Condensed Italics"/>
              </a:rPr>
              <a:t> </a:t>
            </a:r>
            <a:r>
              <a:rPr lang="en-US" sz="4000" dirty="0" err="1">
                <a:solidFill>
                  <a:srgbClr val="000000"/>
                </a:solidFill>
                <a:latin typeface="Roboto Condensed Italics"/>
              </a:rPr>
              <a:t>gã</a:t>
            </a:r>
            <a:r>
              <a:rPr lang="en-US" sz="4000" dirty="0">
                <a:solidFill>
                  <a:srgbClr val="000000"/>
                </a:solidFill>
                <a:latin typeface="Roboto Condensed Italics"/>
              </a:rPr>
              <a:t> </a:t>
            </a:r>
            <a:r>
              <a:rPr lang="en-US" sz="4000" dirty="0" err="1">
                <a:solidFill>
                  <a:srgbClr val="000000"/>
                </a:solidFill>
                <a:latin typeface="Roboto Condensed Italics"/>
              </a:rPr>
              <a:t>khổng</a:t>
            </a:r>
            <a:r>
              <a:rPr lang="en-US" sz="4000" dirty="0">
                <a:solidFill>
                  <a:srgbClr val="000000"/>
                </a:solidFill>
                <a:latin typeface="Roboto Condensed Italics"/>
              </a:rPr>
              <a:t> </a:t>
            </a:r>
            <a:r>
              <a:rPr lang="en-US" sz="4000" dirty="0" err="1">
                <a:solidFill>
                  <a:srgbClr val="000000"/>
                </a:solidFill>
                <a:latin typeface="Roboto Condensed Italics"/>
              </a:rPr>
              <a:t>lồ</a:t>
            </a:r>
            <a:r>
              <a:rPr lang="en-US" sz="4000" dirty="0">
                <a:solidFill>
                  <a:srgbClr val="000000"/>
                </a:solidFill>
                <a:latin typeface="Roboto Condensed Italics"/>
              </a:rPr>
              <a:t> Bri-a-</a:t>
            </a:r>
            <a:r>
              <a:rPr lang="en-US" sz="4000" dirty="0" err="1">
                <a:solidFill>
                  <a:srgbClr val="000000"/>
                </a:solidFill>
                <a:latin typeface="Roboto Condensed Italics"/>
              </a:rPr>
              <a:t>rê</a:t>
            </a:r>
            <a:r>
              <a:rPr lang="en-US" sz="4000" dirty="0">
                <a:solidFill>
                  <a:srgbClr val="000000"/>
                </a:solidFill>
                <a:latin typeface="Roboto Condensed Italics"/>
              </a:rPr>
              <a:t>-ô, </a:t>
            </a:r>
            <a:r>
              <a:rPr lang="en-US" sz="4000" dirty="0" err="1">
                <a:solidFill>
                  <a:srgbClr val="000000"/>
                </a:solidFill>
                <a:latin typeface="Roboto Condensed Italics"/>
              </a:rPr>
              <a:t>các</a:t>
            </a:r>
            <a:r>
              <a:rPr lang="en-US" sz="4000" dirty="0">
                <a:solidFill>
                  <a:srgbClr val="000000"/>
                </a:solidFill>
                <a:latin typeface="Roboto Condensed Italics"/>
              </a:rPr>
              <a:t> </a:t>
            </a:r>
            <a:r>
              <a:rPr lang="en-US" sz="4000" dirty="0" err="1">
                <a:solidFill>
                  <a:srgbClr val="000000"/>
                </a:solidFill>
                <a:latin typeface="Roboto Condensed Italics"/>
              </a:rPr>
              <a:t>ngươi</a:t>
            </a:r>
            <a:r>
              <a:rPr lang="en-US" sz="4000" dirty="0">
                <a:solidFill>
                  <a:srgbClr val="000000"/>
                </a:solidFill>
                <a:latin typeface="Roboto Condensed Italics"/>
              </a:rPr>
              <a:t> </a:t>
            </a:r>
            <a:r>
              <a:rPr lang="en-US" sz="4000" dirty="0" err="1">
                <a:solidFill>
                  <a:srgbClr val="000000"/>
                </a:solidFill>
                <a:latin typeface="Roboto Condensed Italics"/>
              </a:rPr>
              <a:t>cũng</a:t>
            </a:r>
            <a:r>
              <a:rPr lang="en-US" sz="4000" dirty="0">
                <a:solidFill>
                  <a:srgbClr val="000000"/>
                </a:solidFill>
                <a:latin typeface="Roboto Condensed Italics"/>
              </a:rPr>
              <a:t> </a:t>
            </a:r>
            <a:r>
              <a:rPr lang="en-US" sz="4000" dirty="0" err="1">
                <a:solidFill>
                  <a:srgbClr val="000000"/>
                </a:solidFill>
                <a:latin typeface="Roboto Condensed Italics"/>
              </a:rPr>
              <a:t>sắp</a:t>
            </a:r>
            <a:r>
              <a:rPr lang="en-US" sz="4000" dirty="0">
                <a:solidFill>
                  <a:srgbClr val="000000"/>
                </a:solidFill>
                <a:latin typeface="Roboto Condensed Italics"/>
              </a:rPr>
              <a:t> </a:t>
            </a:r>
            <a:r>
              <a:rPr lang="en-US" sz="4000" dirty="0" err="1">
                <a:solidFill>
                  <a:srgbClr val="000000"/>
                </a:solidFill>
                <a:latin typeface="Roboto Condensed Italics"/>
              </a:rPr>
              <a:t>phải</a:t>
            </a:r>
            <a:r>
              <a:rPr lang="en-US" sz="4000" dirty="0">
                <a:solidFill>
                  <a:srgbClr val="000000"/>
                </a:solidFill>
                <a:latin typeface="Roboto Condensed Italics"/>
              </a:rPr>
              <a:t> </a:t>
            </a:r>
            <a:r>
              <a:rPr lang="en-US" sz="4000" dirty="0" err="1">
                <a:solidFill>
                  <a:srgbClr val="000000"/>
                </a:solidFill>
                <a:latin typeface="Roboto Condensed Italics"/>
              </a:rPr>
              <a:t>đền</a:t>
            </a:r>
            <a:r>
              <a:rPr lang="en-US" sz="4000" dirty="0">
                <a:solidFill>
                  <a:srgbClr val="000000"/>
                </a:solidFill>
                <a:latin typeface="Roboto Condensed Italics"/>
              </a:rPr>
              <a:t> </a:t>
            </a:r>
            <a:r>
              <a:rPr lang="en-US" sz="4000" dirty="0" err="1">
                <a:solidFill>
                  <a:srgbClr val="000000"/>
                </a:solidFill>
                <a:latin typeface="Roboto Condensed Italics"/>
              </a:rPr>
              <a:t>tội</a:t>
            </a:r>
            <a:r>
              <a:rPr lang="en-US" sz="4000" dirty="0">
                <a:solidFill>
                  <a:srgbClr val="000000"/>
                </a:solidFill>
                <a:latin typeface="Roboto Condensed Itali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838669" y="1282157"/>
            <a:ext cx="12099032" cy="9849212"/>
          </a:xfrm>
          <a:custGeom>
            <a:avLst/>
            <a:gdLst/>
            <a:ahLst/>
            <a:cxnLst/>
            <a:rect l="l" t="t" r="r" b="b"/>
            <a:pathLst>
              <a:path w="12099032" h="9849212">
                <a:moveTo>
                  <a:pt x="0" y="0"/>
                </a:moveTo>
                <a:lnTo>
                  <a:pt x="12099033" y="0"/>
                </a:lnTo>
                <a:lnTo>
                  <a:pt x="12099033" y="9849212"/>
                </a:lnTo>
                <a:lnTo>
                  <a:pt x="0" y="9849212"/>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558324" y="1129757"/>
            <a:ext cx="5644674" cy="1106805"/>
          </a:xfrm>
          <a:prstGeom prst="rect">
            <a:avLst/>
          </a:prstGeom>
        </p:spPr>
        <p:txBody>
          <a:bodyPr lIns="0" tIns="0" rIns="0" bIns="0" rtlCol="0" anchor="t">
            <a:spAutoFit/>
          </a:bodyPr>
          <a:lstStyle/>
          <a:p>
            <a:pPr algn="ctr">
              <a:lnSpc>
                <a:spcPts val="8819"/>
              </a:lnSpc>
            </a:pPr>
            <a:r>
              <a:rPr lang="en-US" sz="6300" dirty="0">
                <a:solidFill>
                  <a:srgbClr val="6C453E"/>
                </a:solidFill>
                <a:latin typeface="#9Slide05 VL Fadilla"/>
              </a:rPr>
              <a:t>b. </a:t>
            </a:r>
            <a:r>
              <a:rPr lang="en-US" sz="6300" dirty="0" err="1">
                <a:solidFill>
                  <a:srgbClr val="6C453E"/>
                </a:solidFill>
                <a:latin typeface="#9Slide05 VL Fadilla"/>
              </a:rPr>
              <a:t>Nhân</a:t>
            </a:r>
            <a:r>
              <a:rPr lang="en-US" sz="6300" dirty="0">
                <a:solidFill>
                  <a:srgbClr val="6C453E"/>
                </a:solidFill>
                <a:latin typeface="#9Slide05 VL Fadilla"/>
              </a:rPr>
              <a:t> </a:t>
            </a:r>
            <a:r>
              <a:rPr lang="en-US" sz="6300" dirty="0" err="1">
                <a:solidFill>
                  <a:srgbClr val="6C453E"/>
                </a:solidFill>
                <a:latin typeface="#9Slide05 VL Fadilla"/>
              </a:rPr>
              <a:t>vật</a:t>
            </a:r>
            <a:endParaRPr lang="en-US" sz="6300" dirty="0">
              <a:solidFill>
                <a:srgbClr val="6C453E"/>
              </a:solidFill>
              <a:latin typeface="#9Slide05 VL Fadilla"/>
            </a:endParaRPr>
          </a:p>
        </p:txBody>
      </p:sp>
      <p:sp>
        <p:nvSpPr>
          <p:cNvPr id="6" name="TextBox 6"/>
          <p:cNvSpPr txBox="1"/>
          <p:nvPr/>
        </p:nvSpPr>
        <p:spPr>
          <a:xfrm>
            <a:off x="-558324" y="2115721"/>
            <a:ext cx="7274277" cy="721995"/>
          </a:xfrm>
          <a:prstGeom prst="rect">
            <a:avLst/>
          </a:prstGeom>
        </p:spPr>
        <p:txBody>
          <a:bodyPr lIns="0" tIns="0" rIns="0" bIns="0" rtlCol="0" anchor="t">
            <a:spAutoFit/>
          </a:bodyPr>
          <a:lstStyle/>
          <a:p>
            <a:pPr algn="ctr">
              <a:lnSpc>
                <a:spcPts val="5880"/>
              </a:lnSpc>
            </a:pPr>
            <a:r>
              <a:rPr lang="en-US" sz="4200">
                <a:solidFill>
                  <a:srgbClr val="6C453E"/>
                </a:solidFill>
                <a:latin typeface="Roboto Condensed Bold"/>
              </a:rPr>
              <a:t>Nhân vật Đôn-ki-hô-tê</a:t>
            </a:r>
          </a:p>
        </p:txBody>
      </p:sp>
      <p:grpSp>
        <p:nvGrpSpPr>
          <p:cNvPr id="7" name="Group 7"/>
          <p:cNvGrpSpPr/>
          <p:nvPr/>
        </p:nvGrpSpPr>
        <p:grpSpPr>
          <a:xfrm>
            <a:off x="3078814" y="3392805"/>
            <a:ext cx="3587743" cy="954404"/>
            <a:chOff x="0" y="0"/>
            <a:chExt cx="944920" cy="251366"/>
          </a:xfrm>
        </p:grpSpPr>
        <p:sp>
          <p:nvSpPr>
            <p:cNvPr id="8" name="Freeform 8"/>
            <p:cNvSpPr/>
            <p:nvPr/>
          </p:nvSpPr>
          <p:spPr>
            <a:xfrm>
              <a:off x="0" y="0"/>
              <a:ext cx="944920" cy="251366"/>
            </a:xfrm>
            <a:custGeom>
              <a:avLst/>
              <a:gdLst/>
              <a:ahLst/>
              <a:cxnLst/>
              <a:rect l="l" t="t" r="r" b="b"/>
              <a:pathLst>
                <a:path w="944920" h="251366">
                  <a:moveTo>
                    <a:pt x="110052" y="0"/>
                  </a:moveTo>
                  <a:lnTo>
                    <a:pt x="834868" y="0"/>
                  </a:lnTo>
                  <a:cubicBezTo>
                    <a:pt x="864056" y="0"/>
                    <a:pt x="892048" y="11595"/>
                    <a:pt x="912687" y="32233"/>
                  </a:cubicBezTo>
                  <a:cubicBezTo>
                    <a:pt x="933325" y="52872"/>
                    <a:pt x="944920" y="80864"/>
                    <a:pt x="944920" y="110052"/>
                  </a:cubicBezTo>
                  <a:lnTo>
                    <a:pt x="944920" y="141314"/>
                  </a:lnTo>
                  <a:cubicBezTo>
                    <a:pt x="944920" y="170501"/>
                    <a:pt x="933325" y="198494"/>
                    <a:pt x="912687" y="219132"/>
                  </a:cubicBezTo>
                  <a:cubicBezTo>
                    <a:pt x="892048" y="239771"/>
                    <a:pt x="864056" y="251366"/>
                    <a:pt x="834868" y="251366"/>
                  </a:cubicBezTo>
                  <a:lnTo>
                    <a:pt x="110052" y="251366"/>
                  </a:lnTo>
                  <a:cubicBezTo>
                    <a:pt x="49272" y="251366"/>
                    <a:pt x="0" y="202094"/>
                    <a:pt x="0" y="141314"/>
                  </a:cubicBezTo>
                  <a:lnTo>
                    <a:pt x="0" y="110052"/>
                  </a:lnTo>
                  <a:cubicBezTo>
                    <a:pt x="0" y="80864"/>
                    <a:pt x="11595" y="52872"/>
                    <a:pt x="32233" y="32233"/>
                  </a:cubicBezTo>
                  <a:cubicBezTo>
                    <a:pt x="52872" y="11595"/>
                    <a:pt x="80864" y="0"/>
                    <a:pt x="110052" y="0"/>
                  </a:cubicBezTo>
                  <a:close/>
                </a:path>
              </a:pathLst>
            </a:custGeom>
            <a:solidFill>
              <a:srgbClr val="F4F1D9"/>
            </a:solidFill>
          </p:spPr>
          <p:txBody>
            <a:bodyPr/>
            <a:lstStyle/>
            <a:p>
              <a:endParaRPr lang="en-US"/>
            </a:p>
          </p:txBody>
        </p:sp>
        <p:sp>
          <p:nvSpPr>
            <p:cNvPr id="9" name="TextBox 9"/>
            <p:cNvSpPr txBox="1"/>
            <p:nvPr/>
          </p:nvSpPr>
          <p:spPr>
            <a:xfrm>
              <a:off x="0" y="-28575"/>
              <a:ext cx="944920" cy="279941"/>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793272" y="3466148"/>
            <a:ext cx="8115300" cy="721995"/>
          </a:xfrm>
          <a:prstGeom prst="rect">
            <a:avLst/>
          </a:prstGeom>
        </p:spPr>
        <p:txBody>
          <a:bodyPr lIns="0" tIns="0" rIns="0" bIns="0" rtlCol="0" anchor="t">
            <a:spAutoFit/>
          </a:bodyPr>
          <a:lstStyle/>
          <a:p>
            <a:pPr algn="ctr">
              <a:lnSpc>
                <a:spcPts val="5880"/>
              </a:lnSpc>
              <a:spcBef>
                <a:spcPct val="0"/>
              </a:spcBef>
            </a:pPr>
            <a:r>
              <a:rPr lang="en-US" sz="4200" dirty="0" err="1">
                <a:solidFill>
                  <a:srgbClr val="000000"/>
                </a:solidFill>
                <a:latin typeface="Roboto Condensed Bold Italics"/>
              </a:rPr>
              <a:t>Hành</a:t>
            </a:r>
            <a:r>
              <a:rPr lang="en-US" sz="4200" dirty="0">
                <a:solidFill>
                  <a:srgbClr val="000000"/>
                </a:solidFill>
                <a:latin typeface="Roboto Condensed Bold Italics"/>
              </a:rPr>
              <a:t> </a:t>
            </a:r>
            <a:r>
              <a:rPr lang="en-US" sz="4200" dirty="0" err="1">
                <a:solidFill>
                  <a:srgbClr val="000000"/>
                </a:solidFill>
                <a:latin typeface="Roboto Condensed Bold Italics"/>
              </a:rPr>
              <a:t>động</a:t>
            </a:r>
            <a:endParaRPr lang="en-US" sz="4200" dirty="0">
              <a:solidFill>
                <a:srgbClr val="000000"/>
              </a:solidFill>
              <a:latin typeface="Roboto Condensed Bold Italics"/>
            </a:endParaRPr>
          </a:p>
        </p:txBody>
      </p:sp>
      <p:sp>
        <p:nvSpPr>
          <p:cNvPr id="11" name="TextBox 11"/>
          <p:cNvSpPr txBox="1"/>
          <p:nvPr/>
        </p:nvSpPr>
        <p:spPr>
          <a:xfrm>
            <a:off x="0" y="4711690"/>
            <a:ext cx="10803444" cy="4315460"/>
          </a:xfrm>
          <a:prstGeom prst="rect">
            <a:avLst/>
          </a:prstGeom>
        </p:spPr>
        <p:txBody>
          <a:bodyPr lIns="0" tIns="0" rIns="0" bIns="0" rtlCol="0" anchor="t">
            <a:spAutoFit/>
          </a:bodyPr>
          <a:lstStyle/>
          <a:p>
            <a:pPr marL="885191" lvl="1" indent="-442595" algn="just">
              <a:lnSpc>
                <a:spcPts val="5740"/>
              </a:lnSpc>
              <a:buFont typeface="Arial"/>
              <a:buChar char="•"/>
            </a:pPr>
            <a:r>
              <a:rPr lang="en-US" sz="4100" dirty="0">
                <a:solidFill>
                  <a:srgbClr val="000000"/>
                </a:solidFill>
                <a:latin typeface="Roboto Condensed"/>
              </a:rPr>
              <a:t>“Tay </a:t>
            </a:r>
            <a:r>
              <a:rPr lang="en-US" sz="4100" dirty="0" err="1">
                <a:solidFill>
                  <a:srgbClr val="000000"/>
                </a:solidFill>
                <a:latin typeface="Roboto Condensed"/>
              </a:rPr>
              <a:t>lăm</a:t>
            </a:r>
            <a:r>
              <a:rPr lang="en-US" sz="4100" dirty="0">
                <a:solidFill>
                  <a:srgbClr val="000000"/>
                </a:solidFill>
                <a:latin typeface="Roboto Condensed"/>
              </a:rPr>
              <a:t> </a:t>
            </a:r>
            <a:r>
              <a:rPr lang="en-US" sz="4100" dirty="0" err="1">
                <a:solidFill>
                  <a:srgbClr val="000000"/>
                </a:solidFill>
                <a:latin typeface="Roboto Condensed"/>
              </a:rPr>
              <a:t>lăm</a:t>
            </a:r>
            <a:r>
              <a:rPr lang="en-US" sz="4100" dirty="0">
                <a:solidFill>
                  <a:srgbClr val="000000"/>
                </a:solidFill>
                <a:latin typeface="Roboto Condensed"/>
              </a:rPr>
              <a:t> </a:t>
            </a:r>
            <a:r>
              <a:rPr lang="en-US" sz="4100" dirty="0" err="1">
                <a:solidFill>
                  <a:srgbClr val="000000"/>
                </a:solidFill>
                <a:latin typeface="Roboto Condensed"/>
              </a:rPr>
              <a:t>ngọn</a:t>
            </a:r>
            <a:r>
              <a:rPr lang="en-US" sz="4100" dirty="0">
                <a:solidFill>
                  <a:srgbClr val="000000"/>
                </a:solidFill>
                <a:latin typeface="Roboto Condensed"/>
              </a:rPr>
              <a:t> </a:t>
            </a:r>
            <a:r>
              <a:rPr lang="en-US" sz="4100" dirty="0" err="1">
                <a:solidFill>
                  <a:srgbClr val="000000"/>
                </a:solidFill>
                <a:latin typeface="Roboto Condensed"/>
              </a:rPr>
              <a:t>giáo</a:t>
            </a:r>
            <a:r>
              <a:rPr lang="en-US" sz="4100" dirty="0">
                <a:solidFill>
                  <a:srgbClr val="000000"/>
                </a:solidFill>
                <a:latin typeface="Roboto Condensed"/>
              </a:rPr>
              <a:t>, </a:t>
            </a:r>
            <a:r>
              <a:rPr lang="en-US" sz="4100" dirty="0" err="1">
                <a:solidFill>
                  <a:srgbClr val="000000"/>
                </a:solidFill>
                <a:latin typeface="Roboto Condensed"/>
              </a:rPr>
              <a:t>lão</a:t>
            </a:r>
            <a:r>
              <a:rPr lang="en-US" sz="4100" dirty="0">
                <a:solidFill>
                  <a:srgbClr val="000000"/>
                </a:solidFill>
                <a:latin typeface="Roboto Condensed"/>
              </a:rPr>
              <a:t> </a:t>
            </a:r>
            <a:r>
              <a:rPr lang="en-US" sz="4100" dirty="0" err="1">
                <a:solidFill>
                  <a:srgbClr val="000000"/>
                </a:solidFill>
                <a:latin typeface="Roboto Condensed"/>
              </a:rPr>
              <a:t>thúc</a:t>
            </a:r>
            <a:r>
              <a:rPr lang="en-US" sz="4100" dirty="0">
                <a:solidFill>
                  <a:srgbClr val="000000"/>
                </a:solidFill>
                <a:latin typeface="Roboto Condensed"/>
              </a:rPr>
              <a:t> con </a:t>
            </a:r>
            <a:r>
              <a:rPr lang="en-US" sz="4100" dirty="0" err="1">
                <a:solidFill>
                  <a:srgbClr val="000000"/>
                </a:solidFill>
                <a:latin typeface="Roboto Condensed"/>
              </a:rPr>
              <a:t>ngựa</a:t>
            </a:r>
            <a:r>
              <a:rPr lang="en-US" sz="4100" dirty="0">
                <a:solidFill>
                  <a:srgbClr val="000000"/>
                </a:solidFill>
                <a:latin typeface="Roboto Condensed"/>
              </a:rPr>
              <a:t> </a:t>
            </a:r>
            <a:r>
              <a:rPr lang="en-US" sz="4100" dirty="0" err="1">
                <a:solidFill>
                  <a:srgbClr val="000000"/>
                </a:solidFill>
                <a:latin typeface="Roboto Condensed"/>
              </a:rPr>
              <a:t>Rô</a:t>
            </a:r>
            <a:r>
              <a:rPr lang="en-US" sz="4100" dirty="0">
                <a:solidFill>
                  <a:srgbClr val="000000"/>
                </a:solidFill>
                <a:latin typeface="Roboto Condensed"/>
              </a:rPr>
              <a:t>-xi-nan-</a:t>
            </a:r>
            <a:r>
              <a:rPr lang="en-US" sz="4100" dirty="0" err="1">
                <a:solidFill>
                  <a:srgbClr val="000000"/>
                </a:solidFill>
                <a:latin typeface="Roboto Condensed"/>
              </a:rPr>
              <a:t>tê</a:t>
            </a:r>
            <a:r>
              <a:rPr lang="en-US" sz="4100" dirty="0">
                <a:solidFill>
                  <a:srgbClr val="000000"/>
                </a:solidFill>
                <a:latin typeface="Roboto Condensed"/>
              </a:rPr>
              <a:t> phi </a:t>
            </a:r>
            <a:r>
              <a:rPr lang="en-US" sz="4100" dirty="0" err="1">
                <a:solidFill>
                  <a:srgbClr val="000000"/>
                </a:solidFill>
                <a:latin typeface="Roboto Condensed"/>
              </a:rPr>
              <a:t>thẳng</a:t>
            </a:r>
            <a:r>
              <a:rPr lang="en-US" sz="4100" dirty="0">
                <a:solidFill>
                  <a:srgbClr val="000000"/>
                </a:solidFill>
                <a:latin typeface="Roboto Condensed"/>
              </a:rPr>
              <a:t> </a:t>
            </a:r>
            <a:r>
              <a:rPr lang="en-US" sz="4100" dirty="0" err="1">
                <a:solidFill>
                  <a:srgbClr val="000000"/>
                </a:solidFill>
                <a:latin typeface="Roboto Condensed"/>
              </a:rPr>
              <a:t>tới</a:t>
            </a:r>
            <a:r>
              <a:rPr lang="en-US" sz="4100" dirty="0">
                <a:solidFill>
                  <a:srgbClr val="000000"/>
                </a:solidFill>
                <a:latin typeface="Roboto Condensed"/>
              </a:rPr>
              <a:t> </a:t>
            </a:r>
            <a:r>
              <a:rPr lang="en-US" sz="4100" dirty="0" err="1">
                <a:solidFill>
                  <a:srgbClr val="000000"/>
                </a:solidFill>
                <a:latin typeface="Roboto Condensed"/>
              </a:rPr>
              <a:t>chiếc</a:t>
            </a:r>
            <a:r>
              <a:rPr lang="en-US" sz="4100" dirty="0">
                <a:solidFill>
                  <a:srgbClr val="000000"/>
                </a:solidFill>
                <a:latin typeface="Roboto Condensed"/>
              </a:rPr>
              <a:t> </a:t>
            </a:r>
            <a:r>
              <a:rPr lang="en-US" sz="4100" dirty="0" err="1">
                <a:solidFill>
                  <a:srgbClr val="000000"/>
                </a:solidFill>
                <a:latin typeface="Roboto Condensed"/>
              </a:rPr>
              <a:t>cối</a:t>
            </a:r>
            <a:r>
              <a:rPr lang="en-US" sz="4100" dirty="0">
                <a:solidFill>
                  <a:srgbClr val="000000"/>
                </a:solidFill>
                <a:latin typeface="Roboto Condensed"/>
              </a:rPr>
              <a:t> </a:t>
            </a:r>
            <a:r>
              <a:rPr lang="en-US" sz="4100" dirty="0" err="1">
                <a:solidFill>
                  <a:srgbClr val="000000"/>
                </a:solidFill>
                <a:latin typeface="Roboto Condensed"/>
              </a:rPr>
              <a:t>xay</a:t>
            </a:r>
            <a:r>
              <a:rPr lang="en-US" sz="4100" dirty="0">
                <a:solidFill>
                  <a:srgbClr val="000000"/>
                </a:solidFill>
                <a:latin typeface="Roboto Condensed"/>
              </a:rPr>
              <a:t> </a:t>
            </a:r>
            <a:r>
              <a:rPr lang="en-US" sz="4100" dirty="0" err="1">
                <a:solidFill>
                  <a:srgbClr val="000000"/>
                </a:solidFill>
                <a:latin typeface="Roboto Condensed"/>
              </a:rPr>
              <a:t>gió</a:t>
            </a:r>
            <a:r>
              <a:rPr lang="en-US" sz="4100" dirty="0">
                <a:solidFill>
                  <a:srgbClr val="000000"/>
                </a:solidFill>
                <a:latin typeface="Roboto Condensed"/>
              </a:rPr>
              <a:t> </a:t>
            </a:r>
            <a:r>
              <a:rPr lang="en-US" sz="4100" dirty="0" err="1">
                <a:solidFill>
                  <a:srgbClr val="000000"/>
                </a:solidFill>
                <a:latin typeface="Roboto Condensed"/>
              </a:rPr>
              <a:t>gần</a:t>
            </a:r>
            <a:r>
              <a:rPr lang="en-US" sz="4100" dirty="0">
                <a:solidFill>
                  <a:srgbClr val="000000"/>
                </a:solidFill>
                <a:latin typeface="Roboto Condensed"/>
              </a:rPr>
              <a:t> </a:t>
            </a:r>
            <a:r>
              <a:rPr lang="en-US" sz="4100" dirty="0" err="1">
                <a:solidFill>
                  <a:srgbClr val="000000"/>
                </a:solidFill>
                <a:latin typeface="Roboto Condensed"/>
              </a:rPr>
              <a:t>nhất</a:t>
            </a:r>
            <a:r>
              <a:rPr lang="en-US" sz="4100" dirty="0">
                <a:solidFill>
                  <a:srgbClr val="000000"/>
                </a:solidFill>
                <a:latin typeface="Roboto Condensed"/>
              </a:rPr>
              <a:t> </a:t>
            </a:r>
            <a:r>
              <a:rPr lang="en-US" sz="4100" dirty="0" err="1">
                <a:solidFill>
                  <a:srgbClr val="000000"/>
                </a:solidFill>
                <a:latin typeface="Roboto Condensed"/>
              </a:rPr>
              <a:t>trước</a:t>
            </a:r>
            <a:r>
              <a:rPr lang="en-US" sz="4100" dirty="0">
                <a:solidFill>
                  <a:srgbClr val="000000"/>
                </a:solidFill>
                <a:latin typeface="Roboto Condensed"/>
              </a:rPr>
              <a:t> </a:t>
            </a:r>
            <a:r>
              <a:rPr lang="en-US" sz="4100" dirty="0" err="1">
                <a:solidFill>
                  <a:srgbClr val="000000"/>
                </a:solidFill>
                <a:latin typeface="Roboto Condensed"/>
              </a:rPr>
              <a:t>mặt</a:t>
            </a:r>
            <a:r>
              <a:rPr lang="en-US" sz="4100" dirty="0">
                <a:solidFill>
                  <a:srgbClr val="000000"/>
                </a:solidFill>
                <a:latin typeface="Roboto Condensed"/>
              </a:rPr>
              <a:t>, </a:t>
            </a:r>
            <a:r>
              <a:rPr lang="en-US" sz="4100" dirty="0" err="1">
                <a:solidFill>
                  <a:srgbClr val="000000"/>
                </a:solidFill>
                <a:latin typeface="Roboto Condensed"/>
              </a:rPr>
              <a:t>và</a:t>
            </a:r>
            <a:r>
              <a:rPr lang="en-US" sz="4100" dirty="0">
                <a:solidFill>
                  <a:srgbClr val="000000"/>
                </a:solidFill>
                <a:latin typeface="Roboto Condensed"/>
              </a:rPr>
              <a:t> </a:t>
            </a:r>
            <a:r>
              <a:rPr lang="en-US" sz="4100" dirty="0" err="1">
                <a:solidFill>
                  <a:srgbClr val="000000"/>
                </a:solidFill>
                <a:latin typeface="Roboto Condensed"/>
              </a:rPr>
              <a:t>đâm</a:t>
            </a:r>
            <a:r>
              <a:rPr lang="en-US" sz="4100" dirty="0">
                <a:solidFill>
                  <a:srgbClr val="000000"/>
                </a:solidFill>
                <a:latin typeface="Roboto Condensed"/>
              </a:rPr>
              <a:t> </a:t>
            </a:r>
            <a:r>
              <a:rPr lang="en-US" sz="4100" dirty="0" err="1">
                <a:solidFill>
                  <a:srgbClr val="000000"/>
                </a:solidFill>
                <a:latin typeface="Roboto Condensed"/>
              </a:rPr>
              <a:t>mũi</a:t>
            </a:r>
            <a:r>
              <a:rPr lang="en-US" sz="4100" dirty="0">
                <a:solidFill>
                  <a:srgbClr val="000000"/>
                </a:solidFill>
                <a:latin typeface="Roboto Condensed"/>
              </a:rPr>
              <a:t> </a:t>
            </a:r>
            <a:r>
              <a:rPr lang="en-US" sz="4100" dirty="0" err="1">
                <a:solidFill>
                  <a:srgbClr val="000000"/>
                </a:solidFill>
                <a:latin typeface="Roboto Condensed"/>
              </a:rPr>
              <a:t>giáo</a:t>
            </a:r>
            <a:r>
              <a:rPr lang="en-US" sz="4100" dirty="0">
                <a:solidFill>
                  <a:srgbClr val="000000"/>
                </a:solidFill>
                <a:latin typeface="Roboto Condensed"/>
              </a:rPr>
              <a:t> </a:t>
            </a:r>
            <a:r>
              <a:rPr lang="en-US" sz="4100" dirty="0" err="1">
                <a:solidFill>
                  <a:srgbClr val="000000"/>
                </a:solidFill>
                <a:latin typeface="Roboto Condensed"/>
              </a:rPr>
              <a:t>vào</a:t>
            </a:r>
            <a:r>
              <a:rPr lang="en-US" sz="4100" dirty="0">
                <a:solidFill>
                  <a:srgbClr val="000000"/>
                </a:solidFill>
                <a:latin typeface="Roboto Condensed"/>
              </a:rPr>
              <a:t> </a:t>
            </a:r>
            <a:r>
              <a:rPr lang="en-US" sz="4100" dirty="0" err="1">
                <a:solidFill>
                  <a:srgbClr val="000000"/>
                </a:solidFill>
                <a:latin typeface="Roboto Condensed"/>
              </a:rPr>
              <a:t>cánh</a:t>
            </a:r>
            <a:r>
              <a:rPr lang="en-US" sz="4100" dirty="0">
                <a:solidFill>
                  <a:srgbClr val="000000"/>
                </a:solidFill>
                <a:latin typeface="Roboto Condensed"/>
              </a:rPr>
              <a:t> </a:t>
            </a:r>
            <a:r>
              <a:rPr lang="en-US" sz="4100" dirty="0" err="1">
                <a:solidFill>
                  <a:srgbClr val="000000"/>
                </a:solidFill>
                <a:latin typeface="Roboto Condensed"/>
              </a:rPr>
              <a:t>quạt</a:t>
            </a:r>
            <a:r>
              <a:rPr lang="en-US" sz="4100" dirty="0">
                <a:solidFill>
                  <a:srgbClr val="000000"/>
                </a:solidFill>
                <a:latin typeface="Roboto Condensed"/>
              </a:rPr>
              <a:t>.”</a:t>
            </a:r>
          </a:p>
          <a:p>
            <a:pPr marL="885191" lvl="1" indent="-442595" algn="just">
              <a:lnSpc>
                <a:spcPts val="5740"/>
              </a:lnSpc>
              <a:buFont typeface="Arial"/>
              <a:buChar char="•"/>
            </a:pPr>
            <a:r>
              <a:rPr lang="en-US" sz="4100" dirty="0">
                <a:solidFill>
                  <a:srgbClr val="000000"/>
                </a:solidFill>
                <a:latin typeface="Roboto Condensed"/>
              </a:rPr>
              <a:t>“</a:t>
            </a:r>
            <a:r>
              <a:rPr lang="en-US" sz="4100" dirty="0" err="1">
                <a:solidFill>
                  <a:srgbClr val="000000"/>
                </a:solidFill>
                <a:latin typeface="Roboto Condensed"/>
              </a:rPr>
              <a:t>Thức</a:t>
            </a:r>
            <a:r>
              <a:rPr lang="en-US" sz="4100" dirty="0">
                <a:solidFill>
                  <a:srgbClr val="000000"/>
                </a:solidFill>
                <a:latin typeface="Roboto Condensed"/>
              </a:rPr>
              <a:t> </a:t>
            </a:r>
            <a:r>
              <a:rPr lang="en-US" sz="4100" dirty="0" err="1">
                <a:solidFill>
                  <a:srgbClr val="000000"/>
                </a:solidFill>
                <a:latin typeface="Roboto Condensed"/>
              </a:rPr>
              <a:t>trắng</a:t>
            </a:r>
            <a:r>
              <a:rPr lang="en-US" sz="4100" dirty="0">
                <a:solidFill>
                  <a:srgbClr val="000000"/>
                </a:solidFill>
                <a:latin typeface="Roboto Condensed"/>
              </a:rPr>
              <a:t> </a:t>
            </a:r>
            <a:r>
              <a:rPr lang="en-US" sz="4100" dirty="0" err="1">
                <a:solidFill>
                  <a:srgbClr val="000000"/>
                </a:solidFill>
                <a:latin typeface="Roboto Condensed"/>
              </a:rPr>
              <a:t>nhiều</a:t>
            </a:r>
            <a:r>
              <a:rPr lang="en-US" sz="4100" dirty="0">
                <a:solidFill>
                  <a:srgbClr val="000000"/>
                </a:solidFill>
                <a:latin typeface="Roboto Condensed"/>
              </a:rPr>
              <a:t> </a:t>
            </a:r>
            <a:r>
              <a:rPr lang="en-US" sz="4100" dirty="0" err="1">
                <a:solidFill>
                  <a:srgbClr val="000000"/>
                </a:solidFill>
                <a:latin typeface="Roboto Condensed"/>
              </a:rPr>
              <a:t>đêm</a:t>
            </a:r>
            <a:r>
              <a:rPr lang="en-US" sz="4100" dirty="0">
                <a:solidFill>
                  <a:srgbClr val="000000"/>
                </a:solidFill>
                <a:latin typeface="Roboto Condensed"/>
              </a:rPr>
              <a:t> </a:t>
            </a:r>
            <a:r>
              <a:rPr lang="en-US" sz="4100" dirty="0" err="1">
                <a:solidFill>
                  <a:srgbClr val="000000"/>
                </a:solidFill>
                <a:latin typeface="Roboto Condensed"/>
              </a:rPr>
              <a:t>ròng</a:t>
            </a:r>
            <a:r>
              <a:rPr lang="en-US" sz="4100" dirty="0">
                <a:solidFill>
                  <a:srgbClr val="000000"/>
                </a:solidFill>
                <a:latin typeface="Roboto Condensed"/>
              </a:rPr>
              <a:t> ở </a:t>
            </a:r>
            <a:r>
              <a:rPr lang="en-US" sz="4100" dirty="0" err="1">
                <a:solidFill>
                  <a:srgbClr val="000000"/>
                </a:solidFill>
                <a:latin typeface="Roboto Condensed"/>
              </a:rPr>
              <a:t>trong</a:t>
            </a:r>
            <a:r>
              <a:rPr lang="en-US" sz="4100" dirty="0">
                <a:solidFill>
                  <a:srgbClr val="000000"/>
                </a:solidFill>
                <a:latin typeface="Roboto Condensed"/>
              </a:rPr>
              <a:t> </a:t>
            </a:r>
            <a:r>
              <a:rPr lang="en-US" sz="4100" dirty="0" err="1">
                <a:solidFill>
                  <a:srgbClr val="000000"/>
                </a:solidFill>
                <a:latin typeface="Roboto Condensed"/>
              </a:rPr>
              <a:t>rừng</a:t>
            </a:r>
            <a:r>
              <a:rPr lang="en-US" sz="4100" dirty="0">
                <a:solidFill>
                  <a:srgbClr val="000000"/>
                </a:solidFill>
                <a:latin typeface="Roboto Condensed"/>
              </a:rPr>
              <a:t> </a:t>
            </a:r>
            <a:r>
              <a:rPr lang="en-US" sz="4100" dirty="0" err="1">
                <a:solidFill>
                  <a:srgbClr val="000000"/>
                </a:solidFill>
                <a:latin typeface="Roboto Condensed"/>
              </a:rPr>
              <a:t>hoặc</a:t>
            </a:r>
            <a:r>
              <a:rPr lang="en-US" sz="4100" dirty="0">
                <a:solidFill>
                  <a:srgbClr val="000000"/>
                </a:solidFill>
                <a:latin typeface="Roboto Condensed"/>
              </a:rPr>
              <a:t> </a:t>
            </a:r>
            <a:r>
              <a:rPr lang="en-US" sz="4100" dirty="0" err="1">
                <a:solidFill>
                  <a:srgbClr val="000000"/>
                </a:solidFill>
                <a:latin typeface="Roboto Condensed"/>
              </a:rPr>
              <a:t>nơi</a:t>
            </a:r>
            <a:r>
              <a:rPr lang="en-US" sz="4100" dirty="0">
                <a:solidFill>
                  <a:srgbClr val="000000"/>
                </a:solidFill>
                <a:latin typeface="Roboto Condensed"/>
              </a:rPr>
              <a:t> </a:t>
            </a:r>
            <a:r>
              <a:rPr lang="en-US" sz="4100" dirty="0" err="1">
                <a:solidFill>
                  <a:srgbClr val="000000"/>
                </a:solidFill>
                <a:latin typeface="Roboto Condensed"/>
              </a:rPr>
              <a:t>hoang</a:t>
            </a:r>
            <a:r>
              <a:rPr lang="en-US" sz="4100" dirty="0">
                <a:solidFill>
                  <a:srgbClr val="000000"/>
                </a:solidFill>
                <a:latin typeface="Roboto Condensed"/>
              </a:rPr>
              <a:t> </a:t>
            </a:r>
            <a:r>
              <a:rPr lang="en-US" sz="4100" dirty="0" err="1">
                <a:solidFill>
                  <a:srgbClr val="000000"/>
                </a:solidFill>
                <a:latin typeface="Roboto Condensed"/>
              </a:rPr>
              <a:t>mạc</a:t>
            </a:r>
            <a:r>
              <a:rPr lang="en-US" sz="4100" dirty="0">
                <a:solidFill>
                  <a:srgbClr val="000000"/>
                </a:solidFill>
                <a:latin typeface="Roboto Condensed"/>
              </a:rPr>
              <a:t>, </a:t>
            </a:r>
            <a:r>
              <a:rPr lang="en-US" sz="4100" dirty="0" err="1">
                <a:solidFill>
                  <a:srgbClr val="000000"/>
                </a:solidFill>
                <a:latin typeface="Roboto Condensed"/>
              </a:rPr>
              <a:t>liên</a:t>
            </a:r>
            <a:r>
              <a:rPr lang="en-US" sz="4100" dirty="0">
                <a:solidFill>
                  <a:srgbClr val="000000"/>
                </a:solidFill>
                <a:latin typeface="Roboto Condensed"/>
              </a:rPr>
              <a:t> </a:t>
            </a:r>
            <a:r>
              <a:rPr lang="en-US" sz="4100" dirty="0" err="1">
                <a:solidFill>
                  <a:srgbClr val="000000"/>
                </a:solidFill>
                <a:latin typeface="Roboto Condensed"/>
              </a:rPr>
              <a:t>tưởng</a:t>
            </a:r>
            <a:r>
              <a:rPr lang="en-US" sz="4100" dirty="0">
                <a:solidFill>
                  <a:srgbClr val="000000"/>
                </a:solidFill>
                <a:latin typeface="Roboto Condensed"/>
              </a:rPr>
              <a:t> </a:t>
            </a:r>
            <a:r>
              <a:rPr lang="en-US" sz="4100" dirty="0" err="1">
                <a:solidFill>
                  <a:srgbClr val="000000"/>
                </a:solidFill>
                <a:latin typeface="Roboto Condensed"/>
              </a:rPr>
              <a:t>nhớ</a:t>
            </a:r>
            <a:r>
              <a:rPr lang="en-US" sz="4100" dirty="0">
                <a:solidFill>
                  <a:srgbClr val="000000"/>
                </a:solidFill>
                <a:latin typeface="Roboto Condensed"/>
              </a:rPr>
              <a:t> </a:t>
            </a:r>
            <a:r>
              <a:rPr lang="en-US" sz="4100" dirty="0" err="1">
                <a:solidFill>
                  <a:srgbClr val="000000"/>
                </a:solidFill>
                <a:latin typeface="Roboto Condensed"/>
              </a:rPr>
              <a:t>tới</a:t>
            </a:r>
            <a:r>
              <a:rPr lang="en-US" sz="4100" dirty="0">
                <a:solidFill>
                  <a:srgbClr val="000000"/>
                </a:solidFill>
                <a:latin typeface="Roboto Condensed"/>
              </a:rPr>
              <a:t> </a:t>
            </a:r>
            <a:r>
              <a:rPr lang="en-US" sz="4100" dirty="0" err="1">
                <a:solidFill>
                  <a:srgbClr val="000000"/>
                </a:solidFill>
                <a:latin typeface="Roboto Condensed"/>
              </a:rPr>
              <a:t>tình</a:t>
            </a:r>
            <a:r>
              <a:rPr lang="en-US" sz="4100" dirty="0">
                <a:solidFill>
                  <a:srgbClr val="000000"/>
                </a:solidFill>
                <a:latin typeface="Roboto Condensed"/>
              </a:rPr>
              <a:t> </a:t>
            </a:r>
            <a:r>
              <a:rPr lang="en-US" sz="4100" dirty="0" err="1">
                <a:solidFill>
                  <a:srgbClr val="000000"/>
                </a:solidFill>
                <a:latin typeface="Roboto Condensed"/>
              </a:rPr>
              <a:t>nương</a:t>
            </a:r>
            <a:r>
              <a:rPr lang="en-US" sz="4100" dirty="0">
                <a:solidFill>
                  <a:srgbClr val="000000"/>
                </a:solidFill>
                <a:latin typeface="Roboto Condensed"/>
              </a:rPr>
              <a:t>”.</a:t>
            </a:r>
          </a:p>
          <a:p>
            <a:pPr algn="just">
              <a:lnSpc>
                <a:spcPts val="5740"/>
              </a:lnSpc>
            </a:pPr>
            <a:endParaRPr lang="en-US" sz="4100" dirty="0">
              <a:solidFill>
                <a:srgbClr val="000000"/>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606137" y="1028700"/>
            <a:ext cx="13687245" cy="9067800"/>
          </a:xfrm>
          <a:custGeom>
            <a:avLst/>
            <a:gdLst/>
            <a:ahLst/>
            <a:cxnLst/>
            <a:rect l="l" t="t" r="r" b="b"/>
            <a:pathLst>
              <a:path w="13687245" h="9067800">
                <a:moveTo>
                  <a:pt x="0" y="0"/>
                </a:moveTo>
                <a:lnTo>
                  <a:pt x="13687246" y="0"/>
                </a:lnTo>
                <a:lnTo>
                  <a:pt x="13687246" y="9067800"/>
                </a:lnTo>
                <a:lnTo>
                  <a:pt x="0" y="9067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p:cNvGrpSpPr>
            <a:grpSpLocks noChangeAspect="1"/>
          </p:cNvGrpSpPr>
          <p:nvPr/>
        </p:nvGrpSpPr>
        <p:grpSpPr>
          <a:xfrm>
            <a:off x="9605306" y="2666119"/>
            <a:ext cx="8655125" cy="6592181"/>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1315" b="-1315"/>
              </a:stretch>
            </a:blipFill>
          </p:spPr>
          <p:txBody>
            <a:bodyPr/>
            <a:lstStyle/>
            <a:p>
              <a:endParaRPr lang="en-US"/>
            </a:p>
          </p:txBody>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sp>
        <p:nvSpPr>
          <p:cNvPr id="11" name="TextBox 11"/>
          <p:cNvSpPr txBox="1"/>
          <p:nvPr/>
        </p:nvSpPr>
        <p:spPr>
          <a:xfrm>
            <a:off x="2667000" y="1316376"/>
            <a:ext cx="6938306" cy="1845442"/>
          </a:xfrm>
          <a:prstGeom prst="rect">
            <a:avLst/>
          </a:prstGeom>
        </p:spPr>
        <p:txBody>
          <a:bodyPr wrap="square" lIns="0" tIns="0" rIns="0" bIns="0" rtlCol="0" anchor="t">
            <a:spAutoFit/>
          </a:bodyPr>
          <a:lstStyle/>
          <a:p>
            <a:pPr algn="ctr">
              <a:lnSpc>
                <a:spcPts val="16800"/>
              </a:lnSpc>
              <a:spcBef>
                <a:spcPct val="0"/>
              </a:spcBef>
            </a:pPr>
            <a:r>
              <a:rPr lang="en-US" sz="12000" dirty="0">
                <a:solidFill>
                  <a:srgbClr val="6D453E"/>
                </a:solidFill>
                <a:latin typeface="#9Slide06 SVNSlow Attack 2"/>
              </a:rPr>
              <a:t>GIẢI MÃ MẬT THƯ</a:t>
            </a:r>
          </a:p>
        </p:txBody>
      </p:sp>
      <p:sp>
        <p:nvSpPr>
          <p:cNvPr id="12" name="TextBox 12"/>
          <p:cNvSpPr txBox="1"/>
          <p:nvPr/>
        </p:nvSpPr>
        <p:spPr>
          <a:xfrm>
            <a:off x="2171309" y="3341623"/>
            <a:ext cx="7433997" cy="5916677"/>
          </a:xfrm>
          <a:prstGeom prst="rect">
            <a:avLst/>
          </a:prstGeom>
        </p:spPr>
        <p:txBody>
          <a:bodyPr lIns="0" tIns="0" rIns="0" bIns="0" rtlCol="0" anchor="t">
            <a:spAutoFit/>
          </a:bodyPr>
          <a:lstStyle/>
          <a:p>
            <a:pPr algn="just">
              <a:lnSpc>
                <a:spcPts val="6719"/>
              </a:lnSpc>
              <a:spcBef>
                <a:spcPct val="0"/>
              </a:spcBef>
            </a:pPr>
            <a:r>
              <a:rPr lang="en-US" sz="4800">
                <a:solidFill>
                  <a:srgbClr val="000000"/>
                </a:solidFill>
                <a:latin typeface="Roboto Condensed Bold"/>
              </a:rPr>
              <a:t>Câu 1. </a:t>
            </a:r>
            <a:r>
              <a:rPr lang="en-US" sz="4800">
                <a:solidFill>
                  <a:srgbClr val="000000"/>
                </a:solidFill>
                <a:latin typeface="Roboto Condensed"/>
              </a:rPr>
              <a:t>Bức ảnh sau giúp em liên tưởng đến quốc gia nào?</a:t>
            </a:r>
          </a:p>
          <a:p>
            <a:pPr algn="just">
              <a:lnSpc>
                <a:spcPts val="6719"/>
              </a:lnSpc>
              <a:spcBef>
                <a:spcPct val="0"/>
              </a:spcBef>
            </a:pPr>
            <a:r>
              <a:rPr lang="en-US" sz="4800">
                <a:solidFill>
                  <a:srgbClr val="000000"/>
                </a:solidFill>
                <a:latin typeface="Roboto Condensed"/>
              </a:rPr>
              <a:t>A. Anh</a:t>
            </a:r>
          </a:p>
          <a:p>
            <a:pPr algn="just">
              <a:lnSpc>
                <a:spcPts val="6719"/>
              </a:lnSpc>
              <a:spcBef>
                <a:spcPct val="0"/>
              </a:spcBef>
            </a:pPr>
            <a:r>
              <a:rPr lang="en-US" sz="4800">
                <a:solidFill>
                  <a:srgbClr val="000000"/>
                </a:solidFill>
                <a:latin typeface="Roboto Condensed"/>
              </a:rPr>
              <a:t>B. Pháp</a:t>
            </a:r>
          </a:p>
          <a:p>
            <a:pPr algn="just">
              <a:lnSpc>
                <a:spcPts val="6719"/>
              </a:lnSpc>
              <a:spcBef>
                <a:spcPct val="0"/>
              </a:spcBef>
            </a:pPr>
            <a:r>
              <a:rPr lang="en-US" sz="4800">
                <a:solidFill>
                  <a:srgbClr val="000000"/>
                </a:solidFill>
                <a:latin typeface="Roboto Condensed"/>
              </a:rPr>
              <a:t>C. I-ta-li-a</a:t>
            </a:r>
          </a:p>
          <a:p>
            <a:pPr algn="just">
              <a:lnSpc>
                <a:spcPts val="6719"/>
              </a:lnSpc>
              <a:spcBef>
                <a:spcPct val="0"/>
              </a:spcBef>
            </a:pPr>
            <a:r>
              <a:rPr lang="en-US" sz="4800">
                <a:solidFill>
                  <a:srgbClr val="000000"/>
                </a:solidFill>
                <a:latin typeface="Roboto Condensed"/>
              </a:rPr>
              <a:t>D. Tây Ban Nha</a:t>
            </a:r>
          </a:p>
          <a:p>
            <a:pPr algn="just">
              <a:lnSpc>
                <a:spcPts val="6719"/>
              </a:lnSpc>
              <a:spcBef>
                <a:spcPct val="0"/>
              </a:spcBef>
            </a:pPr>
            <a:endParaRPr lang="en-US" sz="4800">
              <a:solidFill>
                <a:srgbClr val="000000"/>
              </a:solidFill>
              <a:latin typeface="Roboto Condensed"/>
            </a:endParaRPr>
          </a:p>
        </p:txBody>
      </p:sp>
      <p:sp>
        <p:nvSpPr>
          <p:cNvPr id="13" name="Freeform 13"/>
          <p:cNvSpPr/>
          <p:nvPr/>
        </p:nvSpPr>
        <p:spPr>
          <a:xfrm>
            <a:off x="1028700" y="7590577"/>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463057"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2185436" y="5541759"/>
            <a:ext cx="7895759" cy="3190875"/>
          </a:xfrm>
          <a:prstGeom prst="rect">
            <a:avLst/>
          </a:prstGeom>
        </p:spPr>
        <p:txBody>
          <a:bodyPr lIns="0" tIns="0" rIns="0" bIns="0" rtlCol="0" anchor="t">
            <a:spAutoFit/>
          </a:bodyPr>
          <a:lstStyle/>
          <a:p>
            <a:pPr algn="just">
              <a:lnSpc>
                <a:spcPts val="6300"/>
              </a:lnSpc>
              <a:spcBef>
                <a:spcPct val="0"/>
              </a:spcBef>
            </a:pPr>
            <a:r>
              <a:rPr lang="en-US" sz="4500">
                <a:solidFill>
                  <a:srgbClr val="000000"/>
                </a:solidFill>
                <a:latin typeface="Roboto Condensed Italics"/>
              </a:rPr>
              <a:t>Là nhân vật vừa đáng khen vừa đáng cười chê: ước muốn thành hiệp sĩ giang hồ để diệt trừ cái ác nhưng lại hoang tưởng.</a:t>
            </a:r>
          </a:p>
        </p:txBody>
      </p:sp>
      <p:sp>
        <p:nvSpPr>
          <p:cNvPr id="8" name="TextBox 8"/>
          <p:cNvSpPr txBox="1"/>
          <p:nvPr/>
        </p:nvSpPr>
        <p:spPr>
          <a:xfrm>
            <a:off x="643296" y="1407682"/>
            <a:ext cx="7274277" cy="830580"/>
          </a:xfrm>
          <a:prstGeom prst="rect">
            <a:avLst/>
          </a:prstGeom>
        </p:spPr>
        <p:txBody>
          <a:bodyPr lIns="0" tIns="0" rIns="0" bIns="0" rtlCol="0" anchor="t">
            <a:spAutoFit/>
          </a:bodyPr>
          <a:lstStyle/>
          <a:p>
            <a:pPr algn="ctr">
              <a:lnSpc>
                <a:spcPts val="6719"/>
              </a:lnSpc>
            </a:pPr>
            <a:r>
              <a:rPr lang="en-US" sz="4799">
                <a:solidFill>
                  <a:srgbClr val="6C453E"/>
                </a:solidFill>
                <a:latin typeface="Roboto Condensed Bold"/>
              </a:rPr>
              <a:t>Nhân vật Đôn-ki-hô-tê</a:t>
            </a:r>
          </a:p>
        </p:txBody>
      </p:sp>
      <p:sp>
        <p:nvSpPr>
          <p:cNvPr id="9" name="TextBox 9"/>
          <p:cNvSpPr txBox="1"/>
          <p:nvPr/>
        </p:nvSpPr>
        <p:spPr>
          <a:xfrm>
            <a:off x="2134844" y="3552825"/>
            <a:ext cx="7533363" cy="1590675"/>
          </a:xfrm>
          <a:prstGeom prst="rect">
            <a:avLst/>
          </a:prstGeom>
        </p:spPr>
        <p:txBody>
          <a:bodyPr lIns="0" tIns="0" rIns="0" bIns="0" rtlCol="0" anchor="t">
            <a:spAutoFit/>
          </a:bodyPr>
          <a:lstStyle/>
          <a:p>
            <a:pPr algn="just">
              <a:lnSpc>
                <a:spcPts val="6300"/>
              </a:lnSpc>
              <a:spcBef>
                <a:spcPct val="0"/>
              </a:spcBef>
            </a:pPr>
            <a:r>
              <a:rPr lang="en-US" sz="4500" dirty="0" err="1">
                <a:solidFill>
                  <a:srgbClr val="000000"/>
                </a:solidFill>
                <a:latin typeface="Roboto Condensed Bold"/>
              </a:rPr>
              <a:t>Tính</a:t>
            </a:r>
            <a:r>
              <a:rPr lang="en-US" sz="4500" dirty="0">
                <a:solidFill>
                  <a:srgbClr val="000000"/>
                </a:solidFill>
                <a:latin typeface="Roboto Condensed Bold"/>
              </a:rPr>
              <a:t> </a:t>
            </a:r>
            <a:r>
              <a:rPr lang="en-US" sz="4500" dirty="0" err="1">
                <a:solidFill>
                  <a:srgbClr val="000000"/>
                </a:solidFill>
                <a:latin typeface="Roboto Condensed Bold"/>
              </a:rPr>
              <a:t>cách</a:t>
            </a:r>
            <a:r>
              <a:rPr lang="en-US" sz="4500" dirty="0">
                <a:solidFill>
                  <a:srgbClr val="000000"/>
                </a:solidFill>
                <a:latin typeface="Roboto Condensed Bold"/>
              </a:rPr>
              <a:t>: </a:t>
            </a:r>
            <a:r>
              <a:rPr lang="en-US" sz="4500" dirty="0">
                <a:solidFill>
                  <a:srgbClr val="000000"/>
                </a:solidFill>
                <a:latin typeface="Roboto Condensed"/>
              </a:rPr>
              <a:t>Dũng </a:t>
            </a:r>
            <a:r>
              <a:rPr lang="en-US" sz="4500" dirty="0" err="1">
                <a:solidFill>
                  <a:srgbClr val="000000"/>
                </a:solidFill>
                <a:latin typeface="Roboto Condensed"/>
              </a:rPr>
              <a:t>cảm</a:t>
            </a:r>
            <a:r>
              <a:rPr lang="en-US" sz="4500" dirty="0">
                <a:solidFill>
                  <a:srgbClr val="000000"/>
                </a:solidFill>
                <a:latin typeface="Roboto Condensed"/>
              </a:rPr>
              <a:t>, </a:t>
            </a:r>
            <a:r>
              <a:rPr lang="en-US" sz="4500" dirty="0" err="1">
                <a:solidFill>
                  <a:srgbClr val="000000"/>
                </a:solidFill>
                <a:latin typeface="Roboto Condensed"/>
              </a:rPr>
              <a:t>nhưng</a:t>
            </a:r>
            <a:r>
              <a:rPr lang="en-US" sz="4500" dirty="0">
                <a:solidFill>
                  <a:srgbClr val="000000"/>
                </a:solidFill>
                <a:latin typeface="Roboto Condensed"/>
              </a:rPr>
              <a:t> </a:t>
            </a:r>
            <a:r>
              <a:rPr lang="en-US" sz="4500" dirty="0" err="1">
                <a:solidFill>
                  <a:srgbClr val="000000"/>
                </a:solidFill>
                <a:latin typeface="Roboto Condensed"/>
              </a:rPr>
              <a:t>hoang</a:t>
            </a:r>
            <a:r>
              <a:rPr lang="en-US" sz="4500" dirty="0">
                <a:solidFill>
                  <a:srgbClr val="000000"/>
                </a:solidFill>
                <a:latin typeface="Roboto Condensed"/>
              </a:rPr>
              <a:t> </a:t>
            </a:r>
            <a:r>
              <a:rPr lang="en-US" sz="4500" dirty="0" err="1">
                <a:solidFill>
                  <a:srgbClr val="000000"/>
                </a:solidFill>
                <a:latin typeface="Roboto Condensed"/>
              </a:rPr>
              <a:t>tưởng</a:t>
            </a:r>
            <a:endParaRPr lang="en-US" sz="4500" dirty="0">
              <a:solidFill>
                <a:srgbClr val="000000"/>
              </a:solidFill>
              <a:latin typeface="Roboto Condensed"/>
            </a:endParaRPr>
          </a:p>
        </p:txBody>
      </p:sp>
      <p:sp>
        <p:nvSpPr>
          <p:cNvPr id="10" name="Freeform 10"/>
          <p:cNvSpPr/>
          <p:nvPr/>
        </p:nvSpPr>
        <p:spPr>
          <a:xfrm rot="-4971895">
            <a:off x="1115055" y="5220335"/>
            <a:ext cx="1151889" cy="852398"/>
          </a:xfrm>
          <a:custGeom>
            <a:avLst/>
            <a:gdLst/>
            <a:ahLst/>
            <a:cxnLst/>
            <a:rect l="l" t="t" r="r" b="b"/>
            <a:pathLst>
              <a:path w="1151889" h="852398">
                <a:moveTo>
                  <a:pt x="0" y="0"/>
                </a:moveTo>
                <a:lnTo>
                  <a:pt x="1151889" y="0"/>
                </a:lnTo>
                <a:lnTo>
                  <a:pt x="1151889" y="852398"/>
                </a:lnTo>
                <a:lnTo>
                  <a:pt x="0" y="852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78384" y="3319146"/>
            <a:ext cx="5000861" cy="954404"/>
            <a:chOff x="0" y="0"/>
            <a:chExt cx="1317099" cy="251366"/>
          </a:xfrm>
        </p:grpSpPr>
        <p:sp>
          <p:nvSpPr>
            <p:cNvPr id="4" name="Freeform 4"/>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5" name="TextBox 5"/>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50961" y="3422508"/>
            <a:ext cx="5000861" cy="954404"/>
            <a:chOff x="0" y="0"/>
            <a:chExt cx="1317099" cy="251366"/>
          </a:xfrm>
        </p:grpSpPr>
        <p:sp>
          <p:nvSpPr>
            <p:cNvPr id="7" name="Freeform 7"/>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8" name="TextBox 8"/>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93272" y="6307356"/>
            <a:ext cx="5000861" cy="954404"/>
            <a:chOff x="0" y="0"/>
            <a:chExt cx="1317099" cy="251366"/>
          </a:xfrm>
        </p:grpSpPr>
        <p:sp>
          <p:nvSpPr>
            <p:cNvPr id="10" name="Freeform 10"/>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11" name="TextBox 11"/>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850961" y="6539264"/>
            <a:ext cx="5000861" cy="954404"/>
            <a:chOff x="0" y="0"/>
            <a:chExt cx="1317099" cy="251366"/>
          </a:xfrm>
        </p:grpSpPr>
        <p:sp>
          <p:nvSpPr>
            <p:cNvPr id="13" name="Freeform 13"/>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14" name="TextBox 14"/>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0" y="1266583"/>
            <a:ext cx="5644674" cy="1149350"/>
          </a:xfrm>
          <a:prstGeom prst="rect">
            <a:avLst/>
          </a:prstGeom>
        </p:spPr>
        <p:txBody>
          <a:bodyPr lIns="0" tIns="0" rIns="0" bIns="0" rtlCol="0" anchor="t">
            <a:spAutoFit/>
          </a:bodyPr>
          <a:lstStyle/>
          <a:p>
            <a:pPr algn="ctr">
              <a:lnSpc>
                <a:spcPts val="9100"/>
              </a:lnSpc>
            </a:pPr>
            <a:r>
              <a:rPr lang="en-US" sz="6500">
                <a:solidFill>
                  <a:srgbClr val="6C453E"/>
                </a:solidFill>
                <a:latin typeface="#9Slide05 VL Fadilla"/>
              </a:rPr>
              <a:t>b. Nhân vật</a:t>
            </a:r>
          </a:p>
        </p:txBody>
      </p:sp>
      <p:sp>
        <p:nvSpPr>
          <p:cNvPr id="18" name="TextBox 18"/>
          <p:cNvSpPr txBox="1"/>
          <p:nvPr/>
        </p:nvSpPr>
        <p:spPr>
          <a:xfrm>
            <a:off x="-558324" y="2330208"/>
            <a:ext cx="7274277" cy="721995"/>
          </a:xfrm>
          <a:prstGeom prst="rect">
            <a:avLst/>
          </a:prstGeom>
        </p:spPr>
        <p:txBody>
          <a:bodyPr lIns="0" tIns="0" rIns="0" bIns="0" rtlCol="0" anchor="t">
            <a:spAutoFit/>
          </a:bodyPr>
          <a:lstStyle/>
          <a:p>
            <a:pPr algn="ctr">
              <a:lnSpc>
                <a:spcPts val="5880"/>
              </a:lnSpc>
            </a:pPr>
            <a:r>
              <a:rPr lang="en-US" sz="4200">
                <a:solidFill>
                  <a:srgbClr val="6C453E"/>
                </a:solidFill>
                <a:latin typeface="Roboto Condensed Bold"/>
              </a:rPr>
              <a:t>Nhân vật Xan-chô</a:t>
            </a:r>
          </a:p>
        </p:txBody>
      </p:sp>
      <p:sp>
        <p:nvSpPr>
          <p:cNvPr id="19" name="TextBox 19"/>
          <p:cNvSpPr txBox="1"/>
          <p:nvPr/>
        </p:nvSpPr>
        <p:spPr>
          <a:xfrm>
            <a:off x="1006798" y="3487321"/>
            <a:ext cx="8115300" cy="721995"/>
          </a:xfrm>
          <a:prstGeom prst="rect">
            <a:avLst/>
          </a:prstGeom>
        </p:spPr>
        <p:txBody>
          <a:bodyPr lIns="0" tIns="0" rIns="0" bIns="0" rtlCol="0" anchor="t">
            <a:spAutoFit/>
          </a:bodyPr>
          <a:lstStyle/>
          <a:p>
            <a:pPr algn="just">
              <a:lnSpc>
                <a:spcPts val="5880"/>
              </a:lnSpc>
              <a:spcBef>
                <a:spcPct val="0"/>
              </a:spcBef>
            </a:pPr>
            <a:r>
              <a:rPr lang="en-US" sz="4200" dirty="0" err="1">
                <a:solidFill>
                  <a:srgbClr val="000000"/>
                </a:solidFill>
                <a:latin typeface="Roboto Condensed Bold Italics"/>
              </a:rPr>
              <a:t>Dáng</a:t>
            </a:r>
            <a:r>
              <a:rPr lang="en-US" sz="4200" dirty="0">
                <a:solidFill>
                  <a:srgbClr val="000000"/>
                </a:solidFill>
                <a:latin typeface="Roboto Condensed Bold Italics"/>
              </a:rPr>
              <a:t> </a:t>
            </a:r>
            <a:r>
              <a:rPr lang="en-US" sz="4200" dirty="0" err="1">
                <a:solidFill>
                  <a:srgbClr val="000000"/>
                </a:solidFill>
                <a:latin typeface="Roboto Condensed Bold Italics"/>
              </a:rPr>
              <a:t>vẻ</a:t>
            </a:r>
            <a:r>
              <a:rPr lang="en-US" sz="4200" dirty="0">
                <a:solidFill>
                  <a:srgbClr val="000000"/>
                </a:solidFill>
                <a:latin typeface="Roboto Condensed Bold Italics"/>
              </a:rPr>
              <a:t> </a:t>
            </a:r>
            <a:r>
              <a:rPr lang="en-US" sz="4200" dirty="0" err="1">
                <a:solidFill>
                  <a:srgbClr val="000000"/>
                </a:solidFill>
                <a:latin typeface="Roboto Condensed Bold Italics"/>
              </a:rPr>
              <a:t>bên</a:t>
            </a:r>
            <a:r>
              <a:rPr lang="en-US" sz="4200" dirty="0">
                <a:solidFill>
                  <a:srgbClr val="000000"/>
                </a:solidFill>
                <a:latin typeface="Roboto Condensed Bold Italics"/>
              </a:rPr>
              <a:t> </a:t>
            </a:r>
            <a:r>
              <a:rPr lang="en-US" sz="4200" dirty="0" err="1">
                <a:solidFill>
                  <a:srgbClr val="000000"/>
                </a:solidFill>
                <a:latin typeface="Roboto Condensed Bold Italics"/>
              </a:rPr>
              <a:t>ngoài</a:t>
            </a:r>
            <a:endParaRPr lang="en-US" sz="4200" dirty="0">
              <a:solidFill>
                <a:srgbClr val="000000"/>
              </a:solidFill>
              <a:latin typeface="Roboto Condensed Bold Italics"/>
            </a:endParaRPr>
          </a:p>
        </p:txBody>
      </p:sp>
      <p:sp>
        <p:nvSpPr>
          <p:cNvPr id="20" name="TextBox 20"/>
          <p:cNvSpPr txBox="1"/>
          <p:nvPr/>
        </p:nvSpPr>
        <p:spPr>
          <a:xfrm>
            <a:off x="1205732" y="4485987"/>
            <a:ext cx="1812602" cy="688975"/>
          </a:xfrm>
          <a:prstGeom prst="rect">
            <a:avLst/>
          </a:prstGeom>
        </p:spPr>
        <p:txBody>
          <a:bodyPr wrap="square" lIns="0" tIns="0" rIns="0" bIns="0" rtlCol="0" anchor="t">
            <a:spAutoFit/>
          </a:bodyPr>
          <a:lstStyle/>
          <a:p>
            <a:pPr algn="ctr">
              <a:lnSpc>
                <a:spcPts val="5600"/>
              </a:lnSpc>
              <a:spcBef>
                <a:spcPct val="0"/>
              </a:spcBef>
            </a:pPr>
            <a:r>
              <a:rPr lang="en-US" sz="4000" dirty="0" err="1">
                <a:solidFill>
                  <a:srgbClr val="000000"/>
                </a:solidFill>
                <a:latin typeface="Roboto Condensed"/>
              </a:rPr>
              <a:t>Béo</a:t>
            </a:r>
            <a:r>
              <a:rPr lang="en-US" sz="4000" dirty="0">
                <a:solidFill>
                  <a:srgbClr val="000000"/>
                </a:solidFill>
                <a:latin typeface="Roboto Condensed"/>
              </a:rPr>
              <a:t> </a:t>
            </a:r>
            <a:r>
              <a:rPr lang="en-US" sz="4000" dirty="0" err="1">
                <a:solidFill>
                  <a:srgbClr val="000000"/>
                </a:solidFill>
                <a:latin typeface="Roboto Condensed"/>
              </a:rPr>
              <a:t>lùn</a:t>
            </a:r>
            <a:endParaRPr lang="en-US" sz="4000" dirty="0">
              <a:solidFill>
                <a:srgbClr val="000000"/>
              </a:solidFill>
              <a:latin typeface="Roboto Condensed"/>
            </a:endParaRPr>
          </a:p>
        </p:txBody>
      </p:sp>
      <p:sp>
        <p:nvSpPr>
          <p:cNvPr id="21" name="TextBox 21"/>
          <p:cNvSpPr txBox="1"/>
          <p:nvPr/>
        </p:nvSpPr>
        <p:spPr>
          <a:xfrm>
            <a:off x="12954001" y="3539491"/>
            <a:ext cx="2260942"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Sở</a:t>
            </a:r>
            <a:r>
              <a:rPr lang="en-US" sz="4200" dirty="0">
                <a:solidFill>
                  <a:srgbClr val="000000"/>
                </a:solidFill>
                <a:latin typeface="Roboto Condensed Bold Italics"/>
              </a:rPr>
              <a:t> </a:t>
            </a:r>
            <a:r>
              <a:rPr lang="en-US" sz="4200" dirty="0" err="1">
                <a:solidFill>
                  <a:srgbClr val="000000"/>
                </a:solidFill>
                <a:latin typeface="Roboto Condensed Bold Italics"/>
              </a:rPr>
              <a:t>thích</a:t>
            </a:r>
            <a:endParaRPr lang="en-US" sz="4200" dirty="0">
              <a:solidFill>
                <a:srgbClr val="000000"/>
              </a:solidFill>
              <a:latin typeface="Roboto Condensed Bold Italics"/>
            </a:endParaRPr>
          </a:p>
        </p:txBody>
      </p:sp>
      <p:sp>
        <p:nvSpPr>
          <p:cNvPr id="22" name="TextBox 22"/>
          <p:cNvSpPr txBox="1"/>
          <p:nvPr/>
        </p:nvSpPr>
        <p:spPr>
          <a:xfrm>
            <a:off x="11616201" y="4493896"/>
            <a:ext cx="6784432" cy="688975"/>
          </a:xfrm>
          <a:prstGeom prst="rect">
            <a:avLst/>
          </a:prstGeom>
        </p:spPr>
        <p:txBody>
          <a:bodyPr lIns="0" tIns="0" rIns="0" bIns="0" rtlCol="0" anchor="t">
            <a:spAutoFit/>
          </a:bodyPr>
          <a:lstStyle/>
          <a:p>
            <a:pPr algn="just">
              <a:lnSpc>
                <a:spcPts val="5600"/>
              </a:lnSpc>
            </a:pPr>
            <a:r>
              <a:rPr lang="en-US" sz="4000" dirty="0" err="1">
                <a:solidFill>
                  <a:srgbClr val="000000"/>
                </a:solidFill>
                <a:latin typeface="Roboto Condensed"/>
              </a:rPr>
              <a:t>Ăn</a:t>
            </a:r>
            <a:r>
              <a:rPr lang="en-US" sz="4000" dirty="0">
                <a:solidFill>
                  <a:srgbClr val="000000"/>
                </a:solidFill>
                <a:latin typeface="Roboto Condensed"/>
              </a:rPr>
              <a:t> </a:t>
            </a:r>
            <a:r>
              <a:rPr lang="en-US" sz="4000" dirty="0" err="1">
                <a:solidFill>
                  <a:srgbClr val="000000"/>
                </a:solidFill>
                <a:latin typeface="Roboto Condensed"/>
              </a:rPr>
              <a:t>uống</a:t>
            </a:r>
            <a:r>
              <a:rPr lang="en-US" sz="4000" dirty="0">
                <a:solidFill>
                  <a:srgbClr val="000000"/>
                </a:solidFill>
                <a:latin typeface="Roboto Condensed"/>
              </a:rPr>
              <a:t> no say </a:t>
            </a:r>
            <a:r>
              <a:rPr lang="en-US" sz="4000" dirty="0" err="1">
                <a:solidFill>
                  <a:srgbClr val="000000"/>
                </a:solidFill>
                <a:latin typeface="Roboto Condensed"/>
              </a:rPr>
              <a:t>và</a:t>
            </a:r>
            <a:r>
              <a:rPr lang="en-US" sz="4000" dirty="0">
                <a:solidFill>
                  <a:srgbClr val="000000"/>
                </a:solidFill>
                <a:latin typeface="Roboto Condensed"/>
              </a:rPr>
              <a:t> </a:t>
            </a:r>
            <a:r>
              <a:rPr lang="en-US" sz="4000" dirty="0" err="1">
                <a:solidFill>
                  <a:srgbClr val="000000"/>
                </a:solidFill>
                <a:latin typeface="Roboto Condensed"/>
              </a:rPr>
              <a:t>ngủ</a:t>
            </a:r>
            <a:endParaRPr lang="en-US" sz="4000" dirty="0">
              <a:solidFill>
                <a:srgbClr val="000000"/>
              </a:solidFill>
              <a:latin typeface="Roboto Condensed"/>
            </a:endParaRPr>
          </a:p>
        </p:txBody>
      </p:sp>
      <p:sp>
        <p:nvSpPr>
          <p:cNvPr id="23" name="TextBox 23"/>
          <p:cNvSpPr txBox="1"/>
          <p:nvPr/>
        </p:nvSpPr>
        <p:spPr>
          <a:xfrm>
            <a:off x="2057401" y="6380698"/>
            <a:ext cx="2141624"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Suy</a:t>
            </a:r>
            <a:r>
              <a:rPr lang="en-US" sz="4200" dirty="0">
                <a:solidFill>
                  <a:srgbClr val="000000"/>
                </a:solidFill>
                <a:latin typeface="Roboto Condensed Bold Italics"/>
              </a:rPr>
              <a:t> </a:t>
            </a:r>
            <a:r>
              <a:rPr lang="en-US" sz="4200" dirty="0" err="1">
                <a:solidFill>
                  <a:srgbClr val="000000"/>
                </a:solidFill>
                <a:latin typeface="Roboto Condensed Bold Italics"/>
              </a:rPr>
              <a:t>nghĩ</a:t>
            </a:r>
            <a:endParaRPr lang="en-US" sz="4200" dirty="0">
              <a:solidFill>
                <a:srgbClr val="000000"/>
              </a:solidFill>
              <a:latin typeface="Roboto Condensed Bold Italics"/>
            </a:endParaRPr>
          </a:p>
        </p:txBody>
      </p:sp>
      <p:sp>
        <p:nvSpPr>
          <p:cNvPr id="24" name="TextBox 24"/>
          <p:cNvSpPr txBox="1"/>
          <p:nvPr/>
        </p:nvSpPr>
        <p:spPr>
          <a:xfrm>
            <a:off x="457423" y="7448550"/>
            <a:ext cx="6258529" cy="2098675"/>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Biết</a:t>
            </a:r>
            <a:r>
              <a:rPr lang="en-US" sz="4000" dirty="0">
                <a:solidFill>
                  <a:srgbClr val="000000"/>
                </a:solidFill>
                <a:latin typeface="Roboto Condensed"/>
              </a:rPr>
              <a:t> </a:t>
            </a:r>
            <a:r>
              <a:rPr lang="en-US" sz="4000" dirty="0" err="1">
                <a:solidFill>
                  <a:srgbClr val="000000"/>
                </a:solidFill>
                <a:latin typeface="Roboto Condensed"/>
              </a:rPr>
              <a:t>rằng</a:t>
            </a:r>
            <a:r>
              <a:rPr lang="en-US" sz="4000" dirty="0">
                <a:solidFill>
                  <a:srgbClr val="000000"/>
                </a:solidFill>
                <a:latin typeface="Roboto Condensed"/>
              </a:rPr>
              <a:t> </a:t>
            </a:r>
            <a:r>
              <a:rPr lang="en-US" sz="4000" dirty="0" err="1">
                <a:solidFill>
                  <a:srgbClr val="000000"/>
                </a:solidFill>
                <a:latin typeface="Roboto Condensed"/>
              </a:rPr>
              <a:t>đó</a:t>
            </a:r>
            <a:r>
              <a:rPr lang="en-US" sz="4000" dirty="0">
                <a:solidFill>
                  <a:srgbClr val="000000"/>
                </a:solidFill>
                <a:latin typeface="Roboto Condensed"/>
              </a:rPr>
              <a:t> </a:t>
            </a:r>
            <a:r>
              <a:rPr lang="en-US" sz="4000" dirty="0" err="1">
                <a:solidFill>
                  <a:srgbClr val="000000"/>
                </a:solidFill>
                <a:latin typeface="Roboto Condensed"/>
              </a:rPr>
              <a:t>không</a:t>
            </a:r>
            <a:r>
              <a:rPr lang="en-US" sz="4000" dirty="0">
                <a:solidFill>
                  <a:srgbClr val="000000"/>
                </a:solidFill>
                <a:latin typeface="Roboto Condensed"/>
              </a:rPr>
              <a:t> </a:t>
            </a:r>
            <a:r>
              <a:rPr lang="en-US" sz="4000" dirty="0" err="1">
                <a:solidFill>
                  <a:srgbClr val="000000"/>
                </a:solidFill>
                <a:latin typeface="Roboto Condensed"/>
              </a:rPr>
              <a:t>phải</a:t>
            </a:r>
            <a:r>
              <a:rPr lang="en-US" sz="4000" dirty="0">
                <a:solidFill>
                  <a:srgbClr val="000000"/>
                </a:solidFill>
                <a:latin typeface="Roboto Condensed"/>
              </a:rPr>
              <a:t> </a:t>
            </a:r>
            <a:r>
              <a:rPr lang="en-US" sz="4000" dirty="0" err="1">
                <a:solidFill>
                  <a:srgbClr val="000000"/>
                </a:solidFill>
                <a:latin typeface="Roboto Condensed"/>
              </a:rPr>
              <a:t>các</a:t>
            </a:r>
            <a:r>
              <a:rPr lang="en-US" sz="4000" dirty="0">
                <a:solidFill>
                  <a:srgbClr val="000000"/>
                </a:solidFill>
                <a:latin typeface="Roboto Condensed"/>
              </a:rPr>
              <a:t> </a:t>
            </a:r>
            <a:r>
              <a:rPr lang="en-US" sz="4000" dirty="0" err="1">
                <a:solidFill>
                  <a:srgbClr val="000000"/>
                </a:solidFill>
                <a:latin typeface="Roboto Condensed"/>
              </a:rPr>
              <a:t>tên</a:t>
            </a:r>
            <a:r>
              <a:rPr lang="en-US" sz="4000" dirty="0">
                <a:solidFill>
                  <a:srgbClr val="000000"/>
                </a:solidFill>
                <a:latin typeface="Roboto Condensed"/>
              </a:rPr>
              <a:t> </a:t>
            </a:r>
            <a:r>
              <a:rPr lang="en-US" sz="4000" dirty="0" err="1">
                <a:solidFill>
                  <a:srgbClr val="000000"/>
                </a:solidFill>
                <a:latin typeface="Roboto Condensed"/>
              </a:rPr>
              <a:t>khổng</a:t>
            </a:r>
            <a:r>
              <a:rPr lang="en-US" sz="4000" dirty="0">
                <a:solidFill>
                  <a:srgbClr val="000000"/>
                </a:solidFill>
                <a:latin typeface="Roboto Condensed"/>
              </a:rPr>
              <a:t> </a:t>
            </a:r>
            <a:r>
              <a:rPr lang="en-US" sz="4000" dirty="0" err="1">
                <a:solidFill>
                  <a:srgbClr val="000000"/>
                </a:solidFill>
                <a:latin typeface="Roboto Condensed"/>
              </a:rPr>
              <a:t>lồ</a:t>
            </a:r>
            <a:r>
              <a:rPr lang="en-US" sz="4000" dirty="0">
                <a:solidFill>
                  <a:srgbClr val="000000"/>
                </a:solidFill>
                <a:latin typeface="Roboto Condensed"/>
              </a:rPr>
              <a:t> </a:t>
            </a:r>
            <a:r>
              <a:rPr lang="en-US" sz="4000" dirty="0" err="1">
                <a:solidFill>
                  <a:srgbClr val="000000"/>
                </a:solidFill>
                <a:latin typeface="Roboto Condensed"/>
              </a:rPr>
              <a:t>mà</a:t>
            </a:r>
            <a:r>
              <a:rPr lang="en-US" sz="4000" dirty="0">
                <a:solidFill>
                  <a:srgbClr val="000000"/>
                </a:solidFill>
                <a:latin typeface="Roboto Condensed"/>
              </a:rPr>
              <a:t> </a:t>
            </a:r>
            <a:r>
              <a:rPr lang="en-US" sz="4000" dirty="0" err="1">
                <a:solidFill>
                  <a:srgbClr val="000000"/>
                </a:solidFill>
                <a:latin typeface="Roboto Condensed"/>
              </a:rPr>
              <a:t>chỉ</a:t>
            </a:r>
            <a:r>
              <a:rPr lang="en-US" sz="4000" dirty="0">
                <a:solidFill>
                  <a:srgbClr val="000000"/>
                </a:solidFill>
                <a:latin typeface="Roboto Condensed"/>
              </a:rPr>
              <a:t> </a:t>
            </a:r>
            <a:r>
              <a:rPr lang="en-US" sz="4000" dirty="0" err="1">
                <a:solidFill>
                  <a:srgbClr val="000000"/>
                </a:solidFill>
                <a:latin typeface="Roboto Condensed"/>
              </a:rPr>
              <a:t>là</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chiếc</a:t>
            </a:r>
            <a:r>
              <a:rPr lang="en-US" sz="4000" dirty="0">
                <a:solidFill>
                  <a:srgbClr val="000000"/>
                </a:solidFill>
                <a:latin typeface="Roboto Condensed"/>
              </a:rPr>
              <a:t> </a:t>
            </a:r>
            <a:r>
              <a:rPr lang="en-US" sz="4000" dirty="0" err="1">
                <a:solidFill>
                  <a:srgbClr val="000000"/>
                </a:solidFill>
                <a:latin typeface="Roboto Condensed"/>
              </a:rPr>
              <a:t>cối</a:t>
            </a:r>
            <a:r>
              <a:rPr lang="en-US" sz="4000" dirty="0">
                <a:solidFill>
                  <a:srgbClr val="000000"/>
                </a:solidFill>
                <a:latin typeface="Roboto Condensed"/>
              </a:rPr>
              <a:t> </a:t>
            </a:r>
            <a:r>
              <a:rPr lang="en-US" sz="4000" dirty="0" err="1">
                <a:solidFill>
                  <a:srgbClr val="000000"/>
                </a:solidFill>
                <a:latin typeface="Roboto Condensed"/>
              </a:rPr>
              <a:t>xay</a:t>
            </a:r>
            <a:r>
              <a:rPr lang="en-US" sz="4000" dirty="0">
                <a:solidFill>
                  <a:srgbClr val="000000"/>
                </a:solidFill>
                <a:latin typeface="Roboto Condensed"/>
              </a:rPr>
              <a:t> </a:t>
            </a:r>
            <a:r>
              <a:rPr lang="en-US" sz="4000" dirty="0" err="1">
                <a:solidFill>
                  <a:srgbClr val="000000"/>
                </a:solidFill>
                <a:latin typeface="Roboto Condensed"/>
              </a:rPr>
              <a:t>gió</a:t>
            </a:r>
            <a:endParaRPr lang="en-US" sz="4000" dirty="0">
              <a:solidFill>
                <a:srgbClr val="000000"/>
              </a:solidFill>
              <a:latin typeface="Roboto Condensed"/>
            </a:endParaRPr>
          </a:p>
        </p:txBody>
      </p:sp>
      <p:sp>
        <p:nvSpPr>
          <p:cNvPr id="25" name="TextBox 25"/>
          <p:cNvSpPr txBox="1"/>
          <p:nvPr/>
        </p:nvSpPr>
        <p:spPr>
          <a:xfrm>
            <a:off x="11360126" y="7722269"/>
            <a:ext cx="5899174" cy="2098675"/>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Được</a:t>
            </a:r>
            <a:r>
              <a:rPr lang="en-US" sz="4000" dirty="0">
                <a:solidFill>
                  <a:srgbClr val="000000"/>
                </a:solidFill>
                <a:latin typeface="Roboto Condensed"/>
              </a:rPr>
              <a:t> </a:t>
            </a:r>
            <a:r>
              <a:rPr lang="en-US" sz="4000" dirty="0" err="1">
                <a:solidFill>
                  <a:srgbClr val="000000"/>
                </a:solidFill>
                <a:latin typeface="Roboto Condensed"/>
              </a:rPr>
              <a:t>làm</a:t>
            </a:r>
            <a:r>
              <a:rPr lang="en-US" sz="4000" dirty="0">
                <a:solidFill>
                  <a:srgbClr val="000000"/>
                </a:solidFill>
                <a:latin typeface="Roboto Condensed"/>
              </a:rPr>
              <a:t> </a:t>
            </a:r>
            <a:r>
              <a:rPr lang="en-US" sz="4000" dirty="0" err="1">
                <a:solidFill>
                  <a:srgbClr val="000000"/>
                </a:solidFill>
                <a:latin typeface="Roboto Condensed"/>
              </a:rPr>
              <a:t>thống</a:t>
            </a:r>
            <a:r>
              <a:rPr lang="en-US" sz="4000" dirty="0">
                <a:solidFill>
                  <a:srgbClr val="000000"/>
                </a:solidFill>
                <a:latin typeface="Roboto Condensed"/>
              </a:rPr>
              <a:t> </a:t>
            </a:r>
            <a:r>
              <a:rPr lang="en-US" sz="4000" dirty="0" err="1">
                <a:solidFill>
                  <a:srgbClr val="000000"/>
                </a:solidFill>
                <a:latin typeface="Roboto Condensed"/>
              </a:rPr>
              <a:t>đốc</a:t>
            </a:r>
            <a:r>
              <a:rPr lang="en-US" sz="4000" dirty="0">
                <a:solidFill>
                  <a:srgbClr val="000000"/>
                </a:solidFill>
                <a:latin typeface="Roboto Condensed"/>
              </a:rPr>
              <a:t> </a:t>
            </a:r>
            <a:r>
              <a:rPr lang="en-US" sz="4000" dirty="0" err="1">
                <a:solidFill>
                  <a:srgbClr val="000000"/>
                </a:solidFill>
                <a:latin typeface="Roboto Condensed"/>
              </a:rPr>
              <a:t>cai</a:t>
            </a:r>
            <a:r>
              <a:rPr lang="en-US" sz="4000" dirty="0">
                <a:solidFill>
                  <a:srgbClr val="000000"/>
                </a:solidFill>
                <a:latin typeface="Roboto Condensed"/>
              </a:rPr>
              <a:t> </a:t>
            </a:r>
            <a:r>
              <a:rPr lang="en-US" sz="4000" dirty="0" err="1">
                <a:solidFill>
                  <a:srgbClr val="000000"/>
                </a:solidFill>
                <a:latin typeface="Roboto Condensed"/>
              </a:rPr>
              <a:t>trị</a:t>
            </a:r>
            <a:r>
              <a:rPr lang="en-US" sz="4000" dirty="0">
                <a:solidFill>
                  <a:srgbClr val="000000"/>
                </a:solidFill>
                <a:latin typeface="Roboto Condensed"/>
              </a:rPr>
              <a:t> </a:t>
            </a:r>
            <a:r>
              <a:rPr lang="en-US" sz="4000" dirty="0" err="1">
                <a:solidFill>
                  <a:srgbClr val="000000"/>
                </a:solidFill>
                <a:latin typeface="Roboto Condensed"/>
              </a:rPr>
              <a:t>vài</a:t>
            </a:r>
            <a:r>
              <a:rPr lang="en-US" sz="4000" dirty="0">
                <a:solidFill>
                  <a:srgbClr val="000000"/>
                </a:solidFill>
                <a:latin typeface="Roboto Condensed"/>
              </a:rPr>
              <a:t> </a:t>
            </a:r>
            <a:r>
              <a:rPr lang="en-US" sz="4000" dirty="0" err="1">
                <a:solidFill>
                  <a:srgbClr val="000000"/>
                </a:solidFill>
                <a:latin typeface="Roboto Condensed"/>
              </a:rPr>
              <a:t>hòn</a:t>
            </a:r>
            <a:r>
              <a:rPr lang="en-US" sz="4000" dirty="0">
                <a:solidFill>
                  <a:srgbClr val="000000"/>
                </a:solidFill>
                <a:latin typeface="Roboto Condensed"/>
              </a:rPr>
              <a:t> </a:t>
            </a:r>
            <a:r>
              <a:rPr lang="en-US" sz="4000" dirty="0" err="1">
                <a:solidFill>
                  <a:srgbClr val="000000"/>
                </a:solidFill>
                <a:latin typeface="Roboto Condensed"/>
              </a:rPr>
              <a:t>đảo</a:t>
            </a:r>
            <a:r>
              <a:rPr lang="en-US" sz="4000" dirty="0">
                <a:solidFill>
                  <a:srgbClr val="000000"/>
                </a:solidFill>
                <a:latin typeface="Roboto Condensed"/>
              </a:rPr>
              <a:t> (</a:t>
            </a:r>
            <a:r>
              <a:rPr lang="en-US" sz="4000" dirty="0" err="1">
                <a:solidFill>
                  <a:srgbClr val="000000"/>
                </a:solidFill>
                <a:latin typeface="Roboto Condensed"/>
              </a:rPr>
              <a:t>khi</a:t>
            </a:r>
            <a:r>
              <a:rPr lang="en-US" sz="4000" dirty="0">
                <a:solidFill>
                  <a:srgbClr val="000000"/>
                </a:solidFill>
                <a:latin typeface="Roboto Condensed"/>
              </a:rPr>
              <a:t> </a:t>
            </a:r>
            <a:r>
              <a:rPr lang="en-US" sz="4000" dirty="0" err="1">
                <a:solidFill>
                  <a:srgbClr val="000000"/>
                </a:solidFill>
                <a:latin typeface="Roboto Condensed"/>
              </a:rPr>
              <a:t>làm</a:t>
            </a:r>
            <a:r>
              <a:rPr lang="en-US" sz="4000" dirty="0">
                <a:solidFill>
                  <a:srgbClr val="000000"/>
                </a:solidFill>
                <a:latin typeface="Roboto Condensed"/>
              </a:rPr>
              <a:t> </a:t>
            </a:r>
            <a:r>
              <a:rPr lang="en-US" sz="4000" dirty="0" err="1">
                <a:solidFill>
                  <a:srgbClr val="000000"/>
                </a:solidFill>
                <a:latin typeface="Roboto Condensed"/>
              </a:rPr>
              <a:t>chủ</a:t>
            </a:r>
            <a:r>
              <a:rPr lang="en-US" sz="4000" dirty="0">
                <a:solidFill>
                  <a:srgbClr val="000000"/>
                </a:solidFill>
                <a:latin typeface="Roboto Condensed"/>
              </a:rPr>
              <a:t> </a:t>
            </a:r>
            <a:r>
              <a:rPr lang="en-US" sz="4000" dirty="0" err="1">
                <a:solidFill>
                  <a:srgbClr val="000000"/>
                </a:solidFill>
                <a:latin typeface="Roboto Condensed"/>
              </a:rPr>
              <a:t>thành</a:t>
            </a:r>
            <a:r>
              <a:rPr lang="en-US" sz="4000" dirty="0">
                <a:solidFill>
                  <a:srgbClr val="000000"/>
                </a:solidFill>
                <a:latin typeface="Roboto Condensed"/>
              </a:rPr>
              <a:t> </a:t>
            </a:r>
            <a:r>
              <a:rPr lang="en-US" sz="4000" dirty="0" err="1">
                <a:solidFill>
                  <a:srgbClr val="000000"/>
                </a:solidFill>
                <a:latin typeface="Roboto Condensed"/>
              </a:rPr>
              <a:t>công</a:t>
            </a:r>
            <a:r>
              <a:rPr lang="en-US" sz="4000" dirty="0">
                <a:solidFill>
                  <a:srgbClr val="000000"/>
                </a:solidFill>
                <a:latin typeface="Roboto Condensed"/>
              </a:rPr>
              <a:t>).</a:t>
            </a:r>
          </a:p>
        </p:txBody>
      </p:sp>
      <p:sp>
        <p:nvSpPr>
          <p:cNvPr id="26" name="TextBox 26"/>
          <p:cNvSpPr txBox="1"/>
          <p:nvPr/>
        </p:nvSpPr>
        <p:spPr>
          <a:xfrm>
            <a:off x="12954002" y="6612607"/>
            <a:ext cx="2369784"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Mục</a:t>
            </a:r>
            <a:r>
              <a:rPr lang="en-US" sz="4200" dirty="0">
                <a:solidFill>
                  <a:srgbClr val="000000"/>
                </a:solidFill>
                <a:latin typeface="Roboto Condensed Bold Italics"/>
              </a:rPr>
              <a:t> </a:t>
            </a:r>
            <a:r>
              <a:rPr lang="en-US" sz="4200" dirty="0" err="1">
                <a:solidFill>
                  <a:srgbClr val="000000"/>
                </a:solidFill>
                <a:latin typeface="Roboto Condensed Bold Italics"/>
              </a:rPr>
              <a:t>đích</a:t>
            </a:r>
            <a:endParaRPr lang="en-US" sz="4200" dirty="0">
              <a:solidFill>
                <a:srgbClr val="000000"/>
              </a:solidFill>
              <a:latin typeface="Roboto Condensed Bold Itali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526759" y="3422508"/>
            <a:ext cx="3761898" cy="954404"/>
            <a:chOff x="0" y="0"/>
            <a:chExt cx="990788" cy="251366"/>
          </a:xfrm>
        </p:grpSpPr>
        <p:sp>
          <p:nvSpPr>
            <p:cNvPr id="4" name="Freeform 4"/>
            <p:cNvSpPr/>
            <p:nvPr/>
          </p:nvSpPr>
          <p:spPr>
            <a:xfrm>
              <a:off x="0" y="0"/>
              <a:ext cx="990788" cy="251366"/>
            </a:xfrm>
            <a:custGeom>
              <a:avLst/>
              <a:gdLst/>
              <a:ahLst/>
              <a:cxnLst/>
              <a:rect l="l" t="t" r="r" b="b"/>
              <a:pathLst>
                <a:path w="990788" h="251366">
                  <a:moveTo>
                    <a:pt x="104957" y="0"/>
                  </a:moveTo>
                  <a:lnTo>
                    <a:pt x="885831" y="0"/>
                  </a:lnTo>
                  <a:cubicBezTo>
                    <a:pt x="943797" y="0"/>
                    <a:pt x="990788" y="46991"/>
                    <a:pt x="990788" y="104957"/>
                  </a:cubicBezTo>
                  <a:lnTo>
                    <a:pt x="990788" y="146409"/>
                  </a:lnTo>
                  <a:cubicBezTo>
                    <a:pt x="990788" y="204375"/>
                    <a:pt x="943797" y="251366"/>
                    <a:pt x="885831" y="251366"/>
                  </a:cubicBezTo>
                  <a:lnTo>
                    <a:pt x="104957" y="251366"/>
                  </a:lnTo>
                  <a:cubicBezTo>
                    <a:pt x="46991" y="251366"/>
                    <a:pt x="0" y="204375"/>
                    <a:pt x="0" y="146409"/>
                  </a:cubicBezTo>
                  <a:lnTo>
                    <a:pt x="0" y="104957"/>
                  </a:lnTo>
                  <a:cubicBezTo>
                    <a:pt x="0" y="46991"/>
                    <a:pt x="46991" y="0"/>
                    <a:pt x="104957" y="0"/>
                  </a:cubicBezTo>
                  <a:close/>
                </a:path>
              </a:pathLst>
            </a:custGeom>
            <a:solidFill>
              <a:srgbClr val="F4F1D9"/>
            </a:solidFill>
          </p:spPr>
          <p:txBody>
            <a:bodyPr/>
            <a:lstStyle/>
            <a:p>
              <a:endParaRPr lang="en-US"/>
            </a:p>
          </p:txBody>
        </p:sp>
        <p:sp>
          <p:nvSpPr>
            <p:cNvPr id="5" name="TextBox 5"/>
            <p:cNvSpPr txBox="1"/>
            <p:nvPr/>
          </p:nvSpPr>
          <p:spPr>
            <a:xfrm>
              <a:off x="0" y="-28575"/>
              <a:ext cx="990788" cy="27994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42258" y="3466149"/>
            <a:ext cx="2646362" cy="954404"/>
            <a:chOff x="0" y="0"/>
            <a:chExt cx="696984" cy="251366"/>
          </a:xfrm>
        </p:grpSpPr>
        <p:sp>
          <p:nvSpPr>
            <p:cNvPr id="7" name="Freeform 7"/>
            <p:cNvSpPr/>
            <p:nvPr/>
          </p:nvSpPr>
          <p:spPr>
            <a:xfrm>
              <a:off x="0" y="0"/>
              <a:ext cx="696984" cy="251366"/>
            </a:xfrm>
            <a:custGeom>
              <a:avLst/>
              <a:gdLst/>
              <a:ahLst/>
              <a:cxnLst/>
              <a:rect l="l" t="t" r="r" b="b"/>
              <a:pathLst>
                <a:path w="696984" h="251366">
                  <a:moveTo>
                    <a:pt x="125683" y="0"/>
                  </a:moveTo>
                  <a:lnTo>
                    <a:pt x="571301" y="0"/>
                  </a:lnTo>
                  <a:cubicBezTo>
                    <a:pt x="640714" y="0"/>
                    <a:pt x="696984" y="56270"/>
                    <a:pt x="696984" y="125683"/>
                  </a:cubicBezTo>
                  <a:lnTo>
                    <a:pt x="696984" y="125683"/>
                  </a:lnTo>
                  <a:cubicBezTo>
                    <a:pt x="696984" y="159016"/>
                    <a:pt x="683743" y="190984"/>
                    <a:pt x="660172" y="214554"/>
                  </a:cubicBezTo>
                  <a:cubicBezTo>
                    <a:pt x="636602" y="238124"/>
                    <a:pt x="604634" y="251366"/>
                    <a:pt x="571301" y="251366"/>
                  </a:cubicBezTo>
                  <a:lnTo>
                    <a:pt x="125683" y="251366"/>
                  </a:lnTo>
                  <a:cubicBezTo>
                    <a:pt x="56270" y="251366"/>
                    <a:pt x="0" y="195096"/>
                    <a:pt x="0" y="125683"/>
                  </a:cubicBezTo>
                  <a:lnTo>
                    <a:pt x="0" y="125683"/>
                  </a:lnTo>
                  <a:cubicBezTo>
                    <a:pt x="0" y="56270"/>
                    <a:pt x="56270" y="0"/>
                    <a:pt x="125683" y="0"/>
                  </a:cubicBezTo>
                  <a:close/>
                </a:path>
              </a:pathLst>
            </a:custGeom>
            <a:solidFill>
              <a:srgbClr val="F4F1D9"/>
            </a:solidFill>
          </p:spPr>
          <p:txBody>
            <a:bodyPr/>
            <a:lstStyle/>
            <a:p>
              <a:endParaRPr lang="en-US"/>
            </a:p>
          </p:txBody>
        </p:sp>
        <p:sp>
          <p:nvSpPr>
            <p:cNvPr id="8" name="TextBox 8"/>
            <p:cNvSpPr txBox="1"/>
            <p:nvPr/>
          </p:nvSpPr>
          <p:spPr>
            <a:xfrm>
              <a:off x="0" y="-28575"/>
              <a:ext cx="696984" cy="27994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0" y="1266583"/>
            <a:ext cx="5644674" cy="1149350"/>
          </a:xfrm>
          <a:prstGeom prst="rect">
            <a:avLst/>
          </a:prstGeom>
        </p:spPr>
        <p:txBody>
          <a:bodyPr lIns="0" tIns="0" rIns="0" bIns="0" rtlCol="0" anchor="t">
            <a:spAutoFit/>
          </a:bodyPr>
          <a:lstStyle/>
          <a:p>
            <a:pPr algn="ctr">
              <a:lnSpc>
                <a:spcPts val="9100"/>
              </a:lnSpc>
            </a:pPr>
            <a:r>
              <a:rPr lang="en-US" sz="6500">
                <a:solidFill>
                  <a:srgbClr val="6C453E"/>
                </a:solidFill>
                <a:latin typeface="#9Slide05 VL Fadilla"/>
              </a:rPr>
              <a:t>b. Nhân vật</a:t>
            </a:r>
          </a:p>
        </p:txBody>
      </p:sp>
      <p:sp>
        <p:nvSpPr>
          <p:cNvPr id="12" name="TextBox 12"/>
          <p:cNvSpPr txBox="1"/>
          <p:nvPr/>
        </p:nvSpPr>
        <p:spPr>
          <a:xfrm>
            <a:off x="-558324" y="2330208"/>
            <a:ext cx="7274277" cy="721995"/>
          </a:xfrm>
          <a:prstGeom prst="rect">
            <a:avLst/>
          </a:prstGeom>
        </p:spPr>
        <p:txBody>
          <a:bodyPr lIns="0" tIns="0" rIns="0" bIns="0" rtlCol="0" anchor="t">
            <a:spAutoFit/>
          </a:bodyPr>
          <a:lstStyle/>
          <a:p>
            <a:pPr algn="ctr">
              <a:lnSpc>
                <a:spcPts val="5880"/>
              </a:lnSpc>
            </a:pPr>
            <a:r>
              <a:rPr lang="en-US" sz="4200">
                <a:solidFill>
                  <a:srgbClr val="6C453E"/>
                </a:solidFill>
                <a:latin typeface="Roboto Condensed Bold"/>
              </a:rPr>
              <a:t>Nhân vật Xan-chô</a:t>
            </a:r>
          </a:p>
        </p:txBody>
      </p:sp>
      <p:sp>
        <p:nvSpPr>
          <p:cNvPr id="13" name="TextBox 13"/>
          <p:cNvSpPr txBox="1"/>
          <p:nvPr/>
        </p:nvSpPr>
        <p:spPr>
          <a:xfrm>
            <a:off x="13213054" y="3539491"/>
            <a:ext cx="2407946"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Hành</a:t>
            </a:r>
            <a:r>
              <a:rPr lang="en-US" sz="4200" dirty="0">
                <a:solidFill>
                  <a:srgbClr val="000000"/>
                </a:solidFill>
                <a:latin typeface="Roboto Condensed Bold Italics"/>
              </a:rPr>
              <a:t> </a:t>
            </a:r>
            <a:r>
              <a:rPr lang="en-US" sz="4200" dirty="0" err="1">
                <a:solidFill>
                  <a:srgbClr val="000000"/>
                </a:solidFill>
                <a:latin typeface="Roboto Condensed Bold Italics"/>
              </a:rPr>
              <a:t>động</a:t>
            </a:r>
            <a:endParaRPr lang="en-US" sz="4200" dirty="0">
              <a:solidFill>
                <a:srgbClr val="000000"/>
              </a:solidFill>
              <a:latin typeface="Roboto Condensed Bold Italics"/>
            </a:endParaRPr>
          </a:p>
        </p:txBody>
      </p:sp>
      <p:sp>
        <p:nvSpPr>
          <p:cNvPr id="14" name="TextBox 14"/>
          <p:cNvSpPr txBox="1"/>
          <p:nvPr/>
        </p:nvSpPr>
        <p:spPr>
          <a:xfrm>
            <a:off x="11822726" y="4639344"/>
            <a:ext cx="6108634" cy="4918075"/>
          </a:xfrm>
          <a:prstGeom prst="rect">
            <a:avLst/>
          </a:prstGeom>
        </p:spPr>
        <p:txBody>
          <a:bodyPr lIns="0" tIns="0" rIns="0" bIns="0" rtlCol="0" anchor="t">
            <a:spAutoFit/>
          </a:bodyPr>
          <a:lstStyle/>
          <a:p>
            <a:pPr algn="just">
              <a:lnSpc>
                <a:spcPts val="5600"/>
              </a:lnSpc>
            </a:pPr>
            <a:r>
              <a:rPr lang="en-US" sz="4000" dirty="0">
                <a:solidFill>
                  <a:srgbClr val="000000"/>
                </a:solidFill>
                <a:latin typeface="Roboto Condensed"/>
              </a:rPr>
              <a:t>“</a:t>
            </a:r>
            <a:r>
              <a:rPr lang="en-US" sz="4000" dirty="0" err="1">
                <a:solidFill>
                  <a:srgbClr val="000000"/>
                </a:solidFill>
                <a:latin typeface="Roboto Condensed"/>
              </a:rPr>
              <a:t>Nâng</a:t>
            </a:r>
            <a:r>
              <a:rPr lang="en-US" sz="4000" dirty="0">
                <a:solidFill>
                  <a:srgbClr val="000000"/>
                </a:solidFill>
                <a:latin typeface="Roboto Condensed"/>
              </a:rPr>
              <a:t> </a:t>
            </a:r>
            <a:r>
              <a:rPr lang="en-US" sz="4000" dirty="0" err="1">
                <a:solidFill>
                  <a:srgbClr val="000000"/>
                </a:solidFill>
                <a:latin typeface="Roboto Condensed"/>
              </a:rPr>
              <a:t>Đôn</a:t>
            </a:r>
            <a:r>
              <a:rPr lang="en-US" sz="4000" dirty="0">
                <a:solidFill>
                  <a:srgbClr val="000000"/>
                </a:solidFill>
                <a:latin typeface="Roboto Condensed"/>
              </a:rPr>
              <a:t>-ki-</a:t>
            </a:r>
            <a:r>
              <a:rPr lang="en-US" sz="4000" dirty="0" err="1">
                <a:solidFill>
                  <a:srgbClr val="000000"/>
                </a:solidFill>
                <a:latin typeface="Roboto Condensed"/>
              </a:rPr>
              <a:t>hô</a:t>
            </a:r>
            <a:r>
              <a:rPr lang="en-US" sz="4000" dirty="0">
                <a:solidFill>
                  <a:srgbClr val="000000"/>
                </a:solidFill>
                <a:latin typeface="Roboto Condensed"/>
              </a:rPr>
              <a:t>-</a:t>
            </a:r>
            <a:r>
              <a:rPr lang="en-US" sz="4000" dirty="0" err="1">
                <a:solidFill>
                  <a:srgbClr val="000000"/>
                </a:solidFill>
                <a:latin typeface="Roboto Condensed"/>
              </a:rPr>
              <a:t>tê</a:t>
            </a:r>
            <a:r>
              <a:rPr lang="en-US" sz="4000" dirty="0">
                <a:solidFill>
                  <a:srgbClr val="000000"/>
                </a:solidFill>
                <a:latin typeface="Roboto Condensed"/>
              </a:rPr>
              <a:t> </a:t>
            </a:r>
            <a:r>
              <a:rPr lang="en-US" sz="4000" dirty="0" err="1">
                <a:solidFill>
                  <a:srgbClr val="000000"/>
                </a:solidFill>
                <a:latin typeface="Roboto Condensed"/>
              </a:rPr>
              <a:t>dậy</a:t>
            </a:r>
            <a:r>
              <a:rPr lang="en-US" sz="4000" dirty="0">
                <a:solidFill>
                  <a:srgbClr val="000000"/>
                </a:solidFill>
                <a:latin typeface="Roboto Condensed"/>
              </a:rPr>
              <a:t>”, “</a:t>
            </a:r>
            <a:r>
              <a:rPr lang="en-US" sz="4000" dirty="0" err="1">
                <a:solidFill>
                  <a:srgbClr val="000000"/>
                </a:solidFill>
                <a:latin typeface="Roboto Condensed"/>
              </a:rPr>
              <a:t>Ngồi</a:t>
            </a:r>
            <a:r>
              <a:rPr lang="en-US" sz="4000" dirty="0">
                <a:solidFill>
                  <a:srgbClr val="000000"/>
                </a:solidFill>
                <a:latin typeface="Roboto Condensed"/>
              </a:rPr>
              <a:t> </a:t>
            </a:r>
            <a:r>
              <a:rPr lang="en-US" sz="4000" dirty="0" err="1">
                <a:solidFill>
                  <a:srgbClr val="000000"/>
                </a:solidFill>
                <a:latin typeface="Roboto Condensed"/>
              </a:rPr>
              <a:t>lại</a:t>
            </a:r>
            <a:r>
              <a:rPr lang="en-US" sz="4000" dirty="0">
                <a:solidFill>
                  <a:srgbClr val="000000"/>
                </a:solidFill>
                <a:latin typeface="Roboto Condensed"/>
              </a:rPr>
              <a:t> </a:t>
            </a:r>
            <a:r>
              <a:rPr lang="en-US" sz="4000" dirty="0" err="1">
                <a:solidFill>
                  <a:srgbClr val="000000"/>
                </a:solidFill>
                <a:latin typeface="Roboto Condensed"/>
              </a:rPr>
              <a:t>cho</a:t>
            </a:r>
            <a:r>
              <a:rPr lang="en-US" sz="4000" dirty="0">
                <a:solidFill>
                  <a:srgbClr val="000000"/>
                </a:solidFill>
                <a:latin typeface="Roboto Condensed"/>
              </a:rPr>
              <a:t> </a:t>
            </a:r>
            <a:r>
              <a:rPr lang="en-US" sz="4000" dirty="0" err="1">
                <a:solidFill>
                  <a:srgbClr val="000000"/>
                </a:solidFill>
                <a:latin typeface="Roboto Condensed"/>
              </a:rPr>
              <a:t>thật</a:t>
            </a:r>
            <a:r>
              <a:rPr lang="en-US" sz="4000" dirty="0">
                <a:solidFill>
                  <a:srgbClr val="000000"/>
                </a:solidFill>
                <a:latin typeface="Roboto Condensed"/>
              </a:rPr>
              <a:t> </a:t>
            </a:r>
            <a:r>
              <a:rPr lang="en-US" sz="4000" dirty="0" err="1">
                <a:solidFill>
                  <a:srgbClr val="000000"/>
                </a:solidFill>
                <a:latin typeface="Roboto Condensed"/>
              </a:rPr>
              <a:t>thoải</a:t>
            </a:r>
            <a:r>
              <a:rPr lang="en-US" sz="4000" dirty="0">
                <a:solidFill>
                  <a:srgbClr val="000000"/>
                </a:solidFill>
                <a:latin typeface="Roboto Condensed"/>
              </a:rPr>
              <a:t> </a:t>
            </a:r>
            <a:r>
              <a:rPr lang="en-US" sz="4000" dirty="0" err="1">
                <a:solidFill>
                  <a:srgbClr val="000000"/>
                </a:solidFill>
                <a:latin typeface="Roboto Condensed"/>
              </a:rPr>
              <a:t>mái</a:t>
            </a:r>
            <a:r>
              <a:rPr lang="en-US" sz="4000" dirty="0">
                <a:solidFill>
                  <a:srgbClr val="000000"/>
                </a:solidFill>
                <a:latin typeface="Roboto Condensed"/>
              </a:rPr>
              <a:t> </a:t>
            </a:r>
            <a:r>
              <a:rPr lang="en-US" sz="4000" dirty="0" err="1">
                <a:solidFill>
                  <a:srgbClr val="000000"/>
                </a:solidFill>
                <a:latin typeface="Roboto Condensed"/>
              </a:rPr>
              <a:t>trên</a:t>
            </a:r>
            <a:r>
              <a:rPr lang="en-US" sz="4000" dirty="0">
                <a:solidFill>
                  <a:srgbClr val="000000"/>
                </a:solidFill>
                <a:latin typeface="Roboto Condensed"/>
              </a:rPr>
              <a:t> </a:t>
            </a:r>
            <a:r>
              <a:rPr lang="en-US" sz="4000" dirty="0" err="1">
                <a:solidFill>
                  <a:srgbClr val="000000"/>
                </a:solidFill>
                <a:latin typeface="Roboto Condensed"/>
              </a:rPr>
              <a:t>lưng</a:t>
            </a:r>
            <a:r>
              <a:rPr lang="en-US" sz="4000" dirty="0">
                <a:solidFill>
                  <a:srgbClr val="000000"/>
                </a:solidFill>
                <a:latin typeface="Roboto Condensed"/>
              </a:rPr>
              <a:t> </a:t>
            </a:r>
            <a:r>
              <a:rPr lang="en-US" sz="4000" dirty="0" err="1">
                <a:solidFill>
                  <a:srgbClr val="000000"/>
                </a:solidFill>
                <a:latin typeface="Roboto Condensed"/>
              </a:rPr>
              <a:t>lừa</a:t>
            </a:r>
            <a:r>
              <a:rPr lang="en-US" sz="4000" dirty="0">
                <a:solidFill>
                  <a:srgbClr val="000000"/>
                </a:solidFill>
                <a:latin typeface="Roboto Condensed"/>
              </a:rPr>
              <a:t>, </a:t>
            </a:r>
            <a:r>
              <a:rPr lang="en-US" sz="4000" dirty="0" err="1">
                <a:solidFill>
                  <a:srgbClr val="000000"/>
                </a:solidFill>
                <a:latin typeface="Roboto Condensed"/>
              </a:rPr>
              <a:t>lôi</a:t>
            </a:r>
            <a:r>
              <a:rPr lang="en-US" sz="4000" dirty="0">
                <a:solidFill>
                  <a:srgbClr val="000000"/>
                </a:solidFill>
                <a:latin typeface="Roboto Condensed"/>
              </a:rPr>
              <a:t> </a:t>
            </a:r>
            <a:r>
              <a:rPr lang="en-US" sz="4000" dirty="0" err="1">
                <a:solidFill>
                  <a:srgbClr val="000000"/>
                </a:solidFill>
                <a:latin typeface="Roboto Condensed"/>
              </a:rPr>
              <a:t>các</a:t>
            </a:r>
            <a:r>
              <a:rPr lang="en-US" sz="4000" dirty="0">
                <a:solidFill>
                  <a:srgbClr val="000000"/>
                </a:solidFill>
                <a:latin typeface="Roboto Condensed"/>
              </a:rPr>
              <a:t> </a:t>
            </a:r>
            <a:r>
              <a:rPr lang="en-US" sz="4000" dirty="0" err="1">
                <a:solidFill>
                  <a:srgbClr val="000000"/>
                </a:solidFill>
                <a:latin typeface="Roboto Condensed"/>
              </a:rPr>
              <a:t>thứ</a:t>
            </a:r>
            <a:r>
              <a:rPr lang="en-US" sz="4000" dirty="0">
                <a:solidFill>
                  <a:srgbClr val="000000"/>
                </a:solidFill>
                <a:latin typeface="Roboto Condensed"/>
              </a:rPr>
              <a:t> ở </a:t>
            </a:r>
            <a:r>
              <a:rPr lang="en-US" sz="4000" dirty="0" err="1">
                <a:solidFill>
                  <a:srgbClr val="000000"/>
                </a:solidFill>
                <a:latin typeface="Roboto Condensed"/>
              </a:rPr>
              <a:t>trong</a:t>
            </a:r>
            <a:r>
              <a:rPr lang="en-US" sz="4000" dirty="0">
                <a:solidFill>
                  <a:srgbClr val="000000"/>
                </a:solidFill>
                <a:latin typeface="Roboto Condensed"/>
              </a:rPr>
              <a:t> </a:t>
            </a:r>
            <a:r>
              <a:rPr lang="en-US" sz="4000" dirty="0" err="1">
                <a:solidFill>
                  <a:srgbClr val="000000"/>
                </a:solidFill>
                <a:latin typeface="Roboto Condensed"/>
              </a:rPr>
              <a:t>túi</a:t>
            </a:r>
            <a:r>
              <a:rPr lang="en-US" sz="4000" dirty="0">
                <a:solidFill>
                  <a:srgbClr val="000000"/>
                </a:solidFill>
                <a:latin typeface="Roboto Condensed"/>
              </a:rPr>
              <a:t> </a:t>
            </a:r>
            <a:r>
              <a:rPr lang="en-US" sz="4000" dirty="0" err="1">
                <a:solidFill>
                  <a:srgbClr val="000000"/>
                </a:solidFill>
                <a:latin typeface="Roboto Condensed"/>
              </a:rPr>
              <a:t>hai</a:t>
            </a:r>
            <a:r>
              <a:rPr lang="en-US" sz="4000" dirty="0">
                <a:solidFill>
                  <a:srgbClr val="000000"/>
                </a:solidFill>
                <a:latin typeface="Roboto Condensed"/>
              </a:rPr>
              <a:t> </a:t>
            </a:r>
            <a:r>
              <a:rPr lang="en-US" sz="4000" dirty="0" err="1">
                <a:solidFill>
                  <a:srgbClr val="000000"/>
                </a:solidFill>
                <a:latin typeface="Roboto Condensed"/>
              </a:rPr>
              <a:t>ngăn</a:t>
            </a:r>
            <a:r>
              <a:rPr lang="en-US" sz="4000" dirty="0">
                <a:solidFill>
                  <a:srgbClr val="000000"/>
                </a:solidFill>
                <a:latin typeface="Roboto Condensed"/>
              </a:rPr>
              <a:t> </a:t>
            </a:r>
            <a:r>
              <a:rPr lang="en-US" sz="4000" dirty="0" err="1">
                <a:solidFill>
                  <a:srgbClr val="000000"/>
                </a:solidFill>
                <a:latin typeface="Roboto Condensed"/>
              </a:rPr>
              <a:t>ra</a:t>
            </a:r>
            <a:r>
              <a:rPr lang="en-US" sz="4000" dirty="0">
                <a:solidFill>
                  <a:srgbClr val="000000"/>
                </a:solidFill>
                <a:latin typeface="Roboto Condensed"/>
              </a:rPr>
              <a:t>, </a:t>
            </a:r>
            <a:r>
              <a:rPr lang="en-US" sz="4000" dirty="0" err="1">
                <a:solidFill>
                  <a:srgbClr val="000000"/>
                </a:solidFill>
                <a:latin typeface="Roboto Condensed"/>
              </a:rPr>
              <a:t>vừa</a:t>
            </a:r>
            <a:r>
              <a:rPr lang="en-US" sz="4000" dirty="0">
                <a:solidFill>
                  <a:srgbClr val="000000"/>
                </a:solidFill>
                <a:latin typeface="Roboto Condensed"/>
              </a:rPr>
              <a:t> </a:t>
            </a:r>
            <a:r>
              <a:rPr lang="en-US" sz="4000" dirty="0" err="1">
                <a:solidFill>
                  <a:srgbClr val="000000"/>
                </a:solidFill>
                <a:latin typeface="Roboto Condensed"/>
              </a:rPr>
              <a:t>đi</a:t>
            </a:r>
            <a:r>
              <a:rPr lang="en-US" sz="4000" dirty="0">
                <a:solidFill>
                  <a:srgbClr val="000000"/>
                </a:solidFill>
                <a:latin typeface="Roboto Condensed"/>
              </a:rPr>
              <a:t> </a:t>
            </a:r>
            <a:r>
              <a:rPr lang="en-US" sz="4000" dirty="0" err="1">
                <a:solidFill>
                  <a:srgbClr val="000000"/>
                </a:solidFill>
                <a:latin typeface="Roboto Condensed"/>
              </a:rPr>
              <a:t>theo</a:t>
            </a:r>
            <a:r>
              <a:rPr lang="en-US" sz="4000" dirty="0">
                <a:solidFill>
                  <a:srgbClr val="000000"/>
                </a:solidFill>
                <a:latin typeface="Roboto Condensed"/>
              </a:rPr>
              <a:t> </a:t>
            </a:r>
            <a:r>
              <a:rPr lang="en-US" sz="4000" dirty="0" err="1">
                <a:solidFill>
                  <a:srgbClr val="000000"/>
                </a:solidFill>
                <a:latin typeface="Roboto Condensed"/>
              </a:rPr>
              <a:t>chủ</a:t>
            </a:r>
            <a:r>
              <a:rPr lang="en-US" sz="4000" dirty="0">
                <a:solidFill>
                  <a:srgbClr val="000000"/>
                </a:solidFill>
                <a:latin typeface="Roboto Condensed"/>
              </a:rPr>
              <a:t> </a:t>
            </a:r>
            <a:r>
              <a:rPr lang="en-US" sz="4000" dirty="0" err="1">
                <a:solidFill>
                  <a:srgbClr val="000000"/>
                </a:solidFill>
                <a:latin typeface="Roboto Condensed"/>
              </a:rPr>
              <a:t>vừa</a:t>
            </a:r>
            <a:r>
              <a:rPr lang="en-US" sz="4000" dirty="0">
                <a:solidFill>
                  <a:srgbClr val="000000"/>
                </a:solidFill>
                <a:latin typeface="Roboto Condensed"/>
              </a:rPr>
              <a:t> </a:t>
            </a:r>
            <a:r>
              <a:rPr lang="en-US" sz="4000" dirty="0" err="1">
                <a:solidFill>
                  <a:srgbClr val="000000"/>
                </a:solidFill>
                <a:latin typeface="Roboto Condensed"/>
              </a:rPr>
              <a:t>ung</a:t>
            </a:r>
            <a:r>
              <a:rPr lang="en-US" sz="4000" dirty="0">
                <a:solidFill>
                  <a:srgbClr val="000000"/>
                </a:solidFill>
                <a:latin typeface="Roboto Condensed"/>
              </a:rPr>
              <a:t> dung </a:t>
            </a:r>
            <a:r>
              <a:rPr lang="en-US" sz="4000" dirty="0" err="1">
                <a:solidFill>
                  <a:srgbClr val="000000"/>
                </a:solidFill>
                <a:latin typeface="Roboto Condensed"/>
              </a:rPr>
              <a:t>đánh</a:t>
            </a:r>
            <a:r>
              <a:rPr lang="en-US" sz="4000" dirty="0">
                <a:solidFill>
                  <a:srgbClr val="000000"/>
                </a:solidFill>
                <a:latin typeface="Roboto Condensed"/>
              </a:rPr>
              <a:t> </a:t>
            </a:r>
            <a:r>
              <a:rPr lang="en-US" sz="4000" dirty="0" err="1">
                <a:solidFill>
                  <a:srgbClr val="000000"/>
                </a:solidFill>
                <a:latin typeface="Roboto Condensed"/>
              </a:rPr>
              <a:t>chén</a:t>
            </a:r>
            <a:r>
              <a:rPr lang="en-US" sz="4000" dirty="0">
                <a:solidFill>
                  <a:srgbClr val="000000"/>
                </a:solidFill>
                <a:latin typeface="Roboto Condensed"/>
              </a:rPr>
              <a:t>, </a:t>
            </a:r>
            <a:r>
              <a:rPr lang="en-US" sz="4000" dirty="0" err="1">
                <a:solidFill>
                  <a:srgbClr val="000000"/>
                </a:solidFill>
                <a:latin typeface="Roboto Condensed"/>
              </a:rPr>
              <a:t>thỉnh</a:t>
            </a:r>
            <a:r>
              <a:rPr lang="en-US" sz="4000" dirty="0">
                <a:solidFill>
                  <a:srgbClr val="000000"/>
                </a:solidFill>
                <a:latin typeface="Roboto Condensed"/>
              </a:rPr>
              <a:t> </a:t>
            </a:r>
            <a:r>
              <a:rPr lang="en-US" sz="4000" dirty="0" err="1">
                <a:solidFill>
                  <a:srgbClr val="000000"/>
                </a:solidFill>
                <a:latin typeface="Roboto Condensed"/>
              </a:rPr>
              <a:t>thoảng</a:t>
            </a:r>
            <a:r>
              <a:rPr lang="en-US" sz="4000" dirty="0">
                <a:solidFill>
                  <a:srgbClr val="000000"/>
                </a:solidFill>
                <a:latin typeface="Roboto Condensed"/>
              </a:rPr>
              <a:t> </a:t>
            </a:r>
            <a:r>
              <a:rPr lang="en-US" sz="4000" dirty="0" err="1">
                <a:solidFill>
                  <a:srgbClr val="000000"/>
                </a:solidFill>
                <a:latin typeface="Roboto Condensed"/>
              </a:rPr>
              <a:t>lại</a:t>
            </a:r>
            <a:r>
              <a:rPr lang="en-US" sz="4000" dirty="0">
                <a:solidFill>
                  <a:srgbClr val="000000"/>
                </a:solidFill>
                <a:latin typeface="Roboto Condensed"/>
              </a:rPr>
              <a:t> </a:t>
            </a:r>
            <a:r>
              <a:rPr lang="en-US" sz="4000" dirty="0" err="1">
                <a:solidFill>
                  <a:srgbClr val="000000"/>
                </a:solidFill>
                <a:latin typeface="Roboto Condensed"/>
              </a:rPr>
              <a:t>tu</a:t>
            </a:r>
            <a:r>
              <a:rPr lang="en-US" sz="4000" dirty="0">
                <a:solidFill>
                  <a:srgbClr val="000000"/>
                </a:solidFill>
                <a:latin typeface="Roboto Condensed"/>
              </a:rPr>
              <a:t> </a:t>
            </a:r>
            <a:r>
              <a:rPr lang="en-US" sz="4000" dirty="0" err="1">
                <a:solidFill>
                  <a:srgbClr val="000000"/>
                </a:solidFill>
                <a:latin typeface="Roboto Condensed"/>
              </a:rPr>
              <a:t>bầu</a:t>
            </a:r>
            <a:r>
              <a:rPr lang="en-US" sz="4000" dirty="0">
                <a:solidFill>
                  <a:srgbClr val="000000"/>
                </a:solidFill>
                <a:latin typeface="Roboto Condensed"/>
              </a:rPr>
              <a:t> </a:t>
            </a:r>
            <a:r>
              <a:rPr lang="en-US" sz="4000" dirty="0" err="1">
                <a:solidFill>
                  <a:srgbClr val="000000"/>
                </a:solidFill>
                <a:latin typeface="Roboto Condensed"/>
              </a:rPr>
              <a:t>rượu</a:t>
            </a:r>
            <a:r>
              <a:rPr lang="en-US" sz="4000" dirty="0">
                <a:solidFill>
                  <a:srgbClr val="000000"/>
                </a:solidFill>
                <a:latin typeface="Roboto Condensed"/>
              </a:rPr>
              <a:t> </a:t>
            </a:r>
            <a:r>
              <a:rPr lang="en-US" sz="4000" dirty="0" err="1">
                <a:solidFill>
                  <a:srgbClr val="000000"/>
                </a:solidFill>
                <a:latin typeface="Roboto Condensed"/>
              </a:rPr>
              <a:t>một</a:t>
            </a:r>
            <a:r>
              <a:rPr lang="en-US" sz="4000" dirty="0">
                <a:solidFill>
                  <a:srgbClr val="000000"/>
                </a:solidFill>
                <a:latin typeface="Roboto Condensed"/>
              </a:rPr>
              <a:t> </a:t>
            </a:r>
            <a:r>
              <a:rPr lang="en-US" sz="4000" dirty="0" err="1">
                <a:solidFill>
                  <a:srgbClr val="000000"/>
                </a:solidFill>
                <a:latin typeface="Roboto Condensed"/>
              </a:rPr>
              <a:t>cách</a:t>
            </a:r>
            <a:r>
              <a:rPr lang="en-US" sz="4000" dirty="0">
                <a:solidFill>
                  <a:srgbClr val="000000"/>
                </a:solidFill>
                <a:latin typeface="Roboto Condensed"/>
              </a:rPr>
              <a:t> </a:t>
            </a:r>
            <a:r>
              <a:rPr lang="en-US" sz="4000" dirty="0" err="1">
                <a:solidFill>
                  <a:srgbClr val="000000"/>
                </a:solidFill>
                <a:latin typeface="Roboto Condensed"/>
              </a:rPr>
              <a:t>ngon</a:t>
            </a:r>
            <a:r>
              <a:rPr lang="en-US" sz="4000" dirty="0">
                <a:solidFill>
                  <a:srgbClr val="000000"/>
                </a:solidFill>
                <a:latin typeface="Roboto Condensed"/>
              </a:rPr>
              <a:t> </a:t>
            </a:r>
            <a:r>
              <a:rPr lang="en-US" sz="4000" dirty="0" err="1">
                <a:solidFill>
                  <a:srgbClr val="000000"/>
                </a:solidFill>
                <a:latin typeface="Roboto Condensed"/>
              </a:rPr>
              <a:t>lành</a:t>
            </a:r>
            <a:r>
              <a:rPr lang="en-US" sz="4000" dirty="0">
                <a:solidFill>
                  <a:srgbClr val="000000"/>
                </a:solidFill>
                <a:latin typeface="Roboto Condensed"/>
              </a:rPr>
              <a:t>.”</a:t>
            </a:r>
          </a:p>
        </p:txBody>
      </p:sp>
      <p:sp>
        <p:nvSpPr>
          <p:cNvPr id="15" name="TextBox 15"/>
          <p:cNvSpPr txBox="1"/>
          <p:nvPr/>
        </p:nvSpPr>
        <p:spPr>
          <a:xfrm>
            <a:off x="2133600" y="3539491"/>
            <a:ext cx="1657059"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Lời</a:t>
            </a:r>
            <a:r>
              <a:rPr lang="en-US" sz="4200" dirty="0">
                <a:solidFill>
                  <a:srgbClr val="000000"/>
                </a:solidFill>
                <a:latin typeface="Roboto Condensed Bold Italics"/>
              </a:rPr>
              <a:t> </a:t>
            </a:r>
            <a:r>
              <a:rPr lang="en-US" sz="4200" dirty="0" err="1">
                <a:solidFill>
                  <a:srgbClr val="000000"/>
                </a:solidFill>
                <a:latin typeface="Roboto Condensed Bold Italics"/>
              </a:rPr>
              <a:t>nói</a:t>
            </a:r>
            <a:endParaRPr lang="en-US" sz="4200" dirty="0">
              <a:solidFill>
                <a:srgbClr val="000000"/>
              </a:solidFill>
              <a:latin typeface="Roboto Condensed Bold Italics"/>
            </a:endParaRPr>
          </a:p>
        </p:txBody>
      </p:sp>
      <p:sp>
        <p:nvSpPr>
          <p:cNvPr id="16" name="TextBox 16"/>
          <p:cNvSpPr txBox="1"/>
          <p:nvPr/>
        </p:nvSpPr>
        <p:spPr>
          <a:xfrm>
            <a:off x="788431" y="4639344"/>
            <a:ext cx="5927522" cy="6327775"/>
          </a:xfrm>
          <a:prstGeom prst="rect">
            <a:avLst/>
          </a:prstGeom>
        </p:spPr>
        <p:txBody>
          <a:bodyPr lIns="0" tIns="0" rIns="0" bIns="0" rtlCol="0" anchor="t">
            <a:spAutoFit/>
          </a:bodyPr>
          <a:lstStyle/>
          <a:p>
            <a:pPr algn="just">
              <a:lnSpc>
                <a:spcPts val="5600"/>
              </a:lnSpc>
            </a:pPr>
            <a:r>
              <a:rPr lang="en-US" sz="4000" dirty="0">
                <a:solidFill>
                  <a:srgbClr val="000000"/>
                </a:solidFill>
                <a:latin typeface="Roboto Condensed Italics"/>
              </a:rPr>
              <a:t>“</a:t>
            </a:r>
            <a:r>
              <a:rPr lang="en-US" sz="4000" dirty="0" err="1">
                <a:solidFill>
                  <a:srgbClr val="000000"/>
                </a:solidFill>
                <a:latin typeface="Roboto Condensed Italics"/>
              </a:rPr>
              <a:t>Chẳng</a:t>
            </a:r>
            <a:r>
              <a:rPr lang="en-US" sz="4000" dirty="0">
                <a:solidFill>
                  <a:srgbClr val="000000"/>
                </a:solidFill>
                <a:latin typeface="Roboto Condensed Italics"/>
              </a:rPr>
              <a:t> </a:t>
            </a:r>
            <a:r>
              <a:rPr lang="en-US" sz="4000" dirty="0" err="1">
                <a:solidFill>
                  <a:srgbClr val="000000"/>
                </a:solidFill>
                <a:latin typeface="Roboto Condensed Italics"/>
              </a:rPr>
              <a:t>phải</a:t>
            </a:r>
            <a:r>
              <a:rPr lang="en-US" sz="4000" dirty="0">
                <a:solidFill>
                  <a:srgbClr val="000000"/>
                </a:solidFill>
                <a:latin typeface="Roboto Condensed Italics"/>
              </a:rPr>
              <a:t> </a:t>
            </a:r>
            <a:r>
              <a:rPr lang="en-US" sz="4000" dirty="0" err="1">
                <a:solidFill>
                  <a:srgbClr val="000000"/>
                </a:solidFill>
                <a:latin typeface="Roboto Condensed Italics"/>
              </a:rPr>
              <a:t>là</a:t>
            </a:r>
            <a:r>
              <a:rPr lang="en-US" sz="4000" dirty="0">
                <a:solidFill>
                  <a:srgbClr val="000000"/>
                </a:solidFill>
                <a:latin typeface="Roboto Condensed Italics"/>
              </a:rPr>
              <a:t> </a:t>
            </a:r>
            <a:r>
              <a:rPr lang="en-US" sz="4000" dirty="0" err="1">
                <a:solidFill>
                  <a:srgbClr val="000000"/>
                </a:solidFill>
                <a:latin typeface="Roboto Condensed Italics"/>
              </a:rPr>
              <a:t>các</a:t>
            </a:r>
            <a:r>
              <a:rPr lang="en-US" sz="4000" dirty="0">
                <a:solidFill>
                  <a:srgbClr val="000000"/>
                </a:solidFill>
                <a:latin typeface="Roboto Condensed Italics"/>
              </a:rPr>
              <a:t> </a:t>
            </a:r>
            <a:r>
              <a:rPr lang="en-US" sz="4000" dirty="0" err="1">
                <a:solidFill>
                  <a:srgbClr val="000000"/>
                </a:solidFill>
                <a:latin typeface="Roboto Condensed Italics"/>
              </a:rPr>
              <a:t>bọn</a:t>
            </a:r>
            <a:r>
              <a:rPr lang="en-US" sz="4000" dirty="0">
                <a:solidFill>
                  <a:srgbClr val="000000"/>
                </a:solidFill>
                <a:latin typeface="Roboto Condensed Italics"/>
              </a:rPr>
              <a:t> </a:t>
            </a:r>
            <a:r>
              <a:rPr lang="en-US" sz="4000" dirty="0" err="1">
                <a:solidFill>
                  <a:srgbClr val="000000"/>
                </a:solidFill>
                <a:latin typeface="Roboto Condensed Italics"/>
              </a:rPr>
              <a:t>khổng</a:t>
            </a:r>
            <a:r>
              <a:rPr lang="en-US" sz="4000" dirty="0">
                <a:solidFill>
                  <a:srgbClr val="000000"/>
                </a:solidFill>
                <a:latin typeface="Roboto Condensed Italics"/>
              </a:rPr>
              <a:t> </a:t>
            </a:r>
            <a:r>
              <a:rPr lang="en-US" sz="4000" dirty="0" err="1">
                <a:solidFill>
                  <a:srgbClr val="000000"/>
                </a:solidFill>
                <a:latin typeface="Roboto Condensed Italics"/>
              </a:rPr>
              <a:t>lồ</a:t>
            </a:r>
            <a:r>
              <a:rPr lang="en-US" sz="4000" dirty="0">
                <a:solidFill>
                  <a:srgbClr val="000000"/>
                </a:solidFill>
                <a:latin typeface="Roboto Condensed Italics"/>
              </a:rPr>
              <a:t> </a:t>
            </a:r>
            <a:r>
              <a:rPr lang="en-US" sz="4000" dirty="0" err="1">
                <a:solidFill>
                  <a:srgbClr val="000000"/>
                </a:solidFill>
                <a:latin typeface="Roboto Condensed Italics"/>
              </a:rPr>
              <a:t>đâu</a:t>
            </a:r>
            <a:r>
              <a:rPr lang="en-US" sz="4000" dirty="0">
                <a:solidFill>
                  <a:srgbClr val="000000"/>
                </a:solidFill>
                <a:latin typeface="Roboto Condensed Italics"/>
              </a:rPr>
              <a:t> </a:t>
            </a:r>
            <a:r>
              <a:rPr lang="en-US" sz="4000" dirty="0" err="1">
                <a:solidFill>
                  <a:srgbClr val="000000"/>
                </a:solidFill>
                <a:latin typeface="Roboto Condensed Italics"/>
              </a:rPr>
              <a:t>mà</a:t>
            </a:r>
            <a:r>
              <a:rPr lang="en-US" sz="4000" dirty="0">
                <a:solidFill>
                  <a:srgbClr val="000000"/>
                </a:solidFill>
                <a:latin typeface="Roboto Condensed Italics"/>
              </a:rPr>
              <a:t> </a:t>
            </a:r>
            <a:r>
              <a:rPr lang="en-US" sz="4000" dirty="0" err="1">
                <a:solidFill>
                  <a:srgbClr val="000000"/>
                </a:solidFill>
                <a:latin typeface="Roboto Condensed Italics"/>
              </a:rPr>
              <a:t>chỉ</a:t>
            </a:r>
            <a:r>
              <a:rPr lang="en-US" sz="4000" dirty="0">
                <a:solidFill>
                  <a:srgbClr val="000000"/>
                </a:solidFill>
                <a:latin typeface="Roboto Condensed Italics"/>
              </a:rPr>
              <a:t> </a:t>
            </a:r>
            <a:r>
              <a:rPr lang="en-US" sz="4000" dirty="0" err="1">
                <a:solidFill>
                  <a:srgbClr val="000000"/>
                </a:solidFill>
                <a:latin typeface="Roboto Condensed Italics"/>
              </a:rPr>
              <a:t>là</a:t>
            </a:r>
            <a:r>
              <a:rPr lang="en-US" sz="4000" dirty="0">
                <a:solidFill>
                  <a:srgbClr val="000000"/>
                </a:solidFill>
                <a:latin typeface="Roboto Condensed Italics"/>
              </a:rPr>
              <a:t> </a:t>
            </a:r>
            <a:r>
              <a:rPr lang="en-US" sz="4000" dirty="0" err="1">
                <a:solidFill>
                  <a:srgbClr val="000000"/>
                </a:solidFill>
                <a:latin typeface="Roboto Condensed Italics"/>
              </a:rPr>
              <a:t>những</a:t>
            </a:r>
            <a:r>
              <a:rPr lang="en-US" sz="4000" dirty="0">
                <a:solidFill>
                  <a:srgbClr val="000000"/>
                </a:solidFill>
                <a:latin typeface="Roboto Condensed Italics"/>
              </a:rPr>
              <a:t> </a:t>
            </a:r>
            <a:r>
              <a:rPr lang="en-US" sz="4000" dirty="0" err="1">
                <a:solidFill>
                  <a:srgbClr val="000000"/>
                </a:solidFill>
                <a:latin typeface="Roboto Condensed Italics"/>
              </a:rPr>
              <a:t>cối</a:t>
            </a:r>
            <a:r>
              <a:rPr lang="en-US" sz="4000" dirty="0">
                <a:solidFill>
                  <a:srgbClr val="000000"/>
                </a:solidFill>
                <a:latin typeface="Roboto Condensed Italics"/>
              </a:rPr>
              <a:t> </a:t>
            </a:r>
            <a:r>
              <a:rPr lang="en-US" sz="4000" dirty="0" err="1">
                <a:solidFill>
                  <a:srgbClr val="000000"/>
                </a:solidFill>
                <a:latin typeface="Roboto Condensed Italics"/>
              </a:rPr>
              <a:t>xay</a:t>
            </a:r>
            <a:r>
              <a:rPr lang="en-US" sz="4000" dirty="0">
                <a:solidFill>
                  <a:srgbClr val="000000"/>
                </a:solidFill>
                <a:latin typeface="Roboto Condensed Italics"/>
              </a:rPr>
              <a:t> </a:t>
            </a:r>
            <a:r>
              <a:rPr lang="en-US" sz="4000" dirty="0" err="1">
                <a:solidFill>
                  <a:srgbClr val="000000"/>
                </a:solidFill>
                <a:latin typeface="Roboto Condensed Italics"/>
              </a:rPr>
              <a:t>gió</a:t>
            </a:r>
            <a:r>
              <a:rPr lang="en-US" sz="4000" dirty="0">
                <a:solidFill>
                  <a:srgbClr val="000000"/>
                </a:solidFill>
                <a:latin typeface="Roboto Condensed Italics"/>
              </a:rPr>
              <a:t>, </a:t>
            </a:r>
            <a:r>
              <a:rPr lang="en-US" sz="4000" dirty="0" err="1">
                <a:solidFill>
                  <a:srgbClr val="000000"/>
                </a:solidFill>
                <a:latin typeface="Roboto Condensed Italics"/>
              </a:rPr>
              <a:t>và</a:t>
            </a:r>
            <a:r>
              <a:rPr lang="en-US" sz="4000" dirty="0">
                <a:solidFill>
                  <a:srgbClr val="000000"/>
                </a:solidFill>
                <a:latin typeface="Roboto Condensed Italics"/>
              </a:rPr>
              <a:t> </a:t>
            </a:r>
            <a:r>
              <a:rPr lang="en-US" sz="4000" dirty="0" err="1">
                <a:solidFill>
                  <a:srgbClr val="000000"/>
                </a:solidFill>
                <a:latin typeface="Roboto Condensed Italics"/>
              </a:rPr>
              <a:t>cái</a:t>
            </a:r>
            <a:r>
              <a:rPr lang="en-US" sz="4000" dirty="0">
                <a:solidFill>
                  <a:srgbClr val="000000"/>
                </a:solidFill>
                <a:latin typeface="Roboto Condensed Italics"/>
              </a:rPr>
              <a:t> </a:t>
            </a:r>
            <a:r>
              <a:rPr lang="en-US" sz="4000" dirty="0" err="1">
                <a:solidFill>
                  <a:srgbClr val="000000"/>
                </a:solidFill>
                <a:latin typeface="Roboto Condensed Italics"/>
              </a:rPr>
              <a:t>vật</a:t>
            </a:r>
            <a:r>
              <a:rPr lang="en-US" sz="4000" dirty="0">
                <a:solidFill>
                  <a:srgbClr val="000000"/>
                </a:solidFill>
                <a:latin typeface="Roboto Condensed Italics"/>
              </a:rPr>
              <a:t> </a:t>
            </a:r>
            <a:r>
              <a:rPr lang="en-US" sz="4000" dirty="0" err="1">
                <a:solidFill>
                  <a:srgbClr val="000000"/>
                </a:solidFill>
                <a:latin typeface="Roboto Condensed Italics"/>
              </a:rPr>
              <a:t>trông</a:t>
            </a:r>
            <a:r>
              <a:rPr lang="en-US" sz="4000" dirty="0">
                <a:solidFill>
                  <a:srgbClr val="000000"/>
                </a:solidFill>
                <a:latin typeface="Roboto Condensed Italics"/>
              </a:rPr>
              <a:t> </a:t>
            </a:r>
            <a:r>
              <a:rPr lang="en-US" sz="4000" dirty="0" err="1">
                <a:solidFill>
                  <a:srgbClr val="000000"/>
                </a:solidFill>
                <a:latin typeface="Roboto Condensed Italics"/>
              </a:rPr>
              <a:t>giống</a:t>
            </a:r>
            <a:r>
              <a:rPr lang="en-US" sz="4000" dirty="0">
                <a:solidFill>
                  <a:srgbClr val="000000"/>
                </a:solidFill>
                <a:latin typeface="Roboto Condensed Italics"/>
              </a:rPr>
              <a:t> </a:t>
            </a:r>
            <a:r>
              <a:rPr lang="en-US" sz="4000" dirty="0" err="1">
                <a:solidFill>
                  <a:srgbClr val="000000"/>
                </a:solidFill>
                <a:latin typeface="Roboto Condensed Italics"/>
              </a:rPr>
              <a:t>cánh</a:t>
            </a:r>
            <a:r>
              <a:rPr lang="en-US" sz="4000" dirty="0">
                <a:solidFill>
                  <a:srgbClr val="000000"/>
                </a:solidFill>
                <a:latin typeface="Roboto Condensed Italics"/>
              </a:rPr>
              <a:t> </a:t>
            </a:r>
            <a:r>
              <a:rPr lang="en-US" sz="4000" dirty="0" err="1">
                <a:solidFill>
                  <a:srgbClr val="000000"/>
                </a:solidFill>
                <a:latin typeface="Roboto Condensed Italics"/>
              </a:rPr>
              <a:t>tay</a:t>
            </a:r>
            <a:r>
              <a:rPr lang="en-US" sz="4000" dirty="0">
                <a:solidFill>
                  <a:srgbClr val="000000"/>
                </a:solidFill>
                <a:latin typeface="Roboto Condensed Italics"/>
              </a:rPr>
              <a:t> </a:t>
            </a:r>
            <a:r>
              <a:rPr lang="en-US" sz="4000" dirty="0" err="1">
                <a:solidFill>
                  <a:srgbClr val="000000"/>
                </a:solidFill>
                <a:latin typeface="Roboto Condensed Italics"/>
              </a:rPr>
              <a:t>là</a:t>
            </a:r>
            <a:r>
              <a:rPr lang="en-US" sz="4000" dirty="0">
                <a:solidFill>
                  <a:srgbClr val="000000"/>
                </a:solidFill>
                <a:latin typeface="Roboto Condensed Italics"/>
              </a:rPr>
              <a:t> </a:t>
            </a:r>
            <a:r>
              <a:rPr lang="en-US" sz="4000" dirty="0" err="1">
                <a:solidFill>
                  <a:srgbClr val="000000"/>
                </a:solidFill>
                <a:latin typeface="Roboto Condensed Italics"/>
              </a:rPr>
              <a:t>những</a:t>
            </a:r>
            <a:r>
              <a:rPr lang="en-US" sz="4000" dirty="0">
                <a:solidFill>
                  <a:srgbClr val="000000"/>
                </a:solidFill>
                <a:latin typeface="Roboto Condensed Italics"/>
              </a:rPr>
              <a:t> </a:t>
            </a:r>
            <a:r>
              <a:rPr lang="en-US" sz="4000" dirty="0" err="1">
                <a:solidFill>
                  <a:srgbClr val="000000"/>
                </a:solidFill>
                <a:latin typeface="Roboto Condensed Italics"/>
              </a:rPr>
              <a:t>cánh</a:t>
            </a:r>
            <a:r>
              <a:rPr lang="en-US" sz="4000" dirty="0">
                <a:solidFill>
                  <a:srgbClr val="000000"/>
                </a:solidFill>
                <a:latin typeface="Roboto Condensed Italics"/>
              </a:rPr>
              <a:t> </a:t>
            </a:r>
            <a:r>
              <a:rPr lang="en-US" sz="4000" dirty="0" err="1">
                <a:solidFill>
                  <a:srgbClr val="000000"/>
                </a:solidFill>
                <a:latin typeface="Roboto Condensed Italics"/>
              </a:rPr>
              <a:t>quạt</a:t>
            </a:r>
            <a:r>
              <a:rPr lang="en-US" sz="4000" dirty="0">
                <a:solidFill>
                  <a:srgbClr val="000000"/>
                </a:solidFill>
                <a:latin typeface="Roboto Condensed Italics"/>
              </a:rPr>
              <a:t>, </a:t>
            </a:r>
            <a:r>
              <a:rPr lang="en-US" sz="4000" dirty="0" err="1">
                <a:solidFill>
                  <a:srgbClr val="000000"/>
                </a:solidFill>
                <a:latin typeface="Roboto Condensed Italics"/>
              </a:rPr>
              <a:t>khi</a:t>
            </a:r>
            <a:r>
              <a:rPr lang="en-US" sz="4000" dirty="0">
                <a:solidFill>
                  <a:srgbClr val="000000"/>
                </a:solidFill>
                <a:latin typeface="Roboto Condensed Italics"/>
              </a:rPr>
              <a:t> </a:t>
            </a:r>
            <a:r>
              <a:rPr lang="en-US" sz="4000" dirty="0" err="1">
                <a:solidFill>
                  <a:srgbClr val="000000"/>
                </a:solidFill>
                <a:latin typeface="Roboto Condensed Italics"/>
              </a:rPr>
              <a:t>có</a:t>
            </a:r>
            <a:r>
              <a:rPr lang="en-US" sz="4000" dirty="0">
                <a:solidFill>
                  <a:srgbClr val="000000"/>
                </a:solidFill>
                <a:latin typeface="Roboto Condensed Italics"/>
              </a:rPr>
              <a:t> </a:t>
            </a:r>
            <a:r>
              <a:rPr lang="en-US" sz="4000" dirty="0" err="1">
                <a:solidFill>
                  <a:srgbClr val="000000"/>
                </a:solidFill>
                <a:latin typeface="Roboto Condensed Italics"/>
              </a:rPr>
              <a:t>gió</a:t>
            </a:r>
            <a:r>
              <a:rPr lang="en-US" sz="4000" dirty="0">
                <a:solidFill>
                  <a:srgbClr val="000000"/>
                </a:solidFill>
                <a:latin typeface="Roboto Condensed Italics"/>
              </a:rPr>
              <a:t> </a:t>
            </a:r>
            <a:r>
              <a:rPr lang="en-US" sz="4000" dirty="0" err="1">
                <a:solidFill>
                  <a:srgbClr val="000000"/>
                </a:solidFill>
                <a:latin typeface="Roboto Condensed Italics"/>
              </a:rPr>
              <a:t>thổi</a:t>
            </a:r>
            <a:r>
              <a:rPr lang="en-US" sz="4000" dirty="0">
                <a:solidFill>
                  <a:srgbClr val="000000"/>
                </a:solidFill>
                <a:latin typeface="Roboto Condensed Italics"/>
              </a:rPr>
              <a:t>, </a:t>
            </a:r>
            <a:r>
              <a:rPr lang="en-US" sz="4000" dirty="0" err="1">
                <a:solidFill>
                  <a:srgbClr val="000000"/>
                </a:solidFill>
                <a:latin typeface="Roboto Condensed Italics"/>
              </a:rPr>
              <a:t>chúng</a:t>
            </a:r>
            <a:r>
              <a:rPr lang="en-US" sz="4000" dirty="0">
                <a:solidFill>
                  <a:srgbClr val="000000"/>
                </a:solidFill>
                <a:latin typeface="Roboto Condensed Italics"/>
              </a:rPr>
              <a:t> </a:t>
            </a:r>
            <a:r>
              <a:rPr lang="en-US" sz="4000" dirty="0" err="1">
                <a:solidFill>
                  <a:srgbClr val="000000"/>
                </a:solidFill>
                <a:latin typeface="Roboto Condensed Italics"/>
              </a:rPr>
              <a:t>sẽ</a:t>
            </a:r>
            <a:r>
              <a:rPr lang="en-US" sz="4000" dirty="0">
                <a:solidFill>
                  <a:srgbClr val="000000"/>
                </a:solidFill>
                <a:latin typeface="Roboto Condensed Italics"/>
              </a:rPr>
              <a:t> quay </a:t>
            </a:r>
            <a:r>
              <a:rPr lang="en-US" sz="4000" dirty="0" err="1">
                <a:solidFill>
                  <a:srgbClr val="000000"/>
                </a:solidFill>
                <a:latin typeface="Roboto Condensed Italics"/>
              </a:rPr>
              <a:t>tròn</a:t>
            </a:r>
            <a:r>
              <a:rPr lang="en-US" sz="4000" dirty="0">
                <a:solidFill>
                  <a:srgbClr val="000000"/>
                </a:solidFill>
                <a:latin typeface="Roboto Condensed Italics"/>
              </a:rPr>
              <a:t> </a:t>
            </a:r>
            <a:r>
              <a:rPr lang="en-US" sz="4000" dirty="0" err="1">
                <a:solidFill>
                  <a:srgbClr val="000000"/>
                </a:solidFill>
                <a:latin typeface="Roboto Condensed Italics"/>
              </a:rPr>
              <a:t>làm</a:t>
            </a:r>
            <a:r>
              <a:rPr lang="en-US" sz="4000" dirty="0">
                <a:solidFill>
                  <a:srgbClr val="000000"/>
                </a:solidFill>
                <a:latin typeface="Roboto Condensed Italics"/>
              </a:rPr>
              <a:t> </a:t>
            </a:r>
            <a:r>
              <a:rPr lang="en-US" sz="4000" dirty="0" err="1">
                <a:solidFill>
                  <a:srgbClr val="000000"/>
                </a:solidFill>
                <a:latin typeface="Roboto Condensed Italics"/>
              </a:rPr>
              <a:t>chuyển</a:t>
            </a:r>
            <a:r>
              <a:rPr lang="en-US" sz="4000" dirty="0">
                <a:solidFill>
                  <a:srgbClr val="000000"/>
                </a:solidFill>
                <a:latin typeface="Roboto Condensed Italics"/>
              </a:rPr>
              <a:t> </a:t>
            </a:r>
            <a:r>
              <a:rPr lang="en-US" sz="4000" dirty="0" err="1">
                <a:solidFill>
                  <a:srgbClr val="000000"/>
                </a:solidFill>
                <a:latin typeface="Roboto Condensed Italics"/>
              </a:rPr>
              <a:t>động</a:t>
            </a:r>
            <a:r>
              <a:rPr lang="en-US" sz="4000" dirty="0">
                <a:solidFill>
                  <a:srgbClr val="000000"/>
                </a:solidFill>
                <a:latin typeface="Roboto Condensed Italics"/>
              </a:rPr>
              <a:t> </a:t>
            </a:r>
            <a:r>
              <a:rPr lang="en-US" sz="4000" dirty="0" err="1">
                <a:solidFill>
                  <a:srgbClr val="000000"/>
                </a:solidFill>
                <a:latin typeface="Roboto Condensed Italics"/>
              </a:rPr>
              <a:t>cối</a:t>
            </a:r>
            <a:r>
              <a:rPr lang="en-US" sz="4000" dirty="0">
                <a:solidFill>
                  <a:srgbClr val="000000"/>
                </a:solidFill>
                <a:latin typeface="Roboto Condensed Italics"/>
              </a:rPr>
              <a:t> </a:t>
            </a:r>
            <a:r>
              <a:rPr lang="en-US" sz="4000" dirty="0" err="1">
                <a:solidFill>
                  <a:srgbClr val="000000"/>
                </a:solidFill>
                <a:latin typeface="Roboto Condensed Italics"/>
              </a:rPr>
              <a:t>đá</a:t>
            </a:r>
            <a:r>
              <a:rPr lang="en-US" sz="4000" dirty="0">
                <a:solidFill>
                  <a:srgbClr val="000000"/>
                </a:solidFill>
                <a:latin typeface="Roboto Condensed Italics"/>
              </a:rPr>
              <a:t> </a:t>
            </a:r>
            <a:r>
              <a:rPr lang="en-US" sz="4000" dirty="0" err="1">
                <a:solidFill>
                  <a:srgbClr val="000000"/>
                </a:solidFill>
                <a:latin typeface="Roboto Condensed Italics"/>
              </a:rPr>
              <a:t>bên</a:t>
            </a:r>
            <a:r>
              <a:rPr lang="en-US" sz="4000" dirty="0">
                <a:solidFill>
                  <a:srgbClr val="000000"/>
                </a:solidFill>
                <a:latin typeface="Roboto Condensed Italics"/>
              </a:rPr>
              <a:t> </a:t>
            </a:r>
            <a:r>
              <a:rPr lang="en-US" sz="4000" dirty="0" err="1">
                <a:solidFill>
                  <a:srgbClr val="000000"/>
                </a:solidFill>
                <a:latin typeface="Roboto Condensed Italics"/>
              </a:rPr>
              <a:t>trong</a:t>
            </a:r>
            <a:r>
              <a:rPr lang="en-US" sz="4000" dirty="0">
                <a:solidFill>
                  <a:srgbClr val="000000"/>
                </a:solidFill>
                <a:latin typeface="Roboto Condensed Italics"/>
              </a:rPr>
              <a:t>”.</a:t>
            </a:r>
          </a:p>
          <a:p>
            <a:pPr algn="just">
              <a:lnSpc>
                <a:spcPts val="5600"/>
              </a:lnSpc>
            </a:pPr>
            <a:r>
              <a:rPr lang="en-US" sz="4000" dirty="0">
                <a:solidFill>
                  <a:srgbClr val="000000"/>
                </a:solidFill>
                <a:latin typeface="Roboto Condensed Italics"/>
              </a:rPr>
              <a:t>...</a:t>
            </a:r>
          </a:p>
          <a:p>
            <a:pPr algn="just">
              <a:lnSpc>
                <a:spcPts val="5600"/>
              </a:lnSpc>
              <a:spcBef>
                <a:spcPct val="0"/>
              </a:spcBef>
            </a:pPr>
            <a:endParaRPr lang="en-US" sz="4000" dirty="0">
              <a:solidFill>
                <a:srgbClr val="000000"/>
              </a:solidFill>
              <a:latin typeface="Roboto Condensed Itali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463057"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2568018" y="5526801"/>
            <a:ext cx="9472621" cy="2390775"/>
          </a:xfrm>
          <a:prstGeom prst="rect">
            <a:avLst/>
          </a:prstGeom>
        </p:spPr>
        <p:txBody>
          <a:bodyPr lIns="0" tIns="0" rIns="0" bIns="0" rtlCol="0" anchor="t">
            <a:spAutoFit/>
          </a:bodyPr>
          <a:lstStyle/>
          <a:p>
            <a:pPr algn="just">
              <a:lnSpc>
                <a:spcPts val="6300"/>
              </a:lnSpc>
              <a:spcBef>
                <a:spcPct val="0"/>
              </a:spcBef>
            </a:pPr>
            <a:r>
              <a:rPr lang="en-US" sz="4500">
                <a:solidFill>
                  <a:srgbClr val="000000"/>
                </a:solidFill>
                <a:latin typeface="Roboto Condensed Italics"/>
              </a:rPr>
              <a:t>Xan-chô-pan-xa là người có đầu óc tỉnh táo nhưng lại quá ích kỉ, thực dụng, chỉ lo hưởng thụ cho bản thân.</a:t>
            </a:r>
          </a:p>
        </p:txBody>
      </p:sp>
      <p:sp>
        <p:nvSpPr>
          <p:cNvPr id="8" name="TextBox 8"/>
          <p:cNvSpPr txBox="1"/>
          <p:nvPr/>
        </p:nvSpPr>
        <p:spPr>
          <a:xfrm>
            <a:off x="1028700" y="1497217"/>
            <a:ext cx="7274277" cy="830580"/>
          </a:xfrm>
          <a:prstGeom prst="rect">
            <a:avLst/>
          </a:prstGeom>
        </p:spPr>
        <p:txBody>
          <a:bodyPr lIns="0" tIns="0" rIns="0" bIns="0" rtlCol="0" anchor="t">
            <a:spAutoFit/>
          </a:bodyPr>
          <a:lstStyle/>
          <a:p>
            <a:pPr algn="ctr">
              <a:lnSpc>
                <a:spcPts val="6719"/>
              </a:lnSpc>
            </a:pPr>
            <a:r>
              <a:rPr lang="en-US" sz="4799">
                <a:solidFill>
                  <a:srgbClr val="6C453E"/>
                </a:solidFill>
                <a:latin typeface="Roboto Condensed Bold"/>
              </a:rPr>
              <a:t>Nhân vật Xan-chô-pan-xa</a:t>
            </a:r>
          </a:p>
        </p:txBody>
      </p:sp>
      <p:sp>
        <p:nvSpPr>
          <p:cNvPr id="9" name="TextBox 9"/>
          <p:cNvSpPr txBox="1"/>
          <p:nvPr/>
        </p:nvSpPr>
        <p:spPr>
          <a:xfrm>
            <a:off x="690801" y="4018858"/>
            <a:ext cx="10987441" cy="790575"/>
          </a:xfrm>
          <a:prstGeom prst="rect">
            <a:avLst/>
          </a:prstGeom>
        </p:spPr>
        <p:txBody>
          <a:bodyPr lIns="0" tIns="0" rIns="0" bIns="0" rtlCol="0" anchor="t">
            <a:spAutoFit/>
          </a:bodyPr>
          <a:lstStyle/>
          <a:p>
            <a:pPr algn="ctr">
              <a:lnSpc>
                <a:spcPts val="6300"/>
              </a:lnSpc>
              <a:spcBef>
                <a:spcPct val="0"/>
              </a:spcBef>
            </a:pPr>
            <a:r>
              <a:rPr lang="en-US" sz="4500" dirty="0" err="1">
                <a:solidFill>
                  <a:srgbClr val="000000"/>
                </a:solidFill>
                <a:latin typeface="Roboto Condensed Bold"/>
              </a:rPr>
              <a:t>Tính</a:t>
            </a:r>
            <a:r>
              <a:rPr lang="en-US" sz="4500" dirty="0">
                <a:solidFill>
                  <a:srgbClr val="000000"/>
                </a:solidFill>
                <a:latin typeface="Roboto Condensed Bold"/>
              </a:rPr>
              <a:t> </a:t>
            </a:r>
            <a:r>
              <a:rPr lang="en-US" sz="4500" dirty="0" err="1">
                <a:solidFill>
                  <a:srgbClr val="000000"/>
                </a:solidFill>
                <a:latin typeface="Roboto Condensed Bold"/>
              </a:rPr>
              <a:t>cách</a:t>
            </a:r>
            <a:r>
              <a:rPr lang="en-US" sz="4500" dirty="0">
                <a:solidFill>
                  <a:srgbClr val="000000"/>
                </a:solidFill>
                <a:latin typeface="Roboto Condensed Bold"/>
              </a:rPr>
              <a:t>: </a:t>
            </a:r>
            <a:r>
              <a:rPr lang="en-US" sz="4500" dirty="0" err="1">
                <a:solidFill>
                  <a:srgbClr val="000000"/>
                </a:solidFill>
                <a:latin typeface="Roboto Condensed"/>
              </a:rPr>
              <a:t>Tỉnh</a:t>
            </a:r>
            <a:r>
              <a:rPr lang="en-US" sz="4500" dirty="0">
                <a:solidFill>
                  <a:srgbClr val="000000"/>
                </a:solidFill>
                <a:latin typeface="Roboto Condensed"/>
              </a:rPr>
              <a:t> </a:t>
            </a:r>
            <a:r>
              <a:rPr lang="en-US" sz="4500" dirty="0" err="1">
                <a:solidFill>
                  <a:srgbClr val="000000"/>
                </a:solidFill>
                <a:latin typeface="Roboto Condensed"/>
              </a:rPr>
              <a:t>táo</a:t>
            </a:r>
            <a:r>
              <a:rPr lang="en-US" sz="4500" dirty="0">
                <a:solidFill>
                  <a:srgbClr val="000000"/>
                </a:solidFill>
                <a:latin typeface="Roboto Condensed"/>
              </a:rPr>
              <a:t>, </a:t>
            </a:r>
            <a:r>
              <a:rPr lang="en-US" sz="4500" dirty="0" err="1">
                <a:solidFill>
                  <a:srgbClr val="000000"/>
                </a:solidFill>
                <a:latin typeface="Roboto Condensed"/>
              </a:rPr>
              <a:t>thực</a:t>
            </a:r>
            <a:r>
              <a:rPr lang="en-US" sz="4500" dirty="0">
                <a:solidFill>
                  <a:srgbClr val="000000"/>
                </a:solidFill>
                <a:latin typeface="Roboto Condensed"/>
              </a:rPr>
              <a:t> </a:t>
            </a:r>
            <a:r>
              <a:rPr lang="en-US" sz="4500" dirty="0" err="1">
                <a:solidFill>
                  <a:srgbClr val="000000"/>
                </a:solidFill>
                <a:latin typeface="Roboto Condensed"/>
              </a:rPr>
              <a:t>tế</a:t>
            </a:r>
            <a:r>
              <a:rPr lang="en-US" sz="4500" dirty="0">
                <a:solidFill>
                  <a:srgbClr val="000000"/>
                </a:solidFill>
                <a:latin typeface="Roboto Condensed"/>
              </a:rPr>
              <a:t>, </a:t>
            </a:r>
            <a:r>
              <a:rPr lang="en-US" sz="4500" dirty="0" err="1">
                <a:solidFill>
                  <a:srgbClr val="000000"/>
                </a:solidFill>
                <a:latin typeface="Roboto Condensed"/>
              </a:rPr>
              <a:t>ích</a:t>
            </a:r>
            <a:r>
              <a:rPr lang="en-US" sz="4500" dirty="0">
                <a:solidFill>
                  <a:srgbClr val="000000"/>
                </a:solidFill>
                <a:latin typeface="Roboto Condensed"/>
              </a:rPr>
              <a:t> </a:t>
            </a:r>
            <a:r>
              <a:rPr lang="en-US" sz="4500" dirty="0" err="1">
                <a:solidFill>
                  <a:srgbClr val="000000"/>
                </a:solidFill>
                <a:latin typeface="Roboto Condensed"/>
              </a:rPr>
              <a:t>kỉ</a:t>
            </a:r>
            <a:endParaRPr lang="en-US" sz="4500" dirty="0">
              <a:solidFill>
                <a:srgbClr val="000000"/>
              </a:solidFill>
              <a:latin typeface="Roboto Condensed"/>
            </a:endParaRPr>
          </a:p>
        </p:txBody>
      </p:sp>
      <p:sp>
        <p:nvSpPr>
          <p:cNvPr id="10" name="Freeform 10"/>
          <p:cNvSpPr/>
          <p:nvPr/>
        </p:nvSpPr>
        <p:spPr>
          <a:xfrm rot="-4971895">
            <a:off x="1271543" y="5383594"/>
            <a:ext cx="1395200" cy="1032448"/>
          </a:xfrm>
          <a:custGeom>
            <a:avLst/>
            <a:gdLst/>
            <a:ahLst/>
            <a:cxnLst/>
            <a:rect l="l" t="t" r="r" b="b"/>
            <a:pathLst>
              <a:path w="1395200" h="1032448">
                <a:moveTo>
                  <a:pt x="0" y="0"/>
                </a:moveTo>
                <a:lnTo>
                  <a:pt x="1395200" y="0"/>
                </a:lnTo>
                <a:lnTo>
                  <a:pt x="1395200" y="1032448"/>
                </a:lnTo>
                <a:lnTo>
                  <a:pt x="0" y="1032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351485" y="5960031"/>
            <a:ext cx="3334923" cy="1696642"/>
          </a:xfrm>
          <a:custGeom>
            <a:avLst/>
            <a:gdLst/>
            <a:ahLst/>
            <a:cxnLst/>
            <a:rect l="l" t="t" r="r" b="b"/>
            <a:pathLst>
              <a:path w="3334923" h="1696642">
                <a:moveTo>
                  <a:pt x="0" y="0"/>
                </a:moveTo>
                <a:lnTo>
                  <a:pt x="3334923" y="0"/>
                </a:lnTo>
                <a:lnTo>
                  <a:pt x="3334923" y="1696642"/>
                </a:lnTo>
                <a:lnTo>
                  <a:pt x="0" y="16966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971895">
            <a:off x="-199026" y="8605504"/>
            <a:ext cx="1395200" cy="1032448"/>
          </a:xfrm>
          <a:custGeom>
            <a:avLst/>
            <a:gdLst/>
            <a:ahLst/>
            <a:cxnLst/>
            <a:rect l="l" t="t" r="r" b="b"/>
            <a:pathLst>
              <a:path w="1395200" h="1032448">
                <a:moveTo>
                  <a:pt x="0" y="0"/>
                </a:moveTo>
                <a:lnTo>
                  <a:pt x="1395200" y="0"/>
                </a:lnTo>
                <a:lnTo>
                  <a:pt x="1395200" y="1032448"/>
                </a:lnTo>
                <a:lnTo>
                  <a:pt x="0" y="1032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2778543" y="-683369"/>
            <a:ext cx="6388283" cy="6317039"/>
          </a:xfrm>
          <a:custGeom>
            <a:avLst/>
            <a:gdLst/>
            <a:ahLst/>
            <a:cxnLst/>
            <a:rect l="l" t="t" r="r" b="b"/>
            <a:pathLst>
              <a:path w="6388283" h="6317039">
                <a:moveTo>
                  <a:pt x="0" y="0"/>
                </a:moveTo>
                <a:lnTo>
                  <a:pt x="6388283" y="0"/>
                </a:lnTo>
                <a:lnTo>
                  <a:pt x="6388283" y="6317038"/>
                </a:lnTo>
                <a:lnTo>
                  <a:pt x="0" y="6317038"/>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0" y="1540259"/>
            <a:ext cx="5644674" cy="1248410"/>
          </a:xfrm>
          <a:prstGeom prst="rect">
            <a:avLst/>
          </a:prstGeom>
        </p:spPr>
        <p:txBody>
          <a:bodyPr lIns="0" tIns="0" rIns="0" bIns="0" rtlCol="0" anchor="t">
            <a:spAutoFit/>
          </a:bodyPr>
          <a:lstStyle/>
          <a:p>
            <a:pPr algn="ctr">
              <a:lnSpc>
                <a:spcPts val="9940"/>
              </a:lnSpc>
            </a:pPr>
            <a:r>
              <a:rPr lang="en-US" sz="7100">
                <a:solidFill>
                  <a:srgbClr val="6C453E"/>
                </a:solidFill>
                <a:latin typeface="#9Slide05 VL Fadilla"/>
              </a:rPr>
              <a:t>c. Nghệ thuật</a:t>
            </a:r>
          </a:p>
        </p:txBody>
      </p:sp>
      <p:sp>
        <p:nvSpPr>
          <p:cNvPr id="8" name="TextBox 8"/>
          <p:cNvSpPr txBox="1"/>
          <p:nvPr/>
        </p:nvSpPr>
        <p:spPr>
          <a:xfrm>
            <a:off x="-37544" y="2874394"/>
            <a:ext cx="13820225" cy="1510030"/>
          </a:xfrm>
          <a:prstGeom prst="rect">
            <a:avLst/>
          </a:prstGeom>
        </p:spPr>
        <p:txBody>
          <a:bodyPr lIns="0" tIns="0" rIns="0" bIns="0" rtlCol="0" anchor="t">
            <a:spAutoFit/>
          </a:bodyPr>
          <a:lstStyle/>
          <a:p>
            <a:pPr marL="928373" lvl="1" indent="-464186" algn="just">
              <a:lnSpc>
                <a:spcPts val="6020"/>
              </a:lnSpc>
              <a:buFont typeface="Arial"/>
              <a:buChar char="•"/>
            </a:pPr>
            <a:r>
              <a:rPr lang="en-US" sz="4300" dirty="0" err="1">
                <a:solidFill>
                  <a:srgbClr val="000000"/>
                </a:solidFill>
                <a:latin typeface="Roboto Condensed"/>
              </a:rPr>
              <a:t>Sử</a:t>
            </a:r>
            <a:r>
              <a:rPr lang="en-US" sz="4300" dirty="0">
                <a:solidFill>
                  <a:srgbClr val="000000"/>
                </a:solidFill>
                <a:latin typeface="Roboto Condensed"/>
              </a:rPr>
              <a:t> </a:t>
            </a:r>
            <a:r>
              <a:rPr lang="en-US" sz="4300" dirty="0" err="1">
                <a:solidFill>
                  <a:srgbClr val="000000"/>
                </a:solidFill>
                <a:latin typeface="Roboto Condensed"/>
              </a:rPr>
              <a:t>dụng</a:t>
            </a:r>
            <a:r>
              <a:rPr lang="en-US" sz="4300" dirty="0">
                <a:solidFill>
                  <a:srgbClr val="000000"/>
                </a:solidFill>
                <a:latin typeface="Roboto Condensed"/>
              </a:rPr>
              <a:t> </a:t>
            </a:r>
            <a:r>
              <a:rPr lang="en-US" sz="4300" dirty="0" err="1">
                <a:solidFill>
                  <a:srgbClr val="000000"/>
                </a:solidFill>
                <a:latin typeface="Roboto Condensed"/>
              </a:rPr>
              <a:t>tiếng</a:t>
            </a:r>
            <a:r>
              <a:rPr lang="en-US" sz="4300" dirty="0">
                <a:solidFill>
                  <a:srgbClr val="000000"/>
                </a:solidFill>
                <a:latin typeface="Roboto Condensed"/>
              </a:rPr>
              <a:t> </a:t>
            </a:r>
            <a:r>
              <a:rPr lang="en-US" sz="4300" dirty="0" err="1">
                <a:solidFill>
                  <a:srgbClr val="000000"/>
                </a:solidFill>
                <a:latin typeface="Roboto Condensed"/>
              </a:rPr>
              <a:t>cười</a:t>
            </a:r>
            <a:r>
              <a:rPr lang="en-US" sz="4300" dirty="0">
                <a:solidFill>
                  <a:srgbClr val="000000"/>
                </a:solidFill>
                <a:latin typeface="Roboto Condensed"/>
              </a:rPr>
              <a:t> </a:t>
            </a:r>
            <a:r>
              <a:rPr lang="en-US" sz="4300" dirty="0" err="1">
                <a:solidFill>
                  <a:srgbClr val="000000"/>
                </a:solidFill>
                <a:latin typeface="Roboto Condensed"/>
              </a:rPr>
              <a:t>để</a:t>
            </a:r>
            <a:r>
              <a:rPr lang="en-US" sz="4300" dirty="0">
                <a:solidFill>
                  <a:srgbClr val="000000"/>
                </a:solidFill>
                <a:latin typeface="Roboto Condensed"/>
              </a:rPr>
              <a:t> </a:t>
            </a:r>
            <a:r>
              <a:rPr lang="en-US" sz="4300" dirty="0" err="1">
                <a:solidFill>
                  <a:srgbClr val="000000"/>
                </a:solidFill>
                <a:latin typeface="Roboto Condensed"/>
              </a:rPr>
              <a:t>giễu</a:t>
            </a:r>
            <a:r>
              <a:rPr lang="en-US" sz="4300" dirty="0">
                <a:solidFill>
                  <a:srgbClr val="000000"/>
                </a:solidFill>
                <a:latin typeface="Roboto Condensed"/>
              </a:rPr>
              <a:t> </a:t>
            </a:r>
            <a:r>
              <a:rPr lang="en-US" sz="4300" dirty="0" err="1">
                <a:solidFill>
                  <a:srgbClr val="000000"/>
                </a:solidFill>
                <a:latin typeface="Roboto Condensed"/>
              </a:rPr>
              <a:t>cợt</a:t>
            </a:r>
            <a:r>
              <a:rPr lang="en-US" sz="4300" dirty="0">
                <a:solidFill>
                  <a:srgbClr val="000000"/>
                </a:solidFill>
                <a:latin typeface="Roboto Condensed"/>
              </a:rPr>
              <a:t> </a:t>
            </a:r>
            <a:r>
              <a:rPr lang="en-US" sz="4300" dirty="0" err="1">
                <a:solidFill>
                  <a:srgbClr val="000000"/>
                </a:solidFill>
                <a:latin typeface="Roboto Condensed"/>
              </a:rPr>
              <a:t>cái</a:t>
            </a:r>
            <a:r>
              <a:rPr lang="en-US" sz="4300" dirty="0">
                <a:solidFill>
                  <a:srgbClr val="000000"/>
                </a:solidFill>
                <a:latin typeface="Roboto Condensed"/>
              </a:rPr>
              <a:t> </a:t>
            </a:r>
            <a:r>
              <a:rPr lang="en-US" sz="4300" dirty="0" err="1">
                <a:solidFill>
                  <a:srgbClr val="000000"/>
                </a:solidFill>
                <a:latin typeface="Roboto Condensed"/>
              </a:rPr>
              <a:t>hoang</a:t>
            </a:r>
            <a:r>
              <a:rPr lang="en-US" sz="4300" dirty="0">
                <a:solidFill>
                  <a:srgbClr val="000000"/>
                </a:solidFill>
                <a:latin typeface="Roboto Condensed"/>
              </a:rPr>
              <a:t> </a:t>
            </a:r>
            <a:r>
              <a:rPr lang="en-US" sz="4300" dirty="0" err="1">
                <a:solidFill>
                  <a:srgbClr val="000000"/>
                </a:solidFill>
                <a:latin typeface="Roboto Condensed"/>
              </a:rPr>
              <a:t>tưởng</a:t>
            </a:r>
            <a:r>
              <a:rPr lang="en-US" sz="4300" dirty="0">
                <a:solidFill>
                  <a:srgbClr val="000000"/>
                </a:solidFill>
                <a:latin typeface="Roboto Condensed"/>
              </a:rPr>
              <a:t> </a:t>
            </a:r>
            <a:r>
              <a:rPr lang="en-US" sz="4300" dirty="0" err="1">
                <a:solidFill>
                  <a:srgbClr val="000000"/>
                </a:solidFill>
                <a:latin typeface="Roboto Condensed"/>
              </a:rPr>
              <a:t>và</a:t>
            </a:r>
            <a:r>
              <a:rPr lang="en-US" sz="4300" dirty="0">
                <a:solidFill>
                  <a:srgbClr val="000000"/>
                </a:solidFill>
                <a:latin typeface="Roboto Condensed"/>
              </a:rPr>
              <a:t> </a:t>
            </a:r>
            <a:r>
              <a:rPr lang="en-US" sz="4300" dirty="0" err="1">
                <a:solidFill>
                  <a:srgbClr val="000000"/>
                </a:solidFill>
                <a:latin typeface="Roboto Condensed"/>
              </a:rPr>
              <a:t>tầm</a:t>
            </a:r>
            <a:r>
              <a:rPr lang="en-US" sz="4300" dirty="0">
                <a:solidFill>
                  <a:srgbClr val="000000"/>
                </a:solidFill>
                <a:latin typeface="Roboto Condensed"/>
              </a:rPr>
              <a:t> </a:t>
            </a:r>
            <a:r>
              <a:rPr lang="en-US" sz="4300" dirty="0" err="1">
                <a:solidFill>
                  <a:srgbClr val="000000"/>
                </a:solidFill>
                <a:latin typeface="Roboto Condensed"/>
              </a:rPr>
              <a:t>thường</a:t>
            </a:r>
            <a:r>
              <a:rPr lang="en-US" sz="4300" dirty="0">
                <a:solidFill>
                  <a:srgbClr val="000000"/>
                </a:solidFill>
                <a:latin typeface="Roboto Condensed"/>
              </a:rPr>
              <a:t>; </a:t>
            </a:r>
            <a:r>
              <a:rPr lang="en-US" sz="4300" dirty="0" err="1">
                <a:solidFill>
                  <a:srgbClr val="000000"/>
                </a:solidFill>
                <a:latin typeface="Roboto Condensed"/>
              </a:rPr>
              <a:t>đề</a:t>
            </a:r>
            <a:r>
              <a:rPr lang="en-US" sz="4300" dirty="0">
                <a:solidFill>
                  <a:srgbClr val="000000"/>
                </a:solidFill>
                <a:latin typeface="Roboto Condensed"/>
              </a:rPr>
              <a:t> </a:t>
            </a:r>
            <a:r>
              <a:rPr lang="en-US" sz="4300" dirty="0" err="1">
                <a:solidFill>
                  <a:srgbClr val="000000"/>
                </a:solidFill>
                <a:latin typeface="Roboto Condensed"/>
              </a:rPr>
              <a:t>cao</a:t>
            </a:r>
            <a:r>
              <a:rPr lang="en-US" sz="4300" dirty="0">
                <a:solidFill>
                  <a:srgbClr val="000000"/>
                </a:solidFill>
                <a:latin typeface="Roboto Condensed"/>
              </a:rPr>
              <a:t> </a:t>
            </a:r>
            <a:r>
              <a:rPr lang="en-US" sz="4300" dirty="0" err="1">
                <a:solidFill>
                  <a:srgbClr val="000000"/>
                </a:solidFill>
                <a:latin typeface="Roboto Condensed"/>
              </a:rPr>
              <a:t>cái</a:t>
            </a:r>
            <a:r>
              <a:rPr lang="en-US" sz="4300" dirty="0">
                <a:solidFill>
                  <a:srgbClr val="000000"/>
                </a:solidFill>
                <a:latin typeface="Roboto Condensed"/>
              </a:rPr>
              <a:t> </a:t>
            </a:r>
            <a:r>
              <a:rPr lang="en-US" sz="4300" dirty="0" err="1">
                <a:solidFill>
                  <a:srgbClr val="000000"/>
                </a:solidFill>
                <a:latin typeface="Roboto Condensed"/>
              </a:rPr>
              <a:t>thực</a:t>
            </a:r>
            <a:r>
              <a:rPr lang="en-US" sz="4300" dirty="0">
                <a:solidFill>
                  <a:srgbClr val="000000"/>
                </a:solidFill>
                <a:latin typeface="Roboto Condensed"/>
              </a:rPr>
              <a:t> </a:t>
            </a:r>
            <a:r>
              <a:rPr lang="en-US" sz="4300" dirty="0" err="1">
                <a:solidFill>
                  <a:srgbClr val="000000"/>
                </a:solidFill>
                <a:latin typeface="Roboto Condensed"/>
              </a:rPr>
              <a:t>tế</a:t>
            </a:r>
            <a:r>
              <a:rPr lang="en-US" sz="4300" dirty="0">
                <a:solidFill>
                  <a:srgbClr val="000000"/>
                </a:solidFill>
                <a:latin typeface="Roboto Condensed"/>
              </a:rPr>
              <a:t> </a:t>
            </a:r>
            <a:r>
              <a:rPr lang="en-US" sz="4300" dirty="0" err="1">
                <a:solidFill>
                  <a:srgbClr val="000000"/>
                </a:solidFill>
                <a:latin typeface="Roboto Condensed"/>
              </a:rPr>
              <a:t>và</a:t>
            </a:r>
            <a:r>
              <a:rPr lang="en-US" sz="4300" dirty="0">
                <a:solidFill>
                  <a:srgbClr val="000000"/>
                </a:solidFill>
                <a:latin typeface="Roboto Condensed"/>
              </a:rPr>
              <a:t> </a:t>
            </a:r>
            <a:r>
              <a:rPr lang="en-US" sz="4300" dirty="0" err="1">
                <a:solidFill>
                  <a:srgbClr val="000000"/>
                </a:solidFill>
                <a:latin typeface="Roboto Condensed"/>
              </a:rPr>
              <a:t>cao</a:t>
            </a:r>
            <a:r>
              <a:rPr lang="en-US" sz="4300" dirty="0">
                <a:solidFill>
                  <a:srgbClr val="000000"/>
                </a:solidFill>
                <a:latin typeface="Roboto Condensed"/>
              </a:rPr>
              <a:t> </a:t>
            </a:r>
            <a:r>
              <a:rPr lang="en-US" sz="4300" dirty="0" err="1">
                <a:solidFill>
                  <a:srgbClr val="000000"/>
                </a:solidFill>
                <a:latin typeface="Roboto Condensed"/>
              </a:rPr>
              <a:t>thượng</a:t>
            </a:r>
            <a:r>
              <a:rPr lang="en-US" sz="4300" dirty="0">
                <a:solidFill>
                  <a:srgbClr val="000000"/>
                </a:solidFill>
                <a:latin typeface="Roboto Condensed"/>
              </a:rPr>
              <a:t>. </a:t>
            </a:r>
          </a:p>
        </p:txBody>
      </p:sp>
      <p:sp>
        <p:nvSpPr>
          <p:cNvPr id="9" name="TextBox 9"/>
          <p:cNvSpPr txBox="1"/>
          <p:nvPr/>
        </p:nvSpPr>
        <p:spPr>
          <a:xfrm>
            <a:off x="-137846" y="4723513"/>
            <a:ext cx="12710845" cy="714939"/>
          </a:xfrm>
          <a:prstGeom prst="rect">
            <a:avLst/>
          </a:prstGeom>
        </p:spPr>
        <p:txBody>
          <a:bodyPr wrap="square" lIns="0" tIns="0" rIns="0" bIns="0" rtlCol="0" anchor="t">
            <a:spAutoFit/>
          </a:bodyPr>
          <a:lstStyle/>
          <a:p>
            <a:pPr marL="928373" lvl="1" indent="-464186" algn="just">
              <a:lnSpc>
                <a:spcPts val="6020"/>
              </a:lnSpc>
              <a:buFont typeface="Arial"/>
              <a:buChar char="•"/>
            </a:pPr>
            <a:r>
              <a:rPr lang="en-US" sz="4300" dirty="0" err="1">
                <a:solidFill>
                  <a:srgbClr val="000000"/>
                </a:solidFill>
                <a:latin typeface="Roboto Condensed"/>
              </a:rPr>
              <a:t>Tác</a:t>
            </a:r>
            <a:r>
              <a:rPr lang="en-US" sz="4300" dirty="0">
                <a:solidFill>
                  <a:srgbClr val="000000"/>
                </a:solidFill>
                <a:latin typeface="Roboto Condensed"/>
              </a:rPr>
              <a:t> </a:t>
            </a:r>
            <a:r>
              <a:rPr lang="en-US" sz="4300" dirty="0" err="1">
                <a:solidFill>
                  <a:srgbClr val="000000"/>
                </a:solidFill>
                <a:latin typeface="Roboto Condensed"/>
              </a:rPr>
              <a:t>giả</a:t>
            </a:r>
            <a:r>
              <a:rPr lang="en-US" sz="4300" dirty="0">
                <a:solidFill>
                  <a:srgbClr val="000000"/>
                </a:solidFill>
                <a:latin typeface="Roboto Condensed"/>
              </a:rPr>
              <a:t> </a:t>
            </a:r>
            <a:r>
              <a:rPr lang="en-US" sz="4300" dirty="0" err="1">
                <a:solidFill>
                  <a:srgbClr val="000000"/>
                </a:solidFill>
                <a:latin typeface="Roboto Condensed"/>
              </a:rPr>
              <a:t>thành</a:t>
            </a:r>
            <a:r>
              <a:rPr lang="en-US" sz="4300" dirty="0">
                <a:solidFill>
                  <a:srgbClr val="000000"/>
                </a:solidFill>
                <a:latin typeface="Roboto Condensed"/>
              </a:rPr>
              <a:t> </a:t>
            </a:r>
            <a:r>
              <a:rPr lang="en-US" sz="4300" dirty="0" err="1">
                <a:solidFill>
                  <a:srgbClr val="000000"/>
                </a:solidFill>
                <a:latin typeface="Roboto Condensed"/>
              </a:rPr>
              <a:t>công</a:t>
            </a:r>
            <a:r>
              <a:rPr lang="en-US" sz="4300" dirty="0">
                <a:solidFill>
                  <a:srgbClr val="000000"/>
                </a:solidFill>
                <a:latin typeface="Roboto Condensed"/>
              </a:rPr>
              <a:t> </a:t>
            </a:r>
            <a:r>
              <a:rPr lang="en-US" sz="4300" dirty="0" err="1">
                <a:solidFill>
                  <a:srgbClr val="000000"/>
                </a:solidFill>
                <a:latin typeface="Roboto Condensed"/>
              </a:rPr>
              <a:t>trong</a:t>
            </a:r>
            <a:r>
              <a:rPr lang="en-US" sz="4300" dirty="0">
                <a:solidFill>
                  <a:srgbClr val="000000"/>
                </a:solidFill>
                <a:latin typeface="Roboto Condensed"/>
              </a:rPr>
              <a:t> </a:t>
            </a:r>
            <a:r>
              <a:rPr lang="en-US" sz="4300" dirty="0" err="1">
                <a:solidFill>
                  <a:srgbClr val="000000"/>
                </a:solidFill>
                <a:latin typeface="Roboto Condensed"/>
              </a:rPr>
              <a:t>cách</a:t>
            </a:r>
            <a:r>
              <a:rPr lang="en-US" sz="4300" dirty="0">
                <a:solidFill>
                  <a:srgbClr val="000000"/>
                </a:solidFill>
                <a:latin typeface="Roboto Condensed"/>
              </a:rPr>
              <a:t> </a:t>
            </a:r>
            <a:r>
              <a:rPr lang="en-US" sz="4300" dirty="0" err="1">
                <a:solidFill>
                  <a:srgbClr val="000000"/>
                </a:solidFill>
                <a:latin typeface="Roboto Condensed"/>
              </a:rPr>
              <a:t>xây</a:t>
            </a:r>
            <a:r>
              <a:rPr lang="en-US" sz="4300" dirty="0">
                <a:solidFill>
                  <a:srgbClr val="000000"/>
                </a:solidFill>
                <a:latin typeface="Roboto Condensed"/>
              </a:rPr>
              <a:t> </a:t>
            </a:r>
            <a:r>
              <a:rPr lang="en-US" sz="4300" dirty="0" err="1">
                <a:solidFill>
                  <a:srgbClr val="000000"/>
                </a:solidFill>
                <a:latin typeface="Roboto Condensed"/>
              </a:rPr>
              <a:t>dựng</a:t>
            </a:r>
            <a:r>
              <a:rPr lang="en-US" sz="4300" dirty="0">
                <a:solidFill>
                  <a:srgbClr val="000000"/>
                </a:solidFill>
                <a:latin typeface="Roboto Condensed"/>
              </a:rPr>
              <a:t> </a:t>
            </a:r>
            <a:r>
              <a:rPr lang="en-US" sz="4300" dirty="0" err="1">
                <a:solidFill>
                  <a:srgbClr val="000000"/>
                </a:solidFill>
                <a:latin typeface="Roboto Condensed"/>
              </a:rPr>
              <a:t>hai</a:t>
            </a:r>
            <a:r>
              <a:rPr lang="en-US" sz="4300" dirty="0">
                <a:solidFill>
                  <a:srgbClr val="000000"/>
                </a:solidFill>
                <a:latin typeface="Roboto Condensed"/>
              </a:rPr>
              <a:t> </a:t>
            </a:r>
            <a:r>
              <a:rPr lang="en-US" sz="4300" dirty="0" err="1">
                <a:solidFill>
                  <a:srgbClr val="000000"/>
                </a:solidFill>
                <a:latin typeface="Roboto Condensed"/>
              </a:rPr>
              <a:t>nhân</a:t>
            </a:r>
            <a:r>
              <a:rPr lang="en-US" sz="4300" dirty="0">
                <a:solidFill>
                  <a:srgbClr val="000000"/>
                </a:solidFill>
                <a:latin typeface="Roboto Condensed"/>
              </a:rPr>
              <a:t> </a:t>
            </a:r>
            <a:r>
              <a:rPr lang="en-US" sz="4300" dirty="0" err="1">
                <a:solidFill>
                  <a:srgbClr val="000000"/>
                </a:solidFill>
                <a:latin typeface="Roboto Condensed"/>
              </a:rPr>
              <a:t>vật</a:t>
            </a:r>
            <a:r>
              <a:rPr lang="en-US" sz="4300" dirty="0">
                <a:solidFill>
                  <a:srgbClr val="000000"/>
                </a:solidFill>
                <a:latin typeface="Roboto Condensed"/>
              </a:rPr>
              <a:t>:</a:t>
            </a:r>
          </a:p>
        </p:txBody>
      </p:sp>
      <p:sp>
        <p:nvSpPr>
          <p:cNvPr id="10" name="TextBox 10"/>
          <p:cNvSpPr txBox="1"/>
          <p:nvPr/>
        </p:nvSpPr>
        <p:spPr>
          <a:xfrm>
            <a:off x="525512" y="5908993"/>
            <a:ext cx="7600950" cy="2272030"/>
          </a:xfrm>
          <a:prstGeom prst="rect">
            <a:avLst/>
          </a:prstGeom>
        </p:spPr>
        <p:txBody>
          <a:bodyPr lIns="0" tIns="0" rIns="0" bIns="0" rtlCol="0" anchor="t">
            <a:spAutoFit/>
          </a:bodyPr>
          <a:lstStyle/>
          <a:p>
            <a:pPr algn="just">
              <a:lnSpc>
                <a:spcPts val="6020"/>
              </a:lnSpc>
              <a:spcBef>
                <a:spcPct val="0"/>
              </a:spcBef>
            </a:pPr>
            <a:r>
              <a:rPr lang="en-US" sz="4300" dirty="0" err="1">
                <a:solidFill>
                  <a:srgbClr val="000000"/>
                </a:solidFill>
                <a:latin typeface="Roboto Condensed"/>
              </a:rPr>
              <a:t>Đôn</a:t>
            </a:r>
            <a:r>
              <a:rPr lang="en-US" sz="4300" dirty="0">
                <a:solidFill>
                  <a:srgbClr val="000000"/>
                </a:solidFill>
                <a:latin typeface="Roboto Condensed"/>
              </a:rPr>
              <a:t>-ki-</a:t>
            </a:r>
            <a:r>
              <a:rPr lang="en-US" sz="4300" dirty="0" err="1">
                <a:solidFill>
                  <a:srgbClr val="000000"/>
                </a:solidFill>
                <a:latin typeface="Roboto Condensed"/>
              </a:rPr>
              <a:t>hô</a:t>
            </a:r>
            <a:r>
              <a:rPr lang="en-US" sz="4300" dirty="0">
                <a:solidFill>
                  <a:srgbClr val="000000"/>
                </a:solidFill>
                <a:latin typeface="Roboto Condensed"/>
              </a:rPr>
              <a:t>-</a:t>
            </a:r>
            <a:r>
              <a:rPr lang="en-US" sz="4300" dirty="0" err="1">
                <a:solidFill>
                  <a:srgbClr val="000000"/>
                </a:solidFill>
                <a:latin typeface="Roboto Condensed"/>
              </a:rPr>
              <a:t>tê</a:t>
            </a:r>
            <a:r>
              <a:rPr lang="en-US" sz="4300" dirty="0">
                <a:solidFill>
                  <a:srgbClr val="000000"/>
                </a:solidFill>
                <a:latin typeface="Roboto Condensed"/>
              </a:rPr>
              <a:t>: </a:t>
            </a:r>
            <a:r>
              <a:rPr lang="en-US" sz="4300" dirty="0" err="1">
                <a:solidFill>
                  <a:srgbClr val="000000"/>
                </a:solidFill>
                <a:latin typeface="Roboto Condensed"/>
              </a:rPr>
              <a:t>ước</a:t>
            </a:r>
            <a:r>
              <a:rPr lang="en-US" sz="4300" dirty="0">
                <a:solidFill>
                  <a:srgbClr val="000000"/>
                </a:solidFill>
                <a:latin typeface="Roboto Condensed"/>
              </a:rPr>
              <a:t> </a:t>
            </a:r>
            <a:r>
              <a:rPr lang="en-US" sz="4300" dirty="0" err="1">
                <a:solidFill>
                  <a:srgbClr val="000000"/>
                </a:solidFill>
                <a:latin typeface="Roboto Condensed"/>
              </a:rPr>
              <a:t>muốn</a:t>
            </a:r>
            <a:r>
              <a:rPr lang="en-US" sz="4300" dirty="0">
                <a:solidFill>
                  <a:srgbClr val="000000"/>
                </a:solidFill>
                <a:latin typeface="Roboto Condensed"/>
              </a:rPr>
              <a:t> </a:t>
            </a:r>
            <a:r>
              <a:rPr lang="en-US" sz="4300" dirty="0" err="1">
                <a:solidFill>
                  <a:srgbClr val="000000"/>
                </a:solidFill>
                <a:latin typeface="Roboto Condensed"/>
              </a:rPr>
              <a:t>cao</a:t>
            </a:r>
            <a:r>
              <a:rPr lang="en-US" sz="4300" dirty="0">
                <a:solidFill>
                  <a:srgbClr val="000000"/>
                </a:solidFill>
                <a:latin typeface="Roboto Condensed"/>
              </a:rPr>
              <a:t> </a:t>
            </a:r>
            <a:r>
              <a:rPr lang="en-US" sz="4300" dirty="0" err="1">
                <a:solidFill>
                  <a:srgbClr val="000000"/>
                </a:solidFill>
                <a:latin typeface="Roboto Condensed"/>
              </a:rPr>
              <a:t>cả</a:t>
            </a:r>
            <a:r>
              <a:rPr lang="en-US" sz="4300" dirty="0">
                <a:solidFill>
                  <a:srgbClr val="000000"/>
                </a:solidFill>
                <a:latin typeface="Roboto Condensed"/>
              </a:rPr>
              <a:t>, </a:t>
            </a:r>
            <a:r>
              <a:rPr lang="en-US" sz="4300" dirty="0" err="1">
                <a:solidFill>
                  <a:srgbClr val="000000"/>
                </a:solidFill>
                <a:latin typeface="Roboto Condensed"/>
              </a:rPr>
              <a:t>giúp</a:t>
            </a:r>
            <a:r>
              <a:rPr lang="en-US" sz="4300" dirty="0">
                <a:solidFill>
                  <a:srgbClr val="000000"/>
                </a:solidFill>
                <a:latin typeface="Roboto Condensed"/>
              </a:rPr>
              <a:t> </a:t>
            </a:r>
            <a:r>
              <a:rPr lang="en-US" sz="4300" dirty="0" err="1">
                <a:solidFill>
                  <a:srgbClr val="000000"/>
                </a:solidFill>
                <a:latin typeface="Roboto Condensed"/>
              </a:rPr>
              <a:t>đời</a:t>
            </a:r>
            <a:r>
              <a:rPr lang="en-US" sz="4300" dirty="0">
                <a:solidFill>
                  <a:srgbClr val="000000"/>
                </a:solidFill>
                <a:latin typeface="Roboto Condensed"/>
              </a:rPr>
              <a:t> </a:t>
            </a:r>
            <a:r>
              <a:rPr lang="en-US" sz="4300" dirty="0" err="1">
                <a:solidFill>
                  <a:srgbClr val="000000"/>
                </a:solidFill>
                <a:latin typeface="Roboto Condensed"/>
              </a:rPr>
              <a:t>nhưng</a:t>
            </a:r>
            <a:r>
              <a:rPr lang="en-US" sz="4300" dirty="0">
                <a:solidFill>
                  <a:srgbClr val="000000"/>
                </a:solidFill>
                <a:latin typeface="Roboto Condensed"/>
              </a:rPr>
              <a:t> </a:t>
            </a:r>
            <a:r>
              <a:rPr lang="en-US" sz="4300" dirty="0" err="1">
                <a:solidFill>
                  <a:srgbClr val="000000"/>
                </a:solidFill>
                <a:latin typeface="Roboto Condensed"/>
              </a:rPr>
              <a:t>lại</a:t>
            </a:r>
            <a:r>
              <a:rPr lang="en-US" sz="4300" dirty="0">
                <a:solidFill>
                  <a:srgbClr val="000000"/>
                </a:solidFill>
                <a:latin typeface="Roboto Condensed"/>
              </a:rPr>
              <a:t> </a:t>
            </a:r>
            <a:r>
              <a:rPr lang="en-US" sz="4300" dirty="0" err="1">
                <a:solidFill>
                  <a:srgbClr val="000000"/>
                </a:solidFill>
                <a:latin typeface="Roboto Condensed"/>
              </a:rPr>
              <a:t>hoang</a:t>
            </a:r>
            <a:r>
              <a:rPr lang="en-US" sz="4300" dirty="0">
                <a:solidFill>
                  <a:srgbClr val="000000"/>
                </a:solidFill>
                <a:latin typeface="Roboto Condensed"/>
              </a:rPr>
              <a:t> </a:t>
            </a:r>
            <a:r>
              <a:rPr lang="en-US" sz="4300" dirty="0" err="1">
                <a:solidFill>
                  <a:srgbClr val="000000"/>
                </a:solidFill>
                <a:latin typeface="Roboto Condensed"/>
              </a:rPr>
              <a:t>tưởng</a:t>
            </a:r>
            <a:r>
              <a:rPr lang="en-US" sz="4300" dirty="0">
                <a:solidFill>
                  <a:srgbClr val="000000"/>
                </a:solidFill>
                <a:latin typeface="Roboto Condensed"/>
              </a:rPr>
              <a:t>, </a:t>
            </a:r>
            <a:r>
              <a:rPr lang="en-US" sz="4300" dirty="0" err="1">
                <a:solidFill>
                  <a:srgbClr val="000000"/>
                </a:solidFill>
                <a:latin typeface="Roboto Condensed"/>
              </a:rPr>
              <a:t>hão</a:t>
            </a:r>
            <a:r>
              <a:rPr lang="en-US" sz="4300" dirty="0">
                <a:solidFill>
                  <a:srgbClr val="000000"/>
                </a:solidFill>
                <a:latin typeface="Roboto Condensed"/>
              </a:rPr>
              <a:t> </a:t>
            </a:r>
            <a:r>
              <a:rPr lang="en-US" sz="4300" dirty="0" err="1">
                <a:solidFill>
                  <a:srgbClr val="000000"/>
                </a:solidFill>
                <a:latin typeface="Roboto Condensed"/>
              </a:rPr>
              <a:t>huyền</a:t>
            </a:r>
            <a:r>
              <a:rPr lang="en-US" sz="4300" dirty="0">
                <a:solidFill>
                  <a:srgbClr val="000000"/>
                </a:solidFill>
                <a:latin typeface="Roboto Condensed"/>
              </a:rPr>
              <a:t>, </a:t>
            </a:r>
            <a:r>
              <a:rPr lang="en-US" sz="4300" dirty="0" err="1">
                <a:solidFill>
                  <a:srgbClr val="000000"/>
                </a:solidFill>
                <a:latin typeface="Roboto Condensed"/>
              </a:rPr>
              <a:t>không</a:t>
            </a:r>
            <a:r>
              <a:rPr lang="en-US" sz="4300" dirty="0">
                <a:solidFill>
                  <a:srgbClr val="000000"/>
                </a:solidFill>
                <a:latin typeface="Roboto Condensed"/>
              </a:rPr>
              <a:t> </a:t>
            </a:r>
            <a:r>
              <a:rPr lang="en-US" sz="4300" dirty="0" err="1">
                <a:solidFill>
                  <a:srgbClr val="000000"/>
                </a:solidFill>
                <a:latin typeface="Roboto Condensed"/>
              </a:rPr>
              <a:t>thực</a:t>
            </a:r>
            <a:r>
              <a:rPr lang="en-US" sz="4300" dirty="0">
                <a:solidFill>
                  <a:srgbClr val="000000"/>
                </a:solidFill>
                <a:latin typeface="Roboto Condensed"/>
              </a:rPr>
              <a:t> </a:t>
            </a:r>
            <a:r>
              <a:rPr lang="en-US" sz="4300" dirty="0" err="1">
                <a:solidFill>
                  <a:srgbClr val="000000"/>
                </a:solidFill>
                <a:latin typeface="Roboto Condensed"/>
              </a:rPr>
              <a:t>tế</a:t>
            </a:r>
            <a:endParaRPr lang="en-US" sz="4300" dirty="0">
              <a:solidFill>
                <a:srgbClr val="000000"/>
              </a:solidFill>
              <a:latin typeface="Roboto Condensed"/>
            </a:endParaRPr>
          </a:p>
        </p:txBody>
      </p:sp>
      <p:sp>
        <p:nvSpPr>
          <p:cNvPr id="11" name="TextBox 11"/>
          <p:cNvSpPr txBox="1"/>
          <p:nvPr/>
        </p:nvSpPr>
        <p:spPr>
          <a:xfrm>
            <a:off x="12391258" y="5908993"/>
            <a:ext cx="5371230" cy="2272030"/>
          </a:xfrm>
          <a:prstGeom prst="rect">
            <a:avLst/>
          </a:prstGeom>
        </p:spPr>
        <p:txBody>
          <a:bodyPr lIns="0" tIns="0" rIns="0" bIns="0" rtlCol="0" anchor="t">
            <a:spAutoFit/>
          </a:bodyPr>
          <a:lstStyle/>
          <a:p>
            <a:pPr algn="just">
              <a:lnSpc>
                <a:spcPts val="6020"/>
              </a:lnSpc>
              <a:spcBef>
                <a:spcPct val="0"/>
              </a:spcBef>
            </a:pPr>
            <a:r>
              <a:rPr lang="en-US" sz="4300">
                <a:solidFill>
                  <a:srgbClr val="000000"/>
                </a:solidFill>
                <a:latin typeface="Roboto Condensed"/>
              </a:rPr>
              <a:t>Xan-chô-pan-xa là người tỉnh táo nhưng lại quá thực dụng.</a:t>
            </a:r>
          </a:p>
        </p:txBody>
      </p:sp>
      <p:sp>
        <p:nvSpPr>
          <p:cNvPr id="12" name="TextBox 12"/>
          <p:cNvSpPr txBox="1"/>
          <p:nvPr/>
        </p:nvSpPr>
        <p:spPr>
          <a:xfrm>
            <a:off x="1522611" y="9026478"/>
            <a:ext cx="15736689" cy="748030"/>
          </a:xfrm>
          <a:prstGeom prst="rect">
            <a:avLst/>
          </a:prstGeom>
        </p:spPr>
        <p:txBody>
          <a:bodyPr lIns="0" tIns="0" rIns="0" bIns="0" rtlCol="0" anchor="t">
            <a:spAutoFit/>
          </a:bodyPr>
          <a:lstStyle/>
          <a:p>
            <a:pPr algn="ctr">
              <a:lnSpc>
                <a:spcPts val="6020"/>
              </a:lnSpc>
              <a:spcBef>
                <a:spcPct val="0"/>
              </a:spcBef>
            </a:pPr>
            <a:r>
              <a:rPr lang="en-US" sz="4300">
                <a:solidFill>
                  <a:srgbClr val="000000"/>
                </a:solidFill>
                <a:latin typeface="Roboto Condensed Italics"/>
              </a:rPr>
              <a:t>Hai nhân vật trở thành hình tượng độc đáo để tạo nên giá trị của tác phẩm.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675321" y="512863"/>
            <a:ext cx="7448088" cy="2104085"/>
          </a:xfrm>
          <a:custGeom>
            <a:avLst/>
            <a:gdLst/>
            <a:ahLst/>
            <a:cxnLst/>
            <a:rect l="l" t="t" r="r" b="b"/>
            <a:pathLst>
              <a:path w="7448088" h="2104085">
                <a:moveTo>
                  <a:pt x="0" y="0"/>
                </a:moveTo>
                <a:lnTo>
                  <a:pt x="7448088" y="0"/>
                </a:lnTo>
                <a:lnTo>
                  <a:pt x="7448088" y="2104085"/>
                </a:lnTo>
                <a:lnTo>
                  <a:pt x="0" y="2104085"/>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7964070" y="3277704"/>
            <a:ext cx="9295230" cy="2100527"/>
            <a:chOff x="0" y="0"/>
            <a:chExt cx="1964933" cy="444034"/>
          </a:xfrm>
        </p:grpSpPr>
        <p:sp>
          <p:nvSpPr>
            <p:cNvPr id="7" name="Freeform 7"/>
            <p:cNvSpPr/>
            <p:nvPr/>
          </p:nvSpPr>
          <p:spPr>
            <a:xfrm>
              <a:off x="0" y="0"/>
              <a:ext cx="1964933" cy="444034"/>
            </a:xfrm>
            <a:custGeom>
              <a:avLst/>
              <a:gdLst/>
              <a:ahLst/>
              <a:cxnLst/>
              <a:rect l="l" t="t" r="r" b="b"/>
              <a:pathLst>
                <a:path w="1964933" h="444034">
                  <a:moveTo>
                    <a:pt x="12493" y="0"/>
                  </a:moveTo>
                  <a:lnTo>
                    <a:pt x="1952439" y="0"/>
                  </a:lnTo>
                  <a:cubicBezTo>
                    <a:pt x="1959339" y="0"/>
                    <a:pt x="1964933" y="5593"/>
                    <a:pt x="1964933" y="12493"/>
                  </a:cubicBezTo>
                  <a:lnTo>
                    <a:pt x="1964933" y="431540"/>
                  </a:lnTo>
                  <a:cubicBezTo>
                    <a:pt x="1964933" y="438440"/>
                    <a:pt x="1959339" y="444034"/>
                    <a:pt x="1952439" y="444034"/>
                  </a:cubicBezTo>
                  <a:lnTo>
                    <a:pt x="12493" y="444034"/>
                  </a:lnTo>
                  <a:cubicBezTo>
                    <a:pt x="5593" y="444034"/>
                    <a:pt x="0" y="438440"/>
                    <a:pt x="0" y="431540"/>
                  </a:cubicBezTo>
                  <a:lnTo>
                    <a:pt x="0" y="12493"/>
                  </a:lnTo>
                  <a:cubicBezTo>
                    <a:pt x="0" y="5593"/>
                    <a:pt x="5593" y="0"/>
                    <a:pt x="12493" y="0"/>
                  </a:cubicBezTo>
                  <a:close/>
                </a:path>
              </a:pathLst>
            </a:custGeom>
            <a:solidFill>
              <a:srgbClr val="F4F1D9"/>
            </a:solidFill>
            <a:ln w="38100" cap="sq">
              <a:solidFill>
                <a:srgbClr val="6C453E"/>
              </a:solidFill>
              <a:prstDash val="solid"/>
              <a:miter/>
            </a:ln>
          </p:spPr>
          <p:txBody>
            <a:bodyPr/>
            <a:lstStyle/>
            <a:p>
              <a:endParaRPr lang="en-US"/>
            </a:p>
          </p:txBody>
        </p:sp>
        <p:sp>
          <p:nvSpPr>
            <p:cNvPr id="8" name="TextBox 8"/>
            <p:cNvSpPr txBox="1"/>
            <p:nvPr/>
          </p:nvSpPr>
          <p:spPr>
            <a:xfrm>
              <a:off x="0" y="-28575"/>
              <a:ext cx="1964933" cy="47260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54207" y="5605807"/>
            <a:ext cx="8589793" cy="4278098"/>
            <a:chOff x="0" y="0"/>
            <a:chExt cx="1815809" cy="904354"/>
          </a:xfrm>
        </p:grpSpPr>
        <p:sp>
          <p:nvSpPr>
            <p:cNvPr id="10" name="Freeform 10"/>
            <p:cNvSpPr/>
            <p:nvPr/>
          </p:nvSpPr>
          <p:spPr>
            <a:xfrm>
              <a:off x="0" y="0"/>
              <a:ext cx="1815809" cy="904354"/>
            </a:xfrm>
            <a:custGeom>
              <a:avLst/>
              <a:gdLst/>
              <a:ahLst/>
              <a:cxnLst/>
              <a:rect l="l" t="t" r="r" b="b"/>
              <a:pathLst>
                <a:path w="1815809" h="904354">
                  <a:moveTo>
                    <a:pt x="13519" y="0"/>
                  </a:moveTo>
                  <a:lnTo>
                    <a:pt x="1802290" y="0"/>
                  </a:lnTo>
                  <a:cubicBezTo>
                    <a:pt x="1805875" y="0"/>
                    <a:pt x="1809314" y="1424"/>
                    <a:pt x="1811850" y="3960"/>
                  </a:cubicBezTo>
                  <a:cubicBezTo>
                    <a:pt x="1814385" y="6495"/>
                    <a:pt x="1815809" y="9934"/>
                    <a:pt x="1815809" y="13519"/>
                  </a:cubicBezTo>
                  <a:lnTo>
                    <a:pt x="1815809" y="890834"/>
                  </a:lnTo>
                  <a:cubicBezTo>
                    <a:pt x="1815809" y="898301"/>
                    <a:pt x="1809756" y="904354"/>
                    <a:pt x="1802290" y="904354"/>
                  </a:cubicBezTo>
                  <a:lnTo>
                    <a:pt x="13519" y="904354"/>
                  </a:lnTo>
                  <a:cubicBezTo>
                    <a:pt x="6053" y="904354"/>
                    <a:pt x="0" y="898301"/>
                    <a:pt x="0" y="890834"/>
                  </a:cubicBezTo>
                  <a:lnTo>
                    <a:pt x="0" y="13519"/>
                  </a:lnTo>
                  <a:cubicBezTo>
                    <a:pt x="0" y="9934"/>
                    <a:pt x="1424" y="6495"/>
                    <a:pt x="3960" y="3960"/>
                  </a:cubicBezTo>
                  <a:cubicBezTo>
                    <a:pt x="6495" y="1424"/>
                    <a:pt x="9934" y="0"/>
                    <a:pt x="13519" y="0"/>
                  </a:cubicBezTo>
                  <a:close/>
                </a:path>
              </a:pathLst>
            </a:custGeom>
            <a:solidFill>
              <a:srgbClr val="F4F1D9"/>
            </a:solidFill>
            <a:ln w="38100" cap="sq">
              <a:solidFill>
                <a:srgbClr val="6C453E"/>
              </a:solidFill>
              <a:prstDash val="solid"/>
              <a:miter/>
            </a:ln>
          </p:spPr>
          <p:txBody>
            <a:bodyPr/>
            <a:lstStyle/>
            <a:p>
              <a:endParaRPr lang="en-US"/>
            </a:p>
          </p:txBody>
        </p:sp>
        <p:sp>
          <p:nvSpPr>
            <p:cNvPr id="11" name="TextBox 11"/>
            <p:cNvSpPr txBox="1"/>
            <p:nvPr/>
          </p:nvSpPr>
          <p:spPr>
            <a:xfrm>
              <a:off x="0" y="-28575"/>
              <a:ext cx="1815809" cy="932929"/>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28700" y="5696981"/>
            <a:ext cx="7589679" cy="3990975"/>
          </a:xfrm>
          <a:prstGeom prst="rect">
            <a:avLst/>
          </a:prstGeom>
        </p:spPr>
        <p:txBody>
          <a:bodyPr lIns="0" tIns="0" rIns="0" bIns="0" rtlCol="0" anchor="t">
            <a:spAutoFit/>
          </a:bodyPr>
          <a:lstStyle/>
          <a:p>
            <a:pPr algn="ctr">
              <a:lnSpc>
                <a:spcPts val="6300"/>
              </a:lnSpc>
              <a:spcBef>
                <a:spcPct val="0"/>
              </a:spcBef>
            </a:pPr>
            <a:r>
              <a:rPr lang="en-US" sz="4500" dirty="0" err="1">
                <a:solidFill>
                  <a:srgbClr val="000000"/>
                </a:solidFill>
                <a:latin typeface="Roboto Condensed Bold"/>
              </a:rPr>
              <a:t>Chủ</a:t>
            </a:r>
            <a:r>
              <a:rPr lang="en-US" sz="4500" dirty="0">
                <a:solidFill>
                  <a:srgbClr val="000000"/>
                </a:solidFill>
                <a:latin typeface="Roboto Condensed Bold"/>
              </a:rPr>
              <a:t> </a:t>
            </a:r>
            <a:r>
              <a:rPr lang="en-US" sz="4500" dirty="0" err="1">
                <a:solidFill>
                  <a:srgbClr val="000000"/>
                </a:solidFill>
                <a:latin typeface="Roboto Condensed Bold"/>
              </a:rPr>
              <a:t>đề</a:t>
            </a:r>
            <a:r>
              <a:rPr lang="en-US" sz="4500" dirty="0">
                <a:solidFill>
                  <a:srgbClr val="000000"/>
                </a:solidFill>
                <a:latin typeface="Roboto Condensed Bold"/>
              </a:rPr>
              <a:t>:</a:t>
            </a:r>
            <a:r>
              <a:rPr lang="en-US" sz="4500" dirty="0">
                <a:solidFill>
                  <a:srgbClr val="000000"/>
                </a:solidFill>
                <a:latin typeface="Roboto Condensed"/>
              </a:rPr>
              <a:t> </a:t>
            </a:r>
          </a:p>
          <a:p>
            <a:pPr algn="just">
              <a:lnSpc>
                <a:spcPts val="6300"/>
              </a:lnSpc>
              <a:spcBef>
                <a:spcPct val="0"/>
              </a:spcBef>
            </a:pPr>
            <a:r>
              <a:rPr lang="en-US" sz="4500" dirty="0" err="1">
                <a:solidFill>
                  <a:srgbClr val="000000"/>
                </a:solidFill>
                <a:latin typeface="Roboto Condensed"/>
              </a:rPr>
              <a:t>Chế</a:t>
            </a:r>
            <a:r>
              <a:rPr lang="en-US" sz="4500" dirty="0">
                <a:solidFill>
                  <a:srgbClr val="000000"/>
                </a:solidFill>
                <a:latin typeface="Roboto Condensed"/>
              </a:rPr>
              <a:t> </a:t>
            </a:r>
            <a:r>
              <a:rPr lang="en-US" sz="4500" dirty="0" err="1">
                <a:solidFill>
                  <a:srgbClr val="000000"/>
                </a:solidFill>
                <a:latin typeface="Roboto Condensed"/>
              </a:rPr>
              <a:t>giễu</a:t>
            </a:r>
            <a:r>
              <a:rPr lang="en-US" sz="4500" dirty="0">
                <a:solidFill>
                  <a:srgbClr val="000000"/>
                </a:solidFill>
                <a:latin typeface="Roboto Condensed"/>
              </a:rPr>
              <a:t> </a:t>
            </a:r>
            <a:r>
              <a:rPr lang="en-US" sz="4500" dirty="0" err="1">
                <a:solidFill>
                  <a:srgbClr val="000000"/>
                </a:solidFill>
                <a:latin typeface="Roboto Condensed"/>
              </a:rPr>
              <a:t>lí</a:t>
            </a:r>
            <a:r>
              <a:rPr lang="en-US" sz="4500" dirty="0">
                <a:solidFill>
                  <a:srgbClr val="000000"/>
                </a:solidFill>
                <a:latin typeface="Roboto Condensed"/>
              </a:rPr>
              <a:t> </a:t>
            </a:r>
            <a:r>
              <a:rPr lang="en-US" sz="4500" dirty="0" err="1">
                <a:solidFill>
                  <a:srgbClr val="000000"/>
                </a:solidFill>
                <a:latin typeface="Roboto Condensed"/>
              </a:rPr>
              <a:t>tưởng</a:t>
            </a:r>
            <a:r>
              <a:rPr lang="en-US" sz="4500" dirty="0">
                <a:solidFill>
                  <a:srgbClr val="000000"/>
                </a:solidFill>
                <a:latin typeface="Roboto Condensed"/>
              </a:rPr>
              <a:t> </a:t>
            </a:r>
            <a:r>
              <a:rPr lang="en-US" sz="4500" dirty="0" err="1">
                <a:solidFill>
                  <a:srgbClr val="000000"/>
                </a:solidFill>
                <a:latin typeface="Roboto Condensed"/>
              </a:rPr>
              <a:t>hiệp</a:t>
            </a:r>
            <a:r>
              <a:rPr lang="en-US" sz="4500" dirty="0">
                <a:solidFill>
                  <a:srgbClr val="000000"/>
                </a:solidFill>
                <a:latin typeface="Roboto Condensed"/>
              </a:rPr>
              <a:t> </a:t>
            </a:r>
            <a:r>
              <a:rPr lang="en-US" sz="4500" dirty="0" err="1">
                <a:solidFill>
                  <a:srgbClr val="000000"/>
                </a:solidFill>
                <a:latin typeface="Roboto Condensed"/>
              </a:rPr>
              <a:t>sĩ</a:t>
            </a:r>
            <a:r>
              <a:rPr lang="en-US" sz="4500" dirty="0">
                <a:solidFill>
                  <a:srgbClr val="000000"/>
                </a:solidFill>
                <a:latin typeface="Roboto Condensed"/>
              </a:rPr>
              <a:t> </a:t>
            </a:r>
            <a:r>
              <a:rPr lang="en-US" sz="4500" dirty="0" err="1">
                <a:solidFill>
                  <a:srgbClr val="000000"/>
                </a:solidFill>
                <a:latin typeface="Roboto Condensed"/>
              </a:rPr>
              <a:t>phiêu</a:t>
            </a:r>
            <a:r>
              <a:rPr lang="en-US" sz="4500" dirty="0">
                <a:solidFill>
                  <a:srgbClr val="000000"/>
                </a:solidFill>
                <a:latin typeface="Roboto Condensed"/>
              </a:rPr>
              <a:t> </a:t>
            </a:r>
            <a:r>
              <a:rPr lang="en-US" sz="4500" dirty="0" err="1">
                <a:solidFill>
                  <a:srgbClr val="000000"/>
                </a:solidFill>
                <a:latin typeface="Roboto Condensed"/>
              </a:rPr>
              <a:t>lưu</a:t>
            </a:r>
            <a:r>
              <a:rPr lang="en-US" sz="4500" dirty="0">
                <a:solidFill>
                  <a:srgbClr val="000000"/>
                </a:solidFill>
                <a:latin typeface="Roboto Condensed"/>
              </a:rPr>
              <a:t>, </a:t>
            </a:r>
            <a:r>
              <a:rPr lang="en-US" sz="4500" dirty="0" err="1">
                <a:solidFill>
                  <a:srgbClr val="000000"/>
                </a:solidFill>
                <a:latin typeface="Roboto Condensed"/>
              </a:rPr>
              <a:t>hão</a:t>
            </a:r>
            <a:r>
              <a:rPr lang="en-US" sz="4500" dirty="0">
                <a:solidFill>
                  <a:srgbClr val="000000"/>
                </a:solidFill>
                <a:latin typeface="Roboto Condensed"/>
              </a:rPr>
              <a:t> </a:t>
            </a:r>
            <a:r>
              <a:rPr lang="en-US" sz="4500" dirty="0" err="1">
                <a:solidFill>
                  <a:srgbClr val="000000"/>
                </a:solidFill>
                <a:latin typeface="Roboto Condensed"/>
              </a:rPr>
              <a:t>huyền</a:t>
            </a:r>
            <a:r>
              <a:rPr lang="en-US" sz="4500" dirty="0">
                <a:solidFill>
                  <a:srgbClr val="000000"/>
                </a:solidFill>
                <a:latin typeface="Roboto Condensed"/>
              </a:rPr>
              <a:t>, </a:t>
            </a:r>
            <a:r>
              <a:rPr lang="en-US" sz="4500" dirty="0" err="1">
                <a:solidFill>
                  <a:srgbClr val="000000"/>
                </a:solidFill>
                <a:latin typeface="Roboto Condensed"/>
              </a:rPr>
              <a:t>phê</a:t>
            </a:r>
            <a:r>
              <a:rPr lang="en-US" sz="4500" dirty="0">
                <a:solidFill>
                  <a:srgbClr val="000000"/>
                </a:solidFill>
                <a:latin typeface="Roboto Condensed"/>
              </a:rPr>
              <a:t> </a:t>
            </a:r>
            <a:r>
              <a:rPr lang="en-US" sz="4500" dirty="0" err="1">
                <a:solidFill>
                  <a:srgbClr val="000000"/>
                </a:solidFill>
                <a:latin typeface="Roboto Condensed"/>
              </a:rPr>
              <a:t>phán</a:t>
            </a:r>
            <a:r>
              <a:rPr lang="en-US" sz="4500" dirty="0">
                <a:solidFill>
                  <a:srgbClr val="000000"/>
                </a:solidFill>
                <a:latin typeface="Roboto Condensed"/>
              </a:rPr>
              <a:t> </a:t>
            </a:r>
            <a:r>
              <a:rPr lang="en-US" sz="4500" dirty="0" err="1">
                <a:solidFill>
                  <a:srgbClr val="000000"/>
                </a:solidFill>
                <a:latin typeface="Roboto Condensed"/>
              </a:rPr>
              <a:t>thói</a:t>
            </a:r>
            <a:r>
              <a:rPr lang="en-US" sz="4500" dirty="0">
                <a:solidFill>
                  <a:srgbClr val="000000"/>
                </a:solidFill>
                <a:latin typeface="Roboto Condensed"/>
              </a:rPr>
              <a:t> </a:t>
            </a:r>
            <a:r>
              <a:rPr lang="en-US" sz="4500" dirty="0" err="1">
                <a:solidFill>
                  <a:srgbClr val="000000"/>
                </a:solidFill>
                <a:latin typeface="Roboto Condensed"/>
              </a:rPr>
              <a:t>thực</a:t>
            </a:r>
            <a:r>
              <a:rPr lang="en-US" sz="4500" dirty="0">
                <a:solidFill>
                  <a:srgbClr val="000000"/>
                </a:solidFill>
                <a:latin typeface="Roboto Condensed"/>
              </a:rPr>
              <a:t> </a:t>
            </a:r>
            <a:r>
              <a:rPr lang="en-US" sz="4500" dirty="0" err="1">
                <a:solidFill>
                  <a:srgbClr val="000000"/>
                </a:solidFill>
                <a:latin typeface="Roboto Condensed"/>
              </a:rPr>
              <a:t>dụng</a:t>
            </a:r>
            <a:r>
              <a:rPr lang="en-US" sz="4500" dirty="0">
                <a:solidFill>
                  <a:srgbClr val="000000"/>
                </a:solidFill>
                <a:latin typeface="Roboto Condensed"/>
              </a:rPr>
              <a:t> </a:t>
            </a:r>
            <a:r>
              <a:rPr lang="en-US" sz="4500" dirty="0" err="1">
                <a:solidFill>
                  <a:srgbClr val="000000"/>
                </a:solidFill>
                <a:latin typeface="Roboto Condensed"/>
              </a:rPr>
              <a:t>thiển</a:t>
            </a:r>
            <a:r>
              <a:rPr lang="en-US" sz="4500" dirty="0">
                <a:solidFill>
                  <a:srgbClr val="000000"/>
                </a:solidFill>
                <a:latin typeface="Roboto Condensed"/>
              </a:rPr>
              <a:t> </a:t>
            </a:r>
            <a:r>
              <a:rPr lang="en-US" sz="4500" dirty="0" err="1">
                <a:solidFill>
                  <a:srgbClr val="000000"/>
                </a:solidFill>
                <a:latin typeface="Roboto Condensed"/>
              </a:rPr>
              <a:t>cận</a:t>
            </a:r>
            <a:r>
              <a:rPr lang="en-US" sz="4500" dirty="0">
                <a:solidFill>
                  <a:srgbClr val="000000"/>
                </a:solidFill>
                <a:latin typeface="Roboto Condensed"/>
              </a:rPr>
              <a:t> </a:t>
            </a:r>
            <a:r>
              <a:rPr lang="en-US" sz="4500" dirty="0" err="1">
                <a:solidFill>
                  <a:srgbClr val="000000"/>
                </a:solidFill>
                <a:latin typeface="Roboto Condensed"/>
              </a:rPr>
              <a:t>của</a:t>
            </a:r>
            <a:r>
              <a:rPr lang="en-US" sz="4500" dirty="0">
                <a:solidFill>
                  <a:srgbClr val="000000"/>
                </a:solidFill>
                <a:latin typeface="Roboto Condensed"/>
              </a:rPr>
              <a:t> con </a:t>
            </a:r>
            <a:r>
              <a:rPr lang="en-US" sz="4500" dirty="0" err="1">
                <a:solidFill>
                  <a:srgbClr val="000000"/>
                </a:solidFill>
                <a:latin typeface="Roboto Condensed"/>
              </a:rPr>
              <a:t>người</a:t>
            </a:r>
            <a:r>
              <a:rPr lang="en-US" sz="4500" dirty="0">
                <a:solidFill>
                  <a:srgbClr val="000000"/>
                </a:solidFill>
                <a:latin typeface="Roboto Condensed"/>
              </a:rPr>
              <a:t> </a:t>
            </a:r>
            <a:r>
              <a:rPr lang="en-US" sz="4500" dirty="0" err="1">
                <a:solidFill>
                  <a:srgbClr val="000000"/>
                </a:solidFill>
                <a:latin typeface="Roboto Condensed"/>
              </a:rPr>
              <a:t>trong</a:t>
            </a:r>
            <a:r>
              <a:rPr lang="en-US" sz="4500" dirty="0">
                <a:solidFill>
                  <a:srgbClr val="000000"/>
                </a:solidFill>
                <a:latin typeface="Roboto Condensed"/>
              </a:rPr>
              <a:t> </a:t>
            </a:r>
            <a:r>
              <a:rPr lang="en-US" sz="4500" dirty="0" err="1">
                <a:solidFill>
                  <a:srgbClr val="000000"/>
                </a:solidFill>
                <a:latin typeface="Roboto Condensed"/>
              </a:rPr>
              <a:t>đời</a:t>
            </a:r>
            <a:r>
              <a:rPr lang="en-US" sz="4500" dirty="0">
                <a:solidFill>
                  <a:srgbClr val="000000"/>
                </a:solidFill>
                <a:latin typeface="Roboto Condensed"/>
              </a:rPr>
              <a:t> </a:t>
            </a:r>
            <a:r>
              <a:rPr lang="en-US" sz="4500" dirty="0" err="1">
                <a:solidFill>
                  <a:srgbClr val="000000"/>
                </a:solidFill>
                <a:latin typeface="Roboto Condensed"/>
              </a:rPr>
              <a:t>sống</a:t>
            </a:r>
            <a:r>
              <a:rPr lang="en-US" sz="4500" dirty="0">
                <a:solidFill>
                  <a:srgbClr val="000000"/>
                </a:solidFill>
                <a:latin typeface="Roboto Condensed"/>
              </a:rPr>
              <a:t> </a:t>
            </a:r>
            <a:r>
              <a:rPr lang="en-US" sz="4500" dirty="0" err="1">
                <a:solidFill>
                  <a:srgbClr val="000000"/>
                </a:solidFill>
                <a:latin typeface="Roboto Condensed"/>
              </a:rPr>
              <a:t>xã</a:t>
            </a:r>
            <a:r>
              <a:rPr lang="en-US" sz="4500" dirty="0">
                <a:solidFill>
                  <a:srgbClr val="000000"/>
                </a:solidFill>
                <a:latin typeface="Roboto Condensed"/>
              </a:rPr>
              <a:t> </a:t>
            </a:r>
            <a:r>
              <a:rPr lang="en-US" sz="4500" dirty="0" err="1">
                <a:solidFill>
                  <a:srgbClr val="000000"/>
                </a:solidFill>
                <a:latin typeface="Roboto Condensed"/>
              </a:rPr>
              <a:t>hội</a:t>
            </a:r>
            <a:endParaRPr lang="en-US" sz="4500" dirty="0">
              <a:solidFill>
                <a:srgbClr val="000000"/>
              </a:solidFill>
              <a:latin typeface="Roboto Condensed"/>
            </a:endParaRPr>
          </a:p>
        </p:txBody>
      </p:sp>
      <p:sp>
        <p:nvSpPr>
          <p:cNvPr id="15" name="TextBox 15"/>
          <p:cNvSpPr txBox="1"/>
          <p:nvPr/>
        </p:nvSpPr>
        <p:spPr>
          <a:xfrm>
            <a:off x="7551082" y="3552825"/>
            <a:ext cx="9708218" cy="1590675"/>
          </a:xfrm>
          <a:prstGeom prst="rect">
            <a:avLst/>
          </a:prstGeom>
        </p:spPr>
        <p:txBody>
          <a:bodyPr lIns="0" tIns="0" rIns="0" bIns="0" rtlCol="0" anchor="t">
            <a:spAutoFit/>
          </a:bodyPr>
          <a:lstStyle/>
          <a:p>
            <a:pPr algn="ctr">
              <a:lnSpc>
                <a:spcPts val="6300"/>
              </a:lnSpc>
              <a:spcBef>
                <a:spcPct val="0"/>
              </a:spcBef>
            </a:pPr>
            <a:r>
              <a:rPr lang="en-US" sz="4500" dirty="0">
                <a:solidFill>
                  <a:srgbClr val="000000"/>
                </a:solidFill>
                <a:latin typeface="Roboto Condensed Bold"/>
              </a:rPr>
              <a:t> </a:t>
            </a:r>
            <a:r>
              <a:rPr lang="en-US" sz="4500" dirty="0" err="1">
                <a:solidFill>
                  <a:srgbClr val="000000"/>
                </a:solidFill>
                <a:latin typeface="Roboto Condensed Bold"/>
              </a:rPr>
              <a:t>Đề</a:t>
            </a:r>
            <a:r>
              <a:rPr lang="en-US" sz="4500" dirty="0">
                <a:solidFill>
                  <a:srgbClr val="000000"/>
                </a:solidFill>
                <a:latin typeface="Roboto Condensed Bold"/>
              </a:rPr>
              <a:t> </a:t>
            </a:r>
            <a:r>
              <a:rPr lang="en-US" sz="4500" dirty="0" err="1">
                <a:solidFill>
                  <a:srgbClr val="000000"/>
                </a:solidFill>
                <a:latin typeface="Roboto Condensed Bold"/>
              </a:rPr>
              <a:t>tài</a:t>
            </a:r>
            <a:r>
              <a:rPr lang="en-US" sz="4500" dirty="0">
                <a:solidFill>
                  <a:srgbClr val="000000"/>
                </a:solidFill>
                <a:latin typeface="Roboto Condensed Bold"/>
              </a:rPr>
              <a:t>: </a:t>
            </a:r>
          </a:p>
          <a:p>
            <a:pPr algn="ctr">
              <a:lnSpc>
                <a:spcPts val="6300"/>
              </a:lnSpc>
              <a:spcBef>
                <a:spcPct val="0"/>
              </a:spcBef>
            </a:pPr>
            <a:r>
              <a:rPr lang="en-US" sz="4500" dirty="0" err="1">
                <a:solidFill>
                  <a:srgbClr val="000000"/>
                </a:solidFill>
                <a:latin typeface="Roboto Condensed"/>
              </a:rPr>
              <a:t>Lối</a:t>
            </a:r>
            <a:r>
              <a:rPr lang="en-US" sz="4500" dirty="0">
                <a:solidFill>
                  <a:srgbClr val="000000"/>
                </a:solidFill>
                <a:latin typeface="Roboto Condensed"/>
              </a:rPr>
              <a:t> </a:t>
            </a:r>
            <a:r>
              <a:rPr lang="en-US" sz="4500" dirty="0" err="1">
                <a:solidFill>
                  <a:srgbClr val="000000"/>
                </a:solidFill>
                <a:latin typeface="Roboto Condensed"/>
              </a:rPr>
              <a:t>sống</a:t>
            </a:r>
            <a:endParaRPr lang="en-US" sz="4500" dirty="0">
              <a:solidFill>
                <a:srgbClr val="000000"/>
              </a:solidFill>
              <a:latin typeface="Roboto Condensed"/>
            </a:endParaRPr>
          </a:p>
        </p:txBody>
      </p:sp>
      <p:sp>
        <p:nvSpPr>
          <p:cNvPr id="16" name="TextBox 16"/>
          <p:cNvSpPr txBox="1"/>
          <p:nvPr/>
        </p:nvSpPr>
        <p:spPr>
          <a:xfrm>
            <a:off x="6321663" y="967653"/>
            <a:ext cx="5644674" cy="1248410"/>
          </a:xfrm>
          <a:prstGeom prst="rect">
            <a:avLst/>
          </a:prstGeom>
        </p:spPr>
        <p:txBody>
          <a:bodyPr lIns="0" tIns="0" rIns="0" bIns="0" rtlCol="0" anchor="t">
            <a:spAutoFit/>
          </a:bodyPr>
          <a:lstStyle/>
          <a:p>
            <a:pPr algn="ctr">
              <a:lnSpc>
                <a:spcPts val="9940"/>
              </a:lnSpc>
            </a:pPr>
            <a:r>
              <a:rPr lang="en-US" sz="7100">
                <a:solidFill>
                  <a:srgbClr val="6C453E"/>
                </a:solidFill>
                <a:latin typeface="#9Slide05 VL Fadilla"/>
              </a:rPr>
              <a:t>d. Đề tài, chủ đề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091425" y="512863"/>
            <a:ext cx="9639774" cy="2723236"/>
          </a:xfrm>
          <a:custGeom>
            <a:avLst/>
            <a:gdLst/>
            <a:ahLst/>
            <a:cxnLst/>
            <a:rect l="l" t="t" r="r" b="b"/>
            <a:pathLst>
              <a:path w="9639774" h="2723236">
                <a:moveTo>
                  <a:pt x="0" y="0"/>
                </a:moveTo>
                <a:lnTo>
                  <a:pt x="9639774" y="0"/>
                </a:lnTo>
                <a:lnTo>
                  <a:pt x="9639774" y="2723236"/>
                </a:lnTo>
                <a:lnTo>
                  <a:pt x="0" y="2723236"/>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554207" y="3748579"/>
            <a:ext cx="7568191" cy="4548645"/>
            <a:chOff x="0" y="0"/>
            <a:chExt cx="1599851" cy="961545"/>
          </a:xfrm>
        </p:grpSpPr>
        <p:sp>
          <p:nvSpPr>
            <p:cNvPr id="7" name="Freeform 7"/>
            <p:cNvSpPr/>
            <p:nvPr/>
          </p:nvSpPr>
          <p:spPr>
            <a:xfrm>
              <a:off x="0" y="0"/>
              <a:ext cx="1599851" cy="961545"/>
            </a:xfrm>
            <a:custGeom>
              <a:avLst/>
              <a:gdLst/>
              <a:ahLst/>
              <a:cxnLst/>
              <a:rect l="l" t="t" r="r" b="b"/>
              <a:pathLst>
                <a:path w="1599851" h="961545">
                  <a:moveTo>
                    <a:pt x="15344" y="0"/>
                  </a:moveTo>
                  <a:lnTo>
                    <a:pt x="1584507" y="0"/>
                  </a:lnTo>
                  <a:cubicBezTo>
                    <a:pt x="1592982" y="0"/>
                    <a:pt x="1599851" y="6870"/>
                    <a:pt x="1599851" y="15344"/>
                  </a:cubicBezTo>
                  <a:lnTo>
                    <a:pt x="1599851" y="946201"/>
                  </a:lnTo>
                  <a:cubicBezTo>
                    <a:pt x="1599851" y="954675"/>
                    <a:pt x="1592982" y="961545"/>
                    <a:pt x="1584507" y="961545"/>
                  </a:cubicBezTo>
                  <a:lnTo>
                    <a:pt x="15344" y="961545"/>
                  </a:lnTo>
                  <a:cubicBezTo>
                    <a:pt x="6870" y="961545"/>
                    <a:pt x="0" y="954675"/>
                    <a:pt x="0" y="946201"/>
                  </a:cubicBezTo>
                  <a:lnTo>
                    <a:pt x="0" y="15344"/>
                  </a:lnTo>
                  <a:cubicBezTo>
                    <a:pt x="0" y="6870"/>
                    <a:pt x="6870" y="0"/>
                    <a:pt x="15344" y="0"/>
                  </a:cubicBezTo>
                  <a:close/>
                </a:path>
              </a:pathLst>
            </a:custGeom>
            <a:solidFill>
              <a:srgbClr val="F4F1D9"/>
            </a:solidFill>
            <a:ln w="38100" cap="sq">
              <a:solidFill>
                <a:srgbClr val="6C453E"/>
              </a:solidFill>
              <a:prstDash val="solid"/>
              <a:miter/>
            </a:ln>
          </p:spPr>
          <p:txBody>
            <a:bodyPr/>
            <a:lstStyle/>
            <a:p>
              <a:endParaRPr lang="en-US"/>
            </a:p>
          </p:txBody>
        </p:sp>
        <p:sp>
          <p:nvSpPr>
            <p:cNvPr id="8" name="TextBox 8"/>
            <p:cNvSpPr txBox="1"/>
            <p:nvPr/>
          </p:nvSpPr>
          <p:spPr>
            <a:xfrm>
              <a:off x="0" y="-28575"/>
              <a:ext cx="1599851" cy="99012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722055" y="4462807"/>
            <a:ext cx="8815059" cy="5066529"/>
            <a:chOff x="0" y="0"/>
            <a:chExt cx="1863429" cy="1071021"/>
          </a:xfrm>
        </p:grpSpPr>
        <p:sp>
          <p:nvSpPr>
            <p:cNvPr id="10" name="Freeform 10"/>
            <p:cNvSpPr/>
            <p:nvPr/>
          </p:nvSpPr>
          <p:spPr>
            <a:xfrm>
              <a:off x="0" y="0"/>
              <a:ext cx="1863429" cy="1071021"/>
            </a:xfrm>
            <a:custGeom>
              <a:avLst/>
              <a:gdLst/>
              <a:ahLst/>
              <a:cxnLst/>
              <a:rect l="l" t="t" r="r" b="b"/>
              <a:pathLst>
                <a:path w="1863429" h="1071021">
                  <a:moveTo>
                    <a:pt x="13174" y="0"/>
                  </a:moveTo>
                  <a:lnTo>
                    <a:pt x="1850255" y="0"/>
                  </a:lnTo>
                  <a:cubicBezTo>
                    <a:pt x="1853749" y="0"/>
                    <a:pt x="1857100" y="1388"/>
                    <a:pt x="1859570" y="3859"/>
                  </a:cubicBezTo>
                  <a:cubicBezTo>
                    <a:pt x="1862041" y="6329"/>
                    <a:pt x="1863429" y="9680"/>
                    <a:pt x="1863429" y="13174"/>
                  </a:cubicBezTo>
                  <a:lnTo>
                    <a:pt x="1863429" y="1057847"/>
                  </a:lnTo>
                  <a:cubicBezTo>
                    <a:pt x="1863429" y="1061341"/>
                    <a:pt x="1862041" y="1064692"/>
                    <a:pt x="1859570" y="1067163"/>
                  </a:cubicBezTo>
                  <a:cubicBezTo>
                    <a:pt x="1857100" y="1069633"/>
                    <a:pt x="1853749" y="1071021"/>
                    <a:pt x="1850255" y="1071021"/>
                  </a:cubicBezTo>
                  <a:lnTo>
                    <a:pt x="13174" y="1071021"/>
                  </a:lnTo>
                  <a:cubicBezTo>
                    <a:pt x="9680" y="1071021"/>
                    <a:pt x="6329" y="1069633"/>
                    <a:pt x="3859" y="1067163"/>
                  </a:cubicBezTo>
                  <a:cubicBezTo>
                    <a:pt x="1388" y="1064692"/>
                    <a:pt x="0" y="1061341"/>
                    <a:pt x="0" y="1057847"/>
                  </a:cubicBezTo>
                  <a:lnTo>
                    <a:pt x="0" y="13174"/>
                  </a:lnTo>
                  <a:cubicBezTo>
                    <a:pt x="0" y="9680"/>
                    <a:pt x="1388" y="6329"/>
                    <a:pt x="3859" y="3859"/>
                  </a:cubicBezTo>
                  <a:cubicBezTo>
                    <a:pt x="6329" y="1388"/>
                    <a:pt x="9680" y="0"/>
                    <a:pt x="13174" y="0"/>
                  </a:cubicBezTo>
                  <a:close/>
                </a:path>
              </a:pathLst>
            </a:custGeom>
            <a:solidFill>
              <a:srgbClr val="F4F1D9"/>
            </a:solidFill>
            <a:ln w="38100" cap="sq">
              <a:solidFill>
                <a:srgbClr val="6C453E"/>
              </a:solidFill>
              <a:prstDash val="solid"/>
              <a:miter/>
            </a:ln>
          </p:spPr>
          <p:txBody>
            <a:bodyPr/>
            <a:lstStyle/>
            <a:p>
              <a:endParaRPr lang="en-US"/>
            </a:p>
          </p:txBody>
        </p:sp>
        <p:sp>
          <p:nvSpPr>
            <p:cNvPr id="11" name="TextBox 11"/>
            <p:cNvSpPr txBox="1"/>
            <p:nvPr/>
          </p:nvSpPr>
          <p:spPr>
            <a:xfrm>
              <a:off x="0" y="-28575"/>
              <a:ext cx="1863429" cy="1099596"/>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28700" y="4191000"/>
            <a:ext cx="6372328" cy="4791075"/>
          </a:xfrm>
          <a:prstGeom prst="rect">
            <a:avLst/>
          </a:prstGeom>
        </p:spPr>
        <p:txBody>
          <a:bodyPr lIns="0" tIns="0" rIns="0" bIns="0" rtlCol="0" anchor="t">
            <a:spAutoFit/>
          </a:bodyPr>
          <a:lstStyle/>
          <a:p>
            <a:pPr algn="just">
              <a:lnSpc>
                <a:spcPts val="6300"/>
              </a:lnSpc>
            </a:pPr>
            <a:r>
              <a:rPr lang="en-US" sz="4500" dirty="0">
                <a:solidFill>
                  <a:srgbClr val="000000"/>
                </a:solidFill>
                <a:latin typeface="Roboto Condensed"/>
              </a:rPr>
              <a:t>Con </a:t>
            </a:r>
            <a:r>
              <a:rPr lang="en-US" sz="4500" dirty="0" err="1">
                <a:solidFill>
                  <a:srgbClr val="000000"/>
                </a:solidFill>
                <a:latin typeface="Roboto Condensed"/>
              </a:rPr>
              <a:t>người</a:t>
            </a:r>
            <a:r>
              <a:rPr lang="en-US" sz="4500" dirty="0">
                <a:solidFill>
                  <a:srgbClr val="000000"/>
                </a:solidFill>
                <a:latin typeface="Roboto Condensed"/>
              </a:rPr>
              <a:t> </a:t>
            </a:r>
            <a:r>
              <a:rPr lang="en-US" sz="4500" dirty="0" err="1">
                <a:solidFill>
                  <a:srgbClr val="000000"/>
                </a:solidFill>
                <a:latin typeface="Roboto Condensed"/>
              </a:rPr>
              <a:t>có</a:t>
            </a:r>
            <a:r>
              <a:rPr lang="en-US" sz="4500" dirty="0">
                <a:solidFill>
                  <a:srgbClr val="000000"/>
                </a:solidFill>
                <a:latin typeface="Roboto Condensed"/>
              </a:rPr>
              <a:t> </a:t>
            </a:r>
            <a:r>
              <a:rPr lang="en-US" sz="4500" dirty="0" err="1">
                <a:solidFill>
                  <a:srgbClr val="000000"/>
                </a:solidFill>
                <a:latin typeface="Roboto Condensed"/>
              </a:rPr>
              <a:t>lúc</a:t>
            </a:r>
            <a:r>
              <a:rPr lang="en-US" sz="4500" dirty="0">
                <a:solidFill>
                  <a:srgbClr val="000000"/>
                </a:solidFill>
                <a:latin typeface="Roboto Condensed"/>
              </a:rPr>
              <a:t> </a:t>
            </a:r>
            <a:r>
              <a:rPr lang="en-US" sz="4500" dirty="0" err="1">
                <a:solidFill>
                  <a:srgbClr val="000000"/>
                </a:solidFill>
                <a:latin typeface="Roboto Condensed"/>
              </a:rPr>
              <a:t>cũng</a:t>
            </a:r>
            <a:r>
              <a:rPr lang="en-US" sz="4500" dirty="0">
                <a:solidFill>
                  <a:srgbClr val="000000"/>
                </a:solidFill>
                <a:latin typeface="Roboto Condensed"/>
              </a:rPr>
              <a:t> </a:t>
            </a:r>
            <a:r>
              <a:rPr lang="en-US" sz="4500" dirty="0" err="1">
                <a:solidFill>
                  <a:srgbClr val="000000"/>
                </a:solidFill>
                <a:latin typeface="Roboto Condensed"/>
              </a:rPr>
              <a:t>cần</a:t>
            </a:r>
            <a:r>
              <a:rPr lang="en-US" sz="4500" dirty="0">
                <a:solidFill>
                  <a:srgbClr val="000000"/>
                </a:solidFill>
                <a:latin typeface="Roboto Condensed"/>
              </a:rPr>
              <a:t> </a:t>
            </a:r>
            <a:r>
              <a:rPr lang="en-US" sz="4500" dirty="0" err="1">
                <a:solidFill>
                  <a:srgbClr val="000000"/>
                </a:solidFill>
                <a:latin typeface="Roboto Condensed"/>
              </a:rPr>
              <a:t>mộng</a:t>
            </a:r>
            <a:r>
              <a:rPr lang="en-US" sz="4500" dirty="0">
                <a:solidFill>
                  <a:srgbClr val="000000"/>
                </a:solidFill>
                <a:latin typeface="Roboto Condensed"/>
              </a:rPr>
              <a:t> </a:t>
            </a:r>
            <a:r>
              <a:rPr lang="en-US" sz="4500" dirty="0" err="1">
                <a:solidFill>
                  <a:srgbClr val="000000"/>
                </a:solidFill>
                <a:latin typeface="Roboto Condensed"/>
              </a:rPr>
              <a:t>mơ</a:t>
            </a:r>
            <a:r>
              <a:rPr lang="en-US" sz="4500" dirty="0">
                <a:solidFill>
                  <a:srgbClr val="000000"/>
                </a:solidFill>
                <a:latin typeface="Roboto Condensed"/>
              </a:rPr>
              <a:t> </a:t>
            </a:r>
            <a:r>
              <a:rPr lang="en-US" sz="4500" dirty="0" err="1">
                <a:solidFill>
                  <a:srgbClr val="000000"/>
                </a:solidFill>
                <a:latin typeface="Roboto Condensed"/>
              </a:rPr>
              <a:t>cho</a:t>
            </a:r>
            <a:r>
              <a:rPr lang="en-US" sz="4500" dirty="0">
                <a:solidFill>
                  <a:srgbClr val="000000"/>
                </a:solidFill>
                <a:latin typeface="Roboto Condensed"/>
              </a:rPr>
              <a:t> </a:t>
            </a:r>
            <a:r>
              <a:rPr lang="en-US" sz="4500" dirty="0" err="1">
                <a:solidFill>
                  <a:srgbClr val="000000"/>
                </a:solidFill>
                <a:latin typeface="Roboto Condensed"/>
              </a:rPr>
              <a:t>cuộc</a:t>
            </a:r>
            <a:r>
              <a:rPr lang="en-US" sz="4500" dirty="0">
                <a:solidFill>
                  <a:srgbClr val="000000"/>
                </a:solidFill>
                <a:latin typeface="Roboto Condensed"/>
              </a:rPr>
              <a:t> </a:t>
            </a:r>
            <a:r>
              <a:rPr lang="en-US" sz="4500" dirty="0" err="1">
                <a:solidFill>
                  <a:srgbClr val="000000"/>
                </a:solidFill>
                <a:latin typeface="Roboto Condensed"/>
              </a:rPr>
              <a:t>sống</a:t>
            </a:r>
            <a:r>
              <a:rPr lang="en-US" sz="4500" dirty="0">
                <a:solidFill>
                  <a:srgbClr val="000000"/>
                </a:solidFill>
                <a:latin typeface="Roboto Condensed"/>
              </a:rPr>
              <a:t> </a:t>
            </a:r>
            <a:r>
              <a:rPr lang="en-US" sz="4500" dirty="0" err="1">
                <a:solidFill>
                  <a:srgbClr val="000000"/>
                </a:solidFill>
                <a:latin typeface="Roboto Condensed"/>
              </a:rPr>
              <a:t>thêm</a:t>
            </a:r>
            <a:r>
              <a:rPr lang="en-US" sz="4500" dirty="0">
                <a:solidFill>
                  <a:srgbClr val="000000"/>
                </a:solidFill>
                <a:latin typeface="Roboto Condensed"/>
              </a:rPr>
              <a:t> </a:t>
            </a:r>
            <a:r>
              <a:rPr lang="en-US" sz="4500" dirty="0" err="1">
                <a:solidFill>
                  <a:srgbClr val="000000"/>
                </a:solidFill>
                <a:latin typeface="Roboto Condensed"/>
              </a:rPr>
              <a:t>thú</a:t>
            </a:r>
            <a:r>
              <a:rPr lang="en-US" sz="4500" dirty="0">
                <a:solidFill>
                  <a:srgbClr val="000000"/>
                </a:solidFill>
                <a:latin typeface="Roboto Condensed"/>
              </a:rPr>
              <a:t> </a:t>
            </a:r>
            <a:r>
              <a:rPr lang="en-US" sz="4500" dirty="0" err="1">
                <a:solidFill>
                  <a:srgbClr val="000000"/>
                </a:solidFill>
                <a:latin typeface="Roboto Condensed"/>
              </a:rPr>
              <a:t>vị</a:t>
            </a:r>
            <a:r>
              <a:rPr lang="en-US" sz="4500" dirty="0">
                <a:solidFill>
                  <a:srgbClr val="000000"/>
                </a:solidFill>
                <a:latin typeface="Roboto Condensed"/>
              </a:rPr>
              <a:t> </a:t>
            </a:r>
            <a:r>
              <a:rPr lang="en-US" sz="4500" dirty="0" err="1">
                <a:solidFill>
                  <a:srgbClr val="000000"/>
                </a:solidFill>
                <a:latin typeface="Roboto Condensed"/>
              </a:rPr>
              <a:t>nhưng</a:t>
            </a:r>
            <a:r>
              <a:rPr lang="en-US" sz="4500" dirty="0">
                <a:solidFill>
                  <a:srgbClr val="000000"/>
                </a:solidFill>
                <a:latin typeface="Roboto Condensed"/>
              </a:rPr>
              <a:t> </a:t>
            </a:r>
            <a:r>
              <a:rPr lang="en-US" sz="4500" dirty="0" err="1">
                <a:solidFill>
                  <a:srgbClr val="000000"/>
                </a:solidFill>
                <a:latin typeface="Roboto Condensed"/>
              </a:rPr>
              <a:t>không</a:t>
            </a:r>
            <a:r>
              <a:rPr lang="en-US" sz="4500" dirty="0">
                <a:solidFill>
                  <a:srgbClr val="000000"/>
                </a:solidFill>
                <a:latin typeface="Roboto Condensed"/>
              </a:rPr>
              <a:t> </a:t>
            </a:r>
            <a:r>
              <a:rPr lang="en-US" sz="4500" dirty="0" err="1">
                <a:solidFill>
                  <a:srgbClr val="000000"/>
                </a:solidFill>
                <a:latin typeface="Roboto Condensed"/>
              </a:rPr>
              <a:t>nên</a:t>
            </a:r>
            <a:r>
              <a:rPr lang="en-US" sz="4500" dirty="0">
                <a:solidFill>
                  <a:srgbClr val="000000"/>
                </a:solidFill>
                <a:latin typeface="Roboto Condensed"/>
              </a:rPr>
              <a:t> </a:t>
            </a:r>
            <a:r>
              <a:rPr lang="en-US" sz="4500" dirty="0" err="1">
                <a:solidFill>
                  <a:srgbClr val="000000"/>
                </a:solidFill>
                <a:latin typeface="Roboto Condensed"/>
              </a:rPr>
              <a:t>hoang</a:t>
            </a:r>
            <a:r>
              <a:rPr lang="en-US" sz="4500" dirty="0">
                <a:solidFill>
                  <a:srgbClr val="000000"/>
                </a:solidFill>
                <a:latin typeface="Roboto Condensed"/>
              </a:rPr>
              <a:t> </a:t>
            </a:r>
            <a:r>
              <a:rPr lang="en-US" sz="4500" dirty="0" err="1">
                <a:solidFill>
                  <a:srgbClr val="000000"/>
                </a:solidFill>
                <a:latin typeface="Roboto Condensed"/>
              </a:rPr>
              <a:t>tưởng</a:t>
            </a:r>
            <a:r>
              <a:rPr lang="en-US" sz="4500" dirty="0">
                <a:solidFill>
                  <a:srgbClr val="000000"/>
                </a:solidFill>
                <a:latin typeface="Roboto Condensed"/>
              </a:rPr>
              <a:t>, xa </a:t>
            </a:r>
            <a:r>
              <a:rPr lang="en-US" sz="4500" dirty="0" err="1">
                <a:solidFill>
                  <a:srgbClr val="000000"/>
                </a:solidFill>
                <a:latin typeface="Roboto Condensed"/>
              </a:rPr>
              <a:t>rời</a:t>
            </a:r>
            <a:r>
              <a:rPr lang="en-US" sz="4500" dirty="0">
                <a:solidFill>
                  <a:srgbClr val="000000"/>
                </a:solidFill>
                <a:latin typeface="Roboto Condensed"/>
              </a:rPr>
              <a:t> </a:t>
            </a:r>
            <a:r>
              <a:rPr lang="en-US" sz="4500" dirty="0" err="1">
                <a:solidFill>
                  <a:srgbClr val="000000"/>
                </a:solidFill>
                <a:latin typeface="Roboto Condensed"/>
              </a:rPr>
              <a:t>thực</a:t>
            </a:r>
            <a:r>
              <a:rPr lang="en-US" sz="4500" dirty="0">
                <a:solidFill>
                  <a:srgbClr val="000000"/>
                </a:solidFill>
                <a:latin typeface="Roboto Condensed"/>
              </a:rPr>
              <a:t> </a:t>
            </a:r>
            <a:r>
              <a:rPr lang="en-US" sz="4500" dirty="0" err="1">
                <a:solidFill>
                  <a:srgbClr val="000000"/>
                </a:solidFill>
                <a:latin typeface="Roboto Condensed"/>
              </a:rPr>
              <a:t>tế</a:t>
            </a:r>
            <a:r>
              <a:rPr lang="en-US" sz="4500" dirty="0">
                <a:solidFill>
                  <a:srgbClr val="000000"/>
                </a:solidFill>
                <a:latin typeface="Roboto Condensed"/>
              </a:rPr>
              <a:t>.</a:t>
            </a:r>
          </a:p>
          <a:p>
            <a:pPr algn="just">
              <a:lnSpc>
                <a:spcPts val="6300"/>
              </a:lnSpc>
              <a:spcBef>
                <a:spcPct val="0"/>
              </a:spcBef>
            </a:pPr>
            <a:endParaRPr lang="en-US" sz="4500" dirty="0">
              <a:solidFill>
                <a:srgbClr val="000000"/>
              </a:solidFill>
              <a:latin typeface="Roboto Condensed"/>
            </a:endParaRPr>
          </a:p>
        </p:txBody>
      </p:sp>
      <p:sp>
        <p:nvSpPr>
          <p:cNvPr id="13" name="TextBox 13"/>
          <p:cNvSpPr txBox="1"/>
          <p:nvPr/>
        </p:nvSpPr>
        <p:spPr>
          <a:xfrm>
            <a:off x="4698299" y="962025"/>
            <a:ext cx="8047511" cy="3195955"/>
          </a:xfrm>
          <a:prstGeom prst="rect">
            <a:avLst/>
          </a:prstGeom>
        </p:spPr>
        <p:txBody>
          <a:bodyPr lIns="0" tIns="0" rIns="0" bIns="0" rtlCol="0" anchor="t">
            <a:spAutoFit/>
          </a:bodyPr>
          <a:lstStyle/>
          <a:p>
            <a:pPr algn="ctr">
              <a:lnSpc>
                <a:spcPts val="8374"/>
              </a:lnSpc>
            </a:pPr>
            <a:r>
              <a:rPr lang="en-US" sz="6699">
                <a:solidFill>
                  <a:srgbClr val="6C453E"/>
                </a:solidFill>
                <a:latin typeface="#9Slide05 VL Fadilla"/>
              </a:rPr>
              <a:t>e. Chia sẻ bài học về cách nghĩ và ứng xử của cá nhân</a:t>
            </a:r>
          </a:p>
          <a:p>
            <a:pPr algn="ctr">
              <a:lnSpc>
                <a:spcPts val="8374"/>
              </a:lnSpc>
            </a:pPr>
            <a:endParaRPr lang="en-US" sz="6699">
              <a:solidFill>
                <a:srgbClr val="6C453E"/>
              </a:solidFill>
              <a:latin typeface="#9Slide05 VL Fadilla"/>
            </a:endParaRPr>
          </a:p>
        </p:txBody>
      </p:sp>
      <p:sp>
        <p:nvSpPr>
          <p:cNvPr id="14" name="TextBox 14"/>
          <p:cNvSpPr txBox="1"/>
          <p:nvPr/>
        </p:nvSpPr>
        <p:spPr>
          <a:xfrm>
            <a:off x="9399365" y="5048250"/>
            <a:ext cx="7263785" cy="3933825"/>
          </a:xfrm>
          <a:prstGeom prst="rect">
            <a:avLst/>
          </a:prstGeom>
        </p:spPr>
        <p:txBody>
          <a:bodyPr lIns="0" tIns="0" rIns="0" bIns="0" rtlCol="0" anchor="t">
            <a:spAutoFit/>
          </a:bodyPr>
          <a:lstStyle/>
          <a:p>
            <a:pPr algn="just">
              <a:lnSpc>
                <a:spcPts val="6299"/>
              </a:lnSpc>
              <a:spcBef>
                <a:spcPct val="0"/>
              </a:spcBef>
            </a:pPr>
            <a:r>
              <a:rPr lang="en-US" sz="4499" dirty="0" err="1">
                <a:solidFill>
                  <a:srgbClr val="000000"/>
                </a:solidFill>
                <a:latin typeface="Roboto Condensed"/>
              </a:rPr>
              <a:t>Khôn</a:t>
            </a:r>
            <a:r>
              <a:rPr lang="en-US" sz="4499" dirty="0">
                <a:solidFill>
                  <a:srgbClr val="000000"/>
                </a:solidFill>
                <a:latin typeface="Roboto Condensed"/>
              </a:rPr>
              <a:t> </a:t>
            </a:r>
            <a:r>
              <a:rPr lang="en-US" sz="4499" dirty="0" err="1">
                <a:solidFill>
                  <a:srgbClr val="000000"/>
                </a:solidFill>
                <a:latin typeface="Roboto Condensed"/>
              </a:rPr>
              <a:t>ngoan</a:t>
            </a:r>
            <a:r>
              <a:rPr lang="en-US" sz="4499" dirty="0">
                <a:solidFill>
                  <a:srgbClr val="000000"/>
                </a:solidFill>
                <a:latin typeface="Roboto Condensed"/>
              </a:rPr>
              <a:t>, </a:t>
            </a:r>
            <a:r>
              <a:rPr lang="en-US" sz="4499" dirty="0" err="1">
                <a:solidFill>
                  <a:srgbClr val="000000"/>
                </a:solidFill>
                <a:latin typeface="Roboto Condensed"/>
              </a:rPr>
              <a:t>tỉnh</a:t>
            </a:r>
            <a:r>
              <a:rPr lang="en-US" sz="4499" dirty="0">
                <a:solidFill>
                  <a:srgbClr val="000000"/>
                </a:solidFill>
                <a:latin typeface="Roboto Condensed"/>
              </a:rPr>
              <a:t> </a:t>
            </a:r>
            <a:r>
              <a:rPr lang="en-US" sz="4499" dirty="0" err="1">
                <a:solidFill>
                  <a:srgbClr val="000000"/>
                </a:solidFill>
                <a:latin typeface="Roboto Condensed"/>
              </a:rPr>
              <a:t>táo</a:t>
            </a:r>
            <a:r>
              <a:rPr lang="en-US" sz="4499" dirty="0">
                <a:solidFill>
                  <a:srgbClr val="000000"/>
                </a:solidFill>
                <a:latin typeface="Roboto Condensed"/>
              </a:rPr>
              <a:t> </a:t>
            </a:r>
            <a:r>
              <a:rPr lang="en-US" sz="4499" dirty="0" err="1">
                <a:solidFill>
                  <a:srgbClr val="000000"/>
                </a:solidFill>
                <a:latin typeface="Roboto Condensed"/>
              </a:rPr>
              <a:t>nhưng</a:t>
            </a:r>
            <a:r>
              <a:rPr lang="en-US" sz="4499" dirty="0">
                <a:solidFill>
                  <a:srgbClr val="000000"/>
                </a:solidFill>
                <a:latin typeface="Roboto Condensed"/>
              </a:rPr>
              <a:t> </a:t>
            </a:r>
            <a:r>
              <a:rPr lang="en-US" sz="4499" dirty="0" err="1">
                <a:solidFill>
                  <a:srgbClr val="000000"/>
                </a:solidFill>
                <a:latin typeface="Roboto Condensed"/>
              </a:rPr>
              <a:t>đừng</a:t>
            </a:r>
            <a:r>
              <a:rPr lang="en-US" sz="4499" dirty="0">
                <a:solidFill>
                  <a:srgbClr val="000000"/>
                </a:solidFill>
                <a:latin typeface="Roboto Condensed"/>
              </a:rPr>
              <a:t> </a:t>
            </a:r>
            <a:r>
              <a:rPr lang="en-US" sz="4499" dirty="0" err="1">
                <a:solidFill>
                  <a:srgbClr val="000000"/>
                </a:solidFill>
                <a:latin typeface="Roboto Condensed"/>
              </a:rPr>
              <a:t>quá</a:t>
            </a:r>
            <a:r>
              <a:rPr lang="en-US" sz="4499" dirty="0">
                <a:solidFill>
                  <a:srgbClr val="000000"/>
                </a:solidFill>
                <a:latin typeface="Roboto Condensed"/>
              </a:rPr>
              <a:t> </a:t>
            </a:r>
            <a:r>
              <a:rPr lang="en-US" sz="4499" dirty="0" err="1">
                <a:solidFill>
                  <a:srgbClr val="000000"/>
                </a:solidFill>
                <a:latin typeface="Roboto Condensed"/>
              </a:rPr>
              <a:t>thực</a:t>
            </a:r>
            <a:r>
              <a:rPr lang="en-US" sz="4499" dirty="0">
                <a:solidFill>
                  <a:srgbClr val="000000"/>
                </a:solidFill>
                <a:latin typeface="Roboto Condensed"/>
              </a:rPr>
              <a:t> </a:t>
            </a:r>
            <a:r>
              <a:rPr lang="en-US" sz="4499" dirty="0" err="1">
                <a:solidFill>
                  <a:srgbClr val="000000"/>
                </a:solidFill>
                <a:latin typeface="Roboto Condensed"/>
              </a:rPr>
              <a:t>dụng</a:t>
            </a:r>
            <a:r>
              <a:rPr lang="en-US" sz="4499" dirty="0">
                <a:solidFill>
                  <a:srgbClr val="000000"/>
                </a:solidFill>
                <a:latin typeface="Roboto Condensed"/>
              </a:rPr>
              <a:t>, </a:t>
            </a:r>
            <a:r>
              <a:rPr lang="en-US" sz="4499" dirty="0" err="1">
                <a:solidFill>
                  <a:srgbClr val="000000"/>
                </a:solidFill>
                <a:latin typeface="Roboto Condensed"/>
              </a:rPr>
              <a:t>ích</a:t>
            </a:r>
            <a:r>
              <a:rPr lang="en-US" sz="4499" dirty="0">
                <a:solidFill>
                  <a:srgbClr val="000000"/>
                </a:solidFill>
                <a:latin typeface="Roboto Condensed"/>
              </a:rPr>
              <a:t> </a:t>
            </a:r>
            <a:r>
              <a:rPr lang="en-US" sz="4499" dirty="0" err="1">
                <a:solidFill>
                  <a:srgbClr val="000000"/>
                </a:solidFill>
                <a:latin typeface="Roboto Condensed"/>
              </a:rPr>
              <a:t>kỉ</a:t>
            </a:r>
            <a:r>
              <a:rPr lang="en-US" sz="4499" dirty="0">
                <a:solidFill>
                  <a:srgbClr val="000000"/>
                </a:solidFill>
                <a:latin typeface="Roboto Condensed"/>
              </a:rPr>
              <a:t>, </a:t>
            </a:r>
            <a:r>
              <a:rPr lang="en-US" sz="4499" dirty="0" err="1">
                <a:solidFill>
                  <a:srgbClr val="000000"/>
                </a:solidFill>
                <a:latin typeface="Roboto Condensed"/>
              </a:rPr>
              <a:t>chỉ</a:t>
            </a:r>
            <a:r>
              <a:rPr lang="en-US" sz="4499" dirty="0">
                <a:solidFill>
                  <a:srgbClr val="000000"/>
                </a:solidFill>
                <a:latin typeface="Roboto Condensed"/>
              </a:rPr>
              <a:t> </a:t>
            </a:r>
            <a:r>
              <a:rPr lang="en-US" sz="4499" dirty="0" err="1">
                <a:solidFill>
                  <a:srgbClr val="000000"/>
                </a:solidFill>
                <a:latin typeface="Roboto Condensed"/>
              </a:rPr>
              <a:t>biết</a:t>
            </a:r>
            <a:r>
              <a:rPr lang="en-US" sz="4499" dirty="0">
                <a:solidFill>
                  <a:srgbClr val="000000"/>
                </a:solidFill>
                <a:latin typeface="Roboto Condensed"/>
              </a:rPr>
              <a:t> </a:t>
            </a:r>
            <a:r>
              <a:rPr lang="en-US" sz="4499" dirty="0" err="1">
                <a:solidFill>
                  <a:srgbClr val="000000"/>
                </a:solidFill>
                <a:latin typeface="Roboto Condensed"/>
              </a:rPr>
              <a:t>nghĩ</a:t>
            </a:r>
            <a:r>
              <a:rPr lang="en-US" sz="4499" dirty="0">
                <a:solidFill>
                  <a:srgbClr val="000000"/>
                </a:solidFill>
                <a:latin typeface="Roboto Condensed"/>
              </a:rPr>
              <a:t> </a:t>
            </a:r>
            <a:r>
              <a:rPr lang="en-US" sz="4499" dirty="0" err="1">
                <a:solidFill>
                  <a:srgbClr val="000000"/>
                </a:solidFill>
                <a:latin typeface="Roboto Condensed"/>
              </a:rPr>
              <a:t>đến</a:t>
            </a:r>
            <a:r>
              <a:rPr lang="en-US" sz="4499" dirty="0">
                <a:solidFill>
                  <a:srgbClr val="000000"/>
                </a:solidFill>
                <a:latin typeface="Roboto Condensed"/>
              </a:rPr>
              <a:t> </a:t>
            </a:r>
            <a:r>
              <a:rPr lang="en-US" sz="4499" dirty="0" err="1">
                <a:solidFill>
                  <a:srgbClr val="000000"/>
                </a:solidFill>
                <a:latin typeface="Roboto Condensed"/>
              </a:rPr>
              <a:t>lợi</a:t>
            </a:r>
            <a:r>
              <a:rPr lang="en-US" sz="4499" dirty="0">
                <a:solidFill>
                  <a:srgbClr val="000000"/>
                </a:solidFill>
                <a:latin typeface="Roboto Condensed"/>
              </a:rPr>
              <a:t> </a:t>
            </a:r>
            <a:r>
              <a:rPr lang="en-US" sz="4499" dirty="0" err="1">
                <a:solidFill>
                  <a:srgbClr val="000000"/>
                </a:solidFill>
                <a:latin typeface="Roboto Condensed"/>
              </a:rPr>
              <a:t>ích</a:t>
            </a:r>
            <a:r>
              <a:rPr lang="en-US" sz="4499" dirty="0">
                <a:solidFill>
                  <a:srgbClr val="000000"/>
                </a:solidFill>
                <a:latin typeface="Roboto Condensed"/>
              </a:rPr>
              <a:t> </a:t>
            </a:r>
            <a:r>
              <a:rPr lang="en-US" sz="4499" dirty="0" err="1">
                <a:solidFill>
                  <a:srgbClr val="000000"/>
                </a:solidFill>
                <a:latin typeface="Roboto Condensed"/>
              </a:rPr>
              <a:t>của</a:t>
            </a:r>
            <a:r>
              <a:rPr lang="en-US" sz="4499" dirty="0">
                <a:solidFill>
                  <a:srgbClr val="000000"/>
                </a:solidFill>
                <a:latin typeface="Roboto Condensed"/>
              </a:rPr>
              <a:t> </a:t>
            </a:r>
            <a:r>
              <a:rPr lang="en-US" sz="4499" dirty="0" err="1">
                <a:solidFill>
                  <a:srgbClr val="000000"/>
                </a:solidFill>
                <a:latin typeface="Roboto Condensed"/>
              </a:rPr>
              <a:t>bản</a:t>
            </a:r>
            <a:r>
              <a:rPr lang="en-US" sz="4499" dirty="0">
                <a:solidFill>
                  <a:srgbClr val="000000"/>
                </a:solidFill>
                <a:latin typeface="Roboto Condensed"/>
              </a:rPr>
              <a:t> </a:t>
            </a:r>
            <a:r>
              <a:rPr lang="en-US" sz="4499" dirty="0" err="1">
                <a:solidFill>
                  <a:srgbClr val="000000"/>
                </a:solidFill>
                <a:latin typeface="Roboto Condensed"/>
              </a:rPr>
              <a:t>thân</a:t>
            </a:r>
            <a:r>
              <a:rPr lang="en-US" sz="4499" dirty="0">
                <a:solidFill>
                  <a:srgbClr val="000000"/>
                </a:solidFill>
                <a:latin typeface="Roboto Condensed"/>
              </a:rPr>
              <a:t> </a:t>
            </a:r>
            <a:r>
              <a:rPr lang="en-US" sz="4499" dirty="0" err="1">
                <a:solidFill>
                  <a:srgbClr val="000000"/>
                </a:solidFill>
                <a:latin typeface="Roboto Condensed"/>
              </a:rPr>
              <a:t>mà</a:t>
            </a:r>
            <a:r>
              <a:rPr lang="en-US" sz="4499" dirty="0">
                <a:solidFill>
                  <a:srgbClr val="000000"/>
                </a:solidFill>
                <a:latin typeface="Roboto Condensed"/>
              </a:rPr>
              <a:t> </a:t>
            </a:r>
            <a:r>
              <a:rPr lang="en-US" sz="4499" dirty="0" err="1">
                <a:solidFill>
                  <a:srgbClr val="000000"/>
                </a:solidFill>
                <a:latin typeface="Roboto Condensed"/>
              </a:rPr>
              <a:t>không</a:t>
            </a:r>
            <a:r>
              <a:rPr lang="en-US" sz="4499" dirty="0">
                <a:solidFill>
                  <a:srgbClr val="000000"/>
                </a:solidFill>
                <a:latin typeface="Roboto Condensed"/>
              </a:rPr>
              <a:t> </a:t>
            </a:r>
            <a:r>
              <a:rPr lang="en-US" sz="4499" dirty="0" err="1">
                <a:solidFill>
                  <a:srgbClr val="000000"/>
                </a:solidFill>
                <a:latin typeface="Roboto Condensed"/>
              </a:rPr>
              <a:t>quan</a:t>
            </a:r>
            <a:r>
              <a:rPr lang="en-US" sz="4499" dirty="0">
                <a:solidFill>
                  <a:srgbClr val="000000"/>
                </a:solidFill>
                <a:latin typeface="Roboto Condensed"/>
              </a:rPr>
              <a:t> </a:t>
            </a:r>
            <a:r>
              <a:rPr lang="en-US" sz="4499" dirty="0" err="1">
                <a:solidFill>
                  <a:srgbClr val="000000"/>
                </a:solidFill>
                <a:latin typeface="Roboto Condensed"/>
              </a:rPr>
              <a:t>tâm</a:t>
            </a:r>
            <a:r>
              <a:rPr lang="en-US" sz="4499" dirty="0">
                <a:solidFill>
                  <a:srgbClr val="000000"/>
                </a:solidFill>
                <a:latin typeface="Roboto Condensed"/>
              </a:rPr>
              <a:t> </a:t>
            </a:r>
            <a:r>
              <a:rPr lang="en-US" sz="4499" dirty="0" err="1">
                <a:solidFill>
                  <a:srgbClr val="000000"/>
                </a:solidFill>
                <a:latin typeface="Roboto Condensed"/>
              </a:rPr>
              <a:t>đến</a:t>
            </a:r>
            <a:r>
              <a:rPr lang="en-US" sz="4499" dirty="0">
                <a:solidFill>
                  <a:srgbClr val="000000"/>
                </a:solidFill>
                <a:latin typeface="Roboto Condensed"/>
              </a:rPr>
              <a:t> </a:t>
            </a:r>
            <a:r>
              <a:rPr lang="en-US" sz="4499" dirty="0" err="1">
                <a:solidFill>
                  <a:srgbClr val="000000"/>
                </a:solidFill>
                <a:latin typeface="Roboto Condensed"/>
              </a:rPr>
              <a:t>người</a:t>
            </a:r>
            <a:r>
              <a:rPr lang="en-US" sz="4499" dirty="0">
                <a:solidFill>
                  <a:srgbClr val="000000"/>
                </a:solidFill>
                <a:latin typeface="Roboto Condensed"/>
              </a:rPr>
              <a:t> </a:t>
            </a:r>
            <a:r>
              <a:rPr lang="en-US" sz="4499" dirty="0" err="1">
                <a:solidFill>
                  <a:srgbClr val="000000"/>
                </a:solidFill>
                <a:latin typeface="Roboto Condensed"/>
              </a:rPr>
              <a:t>khác</a:t>
            </a:r>
            <a:r>
              <a:rPr lang="en-US" sz="4499" dirty="0">
                <a:solidFill>
                  <a:srgbClr val="000000"/>
                </a:solidFill>
                <a:latin typeface="Roboto Condensed"/>
              </a:rPr>
              <a:t>, </a:t>
            </a:r>
            <a:r>
              <a:rPr lang="en-US" sz="4499" dirty="0" err="1">
                <a:solidFill>
                  <a:srgbClr val="000000"/>
                </a:solidFill>
                <a:latin typeface="Roboto Condensed"/>
              </a:rPr>
              <a:t>cộng</a:t>
            </a:r>
            <a:r>
              <a:rPr lang="en-US" sz="4499" dirty="0">
                <a:solidFill>
                  <a:srgbClr val="000000"/>
                </a:solidFill>
                <a:latin typeface="Roboto Condensed"/>
              </a:rPr>
              <a:t> </a:t>
            </a:r>
            <a:r>
              <a:rPr lang="en-US" sz="4499" dirty="0" err="1">
                <a:solidFill>
                  <a:srgbClr val="000000"/>
                </a:solidFill>
                <a:latin typeface="Roboto Condensed"/>
              </a:rPr>
              <a:t>đồng</a:t>
            </a:r>
            <a:r>
              <a:rPr lang="en-US" sz="44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463057"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817146" y="3850258"/>
            <a:ext cx="10082570" cy="5069205"/>
          </a:xfrm>
          <a:prstGeom prst="rect">
            <a:avLst/>
          </a:prstGeom>
        </p:spPr>
        <p:txBody>
          <a:bodyPr lIns="0" tIns="0" rIns="0" bIns="0" rtlCol="0" anchor="t">
            <a:spAutoFit/>
          </a:bodyPr>
          <a:lstStyle/>
          <a:p>
            <a:pPr algn="just">
              <a:lnSpc>
                <a:spcPts val="6719"/>
              </a:lnSpc>
              <a:spcBef>
                <a:spcPct val="0"/>
              </a:spcBef>
            </a:pPr>
            <a:r>
              <a:rPr lang="en-US" sz="4800">
                <a:solidFill>
                  <a:srgbClr val="4D3527"/>
                </a:solidFill>
                <a:latin typeface="Roboto Condensed Bold"/>
              </a:rPr>
              <a:t>Nhiệm vụ 1:</a:t>
            </a:r>
            <a:r>
              <a:rPr lang="en-US" sz="4800">
                <a:solidFill>
                  <a:srgbClr val="4D3527"/>
                </a:solidFill>
                <a:latin typeface="Roboto Condensed"/>
              </a:rPr>
              <a:t> Thực hiện PHT số 2 để xác định những đặc trưng của thể loại tiểu thuyết trong văn bản </a:t>
            </a:r>
            <a:r>
              <a:rPr lang="en-US" sz="4800">
                <a:solidFill>
                  <a:srgbClr val="4D3527"/>
                </a:solidFill>
                <a:latin typeface="Roboto Condensed Italics"/>
              </a:rPr>
              <a:t>Đánh nhau với cối xay gió</a:t>
            </a:r>
          </a:p>
          <a:p>
            <a:pPr algn="just">
              <a:lnSpc>
                <a:spcPts val="6719"/>
              </a:lnSpc>
              <a:spcBef>
                <a:spcPct val="0"/>
              </a:spcBef>
            </a:pPr>
            <a:r>
              <a:rPr lang="en-US" sz="4800">
                <a:solidFill>
                  <a:srgbClr val="4D3527"/>
                </a:solidFill>
                <a:latin typeface="Roboto Condensed"/>
              </a:rPr>
              <a:t>Thực hiện nhóm đôi; Thời gian: 3 phút</a:t>
            </a:r>
          </a:p>
          <a:p>
            <a:pPr algn="just">
              <a:lnSpc>
                <a:spcPts val="6719"/>
              </a:lnSpc>
              <a:spcBef>
                <a:spcPct val="0"/>
              </a:spcBef>
            </a:pPr>
            <a:endParaRPr lang="en-US" sz="4800">
              <a:solidFill>
                <a:srgbClr val="4D3527"/>
              </a:solidFill>
              <a:latin typeface="Roboto Condensed"/>
            </a:endParaRPr>
          </a:p>
        </p:txBody>
      </p:sp>
      <p:sp>
        <p:nvSpPr>
          <p:cNvPr id="7" name="TextBox 7"/>
          <p:cNvSpPr txBox="1"/>
          <p:nvPr/>
        </p:nvSpPr>
        <p:spPr>
          <a:xfrm>
            <a:off x="1028700" y="876300"/>
            <a:ext cx="8115300" cy="1384887"/>
          </a:xfrm>
          <a:prstGeom prst="rect">
            <a:avLst/>
          </a:prstGeom>
        </p:spPr>
        <p:txBody>
          <a:bodyPr wrap="square" lIns="0" tIns="0" rIns="0" bIns="0" rtlCol="0" anchor="t">
            <a:spAutoFit/>
          </a:bodyPr>
          <a:lstStyle/>
          <a:p>
            <a:pPr algn="ctr">
              <a:lnSpc>
                <a:spcPts val="11339"/>
              </a:lnSpc>
              <a:spcBef>
                <a:spcPct val="0"/>
              </a:spcBef>
            </a:pPr>
            <a:r>
              <a:rPr lang="en-US" sz="8099" dirty="0">
                <a:solidFill>
                  <a:srgbClr val="4D3527"/>
                </a:solidFill>
                <a:latin typeface="Fraunces Heavy"/>
              </a:rPr>
              <a:t>4. LUYỆN TẬP</a:t>
            </a:r>
          </a:p>
        </p:txBody>
      </p:sp>
      <p:sp>
        <p:nvSpPr>
          <p:cNvPr id="8" name="Freeform 8"/>
          <p:cNvSpPr/>
          <p:nvPr/>
        </p:nvSpPr>
        <p:spPr>
          <a:xfrm>
            <a:off x="10824943" y="1878474"/>
            <a:ext cx="7463057" cy="7379826"/>
          </a:xfrm>
          <a:custGeom>
            <a:avLst/>
            <a:gdLst/>
            <a:ahLst/>
            <a:cxnLst/>
            <a:rect l="l" t="t" r="r" b="b"/>
            <a:pathLst>
              <a:path w="7463057" h="7379826">
                <a:moveTo>
                  <a:pt x="0" y="0"/>
                </a:moveTo>
                <a:lnTo>
                  <a:pt x="7463057" y="0"/>
                </a:lnTo>
                <a:lnTo>
                  <a:pt x="7463057" y="7379826"/>
                </a:lnTo>
                <a:lnTo>
                  <a:pt x="0" y="7379826"/>
                </a:lnTo>
                <a:lnTo>
                  <a:pt x="0" y="0"/>
                </a:lnTo>
                <a:close/>
              </a:path>
            </a:pathLst>
          </a:custGeom>
          <a:blipFill>
            <a:blip r:embed="rId4"/>
            <a:stretch>
              <a:fillRect/>
            </a:stretch>
          </a:blipFill>
        </p:spPr>
        <p:txBody>
          <a:bodyPr/>
          <a:lstStyle/>
          <a:p>
            <a:endParaRPr lang="en-US"/>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nvGraphicFramePr>
        <p:xfrm>
          <a:off x="605637" y="474903"/>
          <a:ext cx="16653663" cy="9593661"/>
        </p:xfrm>
        <a:graphic>
          <a:graphicData uri="http://schemas.openxmlformats.org/drawingml/2006/table">
            <a:tbl>
              <a:tblPr/>
              <a:tblGrid>
                <a:gridCol w="3066637">
                  <a:extLst>
                    <a:ext uri="{9D8B030D-6E8A-4147-A177-3AD203B41FA5}">
                      <a16:colId xmlns:a16="http://schemas.microsoft.com/office/drawing/2014/main" val="20000"/>
                    </a:ext>
                  </a:extLst>
                </a:gridCol>
                <a:gridCol w="13587026">
                  <a:extLst>
                    <a:ext uri="{9D8B030D-6E8A-4147-A177-3AD203B41FA5}">
                      <a16:colId xmlns:a16="http://schemas.microsoft.com/office/drawing/2014/main" val="20001"/>
                    </a:ext>
                  </a:extLst>
                </a:gridCol>
              </a:tblGrid>
              <a:tr h="1117754">
                <a:tc>
                  <a:txBody>
                    <a:bodyPr/>
                    <a:lstStyle/>
                    <a:p>
                      <a:pPr algn="ctr">
                        <a:lnSpc>
                          <a:spcPts val="5040"/>
                        </a:lnSpc>
                        <a:defRPr/>
                      </a:pPr>
                      <a:r>
                        <a:rPr lang="en-US" sz="3600">
                          <a:solidFill>
                            <a:srgbClr val="FEFAF0"/>
                          </a:solidFill>
                          <a:latin typeface="Roboto Condensed Bold"/>
                        </a:rPr>
                        <a:t>Yếu tố</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ctr">
                        <a:lnSpc>
                          <a:spcPts val="5040"/>
                        </a:lnSpc>
                        <a:defRPr/>
                      </a:pPr>
                      <a:r>
                        <a:rPr lang="en-US" sz="3600">
                          <a:solidFill>
                            <a:srgbClr val="FEFAF0"/>
                          </a:solidFill>
                          <a:latin typeface="Roboto Condensed Bold"/>
                        </a:rPr>
                        <a:t>Biểu hiện trong văn bản</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extLst>
                  <a:ext uri="{0D108BD9-81ED-4DB2-BD59-A6C34878D82A}">
                    <a16:rowId xmlns:a16="http://schemas.microsoft.com/office/drawing/2014/main" val="10000"/>
                  </a:ext>
                </a:extLst>
              </a:tr>
              <a:tr h="1117754">
                <a:tc>
                  <a:txBody>
                    <a:bodyPr/>
                    <a:lstStyle/>
                    <a:p>
                      <a:pPr algn="l">
                        <a:lnSpc>
                          <a:spcPts val="5040"/>
                        </a:lnSpc>
                        <a:defRPr/>
                      </a:pPr>
                      <a:r>
                        <a:rPr lang="en-US" sz="3600">
                          <a:solidFill>
                            <a:srgbClr val="FEFAF0"/>
                          </a:solidFill>
                          <a:latin typeface="Roboto Condensed Bold"/>
                        </a:rPr>
                        <a:t>Nhân vật</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l">
                        <a:lnSpc>
                          <a:spcPts val="5040"/>
                        </a:lnSpc>
                        <a:defRPr/>
                      </a:pPr>
                      <a:r>
                        <a:rPr lang="en-US" sz="3600">
                          <a:solidFill>
                            <a:srgbClr val="000000"/>
                          </a:solidFill>
                          <a:latin typeface="Roboto Condensed"/>
                        </a:rPr>
                        <a:t>Đôn-ki-hô-tê và Xan-chô-pan-xa</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tcPr>
                </a:tc>
                <a:extLst>
                  <a:ext uri="{0D108BD9-81ED-4DB2-BD59-A6C34878D82A}">
                    <a16:rowId xmlns:a16="http://schemas.microsoft.com/office/drawing/2014/main" val="10001"/>
                  </a:ext>
                </a:extLst>
              </a:tr>
              <a:tr h="1230408">
                <a:tc>
                  <a:txBody>
                    <a:bodyPr/>
                    <a:lstStyle/>
                    <a:p>
                      <a:pPr algn="l">
                        <a:lnSpc>
                          <a:spcPts val="5040"/>
                        </a:lnSpc>
                        <a:defRPr/>
                      </a:pPr>
                      <a:r>
                        <a:rPr lang="en-US" sz="3600">
                          <a:solidFill>
                            <a:srgbClr val="FEFAF0"/>
                          </a:solidFill>
                          <a:latin typeface="Roboto Condensed Bold"/>
                        </a:rPr>
                        <a:t>Cốt truyện</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l">
                        <a:lnSpc>
                          <a:spcPts val="5040"/>
                        </a:lnSpc>
                        <a:defRPr/>
                      </a:pPr>
                      <a:r>
                        <a:rPr lang="en-US" sz="3600">
                          <a:solidFill>
                            <a:srgbClr val="000000"/>
                          </a:solidFill>
                          <a:latin typeface="Roboto Condensed"/>
                        </a:rPr>
                        <a:t>Đơn tuyến</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tcPr>
                </a:tc>
                <a:extLst>
                  <a:ext uri="{0D108BD9-81ED-4DB2-BD59-A6C34878D82A}">
                    <a16:rowId xmlns:a16="http://schemas.microsoft.com/office/drawing/2014/main" val="10002"/>
                  </a:ext>
                </a:extLst>
              </a:tr>
              <a:tr h="1494319">
                <a:tc>
                  <a:txBody>
                    <a:bodyPr/>
                    <a:lstStyle/>
                    <a:p>
                      <a:pPr algn="l">
                        <a:lnSpc>
                          <a:spcPts val="5040"/>
                        </a:lnSpc>
                        <a:defRPr/>
                      </a:pPr>
                      <a:r>
                        <a:rPr lang="en-US" sz="3600">
                          <a:solidFill>
                            <a:srgbClr val="FEFAF0"/>
                          </a:solidFill>
                          <a:latin typeface="Roboto Condensed Bold"/>
                        </a:rPr>
                        <a:t>Ngôn ngữ</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l">
                        <a:lnSpc>
                          <a:spcPts val="5040"/>
                        </a:lnSpc>
                        <a:defRPr/>
                      </a:pPr>
                      <a:r>
                        <a:rPr lang="en-US" sz="3600">
                          <a:solidFill>
                            <a:srgbClr val="000000"/>
                          </a:solidFill>
                          <a:latin typeface="Roboto Condensed"/>
                        </a:rPr>
                        <a:t>Hài hước</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tcPr>
                </a:tc>
                <a:extLst>
                  <a:ext uri="{0D108BD9-81ED-4DB2-BD59-A6C34878D82A}">
                    <a16:rowId xmlns:a16="http://schemas.microsoft.com/office/drawing/2014/main" val="10003"/>
                  </a:ext>
                </a:extLst>
              </a:tr>
              <a:tr h="1117754">
                <a:tc>
                  <a:txBody>
                    <a:bodyPr/>
                    <a:lstStyle/>
                    <a:p>
                      <a:pPr algn="l">
                        <a:lnSpc>
                          <a:spcPts val="5040"/>
                        </a:lnSpc>
                        <a:defRPr/>
                      </a:pPr>
                      <a:r>
                        <a:rPr lang="en-US" sz="3600">
                          <a:solidFill>
                            <a:srgbClr val="FEFAF0"/>
                          </a:solidFill>
                          <a:latin typeface="Roboto Condensed Bold"/>
                        </a:rPr>
                        <a:t>Đề tài</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l">
                        <a:lnSpc>
                          <a:spcPts val="5040"/>
                        </a:lnSpc>
                        <a:defRPr/>
                      </a:pPr>
                      <a:r>
                        <a:rPr lang="en-US" sz="3600">
                          <a:solidFill>
                            <a:srgbClr val="000000"/>
                          </a:solidFill>
                          <a:latin typeface="Roboto Condensed"/>
                        </a:rPr>
                        <a:t>Lối sống</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tcPr>
                </a:tc>
                <a:extLst>
                  <a:ext uri="{0D108BD9-81ED-4DB2-BD59-A6C34878D82A}">
                    <a16:rowId xmlns:a16="http://schemas.microsoft.com/office/drawing/2014/main" val="10004"/>
                  </a:ext>
                </a:extLst>
              </a:tr>
              <a:tr h="1757836">
                <a:tc>
                  <a:txBody>
                    <a:bodyPr/>
                    <a:lstStyle/>
                    <a:p>
                      <a:pPr algn="l">
                        <a:lnSpc>
                          <a:spcPts val="5040"/>
                        </a:lnSpc>
                        <a:defRPr/>
                      </a:pPr>
                      <a:r>
                        <a:rPr lang="en-US" sz="3600">
                          <a:solidFill>
                            <a:srgbClr val="FEFAF0"/>
                          </a:solidFill>
                          <a:latin typeface="Roboto Condensed Bold"/>
                        </a:rPr>
                        <a:t>Chủ đề</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l">
                        <a:lnSpc>
                          <a:spcPts val="5040"/>
                        </a:lnSpc>
                        <a:defRPr/>
                      </a:pPr>
                      <a:r>
                        <a:rPr lang="en-US" sz="3600">
                          <a:solidFill>
                            <a:srgbClr val="000000"/>
                          </a:solidFill>
                          <a:latin typeface="Roboto Condensed"/>
                        </a:rPr>
                        <a:t>Chế giễu lí tưởng hiệp sĩ phiêu lưu, hão huyền, phê phán thói thực dụng thiển cận của con người trong đời sống xã hội</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tcPr>
                </a:tc>
                <a:extLst>
                  <a:ext uri="{0D108BD9-81ED-4DB2-BD59-A6C34878D82A}">
                    <a16:rowId xmlns:a16="http://schemas.microsoft.com/office/drawing/2014/main" val="10005"/>
                  </a:ext>
                </a:extLst>
              </a:tr>
              <a:tr h="1757836">
                <a:tc>
                  <a:txBody>
                    <a:bodyPr/>
                    <a:lstStyle/>
                    <a:p>
                      <a:pPr algn="l">
                        <a:lnSpc>
                          <a:spcPts val="5040"/>
                        </a:lnSpc>
                        <a:defRPr/>
                      </a:pPr>
                      <a:r>
                        <a:rPr lang="en-US" sz="3600">
                          <a:solidFill>
                            <a:srgbClr val="FEFAF0"/>
                          </a:solidFill>
                          <a:latin typeface="Roboto Condensed Bold"/>
                        </a:rPr>
                        <a:t>Thông điệp / bài học</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marL="777240" lvl="1" indent="-388620" algn="l">
                        <a:lnSpc>
                          <a:spcPts val="5040"/>
                        </a:lnSpc>
                        <a:buFont typeface="Arial"/>
                        <a:buChar char="•"/>
                        <a:defRPr/>
                      </a:pPr>
                      <a:r>
                        <a:rPr lang="en-US" sz="3600" dirty="0" err="1">
                          <a:solidFill>
                            <a:srgbClr val="000000"/>
                          </a:solidFill>
                          <a:latin typeface="Roboto Condensed"/>
                        </a:rPr>
                        <a:t>Sống</a:t>
                      </a:r>
                      <a:r>
                        <a:rPr lang="en-US" sz="3600" dirty="0">
                          <a:solidFill>
                            <a:srgbClr val="000000"/>
                          </a:solidFill>
                          <a:latin typeface="Roboto Condensed"/>
                        </a:rPr>
                        <a:t> </a:t>
                      </a:r>
                      <a:r>
                        <a:rPr lang="en-US" sz="3600" dirty="0" err="1">
                          <a:solidFill>
                            <a:srgbClr val="000000"/>
                          </a:solidFill>
                          <a:latin typeface="Roboto Condensed"/>
                        </a:rPr>
                        <a:t>mơ</a:t>
                      </a:r>
                      <a:r>
                        <a:rPr lang="en-US" sz="3600" dirty="0">
                          <a:solidFill>
                            <a:srgbClr val="000000"/>
                          </a:solidFill>
                          <a:latin typeface="Roboto Condensed"/>
                        </a:rPr>
                        <a:t> </a:t>
                      </a:r>
                      <a:r>
                        <a:rPr lang="en-US" sz="3600" dirty="0" err="1">
                          <a:solidFill>
                            <a:srgbClr val="000000"/>
                          </a:solidFill>
                          <a:latin typeface="Roboto Condensed"/>
                        </a:rPr>
                        <a:t>mộng</a:t>
                      </a:r>
                      <a:r>
                        <a:rPr lang="en-US" sz="3600" dirty="0">
                          <a:solidFill>
                            <a:srgbClr val="000000"/>
                          </a:solidFill>
                          <a:latin typeface="Roboto Condensed"/>
                        </a:rPr>
                        <a:t> </a:t>
                      </a:r>
                      <a:r>
                        <a:rPr lang="en-US" sz="3600" dirty="0" err="1">
                          <a:solidFill>
                            <a:srgbClr val="000000"/>
                          </a:solidFill>
                          <a:latin typeface="Roboto Condensed"/>
                        </a:rPr>
                        <a:t>nhưng</a:t>
                      </a:r>
                      <a:r>
                        <a:rPr lang="en-US" sz="3600" dirty="0">
                          <a:solidFill>
                            <a:srgbClr val="000000"/>
                          </a:solidFill>
                          <a:latin typeface="Roboto Condensed"/>
                        </a:rPr>
                        <a:t> </a:t>
                      </a:r>
                      <a:r>
                        <a:rPr lang="en-US" sz="3600" dirty="0" err="1">
                          <a:solidFill>
                            <a:srgbClr val="000000"/>
                          </a:solidFill>
                          <a:latin typeface="Roboto Condensed"/>
                        </a:rPr>
                        <a:t>không</a:t>
                      </a:r>
                      <a:r>
                        <a:rPr lang="en-US" sz="3600" dirty="0">
                          <a:solidFill>
                            <a:srgbClr val="000000"/>
                          </a:solidFill>
                          <a:latin typeface="Roboto Condensed"/>
                        </a:rPr>
                        <a:t> </a:t>
                      </a:r>
                      <a:r>
                        <a:rPr lang="en-US" sz="3600" dirty="0" err="1">
                          <a:solidFill>
                            <a:srgbClr val="000000"/>
                          </a:solidFill>
                          <a:latin typeface="Roboto Condensed"/>
                        </a:rPr>
                        <a:t>hoang</a:t>
                      </a:r>
                      <a:r>
                        <a:rPr lang="en-US" sz="3600" dirty="0">
                          <a:solidFill>
                            <a:srgbClr val="000000"/>
                          </a:solidFill>
                          <a:latin typeface="Roboto Condensed"/>
                        </a:rPr>
                        <a:t> </a:t>
                      </a:r>
                      <a:r>
                        <a:rPr lang="en-US" sz="3600" dirty="0" err="1">
                          <a:solidFill>
                            <a:srgbClr val="000000"/>
                          </a:solidFill>
                          <a:latin typeface="Roboto Condensed"/>
                        </a:rPr>
                        <a:t>tưởng</a:t>
                      </a:r>
                      <a:endParaRPr lang="en-US" sz="1100" dirty="0"/>
                    </a:p>
                    <a:p>
                      <a:pPr marL="777240" lvl="1" indent="-388620">
                        <a:lnSpc>
                          <a:spcPts val="5040"/>
                        </a:lnSpc>
                        <a:buFont typeface="Arial"/>
                        <a:buChar char="•"/>
                      </a:pPr>
                      <a:r>
                        <a:rPr lang="en-US" sz="3600" dirty="0" err="1">
                          <a:solidFill>
                            <a:srgbClr val="000000"/>
                          </a:solidFill>
                          <a:latin typeface="Roboto Condensed"/>
                        </a:rPr>
                        <a:t>Sống</a:t>
                      </a:r>
                      <a:r>
                        <a:rPr lang="en-US" sz="3600" dirty="0">
                          <a:solidFill>
                            <a:srgbClr val="000000"/>
                          </a:solidFill>
                          <a:latin typeface="Roboto Condensed"/>
                        </a:rPr>
                        <a:t> </a:t>
                      </a:r>
                      <a:r>
                        <a:rPr lang="en-US" sz="3600" dirty="0" err="1">
                          <a:solidFill>
                            <a:srgbClr val="000000"/>
                          </a:solidFill>
                          <a:latin typeface="Roboto Condensed"/>
                        </a:rPr>
                        <a:t>khôn</a:t>
                      </a:r>
                      <a:r>
                        <a:rPr lang="en-US" sz="3600" dirty="0">
                          <a:solidFill>
                            <a:srgbClr val="000000"/>
                          </a:solidFill>
                          <a:latin typeface="Roboto Condensed"/>
                        </a:rPr>
                        <a:t> </a:t>
                      </a:r>
                      <a:r>
                        <a:rPr lang="en-US" sz="3600" dirty="0" err="1">
                          <a:solidFill>
                            <a:srgbClr val="000000"/>
                          </a:solidFill>
                          <a:latin typeface="Roboto Condensed"/>
                        </a:rPr>
                        <a:t>ngoan</a:t>
                      </a:r>
                      <a:r>
                        <a:rPr lang="en-US" sz="3600" dirty="0">
                          <a:solidFill>
                            <a:srgbClr val="000000"/>
                          </a:solidFill>
                          <a:latin typeface="Roboto Condensed"/>
                        </a:rPr>
                        <a:t>, </a:t>
                      </a:r>
                      <a:r>
                        <a:rPr lang="en-US" sz="3600" dirty="0" err="1">
                          <a:solidFill>
                            <a:srgbClr val="000000"/>
                          </a:solidFill>
                          <a:latin typeface="Roboto Condensed"/>
                        </a:rPr>
                        <a:t>Tỉnh</a:t>
                      </a:r>
                      <a:r>
                        <a:rPr lang="en-US" sz="3600" dirty="0">
                          <a:solidFill>
                            <a:srgbClr val="000000"/>
                          </a:solidFill>
                          <a:latin typeface="Roboto Condensed"/>
                        </a:rPr>
                        <a:t> </a:t>
                      </a:r>
                      <a:r>
                        <a:rPr lang="en-US" sz="3600" dirty="0" err="1">
                          <a:solidFill>
                            <a:srgbClr val="000000"/>
                          </a:solidFill>
                          <a:latin typeface="Roboto Condensed"/>
                        </a:rPr>
                        <a:t>táo</a:t>
                      </a:r>
                      <a:r>
                        <a:rPr lang="en-US" sz="3600" dirty="0">
                          <a:solidFill>
                            <a:srgbClr val="000000"/>
                          </a:solidFill>
                          <a:latin typeface="Roboto Condensed"/>
                        </a:rPr>
                        <a:t> </a:t>
                      </a:r>
                      <a:r>
                        <a:rPr lang="en-US" sz="3600" dirty="0" err="1">
                          <a:solidFill>
                            <a:srgbClr val="000000"/>
                          </a:solidFill>
                          <a:latin typeface="Roboto Condensed"/>
                        </a:rPr>
                        <a:t>nhưng</a:t>
                      </a:r>
                      <a:r>
                        <a:rPr lang="en-US" sz="3600" dirty="0">
                          <a:solidFill>
                            <a:srgbClr val="000000"/>
                          </a:solidFill>
                          <a:latin typeface="Roboto Condensed"/>
                        </a:rPr>
                        <a:t> </a:t>
                      </a:r>
                      <a:r>
                        <a:rPr lang="en-US" sz="3600" dirty="0" err="1">
                          <a:solidFill>
                            <a:srgbClr val="000000"/>
                          </a:solidFill>
                          <a:latin typeface="Roboto Condensed"/>
                        </a:rPr>
                        <a:t>không</a:t>
                      </a:r>
                      <a:r>
                        <a:rPr lang="en-US" sz="3600" dirty="0">
                          <a:solidFill>
                            <a:srgbClr val="000000"/>
                          </a:solidFill>
                          <a:latin typeface="Roboto Condensed"/>
                        </a:rPr>
                        <a:t> </a:t>
                      </a:r>
                      <a:r>
                        <a:rPr lang="en-US" sz="3600" dirty="0" err="1">
                          <a:solidFill>
                            <a:srgbClr val="000000"/>
                          </a:solidFill>
                          <a:latin typeface="Roboto Condensed"/>
                        </a:rPr>
                        <a:t>thực</a:t>
                      </a:r>
                      <a:r>
                        <a:rPr lang="en-US" sz="3600" dirty="0">
                          <a:solidFill>
                            <a:srgbClr val="000000"/>
                          </a:solidFill>
                          <a:latin typeface="Roboto Condensed"/>
                        </a:rPr>
                        <a:t> dung</a:t>
                      </a:r>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463057"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585516" y="3174460"/>
            <a:ext cx="10082570" cy="6478905"/>
          </a:xfrm>
          <a:prstGeom prst="rect">
            <a:avLst/>
          </a:prstGeom>
        </p:spPr>
        <p:txBody>
          <a:bodyPr lIns="0" tIns="0" rIns="0" bIns="0" rtlCol="0" anchor="t">
            <a:spAutoFit/>
          </a:bodyPr>
          <a:lstStyle/>
          <a:p>
            <a:pPr algn="just">
              <a:lnSpc>
                <a:spcPts val="6719"/>
              </a:lnSpc>
              <a:spcBef>
                <a:spcPct val="0"/>
              </a:spcBef>
            </a:pPr>
            <a:r>
              <a:rPr lang="en-US" sz="4800">
                <a:solidFill>
                  <a:srgbClr val="4D3527"/>
                </a:solidFill>
                <a:latin typeface="Roboto Condensed Bold"/>
              </a:rPr>
              <a:t>Nhiệm vụ 2:</a:t>
            </a:r>
          </a:p>
          <a:p>
            <a:pPr algn="just">
              <a:lnSpc>
                <a:spcPts val="6300"/>
              </a:lnSpc>
              <a:spcBef>
                <a:spcPct val="0"/>
              </a:spcBef>
            </a:pPr>
            <a:r>
              <a:rPr lang="en-US" sz="4500">
                <a:solidFill>
                  <a:srgbClr val="4D3527"/>
                </a:solidFill>
                <a:latin typeface="Roboto Condensed"/>
              </a:rPr>
              <a:t>Đoạn trích </a:t>
            </a:r>
            <a:r>
              <a:rPr lang="en-US" sz="4500">
                <a:solidFill>
                  <a:srgbClr val="4D3527"/>
                </a:solidFill>
                <a:latin typeface="Roboto Condensed Italics"/>
              </a:rPr>
              <a:t>Đánh nhau với cối xay gió</a:t>
            </a:r>
            <a:r>
              <a:rPr lang="en-US" sz="4500">
                <a:solidFill>
                  <a:srgbClr val="4D3527"/>
                </a:solidFill>
                <a:latin typeface="Roboto Condensed"/>
              </a:rPr>
              <a:t> gợi cho người đọc hai lối sống: mơ mộng và thực dụng. Nếu được lựa chọn, em chọn lối sống nào? Hãy trình bày thành đoạn văn khoảng 8 câu, trả lời câu hỏi trên.</a:t>
            </a:r>
          </a:p>
          <a:p>
            <a:pPr algn="just">
              <a:lnSpc>
                <a:spcPts val="6300"/>
              </a:lnSpc>
              <a:spcBef>
                <a:spcPct val="0"/>
              </a:spcBef>
            </a:pPr>
            <a:r>
              <a:rPr lang="en-US" sz="4500">
                <a:solidFill>
                  <a:srgbClr val="4D3527"/>
                </a:solidFill>
                <a:latin typeface="Roboto Condensed"/>
              </a:rPr>
              <a:t>Thực hiện cá nhân, thời gian: 10 phút</a:t>
            </a:r>
          </a:p>
          <a:p>
            <a:pPr algn="just">
              <a:lnSpc>
                <a:spcPts val="6719"/>
              </a:lnSpc>
              <a:spcBef>
                <a:spcPct val="0"/>
              </a:spcBef>
            </a:pPr>
            <a:endParaRPr lang="en-US" sz="4500">
              <a:solidFill>
                <a:srgbClr val="4D3527"/>
              </a:solidFill>
              <a:latin typeface="Roboto Condensed"/>
            </a:endParaRPr>
          </a:p>
        </p:txBody>
      </p:sp>
      <p:sp>
        <p:nvSpPr>
          <p:cNvPr id="7" name="TextBox 7"/>
          <p:cNvSpPr txBox="1"/>
          <p:nvPr/>
        </p:nvSpPr>
        <p:spPr>
          <a:xfrm>
            <a:off x="1028700" y="876300"/>
            <a:ext cx="8115300" cy="1384887"/>
          </a:xfrm>
          <a:prstGeom prst="rect">
            <a:avLst/>
          </a:prstGeom>
        </p:spPr>
        <p:txBody>
          <a:bodyPr wrap="square" lIns="0" tIns="0" rIns="0" bIns="0" rtlCol="0" anchor="t">
            <a:spAutoFit/>
          </a:bodyPr>
          <a:lstStyle/>
          <a:p>
            <a:pPr algn="ctr">
              <a:lnSpc>
                <a:spcPts val="11339"/>
              </a:lnSpc>
              <a:spcBef>
                <a:spcPct val="0"/>
              </a:spcBef>
            </a:pPr>
            <a:r>
              <a:rPr lang="en-US" sz="8099" dirty="0">
                <a:solidFill>
                  <a:srgbClr val="4D3527"/>
                </a:solidFill>
                <a:latin typeface="Fraunces Heavy"/>
              </a:rPr>
              <a:t>4. LUYỆN TẬP</a:t>
            </a:r>
          </a:p>
        </p:txBody>
      </p:sp>
      <p:sp>
        <p:nvSpPr>
          <p:cNvPr id="8" name="Freeform 8"/>
          <p:cNvSpPr/>
          <p:nvPr/>
        </p:nvSpPr>
        <p:spPr>
          <a:xfrm>
            <a:off x="10824943" y="1878474"/>
            <a:ext cx="7463057" cy="7379826"/>
          </a:xfrm>
          <a:custGeom>
            <a:avLst/>
            <a:gdLst/>
            <a:ahLst/>
            <a:cxnLst/>
            <a:rect l="l" t="t" r="r" b="b"/>
            <a:pathLst>
              <a:path w="7463057" h="7379826">
                <a:moveTo>
                  <a:pt x="0" y="0"/>
                </a:moveTo>
                <a:lnTo>
                  <a:pt x="7463057" y="0"/>
                </a:lnTo>
                <a:lnTo>
                  <a:pt x="7463057" y="7379826"/>
                </a:lnTo>
                <a:lnTo>
                  <a:pt x="0" y="7379826"/>
                </a:lnTo>
                <a:lnTo>
                  <a:pt x="0" y="0"/>
                </a:lnTo>
                <a:close/>
              </a:path>
            </a:pathLst>
          </a:custGeom>
          <a:blipFill>
            <a:blip r:embed="rId4"/>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94317" y="2381232"/>
            <a:ext cx="11114863" cy="7363597"/>
          </a:xfrm>
          <a:custGeom>
            <a:avLst/>
            <a:gdLst/>
            <a:ahLst/>
            <a:cxnLst/>
            <a:rect l="l" t="t" r="r" b="b"/>
            <a:pathLst>
              <a:path w="11114863" h="7363597">
                <a:moveTo>
                  <a:pt x="0" y="0"/>
                </a:moveTo>
                <a:lnTo>
                  <a:pt x="11114863" y="0"/>
                </a:lnTo>
                <a:lnTo>
                  <a:pt x="11114863" y="7363597"/>
                </a:lnTo>
                <a:lnTo>
                  <a:pt x="0" y="73635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a:off x="6878820" y="2381232"/>
            <a:ext cx="11114863" cy="7363597"/>
          </a:xfrm>
          <a:custGeom>
            <a:avLst/>
            <a:gdLst/>
            <a:ahLst/>
            <a:cxnLst/>
            <a:rect l="l" t="t" r="r" b="b"/>
            <a:pathLst>
              <a:path w="11114863" h="7363597">
                <a:moveTo>
                  <a:pt x="0" y="0"/>
                </a:moveTo>
                <a:lnTo>
                  <a:pt x="11114863" y="0"/>
                </a:lnTo>
                <a:lnTo>
                  <a:pt x="11114863" y="7363597"/>
                </a:lnTo>
                <a:lnTo>
                  <a:pt x="0" y="73635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626793" y="2663514"/>
            <a:ext cx="11672529" cy="6764366"/>
          </a:xfrm>
          <a:prstGeom prst="rect">
            <a:avLst/>
          </a:prstGeom>
        </p:spPr>
        <p:txBody>
          <a:bodyPr lIns="0" tIns="0" rIns="0" bIns="0" rtlCol="0" anchor="t">
            <a:spAutoFit/>
          </a:bodyPr>
          <a:lstStyle/>
          <a:p>
            <a:pPr algn="just">
              <a:lnSpc>
                <a:spcPts val="6719"/>
              </a:lnSpc>
              <a:spcBef>
                <a:spcPct val="0"/>
              </a:spcBef>
            </a:pPr>
            <a:r>
              <a:rPr lang="en-US" sz="4800">
                <a:solidFill>
                  <a:srgbClr val="6D453E"/>
                </a:solidFill>
                <a:latin typeface="Roboto Condensed Bold"/>
              </a:rPr>
              <a:t>Câu 2.</a:t>
            </a:r>
            <a:r>
              <a:rPr lang="en-US" sz="4800">
                <a:solidFill>
                  <a:srgbClr val="6D453E"/>
                </a:solidFill>
                <a:latin typeface="Roboto Condensed"/>
              </a:rPr>
              <a:t> Dòng nào nói đúng nhất cách hiểu về từ “hiệp sĩ”?</a:t>
            </a:r>
          </a:p>
          <a:p>
            <a:pPr algn="just">
              <a:lnSpc>
                <a:spcPts val="6719"/>
              </a:lnSpc>
              <a:spcBef>
                <a:spcPct val="0"/>
              </a:spcBef>
            </a:pPr>
            <a:r>
              <a:rPr lang="en-US" sz="4800">
                <a:solidFill>
                  <a:srgbClr val="6D453E"/>
                </a:solidFill>
                <a:latin typeface="Roboto Condensed"/>
              </a:rPr>
              <a:t>A. Là người khỏe mạnh, chất phác và giàu lòng thương người.</a:t>
            </a:r>
          </a:p>
          <a:p>
            <a:pPr algn="just">
              <a:lnSpc>
                <a:spcPts val="6719"/>
              </a:lnSpc>
              <a:spcBef>
                <a:spcPct val="0"/>
              </a:spcBef>
            </a:pPr>
            <a:r>
              <a:rPr lang="en-US" sz="4800">
                <a:solidFill>
                  <a:srgbClr val="6D453E"/>
                </a:solidFill>
                <a:latin typeface="Roboto Condensed"/>
              </a:rPr>
              <a:t>B. Là người dũng cảm, kiên cường và hiền lành.</a:t>
            </a:r>
          </a:p>
          <a:p>
            <a:pPr algn="just">
              <a:lnSpc>
                <a:spcPts val="6719"/>
              </a:lnSpc>
              <a:spcBef>
                <a:spcPct val="0"/>
              </a:spcBef>
            </a:pPr>
            <a:r>
              <a:rPr lang="en-US" sz="4800">
                <a:solidFill>
                  <a:srgbClr val="6D453E"/>
                </a:solidFill>
                <a:latin typeface="Roboto Condensed"/>
              </a:rPr>
              <a:t>C. Là người có tấm lòng nhân hậu.</a:t>
            </a:r>
          </a:p>
          <a:p>
            <a:pPr algn="just">
              <a:lnSpc>
                <a:spcPts val="6719"/>
              </a:lnSpc>
              <a:spcBef>
                <a:spcPct val="0"/>
              </a:spcBef>
            </a:pPr>
            <a:r>
              <a:rPr lang="en-US" sz="4800">
                <a:solidFill>
                  <a:srgbClr val="6D453E"/>
                </a:solidFill>
                <a:latin typeface="Roboto Condensed"/>
              </a:rPr>
              <a:t>D. Là người có sức mạnh và lòng hào hiệp, hay bênh vực kẻ yếu.</a:t>
            </a:r>
          </a:p>
        </p:txBody>
      </p:sp>
      <p:sp>
        <p:nvSpPr>
          <p:cNvPr id="7" name="Freeform 7"/>
          <p:cNvSpPr/>
          <p:nvPr/>
        </p:nvSpPr>
        <p:spPr>
          <a:xfrm>
            <a:off x="484184" y="7867361"/>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1066800" y="-133332"/>
            <a:ext cx="6907467" cy="1845442"/>
          </a:xfrm>
          <a:prstGeom prst="rect">
            <a:avLst/>
          </a:prstGeom>
        </p:spPr>
        <p:txBody>
          <a:bodyPr wrap="square" lIns="0" tIns="0" rIns="0" bIns="0" rtlCol="0" anchor="t">
            <a:spAutoFit/>
          </a:bodyPr>
          <a:lstStyle/>
          <a:p>
            <a:pPr algn="ctr">
              <a:lnSpc>
                <a:spcPts val="16800"/>
              </a:lnSpc>
              <a:spcBef>
                <a:spcPct val="0"/>
              </a:spcBef>
            </a:pPr>
            <a:r>
              <a:rPr lang="en-US" sz="12000" dirty="0">
                <a:solidFill>
                  <a:srgbClr val="6D453E"/>
                </a:solidFill>
                <a:latin typeface="#9Slide06 SVNSlow Attack 2"/>
              </a:rPr>
              <a:t>GIẢI MÃ MẬT THƯ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aphicFrame>
        <p:nvGraphicFramePr>
          <p:cNvPr id="3" name="Table 3"/>
          <p:cNvGraphicFramePr>
            <a:graphicFrameLocks noGrp="1"/>
          </p:cNvGraphicFramePr>
          <p:nvPr/>
        </p:nvGraphicFramePr>
        <p:xfrm>
          <a:off x="241463" y="344845"/>
          <a:ext cx="17514347" cy="9942155"/>
        </p:xfrm>
        <a:graphic>
          <a:graphicData uri="http://schemas.openxmlformats.org/drawingml/2006/table">
            <a:tbl>
              <a:tblPr/>
              <a:tblGrid>
                <a:gridCol w="1514336">
                  <a:extLst>
                    <a:ext uri="{9D8B030D-6E8A-4147-A177-3AD203B41FA5}">
                      <a16:colId xmlns:a16="http://schemas.microsoft.com/office/drawing/2014/main" val="20000"/>
                    </a:ext>
                  </a:extLst>
                </a:gridCol>
                <a:gridCol w="16000011">
                  <a:extLst>
                    <a:ext uri="{9D8B030D-6E8A-4147-A177-3AD203B41FA5}">
                      <a16:colId xmlns:a16="http://schemas.microsoft.com/office/drawing/2014/main" val="20001"/>
                    </a:ext>
                  </a:extLst>
                </a:gridCol>
              </a:tblGrid>
              <a:tr h="1875886">
                <a:tc>
                  <a:txBody>
                    <a:bodyPr/>
                    <a:lstStyle/>
                    <a:p>
                      <a:pPr algn="ctr">
                        <a:lnSpc>
                          <a:spcPts val="5880"/>
                        </a:lnSpc>
                        <a:defRPr/>
                      </a:pPr>
                      <a:r>
                        <a:rPr lang="en-US" sz="4200">
                          <a:solidFill>
                            <a:srgbClr val="000000"/>
                          </a:solidFill>
                          <a:latin typeface="Roboto Condensed Bold"/>
                        </a:rPr>
                        <a:t>MĐ</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algn="just">
                        <a:lnSpc>
                          <a:spcPts val="5460"/>
                        </a:lnSpc>
                        <a:defRPr/>
                      </a:pPr>
                      <a:r>
                        <a:rPr lang="en-US" sz="3900">
                          <a:solidFill>
                            <a:srgbClr val="000000"/>
                          </a:solidFill>
                          <a:latin typeface="Roboto Condensed"/>
                        </a:rPr>
                        <a:t>Dẫn dắt đến lối sống mà bản thân lựa chọn: Mộng mơ nhưng không hoang tưởng, khôn ngoan tỉnh táo nhưng không thực dụng.</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0"/>
                  </a:ext>
                </a:extLst>
              </a:tr>
              <a:tr h="6699592">
                <a:tc>
                  <a:txBody>
                    <a:bodyPr/>
                    <a:lstStyle/>
                    <a:p>
                      <a:pPr algn="ctr">
                        <a:lnSpc>
                          <a:spcPts val="5880"/>
                        </a:lnSpc>
                        <a:defRPr/>
                      </a:pPr>
                      <a:r>
                        <a:rPr lang="en-US" sz="4200">
                          <a:solidFill>
                            <a:srgbClr val="000000"/>
                          </a:solidFill>
                          <a:latin typeface="Roboto Condensed Bold"/>
                        </a:rPr>
                        <a:t>TĐ</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algn="just">
                        <a:lnSpc>
                          <a:spcPts val="5460"/>
                        </a:lnSpc>
                        <a:defRPr/>
                      </a:pPr>
                      <a:r>
                        <a:rPr lang="en-US" sz="3900">
                          <a:solidFill>
                            <a:srgbClr val="000000"/>
                          </a:solidFill>
                          <a:latin typeface="Roboto Condensed"/>
                        </a:rPr>
                        <a:t>- Đưa ra khái niệm của hai lối sống:</a:t>
                      </a:r>
                      <a:endParaRPr lang="en-US" sz="1100"/>
                    </a:p>
                    <a:p>
                      <a:pPr algn="just">
                        <a:lnSpc>
                          <a:spcPts val="5460"/>
                        </a:lnSpc>
                      </a:pPr>
                      <a:r>
                        <a:rPr lang="en-US" sz="3900">
                          <a:solidFill>
                            <a:srgbClr val="000000"/>
                          </a:solidFill>
                          <a:latin typeface="Roboto Condensed"/>
                        </a:rPr>
                        <a:t>+ Mơ mộng là: Say mê theo những hình ảnh tốt đẹp nhưng xa vời, thoát li thực tế.</a:t>
                      </a:r>
                    </a:p>
                    <a:p>
                      <a:pPr algn="just">
                        <a:lnSpc>
                          <a:spcPts val="5460"/>
                        </a:lnSpc>
                      </a:pPr>
                      <a:r>
                        <a:rPr lang="en-US" sz="3900">
                          <a:solidFill>
                            <a:srgbClr val="000000"/>
                          </a:solidFill>
                          <a:latin typeface="Roboto Condensed"/>
                        </a:rPr>
                        <a:t>+ Thực dụng là: chỉ nhằm vào những gì có thể mang lại lợi ích vật chất thiết thực và trước mắt cho mình, không quan tâm đến những mặt khác.</a:t>
                      </a:r>
                    </a:p>
                    <a:p>
                      <a:pPr algn="just">
                        <a:lnSpc>
                          <a:spcPts val="5460"/>
                        </a:lnSpc>
                      </a:pPr>
                      <a:r>
                        <a:rPr lang="en-US" sz="3900">
                          <a:solidFill>
                            <a:srgbClr val="000000"/>
                          </a:solidFill>
                          <a:latin typeface="Roboto Condensed"/>
                        </a:rPr>
                        <a:t>=&gt; Như vậy, trong cuộc sống con người có những lúc cần mộng mơ cho cuộc sống thêm thú vị nhưng không nên hoang tưởng, xa rời thực tế.</a:t>
                      </a:r>
                    </a:p>
                    <a:p>
                      <a:pPr algn="just">
                        <a:lnSpc>
                          <a:spcPts val="5460"/>
                        </a:lnSpc>
                      </a:pPr>
                      <a:r>
                        <a:rPr lang="en-US" sz="3900">
                          <a:solidFill>
                            <a:srgbClr val="000000"/>
                          </a:solidFill>
                          <a:latin typeface="Roboto Condensed"/>
                        </a:rPr>
                        <a:t>=&gt; Khôn ngoan, tỉnh táo nhưng đừng quá thực dụng, ích kỉ, chỉ nghĩ đến lợi ích của bản thân mình mà không quan tâm đến người khác, cộng đồng.</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1"/>
                  </a:ext>
                </a:extLst>
              </a:tr>
              <a:tr h="1366677">
                <a:tc>
                  <a:txBody>
                    <a:bodyPr/>
                    <a:lstStyle/>
                    <a:p>
                      <a:pPr algn="ctr">
                        <a:lnSpc>
                          <a:spcPts val="5880"/>
                        </a:lnSpc>
                        <a:defRPr/>
                      </a:pPr>
                      <a:r>
                        <a:rPr lang="en-US" sz="4200">
                          <a:solidFill>
                            <a:srgbClr val="000000"/>
                          </a:solidFill>
                          <a:latin typeface="Roboto Condensed Bold"/>
                        </a:rPr>
                        <a:t>KĐ</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algn="just">
                        <a:lnSpc>
                          <a:spcPts val="5460"/>
                        </a:lnSpc>
                        <a:defRPr/>
                      </a:pPr>
                      <a:r>
                        <a:rPr lang="en-US" sz="3900">
                          <a:solidFill>
                            <a:srgbClr val="000000"/>
                          </a:solidFill>
                          <a:latin typeface="Roboto Condensed"/>
                        </a:rPr>
                        <a:t>Khẳng định tính đúng đắn của lối sống bản thân lựa chọn.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463057"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331240" y="1160159"/>
            <a:ext cx="7571482" cy="1474480"/>
          </a:xfrm>
          <a:prstGeom prst="rect">
            <a:avLst/>
          </a:prstGeom>
        </p:spPr>
        <p:txBody>
          <a:bodyPr lIns="0" tIns="0" rIns="0" bIns="0" rtlCol="0" anchor="t">
            <a:spAutoFit/>
          </a:bodyPr>
          <a:lstStyle/>
          <a:p>
            <a:pPr algn="ctr">
              <a:lnSpc>
                <a:spcPts val="12179"/>
              </a:lnSpc>
              <a:spcBef>
                <a:spcPct val="0"/>
              </a:spcBef>
            </a:pPr>
            <a:r>
              <a:rPr lang="en-US" sz="8699">
                <a:solidFill>
                  <a:srgbClr val="4D3527"/>
                </a:solidFill>
                <a:latin typeface="Fraunces Heavy"/>
              </a:rPr>
              <a:t>5. VẬN DỤNG</a:t>
            </a:r>
          </a:p>
        </p:txBody>
      </p:sp>
      <p:sp>
        <p:nvSpPr>
          <p:cNvPr id="7" name="TextBox 7"/>
          <p:cNvSpPr txBox="1"/>
          <p:nvPr/>
        </p:nvSpPr>
        <p:spPr>
          <a:xfrm>
            <a:off x="1416230" y="4666697"/>
            <a:ext cx="15455541" cy="3134996"/>
          </a:xfrm>
          <a:prstGeom prst="rect">
            <a:avLst/>
          </a:prstGeom>
        </p:spPr>
        <p:txBody>
          <a:bodyPr lIns="0" tIns="0" rIns="0" bIns="0" rtlCol="0" anchor="t">
            <a:spAutoFit/>
          </a:bodyPr>
          <a:lstStyle/>
          <a:p>
            <a:pPr marL="1273804" lvl="1" indent="-636902" algn="just">
              <a:lnSpc>
                <a:spcPts val="8259"/>
              </a:lnSpc>
              <a:buFont typeface="Arial"/>
              <a:buChar char="•"/>
            </a:pPr>
            <a:r>
              <a:rPr lang="en-US" sz="5899" dirty="0" err="1">
                <a:solidFill>
                  <a:srgbClr val="4D3527"/>
                </a:solidFill>
                <a:latin typeface="Roboto Condensed"/>
              </a:rPr>
              <a:t>Đọc</a:t>
            </a:r>
            <a:r>
              <a:rPr lang="en-US" sz="5899" dirty="0">
                <a:solidFill>
                  <a:srgbClr val="4D3527"/>
                </a:solidFill>
                <a:latin typeface="Roboto Condensed"/>
              </a:rPr>
              <a:t> </a:t>
            </a:r>
            <a:r>
              <a:rPr lang="en-US" sz="5899" dirty="0" err="1">
                <a:solidFill>
                  <a:srgbClr val="4D3527"/>
                </a:solidFill>
                <a:latin typeface="Roboto Condensed"/>
              </a:rPr>
              <a:t>mở</a:t>
            </a:r>
            <a:r>
              <a:rPr lang="en-US" sz="5899" dirty="0">
                <a:solidFill>
                  <a:srgbClr val="4D3527"/>
                </a:solidFill>
                <a:latin typeface="Roboto Condensed"/>
              </a:rPr>
              <a:t> </a:t>
            </a:r>
            <a:r>
              <a:rPr lang="en-US" sz="5899" dirty="0" err="1">
                <a:solidFill>
                  <a:srgbClr val="4D3527"/>
                </a:solidFill>
                <a:latin typeface="Roboto Condensed"/>
              </a:rPr>
              <a:t>rộng</a:t>
            </a:r>
            <a:r>
              <a:rPr lang="en-US" sz="5899" dirty="0">
                <a:solidFill>
                  <a:srgbClr val="4D3527"/>
                </a:solidFill>
                <a:latin typeface="Roboto Condensed"/>
              </a:rPr>
              <a:t> </a:t>
            </a:r>
            <a:r>
              <a:rPr lang="en-US" sz="5899" dirty="0" err="1">
                <a:solidFill>
                  <a:srgbClr val="4D3527"/>
                </a:solidFill>
                <a:latin typeface="Roboto Condensed"/>
              </a:rPr>
              <a:t>văn</a:t>
            </a:r>
            <a:r>
              <a:rPr lang="en-US" sz="5899" dirty="0">
                <a:solidFill>
                  <a:srgbClr val="4D3527"/>
                </a:solidFill>
                <a:latin typeface="Roboto Condensed"/>
              </a:rPr>
              <a:t> </a:t>
            </a:r>
            <a:r>
              <a:rPr lang="en-US" sz="5899" dirty="0" err="1">
                <a:solidFill>
                  <a:srgbClr val="4D3527"/>
                </a:solidFill>
                <a:latin typeface="Roboto Condensed"/>
              </a:rPr>
              <a:t>bản</a:t>
            </a:r>
            <a:r>
              <a:rPr lang="en-US" sz="5899" dirty="0">
                <a:solidFill>
                  <a:srgbClr val="4D3527"/>
                </a:solidFill>
                <a:latin typeface="Roboto Condensed"/>
              </a:rPr>
              <a:t>: </a:t>
            </a:r>
            <a:r>
              <a:rPr lang="en-US" sz="5899" dirty="0" err="1">
                <a:solidFill>
                  <a:srgbClr val="4D3527"/>
                </a:solidFill>
                <a:latin typeface="Roboto Condensed Italics"/>
              </a:rPr>
              <a:t>Bên</a:t>
            </a:r>
            <a:r>
              <a:rPr lang="en-US" sz="5899" dirty="0">
                <a:solidFill>
                  <a:srgbClr val="4D3527"/>
                </a:solidFill>
                <a:latin typeface="Roboto Condensed Italics"/>
              </a:rPr>
              <a:t> </a:t>
            </a:r>
            <a:r>
              <a:rPr lang="en-US" sz="5899" dirty="0" err="1">
                <a:solidFill>
                  <a:srgbClr val="4D3527"/>
                </a:solidFill>
                <a:latin typeface="Roboto Condensed Italics"/>
              </a:rPr>
              <a:t>bờ</a:t>
            </a:r>
            <a:r>
              <a:rPr lang="en-US" sz="5899" dirty="0">
                <a:solidFill>
                  <a:srgbClr val="4D3527"/>
                </a:solidFill>
                <a:latin typeface="Roboto Condensed Italics"/>
              </a:rPr>
              <a:t> </a:t>
            </a:r>
            <a:r>
              <a:rPr lang="en-US" sz="5899" dirty="0" err="1">
                <a:solidFill>
                  <a:srgbClr val="4D3527"/>
                </a:solidFill>
                <a:latin typeface="Roboto Condensed Italics"/>
              </a:rPr>
              <a:t>Thiên</a:t>
            </a:r>
            <a:r>
              <a:rPr lang="en-US" sz="5899" dirty="0">
                <a:solidFill>
                  <a:srgbClr val="4D3527"/>
                </a:solidFill>
                <a:latin typeface="Roboto Condensed Italics"/>
              </a:rPr>
              <a:t> </a:t>
            </a:r>
            <a:r>
              <a:rPr lang="en-US" sz="5899" dirty="0" err="1">
                <a:solidFill>
                  <a:srgbClr val="4D3527"/>
                </a:solidFill>
                <a:latin typeface="Roboto Condensed Italics"/>
              </a:rPr>
              <a:t>Mạc</a:t>
            </a:r>
            <a:endParaRPr lang="en-US" sz="5899" dirty="0">
              <a:solidFill>
                <a:srgbClr val="4D3527"/>
              </a:solidFill>
              <a:latin typeface="Roboto Condensed Italics"/>
            </a:endParaRPr>
          </a:p>
          <a:p>
            <a:pPr marL="1295394" lvl="1" indent="-647697" algn="just">
              <a:lnSpc>
                <a:spcPts val="8399"/>
              </a:lnSpc>
              <a:buFont typeface="Arial"/>
              <a:buChar char="•"/>
            </a:pPr>
            <a:r>
              <a:rPr lang="en-US" sz="5999" dirty="0" err="1">
                <a:solidFill>
                  <a:srgbClr val="4D3527"/>
                </a:solidFill>
                <a:latin typeface="Roboto Condensed"/>
              </a:rPr>
              <a:t>Khám</a:t>
            </a:r>
            <a:r>
              <a:rPr lang="en-US" sz="5999" dirty="0">
                <a:solidFill>
                  <a:srgbClr val="4D3527"/>
                </a:solidFill>
                <a:latin typeface="Roboto Condensed"/>
              </a:rPr>
              <a:t> </a:t>
            </a:r>
            <a:r>
              <a:rPr lang="en-US" sz="5999" dirty="0" err="1">
                <a:solidFill>
                  <a:srgbClr val="4D3527"/>
                </a:solidFill>
                <a:latin typeface="Roboto Condensed"/>
              </a:rPr>
              <a:t>phá</a:t>
            </a:r>
            <a:r>
              <a:rPr lang="en-US" sz="5999" dirty="0">
                <a:solidFill>
                  <a:srgbClr val="4D3527"/>
                </a:solidFill>
                <a:latin typeface="Roboto Condensed"/>
              </a:rPr>
              <a:t> </a:t>
            </a:r>
            <a:r>
              <a:rPr lang="en-US" sz="5999" dirty="0" err="1">
                <a:solidFill>
                  <a:srgbClr val="4D3527"/>
                </a:solidFill>
                <a:latin typeface="Roboto Condensed"/>
              </a:rPr>
              <a:t>văn</a:t>
            </a:r>
            <a:r>
              <a:rPr lang="en-US" sz="5999" dirty="0">
                <a:solidFill>
                  <a:srgbClr val="4D3527"/>
                </a:solidFill>
                <a:latin typeface="Roboto Condensed"/>
              </a:rPr>
              <a:t> </a:t>
            </a:r>
            <a:r>
              <a:rPr lang="en-US" sz="5999" dirty="0" err="1">
                <a:solidFill>
                  <a:srgbClr val="4D3527"/>
                </a:solidFill>
                <a:latin typeface="Roboto Condensed"/>
              </a:rPr>
              <a:t>bản</a:t>
            </a:r>
            <a:r>
              <a:rPr lang="en-US" sz="5999" dirty="0">
                <a:solidFill>
                  <a:srgbClr val="4D3527"/>
                </a:solidFill>
                <a:latin typeface="Roboto Condensed"/>
              </a:rPr>
              <a:t> </a:t>
            </a:r>
            <a:r>
              <a:rPr lang="en-US" sz="5999" i="1" dirty="0" err="1">
                <a:solidFill>
                  <a:srgbClr val="4D3527"/>
                </a:solidFill>
                <a:latin typeface="Roboto Condensed"/>
              </a:rPr>
              <a:t>Bên</a:t>
            </a:r>
            <a:r>
              <a:rPr lang="en-US" sz="5999" i="1" dirty="0">
                <a:solidFill>
                  <a:srgbClr val="4D3527"/>
                </a:solidFill>
                <a:latin typeface="Roboto Condensed"/>
              </a:rPr>
              <a:t> </a:t>
            </a:r>
            <a:r>
              <a:rPr lang="en-US" sz="5999" i="1" dirty="0" err="1">
                <a:solidFill>
                  <a:srgbClr val="4D3527"/>
                </a:solidFill>
                <a:latin typeface="Roboto Condensed"/>
              </a:rPr>
              <a:t>bờ</a:t>
            </a:r>
            <a:r>
              <a:rPr lang="en-US" sz="5999" i="1" dirty="0">
                <a:solidFill>
                  <a:srgbClr val="4D3527"/>
                </a:solidFill>
                <a:latin typeface="Roboto Condensed"/>
              </a:rPr>
              <a:t> </a:t>
            </a:r>
            <a:r>
              <a:rPr lang="en-US" sz="5999" i="1" dirty="0" err="1">
                <a:solidFill>
                  <a:srgbClr val="4D3527"/>
                </a:solidFill>
                <a:latin typeface="Roboto Condensed"/>
              </a:rPr>
              <a:t>Thiên</a:t>
            </a:r>
            <a:r>
              <a:rPr lang="en-US" sz="5999" i="1" dirty="0">
                <a:solidFill>
                  <a:srgbClr val="4D3527"/>
                </a:solidFill>
                <a:latin typeface="Roboto Condensed"/>
              </a:rPr>
              <a:t> </a:t>
            </a:r>
            <a:r>
              <a:rPr lang="en-US" sz="5999" i="1" dirty="0" err="1">
                <a:solidFill>
                  <a:srgbClr val="4D3527"/>
                </a:solidFill>
                <a:latin typeface="Roboto Condensed"/>
              </a:rPr>
              <a:t>Mạc</a:t>
            </a:r>
            <a:r>
              <a:rPr lang="en-US" sz="5999" i="1" dirty="0">
                <a:solidFill>
                  <a:srgbClr val="4D3527"/>
                </a:solidFill>
                <a:latin typeface="Roboto Condensed"/>
              </a:rPr>
              <a:t> </a:t>
            </a:r>
            <a:r>
              <a:rPr lang="en-US" sz="5999" dirty="0" err="1">
                <a:solidFill>
                  <a:srgbClr val="4D3527"/>
                </a:solidFill>
                <a:latin typeface="Roboto Condensed"/>
              </a:rPr>
              <a:t>theo</a:t>
            </a:r>
            <a:r>
              <a:rPr lang="en-US" sz="5999" dirty="0">
                <a:solidFill>
                  <a:srgbClr val="4D3527"/>
                </a:solidFill>
                <a:latin typeface="Roboto Condensed"/>
              </a:rPr>
              <a:t> </a:t>
            </a:r>
            <a:r>
              <a:rPr lang="en-US" sz="5999" dirty="0" err="1">
                <a:solidFill>
                  <a:srgbClr val="4D3527"/>
                </a:solidFill>
                <a:latin typeface="Roboto Condensed"/>
              </a:rPr>
              <a:t>phiếu</a:t>
            </a:r>
            <a:r>
              <a:rPr lang="en-US" sz="5999" dirty="0">
                <a:solidFill>
                  <a:srgbClr val="4D3527"/>
                </a:solidFill>
                <a:latin typeface="Roboto Condensed"/>
              </a:rPr>
              <a:t> </a:t>
            </a:r>
            <a:r>
              <a:rPr lang="en-US" sz="5999" dirty="0" err="1">
                <a:solidFill>
                  <a:srgbClr val="4D3527"/>
                </a:solidFill>
                <a:latin typeface="Roboto Condensed"/>
              </a:rPr>
              <a:t>gợi</a:t>
            </a:r>
            <a:r>
              <a:rPr lang="en-US" sz="5999" dirty="0">
                <a:solidFill>
                  <a:srgbClr val="4D3527"/>
                </a:solidFill>
                <a:latin typeface="Roboto Condensed"/>
              </a:rPr>
              <a:t> </a:t>
            </a:r>
            <a:r>
              <a:rPr lang="en-US" sz="5999" dirty="0" err="1">
                <a:solidFill>
                  <a:srgbClr val="4D3527"/>
                </a:solidFill>
                <a:latin typeface="Roboto Condensed"/>
              </a:rPr>
              <a:t>dẫn</a:t>
            </a:r>
            <a:endParaRPr lang="en-US" sz="5999" dirty="0">
              <a:solidFill>
                <a:srgbClr val="4D3527"/>
              </a:solidFill>
              <a:latin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15965" y="1462309"/>
            <a:ext cx="11114863" cy="7363597"/>
          </a:xfrm>
          <a:custGeom>
            <a:avLst/>
            <a:gdLst/>
            <a:ahLst/>
            <a:cxnLst/>
            <a:rect l="l" t="t" r="r" b="b"/>
            <a:pathLst>
              <a:path w="11114863" h="7363597">
                <a:moveTo>
                  <a:pt x="0" y="0"/>
                </a:moveTo>
                <a:lnTo>
                  <a:pt x="11114863" y="0"/>
                </a:lnTo>
                <a:lnTo>
                  <a:pt x="11114863" y="7363597"/>
                </a:lnTo>
                <a:lnTo>
                  <a:pt x="0" y="73635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173137" y="1461701"/>
            <a:ext cx="11114863" cy="7363597"/>
          </a:xfrm>
          <a:custGeom>
            <a:avLst/>
            <a:gdLst/>
            <a:ahLst/>
            <a:cxnLst/>
            <a:rect l="l" t="t" r="r" b="b"/>
            <a:pathLst>
              <a:path w="11114863" h="7363597">
                <a:moveTo>
                  <a:pt x="0" y="0"/>
                </a:moveTo>
                <a:lnTo>
                  <a:pt x="11114863" y="0"/>
                </a:lnTo>
                <a:lnTo>
                  <a:pt x="11114863" y="7363598"/>
                </a:lnTo>
                <a:lnTo>
                  <a:pt x="0" y="73635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1703497" y="1639909"/>
            <a:ext cx="6584503" cy="6016590"/>
          </a:xfrm>
          <a:custGeom>
            <a:avLst/>
            <a:gdLst/>
            <a:ahLst/>
            <a:cxnLst/>
            <a:rect l="l" t="t" r="r" b="b"/>
            <a:pathLst>
              <a:path w="6584503" h="6016590">
                <a:moveTo>
                  <a:pt x="0" y="0"/>
                </a:moveTo>
                <a:lnTo>
                  <a:pt x="6584503" y="0"/>
                </a:lnTo>
                <a:lnTo>
                  <a:pt x="6584503" y="6016590"/>
                </a:lnTo>
                <a:lnTo>
                  <a:pt x="0" y="60165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336872" y="5019675"/>
            <a:ext cx="11672529" cy="1962713"/>
          </a:xfrm>
          <a:prstGeom prst="rect">
            <a:avLst/>
          </a:prstGeom>
        </p:spPr>
        <p:txBody>
          <a:bodyPr lIns="0" tIns="0" rIns="0" bIns="0" rtlCol="0" anchor="t">
            <a:spAutoFit/>
          </a:bodyPr>
          <a:lstStyle/>
          <a:p>
            <a:pPr algn="just">
              <a:lnSpc>
                <a:spcPts val="7840"/>
              </a:lnSpc>
            </a:pPr>
            <a:r>
              <a:rPr lang="en-US" sz="5600">
                <a:solidFill>
                  <a:srgbClr val="6D453E"/>
                </a:solidFill>
                <a:latin typeface="Roboto Condensed Bold"/>
              </a:rPr>
              <a:t>Câu 3.</a:t>
            </a:r>
            <a:r>
              <a:rPr lang="en-US" sz="5600">
                <a:solidFill>
                  <a:srgbClr val="6D453E"/>
                </a:solidFill>
                <a:latin typeface="Roboto Condensed"/>
              </a:rPr>
              <a:t> Em hiểu thế nào là “mơ mộng”?</a:t>
            </a:r>
          </a:p>
          <a:p>
            <a:pPr algn="just">
              <a:lnSpc>
                <a:spcPts val="7840"/>
              </a:lnSpc>
              <a:spcBef>
                <a:spcPct val="0"/>
              </a:spcBef>
            </a:pPr>
            <a:endParaRPr lang="en-US" sz="5600">
              <a:solidFill>
                <a:srgbClr val="6D453E"/>
              </a:solidFill>
              <a:latin typeface="Roboto Condensed"/>
            </a:endParaRPr>
          </a:p>
        </p:txBody>
      </p:sp>
      <p:sp>
        <p:nvSpPr>
          <p:cNvPr id="7" name="TextBox 7"/>
          <p:cNvSpPr txBox="1"/>
          <p:nvPr/>
        </p:nvSpPr>
        <p:spPr>
          <a:xfrm>
            <a:off x="3352800" y="2571790"/>
            <a:ext cx="6994073" cy="1845442"/>
          </a:xfrm>
          <a:prstGeom prst="rect">
            <a:avLst/>
          </a:prstGeom>
        </p:spPr>
        <p:txBody>
          <a:bodyPr wrap="square" lIns="0" tIns="0" rIns="0" bIns="0" rtlCol="0" anchor="t">
            <a:spAutoFit/>
          </a:bodyPr>
          <a:lstStyle/>
          <a:p>
            <a:pPr algn="ctr">
              <a:lnSpc>
                <a:spcPts val="16800"/>
              </a:lnSpc>
              <a:spcBef>
                <a:spcPct val="0"/>
              </a:spcBef>
            </a:pPr>
            <a:r>
              <a:rPr lang="en-US" sz="12000" dirty="0">
                <a:solidFill>
                  <a:srgbClr val="6D453E"/>
                </a:solidFill>
                <a:latin typeface="#9Slide06 SVNSlow Attack 2"/>
              </a:rPr>
              <a:t>GIẢI MÃ MẬT THƯ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32166" y="1433397"/>
            <a:ext cx="11114863" cy="7363597"/>
          </a:xfrm>
          <a:custGeom>
            <a:avLst/>
            <a:gdLst/>
            <a:ahLst/>
            <a:cxnLst/>
            <a:rect l="l" t="t" r="r" b="b"/>
            <a:pathLst>
              <a:path w="11114863" h="7363597">
                <a:moveTo>
                  <a:pt x="0" y="0"/>
                </a:moveTo>
                <a:lnTo>
                  <a:pt x="11114863" y="0"/>
                </a:lnTo>
                <a:lnTo>
                  <a:pt x="11114863" y="7363597"/>
                </a:lnTo>
                <a:lnTo>
                  <a:pt x="0" y="73635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6968567" y="1461701"/>
            <a:ext cx="11114863" cy="7363597"/>
          </a:xfrm>
          <a:custGeom>
            <a:avLst/>
            <a:gdLst/>
            <a:ahLst/>
            <a:cxnLst/>
            <a:rect l="l" t="t" r="r" b="b"/>
            <a:pathLst>
              <a:path w="11114863" h="7363597">
                <a:moveTo>
                  <a:pt x="0" y="0"/>
                </a:moveTo>
                <a:lnTo>
                  <a:pt x="11114864" y="0"/>
                </a:lnTo>
                <a:lnTo>
                  <a:pt x="11114864" y="7363598"/>
                </a:lnTo>
                <a:lnTo>
                  <a:pt x="0" y="73635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5" name="Picture 5"/>
          <p:cNvPicPr>
            <a:picLocks noChangeAspect="1"/>
          </p:cNvPicPr>
          <p:nvPr/>
        </p:nvPicPr>
        <p:blipFill>
          <a:blip r:embed="rId4"/>
          <a:srcRect/>
          <a:stretch>
            <a:fillRect/>
          </a:stretch>
        </p:blipFill>
        <p:spPr>
          <a:xfrm>
            <a:off x="13009585" y="2728889"/>
            <a:ext cx="4249715" cy="4829222"/>
          </a:xfrm>
          <a:prstGeom prst="rect">
            <a:avLst/>
          </a:prstGeom>
        </p:spPr>
      </p:pic>
      <p:sp>
        <p:nvSpPr>
          <p:cNvPr id="6" name="TextBox 6"/>
          <p:cNvSpPr txBox="1"/>
          <p:nvPr/>
        </p:nvSpPr>
        <p:spPr>
          <a:xfrm>
            <a:off x="2656345" y="5019675"/>
            <a:ext cx="9458258" cy="3943840"/>
          </a:xfrm>
          <a:prstGeom prst="rect">
            <a:avLst/>
          </a:prstGeom>
        </p:spPr>
        <p:txBody>
          <a:bodyPr lIns="0" tIns="0" rIns="0" bIns="0" rtlCol="0" anchor="t">
            <a:spAutoFit/>
          </a:bodyPr>
          <a:lstStyle/>
          <a:p>
            <a:pPr algn="just">
              <a:lnSpc>
                <a:spcPts val="7840"/>
              </a:lnSpc>
            </a:pPr>
            <a:r>
              <a:rPr lang="en-US" sz="5600">
                <a:solidFill>
                  <a:srgbClr val="6D453E"/>
                </a:solidFill>
                <a:latin typeface="Roboto Condensed Bold"/>
              </a:rPr>
              <a:t>Câu 4. </a:t>
            </a:r>
            <a:r>
              <a:rPr lang="en-US" sz="5600">
                <a:solidFill>
                  <a:srgbClr val="6D453E"/>
                </a:solidFill>
                <a:latin typeface="Roboto Condensed"/>
              </a:rPr>
              <a:t>Theo em, “thực dụng” được hiểu là gì?</a:t>
            </a:r>
          </a:p>
          <a:p>
            <a:pPr algn="just">
              <a:lnSpc>
                <a:spcPts val="7840"/>
              </a:lnSpc>
            </a:pPr>
            <a:endParaRPr lang="en-US" sz="5600">
              <a:solidFill>
                <a:srgbClr val="6D453E"/>
              </a:solidFill>
              <a:latin typeface="Roboto Condensed"/>
            </a:endParaRPr>
          </a:p>
          <a:p>
            <a:pPr algn="just">
              <a:lnSpc>
                <a:spcPts val="7840"/>
              </a:lnSpc>
              <a:spcBef>
                <a:spcPct val="0"/>
              </a:spcBef>
            </a:pPr>
            <a:endParaRPr lang="en-US" sz="5600">
              <a:solidFill>
                <a:srgbClr val="6D453E"/>
              </a:solidFill>
              <a:latin typeface="Roboto Condensed"/>
            </a:endParaRPr>
          </a:p>
        </p:txBody>
      </p:sp>
      <p:sp>
        <p:nvSpPr>
          <p:cNvPr id="7" name="TextBox 7"/>
          <p:cNvSpPr txBox="1"/>
          <p:nvPr/>
        </p:nvSpPr>
        <p:spPr>
          <a:xfrm>
            <a:off x="3581400" y="2377840"/>
            <a:ext cx="6977811" cy="1845442"/>
          </a:xfrm>
          <a:prstGeom prst="rect">
            <a:avLst/>
          </a:prstGeom>
        </p:spPr>
        <p:txBody>
          <a:bodyPr wrap="square" lIns="0" tIns="0" rIns="0" bIns="0" rtlCol="0" anchor="t">
            <a:spAutoFit/>
          </a:bodyPr>
          <a:lstStyle/>
          <a:p>
            <a:pPr algn="ctr">
              <a:lnSpc>
                <a:spcPts val="16800"/>
              </a:lnSpc>
              <a:spcBef>
                <a:spcPct val="0"/>
              </a:spcBef>
            </a:pPr>
            <a:r>
              <a:rPr lang="en-US" sz="12000" dirty="0">
                <a:solidFill>
                  <a:srgbClr val="6D453E"/>
                </a:solidFill>
                <a:latin typeface="#9Slide06 SVNSlow Attack 2"/>
              </a:rPr>
              <a:t>GIẢI MÃ MẬT THƯ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610" y="838200"/>
            <a:ext cx="17002779" cy="8610600"/>
          </a:xfrm>
          <a:custGeom>
            <a:avLst/>
            <a:gdLst/>
            <a:ahLst/>
            <a:cxnLst/>
            <a:rect l="l" t="t" r="r" b="b"/>
            <a:pathLst>
              <a:path w="19517379" h="13011586">
                <a:moveTo>
                  <a:pt x="0" y="0"/>
                </a:moveTo>
                <a:lnTo>
                  <a:pt x="19517379" y="0"/>
                </a:lnTo>
                <a:lnTo>
                  <a:pt x="19517379" y="13011586"/>
                </a:lnTo>
                <a:lnTo>
                  <a:pt x="0" y="13011586"/>
                </a:lnTo>
                <a:lnTo>
                  <a:pt x="0"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93770" y="679403"/>
            <a:ext cx="17639500" cy="9361117"/>
          </a:xfrm>
          <a:custGeom>
            <a:avLst/>
            <a:gdLst/>
            <a:ahLst/>
            <a:cxnLst/>
            <a:rect l="l" t="t" r="r" b="b"/>
            <a:pathLst>
              <a:path w="17639500" h="11620021">
                <a:moveTo>
                  <a:pt x="0" y="0"/>
                </a:moveTo>
                <a:lnTo>
                  <a:pt x="17639500" y="0"/>
                </a:lnTo>
                <a:lnTo>
                  <a:pt x="17639500" y="11620020"/>
                </a:lnTo>
                <a:lnTo>
                  <a:pt x="0" y="11620020"/>
                </a:lnTo>
                <a:lnTo>
                  <a:pt x="0" y="0"/>
                </a:lnTo>
                <a:close/>
              </a:path>
            </a:pathLst>
          </a:custGeom>
          <a:blipFill>
            <a:blip r:embed="rId2"/>
            <a:stretch>
              <a:fillRect/>
            </a:stretch>
          </a:blipFill>
        </p:spPr>
        <p:txBody>
          <a:bodyPr/>
          <a:lstStyle/>
          <a:p>
            <a:endParaRPr lang="en-US"/>
          </a:p>
        </p:txBody>
      </p:sp>
      <p:sp>
        <p:nvSpPr>
          <p:cNvPr id="4" name="Freeform 4"/>
          <p:cNvSpPr/>
          <p:nvPr/>
        </p:nvSpPr>
        <p:spPr>
          <a:xfrm>
            <a:off x="9829800" y="432925"/>
            <a:ext cx="9965211" cy="9854075"/>
          </a:xfrm>
          <a:custGeom>
            <a:avLst/>
            <a:gdLst/>
            <a:ahLst/>
            <a:cxnLst/>
            <a:rect l="l" t="t" r="r" b="b"/>
            <a:pathLst>
              <a:path w="9965211" h="9854075">
                <a:moveTo>
                  <a:pt x="0" y="0"/>
                </a:moveTo>
                <a:lnTo>
                  <a:pt x="9965211" y="0"/>
                </a:lnTo>
                <a:lnTo>
                  <a:pt x="9965211" y="9854075"/>
                </a:lnTo>
                <a:lnTo>
                  <a:pt x="0" y="9854075"/>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04450" y="923925"/>
            <a:ext cx="17259300" cy="969591"/>
          </a:xfrm>
          <a:prstGeom prst="rect">
            <a:avLst/>
          </a:prstGeom>
        </p:spPr>
        <p:txBody>
          <a:bodyPr lIns="0" tIns="0" rIns="0" bIns="0" rtlCol="0" anchor="t">
            <a:spAutoFit/>
          </a:bodyPr>
          <a:lstStyle/>
          <a:p>
            <a:pPr algn="ctr">
              <a:lnSpc>
                <a:spcPts val="7979"/>
              </a:lnSpc>
            </a:pPr>
            <a:r>
              <a:rPr lang="en-US" sz="5699">
                <a:solidFill>
                  <a:srgbClr val="6C453E"/>
                </a:solidFill>
                <a:latin typeface="Fraunces Bold"/>
              </a:rPr>
              <a:t>BÀI 8: TRUYỆN LỊCH SỬ VÀ TIỂU THUYẾT</a:t>
            </a:r>
          </a:p>
        </p:txBody>
      </p:sp>
      <p:sp>
        <p:nvSpPr>
          <p:cNvPr id="7" name="TextBox 7"/>
          <p:cNvSpPr txBox="1"/>
          <p:nvPr/>
        </p:nvSpPr>
        <p:spPr>
          <a:xfrm>
            <a:off x="5364880" y="2445405"/>
            <a:ext cx="5526692" cy="846386"/>
          </a:xfrm>
          <a:prstGeom prst="rect">
            <a:avLst/>
          </a:prstGeom>
        </p:spPr>
        <p:txBody>
          <a:bodyPr wrap="square" lIns="0" tIns="0" rIns="0" bIns="0" rtlCol="0" anchor="t">
            <a:spAutoFit/>
          </a:bodyPr>
          <a:lstStyle/>
          <a:p>
            <a:pPr algn="ctr">
              <a:lnSpc>
                <a:spcPts val="7139"/>
              </a:lnSpc>
            </a:pPr>
            <a:r>
              <a:rPr lang="en-US" sz="5099" dirty="0">
                <a:solidFill>
                  <a:srgbClr val="4D3527"/>
                </a:solidFill>
                <a:latin typeface="Roboto Condensed"/>
              </a:rPr>
              <a:t>ĐỌC HIỂU VĂN BẢN</a:t>
            </a:r>
          </a:p>
        </p:txBody>
      </p:sp>
      <p:sp>
        <p:nvSpPr>
          <p:cNvPr id="8" name="TextBox 8"/>
          <p:cNvSpPr txBox="1"/>
          <p:nvPr/>
        </p:nvSpPr>
        <p:spPr>
          <a:xfrm>
            <a:off x="4285160" y="3991705"/>
            <a:ext cx="8119627" cy="3602355"/>
          </a:xfrm>
          <a:prstGeom prst="rect">
            <a:avLst/>
          </a:prstGeom>
        </p:spPr>
        <p:txBody>
          <a:bodyPr lIns="0" tIns="0" rIns="0" bIns="0" rtlCol="0" anchor="t">
            <a:spAutoFit/>
          </a:bodyPr>
          <a:lstStyle/>
          <a:p>
            <a:pPr algn="ctr">
              <a:lnSpc>
                <a:spcPts val="14160"/>
              </a:lnSpc>
            </a:pPr>
            <a:r>
              <a:rPr lang="en-US" sz="12000">
                <a:solidFill>
                  <a:srgbClr val="634232"/>
                </a:solidFill>
                <a:latin typeface="#9Slide06 SVNSlow Attack 2"/>
              </a:rPr>
              <a:t>ĐÁNH NHAU VỚI </a:t>
            </a:r>
          </a:p>
          <a:p>
            <a:pPr algn="ctr">
              <a:lnSpc>
                <a:spcPts val="14160"/>
              </a:lnSpc>
            </a:pPr>
            <a:r>
              <a:rPr lang="en-US" sz="12000">
                <a:solidFill>
                  <a:srgbClr val="634232"/>
                </a:solidFill>
                <a:latin typeface="#9Slide06 SVNSlow Attack 2"/>
              </a:rPr>
              <a:t>CỐI XAY GIÓ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p:cNvGraphicFramePr>
            <a:graphicFrameLocks noGrp="1"/>
          </p:cNvGraphicFramePr>
          <p:nvPr/>
        </p:nvGraphicFramePr>
        <p:xfrm>
          <a:off x="1028700" y="3250613"/>
          <a:ext cx="15845768" cy="6007688"/>
        </p:xfrm>
        <a:graphic>
          <a:graphicData uri="http://schemas.openxmlformats.org/drawingml/2006/table">
            <a:tbl>
              <a:tblPr/>
              <a:tblGrid>
                <a:gridCol w="12755791">
                  <a:extLst>
                    <a:ext uri="{9D8B030D-6E8A-4147-A177-3AD203B41FA5}">
                      <a16:colId xmlns:a16="http://schemas.microsoft.com/office/drawing/2014/main" val="20000"/>
                    </a:ext>
                  </a:extLst>
                </a:gridCol>
                <a:gridCol w="1496212">
                  <a:extLst>
                    <a:ext uri="{9D8B030D-6E8A-4147-A177-3AD203B41FA5}">
                      <a16:colId xmlns:a16="http://schemas.microsoft.com/office/drawing/2014/main" val="20001"/>
                    </a:ext>
                  </a:extLst>
                </a:gridCol>
                <a:gridCol w="1593765">
                  <a:extLst>
                    <a:ext uri="{9D8B030D-6E8A-4147-A177-3AD203B41FA5}">
                      <a16:colId xmlns:a16="http://schemas.microsoft.com/office/drawing/2014/main" val="20002"/>
                    </a:ext>
                  </a:extLst>
                </a:gridCol>
              </a:tblGrid>
              <a:tr h="1220197">
                <a:tc>
                  <a:txBody>
                    <a:bodyPr/>
                    <a:lstStyle/>
                    <a:p>
                      <a:pPr algn="ctr">
                        <a:lnSpc>
                          <a:spcPts val="5073"/>
                        </a:lnSpc>
                        <a:defRPr/>
                      </a:pPr>
                      <a:r>
                        <a:rPr lang="en-US" sz="3623">
                          <a:solidFill>
                            <a:srgbClr val="FFFFFF"/>
                          </a:solidFill>
                          <a:latin typeface="Roboto Condensed Bold"/>
                        </a:rPr>
                        <a:t> Tiêu chí</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ctr">
                        <a:lnSpc>
                          <a:spcPts val="5073"/>
                        </a:lnSpc>
                        <a:defRPr/>
                      </a:pPr>
                      <a:r>
                        <a:rPr lang="en-US" sz="3623">
                          <a:solidFill>
                            <a:srgbClr val="FFFFFF"/>
                          </a:solidFill>
                          <a:latin typeface="Roboto Condensed Bold"/>
                        </a:rPr>
                        <a:t> Có   </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ctr">
                        <a:lnSpc>
                          <a:spcPts val="5073"/>
                        </a:lnSpc>
                        <a:defRPr/>
                      </a:pPr>
                      <a:r>
                        <a:rPr lang="en-US" sz="3623">
                          <a:solidFill>
                            <a:srgbClr val="FFFFFF"/>
                          </a:solidFill>
                          <a:latin typeface="Roboto Condensed Bold"/>
                        </a:rPr>
                        <a:t> Không</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extLst>
                  <a:ext uri="{0D108BD9-81ED-4DB2-BD59-A6C34878D82A}">
                    <a16:rowId xmlns:a16="http://schemas.microsoft.com/office/drawing/2014/main" val="10000"/>
                  </a:ext>
                </a:extLst>
              </a:tr>
              <a:tr h="1220197">
                <a:tc>
                  <a:txBody>
                    <a:bodyPr/>
                    <a:lstStyle/>
                    <a:p>
                      <a:pPr algn="l">
                        <a:lnSpc>
                          <a:spcPts val="4933"/>
                        </a:lnSpc>
                        <a:defRPr/>
                      </a:pPr>
                      <a:r>
                        <a:rPr lang="en-US" sz="3523">
                          <a:solidFill>
                            <a:srgbClr val="605048"/>
                          </a:solidFill>
                          <a:latin typeface="Roboto Condensed"/>
                        </a:rPr>
                        <a:t>Đọc trôi chảy, không bỏ từ, thêm từ.</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1"/>
                  </a:ext>
                </a:extLst>
              </a:tr>
              <a:tr h="1145952">
                <a:tc>
                  <a:txBody>
                    <a:bodyPr/>
                    <a:lstStyle/>
                    <a:p>
                      <a:pPr algn="l">
                        <a:lnSpc>
                          <a:spcPts val="4933"/>
                        </a:lnSpc>
                        <a:defRPr/>
                      </a:pPr>
                      <a:r>
                        <a:rPr lang="en-US" sz="3523">
                          <a:solidFill>
                            <a:srgbClr val="605048"/>
                          </a:solidFill>
                          <a:latin typeface="Roboto Condensed"/>
                        </a:rPr>
                        <a:t>Đọc to, rõ bảo đảm trong không gian lớp học, cả lớp cùng nghe được.</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2"/>
                  </a:ext>
                </a:extLst>
              </a:tr>
              <a:tr h="899629">
                <a:tc>
                  <a:txBody>
                    <a:bodyPr/>
                    <a:lstStyle/>
                    <a:p>
                      <a:pPr algn="l">
                        <a:lnSpc>
                          <a:spcPts val="4933"/>
                        </a:lnSpc>
                        <a:defRPr/>
                      </a:pPr>
                      <a:r>
                        <a:rPr lang="en-US" sz="3523">
                          <a:solidFill>
                            <a:srgbClr val="605048"/>
                          </a:solidFill>
                          <a:latin typeface="Roboto Condensed"/>
                        </a:rPr>
                        <a:t>Tốc độ đọc phù hợp.</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3"/>
                  </a:ext>
                </a:extLst>
              </a:tr>
              <a:tr h="1521713">
                <a:tc>
                  <a:txBody>
                    <a:bodyPr/>
                    <a:lstStyle/>
                    <a:p>
                      <a:pPr algn="just">
                        <a:lnSpc>
                          <a:spcPts val="4933"/>
                        </a:lnSpc>
                        <a:defRPr/>
                      </a:pPr>
                      <a:r>
                        <a:rPr lang="en-US" sz="3523">
                          <a:solidFill>
                            <a:srgbClr val="605048"/>
                          </a:solidFill>
                          <a:latin typeface="Roboto Condensed"/>
                        </a:rPr>
                        <a:t>Sử dụng giọng điệu khác nhau để thể hiện được cảm xúc của người kể chuyện đối với nhân vật, sự việc.</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4"/>
                  </a:ext>
                </a:extLst>
              </a:tr>
            </a:tbl>
          </a:graphicData>
        </a:graphic>
      </p:graphicFrame>
      <p:sp>
        <p:nvSpPr>
          <p:cNvPr id="8" name="TextBox 8"/>
          <p:cNvSpPr txBox="1"/>
          <p:nvPr/>
        </p:nvSpPr>
        <p:spPr>
          <a:xfrm>
            <a:off x="766905" y="393341"/>
            <a:ext cx="7881795" cy="1137368"/>
          </a:xfrm>
          <a:prstGeom prst="rect">
            <a:avLst/>
          </a:prstGeom>
        </p:spPr>
        <p:txBody>
          <a:bodyPr lIns="0" tIns="0" rIns="0" bIns="0" rtlCol="0" anchor="t">
            <a:spAutoFit/>
          </a:bodyPr>
          <a:lstStyle/>
          <a:p>
            <a:pPr algn="ctr">
              <a:lnSpc>
                <a:spcPts val="9239"/>
              </a:lnSpc>
            </a:pPr>
            <a:r>
              <a:rPr lang="en-US" sz="6600">
                <a:solidFill>
                  <a:srgbClr val="4D3527"/>
                </a:solidFill>
                <a:latin typeface="Fraunces Heavy"/>
              </a:rPr>
              <a:t>2. ĐỌC VĂN BẢN</a:t>
            </a:r>
          </a:p>
        </p:txBody>
      </p:sp>
      <p:sp>
        <p:nvSpPr>
          <p:cNvPr id="9" name="TextBox 9"/>
          <p:cNvSpPr txBox="1"/>
          <p:nvPr/>
        </p:nvSpPr>
        <p:spPr>
          <a:xfrm>
            <a:off x="1905000" y="2102330"/>
            <a:ext cx="13487400" cy="830580"/>
          </a:xfrm>
          <a:prstGeom prst="rect">
            <a:avLst/>
          </a:prstGeom>
        </p:spPr>
        <p:txBody>
          <a:bodyPr lIns="0" tIns="0" rIns="0" bIns="0" rtlCol="0" anchor="t">
            <a:spAutoFit/>
          </a:bodyPr>
          <a:lstStyle/>
          <a:p>
            <a:pPr algn="just">
              <a:lnSpc>
                <a:spcPts val="6719"/>
              </a:lnSpc>
              <a:spcBef>
                <a:spcPct val="0"/>
              </a:spcBef>
            </a:pPr>
            <a:r>
              <a:rPr lang="en-US" sz="4800">
                <a:solidFill>
                  <a:srgbClr val="4D3527"/>
                </a:solidFill>
                <a:latin typeface="Roboto Condensed"/>
              </a:rPr>
              <a:t>Đọc diễn cảm văn bản </a:t>
            </a:r>
            <a:r>
              <a:rPr lang="en-US" sz="4800">
                <a:solidFill>
                  <a:srgbClr val="4D3527"/>
                </a:solidFill>
                <a:latin typeface="Roboto Condensed Italics"/>
              </a:rPr>
              <a:t>Đánh nhau với cối xay gió</a:t>
            </a:r>
            <a:r>
              <a:rPr lang="en-US" sz="4800">
                <a:solidFill>
                  <a:srgbClr val="4D3527"/>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333490">
            <a:off x="701842" y="-507957"/>
            <a:ext cx="9347196" cy="10267171"/>
          </a:xfrm>
          <a:custGeom>
            <a:avLst/>
            <a:gdLst/>
            <a:ahLst/>
            <a:cxnLst/>
            <a:rect l="l" t="t" r="r" b="b"/>
            <a:pathLst>
              <a:path w="15267168" h="10267171">
                <a:moveTo>
                  <a:pt x="0" y="0"/>
                </a:moveTo>
                <a:lnTo>
                  <a:pt x="15267168" y="0"/>
                </a:lnTo>
                <a:lnTo>
                  <a:pt x="15267168" y="10267170"/>
                </a:lnTo>
                <a:lnTo>
                  <a:pt x="0" y="10267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758017" y="2440701"/>
            <a:ext cx="7155485" cy="1678305"/>
          </a:xfrm>
          <a:prstGeom prst="rect">
            <a:avLst/>
          </a:prstGeom>
        </p:spPr>
        <p:txBody>
          <a:bodyPr lIns="0" tIns="0" rIns="0" bIns="0" rtlCol="0" anchor="t">
            <a:spAutoFit/>
          </a:bodyPr>
          <a:lstStyle/>
          <a:p>
            <a:pPr algn="ctr">
              <a:lnSpc>
                <a:spcPts val="6719"/>
              </a:lnSpc>
              <a:spcBef>
                <a:spcPct val="0"/>
              </a:spcBef>
            </a:pPr>
            <a:r>
              <a:rPr lang="en-US" sz="4800" dirty="0">
                <a:solidFill>
                  <a:srgbClr val="4D3527"/>
                </a:solidFill>
                <a:latin typeface="Roboto Condensed"/>
              </a:rPr>
              <a:t>Hai </a:t>
            </a:r>
            <a:r>
              <a:rPr lang="en-US" sz="4800" dirty="0" err="1">
                <a:solidFill>
                  <a:srgbClr val="4D3527"/>
                </a:solidFill>
                <a:latin typeface="Roboto Condensed"/>
              </a:rPr>
              <a:t>thầy</a:t>
            </a:r>
            <a:r>
              <a:rPr lang="en-US" sz="4800" dirty="0">
                <a:solidFill>
                  <a:srgbClr val="4D3527"/>
                </a:solidFill>
                <a:latin typeface="Roboto Condensed"/>
              </a:rPr>
              <a:t> </a:t>
            </a:r>
            <a:r>
              <a:rPr lang="en-US" sz="4800" dirty="0" err="1">
                <a:solidFill>
                  <a:srgbClr val="4D3527"/>
                </a:solidFill>
                <a:latin typeface="Roboto Condensed"/>
              </a:rPr>
              <a:t>trò</a:t>
            </a:r>
            <a:r>
              <a:rPr lang="en-US" sz="4800" dirty="0">
                <a:solidFill>
                  <a:srgbClr val="4D3527"/>
                </a:solidFill>
                <a:latin typeface="Roboto Condensed"/>
              </a:rPr>
              <a:t> </a:t>
            </a:r>
            <a:r>
              <a:rPr lang="en-US" sz="4800" dirty="0" err="1">
                <a:solidFill>
                  <a:srgbClr val="4D3527"/>
                </a:solidFill>
                <a:latin typeface="Roboto Condensed"/>
              </a:rPr>
              <a:t>đã</a:t>
            </a:r>
            <a:r>
              <a:rPr lang="en-US" sz="4800" dirty="0">
                <a:solidFill>
                  <a:srgbClr val="4D3527"/>
                </a:solidFill>
                <a:latin typeface="Roboto Condensed"/>
              </a:rPr>
              <a:t> </a:t>
            </a:r>
            <a:r>
              <a:rPr lang="en-US" sz="4800" dirty="0" err="1">
                <a:solidFill>
                  <a:srgbClr val="4D3527"/>
                </a:solidFill>
                <a:latin typeface="Roboto Condensed"/>
              </a:rPr>
              <a:t>phát</a:t>
            </a:r>
            <a:r>
              <a:rPr lang="en-US" sz="4800" dirty="0">
                <a:solidFill>
                  <a:srgbClr val="4D3527"/>
                </a:solidFill>
                <a:latin typeface="Roboto Condensed"/>
              </a:rPr>
              <a:t> </a:t>
            </a:r>
            <a:r>
              <a:rPr lang="en-US" sz="4800" dirty="0" err="1">
                <a:solidFill>
                  <a:srgbClr val="4D3527"/>
                </a:solidFill>
                <a:latin typeface="Roboto Condensed"/>
              </a:rPr>
              <a:t>hiện</a:t>
            </a:r>
            <a:r>
              <a:rPr lang="en-US" sz="4800" dirty="0">
                <a:solidFill>
                  <a:srgbClr val="4D3527"/>
                </a:solidFill>
                <a:latin typeface="Roboto Condensed"/>
              </a:rPr>
              <a:t> </a:t>
            </a:r>
            <a:r>
              <a:rPr lang="en-US" sz="4800" dirty="0" err="1">
                <a:solidFill>
                  <a:srgbClr val="4D3527"/>
                </a:solidFill>
                <a:latin typeface="Roboto Condensed"/>
              </a:rPr>
              <a:t>ra</a:t>
            </a:r>
            <a:r>
              <a:rPr lang="en-US" sz="4800" dirty="0">
                <a:solidFill>
                  <a:srgbClr val="4D3527"/>
                </a:solidFill>
                <a:latin typeface="Roboto Condensed"/>
              </a:rPr>
              <a:t> </a:t>
            </a:r>
            <a:r>
              <a:rPr lang="en-US" sz="4800" dirty="0" err="1">
                <a:solidFill>
                  <a:srgbClr val="4D3527"/>
                </a:solidFill>
                <a:latin typeface="Roboto Condensed"/>
              </a:rPr>
              <a:t>điều</a:t>
            </a:r>
            <a:r>
              <a:rPr lang="en-US" sz="4800" dirty="0">
                <a:solidFill>
                  <a:srgbClr val="4D3527"/>
                </a:solidFill>
                <a:latin typeface="Roboto Condensed"/>
              </a:rPr>
              <a:t> </a:t>
            </a:r>
            <a:r>
              <a:rPr lang="en-US" sz="4800" dirty="0" err="1">
                <a:solidFill>
                  <a:srgbClr val="4D3527"/>
                </a:solidFill>
                <a:latin typeface="Roboto Condensed"/>
              </a:rPr>
              <a:t>gì</a:t>
            </a:r>
            <a:r>
              <a:rPr lang="en-US" sz="4800" dirty="0">
                <a:solidFill>
                  <a:srgbClr val="4D3527"/>
                </a:solidFill>
                <a:latin typeface="Roboto Condensed"/>
              </a:rPr>
              <a:t> </a:t>
            </a:r>
            <a:r>
              <a:rPr lang="en-US" sz="4800" dirty="0" err="1">
                <a:solidFill>
                  <a:srgbClr val="4D3527"/>
                </a:solidFill>
                <a:latin typeface="Roboto Condensed"/>
              </a:rPr>
              <a:t>và</a:t>
            </a:r>
            <a:r>
              <a:rPr lang="en-US" sz="4800" dirty="0">
                <a:solidFill>
                  <a:srgbClr val="4D3527"/>
                </a:solidFill>
                <a:latin typeface="Roboto Condensed"/>
              </a:rPr>
              <a:t> </a:t>
            </a:r>
            <a:r>
              <a:rPr lang="en-US" sz="4800" dirty="0" err="1">
                <a:solidFill>
                  <a:srgbClr val="4D3527"/>
                </a:solidFill>
                <a:latin typeface="Roboto Condensed"/>
              </a:rPr>
              <a:t>nhận</a:t>
            </a:r>
            <a:r>
              <a:rPr lang="en-US" sz="4800" dirty="0">
                <a:solidFill>
                  <a:srgbClr val="4D3527"/>
                </a:solidFill>
                <a:latin typeface="Roboto Condensed"/>
              </a:rPr>
              <a:t> </a:t>
            </a:r>
            <a:r>
              <a:rPr lang="en-US" sz="4800" dirty="0" err="1">
                <a:solidFill>
                  <a:srgbClr val="4D3527"/>
                </a:solidFill>
                <a:latin typeface="Roboto Condensed"/>
              </a:rPr>
              <a:t>định</a:t>
            </a:r>
            <a:r>
              <a:rPr lang="en-US" sz="4800" dirty="0">
                <a:solidFill>
                  <a:srgbClr val="4D3527"/>
                </a:solidFill>
                <a:latin typeface="Roboto Condensed"/>
              </a:rPr>
              <a:t> </a:t>
            </a:r>
            <a:r>
              <a:rPr lang="en-US" sz="4800" dirty="0" err="1">
                <a:solidFill>
                  <a:srgbClr val="4D3527"/>
                </a:solidFill>
                <a:latin typeface="Roboto Condensed"/>
              </a:rPr>
              <a:t>ra</a:t>
            </a:r>
            <a:r>
              <a:rPr lang="en-US" sz="4800" dirty="0">
                <a:solidFill>
                  <a:srgbClr val="4D3527"/>
                </a:solidFill>
                <a:latin typeface="Roboto Condensed"/>
              </a:rPr>
              <a:t> </a:t>
            </a:r>
            <a:r>
              <a:rPr lang="en-US" sz="4800" dirty="0" err="1">
                <a:solidFill>
                  <a:srgbClr val="4D3527"/>
                </a:solidFill>
                <a:latin typeface="Roboto Condensed"/>
              </a:rPr>
              <a:t>sao</a:t>
            </a:r>
            <a:r>
              <a:rPr lang="en-US" sz="4800" dirty="0">
                <a:solidFill>
                  <a:srgbClr val="4D3527"/>
                </a:solidFill>
                <a:latin typeface="Roboto Condensed"/>
              </a:rPr>
              <a:t>?</a:t>
            </a:r>
          </a:p>
        </p:txBody>
      </p:sp>
      <p:grpSp>
        <p:nvGrpSpPr>
          <p:cNvPr id="5" name="Group 5"/>
          <p:cNvGrpSpPr/>
          <p:nvPr/>
        </p:nvGrpSpPr>
        <p:grpSpPr>
          <a:xfrm>
            <a:off x="6662494" y="2153059"/>
            <a:ext cx="10867489" cy="7701942"/>
            <a:chOff x="0" y="0"/>
            <a:chExt cx="5513070" cy="3548380"/>
          </a:xfrm>
        </p:grpSpPr>
        <p:sp>
          <p:nvSpPr>
            <p:cNvPr id="6" name="Freeform 6"/>
            <p:cNvSpPr/>
            <p:nvPr/>
          </p:nvSpPr>
          <p:spPr>
            <a:xfrm rot="60000">
              <a:off x="-284" y="-24764"/>
              <a:ext cx="5504729" cy="3601932"/>
            </a:xfrm>
            <a:custGeom>
              <a:avLst/>
              <a:gdLst/>
              <a:ahLst/>
              <a:cxnLst/>
              <a:rect l="l" t="t" r="r" b="b"/>
              <a:pathLst>
                <a:path w="5504729" h="3601932">
                  <a:moveTo>
                    <a:pt x="4984488" y="1530153"/>
                  </a:moveTo>
                  <a:cubicBezTo>
                    <a:pt x="5041253" y="1507569"/>
                    <a:pt x="5117618" y="1516398"/>
                    <a:pt x="5182002" y="1493681"/>
                  </a:cubicBezTo>
                  <a:cubicBezTo>
                    <a:pt x="5318321" y="1444304"/>
                    <a:pt x="5426216" y="1367480"/>
                    <a:pt x="5504729" y="1281006"/>
                  </a:cubicBezTo>
                  <a:cubicBezTo>
                    <a:pt x="5486692" y="1193678"/>
                    <a:pt x="5480771" y="1145514"/>
                    <a:pt x="5490914" y="1071665"/>
                  </a:cubicBezTo>
                  <a:cubicBezTo>
                    <a:pt x="5480667" y="1066763"/>
                    <a:pt x="5459324" y="1081108"/>
                    <a:pt x="5457699" y="1060813"/>
                  </a:cubicBezTo>
                  <a:cubicBezTo>
                    <a:pt x="5454140" y="1002447"/>
                    <a:pt x="5425828" y="981347"/>
                    <a:pt x="5398297" y="932290"/>
                  </a:cubicBezTo>
                  <a:cubicBezTo>
                    <a:pt x="5194368" y="965065"/>
                    <a:pt x="4825107" y="1131554"/>
                    <a:pt x="4603917" y="1121443"/>
                  </a:cubicBezTo>
                  <a:cubicBezTo>
                    <a:pt x="4738102" y="1022566"/>
                    <a:pt x="4833993" y="912926"/>
                    <a:pt x="4834051" y="770663"/>
                  </a:cubicBezTo>
                  <a:cubicBezTo>
                    <a:pt x="4822423" y="759435"/>
                    <a:pt x="4757530" y="752946"/>
                    <a:pt x="4742381" y="758291"/>
                  </a:cubicBezTo>
                  <a:cubicBezTo>
                    <a:pt x="4690141" y="749042"/>
                    <a:pt x="4635989" y="702990"/>
                    <a:pt x="4612623" y="674183"/>
                  </a:cubicBezTo>
                  <a:cubicBezTo>
                    <a:pt x="4591280" y="688528"/>
                    <a:pt x="4587205" y="673357"/>
                    <a:pt x="4568335" y="683848"/>
                  </a:cubicBezTo>
                  <a:cubicBezTo>
                    <a:pt x="4485981" y="623046"/>
                    <a:pt x="4316197" y="720003"/>
                    <a:pt x="4232640" y="663033"/>
                  </a:cubicBezTo>
                  <a:cubicBezTo>
                    <a:pt x="4268984" y="562053"/>
                    <a:pt x="4191126" y="540549"/>
                    <a:pt x="4138222" y="493205"/>
                  </a:cubicBezTo>
                  <a:cubicBezTo>
                    <a:pt x="4155895" y="414145"/>
                    <a:pt x="4108181" y="373061"/>
                    <a:pt x="4063722" y="300166"/>
                  </a:cubicBezTo>
                  <a:cubicBezTo>
                    <a:pt x="4010833" y="326493"/>
                    <a:pt x="4013956" y="287062"/>
                    <a:pt x="4019861" y="261555"/>
                  </a:cubicBezTo>
                  <a:cubicBezTo>
                    <a:pt x="3980697" y="273671"/>
                    <a:pt x="3956305" y="258854"/>
                    <a:pt x="3934363" y="238914"/>
                  </a:cubicBezTo>
                  <a:cubicBezTo>
                    <a:pt x="3858685" y="269450"/>
                    <a:pt x="3788867" y="271938"/>
                    <a:pt x="3728028" y="279351"/>
                  </a:cubicBezTo>
                  <a:cubicBezTo>
                    <a:pt x="3417501" y="317797"/>
                    <a:pt x="3032943" y="408342"/>
                    <a:pt x="2753829" y="427186"/>
                  </a:cubicBezTo>
                  <a:cubicBezTo>
                    <a:pt x="3008424" y="313505"/>
                    <a:pt x="3304340" y="238479"/>
                    <a:pt x="3491900" y="141211"/>
                  </a:cubicBezTo>
                  <a:cubicBezTo>
                    <a:pt x="3497319" y="87769"/>
                    <a:pt x="3495628" y="63664"/>
                    <a:pt x="3490954" y="14208"/>
                  </a:cubicBezTo>
                  <a:cubicBezTo>
                    <a:pt x="3286205" y="0"/>
                    <a:pt x="2974269" y="103249"/>
                    <a:pt x="2685079" y="199751"/>
                  </a:cubicBezTo>
                  <a:cubicBezTo>
                    <a:pt x="2014514" y="423578"/>
                    <a:pt x="1206049" y="679027"/>
                    <a:pt x="830398" y="1061561"/>
                  </a:cubicBezTo>
                  <a:cubicBezTo>
                    <a:pt x="841531" y="1117255"/>
                    <a:pt x="826287" y="1189922"/>
                    <a:pt x="869033" y="1237444"/>
                  </a:cubicBezTo>
                  <a:cubicBezTo>
                    <a:pt x="730684" y="1316070"/>
                    <a:pt x="571886" y="1387432"/>
                    <a:pt x="437390" y="1468532"/>
                  </a:cubicBezTo>
                  <a:cubicBezTo>
                    <a:pt x="443622" y="1534473"/>
                    <a:pt x="479104" y="1602444"/>
                    <a:pt x="493271" y="1613629"/>
                  </a:cubicBezTo>
                  <a:cubicBezTo>
                    <a:pt x="449249" y="1638531"/>
                    <a:pt x="517508" y="1619557"/>
                    <a:pt x="515412" y="1644997"/>
                  </a:cubicBezTo>
                  <a:cubicBezTo>
                    <a:pt x="496520" y="1654218"/>
                    <a:pt x="509595" y="1675583"/>
                    <a:pt x="481770" y="1682420"/>
                  </a:cubicBezTo>
                  <a:cubicBezTo>
                    <a:pt x="378628" y="1667708"/>
                    <a:pt x="265741" y="1749700"/>
                    <a:pt x="160769" y="1775666"/>
                  </a:cubicBezTo>
                  <a:cubicBezTo>
                    <a:pt x="157247" y="1792240"/>
                    <a:pt x="195297" y="1789036"/>
                    <a:pt x="171415" y="1803425"/>
                  </a:cubicBezTo>
                  <a:cubicBezTo>
                    <a:pt x="101863" y="1821151"/>
                    <a:pt x="94887" y="1858109"/>
                    <a:pt x="25336" y="1875835"/>
                  </a:cubicBezTo>
                  <a:cubicBezTo>
                    <a:pt x="23062" y="1891117"/>
                    <a:pt x="20789" y="1906399"/>
                    <a:pt x="24909" y="1924110"/>
                  </a:cubicBezTo>
                  <a:cubicBezTo>
                    <a:pt x="35289" y="1936631"/>
                    <a:pt x="95973" y="1920329"/>
                    <a:pt x="79843" y="1942204"/>
                  </a:cubicBezTo>
                  <a:cubicBezTo>
                    <a:pt x="43240" y="1955545"/>
                    <a:pt x="0" y="1952489"/>
                    <a:pt x="1890" y="1988022"/>
                  </a:cubicBezTo>
                  <a:cubicBezTo>
                    <a:pt x="22606" y="2010524"/>
                    <a:pt x="64244" y="1994554"/>
                    <a:pt x="76315" y="2031179"/>
                  </a:cubicBezTo>
                  <a:cubicBezTo>
                    <a:pt x="67737" y="2049112"/>
                    <a:pt x="39978" y="2059758"/>
                    <a:pt x="47996" y="2082481"/>
                  </a:cubicBezTo>
                  <a:cubicBezTo>
                    <a:pt x="107655" y="2080170"/>
                    <a:pt x="161186" y="2090667"/>
                    <a:pt x="223340" y="2085772"/>
                  </a:cubicBezTo>
                  <a:cubicBezTo>
                    <a:pt x="204470" y="2096263"/>
                    <a:pt x="239154" y="2118521"/>
                    <a:pt x="289769" y="2107476"/>
                  </a:cubicBezTo>
                  <a:cubicBezTo>
                    <a:pt x="287540" y="2125297"/>
                    <a:pt x="243141" y="2128613"/>
                    <a:pt x="247283" y="2147593"/>
                  </a:cubicBezTo>
                  <a:cubicBezTo>
                    <a:pt x="320688" y="2132340"/>
                    <a:pt x="340517" y="2104049"/>
                    <a:pt x="408909" y="2092694"/>
                  </a:cubicBezTo>
                  <a:cubicBezTo>
                    <a:pt x="363839" y="2130316"/>
                    <a:pt x="306425" y="2188477"/>
                    <a:pt x="249506" y="2202173"/>
                  </a:cubicBezTo>
                  <a:cubicBezTo>
                    <a:pt x="233397" y="2225317"/>
                    <a:pt x="240278" y="2255682"/>
                    <a:pt x="231811" y="2279963"/>
                  </a:cubicBezTo>
                  <a:cubicBezTo>
                    <a:pt x="216484" y="2275150"/>
                    <a:pt x="219150" y="2355126"/>
                    <a:pt x="258847" y="2373486"/>
                  </a:cubicBezTo>
                  <a:cubicBezTo>
                    <a:pt x="308148" y="2359923"/>
                    <a:pt x="420002" y="2364322"/>
                    <a:pt x="492646" y="2378296"/>
                  </a:cubicBezTo>
                  <a:cubicBezTo>
                    <a:pt x="487811" y="2392353"/>
                    <a:pt x="471481" y="2402799"/>
                    <a:pt x="480724" y="2422961"/>
                  </a:cubicBezTo>
                  <a:cubicBezTo>
                    <a:pt x="505006" y="2431428"/>
                    <a:pt x="562530" y="2379617"/>
                    <a:pt x="586989" y="2398243"/>
                  </a:cubicBezTo>
                  <a:cubicBezTo>
                    <a:pt x="622765" y="2410320"/>
                    <a:pt x="559496" y="2424126"/>
                    <a:pt x="577717" y="2449212"/>
                  </a:cubicBezTo>
                  <a:cubicBezTo>
                    <a:pt x="811840" y="2326998"/>
                    <a:pt x="1000664" y="2302108"/>
                    <a:pt x="1239660" y="2240778"/>
                  </a:cubicBezTo>
                  <a:cubicBezTo>
                    <a:pt x="973770" y="2362277"/>
                    <a:pt x="617372" y="2683506"/>
                    <a:pt x="612818" y="2786471"/>
                  </a:cubicBezTo>
                  <a:cubicBezTo>
                    <a:pt x="645833" y="2785895"/>
                    <a:pt x="673902" y="2793026"/>
                    <a:pt x="704488" y="2798843"/>
                  </a:cubicBezTo>
                  <a:cubicBezTo>
                    <a:pt x="694795" y="2825686"/>
                    <a:pt x="680001" y="2851348"/>
                    <a:pt x="677971" y="2880598"/>
                  </a:cubicBezTo>
                  <a:cubicBezTo>
                    <a:pt x="693969" y="2851105"/>
                    <a:pt x="752136" y="2836117"/>
                    <a:pt x="758146" y="2889360"/>
                  </a:cubicBezTo>
                  <a:cubicBezTo>
                    <a:pt x="717579" y="2893879"/>
                    <a:pt x="717801" y="2906577"/>
                    <a:pt x="718332" y="2937052"/>
                  </a:cubicBezTo>
                  <a:cubicBezTo>
                    <a:pt x="760325" y="2941400"/>
                    <a:pt x="824442" y="2903445"/>
                    <a:pt x="845446" y="2942455"/>
                  </a:cubicBezTo>
                  <a:cubicBezTo>
                    <a:pt x="819068" y="2959428"/>
                    <a:pt x="808644" y="2944367"/>
                    <a:pt x="783492" y="2958779"/>
                  </a:cubicBezTo>
                  <a:cubicBezTo>
                    <a:pt x="785205" y="2984153"/>
                    <a:pt x="810268" y="2964662"/>
                    <a:pt x="819379" y="2977205"/>
                  </a:cubicBezTo>
                  <a:cubicBezTo>
                    <a:pt x="746262" y="3008966"/>
                    <a:pt x="750271" y="3020328"/>
                    <a:pt x="726854" y="3061383"/>
                  </a:cubicBezTo>
                  <a:cubicBezTo>
                    <a:pt x="705960" y="3028722"/>
                    <a:pt x="656330" y="3241711"/>
                    <a:pt x="699459" y="3238418"/>
                  </a:cubicBezTo>
                  <a:cubicBezTo>
                    <a:pt x="664547" y="3275863"/>
                    <a:pt x="732740" y="3253079"/>
                    <a:pt x="749491" y="3266759"/>
                  </a:cubicBezTo>
                  <a:cubicBezTo>
                    <a:pt x="734719" y="3293691"/>
                    <a:pt x="769137" y="3300711"/>
                    <a:pt x="773434" y="3328580"/>
                  </a:cubicBezTo>
                  <a:cubicBezTo>
                    <a:pt x="792570" y="3333327"/>
                    <a:pt x="828929" y="3306018"/>
                    <a:pt x="828368" y="3346674"/>
                  </a:cubicBezTo>
                  <a:cubicBezTo>
                    <a:pt x="791610" y="3351127"/>
                    <a:pt x="802861" y="3340769"/>
                    <a:pt x="777908" y="3366608"/>
                  </a:cubicBezTo>
                  <a:cubicBezTo>
                    <a:pt x="768865" y="3357875"/>
                    <a:pt x="749662" y="3349318"/>
                    <a:pt x="730948" y="3368698"/>
                  </a:cubicBezTo>
                  <a:cubicBezTo>
                    <a:pt x="745381" y="3395120"/>
                    <a:pt x="740656" y="3415526"/>
                    <a:pt x="738494" y="3437157"/>
                  </a:cubicBezTo>
                  <a:cubicBezTo>
                    <a:pt x="805594" y="3424554"/>
                    <a:pt x="759010" y="3448230"/>
                    <a:pt x="821319" y="3452224"/>
                  </a:cubicBezTo>
                  <a:cubicBezTo>
                    <a:pt x="840765" y="3474748"/>
                    <a:pt x="812940" y="3481584"/>
                    <a:pt x="809397" y="3496889"/>
                  </a:cubicBezTo>
                  <a:cubicBezTo>
                    <a:pt x="931365" y="3498570"/>
                    <a:pt x="995742" y="3548254"/>
                    <a:pt x="1100287" y="3570563"/>
                  </a:cubicBezTo>
                  <a:cubicBezTo>
                    <a:pt x="1100686" y="3593420"/>
                    <a:pt x="1119578" y="3584198"/>
                    <a:pt x="1122428" y="3601931"/>
                  </a:cubicBezTo>
                  <a:cubicBezTo>
                    <a:pt x="1320119" y="3575617"/>
                    <a:pt x="1451285" y="3594921"/>
                    <a:pt x="1678632" y="3521092"/>
                  </a:cubicBezTo>
                  <a:cubicBezTo>
                    <a:pt x="1650253" y="3496183"/>
                    <a:pt x="1571879" y="3517874"/>
                    <a:pt x="1556420" y="3505442"/>
                  </a:cubicBezTo>
                  <a:cubicBezTo>
                    <a:pt x="1710206" y="3437978"/>
                    <a:pt x="1899008" y="3411819"/>
                    <a:pt x="2083757" y="3371759"/>
                  </a:cubicBezTo>
                  <a:cubicBezTo>
                    <a:pt x="2260932" y="3334371"/>
                    <a:pt x="2436364" y="3342740"/>
                    <a:pt x="2610246" y="3262224"/>
                  </a:cubicBezTo>
                  <a:cubicBezTo>
                    <a:pt x="2652437" y="3278000"/>
                    <a:pt x="2684898" y="3245678"/>
                    <a:pt x="2724063" y="3233563"/>
                  </a:cubicBezTo>
                  <a:cubicBezTo>
                    <a:pt x="2928685" y="3167752"/>
                    <a:pt x="3189401" y="3113663"/>
                    <a:pt x="3392282" y="3093609"/>
                  </a:cubicBezTo>
                  <a:cubicBezTo>
                    <a:pt x="3427792" y="3090449"/>
                    <a:pt x="3468072" y="3069423"/>
                    <a:pt x="3484380" y="3057707"/>
                  </a:cubicBezTo>
                  <a:cubicBezTo>
                    <a:pt x="3550587" y="3066712"/>
                    <a:pt x="3664116" y="3021544"/>
                    <a:pt x="3723508" y="3003995"/>
                  </a:cubicBezTo>
                  <a:cubicBezTo>
                    <a:pt x="3720770" y="2992611"/>
                    <a:pt x="3710389" y="2980090"/>
                    <a:pt x="3721707" y="2973542"/>
                  </a:cubicBezTo>
                  <a:cubicBezTo>
                    <a:pt x="3803912" y="2953054"/>
                    <a:pt x="3920379" y="2930698"/>
                    <a:pt x="3995770" y="2883655"/>
                  </a:cubicBezTo>
                  <a:cubicBezTo>
                    <a:pt x="3985523" y="2878753"/>
                    <a:pt x="3964180" y="2893098"/>
                    <a:pt x="3962555" y="2872803"/>
                  </a:cubicBezTo>
                  <a:cubicBezTo>
                    <a:pt x="4034624" y="2853763"/>
                    <a:pt x="4123378" y="2844592"/>
                    <a:pt x="4191459" y="2815459"/>
                  </a:cubicBezTo>
                  <a:cubicBezTo>
                    <a:pt x="4177447" y="2813164"/>
                    <a:pt x="4162210" y="2813430"/>
                    <a:pt x="4149401" y="2807302"/>
                  </a:cubicBezTo>
                  <a:cubicBezTo>
                    <a:pt x="4233347" y="2741057"/>
                    <a:pt x="4268348" y="2708691"/>
                    <a:pt x="4384926" y="2692684"/>
                  </a:cubicBezTo>
                  <a:cubicBezTo>
                    <a:pt x="4375373" y="2654745"/>
                    <a:pt x="4401617" y="2630153"/>
                    <a:pt x="4461054" y="2615144"/>
                  </a:cubicBezTo>
                  <a:cubicBezTo>
                    <a:pt x="4477163" y="2591999"/>
                    <a:pt x="4426526" y="2601774"/>
                    <a:pt x="4445085" y="2573506"/>
                  </a:cubicBezTo>
                  <a:cubicBezTo>
                    <a:pt x="4656655" y="2541869"/>
                    <a:pt x="4711742" y="2350379"/>
                    <a:pt x="4807655" y="2242008"/>
                  </a:cubicBezTo>
                  <a:cubicBezTo>
                    <a:pt x="4811398" y="2238132"/>
                    <a:pt x="4827728" y="2227686"/>
                    <a:pt x="4830224" y="2225102"/>
                  </a:cubicBezTo>
                  <a:cubicBezTo>
                    <a:pt x="4963405" y="2141485"/>
                    <a:pt x="5129550" y="2127153"/>
                    <a:pt x="5230453" y="2013614"/>
                  </a:cubicBezTo>
                  <a:cubicBezTo>
                    <a:pt x="5268332" y="1927850"/>
                    <a:pt x="5370573" y="1818099"/>
                    <a:pt x="5253801" y="1750277"/>
                  </a:cubicBezTo>
                  <a:cubicBezTo>
                    <a:pt x="5266189" y="1732278"/>
                    <a:pt x="5259419" y="1708262"/>
                    <a:pt x="5246255" y="1681818"/>
                  </a:cubicBezTo>
                  <a:cubicBezTo>
                    <a:pt x="5194437" y="1696695"/>
                    <a:pt x="4953624" y="1653901"/>
                    <a:pt x="4899915" y="1633245"/>
                  </a:cubicBezTo>
                  <a:cubicBezTo>
                    <a:pt x="4910877" y="1606380"/>
                    <a:pt x="4886286" y="1580135"/>
                    <a:pt x="4892369" y="1564786"/>
                  </a:cubicBezTo>
                  <a:cubicBezTo>
                    <a:pt x="4941847" y="1561382"/>
                    <a:pt x="4955482" y="1542092"/>
                    <a:pt x="4984489" y="1530153"/>
                  </a:cubicBezTo>
                  <a:close/>
                </a:path>
              </a:pathLst>
            </a:custGeom>
            <a:blipFill>
              <a:blip r:embed="rId4"/>
              <a:stretch>
                <a:fillRect l="-606" t="-15388" r="-711" b="-14929"/>
              </a:stretch>
            </a:blipFill>
          </p:spPr>
          <p:txBody>
            <a:bodyPr/>
            <a:lstStyle/>
            <a:p>
              <a:endParaRPr lang="en-US"/>
            </a:p>
          </p:txBody>
        </p:sp>
      </p:grpSp>
      <p:sp>
        <p:nvSpPr>
          <p:cNvPr id="7" name="TextBox 7"/>
          <p:cNvSpPr txBox="1"/>
          <p:nvPr/>
        </p:nvSpPr>
        <p:spPr>
          <a:xfrm>
            <a:off x="758017" y="895350"/>
            <a:ext cx="7881795" cy="1137368"/>
          </a:xfrm>
          <a:prstGeom prst="rect">
            <a:avLst/>
          </a:prstGeom>
        </p:spPr>
        <p:txBody>
          <a:bodyPr lIns="0" tIns="0" rIns="0" bIns="0" rtlCol="0" anchor="t">
            <a:spAutoFit/>
          </a:bodyPr>
          <a:lstStyle/>
          <a:p>
            <a:pPr algn="ctr">
              <a:lnSpc>
                <a:spcPts val="9239"/>
              </a:lnSpc>
            </a:pPr>
            <a:r>
              <a:rPr lang="en-US" sz="6600">
                <a:solidFill>
                  <a:srgbClr val="4D3527"/>
                </a:solidFill>
                <a:latin typeface="Fraunces Heavy"/>
              </a:rPr>
              <a:t>2. ĐỌC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1964</Words>
  <Application>Microsoft Office PowerPoint</Application>
  <PresentationFormat>Custom</PresentationFormat>
  <Paragraphs>157</Paragraphs>
  <Slides>31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Roboto Condensed Bold</vt:lpstr>
      <vt:lpstr>Roboto Condensed Italics</vt:lpstr>
      <vt:lpstr>Roboto Condensed</vt:lpstr>
      <vt:lpstr>Fraunces Heavy</vt:lpstr>
      <vt:lpstr>#9Slide06 SVNSlow Attack 2</vt:lpstr>
      <vt:lpstr>Arial</vt:lpstr>
      <vt:lpstr>Calibri</vt:lpstr>
      <vt:lpstr>#9Slide05 VL Fadilla</vt:lpstr>
      <vt:lpstr>#9Slide07 SVNUT Triumph Press</vt:lpstr>
      <vt:lpstr>Fraunces Bold</vt:lpstr>
      <vt:lpstr>Roboto Condensed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8CD-B8-Doc2-Danh nhau voi coi xay gio</dc:title>
  <dc:creator>Hai Anh</dc:creator>
  <cp:lastModifiedBy>QuangHung Xuan</cp:lastModifiedBy>
  <cp:revision>5</cp:revision>
  <dcterms:created xsi:type="dcterms:W3CDTF">2006-08-16T00:00:00Z</dcterms:created>
  <dcterms:modified xsi:type="dcterms:W3CDTF">2026-02-26T07:37:20Z</dcterms:modified>
  <dc:identifier>DAF3h3SYimY</dc:identifier>
</cp:coreProperties>
</file>