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9Slide05 VL Fadilla" panose="020B0604020202020204" charset="-93"/>
      <p:regular r:id="rId46"/>
    </p:embeddedFont>
    <p:embeddedFont>
      <p:font typeface="#9Slide06 SVNSlow Attack 2" panose="020B0604020202020204" charset="0"/>
      <p:regular r:id="rId47"/>
    </p:embeddedFont>
    <p:embeddedFont>
      <p:font typeface="#9Slide07 SVNUT Triumph Press" panose="020B0604020202020204" charset="0"/>
      <p:regular r:id="rId48"/>
    </p:embeddedFont>
    <p:embeddedFont>
      <p:font typeface="Art Nuvo UltraRough" panose="020B0604020202020204" charset="0"/>
      <p:regular r:id="rId49"/>
    </p:embeddedFont>
    <p:embeddedFont>
      <p:font typeface="Fraunces Bold" panose="020B0604020202020204" charset="-93"/>
      <p:regular r:id="rId50"/>
    </p:embeddedFont>
    <p:embeddedFont>
      <p:font typeface="Fraunces Heavy" panose="020B0604020202020204" charset="-93"/>
      <p:regular r:id="rId51"/>
    </p:embeddedFont>
    <p:embeddedFont>
      <p:font typeface="Fraunces Semi-Bold" panose="020B0604020202020204" charset="-93"/>
      <p:regular r:id="rId52"/>
    </p:embeddedFont>
    <p:embeddedFont>
      <p:font typeface="Roboto Condensed" panose="02000000000000000000" pitchFamily="2" charset="0"/>
      <p:regular r:id="rId53"/>
      <p:bold r:id="rId54"/>
      <p:italic r:id="rId55"/>
    </p:embeddedFont>
    <p:embeddedFont>
      <p:font typeface="Roboto Condensed Bold" panose="02000000000000000000" charset="0"/>
      <p:regular r:id="rId56"/>
    </p:embeddedFont>
    <p:embeddedFont>
      <p:font typeface="Roboto Condensed Bold Italics" panose="020B0604020202020204" charset="0"/>
      <p:regular r:id="rId57"/>
    </p:embeddedFont>
    <p:embeddedFont>
      <p:font typeface="Roboto Condensed Italics"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watch?v=rI8aIwyVRs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watch?v=jbyJ4p132hQ"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4.svg"/><Relationship Id="rId4" Type="http://schemas.openxmlformats.org/officeDocument/2006/relationships/image" Target="../media/image14.sv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2.sv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4" name="Freeform 4"/>
          <p:cNvSpPr/>
          <p:nvPr/>
        </p:nvSpPr>
        <p:spPr>
          <a:xfrm>
            <a:off x="5971907" y="8874275"/>
            <a:ext cx="6344186" cy="196093"/>
          </a:xfrm>
          <a:custGeom>
            <a:avLst/>
            <a:gdLst/>
            <a:ahLst/>
            <a:cxnLst/>
            <a:rect l="l" t="t" r="r" b="b"/>
            <a:pathLst>
              <a:path w="6344186" h="196093">
                <a:moveTo>
                  <a:pt x="0" y="0"/>
                </a:moveTo>
                <a:lnTo>
                  <a:pt x="6344186" y="0"/>
                </a:lnTo>
                <a:lnTo>
                  <a:pt x="6344186" y="196093"/>
                </a:lnTo>
                <a:lnTo>
                  <a:pt x="0" y="196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2914210" y="663192"/>
            <a:ext cx="1175478" cy="1175478"/>
          </a:xfrm>
          <a:custGeom>
            <a:avLst/>
            <a:gdLst/>
            <a:ahLst/>
            <a:cxnLst/>
            <a:rect l="l" t="t" r="r" b="b"/>
            <a:pathLst>
              <a:path w="1175478" h="1175478">
                <a:moveTo>
                  <a:pt x="0" y="0"/>
                </a:moveTo>
                <a:lnTo>
                  <a:pt x="1175478" y="0"/>
                </a:lnTo>
                <a:lnTo>
                  <a:pt x="1175478" y="1175478"/>
                </a:lnTo>
                <a:lnTo>
                  <a:pt x="0" y="1175478"/>
                </a:lnTo>
                <a:lnTo>
                  <a:pt x="0" y="0"/>
                </a:lnTo>
                <a:close/>
              </a:path>
            </a:pathLst>
          </a:custGeom>
          <a:blipFill>
            <a:blip r:embed="rId5"/>
            <a:stretch>
              <a:fillRect/>
            </a:stretch>
          </a:blipFill>
        </p:spPr>
        <p:txBody>
          <a:bodyPr/>
          <a:lstStyle/>
          <a:p>
            <a:endParaRPr lang="en-US"/>
          </a:p>
        </p:txBody>
      </p:sp>
      <p:sp>
        <p:nvSpPr>
          <p:cNvPr id="14" name="Freeform 14"/>
          <p:cNvSpPr/>
          <p:nvPr/>
        </p:nvSpPr>
        <p:spPr>
          <a:xfrm>
            <a:off x="2229669" y="7133536"/>
            <a:ext cx="905013" cy="905013"/>
          </a:xfrm>
          <a:custGeom>
            <a:avLst/>
            <a:gdLst/>
            <a:ahLst/>
            <a:cxnLst/>
            <a:rect l="l" t="t" r="r" b="b"/>
            <a:pathLst>
              <a:path w="905013" h="905013">
                <a:moveTo>
                  <a:pt x="0" y="0"/>
                </a:moveTo>
                <a:lnTo>
                  <a:pt x="905013" y="0"/>
                </a:lnTo>
                <a:lnTo>
                  <a:pt x="905013" y="905013"/>
                </a:lnTo>
                <a:lnTo>
                  <a:pt x="0" y="905013"/>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3467349" y="3368341"/>
            <a:ext cx="11411073" cy="2580478"/>
          </a:xfrm>
          <a:prstGeom prst="rect">
            <a:avLst/>
          </a:prstGeom>
        </p:spPr>
        <p:txBody>
          <a:bodyPr lIns="0" tIns="0" rIns="0" bIns="0" rtlCol="0" anchor="t">
            <a:spAutoFit/>
          </a:bodyPr>
          <a:lstStyle/>
          <a:p>
            <a:pPr algn="just">
              <a:lnSpc>
                <a:spcPts val="6859"/>
              </a:lnSpc>
            </a:pPr>
            <a:r>
              <a:rPr lang="en-US" sz="4899">
                <a:solidFill>
                  <a:srgbClr val="6D453E"/>
                </a:solidFill>
                <a:latin typeface="Roboto Condensed Bold"/>
              </a:rPr>
              <a:t>HS nghe bài hát </a:t>
            </a:r>
            <a:r>
              <a:rPr lang="en-US" sz="4899">
                <a:solidFill>
                  <a:srgbClr val="6D453E"/>
                </a:solidFill>
                <a:latin typeface="Roboto Condensed Bold Italics"/>
              </a:rPr>
              <a:t>Tiếng đàn bầu </a:t>
            </a:r>
            <a:r>
              <a:rPr lang="en-US" sz="4899">
                <a:solidFill>
                  <a:srgbClr val="6D453E"/>
                </a:solidFill>
                <a:latin typeface="Roboto Condensed Bold"/>
              </a:rPr>
              <a:t>(Nhạc: Nguyễn Đình Phúc; thơ: Lữ Giang) và trả lời câu hỏi:</a:t>
            </a:r>
          </a:p>
          <a:p>
            <a:pPr algn="just">
              <a:lnSpc>
                <a:spcPts val="6859"/>
              </a:lnSpc>
            </a:pPr>
            <a:endParaRPr lang="en-US" sz="4899">
              <a:solidFill>
                <a:srgbClr val="6D453E"/>
              </a:solidFill>
              <a:latin typeface="Roboto Condensed Bold"/>
            </a:endParaRPr>
          </a:p>
        </p:txBody>
      </p:sp>
      <p:sp>
        <p:nvSpPr>
          <p:cNvPr id="16" name="TextBox 16"/>
          <p:cNvSpPr txBox="1"/>
          <p:nvPr/>
        </p:nvSpPr>
        <p:spPr>
          <a:xfrm>
            <a:off x="3467349" y="5233584"/>
            <a:ext cx="11934330" cy="2352459"/>
          </a:xfrm>
          <a:prstGeom prst="rect">
            <a:avLst/>
          </a:prstGeom>
        </p:spPr>
        <p:txBody>
          <a:bodyPr lIns="0" tIns="0" rIns="0" bIns="0" rtlCol="0" anchor="t">
            <a:spAutoFit/>
          </a:bodyPr>
          <a:lstStyle/>
          <a:p>
            <a:pPr algn="just">
              <a:lnSpc>
                <a:spcPts val="6299"/>
              </a:lnSpc>
              <a:spcBef>
                <a:spcPct val="0"/>
              </a:spcBef>
            </a:pPr>
            <a:r>
              <a:rPr lang="en-US" sz="4499" dirty="0">
                <a:solidFill>
                  <a:srgbClr val="6D453E"/>
                </a:solidFill>
                <a:latin typeface="Roboto Condensed"/>
              </a:rPr>
              <a:t>Em </a:t>
            </a:r>
            <a:r>
              <a:rPr lang="en-US" sz="4499" dirty="0" err="1">
                <a:solidFill>
                  <a:srgbClr val="6D453E"/>
                </a:solidFill>
                <a:latin typeface="Roboto Condensed"/>
              </a:rPr>
              <a:t>có</a:t>
            </a:r>
            <a:r>
              <a:rPr lang="en-US" sz="4499" dirty="0">
                <a:solidFill>
                  <a:srgbClr val="6D453E"/>
                </a:solidFill>
                <a:latin typeface="Roboto Condensed"/>
              </a:rPr>
              <a:t> </a:t>
            </a:r>
            <a:r>
              <a:rPr lang="en-US" sz="4499" dirty="0" err="1">
                <a:solidFill>
                  <a:srgbClr val="6D453E"/>
                </a:solidFill>
                <a:latin typeface="Roboto Condensed"/>
              </a:rPr>
              <a:t>suy</a:t>
            </a:r>
            <a:r>
              <a:rPr lang="en-US" sz="4499" dirty="0">
                <a:solidFill>
                  <a:srgbClr val="6D453E"/>
                </a:solidFill>
                <a:latin typeface="Roboto Condensed"/>
              </a:rPr>
              <a:t> </a:t>
            </a:r>
            <a:r>
              <a:rPr lang="en-US" sz="4499" dirty="0" err="1">
                <a:solidFill>
                  <a:srgbClr val="6D453E"/>
                </a:solidFill>
                <a:latin typeface="Roboto Condensed"/>
              </a:rPr>
              <a:t>nghĩ</a:t>
            </a:r>
            <a:r>
              <a:rPr lang="en-US" sz="4499" dirty="0">
                <a:solidFill>
                  <a:srgbClr val="6D453E"/>
                </a:solidFill>
                <a:latin typeface="Roboto Condensed"/>
              </a:rPr>
              <a:t>, </a:t>
            </a:r>
            <a:r>
              <a:rPr lang="en-US" sz="4499" dirty="0" err="1">
                <a:solidFill>
                  <a:srgbClr val="6D453E"/>
                </a:solidFill>
                <a:latin typeface="Roboto Condensed"/>
              </a:rPr>
              <a:t>cảm</a:t>
            </a:r>
            <a:r>
              <a:rPr lang="en-US" sz="4499" dirty="0">
                <a:solidFill>
                  <a:srgbClr val="6D453E"/>
                </a:solidFill>
                <a:latin typeface="Roboto Condensed"/>
              </a:rPr>
              <a:t> </a:t>
            </a:r>
            <a:r>
              <a:rPr lang="en-US" sz="4499" dirty="0" err="1">
                <a:solidFill>
                  <a:srgbClr val="6D453E"/>
                </a:solidFill>
                <a:latin typeface="Roboto Condensed"/>
              </a:rPr>
              <a:t>nhận</a:t>
            </a:r>
            <a:r>
              <a:rPr lang="en-US" sz="4499" dirty="0">
                <a:solidFill>
                  <a:srgbClr val="6D453E"/>
                </a:solidFill>
                <a:latin typeface="Roboto Condensed"/>
              </a:rPr>
              <a:t> </a:t>
            </a:r>
            <a:r>
              <a:rPr lang="en-US" sz="4499" dirty="0" err="1">
                <a:solidFill>
                  <a:srgbClr val="6D453E"/>
                </a:solidFill>
                <a:latin typeface="Roboto Condensed"/>
              </a:rPr>
              <a:t>gì</a:t>
            </a:r>
            <a:r>
              <a:rPr lang="en-US" sz="4499" dirty="0">
                <a:solidFill>
                  <a:srgbClr val="6D453E"/>
                </a:solidFill>
                <a:latin typeface="Roboto Condensed"/>
              </a:rPr>
              <a:t> </a:t>
            </a:r>
            <a:r>
              <a:rPr lang="en-US" sz="4499" dirty="0" err="1">
                <a:solidFill>
                  <a:srgbClr val="6D453E"/>
                </a:solidFill>
                <a:latin typeface="Roboto Condensed"/>
              </a:rPr>
              <a:t>về</a:t>
            </a:r>
            <a:r>
              <a:rPr lang="en-US" sz="4499" dirty="0">
                <a:solidFill>
                  <a:srgbClr val="6D453E"/>
                </a:solidFill>
                <a:latin typeface="Roboto Condensed"/>
              </a:rPr>
              <a:t> </a:t>
            </a:r>
            <a:r>
              <a:rPr lang="en-US" sz="4499" dirty="0" err="1">
                <a:solidFill>
                  <a:srgbClr val="6D453E"/>
                </a:solidFill>
                <a:latin typeface="Roboto Condensed"/>
              </a:rPr>
              <a:t>âm</a:t>
            </a:r>
            <a:r>
              <a:rPr lang="en-US" sz="4499" dirty="0">
                <a:solidFill>
                  <a:srgbClr val="6D453E"/>
                </a:solidFill>
                <a:latin typeface="Roboto Condensed"/>
              </a:rPr>
              <a:t> vang </a:t>
            </a:r>
            <a:r>
              <a:rPr lang="en-US" sz="4499" dirty="0" err="1">
                <a:solidFill>
                  <a:srgbClr val="6D453E"/>
                </a:solidFill>
                <a:latin typeface="Roboto Condensed"/>
              </a:rPr>
              <a:t>của</a:t>
            </a:r>
            <a:r>
              <a:rPr lang="en-US" sz="4499" dirty="0">
                <a:solidFill>
                  <a:srgbClr val="6D453E"/>
                </a:solidFill>
                <a:latin typeface="Roboto Condensed"/>
              </a:rPr>
              <a:t> </a:t>
            </a:r>
            <a:r>
              <a:rPr lang="en-US" sz="4499" dirty="0" err="1">
                <a:solidFill>
                  <a:srgbClr val="6D453E"/>
                </a:solidFill>
                <a:latin typeface="Roboto Condensed"/>
              </a:rPr>
              <a:t>lịch</a:t>
            </a:r>
            <a:r>
              <a:rPr lang="en-US" sz="4499" dirty="0">
                <a:solidFill>
                  <a:srgbClr val="6D453E"/>
                </a:solidFill>
                <a:latin typeface="Roboto Condensed"/>
              </a:rPr>
              <a:t> </a:t>
            </a:r>
            <a:r>
              <a:rPr lang="en-US" sz="4499" dirty="0" err="1">
                <a:solidFill>
                  <a:srgbClr val="6D453E"/>
                </a:solidFill>
                <a:latin typeface="Roboto Condensed"/>
              </a:rPr>
              <a:t>sử</a:t>
            </a:r>
            <a:r>
              <a:rPr lang="en-US" sz="4499" dirty="0">
                <a:solidFill>
                  <a:srgbClr val="6D453E"/>
                </a:solidFill>
                <a:latin typeface="Roboto Condensed"/>
              </a:rPr>
              <a:t> </a:t>
            </a:r>
            <a:r>
              <a:rPr lang="en-US" sz="4499" dirty="0" err="1">
                <a:solidFill>
                  <a:srgbClr val="6D453E"/>
                </a:solidFill>
                <a:latin typeface="Roboto Condensed"/>
              </a:rPr>
              <a:t>trong</a:t>
            </a:r>
            <a:r>
              <a:rPr lang="en-US" sz="4499" dirty="0">
                <a:solidFill>
                  <a:srgbClr val="6D453E"/>
                </a:solidFill>
                <a:latin typeface="Roboto Condensed"/>
              </a:rPr>
              <a:t> </a:t>
            </a:r>
            <a:r>
              <a:rPr lang="en-US" sz="4499" dirty="0" err="1">
                <a:solidFill>
                  <a:srgbClr val="6D453E"/>
                </a:solidFill>
                <a:latin typeface="Roboto Condensed"/>
              </a:rPr>
              <a:t>cuộc</a:t>
            </a:r>
            <a:r>
              <a:rPr lang="en-US" sz="4499" dirty="0">
                <a:solidFill>
                  <a:srgbClr val="6D453E"/>
                </a:solidFill>
                <a:latin typeface="Roboto Condensed"/>
              </a:rPr>
              <a:t> </a:t>
            </a:r>
            <a:r>
              <a:rPr lang="en-US" sz="4499" dirty="0" err="1">
                <a:solidFill>
                  <a:srgbClr val="6D453E"/>
                </a:solidFill>
                <a:latin typeface="Roboto Condensed"/>
              </a:rPr>
              <a:t>sống</a:t>
            </a:r>
            <a:r>
              <a:rPr lang="en-US" sz="4499" dirty="0">
                <a:solidFill>
                  <a:srgbClr val="6D453E"/>
                </a:solidFill>
                <a:latin typeface="Roboto Condensed"/>
              </a:rPr>
              <a:t>?</a:t>
            </a:r>
          </a:p>
          <a:p>
            <a:pPr algn="just">
              <a:lnSpc>
                <a:spcPts val="6299"/>
              </a:lnSpc>
              <a:spcBef>
                <a:spcPct val="0"/>
              </a:spcBef>
            </a:pPr>
            <a:endParaRPr lang="en-US" sz="4499" dirty="0">
              <a:solidFill>
                <a:srgbClr val="6D453E"/>
              </a:solidFill>
              <a:latin typeface="Roboto Condensed"/>
            </a:endParaRPr>
          </a:p>
        </p:txBody>
      </p:sp>
      <p:sp>
        <p:nvSpPr>
          <p:cNvPr id="17" name="TextBox 17"/>
          <p:cNvSpPr txBox="1"/>
          <p:nvPr/>
        </p:nvSpPr>
        <p:spPr>
          <a:xfrm>
            <a:off x="3473036" y="6983934"/>
            <a:ext cx="11635223" cy="1561956"/>
          </a:xfrm>
          <a:prstGeom prst="rect">
            <a:avLst/>
          </a:prstGeom>
        </p:spPr>
        <p:txBody>
          <a:bodyPr lIns="0" tIns="0" rIns="0" bIns="0" rtlCol="0" anchor="t">
            <a:spAutoFit/>
          </a:bodyPr>
          <a:lstStyle/>
          <a:p>
            <a:pPr algn="just">
              <a:lnSpc>
                <a:spcPts val="6299"/>
              </a:lnSpc>
              <a:spcBef>
                <a:spcPct val="0"/>
              </a:spcBef>
            </a:pPr>
            <a:r>
              <a:rPr lang="en-US" sz="4499" dirty="0">
                <a:solidFill>
                  <a:srgbClr val="6D453E"/>
                </a:solidFill>
                <a:latin typeface="Roboto Condensed"/>
              </a:rPr>
              <a:t>Theo </a:t>
            </a:r>
            <a:r>
              <a:rPr lang="en-US" sz="4499" dirty="0" err="1">
                <a:solidFill>
                  <a:srgbClr val="6D453E"/>
                </a:solidFill>
                <a:latin typeface="Roboto Condensed"/>
              </a:rPr>
              <a:t>em</a:t>
            </a:r>
            <a:r>
              <a:rPr lang="en-US" sz="4499" dirty="0">
                <a:solidFill>
                  <a:srgbClr val="6D453E"/>
                </a:solidFill>
                <a:latin typeface="Roboto Condensed"/>
              </a:rPr>
              <a:t>, </a:t>
            </a:r>
            <a:r>
              <a:rPr lang="en-US" sz="4499" dirty="0" err="1">
                <a:solidFill>
                  <a:srgbClr val="6D453E"/>
                </a:solidFill>
                <a:latin typeface="Roboto Condensed"/>
              </a:rPr>
              <a:t>lịch</a:t>
            </a:r>
            <a:r>
              <a:rPr lang="en-US" sz="4499" dirty="0">
                <a:solidFill>
                  <a:srgbClr val="6D453E"/>
                </a:solidFill>
                <a:latin typeface="Roboto Condensed"/>
              </a:rPr>
              <a:t> </a:t>
            </a:r>
            <a:r>
              <a:rPr lang="en-US" sz="4499" dirty="0" err="1">
                <a:solidFill>
                  <a:srgbClr val="6D453E"/>
                </a:solidFill>
                <a:latin typeface="Roboto Condensed"/>
              </a:rPr>
              <a:t>sử</a:t>
            </a:r>
            <a:r>
              <a:rPr lang="en-US" sz="4499" dirty="0">
                <a:solidFill>
                  <a:srgbClr val="6D453E"/>
                </a:solidFill>
                <a:latin typeface="Roboto Condensed"/>
              </a:rPr>
              <a:t> </a:t>
            </a:r>
            <a:r>
              <a:rPr lang="en-US" sz="4499" dirty="0" err="1">
                <a:solidFill>
                  <a:srgbClr val="6D453E"/>
                </a:solidFill>
                <a:latin typeface="Roboto Condensed"/>
              </a:rPr>
              <a:t>thường</a:t>
            </a:r>
            <a:r>
              <a:rPr lang="en-US" sz="4499" dirty="0">
                <a:solidFill>
                  <a:srgbClr val="6D453E"/>
                </a:solidFill>
                <a:latin typeface="Roboto Condensed"/>
              </a:rPr>
              <a:t> </a:t>
            </a:r>
            <a:r>
              <a:rPr lang="en-US" sz="4499" dirty="0" err="1">
                <a:solidFill>
                  <a:srgbClr val="6D453E"/>
                </a:solidFill>
                <a:latin typeface="Roboto Condensed"/>
              </a:rPr>
              <a:t>được</a:t>
            </a:r>
            <a:r>
              <a:rPr lang="en-US" sz="4499" dirty="0">
                <a:solidFill>
                  <a:srgbClr val="6D453E"/>
                </a:solidFill>
                <a:latin typeface="Roboto Condensed"/>
              </a:rPr>
              <a:t> </a:t>
            </a:r>
            <a:r>
              <a:rPr lang="en-US" sz="4499" dirty="0" err="1">
                <a:solidFill>
                  <a:srgbClr val="6D453E"/>
                </a:solidFill>
                <a:latin typeface="Roboto Condensed"/>
              </a:rPr>
              <a:t>ghi</a:t>
            </a:r>
            <a:r>
              <a:rPr lang="en-US" sz="4499" dirty="0">
                <a:solidFill>
                  <a:srgbClr val="6D453E"/>
                </a:solidFill>
                <a:latin typeface="Roboto Condensed"/>
              </a:rPr>
              <a:t> </a:t>
            </a:r>
            <a:r>
              <a:rPr lang="en-US" sz="4499" dirty="0" err="1">
                <a:solidFill>
                  <a:srgbClr val="6D453E"/>
                </a:solidFill>
                <a:latin typeface="Roboto Condensed"/>
              </a:rPr>
              <a:t>chép</a:t>
            </a:r>
            <a:r>
              <a:rPr lang="en-US" sz="4499" dirty="0">
                <a:solidFill>
                  <a:srgbClr val="6D453E"/>
                </a:solidFill>
                <a:latin typeface="Roboto Condensed"/>
              </a:rPr>
              <a:t> </a:t>
            </a:r>
            <a:r>
              <a:rPr lang="en-US" sz="4499" dirty="0" err="1">
                <a:solidFill>
                  <a:srgbClr val="6D453E"/>
                </a:solidFill>
                <a:latin typeface="Roboto Condensed"/>
              </a:rPr>
              <a:t>như</a:t>
            </a:r>
            <a:r>
              <a:rPr lang="en-US" sz="4499" dirty="0">
                <a:solidFill>
                  <a:srgbClr val="6D453E"/>
                </a:solidFill>
                <a:latin typeface="Roboto Condensed"/>
              </a:rPr>
              <a:t> </a:t>
            </a:r>
            <a:r>
              <a:rPr lang="en-US" sz="4499" dirty="0" err="1">
                <a:solidFill>
                  <a:srgbClr val="6D453E"/>
                </a:solidFill>
                <a:latin typeface="Roboto Condensed"/>
              </a:rPr>
              <a:t>thế</a:t>
            </a:r>
            <a:r>
              <a:rPr lang="en-US" sz="4499" dirty="0">
                <a:solidFill>
                  <a:srgbClr val="6D453E"/>
                </a:solidFill>
                <a:latin typeface="Roboto Condensed"/>
              </a:rPr>
              <a:t> </a:t>
            </a:r>
            <a:r>
              <a:rPr lang="en-US" sz="4499" dirty="0" err="1">
                <a:solidFill>
                  <a:srgbClr val="6D453E"/>
                </a:solidFill>
                <a:latin typeface="Roboto Condensed"/>
              </a:rPr>
              <a:t>nào</a:t>
            </a:r>
            <a:r>
              <a:rPr lang="en-US" sz="4499" dirty="0">
                <a:solidFill>
                  <a:srgbClr val="6D453E"/>
                </a:solidFill>
                <a:latin typeface="Roboto Condensed"/>
              </a:rPr>
              <a:t> </a:t>
            </a:r>
            <a:r>
              <a:rPr lang="en-US" sz="4499" dirty="0" err="1">
                <a:solidFill>
                  <a:srgbClr val="6D453E"/>
                </a:solidFill>
                <a:latin typeface="Roboto Condensed"/>
              </a:rPr>
              <a:t>để</a:t>
            </a:r>
            <a:r>
              <a:rPr lang="en-US" sz="4499" dirty="0">
                <a:solidFill>
                  <a:srgbClr val="6D453E"/>
                </a:solidFill>
                <a:latin typeface="Roboto Condensed"/>
              </a:rPr>
              <a:t> </a:t>
            </a:r>
            <a:r>
              <a:rPr lang="en-US" sz="4499" dirty="0" err="1">
                <a:solidFill>
                  <a:srgbClr val="6D453E"/>
                </a:solidFill>
                <a:latin typeface="Roboto Condensed"/>
              </a:rPr>
              <a:t>không</a:t>
            </a:r>
            <a:r>
              <a:rPr lang="en-US" sz="4499" dirty="0">
                <a:solidFill>
                  <a:srgbClr val="6D453E"/>
                </a:solidFill>
                <a:latin typeface="Roboto Condensed"/>
              </a:rPr>
              <a:t> </a:t>
            </a:r>
            <a:r>
              <a:rPr lang="en-US" sz="4499" dirty="0" err="1">
                <a:solidFill>
                  <a:srgbClr val="6D453E"/>
                </a:solidFill>
                <a:latin typeface="Roboto Condensed"/>
              </a:rPr>
              <a:t>bị</a:t>
            </a:r>
            <a:r>
              <a:rPr lang="en-US" sz="4499" dirty="0">
                <a:solidFill>
                  <a:srgbClr val="6D453E"/>
                </a:solidFill>
                <a:latin typeface="Roboto Condensed"/>
              </a:rPr>
              <a:t> </a:t>
            </a:r>
            <a:r>
              <a:rPr lang="en-US" sz="4499" dirty="0" err="1">
                <a:solidFill>
                  <a:srgbClr val="6D453E"/>
                </a:solidFill>
                <a:latin typeface="Roboto Condensed"/>
              </a:rPr>
              <a:t>mai</a:t>
            </a:r>
            <a:r>
              <a:rPr lang="en-US" sz="4499" dirty="0">
                <a:solidFill>
                  <a:srgbClr val="6D453E"/>
                </a:solidFill>
                <a:latin typeface="Roboto Condensed"/>
              </a:rPr>
              <a:t> </a:t>
            </a:r>
            <a:r>
              <a:rPr lang="en-US" sz="4499" dirty="0" err="1">
                <a:solidFill>
                  <a:srgbClr val="6D453E"/>
                </a:solidFill>
                <a:latin typeface="Roboto Condensed"/>
              </a:rPr>
              <a:t>một</a:t>
            </a:r>
            <a:r>
              <a:rPr lang="en-US" sz="4499" dirty="0">
                <a:solidFill>
                  <a:srgbClr val="6D453E"/>
                </a:solidFill>
                <a:latin typeface="Roboto Condensed"/>
              </a:rPr>
              <a:t>?</a:t>
            </a:r>
          </a:p>
        </p:txBody>
      </p:sp>
      <p:sp>
        <p:nvSpPr>
          <p:cNvPr id="18" name="TextBox 18"/>
          <p:cNvSpPr txBox="1"/>
          <p:nvPr/>
        </p:nvSpPr>
        <p:spPr>
          <a:xfrm>
            <a:off x="5012663" y="2261023"/>
            <a:ext cx="6922360" cy="1009597"/>
          </a:xfrm>
          <a:prstGeom prst="rect">
            <a:avLst/>
          </a:prstGeom>
        </p:spPr>
        <p:txBody>
          <a:bodyPr wrap="square" lIns="0" tIns="0" rIns="0" bIns="0" rtlCol="0" anchor="t">
            <a:spAutoFit/>
          </a:bodyPr>
          <a:lstStyle/>
          <a:p>
            <a:pPr algn="ctr">
              <a:lnSpc>
                <a:spcPts val="8399"/>
              </a:lnSpc>
              <a:spcBef>
                <a:spcPct val="0"/>
              </a:spcBef>
            </a:pPr>
            <a:r>
              <a:rPr lang="en-US" sz="5999" dirty="0">
                <a:solidFill>
                  <a:srgbClr val="6D453E"/>
                </a:solidFill>
                <a:latin typeface="Fraunces Bold"/>
              </a:rPr>
              <a:t>1.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0" y="0"/>
            <a:ext cx="18288000" cy="102869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4" name="Freeform 4"/>
          <p:cNvSpPr/>
          <p:nvPr/>
        </p:nvSpPr>
        <p:spPr>
          <a:xfrm>
            <a:off x="5804990" y="3102655"/>
            <a:ext cx="12556126" cy="7043375"/>
          </a:xfrm>
          <a:custGeom>
            <a:avLst/>
            <a:gdLst/>
            <a:ahLst/>
            <a:cxnLst/>
            <a:rect l="l" t="t" r="r" b="b"/>
            <a:pathLst>
              <a:path w="13434230" h="7043375">
                <a:moveTo>
                  <a:pt x="0" y="0"/>
                </a:moveTo>
                <a:lnTo>
                  <a:pt x="13434231" y="0"/>
                </a:lnTo>
                <a:lnTo>
                  <a:pt x="13434231" y="7043375"/>
                </a:lnTo>
                <a:lnTo>
                  <a:pt x="0" y="704337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1399585"/>
            <a:ext cx="17259300" cy="1562100"/>
          </a:xfrm>
          <a:prstGeom prst="rect">
            <a:avLst/>
          </a:prstGeom>
        </p:spPr>
        <p:txBody>
          <a:bodyPr lIns="0" tIns="0" rIns="0" bIns="0" rtlCol="0" anchor="t">
            <a:spAutoFit/>
          </a:bodyPr>
          <a:lstStyle/>
          <a:p>
            <a:pPr algn="ctr">
              <a:lnSpc>
                <a:spcPts val="6299"/>
              </a:lnSpc>
            </a:pPr>
            <a:r>
              <a:rPr lang="en-US" sz="4500">
                <a:solidFill>
                  <a:srgbClr val="6C453E"/>
                </a:solidFill>
                <a:latin typeface="Fraunces Bold"/>
              </a:rPr>
              <a:t>BÀI 8: </a:t>
            </a:r>
          </a:p>
          <a:p>
            <a:pPr algn="ctr">
              <a:lnSpc>
                <a:spcPts val="6299"/>
              </a:lnSpc>
            </a:pPr>
            <a:r>
              <a:rPr lang="en-US" sz="4500">
                <a:solidFill>
                  <a:srgbClr val="6C453E"/>
                </a:solidFill>
                <a:latin typeface="Fraunces Bold"/>
              </a:rPr>
              <a:t>TRUYỆN LỊCH SỬ VÀ TIỂU THUYẾT</a:t>
            </a:r>
          </a:p>
        </p:txBody>
      </p:sp>
      <p:sp>
        <p:nvSpPr>
          <p:cNvPr id="6" name="TextBox 6"/>
          <p:cNvSpPr txBox="1"/>
          <p:nvPr/>
        </p:nvSpPr>
        <p:spPr>
          <a:xfrm>
            <a:off x="702674" y="4495031"/>
            <a:ext cx="12986855" cy="4322391"/>
          </a:xfrm>
          <a:prstGeom prst="rect">
            <a:avLst/>
          </a:prstGeom>
        </p:spPr>
        <p:txBody>
          <a:bodyPr lIns="0" tIns="0" rIns="0" bIns="0" rtlCol="0" anchor="t">
            <a:spAutoFit/>
          </a:bodyPr>
          <a:lstStyle/>
          <a:p>
            <a:pPr algn="ctr">
              <a:lnSpc>
                <a:spcPts val="11040"/>
              </a:lnSpc>
            </a:pPr>
            <a:r>
              <a:rPr lang="en-US" sz="12000">
                <a:solidFill>
                  <a:srgbClr val="4D3527"/>
                </a:solidFill>
                <a:latin typeface="#9Slide06 SVNSlow Attack 2"/>
              </a:rPr>
              <a:t>QUANG TRUNG </a:t>
            </a:r>
          </a:p>
          <a:p>
            <a:pPr algn="ctr">
              <a:lnSpc>
                <a:spcPts val="11040"/>
              </a:lnSpc>
            </a:pPr>
            <a:r>
              <a:rPr lang="en-US" sz="12000">
                <a:solidFill>
                  <a:srgbClr val="4D3527"/>
                </a:solidFill>
                <a:latin typeface="#9Slide06 SVNSlow Attack 2"/>
              </a:rPr>
              <a:t>ĐẠI PHÁ </a:t>
            </a:r>
          </a:p>
          <a:p>
            <a:pPr algn="ctr">
              <a:lnSpc>
                <a:spcPts val="11040"/>
              </a:lnSpc>
            </a:pPr>
            <a:r>
              <a:rPr lang="en-US" sz="12000">
                <a:solidFill>
                  <a:srgbClr val="4D3527"/>
                </a:solidFill>
                <a:latin typeface="#9Slide06 SVNSlow Attack 2"/>
              </a:rPr>
              <a:t>QUÂN THANH</a:t>
            </a:r>
          </a:p>
        </p:txBody>
      </p:sp>
      <p:sp>
        <p:nvSpPr>
          <p:cNvPr id="7" name="TextBox 7"/>
          <p:cNvSpPr txBox="1"/>
          <p:nvPr/>
        </p:nvSpPr>
        <p:spPr>
          <a:xfrm>
            <a:off x="6248400" y="3138850"/>
            <a:ext cx="5956845" cy="846386"/>
          </a:xfrm>
          <a:prstGeom prst="rect">
            <a:avLst/>
          </a:prstGeom>
        </p:spPr>
        <p:txBody>
          <a:bodyPr wrap="square" lIns="0" tIns="0" rIns="0" bIns="0" rtlCol="0" anchor="t">
            <a:spAutoFit/>
          </a:bodyPr>
          <a:lstStyle/>
          <a:p>
            <a:pPr algn="ctr">
              <a:lnSpc>
                <a:spcPts val="7139"/>
              </a:lnSpc>
            </a:pPr>
            <a:r>
              <a:rPr lang="en-US" sz="5099" dirty="0">
                <a:solidFill>
                  <a:srgbClr val="4D3527"/>
                </a:solidFill>
                <a:latin typeface="Roboto Condensed"/>
              </a:rPr>
              <a:t>ĐỌC HIỂU VĂN BẢN</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8" name="TextBox 8"/>
          <p:cNvSpPr txBox="1"/>
          <p:nvPr/>
        </p:nvSpPr>
        <p:spPr>
          <a:xfrm>
            <a:off x="4754270" y="393341"/>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
        <p:nvSpPr>
          <p:cNvPr id="9" name="TextBox 9"/>
          <p:cNvSpPr txBox="1"/>
          <p:nvPr/>
        </p:nvSpPr>
        <p:spPr>
          <a:xfrm>
            <a:off x="3279660" y="1908945"/>
            <a:ext cx="15008340" cy="771453"/>
          </a:xfrm>
          <a:prstGeom prst="rect">
            <a:avLst/>
          </a:prstGeom>
        </p:spPr>
        <p:txBody>
          <a:bodyPr lIns="0" tIns="0" rIns="0" bIns="0" rtlCol="0" anchor="t">
            <a:spAutoFit/>
          </a:bodyPr>
          <a:lstStyle/>
          <a:p>
            <a:pPr algn="ctr">
              <a:lnSpc>
                <a:spcPts val="6299"/>
              </a:lnSpc>
              <a:spcBef>
                <a:spcPct val="0"/>
              </a:spcBef>
            </a:pPr>
            <a:r>
              <a:rPr lang="en-US" sz="4499">
                <a:solidFill>
                  <a:srgbClr val="4D3527"/>
                </a:solidFill>
                <a:latin typeface="Roboto Condensed"/>
              </a:rPr>
              <a:t>Đọc diễn cảm văn bản </a:t>
            </a:r>
            <a:r>
              <a:rPr lang="en-US" sz="4499">
                <a:solidFill>
                  <a:srgbClr val="4D3527"/>
                </a:solidFill>
                <a:latin typeface="Roboto Condensed Italics"/>
              </a:rPr>
              <a:t>Quang Trung đại phá quân Thanh</a:t>
            </a:r>
            <a:r>
              <a:rPr lang="en-US" sz="4499">
                <a:solidFill>
                  <a:srgbClr val="4D3527"/>
                </a:solidFill>
                <a:latin typeface="Roboto Condensed"/>
              </a:rPr>
              <a:t>.</a:t>
            </a:r>
          </a:p>
        </p:txBody>
      </p:sp>
      <p:graphicFrame>
        <p:nvGraphicFramePr>
          <p:cNvPr id="10" name="Table 10"/>
          <p:cNvGraphicFramePr>
            <a:graphicFrameLocks noGrp="1"/>
          </p:cNvGraphicFramePr>
          <p:nvPr/>
        </p:nvGraphicFramePr>
        <p:xfrm>
          <a:off x="1028700" y="3250613"/>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6D453E"/>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6D453E"/>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6D453E"/>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kể chuyện đối với nhân vật, sự việc.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5608" y="4533757"/>
            <a:ext cx="12361322" cy="6242467"/>
          </a:xfrm>
          <a:custGeom>
            <a:avLst/>
            <a:gdLst/>
            <a:ahLst/>
            <a:cxnLst/>
            <a:rect l="l" t="t" r="r" b="b"/>
            <a:pathLst>
              <a:path w="12361322" h="6242467">
                <a:moveTo>
                  <a:pt x="0" y="0"/>
                </a:moveTo>
                <a:lnTo>
                  <a:pt x="12361322" y="0"/>
                </a:lnTo>
                <a:lnTo>
                  <a:pt x="12361322" y="6242467"/>
                </a:lnTo>
                <a:lnTo>
                  <a:pt x="0" y="624246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577109" y="2794564"/>
            <a:ext cx="11790552" cy="2525922"/>
          </a:xfrm>
          <a:prstGeom prst="rect">
            <a:avLst/>
          </a:prstGeom>
        </p:spPr>
        <p:txBody>
          <a:bodyPr lIns="0" tIns="0" rIns="0" bIns="0" rtlCol="0" anchor="t">
            <a:spAutoFit/>
          </a:bodyPr>
          <a:lstStyle/>
          <a:p>
            <a:pPr marL="1036320" lvl="1" indent="-518160" algn="just">
              <a:lnSpc>
                <a:spcPts val="6719"/>
              </a:lnSpc>
              <a:buFont typeface="Arial"/>
              <a:buChar char="•"/>
            </a:pPr>
            <a:r>
              <a:rPr lang="en-US" sz="4800">
                <a:solidFill>
                  <a:srgbClr val="4D3527"/>
                </a:solidFill>
                <a:latin typeface="Roboto Condensed"/>
              </a:rPr>
              <a:t>GV có 6 câu hỏi trắc nghiệm liên quan đến văn bản, HS có thời gian 30s để trả lời.</a:t>
            </a:r>
          </a:p>
          <a:p>
            <a:pPr marL="1036320" lvl="1" indent="-518160" algn="just">
              <a:lnSpc>
                <a:spcPts val="6719"/>
              </a:lnSpc>
              <a:buFont typeface="Arial"/>
              <a:buChar char="•"/>
            </a:pPr>
            <a:r>
              <a:rPr lang="en-US" sz="4800">
                <a:solidFill>
                  <a:srgbClr val="4D3527"/>
                </a:solidFill>
                <a:latin typeface="Roboto Condensed"/>
              </a:rPr>
              <a:t>HS giơ tay để đưa ra đáp án.</a:t>
            </a:r>
          </a:p>
        </p:txBody>
      </p:sp>
      <p:sp>
        <p:nvSpPr>
          <p:cNvPr id="7" name="TextBox 7"/>
          <p:cNvSpPr txBox="1"/>
          <p:nvPr/>
        </p:nvSpPr>
        <p:spPr>
          <a:xfrm>
            <a:off x="4495801" y="1639498"/>
            <a:ext cx="8822288"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514417" y="1028700"/>
            <a:ext cx="14912046" cy="9879230"/>
          </a:xfrm>
          <a:custGeom>
            <a:avLst/>
            <a:gdLst/>
            <a:ahLst/>
            <a:cxnLst/>
            <a:rect l="l" t="t" r="r" b="b"/>
            <a:pathLst>
              <a:path w="14912046" h="9879230">
                <a:moveTo>
                  <a:pt x="0" y="0"/>
                </a:moveTo>
                <a:lnTo>
                  <a:pt x="14912045" y="0"/>
                </a:lnTo>
                <a:lnTo>
                  <a:pt x="14912045" y="9879230"/>
                </a:lnTo>
                <a:lnTo>
                  <a:pt x="0" y="9879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460272" y="3722183"/>
            <a:ext cx="10646127" cy="4397015"/>
          </a:xfrm>
          <a:prstGeom prst="rect">
            <a:avLst/>
          </a:prstGeom>
        </p:spPr>
        <p:txBody>
          <a:bodyPr wrap="square" lIns="0" tIns="0" rIns="0" bIns="0" rtlCol="0" anchor="t">
            <a:spAutoFit/>
          </a:bodyPr>
          <a:lstStyle/>
          <a:p>
            <a:pPr algn="just">
              <a:lnSpc>
                <a:spcPts val="6999"/>
              </a:lnSpc>
              <a:spcBef>
                <a:spcPct val="0"/>
              </a:spcBef>
            </a:pPr>
            <a:r>
              <a:rPr lang="en-US" sz="4999" dirty="0" err="1">
                <a:solidFill>
                  <a:srgbClr val="4D3527"/>
                </a:solidFill>
                <a:latin typeface="Roboto Condensed Bold"/>
              </a:rPr>
              <a:t>Câu</a:t>
            </a:r>
            <a:r>
              <a:rPr lang="en-US" sz="4999" dirty="0">
                <a:solidFill>
                  <a:srgbClr val="4D3527"/>
                </a:solidFill>
                <a:latin typeface="Roboto Condensed Bold"/>
              </a:rPr>
              <a:t> 1: </a:t>
            </a:r>
            <a:r>
              <a:rPr lang="en-US" sz="4999" dirty="0" err="1">
                <a:solidFill>
                  <a:srgbClr val="4D3527"/>
                </a:solidFill>
                <a:latin typeface="Roboto Condensed"/>
              </a:rPr>
              <a:t>Phần</a:t>
            </a:r>
            <a:r>
              <a:rPr lang="en-US" sz="4999" dirty="0">
                <a:solidFill>
                  <a:srgbClr val="4D3527"/>
                </a:solidFill>
                <a:latin typeface="Roboto Condensed"/>
              </a:rPr>
              <a:t> (1) </a:t>
            </a:r>
            <a:r>
              <a:rPr lang="en-US" sz="4999" dirty="0" err="1">
                <a:solidFill>
                  <a:srgbClr val="4D3527"/>
                </a:solidFill>
                <a:latin typeface="Roboto Condensed"/>
              </a:rPr>
              <a:t>kể</a:t>
            </a:r>
            <a:r>
              <a:rPr lang="en-US" sz="4999" dirty="0">
                <a:solidFill>
                  <a:srgbClr val="4D3527"/>
                </a:solidFill>
                <a:latin typeface="Roboto Condensed"/>
              </a:rPr>
              <a:t> </a:t>
            </a:r>
            <a:r>
              <a:rPr lang="en-US" sz="4999" dirty="0" err="1">
                <a:solidFill>
                  <a:srgbClr val="4D3527"/>
                </a:solidFill>
                <a:latin typeface="Roboto Condensed"/>
              </a:rPr>
              <a:t>về</a:t>
            </a:r>
            <a:r>
              <a:rPr lang="en-US" sz="4999" dirty="0">
                <a:solidFill>
                  <a:srgbClr val="4D3527"/>
                </a:solidFill>
                <a:latin typeface="Roboto Condensed"/>
              </a:rPr>
              <a:t>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a:t>
            </a:r>
            <a:r>
              <a:rPr lang="en-US" sz="4999" dirty="0" err="1">
                <a:solidFill>
                  <a:srgbClr val="4D3527"/>
                </a:solidFill>
                <a:latin typeface="Roboto Condensed"/>
              </a:rPr>
              <a:t>nào</a:t>
            </a:r>
            <a:r>
              <a:rPr lang="en-US" sz="4999" dirty="0">
                <a:solidFill>
                  <a:srgbClr val="4D3527"/>
                </a:solidFill>
                <a:latin typeface="Roboto Condensed"/>
              </a:rPr>
              <a:t>?</a:t>
            </a:r>
          </a:p>
          <a:p>
            <a:pPr algn="just">
              <a:lnSpc>
                <a:spcPts val="6999"/>
              </a:lnSpc>
              <a:spcBef>
                <a:spcPct val="0"/>
              </a:spcBef>
            </a:pPr>
            <a:r>
              <a:rPr lang="en-US" sz="4999" dirty="0">
                <a:solidFill>
                  <a:srgbClr val="4D3527"/>
                </a:solidFill>
                <a:latin typeface="Roboto Condensed"/>
              </a:rPr>
              <a:t>A.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Tôn </a:t>
            </a:r>
            <a:r>
              <a:rPr lang="en-US" sz="4999" dirty="0" err="1">
                <a:solidFill>
                  <a:srgbClr val="4D3527"/>
                </a:solidFill>
                <a:latin typeface="Roboto Condensed"/>
              </a:rPr>
              <a:t>Sĩ</a:t>
            </a:r>
            <a:r>
              <a:rPr lang="en-US" sz="4999" dirty="0">
                <a:solidFill>
                  <a:srgbClr val="4D3527"/>
                </a:solidFill>
                <a:latin typeface="Roboto Condensed"/>
              </a:rPr>
              <a:t> </a:t>
            </a:r>
            <a:r>
              <a:rPr lang="en-US" sz="4999" dirty="0" err="1">
                <a:solidFill>
                  <a:srgbClr val="4D3527"/>
                </a:solidFill>
                <a:latin typeface="Roboto Condensed"/>
              </a:rPr>
              <a:t>Nghị</a:t>
            </a:r>
            <a:endParaRPr lang="en-US" sz="4999" dirty="0">
              <a:solidFill>
                <a:srgbClr val="4D3527"/>
              </a:solidFill>
              <a:latin typeface="Roboto Condensed"/>
            </a:endParaRPr>
          </a:p>
          <a:p>
            <a:pPr algn="just">
              <a:lnSpc>
                <a:spcPts val="6999"/>
              </a:lnSpc>
              <a:spcBef>
                <a:spcPct val="0"/>
              </a:spcBef>
            </a:pPr>
            <a:r>
              <a:rPr lang="en-US" sz="4999" dirty="0">
                <a:solidFill>
                  <a:srgbClr val="4D3527"/>
                </a:solidFill>
                <a:latin typeface="Roboto Condensed"/>
              </a:rPr>
              <a:t>B.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a:t>
            </a:r>
            <a:r>
              <a:rPr lang="en-US" sz="4999" dirty="0" err="1">
                <a:solidFill>
                  <a:srgbClr val="4D3527"/>
                </a:solidFill>
                <a:latin typeface="Roboto Condensed"/>
              </a:rPr>
              <a:t>Vua</a:t>
            </a:r>
            <a:r>
              <a:rPr lang="en-US" sz="4999" dirty="0">
                <a:solidFill>
                  <a:srgbClr val="4D3527"/>
                </a:solidFill>
                <a:latin typeface="Roboto Condensed"/>
              </a:rPr>
              <a:t> Quang Trung</a:t>
            </a:r>
          </a:p>
          <a:p>
            <a:pPr algn="just">
              <a:lnSpc>
                <a:spcPts val="6999"/>
              </a:lnSpc>
              <a:spcBef>
                <a:spcPct val="0"/>
              </a:spcBef>
            </a:pPr>
            <a:r>
              <a:rPr lang="en-US" sz="4999" dirty="0">
                <a:solidFill>
                  <a:srgbClr val="4D3527"/>
                </a:solidFill>
                <a:latin typeface="Roboto Condensed"/>
              </a:rPr>
              <a:t>C.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a:t>
            </a:r>
            <a:r>
              <a:rPr lang="en-US" sz="4999" dirty="0" err="1">
                <a:solidFill>
                  <a:srgbClr val="4D3527"/>
                </a:solidFill>
                <a:latin typeface="Roboto Condensed"/>
              </a:rPr>
              <a:t>nhà</a:t>
            </a:r>
            <a:r>
              <a:rPr lang="en-US" sz="4999" dirty="0">
                <a:solidFill>
                  <a:srgbClr val="4D3527"/>
                </a:solidFill>
                <a:latin typeface="Roboto Condensed"/>
              </a:rPr>
              <a:t> Lê</a:t>
            </a:r>
          </a:p>
          <a:p>
            <a:pPr algn="just">
              <a:lnSpc>
                <a:spcPts val="6999"/>
              </a:lnSpc>
              <a:spcBef>
                <a:spcPct val="0"/>
              </a:spcBef>
            </a:pPr>
            <a:r>
              <a:rPr lang="en-US" sz="4999" dirty="0">
                <a:solidFill>
                  <a:srgbClr val="4D3527"/>
                </a:solidFill>
                <a:latin typeface="Roboto Condensed"/>
              </a:rPr>
              <a:t>D. </a:t>
            </a:r>
            <a:r>
              <a:rPr lang="en-US" sz="4999" dirty="0" err="1">
                <a:solidFill>
                  <a:srgbClr val="4D3527"/>
                </a:solidFill>
                <a:latin typeface="Roboto Condensed"/>
              </a:rPr>
              <a:t>Cả</a:t>
            </a:r>
            <a:r>
              <a:rPr lang="en-US" sz="4999" dirty="0">
                <a:solidFill>
                  <a:srgbClr val="4D3527"/>
                </a:solidFill>
                <a:latin typeface="Roboto Condensed"/>
              </a:rPr>
              <a:t> A, B, C </a:t>
            </a:r>
            <a:r>
              <a:rPr lang="en-US" sz="4999" dirty="0" err="1">
                <a:solidFill>
                  <a:srgbClr val="4D3527"/>
                </a:solidFill>
                <a:latin typeface="Roboto Condensed"/>
              </a:rPr>
              <a:t>đều</a:t>
            </a:r>
            <a:r>
              <a:rPr lang="en-US" sz="4999" dirty="0">
                <a:solidFill>
                  <a:srgbClr val="4D3527"/>
                </a:solidFill>
                <a:latin typeface="Roboto Condensed"/>
              </a:rPr>
              <a:t> </a:t>
            </a:r>
            <a:r>
              <a:rPr lang="en-US" sz="4999" dirty="0" err="1">
                <a:solidFill>
                  <a:srgbClr val="4D3527"/>
                </a:solidFill>
                <a:latin typeface="Roboto Condensed"/>
              </a:rPr>
              <a:t>đúng</a:t>
            </a:r>
            <a:endParaRPr lang="en-US" sz="4999" dirty="0">
              <a:solidFill>
                <a:srgbClr val="4D3527"/>
              </a:solidFill>
              <a:latin typeface="Roboto Condensed"/>
            </a:endParaRPr>
          </a:p>
        </p:txBody>
      </p:sp>
      <p:sp>
        <p:nvSpPr>
          <p:cNvPr id="7" name="Freeform 7"/>
          <p:cNvSpPr/>
          <p:nvPr/>
        </p:nvSpPr>
        <p:spPr>
          <a:xfrm>
            <a:off x="1028700" y="4372455"/>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057401" y="2063163"/>
            <a:ext cx="8751048"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2731842" y="1028700"/>
            <a:ext cx="14912046" cy="9879230"/>
          </a:xfrm>
          <a:custGeom>
            <a:avLst/>
            <a:gdLst/>
            <a:ahLst/>
            <a:cxnLst/>
            <a:rect l="l" t="t" r="r" b="b"/>
            <a:pathLst>
              <a:path w="14912046" h="9879230">
                <a:moveTo>
                  <a:pt x="0" y="0"/>
                </a:moveTo>
                <a:lnTo>
                  <a:pt x="14912045" y="0"/>
                </a:lnTo>
                <a:lnTo>
                  <a:pt x="14912045" y="9879230"/>
                </a:lnTo>
                <a:lnTo>
                  <a:pt x="0" y="9879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6991155" y="2917161"/>
            <a:ext cx="8706045"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
        <p:nvSpPr>
          <p:cNvPr id="7" name="TextBox 7"/>
          <p:cNvSpPr txBox="1"/>
          <p:nvPr/>
        </p:nvSpPr>
        <p:spPr>
          <a:xfrm>
            <a:off x="4388277" y="4510510"/>
            <a:ext cx="12363365" cy="5282768"/>
          </a:xfrm>
          <a:prstGeom prst="rect">
            <a:avLst/>
          </a:prstGeom>
        </p:spPr>
        <p:txBody>
          <a:bodyPr lIns="0" tIns="0" rIns="0" bIns="0" rtlCol="0" anchor="t">
            <a:spAutoFit/>
          </a:bodyPr>
          <a:lstStyle/>
          <a:p>
            <a:pPr algn="just">
              <a:lnSpc>
                <a:spcPts val="6999"/>
              </a:lnSpc>
            </a:pPr>
            <a:r>
              <a:rPr lang="en-US" sz="4999">
                <a:solidFill>
                  <a:srgbClr val="4D3527"/>
                </a:solidFill>
                <a:latin typeface="Roboto Condensed Bold"/>
              </a:rPr>
              <a:t>Câu 2:</a:t>
            </a:r>
            <a:r>
              <a:rPr lang="en-US" sz="4999">
                <a:solidFill>
                  <a:srgbClr val="4D3527"/>
                </a:solidFill>
                <a:latin typeface="Roboto Condensed"/>
              </a:rPr>
              <a:t> Cuộc chiến của vua Quang Trung trước giặc nào của Trung Quốc?</a:t>
            </a:r>
          </a:p>
          <a:p>
            <a:pPr algn="just">
              <a:lnSpc>
                <a:spcPts val="6999"/>
              </a:lnSpc>
            </a:pPr>
            <a:r>
              <a:rPr lang="en-US" sz="4999">
                <a:solidFill>
                  <a:srgbClr val="4D3527"/>
                </a:solidFill>
                <a:latin typeface="Roboto Condensed"/>
              </a:rPr>
              <a:t>A. Giặc Thanh.</a:t>
            </a:r>
          </a:p>
          <a:p>
            <a:pPr algn="just">
              <a:lnSpc>
                <a:spcPts val="6999"/>
              </a:lnSpc>
            </a:pPr>
            <a:r>
              <a:rPr lang="en-US" sz="4999">
                <a:solidFill>
                  <a:srgbClr val="4D3527"/>
                </a:solidFill>
                <a:latin typeface="Roboto Condensed"/>
              </a:rPr>
              <a:t>B. Giặc Minh.</a:t>
            </a:r>
          </a:p>
          <a:p>
            <a:pPr algn="just">
              <a:lnSpc>
                <a:spcPts val="6999"/>
              </a:lnSpc>
            </a:pPr>
            <a:r>
              <a:rPr lang="en-US" sz="4999">
                <a:solidFill>
                  <a:srgbClr val="4D3527"/>
                </a:solidFill>
                <a:latin typeface="Roboto Condensed"/>
              </a:rPr>
              <a:t>C. Giặc Ngô.</a:t>
            </a:r>
          </a:p>
          <a:p>
            <a:pPr algn="just">
              <a:lnSpc>
                <a:spcPts val="6999"/>
              </a:lnSpc>
              <a:spcBef>
                <a:spcPct val="0"/>
              </a:spcBef>
            </a:pPr>
            <a:r>
              <a:rPr lang="en-US" sz="4999">
                <a:solidFill>
                  <a:srgbClr val="4D3527"/>
                </a:solidFill>
                <a:latin typeface="Roboto Condensed"/>
              </a:rPr>
              <a:t>D. Giặc Hán.</a:t>
            </a:r>
          </a:p>
        </p:txBody>
      </p:sp>
      <p:sp>
        <p:nvSpPr>
          <p:cNvPr id="8" name="Freeform 8"/>
          <p:cNvSpPr/>
          <p:nvPr/>
        </p:nvSpPr>
        <p:spPr>
          <a:xfrm>
            <a:off x="2731842" y="6124037"/>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54871" y="49987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438987" y="2647671"/>
            <a:ext cx="11343814" cy="8015015"/>
          </a:xfrm>
          <a:prstGeom prst="rect">
            <a:avLst/>
          </a:prstGeom>
        </p:spPr>
        <p:txBody>
          <a:bodyPr wrap="square" lIns="0" tIns="0" rIns="0" bIns="0" rtlCol="0" anchor="t">
            <a:spAutoFit/>
          </a:bodyPr>
          <a:lstStyle/>
          <a:p>
            <a:pPr algn="just">
              <a:lnSpc>
                <a:spcPts val="6999"/>
              </a:lnSpc>
            </a:pPr>
            <a:r>
              <a:rPr lang="en-US" sz="4999" dirty="0" err="1">
                <a:solidFill>
                  <a:srgbClr val="4D3527"/>
                </a:solidFill>
                <a:latin typeface="Roboto Condensed Bold"/>
              </a:rPr>
              <a:t>Câu</a:t>
            </a:r>
            <a:r>
              <a:rPr lang="en-US" sz="4999" dirty="0">
                <a:solidFill>
                  <a:srgbClr val="4D3527"/>
                </a:solidFill>
                <a:latin typeface="Roboto Condensed Bold"/>
              </a:rPr>
              <a:t> 3:</a:t>
            </a:r>
            <a:r>
              <a:rPr lang="en-US" sz="4999" dirty="0">
                <a:solidFill>
                  <a:srgbClr val="4D3527"/>
                </a:solidFill>
                <a:latin typeface="Roboto Condensed"/>
              </a:rPr>
              <a:t> </a:t>
            </a:r>
            <a:r>
              <a:rPr lang="en-US" sz="4999" dirty="0" err="1">
                <a:solidFill>
                  <a:srgbClr val="4D3527"/>
                </a:solidFill>
                <a:latin typeface="Roboto Condensed"/>
              </a:rPr>
              <a:t>Vua</a:t>
            </a:r>
            <a:r>
              <a:rPr lang="en-US" sz="4999" dirty="0">
                <a:solidFill>
                  <a:srgbClr val="4D3527"/>
                </a:solidFill>
                <a:latin typeface="Roboto Condensed"/>
              </a:rPr>
              <a:t> Quang Trung </a:t>
            </a:r>
            <a:r>
              <a:rPr lang="en-US" sz="4999" dirty="0" err="1">
                <a:solidFill>
                  <a:srgbClr val="4D3527"/>
                </a:solidFill>
                <a:latin typeface="Roboto Condensed"/>
              </a:rPr>
              <a:t>mở</a:t>
            </a:r>
            <a:r>
              <a:rPr lang="en-US" sz="4999" dirty="0">
                <a:solidFill>
                  <a:srgbClr val="4D3527"/>
                </a:solidFill>
                <a:latin typeface="Roboto Condensed"/>
              </a:rPr>
              <a:t> </a:t>
            </a:r>
            <a:r>
              <a:rPr lang="en-US" sz="4999" dirty="0" err="1">
                <a:solidFill>
                  <a:srgbClr val="4D3527"/>
                </a:solidFill>
                <a:latin typeface="Roboto Condensed"/>
              </a:rPr>
              <a:t>tiệc</a:t>
            </a:r>
            <a:r>
              <a:rPr lang="en-US" sz="4999" dirty="0">
                <a:solidFill>
                  <a:srgbClr val="4D3527"/>
                </a:solidFill>
                <a:latin typeface="Roboto Condensed"/>
              </a:rPr>
              <a:t> khao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vào</a:t>
            </a:r>
            <a:r>
              <a:rPr lang="en-US" sz="4999" dirty="0">
                <a:solidFill>
                  <a:srgbClr val="4D3527"/>
                </a:solidFill>
                <a:latin typeface="Roboto Condensed"/>
              </a:rPr>
              <a:t> </a:t>
            </a:r>
            <a:r>
              <a:rPr lang="en-US" sz="4999" dirty="0" err="1">
                <a:solidFill>
                  <a:srgbClr val="4D3527"/>
                </a:solidFill>
                <a:latin typeface="Roboto Condensed"/>
              </a:rPr>
              <a:t>ngày</a:t>
            </a:r>
            <a:r>
              <a:rPr lang="en-US" sz="4999" dirty="0">
                <a:solidFill>
                  <a:srgbClr val="4D3527"/>
                </a:solidFill>
                <a:latin typeface="Roboto Condensed"/>
              </a:rPr>
              <a:t> 30 </a:t>
            </a:r>
            <a:r>
              <a:rPr lang="en-US" sz="4999" dirty="0" err="1">
                <a:solidFill>
                  <a:srgbClr val="4D3527"/>
                </a:solidFill>
                <a:latin typeface="Roboto Condensed"/>
              </a:rPr>
              <a:t>tháng</a:t>
            </a:r>
            <a:r>
              <a:rPr lang="en-US" sz="4999" dirty="0">
                <a:solidFill>
                  <a:srgbClr val="4D3527"/>
                </a:solidFill>
                <a:latin typeface="Roboto Condensed"/>
              </a:rPr>
              <a:t> </a:t>
            </a:r>
            <a:r>
              <a:rPr lang="en-US" sz="4999" dirty="0" err="1">
                <a:solidFill>
                  <a:srgbClr val="4D3527"/>
                </a:solidFill>
                <a:latin typeface="Roboto Condensed"/>
              </a:rPr>
              <a:t>chạp</a:t>
            </a:r>
            <a:r>
              <a:rPr lang="en-US" sz="4999" dirty="0">
                <a:solidFill>
                  <a:srgbClr val="4D3527"/>
                </a:solidFill>
                <a:latin typeface="Roboto Condensed"/>
              </a:rPr>
              <a:t> </a:t>
            </a:r>
            <a:r>
              <a:rPr lang="en-US" sz="4999" dirty="0" err="1">
                <a:solidFill>
                  <a:srgbClr val="4D3527"/>
                </a:solidFill>
                <a:latin typeface="Roboto Condensed"/>
              </a:rPr>
              <a:t>nhằm</a:t>
            </a:r>
            <a:r>
              <a:rPr lang="en-US" sz="4999" dirty="0">
                <a:solidFill>
                  <a:srgbClr val="4D3527"/>
                </a:solidFill>
                <a:latin typeface="Roboto Condensed"/>
              </a:rPr>
              <a:t> </a:t>
            </a:r>
            <a:r>
              <a:rPr lang="en-US" sz="4999" dirty="0" err="1">
                <a:solidFill>
                  <a:srgbClr val="4D3527"/>
                </a:solidFill>
                <a:latin typeface="Roboto Condensed"/>
              </a:rPr>
              <a:t>mục</a:t>
            </a:r>
            <a:r>
              <a:rPr lang="en-US" sz="4999" dirty="0">
                <a:solidFill>
                  <a:srgbClr val="4D3527"/>
                </a:solidFill>
                <a:latin typeface="Roboto Condensed"/>
              </a:rPr>
              <a:t> </a:t>
            </a:r>
            <a:r>
              <a:rPr lang="en-US" sz="4999" dirty="0" err="1">
                <a:solidFill>
                  <a:srgbClr val="4D3527"/>
                </a:solidFill>
                <a:latin typeface="Roboto Condensed"/>
              </a:rPr>
              <a:t>đích</a:t>
            </a:r>
            <a:r>
              <a:rPr lang="en-US" sz="4999" dirty="0">
                <a:solidFill>
                  <a:srgbClr val="4D3527"/>
                </a:solidFill>
                <a:latin typeface="Roboto Condensed"/>
              </a:rPr>
              <a:t> </a:t>
            </a:r>
            <a:r>
              <a:rPr lang="en-US" sz="4999" dirty="0" err="1">
                <a:solidFill>
                  <a:srgbClr val="4D3527"/>
                </a:solidFill>
                <a:latin typeface="Roboto Condensed"/>
              </a:rPr>
              <a:t>gì</a:t>
            </a:r>
            <a:r>
              <a:rPr lang="en-US" sz="4999" dirty="0">
                <a:solidFill>
                  <a:srgbClr val="4D3527"/>
                </a:solidFill>
                <a:latin typeface="Roboto Condensed"/>
              </a:rPr>
              <a:t>?</a:t>
            </a:r>
          </a:p>
          <a:p>
            <a:pPr algn="just">
              <a:lnSpc>
                <a:spcPts val="6999"/>
              </a:lnSpc>
            </a:pPr>
            <a:r>
              <a:rPr lang="en-US" sz="4999" dirty="0">
                <a:solidFill>
                  <a:srgbClr val="4D3527"/>
                </a:solidFill>
                <a:latin typeface="Roboto Condensed"/>
              </a:rPr>
              <a:t>A. </a:t>
            </a:r>
            <a:r>
              <a:rPr lang="en-US" sz="4999" dirty="0" err="1">
                <a:solidFill>
                  <a:srgbClr val="4D3527"/>
                </a:solidFill>
                <a:latin typeface="Roboto Condensed"/>
              </a:rPr>
              <a:t>Cổ</a:t>
            </a:r>
            <a:r>
              <a:rPr lang="en-US" sz="4999" dirty="0">
                <a:solidFill>
                  <a:srgbClr val="4D3527"/>
                </a:solidFill>
                <a:latin typeface="Roboto Condensed"/>
              </a:rPr>
              <a:t> </a:t>
            </a:r>
            <a:r>
              <a:rPr lang="en-US" sz="4999" dirty="0" err="1">
                <a:solidFill>
                  <a:srgbClr val="4D3527"/>
                </a:solidFill>
                <a:latin typeface="Roboto Condensed"/>
              </a:rPr>
              <a:t>vũ</a:t>
            </a:r>
            <a:r>
              <a:rPr lang="en-US" sz="4999" dirty="0">
                <a:solidFill>
                  <a:srgbClr val="4D3527"/>
                </a:solidFill>
                <a:latin typeface="Roboto Condensed"/>
              </a:rPr>
              <a:t> </a:t>
            </a:r>
            <a:r>
              <a:rPr lang="en-US" sz="4999" dirty="0" err="1">
                <a:solidFill>
                  <a:srgbClr val="4D3527"/>
                </a:solidFill>
                <a:latin typeface="Roboto Condensed"/>
              </a:rPr>
              <a:t>động</a:t>
            </a:r>
            <a:r>
              <a:rPr lang="en-US" sz="4999" dirty="0">
                <a:solidFill>
                  <a:srgbClr val="4D3527"/>
                </a:solidFill>
                <a:latin typeface="Roboto Condensed"/>
              </a:rPr>
              <a:t> </a:t>
            </a:r>
            <a:r>
              <a:rPr lang="en-US" sz="4999" dirty="0" err="1">
                <a:solidFill>
                  <a:srgbClr val="4D3527"/>
                </a:solidFill>
                <a:latin typeface="Roboto Condensed"/>
              </a:rPr>
              <a:t>viên</a:t>
            </a:r>
            <a:r>
              <a:rPr lang="en-US" sz="4999" dirty="0">
                <a:solidFill>
                  <a:srgbClr val="4D3527"/>
                </a:solidFill>
                <a:latin typeface="Roboto Condensed"/>
              </a:rPr>
              <a:t> </a:t>
            </a:r>
            <a:r>
              <a:rPr lang="en-US" sz="4999" dirty="0" err="1">
                <a:solidFill>
                  <a:srgbClr val="4D3527"/>
                </a:solidFill>
                <a:latin typeface="Roboto Condensed"/>
              </a:rPr>
              <a:t>tinh</a:t>
            </a:r>
            <a:r>
              <a:rPr lang="en-US" sz="4999" dirty="0">
                <a:solidFill>
                  <a:srgbClr val="4D3527"/>
                </a:solidFill>
                <a:latin typeface="Roboto Condensed"/>
              </a:rPr>
              <a:t> </a:t>
            </a:r>
            <a:r>
              <a:rPr lang="en-US" sz="4999" dirty="0" err="1">
                <a:solidFill>
                  <a:srgbClr val="4D3527"/>
                </a:solidFill>
                <a:latin typeface="Roboto Condensed"/>
              </a:rPr>
              <a:t>thần</a:t>
            </a:r>
            <a:r>
              <a:rPr lang="en-US" sz="4999" dirty="0">
                <a:solidFill>
                  <a:srgbClr val="4D3527"/>
                </a:solidFill>
                <a:latin typeface="Roboto Condensed"/>
              </a:rPr>
              <a:t>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sĩ</a:t>
            </a:r>
            <a:endParaRPr lang="en-US" sz="4999" dirty="0">
              <a:solidFill>
                <a:srgbClr val="4D3527"/>
              </a:solidFill>
              <a:latin typeface="Roboto Condensed"/>
            </a:endParaRPr>
          </a:p>
          <a:p>
            <a:pPr algn="just">
              <a:lnSpc>
                <a:spcPts val="6999"/>
              </a:lnSpc>
            </a:pPr>
            <a:r>
              <a:rPr lang="en-US" sz="4999" dirty="0">
                <a:solidFill>
                  <a:srgbClr val="4D3527"/>
                </a:solidFill>
                <a:latin typeface="Roboto Condensed"/>
              </a:rPr>
              <a:t>B. </a:t>
            </a:r>
            <a:r>
              <a:rPr lang="en-US" sz="4999" dirty="0" err="1">
                <a:solidFill>
                  <a:srgbClr val="4D3527"/>
                </a:solidFill>
                <a:latin typeface="Roboto Condensed"/>
              </a:rPr>
              <a:t>Để</a:t>
            </a:r>
            <a:r>
              <a:rPr lang="en-US" sz="4999" dirty="0">
                <a:solidFill>
                  <a:srgbClr val="4D3527"/>
                </a:solidFill>
                <a:latin typeface="Roboto Condensed"/>
              </a:rPr>
              <a:t>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sĩ</a:t>
            </a:r>
            <a:r>
              <a:rPr lang="en-US" sz="4999" dirty="0">
                <a:solidFill>
                  <a:srgbClr val="4D3527"/>
                </a:solidFill>
                <a:latin typeface="Roboto Condensed"/>
              </a:rPr>
              <a:t> </a:t>
            </a:r>
            <a:r>
              <a:rPr lang="en-US" sz="4999" dirty="0" err="1">
                <a:solidFill>
                  <a:srgbClr val="4D3527"/>
                </a:solidFill>
                <a:latin typeface="Roboto Condensed"/>
              </a:rPr>
              <a:t>có</a:t>
            </a:r>
            <a:r>
              <a:rPr lang="en-US" sz="4999" dirty="0">
                <a:solidFill>
                  <a:srgbClr val="4D3527"/>
                </a:solidFill>
                <a:latin typeface="Roboto Condensed"/>
              </a:rPr>
              <a:t> </a:t>
            </a:r>
            <a:r>
              <a:rPr lang="en-US" sz="4999" dirty="0" err="1">
                <a:solidFill>
                  <a:srgbClr val="4D3527"/>
                </a:solidFill>
                <a:latin typeface="Roboto Condensed"/>
              </a:rPr>
              <a:t>thời</a:t>
            </a:r>
            <a:r>
              <a:rPr lang="en-US" sz="4999" dirty="0">
                <a:solidFill>
                  <a:srgbClr val="4D3527"/>
                </a:solidFill>
                <a:latin typeface="Roboto Condensed"/>
              </a:rPr>
              <a:t> </a:t>
            </a:r>
            <a:r>
              <a:rPr lang="en-US" sz="4999" dirty="0" err="1">
                <a:solidFill>
                  <a:srgbClr val="4D3527"/>
                </a:solidFill>
                <a:latin typeface="Roboto Condensed"/>
              </a:rPr>
              <a:t>gian</a:t>
            </a:r>
            <a:r>
              <a:rPr lang="en-US" sz="4999" dirty="0">
                <a:solidFill>
                  <a:srgbClr val="4D3527"/>
                </a:solidFill>
                <a:latin typeface="Roboto Condensed"/>
              </a:rPr>
              <a:t> </a:t>
            </a:r>
            <a:r>
              <a:rPr lang="en-US" sz="4999" dirty="0" err="1">
                <a:solidFill>
                  <a:srgbClr val="4D3527"/>
                </a:solidFill>
                <a:latin typeface="Roboto Condensed"/>
              </a:rPr>
              <a:t>nghỉ</a:t>
            </a:r>
            <a:r>
              <a:rPr lang="en-US" sz="4999" dirty="0">
                <a:solidFill>
                  <a:srgbClr val="4D3527"/>
                </a:solidFill>
                <a:latin typeface="Roboto Condensed"/>
              </a:rPr>
              <a:t> </a:t>
            </a:r>
            <a:r>
              <a:rPr lang="en-US" sz="4999" dirty="0" err="1">
                <a:solidFill>
                  <a:srgbClr val="4D3527"/>
                </a:solidFill>
                <a:latin typeface="Roboto Condensed"/>
              </a:rPr>
              <a:t>ngơi</a:t>
            </a:r>
            <a:r>
              <a:rPr lang="en-US" sz="4999" dirty="0">
                <a:solidFill>
                  <a:srgbClr val="4D3527"/>
                </a:solidFill>
                <a:latin typeface="Roboto Condensed"/>
              </a:rPr>
              <a:t> </a:t>
            </a:r>
            <a:r>
              <a:rPr lang="en-US" sz="4999" dirty="0" err="1">
                <a:solidFill>
                  <a:srgbClr val="4D3527"/>
                </a:solidFill>
                <a:latin typeface="Roboto Condensed"/>
              </a:rPr>
              <a:t>trước</a:t>
            </a:r>
            <a:r>
              <a:rPr lang="en-US" sz="4999" dirty="0">
                <a:solidFill>
                  <a:srgbClr val="4D3527"/>
                </a:solidFill>
                <a:latin typeface="Roboto Condensed"/>
              </a:rPr>
              <a:t> </a:t>
            </a:r>
            <a:r>
              <a:rPr lang="en-US" sz="4999" dirty="0" err="1">
                <a:solidFill>
                  <a:srgbClr val="4D3527"/>
                </a:solidFill>
                <a:latin typeface="Roboto Condensed"/>
              </a:rPr>
              <a:t>khi</a:t>
            </a:r>
            <a:r>
              <a:rPr lang="en-US" sz="4999" dirty="0">
                <a:solidFill>
                  <a:srgbClr val="4D3527"/>
                </a:solidFill>
                <a:latin typeface="Roboto Condensed"/>
              </a:rPr>
              <a:t> </a:t>
            </a:r>
            <a:r>
              <a:rPr lang="en-US" sz="4999" dirty="0" err="1">
                <a:solidFill>
                  <a:srgbClr val="4D3527"/>
                </a:solidFill>
                <a:latin typeface="Roboto Condensed"/>
              </a:rPr>
              <a:t>ra</a:t>
            </a:r>
            <a:r>
              <a:rPr lang="en-US" sz="4999" dirty="0">
                <a:solidFill>
                  <a:srgbClr val="4D3527"/>
                </a:solidFill>
                <a:latin typeface="Roboto Condensed"/>
              </a:rPr>
              <a:t> </a:t>
            </a:r>
            <a:r>
              <a:rPr lang="en-US" sz="4999" dirty="0" err="1">
                <a:solidFill>
                  <a:srgbClr val="4D3527"/>
                </a:solidFill>
                <a:latin typeface="Roboto Condensed"/>
              </a:rPr>
              <a:t>trận</a:t>
            </a:r>
            <a:endParaRPr lang="en-US" sz="4999" dirty="0">
              <a:solidFill>
                <a:srgbClr val="4D3527"/>
              </a:solidFill>
              <a:latin typeface="Roboto Condensed"/>
            </a:endParaRPr>
          </a:p>
          <a:p>
            <a:pPr algn="just">
              <a:lnSpc>
                <a:spcPts val="6999"/>
              </a:lnSpc>
            </a:pPr>
            <a:r>
              <a:rPr lang="en-US" sz="4999" dirty="0">
                <a:solidFill>
                  <a:srgbClr val="4D3527"/>
                </a:solidFill>
                <a:latin typeface="Roboto Condensed"/>
              </a:rPr>
              <a:t>C. </a:t>
            </a:r>
            <a:r>
              <a:rPr lang="en-US" sz="4999" dirty="0" err="1">
                <a:solidFill>
                  <a:srgbClr val="4D3527"/>
                </a:solidFill>
                <a:latin typeface="Roboto Condensed"/>
              </a:rPr>
              <a:t>Củng</a:t>
            </a:r>
            <a:r>
              <a:rPr lang="en-US" sz="4999" dirty="0">
                <a:solidFill>
                  <a:srgbClr val="4D3527"/>
                </a:solidFill>
                <a:latin typeface="Roboto Condensed"/>
              </a:rPr>
              <a:t> </a:t>
            </a:r>
            <a:r>
              <a:rPr lang="en-US" sz="4999" dirty="0" err="1">
                <a:solidFill>
                  <a:srgbClr val="4D3527"/>
                </a:solidFill>
                <a:latin typeface="Roboto Condensed"/>
              </a:rPr>
              <a:t>cố</a:t>
            </a:r>
            <a:r>
              <a:rPr lang="en-US" sz="4999" dirty="0">
                <a:solidFill>
                  <a:srgbClr val="4D3527"/>
                </a:solidFill>
                <a:latin typeface="Roboto Condensed"/>
              </a:rPr>
              <a:t> </a:t>
            </a:r>
            <a:r>
              <a:rPr lang="en-US" sz="4999" dirty="0" err="1">
                <a:solidFill>
                  <a:srgbClr val="4D3527"/>
                </a:solidFill>
                <a:latin typeface="Roboto Condensed"/>
              </a:rPr>
              <a:t>tinh</a:t>
            </a:r>
            <a:r>
              <a:rPr lang="en-US" sz="4999" dirty="0">
                <a:solidFill>
                  <a:srgbClr val="4D3527"/>
                </a:solidFill>
                <a:latin typeface="Roboto Condensed"/>
              </a:rPr>
              <a:t> </a:t>
            </a:r>
            <a:r>
              <a:rPr lang="en-US" sz="4999" dirty="0" err="1">
                <a:solidFill>
                  <a:srgbClr val="4D3527"/>
                </a:solidFill>
                <a:latin typeface="Roboto Condensed"/>
              </a:rPr>
              <a:t>thần</a:t>
            </a:r>
            <a:r>
              <a:rPr lang="en-US" sz="4999" dirty="0">
                <a:solidFill>
                  <a:srgbClr val="4D3527"/>
                </a:solidFill>
                <a:latin typeface="Roboto Condensed"/>
              </a:rPr>
              <a:t>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sĩ</a:t>
            </a:r>
            <a:r>
              <a:rPr lang="en-US" sz="4999" dirty="0">
                <a:solidFill>
                  <a:srgbClr val="4D3527"/>
                </a:solidFill>
                <a:latin typeface="Roboto Condensed"/>
              </a:rPr>
              <a:t>, </a:t>
            </a:r>
            <a:r>
              <a:rPr lang="en-US" sz="4999" dirty="0" err="1">
                <a:solidFill>
                  <a:srgbClr val="4D3527"/>
                </a:solidFill>
                <a:latin typeface="Roboto Condensed"/>
              </a:rPr>
              <a:t>thể</a:t>
            </a:r>
            <a:r>
              <a:rPr lang="en-US" sz="4999" dirty="0">
                <a:solidFill>
                  <a:srgbClr val="4D3527"/>
                </a:solidFill>
                <a:latin typeface="Roboto Condensed"/>
              </a:rPr>
              <a:t> </a:t>
            </a:r>
            <a:r>
              <a:rPr lang="en-US" sz="4999" dirty="0" err="1">
                <a:solidFill>
                  <a:srgbClr val="4D3527"/>
                </a:solidFill>
                <a:latin typeface="Roboto Condensed"/>
              </a:rPr>
              <a:t>hiện</a:t>
            </a:r>
            <a:r>
              <a:rPr lang="en-US" sz="4999" dirty="0">
                <a:solidFill>
                  <a:srgbClr val="4D3527"/>
                </a:solidFill>
                <a:latin typeface="Roboto Condensed"/>
              </a:rPr>
              <a:t> </a:t>
            </a:r>
            <a:r>
              <a:rPr lang="en-US" sz="4999" dirty="0" err="1">
                <a:solidFill>
                  <a:srgbClr val="4D3527"/>
                </a:solidFill>
                <a:latin typeface="Roboto Condensed"/>
              </a:rPr>
              <a:t>niềm</a:t>
            </a:r>
            <a:r>
              <a:rPr lang="en-US" sz="4999" dirty="0">
                <a:solidFill>
                  <a:srgbClr val="4D3527"/>
                </a:solidFill>
                <a:latin typeface="Roboto Condensed"/>
              </a:rPr>
              <a:t> tin </a:t>
            </a:r>
            <a:r>
              <a:rPr lang="en-US" sz="4999" dirty="0" err="1">
                <a:solidFill>
                  <a:srgbClr val="4D3527"/>
                </a:solidFill>
                <a:latin typeface="Roboto Condensed"/>
              </a:rPr>
              <a:t>chiến</a:t>
            </a:r>
            <a:r>
              <a:rPr lang="en-US" sz="4999" dirty="0">
                <a:solidFill>
                  <a:srgbClr val="4D3527"/>
                </a:solidFill>
                <a:latin typeface="Roboto Condensed"/>
              </a:rPr>
              <a:t> </a:t>
            </a:r>
            <a:r>
              <a:rPr lang="en-US" sz="4999" dirty="0" err="1">
                <a:solidFill>
                  <a:srgbClr val="4D3527"/>
                </a:solidFill>
                <a:latin typeface="Roboto Condensed"/>
              </a:rPr>
              <a:t>thắng</a:t>
            </a:r>
            <a:endParaRPr lang="en-US" sz="4999" dirty="0">
              <a:solidFill>
                <a:srgbClr val="4D3527"/>
              </a:solidFill>
              <a:latin typeface="Roboto Condensed"/>
            </a:endParaRPr>
          </a:p>
          <a:p>
            <a:pPr algn="just">
              <a:lnSpc>
                <a:spcPts val="6999"/>
              </a:lnSpc>
            </a:pPr>
            <a:r>
              <a:rPr lang="en-US" sz="4999" dirty="0">
                <a:solidFill>
                  <a:srgbClr val="4D3527"/>
                </a:solidFill>
                <a:latin typeface="Roboto Condensed"/>
              </a:rPr>
              <a:t>D. </a:t>
            </a:r>
            <a:r>
              <a:rPr lang="en-US" sz="4999" dirty="0" err="1">
                <a:solidFill>
                  <a:srgbClr val="4D3527"/>
                </a:solidFill>
                <a:latin typeface="Roboto Condensed"/>
              </a:rPr>
              <a:t>Tất</a:t>
            </a:r>
            <a:r>
              <a:rPr lang="en-US" sz="4999" dirty="0">
                <a:solidFill>
                  <a:srgbClr val="4D3527"/>
                </a:solidFill>
                <a:latin typeface="Roboto Condensed"/>
              </a:rPr>
              <a:t> </a:t>
            </a:r>
            <a:r>
              <a:rPr lang="en-US" sz="4999" dirty="0" err="1">
                <a:solidFill>
                  <a:srgbClr val="4D3527"/>
                </a:solidFill>
                <a:latin typeface="Roboto Condensed"/>
              </a:rPr>
              <a:t>cả</a:t>
            </a:r>
            <a:r>
              <a:rPr lang="en-US" sz="4999" dirty="0">
                <a:solidFill>
                  <a:srgbClr val="4D3527"/>
                </a:solidFill>
                <a:latin typeface="Roboto Condensed"/>
              </a:rPr>
              <a:t> </a:t>
            </a:r>
            <a:r>
              <a:rPr lang="en-US" sz="4999" dirty="0" err="1">
                <a:solidFill>
                  <a:srgbClr val="4D3527"/>
                </a:solidFill>
                <a:latin typeface="Roboto Condensed"/>
              </a:rPr>
              <a:t>các</a:t>
            </a:r>
            <a:r>
              <a:rPr lang="en-US" sz="4999" dirty="0">
                <a:solidFill>
                  <a:srgbClr val="4D3527"/>
                </a:solidFill>
                <a:latin typeface="Roboto Condensed"/>
              </a:rPr>
              <a:t> </a:t>
            </a:r>
            <a:r>
              <a:rPr lang="en-US" sz="4999" dirty="0" err="1">
                <a:solidFill>
                  <a:srgbClr val="4D3527"/>
                </a:solidFill>
                <a:latin typeface="Roboto Condensed"/>
              </a:rPr>
              <a:t>đáp</a:t>
            </a:r>
            <a:r>
              <a:rPr lang="en-US" sz="4999" dirty="0">
                <a:solidFill>
                  <a:srgbClr val="4D3527"/>
                </a:solidFill>
                <a:latin typeface="Roboto Condensed"/>
              </a:rPr>
              <a:t> </a:t>
            </a:r>
            <a:r>
              <a:rPr lang="en-US" sz="4999" dirty="0" err="1">
                <a:solidFill>
                  <a:srgbClr val="4D3527"/>
                </a:solidFill>
                <a:latin typeface="Roboto Condensed"/>
              </a:rPr>
              <a:t>án</a:t>
            </a:r>
            <a:r>
              <a:rPr lang="en-US" sz="4999" dirty="0">
                <a:solidFill>
                  <a:srgbClr val="4D3527"/>
                </a:solidFill>
                <a:latin typeface="Roboto Condensed"/>
              </a:rPr>
              <a:t> </a:t>
            </a:r>
            <a:r>
              <a:rPr lang="en-US" sz="4999" dirty="0" err="1">
                <a:solidFill>
                  <a:srgbClr val="4D3527"/>
                </a:solidFill>
                <a:latin typeface="Roboto Condensed"/>
              </a:rPr>
              <a:t>trên</a:t>
            </a:r>
            <a:r>
              <a:rPr lang="en-US" sz="4999" dirty="0">
                <a:solidFill>
                  <a:srgbClr val="4D3527"/>
                </a:solidFill>
                <a:latin typeface="Roboto Condensed"/>
              </a:rPr>
              <a:t>.</a:t>
            </a:r>
          </a:p>
          <a:p>
            <a:pPr algn="just">
              <a:lnSpc>
                <a:spcPts val="6999"/>
              </a:lnSpc>
              <a:spcBef>
                <a:spcPct val="0"/>
              </a:spcBef>
            </a:pPr>
            <a:endParaRPr lang="en-US" sz="4999" dirty="0">
              <a:solidFill>
                <a:srgbClr val="4D3527"/>
              </a:solidFill>
              <a:latin typeface="Roboto Condensed"/>
            </a:endParaRPr>
          </a:p>
        </p:txBody>
      </p:sp>
      <p:sp>
        <p:nvSpPr>
          <p:cNvPr id="5" name="Freeform 5"/>
          <p:cNvSpPr/>
          <p:nvPr/>
        </p:nvSpPr>
        <p:spPr>
          <a:xfrm>
            <a:off x="2085430" y="8572500"/>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5257801" y="1625955"/>
            <a:ext cx="8900210"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572433"/>
            <a:ext cx="15571323" cy="10316001"/>
          </a:xfrm>
          <a:custGeom>
            <a:avLst/>
            <a:gdLst/>
            <a:ahLst/>
            <a:cxnLst/>
            <a:rect l="l" t="t" r="r" b="b"/>
            <a:pathLst>
              <a:path w="15571323" h="10316001">
                <a:moveTo>
                  <a:pt x="0" y="0"/>
                </a:moveTo>
                <a:lnTo>
                  <a:pt x="15571323" y="0"/>
                </a:lnTo>
                <a:lnTo>
                  <a:pt x="15571323" y="10316002"/>
                </a:lnTo>
                <a:lnTo>
                  <a:pt x="0" y="10316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282830" y="2346974"/>
            <a:ext cx="14381618" cy="7940026"/>
          </a:xfrm>
          <a:prstGeom prst="rect">
            <a:avLst/>
          </a:prstGeom>
        </p:spPr>
        <p:txBody>
          <a:bodyPr lIns="0" tIns="0" rIns="0" bIns="0" rtlCol="0" anchor="t">
            <a:spAutoFit/>
          </a:bodyPr>
          <a:lstStyle/>
          <a:p>
            <a:pPr algn="just">
              <a:lnSpc>
                <a:spcPts val="6999"/>
              </a:lnSpc>
            </a:pPr>
            <a:r>
              <a:rPr lang="en-US" sz="4999">
                <a:solidFill>
                  <a:srgbClr val="4D3527"/>
                </a:solidFill>
                <a:latin typeface="Roboto Condensed Bold"/>
              </a:rPr>
              <a:t>Câu 4:</a:t>
            </a:r>
            <a:r>
              <a:rPr lang="en-US" sz="4999">
                <a:solidFill>
                  <a:srgbClr val="4D3527"/>
                </a:solidFill>
                <a:latin typeface="Roboto Condensed"/>
              </a:rPr>
              <a:t> Nhận định nào nói đúng nhất nội dung của những đoạn văn tả cảnh vua Quang Trung ra trận?</a:t>
            </a:r>
          </a:p>
          <a:p>
            <a:pPr algn="just">
              <a:lnSpc>
                <a:spcPts val="6999"/>
              </a:lnSpc>
            </a:pPr>
            <a:r>
              <a:rPr lang="en-US" sz="4999">
                <a:solidFill>
                  <a:srgbClr val="4D3527"/>
                </a:solidFill>
                <a:latin typeface="Roboto Condensed"/>
              </a:rPr>
              <a:t>A. Ghi lại sự kiện lịch sử, diễn biến một cách gấp gáp, khẩn trương qua từng mốc thời gian.</a:t>
            </a:r>
          </a:p>
          <a:p>
            <a:pPr algn="just">
              <a:lnSpc>
                <a:spcPts val="6999"/>
              </a:lnSpc>
            </a:pPr>
            <a:r>
              <a:rPr lang="en-US" sz="4999">
                <a:solidFill>
                  <a:srgbClr val="4D3527"/>
                </a:solidFill>
                <a:latin typeface="Roboto Condensed"/>
              </a:rPr>
              <a:t>B. Miêu tả cụ thể những hành động của nhân vật chính trong từng trận đánh.</a:t>
            </a:r>
          </a:p>
          <a:p>
            <a:pPr algn="just">
              <a:lnSpc>
                <a:spcPts val="6999"/>
              </a:lnSpc>
            </a:pPr>
            <a:r>
              <a:rPr lang="en-US" sz="4999">
                <a:solidFill>
                  <a:srgbClr val="4D3527"/>
                </a:solidFill>
                <a:latin typeface="Roboto Condensed"/>
              </a:rPr>
              <a:t>C. Nói lên tương quan đối lập giữa quân ta và quân địch.</a:t>
            </a:r>
          </a:p>
          <a:p>
            <a:pPr algn="just">
              <a:lnSpc>
                <a:spcPts val="6999"/>
              </a:lnSpc>
            </a:pPr>
            <a:r>
              <a:rPr lang="en-US" sz="4999">
                <a:solidFill>
                  <a:srgbClr val="4D3527"/>
                </a:solidFill>
                <a:latin typeface="Roboto Condensed"/>
              </a:rPr>
              <a:t>D. Tất cả các đáp án trên đều đúng.</a:t>
            </a:r>
          </a:p>
          <a:p>
            <a:pPr algn="just">
              <a:lnSpc>
                <a:spcPts val="6999"/>
              </a:lnSpc>
              <a:spcBef>
                <a:spcPct val="0"/>
              </a:spcBef>
            </a:pPr>
            <a:endParaRPr lang="en-US" sz="4999">
              <a:solidFill>
                <a:srgbClr val="4D3527"/>
              </a:solidFill>
              <a:latin typeface="Roboto Condensed"/>
            </a:endParaRPr>
          </a:p>
        </p:txBody>
      </p:sp>
      <p:sp>
        <p:nvSpPr>
          <p:cNvPr id="5" name="Freeform 5"/>
          <p:cNvSpPr/>
          <p:nvPr/>
        </p:nvSpPr>
        <p:spPr>
          <a:xfrm>
            <a:off x="1028700" y="8182819"/>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40424" y="323063"/>
            <a:ext cx="2119161" cy="2119161"/>
          </a:xfrm>
          <a:custGeom>
            <a:avLst/>
            <a:gdLst/>
            <a:ahLst/>
            <a:cxnLst/>
            <a:rect l="l" t="t" r="r" b="b"/>
            <a:pathLst>
              <a:path w="2119161" h="2119161">
                <a:moveTo>
                  <a:pt x="0" y="0"/>
                </a:moveTo>
                <a:lnTo>
                  <a:pt x="2119161" y="0"/>
                </a:lnTo>
                <a:lnTo>
                  <a:pt x="2119161" y="2119161"/>
                </a:lnTo>
                <a:lnTo>
                  <a:pt x="0" y="2119161"/>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4347563" y="904875"/>
            <a:ext cx="9300164"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572433"/>
            <a:ext cx="15571323" cy="10316001"/>
          </a:xfrm>
          <a:custGeom>
            <a:avLst/>
            <a:gdLst/>
            <a:ahLst/>
            <a:cxnLst/>
            <a:rect l="l" t="t" r="r" b="b"/>
            <a:pathLst>
              <a:path w="15571323" h="10316001">
                <a:moveTo>
                  <a:pt x="0" y="0"/>
                </a:moveTo>
                <a:lnTo>
                  <a:pt x="15571323" y="0"/>
                </a:lnTo>
                <a:lnTo>
                  <a:pt x="15571323" y="10316002"/>
                </a:lnTo>
                <a:lnTo>
                  <a:pt x="0" y="10316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888322" y="4070256"/>
            <a:ext cx="14390223" cy="6200415"/>
          </a:xfrm>
          <a:prstGeom prst="rect">
            <a:avLst/>
          </a:prstGeom>
        </p:spPr>
        <p:txBody>
          <a:bodyPr wrap="square" lIns="0" tIns="0" rIns="0" bIns="0" rtlCol="0" anchor="t">
            <a:spAutoFit/>
          </a:bodyPr>
          <a:lstStyle/>
          <a:p>
            <a:pPr algn="just">
              <a:lnSpc>
                <a:spcPts val="6999"/>
              </a:lnSpc>
            </a:pPr>
            <a:r>
              <a:rPr lang="en-US" sz="4400" dirty="0" err="1">
                <a:solidFill>
                  <a:srgbClr val="4D3527"/>
                </a:solidFill>
                <a:latin typeface="Roboto Condensed Bold"/>
              </a:rPr>
              <a:t>Câu</a:t>
            </a:r>
            <a:r>
              <a:rPr lang="en-US" sz="4400" dirty="0">
                <a:solidFill>
                  <a:srgbClr val="4D3527"/>
                </a:solidFill>
                <a:latin typeface="Roboto Condensed Bold"/>
              </a:rPr>
              <a:t> 5: </a:t>
            </a:r>
            <a:r>
              <a:rPr lang="en-US" sz="4400" dirty="0" err="1">
                <a:solidFill>
                  <a:srgbClr val="4D3527"/>
                </a:solidFill>
                <a:latin typeface="Roboto Condensed"/>
              </a:rPr>
              <a:t>Hành</a:t>
            </a:r>
            <a:r>
              <a:rPr lang="en-US" sz="4400" dirty="0">
                <a:solidFill>
                  <a:srgbClr val="4D3527"/>
                </a:solidFill>
                <a:latin typeface="Roboto Condensed"/>
              </a:rPr>
              <a:t> </a:t>
            </a:r>
            <a:r>
              <a:rPr lang="en-US" sz="4400" dirty="0" err="1">
                <a:solidFill>
                  <a:srgbClr val="4D3527"/>
                </a:solidFill>
                <a:latin typeface="Roboto Condensed"/>
              </a:rPr>
              <a:t>động</a:t>
            </a:r>
            <a:r>
              <a:rPr lang="en-US" sz="4400" dirty="0">
                <a:solidFill>
                  <a:srgbClr val="4D3527"/>
                </a:solidFill>
                <a:latin typeface="Roboto Condensed"/>
              </a:rPr>
              <a:t>, </a:t>
            </a:r>
            <a:r>
              <a:rPr lang="en-US" sz="4400" dirty="0" err="1">
                <a:solidFill>
                  <a:srgbClr val="4D3527"/>
                </a:solidFill>
                <a:latin typeface="Roboto Condensed"/>
              </a:rPr>
              <a:t>thái</a:t>
            </a:r>
            <a:r>
              <a:rPr lang="en-US" sz="4400" dirty="0">
                <a:solidFill>
                  <a:srgbClr val="4D3527"/>
                </a:solidFill>
                <a:latin typeface="Roboto Condensed"/>
              </a:rPr>
              <a:t> </a:t>
            </a:r>
            <a:r>
              <a:rPr lang="en-US" sz="4400" dirty="0" err="1">
                <a:solidFill>
                  <a:srgbClr val="4D3527"/>
                </a:solidFill>
                <a:latin typeface="Roboto Condensed"/>
              </a:rPr>
              <a:t>độ</a:t>
            </a:r>
            <a:r>
              <a:rPr lang="en-US" sz="4400" dirty="0">
                <a:solidFill>
                  <a:srgbClr val="4D3527"/>
                </a:solidFill>
                <a:latin typeface="Roboto Condensed"/>
              </a:rPr>
              <a:t> </a:t>
            </a:r>
            <a:r>
              <a:rPr lang="en-US" sz="4400" dirty="0" err="1">
                <a:solidFill>
                  <a:srgbClr val="4D3527"/>
                </a:solidFill>
                <a:latin typeface="Roboto Condensed"/>
              </a:rPr>
              <a:t>của</a:t>
            </a:r>
            <a:r>
              <a:rPr lang="en-US" sz="4400" dirty="0">
                <a:solidFill>
                  <a:srgbClr val="4D3527"/>
                </a:solidFill>
                <a:latin typeface="Roboto Condensed"/>
              </a:rPr>
              <a:t> </a:t>
            </a:r>
            <a:r>
              <a:rPr lang="en-US" sz="4400" dirty="0" err="1">
                <a:solidFill>
                  <a:srgbClr val="4D3527"/>
                </a:solidFill>
                <a:latin typeface="Roboto Condensed"/>
              </a:rPr>
              <a:t>vua</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khi</a:t>
            </a:r>
            <a:r>
              <a:rPr lang="en-US" sz="4400" dirty="0">
                <a:solidFill>
                  <a:srgbClr val="4D3527"/>
                </a:solidFill>
                <a:latin typeface="Roboto Condensed"/>
              </a:rPr>
              <a:t> </a:t>
            </a:r>
            <a:r>
              <a:rPr lang="en-US" sz="4400" dirty="0" err="1">
                <a:solidFill>
                  <a:srgbClr val="4D3527"/>
                </a:solidFill>
                <a:latin typeface="Roboto Condensed"/>
              </a:rPr>
              <a:t>nghe</a:t>
            </a:r>
            <a:r>
              <a:rPr lang="en-US" sz="4400" dirty="0">
                <a:solidFill>
                  <a:srgbClr val="4D3527"/>
                </a:solidFill>
                <a:latin typeface="Roboto Condensed"/>
              </a:rPr>
              <a:t> tin </a:t>
            </a:r>
            <a:r>
              <a:rPr lang="en-US" sz="4400" dirty="0" err="1">
                <a:solidFill>
                  <a:srgbClr val="4D3527"/>
                </a:solidFill>
                <a:latin typeface="Roboto Condensed"/>
              </a:rPr>
              <a:t>quân</a:t>
            </a:r>
            <a:r>
              <a:rPr lang="en-US" sz="4400" dirty="0">
                <a:solidFill>
                  <a:srgbClr val="4D3527"/>
                </a:solidFill>
                <a:latin typeface="Roboto Condensed"/>
              </a:rPr>
              <a:t> </a:t>
            </a:r>
            <a:r>
              <a:rPr lang="en-US" sz="4400" dirty="0" err="1">
                <a:solidFill>
                  <a:srgbClr val="4D3527"/>
                </a:solidFill>
                <a:latin typeface="Roboto Condensed"/>
              </a:rPr>
              <a:t>Tây</a:t>
            </a:r>
            <a:r>
              <a:rPr lang="en-US" sz="4400" dirty="0">
                <a:solidFill>
                  <a:srgbClr val="4D3527"/>
                </a:solidFill>
                <a:latin typeface="Roboto Condensed"/>
              </a:rPr>
              <a:t> </a:t>
            </a:r>
            <a:r>
              <a:rPr lang="en-US" sz="4400" dirty="0" err="1">
                <a:solidFill>
                  <a:srgbClr val="4D3527"/>
                </a:solidFill>
                <a:latin typeface="Roboto Condensed"/>
              </a:rPr>
              <a:t>Sơn</a:t>
            </a:r>
            <a:r>
              <a:rPr lang="en-US" sz="4400" dirty="0">
                <a:solidFill>
                  <a:srgbClr val="4D3527"/>
                </a:solidFill>
                <a:latin typeface="Roboto Condensed"/>
              </a:rPr>
              <a:t> </a:t>
            </a:r>
            <a:r>
              <a:rPr lang="en-US" sz="4400" dirty="0" err="1">
                <a:solidFill>
                  <a:srgbClr val="4D3527"/>
                </a:solidFill>
                <a:latin typeface="Roboto Condensed"/>
              </a:rPr>
              <a:t>kéo</a:t>
            </a:r>
            <a:r>
              <a:rPr lang="en-US" sz="4400" dirty="0">
                <a:solidFill>
                  <a:srgbClr val="4D3527"/>
                </a:solidFill>
                <a:latin typeface="Roboto Condensed"/>
              </a:rPr>
              <a:t> </a:t>
            </a:r>
            <a:r>
              <a:rPr lang="en-US" sz="4400" dirty="0" err="1">
                <a:solidFill>
                  <a:srgbClr val="4D3527"/>
                </a:solidFill>
                <a:latin typeface="Roboto Condensed"/>
              </a:rPr>
              <a:t>vào</a:t>
            </a:r>
            <a:r>
              <a:rPr lang="en-US" sz="4400" dirty="0">
                <a:solidFill>
                  <a:srgbClr val="4D3527"/>
                </a:solidFill>
                <a:latin typeface="Roboto Condensed"/>
              </a:rPr>
              <a:t> </a:t>
            </a:r>
            <a:r>
              <a:rPr lang="en-US" sz="4400" dirty="0" err="1">
                <a:solidFill>
                  <a:srgbClr val="4D3527"/>
                </a:solidFill>
                <a:latin typeface="Roboto Condensed"/>
              </a:rPr>
              <a:t>thành</a:t>
            </a:r>
            <a:r>
              <a:rPr lang="en-US" sz="4400" dirty="0">
                <a:solidFill>
                  <a:srgbClr val="4D3527"/>
                </a:solidFill>
                <a:latin typeface="Roboto Condensed"/>
              </a:rPr>
              <a:t>?</a:t>
            </a:r>
          </a:p>
          <a:p>
            <a:pPr algn="just">
              <a:lnSpc>
                <a:spcPts val="6999"/>
              </a:lnSpc>
            </a:pPr>
            <a:r>
              <a:rPr lang="en-US" sz="4400" dirty="0">
                <a:solidFill>
                  <a:srgbClr val="4D3527"/>
                </a:solidFill>
                <a:latin typeface="Roboto Condensed"/>
              </a:rPr>
              <a:t>A. </a:t>
            </a:r>
            <a:r>
              <a:rPr lang="en-US" sz="4400" dirty="0" err="1">
                <a:solidFill>
                  <a:srgbClr val="4D3527"/>
                </a:solidFill>
                <a:latin typeface="Roboto Condensed"/>
              </a:rPr>
              <a:t>Vua</a:t>
            </a:r>
            <a:r>
              <a:rPr lang="en-US" sz="4400" dirty="0">
                <a:solidFill>
                  <a:srgbClr val="4D3527"/>
                </a:solidFill>
                <a:latin typeface="Roboto Condensed"/>
              </a:rPr>
              <a:t> </a:t>
            </a:r>
            <a:r>
              <a:rPr lang="en-US" sz="4400" dirty="0" err="1">
                <a:solidFill>
                  <a:srgbClr val="4D3527"/>
                </a:solidFill>
                <a:latin typeface="Roboto Condensed"/>
              </a:rPr>
              <a:t>tôi</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xin</a:t>
            </a:r>
            <a:r>
              <a:rPr lang="en-US" sz="4400" dirty="0">
                <a:solidFill>
                  <a:srgbClr val="4D3527"/>
                </a:solidFill>
                <a:latin typeface="Roboto Condensed"/>
              </a:rPr>
              <a:t> </a:t>
            </a:r>
            <a:r>
              <a:rPr lang="en-US" sz="4400" dirty="0" err="1">
                <a:solidFill>
                  <a:srgbClr val="4D3527"/>
                </a:solidFill>
                <a:latin typeface="Roboto Condensed"/>
              </a:rPr>
              <a:t>cầu</a:t>
            </a:r>
            <a:r>
              <a:rPr lang="en-US" sz="4400" dirty="0">
                <a:solidFill>
                  <a:srgbClr val="4D3527"/>
                </a:solidFill>
                <a:latin typeface="Roboto Condensed"/>
              </a:rPr>
              <a:t> </a:t>
            </a:r>
            <a:r>
              <a:rPr lang="en-US" sz="4400" dirty="0" err="1">
                <a:solidFill>
                  <a:srgbClr val="4D3527"/>
                </a:solidFill>
                <a:latin typeface="Roboto Condensed"/>
              </a:rPr>
              <a:t>hòa</a:t>
            </a:r>
            <a:r>
              <a:rPr lang="en-US" sz="4400" dirty="0">
                <a:solidFill>
                  <a:srgbClr val="4D3527"/>
                </a:solidFill>
                <a:latin typeface="Roboto Condensed"/>
              </a:rPr>
              <a:t> </a:t>
            </a:r>
            <a:r>
              <a:rPr lang="en-US" sz="4400" dirty="0" err="1">
                <a:solidFill>
                  <a:srgbClr val="4D3527"/>
                </a:solidFill>
                <a:latin typeface="Roboto Condensed"/>
              </a:rPr>
              <a:t>trước</a:t>
            </a:r>
            <a:r>
              <a:rPr lang="en-US" sz="4400" dirty="0">
                <a:solidFill>
                  <a:srgbClr val="4D3527"/>
                </a:solidFill>
                <a:latin typeface="Roboto Condensed"/>
              </a:rPr>
              <a:t> </a:t>
            </a:r>
            <a:r>
              <a:rPr lang="en-US" sz="4400" dirty="0" err="1">
                <a:solidFill>
                  <a:srgbClr val="4D3527"/>
                </a:solidFill>
                <a:latin typeface="Roboto Condensed"/>
              </a:rPr>
              <a:t>vua</a:t>
            </a:r>
            <a:r>
              <a:rPr lang="en-US" sz="4400" dirty="0">
                <a:solidFill>
                  <a:srgbClr val="4D3527"/>
                </a:solidFill>
                <a:latin typeface="Roboto Condensed"/>
              </a:rPr>
              <a:t> Quang Trung.</a:t>
            </a:r>
          </a:p>
          <a:p>
            <a:pPr algn="just">
              <a:lnSpc>
                <a:spcPts val="6999"/>
              </a:lnSpc>
            </a:pPr>
            <a:r>
              <a:rPr lang="en-US" sz="4400" dirty="0">
                <a:solidFill>
                  <a:srgbClr val="4D3527"/>
                </a:solidFill>
                <a:latin typeface="Roboto Condensed"/>
              </a:rPr>
              <a:t>B. </a:t>
            </a:r>
            <a:r>
              <a:rPr lang="en-US" sz="4400" dirty="0" err="1">
                <a:solidFill>
                  <a:srgbClr val="4D3527"/>
                </a:solidFill>
                <a:latin typeface="Roboto Condensed"/>
              </a:rPr>
              <a:t>Vua</a:t>
            </a:r>
            <a:r>
              <a:rPr lang="en-US" sz="4400" dirty="0">
                <a:solidFill>
                  <a:srgbClr val="4D3527"/>
                </a:solidFill>
                <a:latin typeface="Roboto Condensed"/>
              </a:rPr>
              <a:t> </a:t>
            </a:r>
            <a:r>
              <a:rPr lang="en-US" sz="4400" dirty="0" err="1">
                <a:solidFill>
                  <a:srgbClr val="4D3527"/>
                </a:solidFill>
                <a:latin typeface="Roboto Condensed"/>
              </a:rPr>
              <a:t>tôi</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chịu</a:t>
            </a:r>
            <a:r>
              <a:rPr lang="en-US" sz="4400" dirty="0">
                <a:solidFill>
                  <a:srgbClr val="4D3527"/>
                </a:solidFill>
                <a:latin typeface="Roboto Condensed"/>
              </a:rPr>
              <a:t> </a:t>
            </a:r>
            <a:r>
              <a:rPr lang="en-US" sz="4400" dirty="0" err="1">
                <a:solidFill>
                  <a:srgbClr val="4D3527"/>
                </a:solidFill>
                <a:latin typeface="Roboto Condensed"/>
              </a:rPr>
              <a:t>trận</a:t>
            </a:r>
            <a:r>
              <a:rPr lang="en-US" sz="4400" dirty="0">
                <a:solidFill>
                  <a:srgbClr val="4D3527"/>
                </a:solidFill>
                <a:latin typeface="Roboto Condensed"/>
              </a:rPr>
              <a:t> </a:t>
            </a:r>
            <a:r>
              <a:rPr lang="en-US" sz="4400" dirty="0" err="1">
                <a:solidFill>
                  <a:srgbClr val="4D3527"/>
                </a:solidFill>
                <a:latin typeface="Roboto Condensed"/>
              </a:rPr>
              <a:t>trước</a:t>
            </a:r>
            <a:r>
              <a:rPr lang="en-US" sz="4400" dirty="0">
                <a:solidFill>
                  <a:srgbClr val="4D3527"/>
                </a:solidFill>
                <a:latin typeface="Roboto Condensed"/>
              </a:rPr>
              <a:t> </a:t>
            </a:r>
            <a:r>
              <a:rPr lang="en-US" sz="4400" dirty="0" err="1">
                <a:solidFill>
                  <a:srgbClr val="4D3527"/>
                </a:solidFill>
                <a:latin typeface="Roboto Condensed"/>
              </a:rPr>
              <a:t>quân</a:t>
            </a:r>
            <a:r>
              <a:rPr lang="en-US" sz="4400" dirty="0">
                <a:solidFill>
                  <a:srgbClr val="4D3527"/>
                </a:solidFill>
                <a:latin typeface="Roboto Condensed"/>
              </a:rPr>
              <a:t> </a:t>
            </a:r>
            <a:r>
              <a:rPr lang="en-US" sz="4400" dirty="0" err="1">
                <a:solidFill>
                  <a:srgbClr val="4D3527"/>
                </a:solidFill>
                <a:latin typeface="Roboto Condensed"/>
              </a:rPr>
              <a:t>Tây</a:t>
            </a:r>
            <a:r>
              <a:rPr lang="en-US" sz="4400" dirty="0">
                <a:solidFill>
                  <a:srgbClr val="4D3527"/>
                </a:solidFill>
                <a:latin typeface="Roboto Condensed"/>
              </a:rPr>
              <a:t> </a:t>
            </a:r>
            <a:r>
              <a:rPr lang="en-US" sz="4400" dirty="0" err="1">
                <a:solidFill>
                  <a:srgbClr val="4D3527"/>
                </a:solidFill>
                <a:latin typeface="Roboto Condensed"/>
              </a:rPr>
              <a:t>Sơn</a:t>
            </a:r>
            <a:r>
              <a:rPr lang="en-US" sz="4400" dirty="0">
                <a:solidFill>
                  <a:srgbClr val="4D3527"/>
                </a:solidFill>
                <a:latin typeface="Roboto Condensed"/>
              </a:rPr>
              <a:t>.</a:t>
            </a:r>
          </a:p>
          <a:p>
            <a:pPr algn="just">
              <a:lnSpc>
                <a:spcPts val="6999"/>
              </a:lnSpc>
            </a:pPr>
            <a:r>
              <a:rPr lang="en-US" sz="4400" dirty="0">
                <a:solidFill>
                  <a:srgbClr val="4D3527"/>
                </a:solidFill>
                <a:latin typeface="Roboto Condensed"/>
              </a:rPr>
              <a:t>C. </a:t>
            </a:r>
            <a:r>
              <a:rPr lang="en-US" sz="4400" dirty="0" err="1">
                <a:solidFill>
                  <a:srgbClr val="4D3527"/>
                </a:solidFill>
                <a:latin typeface="Roboto Condensed"/>
              </a:rPr>
              <a:t>Vua</a:t>
            </a:r>
            <a:r>
              <a:rPr lang="en-US" sz="4400" dirty="0">
                <a:solidFill>
                  <a:srgbClr val="4D3527"/>
                </a:solidFill>
                <a:latin typeface="Roboto Condensed"/>
              </a:rPr>
              <a:t> </a:t>
            </a:r>
            <a:r>
              <a:rPr lang="en-US" sz="4400" dirty="0" err="1">
                <a:solidFill>
                  <a:srgbClr val="4D3527"/>
                </a:solidFill>
                <a:latin typeface="Roboto Condensed"/>
              </a:rPr>
              <a:t>tôi</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chạy</a:t>
            </a:r>
            <a:r>
              <a:rPr lang="en-US" sz="4400" dirty="0">
                <a:solidFill>
                  <a:srgbClr val="4D3527"/>
                </a:solidFill>
                <a:latin typeface="Roboto Condensed"/>
              </a:rPr>
              <a:t> </a:t>
            </a:r>
            <a:r>
              <a:rPr lang="en-US" sz="4400" dirty="0" err="1">
                <a:solidFill>
                  <a:srgbClr val="4D3527"/>
                </a:solidFill>
                <a:latin typeface="Roboto Condensed"/>
              </a:rPr>
              <a:t>trốn</a:t>
            </a:r>
            <a:r>
              <a:rPr lang="en-US" sz="4400" dirty="0">
                <a:solidFill>
                  <a:srgbClr val="4D3527"/>
                </a:solidFill>
                <a:latin typeface="Roboto Condensed"/>
              </a:rPr>
              <a:t>.</a:t>
            </a:r>
          </a:p>
          <a:p>
            <a:pPr algn="just">
              <a:lnSpc>
                <a:spcPts val="6999"/>
              </a:lnSpc>
            </a:pPr>
            <a:r>
              <a:rPr lang="en-US" sz="4400" dirty="0">
                <a:solidFill>
                  <a:srgbClr val="4D3527"/>
                </a:solidFill>
                <a:latin typeface="Roboto Condensed"/>
              </a:rPr>
              <a:t>D. </a:t>
            </a:r>
            <a:r>
              <a:rPr lang="en-US" sz="4400" dirty="0" err="1">
                <a:solidFill>
                  <a:srgbClr val="4D3527"/>
                </a:solidFill>
                <a:latin typeface="Roboto Condensed"/>
              </a:rPr>
              <a:t>Tất</a:t>
            </a:r>
            <a:r>
              <a:rPr lang="en-US" sz="4400" dirty="0">
                <a:solidFill>
                  <a:srgbClr val="4D3527"/>
                </a:solidFill>
                <a:latin typeface="Roboto Condensed"/>
              </a:rPr>
              <a:t> </a:t>
            </a:r>
            <a:r>
              <a:rPr lang="en-US" sz="4400" dirty="0" err="1">
                <a:solidFill>
                  <a:srgbClr val="4D3527"/>
                </a:solidFill>
                <a:latin typeface="Roboto Condensed"/>
              </a:rPr>
              <a:t>cả</a:t>
            </a:r>
            <a:r>
              <a:rPr lang="en-US" sz="4400" dirty="0">
                <a:solidFill>
                  <a:srgbClr val="4D3527"/>
                </a:solidFill>
                <a:latin typeface="Roboto Condensed"/>
              </a:rPr>
              <a:t> </a:t>
            </a:r>
            <a:r>
              <a:rPr lang="en-US" sz="4400" dirty="0" err="1">
                <a:solidFill>
                  <a:srgbClr val="4D3527"/>
                </a:solidFill>
                <a:latin typeface="Roboto Condensed"/>
              </a:rPr>
              <a:t>các</a:t>
            </a:r>
            <a:r>
              <a:rPr lang="en-US" sz="4400" dirty="0">
                <a:solidFill>
                  <a:srgbClr val="4D3527"/>
                </a:solidFill>
                <a:latin typeface="Roboto Condensed"/>
              </a:rPr>
              <a:t> </a:t>
            </a:r>
            <a:r>
              <a:rPr lang="en-US" sz="4400" dirty="0" err="1">
                <a:solidFill>
                  <a:srgbClr val="4D3527"/>
                </a:solidFill>
                <a:latin typeface="Roboto Condensed"/>
              </a:rPr>
              <a:t>đáp</a:t>
            </a:r>
            <a:r>
              <a:rPr lang="en-US" sz="4400" dirty="0">
                <a:solidFill>
                  <a:srgbClr val="4D3527"/>
                </a:solidFill>
                <a:latin typeface="Roboto Condensed"/>
              </a:rPr>
              <a:t> </a:t>
            </a:r>
            <a:r>
              <a:rPr lang="en-US" sz="4400" dirty="0" err="1">
                <a:solidFill>
                  <a:srgbClr val="4D3527"/>
                </a:solidFill>
                <a:latin typeface="Roboto Condensed"/>
              </a:rPr>
              <a:t>án</a:t>
            </a:r>
            <a:r>
              <a:rPr lang="en-US" sz="4400" dirty="0">
                <a:solidFill>
                  <a:srgbClr val="4D3527"/>
                </a:solidFill>
                <a:latin typeface="Roboto Condensed"/>
              </a:rPr>
              <a:t> </a:t>
            </a:r>
            <a:r>
              <a:rPr lang="en-US" sz="4400" dirty="0" err="1">
                <a:solidFill>
                  <a:srgbClr val="4D3527"/>
                </a:solidFill>
                <a:latin typeface="Roboto Condensed"/>
              </a:rPr>
              <a:t>trên</a:t>
            </a:r>
            <a:r>
              <a:rPr lang="en-US" sz="4400" dirty="0">
                <a:solidFill>
                  <a:srgbClr val="4D3527"/>
                </a:solidFill>
                <a:latin typeface="Roboto Condensed"/>
              </a:rPr>
              <a:t> </a:t>
            </a:r>
            <a:r>
              <a:rPr lang="en-US" sz="4400" dirty="0" err="1">
                <a:solidFill>
                  <a:srgbClr val="4D3527"/>
                </a:solidFill>
                <a:latin typeface="Roboto Condensed"/>
              </a:rPr>
              <a:t>đều</a:t>
            </a:r>
            <a:r>
              <a:rPr lang="en-US" sz="4400" dirty="0">
                <a:solidFill>
                  <a:srgbClr val="4D3527"/>
                </a:solidFill>
                <a:latin typeface="Roboto Condensed"/>
              </a:rPr>
              <a:t> </a:t>
            </a:r>
            <a:r>
              <a:rPr lang="en-US" sz="4400" dirty="0" err="1">
                <a:solidFill>
                  <a:srgbClr val="4D3527"/>
                </a:solidFill>
                <a:latin typeface="Roboto Condensed"/>
              </a:rPr>
              <a:t>đúng</a:t>
            </a:r>
            <a:r>
              <a:rPr lang="en-US" sz="4400" dirty="0">
                <a:solidFill>
                  <a:srgbClr val="4D3527"/>
                </a:solidFill>
                <a:latin typeface="Roboto Condensed"/>
              </a:rPr>
              <a:t>.</a:t>
            </a:r>
          </a:p>
          <a:p>
            <a:pPr algn="just">
              <a:lnSpc>
                <a:spcPts val="6999"/>
              </a:lnSpc>
              <a:spcBef>
                <a:spcPct val="0"/>
              </a:spcBef>
            </a:pPr>
            <a:endParaRPr lang="en-US" sz="4400" dirty="0">
              <a:solidFill>
                <a:srgbClr val="4D3527"/>
              </a:solidFill>
              <a:latin typeface="Roboto Condensed"/>
            </a:endParaRPr>
          </a:p>
        </p:txBody>
      </p:sp>
      <p:sp>
        <p:nvSpPr>
          <p:cNvPr id="5" name="Freeform 5"/>
          <p:cNvSpPr/>
          <p:nvPr/>
        </p:nvSpPr>
        <p:spPr>
          <a:xfrm>
            <a:off x="1726468" y="7505700"/>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5181600" y="2327003"/>
            <a:ext cx="9060979"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777" b="-5777"/>
            </a:stretch>
          </a:blipFill>
        </p:spPr>
        <p:txBody>
          <a:bodyPr/>
          <a:lstStyle/>
          <a:p>
            <a:endParaRPr lang="en-US"/>
          </a:p>
        </p:txBody>
      </p:sp>
      <p:pic>
        <p:nvPicPr>
          <p:cNvPr id="3" name="Picture 3"/>
          <p:cNvPicPr>
            <a:picLocks noChangeAspect="1"/>
          </p:cNvPicPr>
          <p:nvPr>
            <a:videoFile r:link="rId1"/>
          </p:nvPr>
        </p:nvPicPr>
        <p:blipFill>
          <a:blip r:embed="rId4"/>
          <a:stretch>
            <a:fillRect/>
          </a:stretch>
        </p:blipFill>
        <p:spPr>
          <a:xfrm>
            <a:off x="0" y="0"/>
            <a:ext cx="18288000" cy="102869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344981" y="963296"/>
            <a:ext cx="18257315" cy="12095471"/>
          </a:xfrm>
          <a:custGeom>
            <a:avLst/>
            <a:gdLst/>
            <a:ahLst/>
            <a:cxnLst/>
            <a:rect l="l" t="t" r="r" b="b"/>
            <a:pathLst>
              <a:path w="18257315" h="12095471">
                <a:moveTo>
                  <a:pt x="0" y="0"/>
                </a:moveTo>
                <a:lnTo>
                  <a:pt x="18257315" y="0"/>
                </a:lnTo>
                <a:lnTo>
                  <a:pt x="18257315" y="12095471"/>
                </a:lnTo>
                <a:lnTo>
                  <a:pt x="0" y="120954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724417" y="3777344"/>
            <a:ext cx="15534883" cy="6168520"/>
          </a:xfrm>
          <a:prstGeom prst="rect">
            <a:avLst/>
          </a:prstGeom>
        </p:spPr>
        <p:txBody>
          <a:bodyPr lIns="0" tIns="0" rIns="0" bIns="0" rtlCol="0" anchor="t">
            <a:spAutoFit/>
          </a:bodyPr>
          <a:lstStyle/>
          <a:p>
            <a:pPr algn="just">
              <a:lnSpc>
                <a:spcPts val="6999"/>
              </a:lnSpc>
            </a:pPr>
            <a:r>
              <a:rPr lang="en-US" sz="4999">
                <a:solidFill>
                  <a:srgbClr val="4D3527"/>
                </a:solidFill>
                <a:latin typeface="Roboto Condensed Bold"/>
              </a:rPr>
              <a:t>Câu 6:</a:t>
            </a:r>
            <a:r>
              <a:rPr lang="en-US" sz="4999">
                <a:solidFill>
                  <a:srgbClr val="4D3527"/>
                </a:solidFill>
                <a:latin typeface="Roboto Condensed"/>
              </a:rPr>
              <a:t> Hoàng Lê nhất thống chí xây dựng hình ảnh vua Quang Trung như thế nào?</a:t>
            </a:r>
          </a:p>
          <a:p>
            <a:pPr algn="just">
              <a:lnSpc>
                <a:spcPts val="6999"/>
              </a:lnSpc>
            </a:pPr>
            <a:r>
              <a:rPr lang="en-US" sz="4999">
                <a:solidFill>
                  <a:srgbClr val="4D3527"/>
                </a:solidFill>
                <a:latin typeface="Roboto Condensed"/>
              </a:rPr>
              <a:t>A. Hành động mạnh mẽ, quyết đoán.</a:t>
            </a:r>
          </a:p>
          <a:p>
            <a:pPr algn="just">
              <a:lnSpc>
                <a:spcPts val="6999"/>
              </a:lnSpc>
            </a:pPr>
            <a:r>
              <a:rPr lang="en-US" sz="4999">
                <a:solidFill>
                  <a:srgbClr val="4D3527"/>
                </a:solidFill>
                <a:latin typeface="Roboto Condensed"/>
              </a:rPr>
              <a:t>B. Trí tuệ sáng suốt, mẫn cán, điều binh khiển tướng tài tình.</a:t>
            </a:r>
          </a:p>
          <a:p>
            <a:pPr algn="just">
              <a:lnSpc>
                <a:spcPts val="6999"/>
              </a:lnSpc>
            </a:pPr>
            <a:r>
              <a:rPr lang="en-US" sz="4999">
                <a:solidFill>
                  <a:srgbClr val="4D3527"/>
                </a:solidFill>
                <a:latin typeface="Roboto Condensed"/>
              </a:rPr>
              <a:t>C. Tài thao lược, lãnh đạo tài tình, phi thường.</a:t>
            </a:r>
          </a:p>
          <a:p>
            <a:pPr algn="just">
              <a:lnSpc>
                <a:spcPts val="6999"/>
              </a:lnSpc>
            </a:pPr>
            <a:r>
              <a:rPr lang="en-US" sz="4999">
                <a:solidFill>
                  <a:srgbClr val="4D3527"/>
                </a:solidFill>
                <a:latin typeface="Roboto Condensed"/>
              </a:rPr>
              <a:t>D. Tất cả các đáp án trên đều đúng.</a:t>
            </a:r>
          </a:p>
          <a:p>
            <a:pPr algn="just">
              <a:lnSpc>
                <a:spcPts val="6999"/>
              </a:lnSpc>
              <a:spcBef>
                <a:spcPct val="0"/>
              </a:spcBef>
            </a:pPr>
            <a:endParaRPr lang="en-US" sz="4999">
              <a:solidFill>
                <a:srgbClr val="4D3527"/>
              </a:solidFill>
              <a:latin typeface="Roboto Condensed"/>
            </a:endParaRPr>
          </a:p>
        </p:txBody>
      </p:sp>
      <p:sp>
        <p:nvSpPr>
          <p:cNvPr id="5" name="Freeform 5"/>
          <p:cNvSpPr/>
          <p:nvPr/>
        </p:nvSpPr>
        <p:spPr>
          <a:xfrm>
            <a:off x="581807" y="8182819"/>
            <a:ext cx="1142609" cy="1075481"/>
          </a:xfrm>
          <a:custGeom>
            <a:avLst/>
            <a:gdLst/>
            <a:ahLst/>
            <a:cxnLst/>
            <a:rect l="l" t="t" r="r" b="b"/>
            <a:pathLst>
              <a:path w="1142609" h="1075481">
                <a:moveTo>
                  <a:pt x="0" y="0"/>
                </a:moveTo>
                <a:lnTo>
                  <a:pt x="1142610" y="0"/>
                </a:lnTo>
                <a:lnTo>
                  <a:pt x="1142610" y="1075481"/>
                </a:lnTo>
                <a:lnTo>
                  <a:pt x="0" y="1075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5029200" y="2327003"/>
            <a:ext cx="9213379"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12" name="TextBox 12"/>
          <p:cNvSpPr txBox="1"/>
          <p:nvPr/>
        </p:nvSpPr>
        <p:spPr>
          <a:xfrm>
            <a:off x="5066919" y="381473"/>
            <a:ext cx="12192381" cy="1368424"/>
          </a:xfrm>
          <a:prstGeom prst="rect">
            <a:avLst/>
          </a:prstGeom>
        </p:spPr>
        <p:txBody>
          <a:bodyPr lIns="0" tIns="0" rIns="0" bIns="0" rtlCol="0" anchor="t">
            <a:spAutoFit/>
          </a:bodyPr>
          <a:lstStyle/>
          <a:p>
            <a:pPr algn="ctr">
              <a:lnSpc>
                <a:spcPts val="11200"/>
              </a:lnSpc>
              <a:spcBef>
                <a:spcPct val="0"/>
              </a:spcBef>
            </a:pPr>
            <a:r>
              <a:rPr lang="en-US" sz="8000" dirty="0">
                <a:solidFill>
                  <a:srgbClr val="4D3527"/>
                </a:solidFill>
                <a:latin typeface="Fraunces Bold"/>
              </a:rPr>
              <a:t>3.KHÁM PHÁ VĂN BẢN</a:t>
            </a:r>
          </a:p>
        </p:txBody>
      </p:sp>
      <p:sp>
        <p:nvSpPr>
          <p:cNvPr id="13" name="TextBox 13"/>
          <p:cNvSpPr txBox="1"/>
          <p:nvPr/>
        </p:nvSpPr>
        <p:spPr>
          <a:xfrm>
            <a:off x="2139569" y="2399503"/>
            <a:ext cx="7766431" cy="1087755"/>
          </a:xfrm>
          <a:prstGeom prst="rect">
            <a:avLst/>
          </a:prstGeom>
        </p:spPr>
        <p:txBody>
          <a:bodyPr wrap="square" lIns="0" tIns="0" rIns="0" bIns="0" rtlCol="0" anchor="t">
            <a:spAutoFit/>
          </a:bodyPr>
          <a:lstStyle/>
          <a:p>
            <a:pPr algn="ctr">
              <a:lnSpc>
                <a:spcPts val="8819"/>
              </a:lnSpc>
              <a:spcBef>
                <a:spcPct val="0"/>
              </a:spcBef>
            </a:pPr>
            <a:r>
              <a:rPr lang="en-US" sz="6300" dirty="0">
                <a:solidFill>
                  <a:srgbClr val="6C453E"/>
                </a:solidFill>
                <a:latin typeface="#9Slide07 SVNUT Triumph Press"/>
              </a:rPr>
              <a:t>3.1 </a:t>
            </a:r>
            <a:r>
              <a:rPr lang="en-US" sz="6300" dirty="0" err="1">
                <a:solidFill>
                  <a:srgbClr val="6C453E"/>
                </a:solidFill>
                <a:latin typeface="#9Slide07 SVNUT Triumph Press"/>
              </a:rPr>
              <a:t>Tác</a:t>
            </a:r>
            <a:r>
              <a:rPr lang="en-US" sz="6300" dirty="0">
                <a:solidFill>
                  <a:srgbClr val="6C453E"/>
                </a:solidFill>
                <a:latin typeface="#9Slide07 SVNUT Triumph Press"/>
              </a:rPr>
              <a:t> </a:t>
            </a:r>
            <a:r>
              <a:rPr lang="en-US" sz="6300" dirty="0" err="1">
                <a:solidFill>
                  <a:srgbClr val="6C453E"/>
                </a:solidFill>
                <a:latin typeface="#9Slide07 SVNUT Triumph Press"/>
              </a:rPr>
              <a:t>giả</a:t>
            </a:r>
            <a:r>
              <a:rPr lang="en-US" sz="6300" dirty="0">
                <a:solidFill>
                  <a:srgbClr val="6C453E"/>
                </a:solidFill>
                <a:latin typeface="#9Slide07 SVNUT Triumph Press"/>
              </a:rPr>
              <a:t>, </a:t>
            </a:r>
            <a:r>
              <a:rPr lang="en-US" sz="6300" dirty="0" err="1">
                <a:solidFill>
                  <a:srgbClr val="6C453E"/>
                </a:solidFill>
                <a:latin typeface="#9Slide07 SVNUT Triumph Press"/>
              </a:rPr>
              <a:t>văn</a:t>
            </a:r>
            <a:r>
              <a:rPr lang="en-US" sz="6300" dirty="0">
                <a:solidFill>
                  <a:srgbClr val="6C453E"/>
                </a:solidFill>
                <a:latin typeface="#9Slide07 SVNUT Triumph Press"/>
              </a:rPr>
              <a:t> </a:t>
            </a:r>
            <a:r>
              <a:rPr lang="en-US" sz="6300" dirty="0" err="1">
                <a:solidFill>
                  <a:srgbClr val="6C453E"/>
                </a:solidFill>
                <a:latin typeface="#9Slide07 SVNUT Triumph Press"/>
              </a:rPr>
              <a:t>bản</a:t>
            </a:r>
            <a:endParaRPr lang="en-US" sz="6300" dirty="0">
              <a:solidFill>
                <a:srgbClr val="6C453E"/>
              </a:solidFill>
              <a:latin typeface="#9Slide07 SVNUT Triumph Press"/>
            </a:endParaRPr>
          </a:p>
        </p:txBody>
      </p:sp>
      <p:sp>
        <p:nvSpPr>
          <p:cNvPr id="14" name="TextBox 14"/>
          <p:cNvSpPr txBox="1"/>
          <p:nvPr/>
        </p:nvSpPr>
        <p:spPr>
          <a:xfrm>
            <a:off x="2069590" y="3792058"/>
            <a:ext cx="10249199" cy="3373611"/>
          </a:xfrm>
          <a:prstGeom prst="rect">
            <a:avLst/>
          </a:prstGeom>
        </p:spPr>
        <p:txBody>
          <a:bodyPr lIns="0" tIns="0" rIns="0" bIns="0" rtlCol="0" anchor="t">
            <a:spAutoFit/>
          </a:bodyPr>
          <a:lstStyle/>
          <a:p>
            <a:pPr algn="just">
              <a:lnSpc>
                <a:spcPts val="6719"/>
              </a:lnSpc>
              <a:spcBef>
                <a:spcPct val="0"/>
              </a:spcBef>
            </a:pPr>
            <a:r>
              <a:rPr lang="en-US" sz="4799">
                <a:solidFill>
                  <a:srgbClr val="000000"/>
                </a:solidFill>
                <a:latin typeface="Roboto Condensed Bold"/>
              </a:rPr>
              <a:t>Nhiệm vụ 1:</a:t>
            </a:r>
            <a:r>
              <a:rPr lang="en-US" sz="4799">
                <a:solidFill>
                  <a:srgbClr val="000000"/>
                </a:solidFill>
                <a:latin typeface="Roboto Condensed"/>
              </a:rPr>
              <a:t> HS đọc thầm phần thông tin về tác giả trong SGK, sau đó trình bày khái quát những thông tin em ghi nhớ được về tác giả, tác phẩm.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5400000">
            <a:off x="4094636" y="-2456825"/>
            <a:ext cx="11077748" cy="17308981"/>
          </a:xfrm>
          <a:custGeom>
            <a:avLst/>
            <a:gdLst/>
            <a:ahLst/>
            <a:cxnLst/>
            <a:rect l="l" t="t" r="r" b="b"/>
            <a:pathLst>
              <a:path w="11077748" h="17308981">
                <a:moveTo>
                  <a:pt x="0" y="0"/>
                </a:moveTo>
                <a:lnTo>
                  <a:pt x="11077747" y="0"/>
                </a:lnTo>
                <a:lnTo>
                  <a:pt x="11077747" y="17308981"/>
                </a:lnTo>
                <a:lnTo>
                  <a:pt x="0" y="17308981"/>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2357800" y="5048250"/>
            <a:ext cx="13994890" cy="3933464"/>
          </a:xfrm>
          <a:prstGeom prst="rect">
            <a:avLst/>
          </a:prstGeom>
        </p:spPr>
        <p:txBody>
          <a:bodyPr lIns="0" tIns="0" rIns="0" bIns="0" rtlCol="0" anchor="t">
            <a:spAutoFit/>
          </a:bodyPr>
          <a:lstStyle/>
          <a:p>
            <a:pPr algn="just">
              <a:lnSpc>
                <a:spcPts val="6299"/>
              </a:lnSpc>
              <a:spcBef>
                <a:spcPct val="0"/>
              </a:spcBef>
            </a:pPr>
            <a:r>
              <a:rPr lang="en-US" sz="4499" dirty="0" err="1">
                <a:solidFill>
                  <a:srgbClr val="221716"/>
                </a:solidFill>
                <a:latin typeface="Roboto Condensed"/>
              </a:rPr>
              <a:t>Một</a:t>
            </a:r>
            <a:r>
              <a:rPr lang="en-US" sz="4499" dirty="0">
                <a:solidFill>
                  <a:srgbClr val="221716"/>
                </a:solidFill>
                <a:latin typeface="Roboto Condensed"/>
              </a:rPr>
              <a:t> </a:t>
            </a:r>
            <a:r>
              <a:rPr lang="en-US" sz="4499" dirty="0" err="1">
                <a:solidFill>
                  <a:srgbClr val="221716"/>
                </a:solidFill>
                <a:latin typeface="Roboto Condensed"/>
              </a:rPr>
              <a:t>nhóm</a:t>
            </a:r>
            <a:r>
              <a:rPr lang="en-US" sz="4499" dirty="0">
                <a:solidFill>
                  <a:srgbClr val="221716"/>
                </a:solidFill>
                <a:latin typeface="Roboto Condensed"/>
              </a:rPr>
              <a:t> </a:t>
            </a:r>
            <a:r>
              <a:rPr lang="en-US" sz="4499" dirty="0" err="1">
                <a:solidFill>
                  <a:srgbClr val="221716"/>
                </a:solidFill>
                <a:latin typeface="Roboto Condensed"/>
              </a:rPr>
              <a:t>tác</a:t>
            </a:r>
            <a:r>
              <a:rPr lang="en-US" sz="4499" dirty="0">
                <a:solidFill>
                  <a:srgbClr val="221716"/>
                </a:solidFill>
                <a:latin typeface="Roboto Condensed"/>
              </a:rPr>
              <a:t> </a:t>
            </a:r>
            <a:r>
              <a:rPr lang="en-US" sz="4499" dirty="0" err="1">
                <a:solidFill>
                  <a:srgbClr val="221716"/>
                </a:solidFill>
                <a:latin typeface="Roboto Condensed"/>
              </a:rPr>
              <a:t>giả</a:t>
            </a:r>
            <a:r>
              <a:rPr lang="en-US" sz="4499" dirty="0">
                <a:solidFill>
                  <a:srgbClr val="221716"/>
                </a:solidFill>
                <a:latin typeface="Roboto Condensed"/>
              </a:rPr>
              <a:t> </a:t>
            </a:r>
            <a:r>
              <a:rPr lang="en-US" sz="4499" dirty="0" err="1">
                <a:solidFill>
                  <a:srgbClr val="221716"/>
                </a:solidFill>
                <a:latin typeface="Roboto Condensed"/>
              </a:rPr>
              <a:t>thuộc</a:t>
            </a:r>
            <a:r>
              <a:rPr lang="en-US" sz="4499" dirty="0">
                <a:solidFill>
                  <a:srgbClr val="221716"/>
                </a:solidFill>
                <a:latin typeface="Roboto Condensed"/>
              </a:rPr>
              <a:t> </a:t>
            </a:r>
            <a:r>
              <a:rPr lang="en-US" sz="4499" dirty="0" err="1">
                <a:solidFill>
                  <a:srgbClr val="221716"/>
                </a:solidFill>
                <a:latin typeface="Roboto Condensed"/>
              </a:rPr>
              <a:t>dòng</a:t>
            </a:r>
            <a:r>
              <a:rPr lang="en-US" sz="4499" dirty="0">
                <a:solidFill>
                  <a:srgbClr val="221716"/>
                </a:solidFill>
                <a:latin typeface="Roboto Condensed"/>
              </a:rPr>
              <a:t> </a:t>
            </a:r>
            <a:r>
              <a:rPr lang="en-US" sz="4499" dirty="0" err="1">
                <a:solidFill>
                  <a:srgbClr val="221716"/>
                </a:solidFill>
                <a:latin typeface="Roboto Condensed"/>
              </a:rPr>
              <a:t>họ</a:t>
            </a:r>
            <a:r>
              <a:rPr lang="en-US" sz="4499" dirty="0">
                <a:solidFill>
                  <a:srgbClr val="221716"/>
                </a:solidFill>
                <a:latin typeface="Roboto Condensed"/>
              </a:rPr>
              <a:t> Ngô </a:t>
            </a:r>
            <a:r>
              <a:rPr lang="en-US" sz="4499" dirty="0" err="1">
                <a:solidFill>
                  <a:srgbClr val="221716"/>
                </a:solidFill>
                <a:latin typeface="Roboto Condensed"/>
              </a:rPr>
              <a:t>Thì</a:t>
            </a:r>
            <a:r>
              <a:rPr lang="en-US" sz="4499" dirty="0">
                <a:solidFill>
                  <a:srgbClr val="221716"/>
                </a:solidFill>
                <a:latin typeface="Roboto Condensed"/>
              </a:rPr>
              <a:t>, ở </a:t>
            </a:r>
            <a:r>
              <a:rPr lang="en-US" sz="4499" dirty="0" err="1">
                <a:solidFill>
                  <a:srgbClr val="221716"/>
                </a:solidFill>
                <a:latin typeface="Roboto Condensed"/>
              </a:rPr>
              <a:t>làng</a:t>
            </a:r>
            <a:r>
              <a:rPr lang="en-US" sz="4499" dirty="0">
                <a:solidFill>
                  <a:srgbClr val="221716"/>
                </a:solidFill>
                <a:latin typeface="Roboto Condensed"/>
              </a:rPr>
              <a:t> </a:t>
            </a:r>
            <a:r>
              <a:rPr lang="en-US" sz="4499" dirty="0" err="1">
                <a:solidFill>
                  <a:srgbClr val="221716"/>
                </a:solidFill>
                <a:latin typeface="Roboto Condensed"/>
              </a:rPr>
              <a:t>Tả</a:t>
            </a:r>
            <a:r>
              <a:rPr lang="en-US" sz="4499" dirty="0">
                <a:solidFill>
                  <a:srgbClr val="221716"/>
                </a:solidFill>
                <a:latin typeface="Roboto Condensed"/>
              </a:rPr>
              <a:t> Thanh </a:t>
            </a:r>
            <a:r>
              <a:rPr lang="en-US" sz="4499" dirty="0" err="1">
                <a:solidFill>
                  <a:srgbClr val="221716"/>
                </a:solidFill>
                <a:latin typeface="Roboto Condensed"/>
              </a:rPr>
              <a:t>Oai</a:t>
            </a:r>
            <a:r>
              <a:rPr lang="en-US" sz="4499" dirty="0">
                <a:solidFill>
                  <a:srgbClr val="221716"/>
                </a:solidFill>
                <a:latin typeface="Roboto Condensed"/>
              </a:rPr>
              <a:t>, </a:t>
            </a:r>
            <a:r>
              <a:rPr lang="en-US" sz="4499" dirty="0" err="1">
                <a:solidFill>
                  <a:srgbClr val="221716"/>
                </a:solidFill>
                <a:latin typeface="Roboto Condensed"/>
              </a:rPr>
              <a:t>huyện</a:t>
            </a:r>
            <a:r>
              <a:rPr lang="en-US" sz="4499" dirty="0">
                <a:solidFill>
                  <a:srgbClr val="221716"/>
                </a:solidFill>
                <a:latin typeface="Roboto Condensed"/>
              </a:rPr>
              <a:t> Thanh </a:t>
            </a:r>
            <a:r>
              <a:rPr lang="en-US" sz="4499" dirty="0" err="1">
                <a:solidFill>
                  <a:srgbClr val="221716"/>
                </a:solidFill>
                <a:latin typeface="Roboto Condensed"/>
              </a:rPr>
              <a:t>Oai</a:t>
            </a:r>
            <a:r>
              <a:rPr lang="en-US" sz="4499" dirty="0">
                <a:solidFill>
                  <a:srgbClr val="221716"/>
                </a:solidFill>
                <a:latin typeface="Roboto Condensed"/>
              </a:rPr>
              <a:t>, </a:t>
            </a:r>
            <a:r>
              <a:rPr lang="en-US" sz="4499" dirty="0" err="1">
                <a:solidFill>
                  <a:srgbClr val="221716"/>
                </a:solidFill>
                <a:latin typeface="Roboto Condensed"/>
              </a:rPr>
              <a:t>tỉnh</a:t>
            </a:r>
            <a:r>
              <a:rPr lang="en-US" sz="4499" dirty="0">
                <a:solidFill>
                  <a:srgbClr val="221716"/>
                </a:solidFill>
                <a:latin typeface="Roboto Condensed"/>
              </a:rPr>
              <a:t> Hà </a:t>
            </a:r>
            <a:r>
              <a:rPr lang="en-US" sz="4499" dirty="0" err="1">
                <a:solidFill>
                  <a:srgbClr val="221716"/>
                </a:solidFill>
                <a:latin typeface="Roboto Condensed"/>
              </a:rPr>
              <a:t>Tây</a:t>
            </a:r>
            <a:r>
              <a:rPr lang="en-US" sz="4499" dirty="0">
                <a:solidFill>
                  <a:srgbClr val="221716"/>
                </a:solidFill>
                <a:latin typeface="Roboto Condensed"/>
              </a:rPr>
              <a:t> (nay </a:t>
            </a:r>
            <a:r>
              <a:rPr lang="en-US" sz="4499" dirty="0" err="1">
                <a:solidFill>
                  <a:srgbClr val="221716"/>
                </a:solidFill>
                <a:latin typeface="Roboto Condensed"/>
              </a:rPr>
              <a:t>thuộc</a:t>
            </a:r>
            <a:r>
              <a:rPr lang="en-US" sz="4499" dirty="0">
                <a:solidFill>
                  <a:srgbClr val="221716"/>
                </a:solidFill>
                <a:latin typeface="Roboto Condensed"/>
              </a:rPr>
              <a:t> Hà </a:t>
            </a:r>
            <a:r>
              <a:rPr lang="en-US" sz="4499" dirty="0" err="1">
                <a:solidFill>
                  <a:srgbClr val="221716"/>
                </a:solidFill>
                <a:latin typeface="Roboto Condensed"/>
              </a:rPr>
              <a:t>Nội</a:t>
            </a:r>
            <a:r>
              <a:rPr lang="en-US" sz="4499" dirty="0">
                <a:solidFill>
                  <a:srgbClr val="221716"/>
                </a:solidFill>
                <a:latin typeface="Roboto Condensed"/>
              </a:rPr>
              <a:t>), </a:t>
            </a:r>
            <a:r>
              <a:rPr lang="en-US" sz="4499" dirty="0" err="1">
                <a:solidFill>
                  <a:srgbClr val="221716"/>
                </a:solidFill>
                <a:latin typeface="Roboto Condensed"/>
              </a:rPr>
              <a:t>trong</a:t>
            </a:r>
            <a:r>
              <a:rPr lang="en-US" sz="4499" dirty="0">
                <a:solidFill>
                  <a:srgbClr val="221716"/>
                </a:solidFill>
                <a:latin typeface="Roboto Condensed"/>
              </a:rPr>
              <a:t> </a:t>
            </a:r>
            <a:r>
              <a:rPr lang="en-US" sz="4499" dirty="0" err="1">
                <a:solidFill>
                  <a:srgbClr val="221716"/>
                </a:solidFill>
                <a:latin typeface="Roboto Condensed"/>
              </a:rPr>
              <a:t>đó</a:t>
            </a:r>
            <a:r>
              <a:rPr lang="en-US" sz="4499" dirty="0">
                <a:solidFill>
                  <a:srgbClr val="221716"/>
                </a:solidFill>
                <a:latin typeface="Roboto Condensed"/>
              </a:rPr>
              <a:t> </a:t>
            </a:r>
            <a:r>
              <a:rPr lang="en-US" sz="4499" dirty="0" err="1">
                <a:solidFill>
                  <a:srgbClr val="221716"/>
                </a:solidFill>
                <a:latin typeface="Roboto Condensed"/>
              </a:rPr>
              <a:t>có</a:t>
            </a:r>
            <a:r>
              <a:rPr lang="en-US" sz="4499" dirty="0">
                <a:solidFill>
                  <a:srgbClr val="221716"/>
                </a:solidFill>
                <a:latin typeface="Roboto Condensed"/>
              </a:rPr>
              <a:t> </a:t>
            </a:r>
            <a:r>
              <a:rPr lang="en-US" sz="4499" dirty="0" err="1">
                <a:solidFill>
                  <a:srgbClr val="221716"/>
                </a:solidFill>
                <a:latin typeface="Roboto Condensed"/>
              </a:rPr>
              <a:t>hai</a:t>
            </a:r>
            <a:r>
              <a:rPr lang="en-US" sz="4499" dirty="0">
                <a:solidFill>
                  <a:srgbClr val="221716"/>
                </a:solidFill>
                <a:latin typeface="Roboto Condensed"/>
              </a:rPr>
              <a:t> </a:t>
            </a:r>
            <a:r>
              <a:rPr lang="en-US" sz="4499" dirty="0" err="1">
                <a:solidFill>
                  <a:srgbClr val="221716"/>
                </a:solidFill>
                <a:latin typeface="Roboto Condensed"/>
              </a:rPr>
              <a:t>tác</a:t>
            </a:r>
            <a:r>
              <a:rPr lang="en-US" sz="4499" dirty="0">
                <a:solidFill>
                  <a:srgbClr val="221716"/>
                </a:solidFill>
                <a:latin typeface="Roboto Condensed"/>
              </a:rPr>
              <a:t> </a:t>
            </a:r>
            <a:r>
              <a:rPr lang="en-US" sz="4499" dirty="0" err="1">
                <a:solidFill>
                  <a:srgbClr val="221716"/>
                </a:solidFill>
                <a:latin typeface="Roboto Condensed"/>
              </a:rPr>
              <a:t>giả</a:t>
            </a:r>
            <a:r>
              <a:rPr lang="en-US" sz="4499" dirty="0">
                <a:solidFill>
                  <a:srgbClr val="221716"/>
                </a:solidFill>
                <a:latin typeface="Roboto Condensed"/>
              </a:rPr>
              <a:t> </a:t>
            </a:r>
            <a:r>
              <a:rPr lang="en-US" sz="4499" dirty="0" err="1">
                <a:solidFill>
                  <a:srgbClr val="221716"/>
                </a:solidFill>
                <a:latin typeface="Roboto Condensed"/>
              </a:rPr>
              <a:t>chính</a:t>
            </a:r>
            <a:r>
              <a:rPr lang="en-US" sz="4499" dirty="0">
                <a:solidFill>
                  <a:srgbClr val="221716"/>
                </a:solidFill>
                <a:latin typeface="Roboto Condensed"/>
              </a:rPr>
              <a:t> </a:t>
            </a:r>
            <a:r>
              <a:rPr lang="en-US" sz="4499" dirty="0" err="1">
                <a:solidFill>
                  <a:srgbClr val="221716"/>
                </a:solidFill>
                <a:latin typeface="Roboto Condensed"/>
              </a:rPr>
              <a:t>là</a:t>
            </a:r>
            <a:r>
              <a:rPr lang="en-US" sz="4499" dirty="0">
                <a:solidFill>
                  <a:srgbClr val="221716"/>
                </a:solidFill>
                <a:latin typeface="Roboto Condensed"/>
              </a:rPr>
              <a:t> Ngô </a:t>
            </a:r>
            <a:r>
              <a:rPr lang="en-US" sz="4499" dirty="0" err="1">
                <a:solidFill>
                  <a:srgbClr val="221716"/>
                </a:solidFill>
                <a:latin typeface="Roboto Condensed"/>
              </a:rPr>
              <a:t>Thì</a:t>
            </a:r>
            <a:r>
              <a:rPr lang="en-US" sz="4499" dirty="0">
                <a:solidFill>
                  <a:srgbClr val="221716"/>
                </a:solidFill>
                <a:latin typeface="Roboto Condensed"/>
              </a:rPr>
              <a:t> Chí (1753 - 1788), </a:t>
            </a:r>
            <a:r>
              <a:rPr lang="en-US" sz="4499" dirty="0" err="1">
                <a:solidFill>
                  <a:srgbClr val="221716"/>
                </a:solidFill>
                <a:latin typeface="Roboto Condensed"/>
              </a:rPr>
              <a:t>làm</a:t>
            </a:r>
            <a:r>
              <a:rPr lang="en-US" sz="4499" dirty="0">
                <a:solidFill>
                  <a:srgbClr val="221716"/>
                </a:solidFill>
                <a:latin typeface="Roboto Condensed"/>
              </a:rPr>
              <a:t> </a:t>
            </a:r>
            <a:r>
              <a:rPr lang="en-US" sz="4499" dirty="0" err="1">
                <a:solidFill>
                  <a:srgbClr val="221716"/>
                </a:solidFill>
                <a:latin typeface="Roboto Condensed"/>
              </a:rPr>
              <a:t>quan</a:t>
            </a:r>
            <a:r>
              <a:rPr lang="en-US" sz="4499" dirty="0">
                <a:solidFill>
                  <a:srgbClr val="221716"/>
                </a:solidFill>
                <a:latin typeface="Roboto Condensed"/>
              </a:rPr>
              <a:t> </a:t>
            </a:r>
            <a:r>
              <a:rPr lang="en-US" sz="4499" dirty="0" err="1">
                <a:solidFill>
                  <a:srgbClr val="221716"/>
                </a:solidFill>
                <a:latin typeface="Roboto Condensed"/>
              </a:rPr>
              <a:t>thời</a:t>
            </a:r>
            <a:r>
              <a:rPr lang="en-US" sz="4499" dirty="0">
                <a:solidFill>
                  <a:srgbClr val="221716"/>
                </a:solidFill>
                <a:latin typeface="Roboto Condensed"/>
              </a:rPr>
              <a:t> Lê </a:t>
            </a:r>
            <a:r>
              <a:rPr lang="en-US" sz="4499" dirty="0" err="1">
                <a:solidFill>
                  <a:srgbClr val="221716"/>
                </a:solidFill>
                <a:latin typeface="Roboto Condensed"/>
              </a:rPr>
              <a:t>Chiêu</a:t>
            </a:r>
            <a:r>
              <a:rPr lang="en-US" sz="4499" dirty="0">
                <a:solidFill>
                  <a:srgbClr val="221716"/>
                </a:solidFill>
                <a:latin typeface="Roboto Condensed"/>
              </a:rPr>
              <a:t> </a:t>
            </a:r>
            <a:r>
              <a:rPr lang="en-US" sz="4499" dirty="0" err="1">
                <a:solidFill>
                  <a:srgbClr val="221716"/>
                </a:solidFill>
                <a:latin typeface="Roboto Condensed"/>
              </a:rPr>
              <a:t>Thống</a:t>
            </a:r>
            <a:r>
              <a:rPr lang="en-US" sz="4499" dirty="0">
                <a:solidFill>
                  <a:srgbClr val="221716"/>
                </a:solidFill>
                <a:latin typeface="Roboto Condensed"/>
              </a:rPr>
              <a:t>, </a:t>
            </a:r>
            <a:r>
              <a:rPr lang="en-US" sz="4499" dirty="0" err="1">
                <a:solidFill>
                  <a:srgbClr val="221716"/>
                </a:solidFill>
                <a:latin typeface="Roboto Condensed"/>
              </a:rPr>
              <a:t>và</a:t>
            </a:r>
            <a:r>
              <a:rPr lang="en-US" sz="4499" dirty="0">
                <a:solidFill>
                  <a:srgbClr val="221716"/>
                </a:solidFill>
                <a:latin typeface="Roboto Condensed"/>
              </a:rPr>
              <a:t> Ngô </a:t>
            </a:r>
            <a:r>
              <a:rPr lang="en-US" sz="4499" dirty="0" err="1">
                <a:solidFill>
                  <a:srgbClr val="221716"/>
                </a:solidFill>
                <a:latin typeface="Roboto Condensed"/>
              </a:rPr>
              <a:t>Thì</a:t>
            </a:r>
            <a:r>
              <a:rPr lang="en-US" sz="4499" dirty="0">
                <a:solidFill>
                  <a:srgbClr val="221716"/>
                </a:solidFill>
                <a:latin typeface="Roboto Condensed"/>
              </a:rPr>
              <a:t> Du (1772 - 1840), </a:t>
            </a:r>
            <a:r>
              <a:rPr lang="en-US" sz="4499" dirty="0" err="1">
                <a:solidFill>
                  <a:srgbClr val="221716"/>
                </a:solidFill>
                <a:latin typeface="Roboto Condensed"/>
              </a:rPr>
              <a:t>làm</a:t>
            </a:r>
            <a:r>
              <a:rPr lang="en-US" sz="4499" dirty="0">
                <a:solidFill>
                  <a:srgbClr val="221716"/>
                </a:solidFill>
                <a:latin typeface="Roboto Condensed"/>
              </a:rPr>
              <a:t> </a:t>
            </a:r>
            <a:r>
              <a:rPr lang="en-US" sz="4499" dirty="0" err="1">
                <a:solidFill>
                  <a:srgbClr val="221716"/>
                </a:solidFill>
                <a:latin typeface="Roboto Condensed"/>
              </a:rPr>
              <a:t>quan</a:t>
            </a:r>
            <a:r>
              <a:rPr lang="en-US" sz="4499" dirty="0">
                <a:solidFill>
                  <a:srgbClr val="221716"/>
                </a:solidFill>
                <a:latin typeface="Roboto Condensed"/>
              </a:rPr>
              <a:t> </a:t>
            </a:r>
            <a:r>
              <a:rPr lang="en-US" sz="4499" dirty="0" err="1">
                <a:solidFill>
                  <a:srgbClr val="221716"/>
                </a:solidFill>
                <a:latin typeface="Roboto Condensed"/>
              </a:rPr>
              <a:t>dưới</a:t>
            </a:r>
            <a:r>
              <a:rPr lang="en-US" sz="4499" dirty="0">
                <a:solidFill>
                  <a:srgbClr val="221716"/>
                </a:solidFill>
                <a:latin typeface="Roboto Condensed"/>
              </a:rPr>
              <a:t> </a:t>
            </a:r>
            <a:r>
              <a:rPr lang="en-US" sz="4499" dirty="0" err="1">
                <a:solidFill>
                  <a:srgbClr val="221716"/>
                </a:solidFill>
                <a:latin typeface="Roboto Condensed"/>
              </a:rPr>
              <a:t>triều</a:t>
            </a:r>
            <a:r>
              <a:rPr lang="en-US" sz="4499" dirty="0">
                <a:solidFill>
                  <a:srgbClr val="221716"/>
                </a:solidFill>
                <a:latin typeface="Roboto Condensed"/>
              </a:rPr>
              <a:t> </a:t>
            </a:r>
            <a:r>
              <a:rPr lang="en-US" sz="4499" dirty="0" err="1">
                <a:solidFill>
                  <a:srgbClr val="221716"/>
                </a:solidFill>
                <a:latin typeface="Roboto Condensed"/>
              </a:rPr>
              <a:t>nhà</a:t>
            </a:r>
            <a:r>
              <a:rPr lang="en-US" sz="4499" dirty="0">
                <a:solidFill>
                  <a:srgbClr val="221716"/>
                </a:solidFill>
                <a:latin typeface="Roboto Condensed"/>
              </a:rPr>
              <a:t> </a:t>
            </a:r>
            <a:r>
              <a:rPr lang="en-US" sz="4499" dirty="0" err="1">
                <a:solidFill>
                  <a:srgbClr val="221716"/>
                </a:solidFill>
                <a:latin typeface="Roboto Condensed"/>
              </a:rPr>
              <a:t>Nguyễn</a:t>
            </a:r>
            <a:r>
              <a:rPr lang="en-US" sz="4499" dirty="0">
                <a:solidFill>
                  <a:srgbClr val="221716"/>
                </a:solidFill>
                <a:latin typeface="Roboto Condensed"/>
              </a:rPr>
              <a:t>.</a:t>
            </a:r>
          </a:p>
        </p:txBody>
      </p:sp>
      <p:sp>
        <p:nvSpPr>
          <p:cNvPr id="7" name="TextBox 7"/>
          <p:cNvSpPr txBox="1"/>
          <p:nvPr/>
        </p:nvSpPr>
        <p:spPr>
          <a:xfrm>
            <a:off x="2865049" y="3315037"/>
            <a:ext cx="5909906" cy="1340410"/>
          </a:xfrm>
          <a:prstGeom prst="rect">
            <a:avLst/>
          </a:prstGeom>
        </p:spPr>
        <p:txBody>
          <a:bodyPr lIns="0" tIns="0" rIns="0" bIns="0" rtlCol="0" anchor="t">
            <a:spAutoFit/>
          </a:bodyPr>
          <a:lstStyle/>
          <a:p>
            <a:pPr algn="just">
              <a:lnSpc>
                <a:spcPts val="10640"/>
              </a:lnSpc>
            </a:pPr>
            <a:r>
              <a:rPr lang="en-US" sz="7599">
                <a:solidFill>
                  <a:srgbClr val="4D3527"/>
                </a:solidFill>
                <a:latin typeface="#9Slide05 VL Fadilla"/>
              </a:rPr>
              <a:t>a. Tác giả</a:t>
            </a:r>
          </a:p>
        </p:txBody>
      </p:sp>
      <p:sp>
        <p:nvSpPr>
          <p:cNvPr id="9" name="TextBox 9"/>
          <p:cNvSpPr txBox="1"/>
          <p:nvPr/>
        </p:nvSpPr>
        <p:spPr>
          <a:xfrm>
            <a:off x="7412769" y="3664911"/>
            <a:ext cx="4441482" cy="804527"/>
          </a:xfrm>
          <a:prstGeom prst="rect">
            <a:avLst/>
          </a:prstGeom>
        </p:spPr>
        <p:txBody>
          <a:bodyPr lIns="0" tIns="0" rIns="0" bIns="0" rtlCol="0" anchor="t">
            <a:spAutoFit/>
          </a:bodyPr>
          <a:lstStyle/>
          <a:p>
            <a:pPr algn="ctr">
              <a:lnSpc>
                <a:spcPts val="6579"/>
              </a:lnSpc>
              <a:spcBef>
                <a:spcPct val="0"/>
              </a:spcBef>
            </a:pPr>
            <a:r>
              <a:rPr lang="en-US" sz="4699">
                <a:solidFill>
                  <a:srgbClr val="000000"/>
                </a:solidFill>
                <a:latin typeface="Roboto Condensed Bold"/>
              </a:rPr>
              <a:t>Ngô Gia Văn Phái: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69965" y="1887555"/>
            <a:ext cx="17272636" cy="1887474"/>
            <a:chOff x="0" y="0"/>
            <a:chExt cx="4549172" cy="497112"/>
          </a:xfrm>
        </p:grpSpPr>
        <p:sp>
          <p:nvSpPr>
            <p:cNvPr id="4" name="Freeform 4"/>
            <p:cNvSpPr/>
            <p:nvPr/>
          </p:nvSpPr>
          <p:spPr>
            <a:xfrm>
              <a:off x="0" y="0"/>
              <a:ext cx="4549172" cy="497112"/>
            </a:xfrm>
            <a:custGeom>
              <a:avLst/>
              <a:gdLst/>
              <a:ahLst/>
              <a:cxnLst/>
              <a:rect l="l" t="t" r="r" b="b"/>
              <a:pathLst>
                <a:path w="4549172" h="497112">
                  <a:moveTo>
                    <a:pt x="22859" y="0"/>
                  </a:moveTo>
                  <a:lnTo>
                    <a:pt x="4526312" y="0"/>
                  </a:lnTo>
                  <a:cubicBezTo>
                    <a:pt x="4538937" y="0"/>
                    <a:pt x="4549172" y="10234"/>
                    <a:pt x="4549172" y="22859"/>
                  </a:cubicBezTo>
                  <a:lnTo>
                    <a:pt x="4549172" y="474253"/>
                  </a:lnTo>
                  <a:cubicBezTo>
                    <a:pt x="4549172" y="486878"/>
                    <a:pt x="4538937" y="497112"/>
                    <a:pt x="4526312" y="497112"/>
                  </a:cubicBezTo>
                  <a:lnTo>
                    <a:pt x="22859" y="497112"/>
                  </a:lnTo>
                  <a:cubicBezTo>
                    <a:pt x="10234" y="497112"/>
                    <a:pt x="0" y="486878"/>
                    <a:pt x="0" y="474253"/>
                  </a:cubicBezTo>
                  <a:lnTo>
                    <a:pt x="0" y="22859"/>
                  </a:lnTo>
                  <a:cubicBezTo>
                    <a:pt x="0" y="10234"/>
                    <a:pt x="10234" y="0"/>
                    <a:pt x="22859" y="0"/>
                  </a:cubicBezTo>
                  <a:close/>
                </a:path>
              </a:pathLst>
            </a:custGeom>
            <a:solidFill>
              <a:srgbClr val="B9A18C"/>
            </a:solidFill>
          </p:spPr>
          <p:txBody>
            <a:bodyPr/>
            <a:lstStyle/>
            <a:p>
              <a:endParaRPr lang="en-US"/>
            </a:p>
          </p:txBody>
        </p:sp>
        <p:sp>
          <p:nvSpPr>
            <p:cNvPr id="5" name="TextBox 5"/>
            <p:cNvSpPr txBox="1"/>
            <p:nvPr/>
          </p:nvSpPr>
          <p:spPr>
            <a:xfrm>
              <a:off x="0" y="-28575"/>
              <a:ext cx="4549172" cy="52568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4579" y="263272"/>
            <a:ext cx="5909906" cy="1340356"/>
          </a:xfrm>
          <a:prstGeom prst="rect">
            <a:avLst/>
          </a:prstGeom>
        </p:spPr>
        <p:txBody>
          <a:bodyPr lIns="0" tIns="0" rIns="0" bIns="0" rtlCol="0" anchor="t">
            <a:spAutoFit/>
          </a:bodyPr>
          <a:lstStyle/>
          <a:p>
            <a:pPr algn="just">
              <a:lnSpc>
                <a:spcPts val="10640"/>
              </a:lnSpc>
            </a:pPr>
            <a:r>
              <a:rPr lang="en-US" sz="7599">
                <a:solidFill>
                  <a:srgbClr val="4D3527"/>
                </a:solidFill>
                <a:latin typeface="#9Slide05 VL Fadilla"/>
              </a:rPr>
              <a:t>b. Tác phẩm</a:t>
            </a:r>
          </a:p>
        </p:txBody>
      </p:sp>
      <p:grpSp>
        <p:nvGrpSpPr>
          <p:cNvPr id="7" name="Group 7"/>
          <p:cNvGrpSpPr/>
          <p:nvPr/>
        </p:nvGrpSpPr>
        <p:grpSpPr>
          <a:xfrm>
            <a:off x="445399" y="8103715"/>
            <a:ext cx="17397202" cy="1887474"/>
            <a:chOff x="0" y="0"/>
            <a:chExt cx="4581979" cy="497112"/>
          </a:xfrm>
        </p:grpSpPr>
        <p:sp>
          <p:nvSpPr>
            <p:cNvPr id="8" name="Freeform 8"/>
            <p:cNvSpPr/>
            <p:nvPr/>
          </p:nvSpPr>
          <p:spPr>
            <a:xfrm>
              <a:off x="0" y="0"/>
              <a:ext cx="4581979" cy="497112"/>
            </a:xfrm>
            <a:custGeom>
              <a:avLst/>
              <a:gdLst/>
              <a:ahLst/>
              <a:cxnLst/>
              <a:rect l="l" t="t" r="r" b="b"/>
              <a:pathLst>
                <a:path w="4581979" h="497112">
                  <a:moveTo>
                    <a:pt x="22695" y="0"/>
                  </a:moveTo>
                  <a:lnTo>
                    <a:pt x="4559284" y="0"/>
                  </a:lnTo>
                  <a:cubicBezTo>
                    <a:pt x="4571818" y="0"/>
                    <a:pt x="4581979" y="10161"/>
                    <a:pt x="4581979" y="22695"/>
                  </a:cubicBezTo>
                  <a:lnTo>
                    <a:pt x="4581979" y="474417"/>
                  </a:lnTo>
                  <a:cubicBezTo>
                    <a:pt x="4581979" y="486951"/>
                    <a:pt x="4571818" y="497112"/>
                    <a:pt x="4559284" y="497112"/>
                  </a:cubicBezTo>
                  <a:lnTo>
                    <a:pt x="22695" y="497112"/>
                  </a:lnTo>
                  <a:cubicBezTo>
                    <a:pt x="16676" y="497112"/>
                    <a:pt x="10904" y="494721"/>
                    <a:pt x="6647" y="490465"/>
                  </a:cubicBezTo>
                  <a:cubicBezTo>
                    <a:pt x="2391" y="486209"/>
                    <a:pt x="0" y="480436"/>
                    <a:pt x="0" y="474417"/>
                  </a:cubicBezTo>
                  <a:lnTo>
                    <a:pt x="0" y="22695"/>
                  </a:lnTo>
                  <a:cubicBezTo>
                    <a:pt x="0" y="16676"/>
                    <a:pt x="2391" y="10904"/>
                    <a:pt x="6647" y="6647"/>
                  </a:cubicBezTo>
                  <a:cubicBezTo>
                    <a:pt x="10904" y="2391"/>
                    <a:pt x="16676" y="0"/>
                    <a:pt x="22695" y="0"/>
                  </a:cubicBezTo>
                  <a:close/>
                </a:path>
              </a:pathLst>
            </a:custGeom>
            <a:solidFill>
              <a:srgbClr val="6D453E"/>
            </a:solidFill>
          </p:spPr>
          <p:txBody>
            <a:bodyPr/>
            <a:lstStyle/>
            <a:p>
              <a:endParaRPr lang="en-US"/>
            </a:p>
          </p:txBody>
        </p:sp>
        <p:sp>
          <p:nvSpPr>
            <p:cNvPr id="9" name="TextBox 9"/>
            <p:cNvSpPr txBox="1"/>
            <p:nvPr/>
          </p:nvSpPr>
          <p:spPr>
            <a:xfrm>
              <a:off x="0" y="-28575"/>
              <a:ext cx="4581979" cy="52568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74291" y="8272190"/>
            <a:ext cx="16463985" cy="1464801"/>
          </a:xfrm>
          <a:prstGeom prst="rect">
            <a:avLst/>
          </a:prstGeom>
        </p:spPr>
        <p:txBody>
          <a:bodyPr lIns="0" tIns="0" rIns="0" bIns="0" rtlCol="0" anchor="t">
            <a:spAutoFit/>
          </a:bodyPr>
          <a:lstStyle/>
          <a:p>
            <a:pPr algn="just">
              <a:lnSpc>
                <a:spcPts val="5880"/>
              </a:lnSpc>
              <a:spcBef>
                <a:spcPct val="0"/>
              </a:spcBef>
            </a:pPr>
            <a:r>
              <a:rPr lang="en-US" sz="4200" dirty="0" err="1">
                <a:solidFill>
                  <a:srgbClr val="FDFAF0"/>
                </a:solidFill>
                <a:latin typeface="Roboto Condensed"/>
              </a:rPr>
              <a:t>Đoạn</a:t>
            </a:r>
            <a:r>
              <a:rPr lang="en-US" sz="4200" dirty="0">
                <a:solidFill>
                  <a:srgbClr val="FDFAF0"/>
                </a:solidFill>
                <a:latin typeface="Roboto Condensed"/>
              </a:rPr>
              <a:t> </a:t>
            </a:r>
            <a:r>
              <a:rPr lang="en-US" sz="4200" dirty="0" err="1">
                <a:solidFill>
                  <a:srgbClr val="FDFAF0"/>
                </a:solidFill>
                <a:latin typeface="Roboto Condensed"/>
              </a:rPr>
              <a:t>trích</a:t>
            </a:r>
            <a:r>
              <a:rPr lang="en-US" sz="4200" dirty="0">
                <a:solidFill>
                  <a:srgbClr val="FDFAF0"/>
                </a:solidFill>
                <a:latin typeface="Roboto Condensed"/>
              </a:rPr>
              <a:t> </a:t>
            </a:r>
            <a:r>
              <a:rPr lang="en-US" sz="4200" dirty="0" err="1">
                <a:solidFill>
                  <a:srgbClr val="FDFAF0"/>
                </a:solidFill>
                <a:latin typeface="Roboto Condensed"/>
              </a:rPr>
              <a:t>trích</a:t>
            </a:r>
            <a:r>
              <a:rPr lang="en-US" sz="4200" dirty="0">
                <a:solidFill>
                  <a:srgbClr val="FDFAF0"/>
                </a:solidFill>
                <a:latin typeface="Roboto Condensed"/>
              </a:rPr>
              <a:t> </a:t>
            </a:r>
            <a:r>
              <a:rPr lang="en-US" sz="4200" dirty="0" err="1">
                <a:solidFill>
                  <a:srgbClr val="FDFAF0"/>
                </a:solidFill>
                <a:latin typeface="Roboto Condensed"/>
              </a:rPr>
              <a:t>phần</a:t>
            </a:r>
            <a:r>
              <a:rPr lang="en-US" sz="4200" dirty="0">
                <a:solidFill>
                  <a:srgbClr val="FDFAF0"/>
                </a:solidFill>
                <a:latin typeface="Roboto Condensed"/>
              </a:rPr>
              <a:t> </a:t>
            </a:r>
            <a:r>
              <a:rPr lang="en-US" sz="4200" dirty="0" err="1">
                <a:solidFill>
                  <a:srgbClr val="FDFAF0"/>
                </a:solidFill>
                <a:latin typeface="Roboto Condensed"/>
              </a:rPr>
              <a:t>lớn</a:t>
            </a:r>
            <a:r>
              <a:rPr lang="en-US" sz="4200" dirty="0">
                <a:solidFill>
                  <a:srgbClr val="FDFAF0"/>
                </a:solidFill>
                <a:latin typeface="Roboto Condensed"/>
              </a:rPr>
              <a:t> </a:t>
            </a:r>
            <a:r>
              <a:rPr lang="en-US" sz="4200" dirty="0" err="1">
                <a:solidFill>
                  <a:srgbClr val="FDFAF0"/>
                </a:solidFill>
                <a:latin typeface="Roboto Condensed"/>
              </a:rPr>
              <a:t>hồi</a:t>
            </a:r>
            <a:r>
              <a:rPr lang="en-US" sz="4200" dirty="0">
                <a:solidFill>
                  <a:srgbClr val="FDFAF0"/>
                </a:solidFill>
                <a:latin typeface="Roboto Condensed"/>
              </a:rPr>
              <a:t> </a:t>
            </a:r>
            <a:r>
              <a:rPr lang="en-US" sz="4200" dirty="0" err="1">
                <a:solidFill>
                  <a:srgbClr val="FDFAF0"/>
                </a:solidFill>
                <a:latin typeface="Roboto Condensed"/>
              </a:rPr>
              <a:t>mười</a:t>
            </a:r>
            <a:r>
              <a:rPr lang="en-US" sz="4200" dirty="0">
                <a:solidFill>
                  <a:srgbClr val="FDFAF0"/>
                </a:solidFill>
                <a:latin typeface="Roboto Condensed"/>
              </a:rPr>
              <a:t> </a:t>
            </a:r>
            <a:r>
              <a:rPr lang="en-US" sz="4200" dirty="0" err="1">
                <a:solidFill>
                  <a:srgbClr val="FDFAF0"/>
                </a:solidFill>
                <a:latin typeface="Roboto Condensed"/>
              </a:rPr>
              <a:t>bốn</a:t>
            </a:r>
            <a:r>
              <a:rPr lang="en-US" sz="4200" dirty="0">
                <a:solidFill>
                  <a:srgbClr val="FDFAF0"/>
                </a:solidFill>
                <a:latin typeface="Roboto Condensed"/>
              </a:rPr>
              <a:t>, </a:t>
            </a:r>
            <a:r>
              <a:rPr lang="en-US" sz="4200" dirty="0" err="1">
                <a:solidFill>
                  <a:srgbClr val="FDFAF0"/>
                </a:solidFill>
                <a:latin typeface="Roboto Condensed"/>
              </a:rPr>
              <a:t>viết</a:t>
            </a:r>
            <a:r>
              <a:rPr lang="en-US" sz="4200" dirty="0">
                <a:solidFill>
                  <a:srgbClr val="FDFAF0"/>
                </a:solidFill>
                <a:latin typeface="Roboto Condensed"/>
              </a:rPr>
              <a:t> </a:t>
            </a:r>
            <a:r>
              <a:rPr lang="en-US" sz="4200" dirty="0" err="1">
                <a:solidFill>
                  <a:srgbClr val="FDFAF0"/>
                </a:solidFill>
                <a:latin typeface="Roboto Condensed"/>
              </a:rPr>
              <a:t>về</a:t>
            </a:r>
            <a:r>
              <a:rPr lang="en-US" sz="4200" dirty="0">
                <a:solidFill>
                  <a:srgbClr val="FDFAF0"/>
                </a:solidFill>
                <a:latin typeface="Roboto Condensed"/>
              </a:rPr>
              <a:t> </a:t>
            </a:r>
            <a:r>
              <a:rPr lang="en-US" sz="4200" dirty="0" err="1">
                <a:solidFill>
                  <a:srgbClr val="FDFAF0"/>
                </a:solidFill>
                <a:latin typeface="Roboto Condensed"/>
              </a:rPr>
              <a:t>sự</a:t>
            </a:r>
            <a:r>
              <a:rPr lang="en-US" sz="4200" dirty="0">
                <a:solidFill>
                  <a:srgbClr val="FDFAF0"/>
                </a:solidFill>
                <a:latin typeface="Roboto Condensed"/>
              </a:rPr>
              <a:t> </a:t>
            </a:r>
            <a:r>
              <a:rPr lang="en-US" sz="4200" dirty="0" err="1">
                <a:solidFill>
                  <a:srgbClr val="FDFAF0"/>
                </a:solidFill>
                <a:latin typeface="Roboto Condensed"/>
              </a:rPr>
              <a:t>kiện</a:t>
            </a:r>
            <a:r>
              <a:rPr lang="en-US" sz="4200" dirty="0">
                <a:solidFill>
                  <a:srgbClr val="FDFAF0"/>
                </a:solidFill>
                <a:latin typeface="Roboto Condensed"/>
              </a:rPr>
              <a:t> </a:t>
            </a:r>
            <a:r>
              <a:rPr lang="en-US" sz="4200" dirty="0" err="1">
                <a:solidFill>
                  <a:srgbClr val="FDFAF0"/>
                </a:solidFill>
                <a:latin typeface="Roboto Condensed"/>
              </a:rPr>
              <a:t>vua</a:t>
            </a:r>
            <a:r>
              <a:rPr lang="en-US" sz="4200" dirty="0">
                <a:solidFill>
                  <a:srgbClr val="FDFAF0"/>
                </a:solidFill>
                <a:latin typeface="Roboto Condensed"/>
              </a:rPr>
              <a:t> Quang Trung </a:t>
            </a:r>
            <a:r>
              <a:rPr lang="en-US" sz="4200" dirty="0" err="1">
                <a:solidFill>
                  <a:srgbClr val="FDFAF0"/>
                </a:solidFill>
                <a:latin typeface="Roboto Condensed"/>
              </a:rPr>
              <a:t>đại</a:t>
            </a:r>
            <a:r>
              <a:rPr lang="en-US" sz="4200" dirty="0">
                <a:solidFill>
                  <a:srgbClr val="FDFAF0"/>
                </a:solidFill>
                <a:latin typeface="Roboto Condensed"/>
              </a:rPr>
              <a:t> </a:t>
            </a:r>
            <a:r>
              <a:rPr lang="en-US" sz="4200" dirty="0" err="1">
                <a:solidFill>
                  <a:srgbClr val="FDFAF0"/>
                </a:solidFill>
                <a:latin typeface="Roboto Condensed"/>
              </a:rPr>
              <a:t>phá</a:t>
            </a:r>
            <a:r>
              <a:rPr lang="en-US" sz="4200" dirty="0">
                <a:solidFill>
                  <a:srgbClr val="FDFAF0"/>
                </a:solidFill>
                <a:latin typeface="Roboto Condensed"/>
              </a:rPr>
              <a:t> </a:t>
            </a:r>
            <a:r>
              <a:rPr lang="en-US" sz="4200" dirty="0" err="1">
                <a:solidFill>
                  <a:srgbClr val="FDFAF0"/>
                </a:solidFill>
                <a:latin typeface="Roboto Condensed"/>
              </a:rPr>
              <a:t>quân</a:t>
            </a:r>
            <a:r>
              <a:rPr lang="en-US" sz="4200" dirty="0">
                <a:solidFill>
                  <a:srgbClr val="FDFAF0"/>
                </a:solidFill>
                <a:latin typeface="Roboto Condensed"/>
              </a:rPr>
              <a:t> Thanh.</a:t>
            </a:r>
          </a:p>
        </p:txBody>
      </p:sp>
      <p:sp>
        <p:nvSpPr>
          <p:cNvPr id="11" name="TextBox 11"/>
          <p:cNvSpPr txBox="1"/>
          <p:nvPr/>
        </p:nvSpPr>
        <p:spPr>
          <a:xfrm>
            <a:off x="914579" y="2519729"/>
            <a:ext cx="16463985" cy="721923"/>
          </a:xfrm>
          <a:prstGeom prst="rect">
            <a:avLst/>
          </a:prstGeom>
        </p:spPr>
        <p:txBody>
          <a:bodyPr lIns="0" tIns="0" rIns="0" bIns="0" rtlCol="0" anchor="t">
            <a:spAutoFit/>
          </a:bodyPr>
          <a:lstStyle/>
          <a:p>
            <a:pPr algn="ctr">
              <a:lnSpc>
                <a:spcPts val="5880"/>
              </a:lnSpc>
              <a:spcBef>
                <a:spcPct val="0"/>
              </a:spcBef>
            </a:pPr>
            <a:r>
              <a:rPr lang="en-US" sz="4200" dirty="0" err="1">
                <a:solidFill>
                  <a:srgbClr val="FDFAF0"/>
                </a:solidFill>
                <a:latin typeface="Roboto Condensed"/>
              </a:rPr>
              <a:t>Là</a:t>
            </a:r>
            <a:r>
              <a:rPr lang="en-US" sz="4200" dirty="0">
                <a:solidFill>
                  <a:srgbClr val="FDFAF0"/>
                </a:solidFill>
                <a:latin typeface="Roboto Condensed"/>
              </a:rPr>
              <a:t> </a:t>
            </a:r>
            <a:r>
              <a:rPr lang="en-US" sz="4200" dirty="0" err="1">
                <a:solidFill>
                  <a:srgbClr val="FDFAF0"/>
                </a:solidFill>
                <a:latin typeface="Roboto Condensed"/>
              </a:rPr>
              <a:t>cuốn</a:t>
            </a:r>
            <a:r>
              <a:rPr lang="en-US" sz="4200" dirty="0">
                <a:solidFill>
                  <a:srgbClr val="FDFAF0"/>
                </a:solidFill>
                <a:latin typeface="Roboto Condensed"/>
              </a:rPr>
              <a:t> </a:t>
            </a:r>
            <a:r>
              <a:rPr lang="en-US" sz="4200" dirty="0" err="1">
                <a:solidFill>
                  <a:srgbClr val="FDFAF0"/>
                </a:solidFill>
                <a:latin typeface="Roboto Condensed"/>
              </a:rPr>
              <a:t>tiểu</a:t>
            </a:r>
            <a:r>
              <a:rPr lang="en-US" sz="4200" dirty="0">
                <a:solidFill>
                  <a:srgbClr val="FDFAF0"/>
                </a:solidFill>
                <a:latin typeface="Roboto Condensed"/>
              </a:rPr>
              <a:t> </a:t>
            </a:r>
            <a:r>
              <a:rPr lang="en-US" sz="4200" dirty="0" err="1">
                <a:solidFill>
                  <a:srgbClr val="FDFAF0"/>
                </a:solidFill>
                <a:latin typeface="Roboto Condensed"/>
              </a:rPr>
              <a:t>thuyết</a:t>
            </a:r>
            <a:r>
              <a:rPr lang="en-US" sz="4200" dirty="0">
                <a:solidFill>
                  <a:srgbClr val="FDFAF0"/>
                </a:solidFill>
                <a:latin typeface="Roboto Condensed"/>
              </a:rPr>
              <a:t> </a:t>
            </a:r>
            <a:r>
              <a:rPr lang="en-US" sz="4200" dirty="0" err="1">
                <a:solidFill>
                  <a:srgbClr val="FDFAF0"/>
                </a:solidFill>
                <a:latin typeface="Roboto Condensed"/>
              </a:rPr>
              <a:t>lịch</a:t>
            </a:r>
            <a:r>
              <a:rPr lang="en-US" sz="4200" dirty="0">
                <a:solidFill>
                  <a:srgbClr val="FDFAF0"/>
                </a:solidFill>
                <a:latin typeface="Roboto Condensed"/>
              </a:rPr>
              <a:t> </a:t>
            </a:r>
            <a:r>
              <a:rPr lang="en-US" sz="4200" dirty="0" err="1">
                <a:solidFill>
                  <a:srgbClr val="FDFAF0"/>
                </a:solidFill>
                <a:latin typeface="Roboto Condensed"/>
              </a:rPr>
              <a:t>sử</a:t>
            </a:r>
            <a:r>
              <a:rPr lang="en-US" sz="4200" dirty="0">
                <a:solidFill>
                  <a:srgbClr val="FDFAF0"/>
                </a:solidFill>
                <a:latin typeface="Roboto Condensed"/>
              </a:rPr>
              <a:t> </a:t>
            </a:r>
            <a:r>
              <a:rPr lang="en-US" sz="4200" dirty="0" err="1">
                <a:solidFill>
                  <a:srgbClr val="FDFAF0"/>
                </a:solidFill>
                <a:latin typeface="Roboto Condensed"/>
              </a:rPr>
              <a:t>viết</a:t>
            </a:r>
            <a:r>
              <a:rPr lang="en-US" sz="4200" dirty="0">
                <a:solidFill>
                  <a:srgbClr val="FDFAF0"/>
                </a:solidFill>
                <a:latin typeface="Roboto Condensed"/>
              </a:rPr>
              <a:t> </a:t>
            </a:r>
            <a:r>
              <a:rPr lang="en-US" sz="4200" dirty="0" err="1">
                <a:solidFill>
                  <a:srgbClr val="FDFAF0"/>
                </a:solidFill>
                <a:latin typeface="Roboto Condensed"/>
              </a:rPr>
              <a:t>bằng</a:t>
            </a:r>
            <a:r>
              <a:rPr lang="en-US" sz="4200" dirty="0">
                <a:solidFill>
                  <a:srgbClr val="FDFAF0"/>
                </a:solidFill>
                <a:latin typeface="Roboto Condensed"/>
              </a:rPr>
              <a:t> </a:t>
            </a:r>
            <a:r>
              <a:rPr lang="en-US" sz="4200" dirty="0" err="1">
                <a:solidFill>
                  <a:srgbClr val="FDFAF0"/>
                </a:solidFill>
                <a:latin typeface="Roboto Condensed"/>
              </a:rPr>
              <a:t>chữ</a:t>
            </a:r>
            <a:r>
              <a:rPr lang="en-US" sz="4200" dirty="0">
                <a:solidFill>
                  <a:srgbClr val="FDFAF0"/>
                </a:solidFill>
                <a:latin typeface="Roboto Condensed"/>
              </a:rPr>
              <a:t> </a:t>
            </a:r>
            <a:r>
              <a:rPr lang="en-US" sz="4200" dirty="0" err="1">
                <a:solidFill>
                  <a:srgbClr val="FDFAF0"/>
                </a:solidFill>
                <a:latin typeface="Roboto Condensed"/>
              </a:rPr>
              <a:t>Hán</a:t>
            </a:r>
            <a:r>
              <a:rPr lang="en-US" sz="4200" dirty="0">
                <a:solidFill>
                  <a:srgbClr val="FDFAF0"/>
                </a:solidFill>
                <a:latin typeface="Roboto Condensed"/>
              </a:rPr>
              <a:t> </a:t>
            </a:r>
            <a:r>
              <a:rPr lang="en-US" sz="4200" dirty="0" err="1">
                <a:solidFill>
                  <a:srgbClr val="FDFAF0"/>
                </a:solidFill>
                <a:latin typeface="Roboto Condensed"/>
              </a:rPr>
              <a:t>theo</a:t>
            </a:r>
            <a:r>
              <a:rPr lang="en-US" sz="4200" dirty="0">
                <a:solidFill>
                  <a:srgbClr val="FDFAF0"/>
                </a:solidFill>
                <a:latin typeface="Roboto Condensed"/>
              </a:rPr>
              <a:t> </a:t>
            </a:r>
            <a:r>
              <a:rPr lang="en-US" sz="4200" dirty="0" err="1">
                <a:solidFill>
                  <a:srgbClr val="FDFAF0"/>
                </a:solidFill>
                <a:latin typeface="Roboto Condensed"/>
              </a:rPr>
              <a:t>lối</a:t>
            </a:r>
            <a:r>
              <a:rPr lang="en-US" sz="4200" dirty="0">
                <a:solidFill>
                  <a:srgbClr val="FDFAF0"/>
                </a:solidFill>
                <a:latin typeface="Roboto Condensed"/>
              </a:rPr>
              <a:t> </a:t>
            </a:r>
            <a:r>
              <a:rPr lang="en-US" sz="4200" dirty="0" err="1">
                <a:solidFill>
                  <a:srgbClr val="FDFAF0"/>
                </a:solidFill>
                <a:latin typeface="Roboto Condensed"/>
              </a:rPr>
              <a:t>chương</a:t>
            </a:r>
            <a:r>
              <a:rPr lang="en-US" sz="4200" dirty="0">
                <a:solidFill>
                  <a:srgbClr val="FDFAF0"/>
                </a:solidFill>
                <a:latin typeface="Roboto Condensed"/>
              </a:rPr>
              <a:t> </a:t>
            </a:r>
            <a:r>
              <a:rPr lang="en-US" sz="4200" dirty="0" err="1">
                <a:solidFill>
                  <a:srgbClr val="FDFAF0"/>
                </a:solidFill>
                <a:latin typeface="Roboto Condensed"/>
              </a:rPr>
              <a:t>hồi</a:t>
            </a:r>
            <a:r>
              <a:rPr lang="en-US" sz="4200" dirty="0">
                <a:solidFill>
                  <a:srgbClr val="FDFAF0"/>
                </a:solidFill>
                <a:latin typeface="Roboto Condensed"/>
              </a:rPr>
              <a:t>, </a:t>
            </a:r>
            <a:r>
              <a:rPr lang="en-US" sz="4200" dirty="0" err="1">
                <a:solidFill>
                  <a:srgbClr val="FDFAF0"/>
                </a:solidFill>
                <a:latin typeface="Roboto Condensed"/>
              </a:rPr>
              <a:t>gồm</a:t>
            </a:r>
            <a:r>
              <a:rPr lang="en-US" sz="4200" dirty="0">
                <a:solidFill>
                  <a:srgbClr val="FDFAF0"/>
                </a:solidFill>
                <a:latin typeface="Roboto Condensed"/>
              </a:rPr>
              <a:t> 17 </a:t>
            </a:r>
            <a:r>
              <a:rPr lang="en-US" sz="4200" dirty="0" err="1">
                <a:solidFill>
                  <a:srgbClr val="FDFAF0"/>
                </a:solidFill>
                <a:latin typeface="Roboto Condensed"/>
              </a:rPr>
              <a:t>hồi</a:t>
            </a:r>
            <a:r>
              <a:rPr lang="en-US" sz="4200" dirty="0">
                <a:solidFill>
                  <a:srgbClr val="FDFAF0"/>
                </a:solidFill>
                <a:latin typeface="Roboto Condensed"/>
              </a:rPr>
              <a:t>.</a:t>
            </a:r>
          </a:p>
        </p:txBody>
      </p:sp>
      <p:grpSp>
        <p:nvGrpSpPr>
          <p:cNvPr id="12" name="Group 12"/>
          <p:cNvGrpSpPr/>
          <p:nvPr/>
        </p:nvGrpSpPr>
        <p:grpSpPr>
          <a:xfrm>
            <a:off x="686657" y="4241807"/>
            <a:ext cx="17155944" cy="3409785"/>
            <a:chOff x="0" y="0"/>
            <a:chExt cx="4518438" cy="898050"/>
          </a:xfrm>
        </p:grpSpPr>
        <p:sp>
          <p:nvSpPr>
            <p:cNvPr id="13" name="Freeform 13"/>
            <p:cNvSpPr/>
            <p:nvPr/>
          </p:nvSpPr>
          <p:spPr>
            <a:xfrm>
              <a:off x="0" y="0"/>
              <a:ext cx="4518438" cy="898050"/>
            </a:xfrm>
            <a:custGeom>
              <a:avLst/>
              <a:gdLst/>
              <a:ahLst/>
              <a:cxnLst/>
              <a:rect l="l" t="t" r="r" b="b"/>
              <a:pathLst>
                <a:path w="4518438" h="898050">
                  <a:moveTo>
                    <a:pt x="23015" y="0"/>
                  </a:moveTo>
                  <a:lnTo>
                    <a:pt x="4495423" y="0"/>
                  </a:lnTo>
                  <a:cubicBezTo>
                    <a:pt x="4508134" y="0"/>
                    <a:pt x="4518438" y="10304"/>
                    <a:pt x="4518438" y="23015"/>
                  </a:cubicBezTo>
                  <a:lnTo>
                    <a:pt x="4518438" y="875036"/>
                  </a:lnTo>
                  <a:cubicBezTo>
                    <a:pt x="4518438" y="881140"/>
                    <a:pt x="4516013" y="886993"/>
                    <a:pt x="4511697" y="891309"/>
                  </a:cubicBezTo>
                  <a:cubicBezTo>
                    <a:pt x="4507381" y="895626"/>
                    <a:pt x="4501527" y="898050"/>
                    <a:pt x="4495423" y="898050"/>
                  </a:cubicBezTo>
                  <a:lnTo>
                    <a:pt x="23015" y="898050"/>
                  </a:lnTo>
                  <a:cubicBezTo>
                    <a:pt x="10304" y="898050"/>
                    <a:pt x="0" y="887746"/>
                    <a:pt x="0" y="875036"/>
                  </a:cubicBezTo>
                  <a:lnTo>
                    <a:pt x="0" y="23015"/>
                  </a:lnTo>
                  <a:cubicBezTo>
                    <a:pt x="0" y="10304"/>
                    <a:pt x="10304" y="0"/>
                    <a:pt x="23015" y="0"/>
                  </a:cubicBezTo>
                  <a:close/>
                </a:path>
              </a:pathLst>
            </a:custGeom>
            <a:solidFill>
              <a:srgbClr val="A58869"/>
            </a:solidFill>
          </p:spPr>
          <p:txBody>
            <a:bodyPr/>
            <a:lstStyle/>
            <a:p>
              <a:endParaRPr lang="en-US"/>
            </a:p>
          </p:txBody>
        </p:sp>
        <p:sp>
          <p:nvSpPr>
            <p:cNvPr id="14" name="TextBox 14"/>
            <p:cNvSpPr txBox="1"/>
            <p:nvPr/>
          </p:nvSpPr>
          <p:spPr>
            <a:xfrm>
              <a:off x="0" y="-28575"/>
              <a:ext cx="4518438" cy="9266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14579" y="4428559"/>
            <a:ext cx="16463985" cy="2950556"/>
          </a:xfrm>
          <a:prstGeom prst="rect">
            <a:avLst/>
          </a:prstGeom>
        </p:spPr>
        <p:txBody>
          <a:bodyPr lIns="0" tIns="0" rIns="0" bIns="0" rtlCol="0" anchor="t">
            <a:spAutoFit/>
          </a:bodyPr>
          <a:lstStyle/>
          <a:p>
            <a:pPr algn="just">
              <a:lnSpc>
                <a:spcPts val="5880"/>
              </a:lnSpc>
              <a:spcBef>
                <a:spcPct val="0"/>
              </a:spcBef>
            </a:pPr>
            <a:r>
              <a:rPr lang="en-US" sz="4200" dirty="0" err="1">
                <a:solidFill>
                  <a:srgbClr val="FDFAF0"/>
                </a:solidFill>
                <a:latin typeface="Roboto Condensed"/>
              </a:rPr>
              <a:t>Tác</a:t>
            </a:r>
            <a:r>
              <a:rPr lang="en-US" sz="4200" dirty="0">
                <a:solidFill>
                  <a:srgbClr val="FDFAF0"/>
                </a:solidFill>
                <a:latin typeface="Roboto Condensed"/>
              </a:rPr>
              <a:t> </a:t>
            </a:r>
            <a:r>
              <a:rPr lang="en-US" sz="4200" dirty="0" err="1">
                <a:solidFill>
                  <a:srgbClr val="FDFAF0"/>
                </a:solidFill>
                <a:latin typeface="Roboto Condensed"/>
              </a:rPr>
              <a:t>phẩm</a:t>
            </a:r>
            <a:r>
              <a:rPr lang="en-US" sz="4200" dirty="0">
                <a:solidFill>
                  <a:srgbClr val="FDFAF0"/>
                </a:solidFill>
                <a:latin typeface="Roboto Condensed"/>
              </a:rPr>
              <a:t> </a:t>
            </a:r>
            <a:r>
              <a:rPr lang="en-US" sz="4200" dirty="0" err="1">
                <a:solidFill>
                  <a:srgbClr val="FDFAF0"/>
                </a:solidFill>
                <a:latin typeface="Roboto Condensed"/>
              </a:rPr>
              <a:t>phản</a:t>
            </a:r>
            <a:r>
              <a:rPr lang="en-US" sz="4200" dirty="0">
                <a:solidFill>
                  <a:srgbClr val="FDFAF0"/>
                </a:solidFill>
                <a:latin typeface="Roboto Condensed"/>
              </a:rPr>
              <a:t> </a:t>
            </a:r>
            <a:r>
              <a:rPr lang="en-US" sz="4200" dirty="0" err="1">
                <a:solidFill>
                  <a:srgbClr val="FDFAF0"/>
                </a:solidFill>
                <a:latin typeface="Roboto Condensed"/>
              </a:rPr>
              <a:t>ánh</a:t>
            </a:r>
            <a:r>
              <a:rPr lang="en-US" sz="4200" dirty="0">
                <a:solidFill>
                  <a:srgbClr val="FDFAF0"/>
                </a:solidFill>
                <a:latin typeface="Roboto Condensed"/>
              </a:rPr>
              <a:t> </a:t>
            </a:r>
            <a:r>
              <a:rPr lang="en-US" sz="4200" dirty="0" err="1">
                <a:solidFill>
                  <a:srgbClr val="FDFAF0"/>
                </a:solidFill>
                <a:latin typeface="Roboto Condensed"/>
              </a:rPr>
              <a:t>những</a:t>
            </a:r>
            <a:r>
              <a:rPr lang="en-US" sz="4200" dirty="0">
                <a:solidFill>
                  <a:srgbClr val="FDFAF0"/>
                </a:solidFill>
                <a:latin typeface="Roboto Condensed"/>
              </a:rPr>
              <a:t> </a:t>
            </a:r>
            <a:r>
              <a:rPr lang="en-US" sz="4200" dirty="0" err="1">
                <a:solidFill>
                  <a:srgbClr val="FDFAF0"/>
                </a:solidFill>
                <a:latin typeface="Roboto Condensed"/>
              </a:rPr>
              <a:t>biến</a:t>
            </a:r>
            <a:r>
              <a:rPr lang="en-US" sz="4200" dirty="0">
                <a:solidFill>
                  <a:srgbClr val="FDFAF0"/>
                </a:solidFill>
                <a:latin typeface="Roboto Condensed"/>
              </a:rPr>
              <a:t> </a:t>
            </a:r>
            <a:r>
              <a:rPr lang="en-US" sz="4200" dirty="0" err="1">
                <a:solidFill>
                  <a:srgbClr val="FDFAF0"/>
                </a:solidFill>
                <a:latin typeface="Roboto Condensed"/>
              </a:rPr>
              <a:t>động</a:t>
            </a:r>
            <a:r>
              <a:rPr lang="en-US" sz="4200" dirty="0">
                <a:solidFill>
                  <a:srgbClr val="FDFAF0"/>
                </a:solidFill>
                <a:latin typeface="Roboto Condensed"/>
              </a:rPr>
              <a:t> </a:t>
            </a:r>
            <a:r>
              <a:rPr lang="en-US" sz="4200" dirty="0" err="1">
                <a:solidFill>
                  <a:srgbClr val="FDFAF0"/>
                </a:solidFill>
                <a:latin typeface="Roboto Condensed"/>
              </a:rPr>
              <a:t>của</a:t>
            </a:r>
            <a:r>
              <a:rPr lang="en-US" sz="4200" dirty="0">
                <a:solidFill>
                  <a:srgbClr val="FDFAF0"/>
                </a:solidFill>
                <a:latin typeface="Roboto Condensed"/>
              </a:rPr>
              <a:t> </a:t>
            </a:r>
            <a:r>
              <a:rPr lang="en-US" sz="4200" dirty="0" err="1">
                <a:solidFill>
                  <a:srgbClr val="FDFAF0"/>
                </a:solidFill>
                <a:latin typeface="Roboto Condensed"/>
              </a:rPr>
              <a:t>lịch</a:t>
            </a:r>
            <a:r>
              <a:rPr lang="en-US" sz="4200" dirty="0">
                <a:solidFill>
                  <a:srgbClr val="FDFAF0"/>
                </a:solidFill>
                <a:latin typeface="Roboto Condensed"/>
              </a:rPr>
              <a:t> </a:t>
            </a:r>
            <a:r>
              <a:rPr lang="en-US" sz="4200" dirty="0" err="1">
                <a:solidFill>
                  <a:srgbClr val="FDFAF0"/>
                </a:solidFill>
                <a:latin typeface="Roboto Condensed"/>
              </a:rPr>
              <a:t>sử</a:t>
            </a:r>
            <a:r>
              <a:rPr lang="en-US" sz="4200" dirty="0">
                <a:solidFill>
                  <a:srgbClr val="FDFAF0"/>
                </a:solidFill>
                <a:latin typeface="Roboto Condensed"/>
              </a:rPr>
              <a:t> </a:t>
            </a:r>
            <a:r>
              <a:rPr lang="en-US" sz="4200" dirty="0" err="1">
                <a:solidFill>
                  <a:srgbClr val="FDFAF0"/>
                </a:solidFill>
                <a:latin typeface="Roboto Condensed"/>
              </a:rPr>
              <a:t>nước</a:t>
            </a:r>
            <a:r>
              <a:rPr lang="en-US" sz="4200" dirty="0">
                <a:solidFill>
                  <a:srgbClr val="FDFAF0"/>
                </a:solidFill>
                <a:latin typeface="Roboto Condensed"/>
              </a:rPr>
              <a:t> </a:t>
            </a:r>
            <a:r>
              <a:rPr lang="en-US" sz="4200" dirty="0" err="1">
                <a:solidFill>
                  <a:srgbClr val="FDFAF0"/>
                </a:solidFill>
                <a:latin typeface="Roboto Condensed"/>
              </a:rPr>
              <a:t>nhà</a:t>
            </a:r>
            <a:r>
              <a:rPr lang="en-US" sz="4200" dirty="0">
                <a:solidFill>
                  <a:srgbClr val="FDFAF0"/>
                </a:solidFill>
                <a:latin typeface="Roboto Condensed"/>
              </a:rPr>
              <a:t> </a:t>
            </a:r>
            <a:r>
              <a:rPr lang="en-US" sz="4200" dirty="0" err="1">
                <a:solidFill>
                  <a:srgbClr val="FDFAF0"/>
                </a:solidFill>
                <a:latin typeface="Roboto Condensed"/>
              </a:rPr>
              <a:t>từ</a:t>
            </a:r>
            <a:r>
              <a:rPr lang="en-US" sz="4200" dirty="0">
                <a:solidFill>
                  <a:srgbClr val="FDFAF0"/>
                </a:solidFill>
                <a:latin typeface="Roboto Condensed"/>
              </a:rPr>
              <a:t> </a:t>
            </a:r>
            <a:r>
              <a:rPr lang="en-US" sz="4200" dirty="0" err="1">
                <a:solidFill>
                  <a:srgbClr val="FDFAF0"/>
                </a:solidFill>
                <a:latin typeface="Roboto Condensed"/>
              </a:rPr>
              <a:t>cuối</a:t>
            </a:r>
            <a:r>
              <a:rPr lang="en-US" sz="4200" dirty="0">
                <a:solidFill>
                  <a:srgbClr val="FDFAF0"/>
                </a:solidFill>
                <a:latin typeface="Roboto Condensed"/>
              </a:rPr>
              <a:t> TKXVIII </a:t>
            </a:r>
            <a:r>
              <a:rPr lang="en-US" sz="4200" dirty="0" err="1">
                <a:solidFill>
                  <a:srgbClr val="FDFAF0"/>
                </a:solidFill>
                <a:latin typeface="Roboto Condensed"/>
              </a:rPr>
              <a:t>đến</a:t>
            </a:r>
            <a:r>
              <a:rPr lang="en-US" sz="4200" dirty="0">
                <a:solidFill>
                  <a:srgbClr val="FDFAF0"/>
                </a:solidFill>
                <a:latin typeface="Roboto Condensed"/>
              </a:rPr>
              <a:t> </a:t>
            </a:r>
            <a:r>
              <a:rPr lang="en-US" sz="4200" dirty="0" err="1">
                <a:solidFill>
                  <a:srgbClr val="FDFAF0"/>
                </a:solidFill>
                <a:latin typeface="Roboto Condensed"/>
              </a:rPr>
              <a:t>những</a:t>
            </a:r>
            <a:r>
              <a:rPr lang="en-US" sz="4200" dirty="0">
                <a:solidFill>
                  <a:srgbClr val="FDFAF0"/>
                </a:solidFill>
                <a:latin typeface="Roboto Condensed"/>
              </a:rPr>
              <a:t> </a:t>
            </a:r>
            <a:r>
              <a:rPr lang="en-US" sz="4200" dirty="0" err="1">
                <a:solidFill>
                  <a:srgbClr val="FDFAF0"/>
                </a:solidFill>
                <a:latin typeface="Roboto Condensed"/>
              </a:rPr>
              <a:t>năm</a:t>
            </a:r>
            <a:r>
              <a:rPr lang="en-US" sz="4200" dirty="0">
                <a:solidFill>
                  <a:srgbClr val="FDFAF0"/>
                </a:solidFill>
                <a:latin typeface="Roboto Condensed"/>
              </a:rPr>
              <a:t> </a:t>
            </a:r>
            <a:r>
              <a:rPr lang="en-US" sz="4200" dirty="0" err="1">
                <a:solidFill>
                  <a:srgbClr val="FDFAF0"/>
                </a:solidFill>
                <a:latin typeface="Roboto Condensed"/>
              </a:rPr>
              <a:t>đầu</a:t>
            </a:r>
            <a:r>
              <a:rPr lang="en-US" sz="4200" dirty="0">
                <a:solidFill>
                  <a:srgbClr val="FDFAF0"/>
                </a:solidFill>
                <a:latin typeface="Roboto Condensed"/>
              </a:rPr>
              <a:t> TK XIX =&gt; </a:t>
            </a:r>
            <a:r>
              <a:rPr lang="en-US" sz="4200" dirty="0" err="1">
                <a:solidFill>
                  <a:srgbClr val="FDFAF0"/>
                </a:solidFill>
                <a:latin typeface="Roboto Condensed"/>
              </a:rPr>
              <a:t>tập</a:t>
            </a:r>
            <a:r>
              <a:rPr lang="en-US" sz="4200" dirty="0">
                <a:solidFill>
                  <a:srgbClr val="FDFAF0"/>
                </a:solidFill>
                <a:latin typeface="Roboto Condensed"/>
              </a:rPr>
              <a:t> </a:t>
            </a:r>
            <a:r>
              <a:rPr lang="en-US" sz="4200" dirty="0" err="1">
                <a:solidFill>
                  <a:srgbClr val="FDFAF0"/>
                </a:solidFill>
                <a:latin typeface="Roboto Condensed"/>
              </a:rPr>
              <a:t>trung</a:t>
            </a:r>
            <a:r>
              <a:rPr lang="en-US" sz="4200" dirty="0">
                <a:solidFill>
                  <a:srgbClr val="FDFAF0"/>
                </a:solidFill>
                <a:latin typeface="Roboto Condensed"/>
              </a:rPr>
              <a:t> </a:t>
            </a:r>
            <a:r>
              <a:rPr lang="en-US" sz="4200" dirty="0" err="1">
                <a:solidFill>
                  <a:srgbClr val="FDFAF0"/>
                </a:solidFill>
                <a:latin typeface="Roboto Condensed"/>
              </a:rPr>
              <a:t>phơi</a:t>
            </a:r>
            <a:r>
              <a:rPr lang="en-US" sz="4200" dirty="0">
                <a:solidFill>
                  <a:srgbClr val="FDFAF0"/>
                </a:solidFill>
                <a:latin typeface="Roboto Condensed"/>
              </a:rPr>
              <a:t> </a:t>
            </a:r>
            <a:r>
              <a:rPr lang="en-US" sz="4200" dirty="0" err="1">
                <a:solidFill>
                  <a:srgbClr val="FDFAF0"/>
                </a:solidFill>
                <a:latin typeface="Roboto Condensed"/>
              </a:rPr>
              <a:t>bày</a:t>
            </a:r>
            <a:r>
              <a:rPr lang="en-US" sz="4200" dirty="0">
                <a:solidFill>
                  <a:srgbClr val="FDFAF0"/>
                </a:solidFill>
                <a:latin typeface="Roboto Condensed"/>
              </a:rPr>
              <a:t> </a:t>
            </a:r>
            <a:r>
              <a:rPr lang="en-US" sz="4200" dirty="0" err="1">
                <a:solidFill>
                  <a:srgbClr val="FDFAF0"/>
                </a:solidFill>
                <a:latin typeface="Roboto Condensed"/>
              </a:rPr>
              <a:t>những</a:t>
            </a:r>
            <a:r>
              <a:rPr lang="en-US" sz="4200" dirty="0">
                <a:solidFill>
                  <a:srgbClr val="FDFAF0"/>
                </a:solidFill>
                <a:latin typeface="Roboto Condensed"/>
              </a:rPr>
              <a:t> </a:t>
            </a:r>
            <a:r>
              <a:rPr lang="en-US" sz="4200" dirty="0" err="1">
                <a:solidFill>
                  <a:srgbClr val="FDFAF0"/>
                </a:solidFill>
                <a:latin typeface="Roboto Condensed"/>
              </a:rPr>
              <a:t>thối</a:t>
            </a:r>
            <a:r>
              <a:rPr lang="en-US" sz="4200" dirty="0">
                <a:solidFill>
                  <a:srgbClr val="FDFAF0"/>
                </a:solidFill>
                <a:latin typeface="Roboto Condensed"/>
              </a:rPr>
              <a:t> </a:t>
            </a:r>
            <a:r>
              <a:rPr lang="en-US" sz="4200" dirty="0" err="1">
                <a:solidFill>
                  <a:srgbClr val="FDFAF0"/>
                </a:solidFill>
                <a:latin typeface="Roboto Condensed"/>
              </a:rPr>
              <a:t>nát</a:t>
            </a:r>
            <a:r>
              <a:rPr lang="en-US" sz="4200" dirty="0">
                <a:solidFill>
                  <a:srgbClr val="FDFAF0"/>
                </a:solidFill>
                <a:latin typeface="Roboto Condensed"/>
              </a:rPr>
              <a:t> </a:t>
            </a:r>
            <a:r>
              <a:rPr lang="en-US" sz="4200" dirty="0" err="1">
                <a:solidFill>
                  <a:srgbClr val="FDFAF0"/>
                </a:solidFill>
                <a:latin typeface="Roboto Condensed"/>
              </a:rPr>
              <a:t>dẫn</a:t>
            </a:r>
            <a:r>
              <a:rPr lang="en-US" sz="4200" dirty="0">
                <a:solidFill>
                  <a:srgbClr val="FDFAF0"/>
                </a:solidFill>
                <a:latin typeface="Roboto Condensed"/>
              </a:rPr>
              <a:t> </a:t>
            </a:r>
            <a:r>
              <a:rPr lang="en-US" sz="4200" dirty="0" err="1">
                <a:solidFill>
                  <a:srgbClr val="FDFAF0"/>
                </a:solidFill>
                <a:latin typeface="Roboto Condensed"/>
              </a:rPr>
              <a:t>đến</a:t>
            </a:r>
            <a:r>
              <a:rPr lang="en-US" sz="4200" dirty="0">
                <a:solidFill>
                  <a:srgbClr val="FDFAF0"/>
                </a:solidFill>
                <a:latin typeface="Roboto Condensed"/>
              </a:rPr>
              <a:t> </a:t>
            </a:r>
            <a:r>
              <a:rPr lang="en-US" sz="4200" dirty="0" err="1">
                <a:solidFill>
                  <a:srgbClr val="FDFAF0"/>
                </a:solidFill>
                <a:latin typeface="Roboto Condensed"/>
              </a:rPr>
              <a:t>sự</a:t>
            </a:r>
            <a:r>
              <a:rPr lang="en-US" sz="4200" dirty="0">
                <a:solidFill>
                  <a:srgbClr val="FDFAF0"/>
                </a:solidFill>
                <a:latin typeface="Roboto Condensed"/>
              </a:rPr>
              <a:t> </a:t>
            </a:r>
            <a:r>
              <a:rPr lang="en-US" sz="4200" dirty="0" err="1">
                <a:solidFill>
                  <a:srgbClr val="FDFAF0"/>
                </a:solidFill>
                <a:latin typeface="Roboto Condensed"/>
              </a:rPr>
              <a:t>sụp</a:t>
            </a:r>
            <a:r>
              <a:rPr lang="en-US" sz="4200" dirty="0">
                <a:solidFill>
                  <a:srgbClr val="FDFAF0"/>
                </a:solidFill>
                <a:latin typeface="Roboto Condensed"/>
              </a:rPr>
              <a:t> </a:t>
            </a:r>
            <a:r>
              <a:rPr lang="en-US" sz="4200" dirty="0" err="1">
                <a:solidFill>
                  <a:srgbClr val="FDFAF0"/>
                </a:solidFill>
                <a:latin typeface="Roboto Condensed"/>
              </a:rPr>
              <a:t>đổ</a:t>
            </a:r>
            <a:r>
              <a:rPr lang="en-US" sz="4200" dirty="0">
                <a:solidFill>
                  <a:srgbClr val="FDFAF0"/>
                </a:solidFill>
                <a:latin typeface="Roboto Condensed"/>
              </a:rPr>
              <a:t> </a:t>
            </a:r>
            <a:r>
              <a:rPr lang="en-US" sz="4200" dirty="0" err="1">
                <a:solidFill>
                  <a:srgbClr val="FDFAF0"/>
                </a:solidFill>
                <a:latin typeface="Roboto Condensed"/>
              </a:rPr>
              <a:t>tất</a:t>
            </a:r>
            <a:r>
              <a:rPr lang="en-US" sz="4200" dirty="0">
                <a:solidFill>
                  <a:srgbClr val="FDFAF0"/>
                </a:solidFill>
                <a:latin typeface="Roboto Condensed"/>
              </a:rPr>
              <a:t> </a:t>
            </a:r>
            <a:r>
              <a:rPr lang="en-US" sz="4200" dirty="0" err="1">
                <a:solidFill>
                  <a:srgbClr val="FDFAF0"/>
                </a:solidFill>
                <a:latin typeface="Roboto Condensed"/>
              </a:rPr>
              <a:t>yếu</a:t>
            </a:r>
            <a:r>
              <a:rPr lang="en-US" sz="4200" dirty="0">
                <a:solidFill>
                  <a:srgbClr val="FDFAF0"/>
                </a:solidFill>
                <a:latin typeface="Roboto Condensed"/>
              </a:rPr>
              <a:t> </a:t>
            </a:r>
            <a:r>
              <a:rPr lang="en-US" sz="4200" dirty="0" err="1">
                <a:solidFill>
                  <a:srgbClr val="FDFAF0"/>
                </a:solidFill>
                <a:latin typeface="Roboto Condensed"/>
              </a:rPr>
              <a:t>của</a:t>
            </a:r>
            <a:r>
              <a:rPr lang="en-US" sz="4200" dirty="0">
                <a:solidFill>
                  <a:srgbClr val="FDFAF0"/>
                </a:solidFill>
                <a:latin typeface="Roboto Condensed"/>
              </a:rPr>
              <a:t> </a:t>
            </a:r>
            <a:r>
              <a:rPr lang="en-US" sz="4200" dirty="0" err="1">
                <a:solidFill>
                  <a:srgbClr val="FDFAF0"/>
                </a:solidFill>
                <a:latin typeface="Roboto Condensed"/>
              </a:rPr>
              <a:t>tập</a:t>
            </a:r>
            <a:r>
              <a:rPr lang="en-US" sz="4200" dirty="0">
                <a:solidFill>
                  <a:srgbClr val="FDFAF0"/>
                </a:solidFill>
                <a:latin typeface="Roboto Condensed"/>
              </a:rPr>
              <a:t> </a:t>
            </a:r>
            <a:r>
              <a:rPr lang="en-US" sz="4200" dirty="0" err="1">
                <a:solidFill>
                  <a:srgbClr val="FDFAF0"/>
                </a:solidFill>
                <a:latin typeface="Roboto Condensed"/>
              </a:rPr>
              <a:t>đoàn</a:t>
            </a:r>
            <a:r>
              <a:rPr lang="en-US" sz="4200" dirty="0">
                <a:solidFill>
                  <a:srgbClr val="FDFAF0"/>
                </a:solidFill>
                <a:latin typeface="Roboto Condensed"/>
              </a:rPr>
              <a:t> </a:t>
            </a:r>
            <a:r>
              <a:rPr lang="en-US" sz="4200" dirty="0" err="1">
                <a:solidFill>
                  <a:srgbClr val="FDFAF0"/>
                </a:solidFill>
                <a:latin typeface="Roboto Condensed"/>
              </a:rPr>
              <a:t>phong</a:t>
            </a:r>
            <a:r>
              <a:rPr lang="en-US" sz="4200" dirty="0">
                <a:solidFill>
                  <a:srgbClr val="FDFAF0"/>
                </a:solidFill>
                <a:latin typeface="Roboto Condensed"/>
              </a:rPr>
              <a:t> </a:t>
            </a:r>
            <a:r>
              <a:rPr lang="en-US" sz="4200" dirty="0" err="1">
                <a:solidFill>
                  <a:srgbClr val="FDFAF0"/>
                </a:solidFill>
                <a:latin typeface="Roboto Condensed"/>
              </a:rPr>
              <a:t>kiến</a:t>
            </a:r>
            <a:r>
              <a:rPr lang="en-US" sz="4200" dirty="0">
                <a:solidFill>
                  <a:srgbClr val="FDFAF0"/>
                </a:solidFill>
                <a:latin typeface="Roboto Condensed"/>
              </a:rPr>
              <a:t> Lê - </a:t>
            </a:r>
            <a:r>
              <a:rPr lang="en-US" sz="4200" dirty="0" err="1">
                <a:solidFill>
                  <a:srgbClr val="FDFAF0"/>
                </a:solidFill>
                <a:latin typeface="Roboto Condensed"/>
              </a:rPr>
              <a:t>Trịnh</a:t>
            </a:r>
            <a:r>
              <a:rPr lang="en-US" sz="4200" dirty="0">
                <a:solidFill>
                  <a:srgbClr val="FDFAF0"/>
                </a:solidFill>
                <a:latin typeface="Roboto Condensed"/>
              </a:rPr>
              <a:t>, </a:t>
            </a:r>
            <a:r>
              <a:rPr lang="en-US" sz="4200" dirty="0" err="1">
                <a:solidFill>
                  <a:srgbClr val="FDFAF0"/>
                </a:solidFill>
                <a:latin typeface="Roboto Condensed"/>
              </a:rPr>
              <a:t>đồng</a:t>
            </a:r>
            <a:r>
              <a:rPr lang="en-US" sz="4200" dirty="0">
                <a:solidFill>
                  <a:srgbClr val="FDFAF0"/>
                </a:solidFill>
                <a:latin typeface="Roboto Condensed"/>
              </a:rPr>
              <a:t> </a:t>
            </a:r>
            <a:r>
              <a:rPr lang="en-US" sz="4200" dirty="0" err="1">
                <a:solidFill>
                  <a:srgbClr val="FDFAF0"/>
                </a:solidFill>
                <a:latin typeface="Roboto Condensed"/>
              </a:rPr>
              <a:t>thời</a:t>
            </a:r>
            <a:r>
              <a:rPr lang="en-US" sz="4200" dirty="0">
                <a:solidFill>
                  <a:srgbClr val="FDFAF0"/>
                </a:solidFill>
                <a:latin typeface="Roboto Condensed"/>
              </a:rPr>
              <a:t> ca </a:t>
            </a:r>
            <a:r>
              <a:rPr lang="en-US" sz="4200" dirty="0" err="1">
                <a:solidFill>
                  <a:srgbClr val="FDFAF0"/>
                </a:solidFill>
                <a:latin typeface="Roboto Condensed"/>
              </a:rPr>
              <a:t>ngợi</a:t>
            </a:r>
            <a:r>
              <a:rPr lang="en-US" sz="4200" dirty="0">
                <a:solidFill>
                  <a:srgbClr val="FDFAF0"/>
                </a:solidFill>
                <a:latin typeface="Roboto Condensed"/>
              </a:rPr>
              <a:t> </a:t>
            </a:r>
            <a:r>
              <a:rPr lang="en-US" sz="4200" dirty="0" err="1">
                <a:solidFill>
                  <a:srgbClr val="FDFAF0"/>
                </a:solidFill>
                <a:latin typeface="Roboto Condensed"/>
              </a:rPr>
              <a:t>cuộc</a:t>
            </a:r>
            <a:r>
              <a:rPr lang="en-US" sz="4200" dirty="0">
                <a:solidFill>
                  <a:srgbClr val="FDFAF0"/>
                </a:solidFill>
                <a:latin typeface="Roboto Condensed"/>
              </a:rPr>
              <a:t> </a:t>
            </a:r>
            <a:r>
              <a:rPr lang="en-US" sz="4200" dirty="0" err="1">
                <a:solidFill>
                  <a:srgbClr val="FDFAF0"/>
                </a:solidFill>
                <a:latin typeface="Roboto Condensed"/>
              </a:rPr>
              <a:t>khởi</a:t>
            </a:r>
            <a:r>
              <a:rPr lang="en-US" sz="4200" dirty="0">
                <a:solidFill>
                  <a:srgbClr val="FDFAF0"/>
                </a:solidFill>
                <a:latin typeface="Roboto Condensed"/>
              </a:rPr>
              <a:t> </a:t>
            </a:r>
            <a:r>
              <a:rPr lang="en-US" sz="4200" dirty="0" err="1">
                <a:solidFill>
                  <a:srgbClr val="FDFAF0"/>
                </a:solidFill>
                <a:latin typeface="Roboto Condensed"/>
              </a:rPr>
              <a:t>nghĩa</a:t>
            </a:r>
            <a:r>
              <a:rPr lang="en-US" sz="4200" dirty="0">
                <a:solidFill>
                  <a:srgbClr val="FDFAF0"/>
                </a:solidFill>
                <a:latin typeface="Roboto Condensed"/>
              </a:rPr>
              <a:t> </a:t>
            </a:r>
            <a:r>
              <a:rPr lang="en-US" sz="4200" dirty="0" err="1">
                <a:solidFill>
                  <a:srgbClr val="FDFAF0"/>
                </a:solidFill>
                <a:latin typeface="Roboto Condensed"/>
              </a:rPr>
              <a:t>Tây</a:t>
            </a:r>
            <a:r>
              <a:rPr lang="en-US" sz="4200" dirty="0">
                <a:solidFill>
                  <a:srgbClr val="FDFAF0"/>
                </a:solidFill>
                <a:latin typeface="Roboto Condensed"/>
              </a:rPr>
              <a:t> </a:t>
            </a:r>
            <a:r>
              <a:rPr lang="en-US" sz="4200" dirty="0" err="1">
                <a:solidFill>
                  <a:srgbClr val="FDFAF0"/>
                </a:solidFill>
                <a:latin typeface="Roboto Condensed"/>
              </a:rPr>
              <a:t>Sơn</a:t>
            </a:r>
            <a:r>
              <a:rPr lang="en-US" sz="4200" dirty="0">
                <a:solidFill>
                  <a:srgbClr val="FDFAF0"/>
                </a:solidFill>
                <a:latin typeface="Roboto Condensed"/>
              </a:rPr>
              <a:t> do </a:t>
            </a:r>
            <a:r>
              <a:rPr lang="en-US" sz="4200" dirty="0" err="1">
                <a:solidFill>
                  <a:srgbClr val="FDFAF0"/>
                </a:solidFill>
                <a:latin typeface="Roboto Condensed"/>
              </a:rPr>
              <a:t>người</a:t>
            </a:r>
            <a:r>
              <a:rPr lang="en-US" sz="4200" dirty="0">
                <a:solidFill>
                  <a:srgbClr val="FDFAF0"/>
                </a:solidFill>
                <a:latin typeface="Roboto Condensed"/>
              </a:rPr>
              <a:t> </a:t>
            </a:r>
            <a:r>
              <a:rPr lang="en-US" sz="4200" dirty="0" err="1">
                <a:solidFill>
                  <a:srgbClr val="FDFAF0"/>
                </a:solidFill>
                <a:latin typeface="Roboto Condensed"/>
              </a:rPr>
              <a:t>anh</a:t>
            </a:r>
            <a:r>
              <a:rPr lang="en-US" sz="4200" dirty="0">
                <a:solidFill>
                  <a:srgbClr val="FDFAF0"/>
                </a:solidFill>
                <a:latin typeface="Roboto Condensed"/>
              </a:rPr>
              <a:t> </a:t>
            </a:r>
            <a:r>
              <a:rPr lang="en-US" sz="4200" dirty="0" err="1">
                <a:solidFill>
                  <a:srgbClr val="FDFAF0"/>
                </a:solidFill>
                <a:latin typeface="Roboto Condensed"/>
              </a:rPr>
              <a:t>hùng</a:t>
            </a:r>
            <a:r>
              <a:rPr lang="en-US" sz="4200" dirty="0">
                <a:solidFill>
                  <a:srgbClr val="FDFAF0"/>
                </a:solidFill>
                <a:latin typeface="Roboto Condensed"/>
              </a:rPr>
              <a:t> </a:t>
            </a:r>
            <a:r>
              <a:rPr lang="en-US" sz="4200" dirty="0" err="1">
                <a:solidFill>
                  <a:srgbClr val="FDFAF0"/>
                </a:solidFill>
                <a:latin typeface="Roboto Condensed"/>
              </a:rPr>
              <a:t>áo</a:t>
            </a:r>
            <a:r>
              <a:rPr lang="en-US" sz="4200" dirty="0">
                <a:solidFill>
                  <a:srgbClr val="FDFAF0"/>
                </a:solidFill>
                <a:latin typeface="Roboto Condensed"/>
              </a:rPr>
              <a:t> </a:t>
            </a:r>
            <a:r>
              <a:rPr lang="en-US" sz="4200" dirty="0" err="1">
                <a:solidFill>
                  <a:srgbClr val="FDFAF0"/>
                </a:solidFill>
                <a:latin typeface="Roboto Condensed"/>
              </a:rPr>
              <a:t>vải</a:t>
            </a:r>
            <a:r>
              <a:rPr lang="en-US" sz="4200" dirty="0">
                <a:solidFill>
                  <a:srgbClr val="FDFAF0"/>
                </a:solidFill>
                <a:latin typeface="Roboto Condensed"/>
              </a:rPr>
              <a:t> </a:t>
            </a:r>
            <a:r>
              <a:rPr lang="en-US" sz="4200" dirty="0" err="1">
                <a:solidFill>
                  <a:srgbClr val="FDFAF0"/>
                </a:solidFill>
                <a:latin typeface="Roboto Condensed"/>
              </a:rPr>
              <a:t>Nguyễn</a:t>
            </a:r>
            <a:r>
              <a:rPr lang="en-US" sz="4200" dirty="0">
                <a:solidFill>
                  <a:srgbClr val="FDFAF0"/>
                </a:solidFill>
                <a:latin typeface="Roboto Condensed"/>
              </a:rPr>
              <a:t> </a:t>
            </a:r>
            <a:r>
              <a:rPr lang="en-US" sz="4200" dirty="0" err="1">
                <a:solidFill>
                  <a:srgbClr val="FDFAF0"/>
                </a:solidFill>
                <a:latin typeface="Roboto Condensed"/>
              </a:rPr>
              <a:t>Huệ</a:t>
            </a:r>
            <a:r>
              <a:rPr lang="en-US" sz="4200" dirty="0">
                <a:solidFill>
                  <a:srgbClr val="FDFAF0"/>
                </a:solidFill>
                <a:latin typeface="Roboto Condensed"/>
              </a:rPr>
              <a:t> </a:t>
            </a:r>
            <a:r>
              <a:rPr lang="en-US" sz="4200" dirty="0" err="1">
                <a:solidFill>
                  <a:srgbClr val="FDFAF0"/>
                </a:solidFill>
                <a:latin typeface="Roboto Condensed"/>
              </a:rPr>
              <a:t>lãnh</a:t>
            </a:r>
            <a:r>
              <a:rPr lang="en-US" sz="4200" dirty="0">
                <a:solidFill>
                  <a:srgbClr val="FDFAF0"/>
                </a:solidFill>
                <a:latin typeface="Roboto Condensed"/>
              </a:rPr>
              <a:t> </a:t>
            </a:r>
            <a:r>
              <a:rPr lang="en-US" sz="4200" dirty="0" err="1">
                <a:solidFill>
                  <a:srgbClr val="FDFAF0"/>
                </a:solidFill>
                <a:latin typeface="Roboto Condensed"/>
              </a:rPr>
              <a:t>đạo</a:t>
            </a:r>
            <a:r>
              <a:rPr lang="en-US" sz="4200" dirty="0">
                <a:solidFill>
                  <a:srgbClr val="FDFAF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028700" y="810314"/>
            <a:ext cx="15900961" cy="10534387"/>
          </a:xfrm>
          <a:custGeom>
            <a:avLst/>
            <a:gdLst/>
            <a:ahLst/>
            <a:cxnLst/>
            <a:rect l="l" t="t" r="r" b="b"/>
            <a:pathLst>
              <a:path w="15900961" h="10534387">
                <a:moveTo>
                  <a:pt x="0" y="0"/>
                </a:moveTo>
                <a:lnTo>
                  <a:pt x="15900961" y="0"/>
                </a:lnTo>
                <a:lnTo>
                  <a:pt x="15900961" y="10534387"/>
                </a:lnTo>
                <a:lnTo>
                  <a:pt x="0" y="105343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288802" y="1379491"/>
            <a:ext cx="3311221" cy="3458194"/>
          </a:xfrm>
          <a:custGeom>
            <a:avLst/>
            <a:gdLst/>
            <a:ahLst/>
            <a:cxnLst/>
            <a:rect l="l" t="t" r="r" b="b"/>
            <a:pathLst>
              <a:path w="3311221" h="3458194">
                <a:moveTo>
                  <a:pt x="0" y="0"/>
                </a:moveTo>
                <a:lnTo>
                  <a:pt x="3311221" y="0"/>
                </a:lnTo>
                <a:lnTo>
                  <a:pt x="3311221" y="3458194"/>
                </a:lnTo>
                <a:lnTo>
                  <a:pt x="0" y="3458194"/>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193518" y="4401967"/>
            <a:ext cx="15571323" cy="3933825"/>
          </a:xfrm>
          <a:prstGeom prst="rect">
            <a:avLst/>
          </a:prstGeom>
        </p:spPr>
        <p:txBody>
          <a:bodyPr lIns="0" tIns="0" rIns="0" bIns="0" rtlCol="0" anchor="t">
            <a:spAutoFit/>
          </a:bodyPr>
          <a:lstStyle/>
          <a:p>
            <a:pPr algn="just">
              <a:lnSpc>
                <a:spcPts val="6299"/>
              </a:lnSpc>
              <a:spcBef>
                <a:spcPct val="0"/>
              </a:spcBef>
            </a:pPr>
            <a:r>
              <a:rPr lang="en-US" sz="4499" dirty="0" err="1">
                <a:solidFill>
                  <a:srgbClr val="4D3527"/>
                </a:solidFill>
                <a:latin typeface="Roboto Condensed Bold"/>
              </a:rPr>
              <a:t>Nhiệm</a:t>
            </a:r>
            <a:r>
              <a:rPr lang="en-US" sz="4499" dirty="0">
                <a:solidFill>
                  <a:srgbClr val="4D3527"/>
                </a:solidFill>
                <a:latin typeface="Roboto Condensed Bold"/>
              </a:rPr>
              <a:t> </a:t>
            </a:r>
            <a:r>
              <a:rPr lang="en-US" sz="4499" dirty="0" err="1">
                <a:solidFill>
                  <a:srgbClr val="4D3527"/>
                </a:solidFill>
                <a:latin typeface="Roboto Condensed Bold"/>
              </a:rPr>
              <a:t>vụ</a:t>
            </a:r>
            <a:r>
              <a:rPr lang="en-US" sz="4499" dirty="0">
                <a:solidFill>
                  <a:srgbClr val="4D3527"/>
                </a:solidFill>
                <a:latin typeface="Roboto Condensed Bold"/>
              </a:rPr>
              <a:t> 2:</a:t>
            </a:r>
            <a:r>
              <a:rPr lang="en-US" sz="4499" dirty="0">
                <a:solidFill>
                  <a:srgbClr val="4D3527"/>
                </a:solidFill>
                <a:latin typeface="Roboto Condensed"/>
              </a:rPr>
              <a:t> HS </a:t>
            </a:r>
            <a:r>
              <a:rPr lang="en-US" sz="4499" dirty="0" err="1">
                <a:solidFill>
                  <a:srgbClr val="4D3527"/>
                </a:solidFill>
                <a:latin typeface="Roboto Condensed"/>
              </a:rPr>
              <a:t>thực</a:t>
            </a:r>
            <a:r>
              <a:rPr lang="en-US" sz="4499" dirty="0">
                <a:solidFill>
                  <a:srgbClr val="4D3527"/>
                </a:solidFill>
                <a:latin typeface="Roboto Condensed"/>
              </a:rPr>
              <a:t> </a:t>
            </a:r>
            <a:r>
              <a:rPr lang="en-US" sz="4499" dirty="0" err="1">
                <a:solidFill>
                  <a:srgbClr val="4D3527"/>
                </a:solidFill>
                <a:latin typeface="Roboto Condensed"/>
              </a:rPr>
              <a:t>hiện</a:t>
            </a:r>
            <a:r>
              <a:rPr lang="en-US" sz="4499" dirty="0">
                <a:solidFill>
                  <a:srgbClr val="4D3527"/>
                </a:solidFill>
                <a:latin typeface="Roboto Condensed"/>
              </a:rPr>
              <a:t> </a:t>
            </a:r>
            <a:r>
              <a:rPr lang="en-US" sz="4499" dirty="0" err="1">
                <a:solidFill>
                  <a:srgbClr val="4D3527"/>
                </a:solidFill>
                <a:latin typeface="Roboto Condensed"/>
              </a:rPr>
              <a:t>hoạt</a:t>
            </a:r>
            <a:r>
              <a:rPr lang="en-US" sz="4499" dirty="0">
                <a:solidFill>
                  <a:srgbClr val="4D3527"/>
                </a:solidFill>
                <a:latin typeface="Roboto Condensed"/>
              </a:rPr>
              <a:t> </a:t>
            </a:r>
            <a:r>
              <a:rPr lang="en-US" sz="4499" dirty="0" err="1">
                <a:solidFill>
                  <a:srgbClr val="4D3527"/>
                </a:solidFill>
                <a:latin typeface="Roboto Condensed"/>
              </a:rPr>
              <a:t>động</a:t>
            </a:r>
            <a:r>
              <a:rPr lang="en-US" sz="4499" dirty="0">
                <a:solidFill>
                  <a:srgbClr val="4D3527"/>
                </a:solidFill>
                <a:latin typeface="Roboto Condensed"/>
              </a:rPr>
              <a:t> </a:t>
            </a:r>
            <a:r>
              <a:rPr lang="en-US" sz="4499" dirty="0" err="1">
                <a:solidFill>
                  <a:srgbClr val="4D3527"/>
                </a:solidFill>
                <a:latin typeface="Roboto Condensed"/>
              </a:rPr>
              <a:t>theo</a:t>
            </a:r>
            <a:r>
              <a:rPr lang="en-US" sz="4499" dirty="0">
                <a:solidFill>
                  <a:srgbClr val="4D3527"/>
                </a:solidFill>
                <a:latin typeface="Roboto Condensed"/>
              </a:rPr>
              <a:t> </a:t>
            </a:r>
            <a:r>
              <a:rPr lang="en-US" sz="4499" dirty="0" err="1">
                <a:solidFill>
                  <a:srgbClr val="4D3527"/>
                </a:solidFill>
                <a:latin typeface="Roboto Condensed"/>
              </a:rPr>
              <a:t>nhóm</a:t>
            </a:r>
            <a:endParaRPr lang="en-US" sz="4499" dirty="0">
              <a:solidFill>
                <a:srgbClr val="4D3527"/>
              </a:solidFill>
              <a:latin typeface="Roboto Condensed"/>
            </a:endParaRPr>
          </a:p>
          <a:p>
            <a:pPr algn="ctr">
              <a:lnSpc>
                <a:spcPts val="6299"/>
              </a:lnSpc>
              <a:spcBef>
                <a:spcPct val="0"/>
              </a:spcBef>
            </a:pPr>
            <a:r>
              <a:rPr lang="en-US" sz="4499" dirty="0">
                <a:solidFill>
                  <a:srgbClr val="4D3527"/>
                </a:solidFill>
                <a:latin typeface="Roboto Condensed Bold"/>
              </a:rPr>
              <a:t>HÀO HÙNG SỬ VIỆT</a:t>
            </a:r>
          </a:p>
          <a:p>
            <a:pPr marL="971547" lvl="1" indent="-485773" algn="just">
              <a:lnSpc>
                <a:spcPts val="6299"/>
              </a:lnSpc>
              <a:buFont typeface="Arial"/>
              <a:buChar char="•"/>
            </a:pPr>
            <a:r>
              <a:rPr lang="en-US" sz="4499" dirty="0" err="1">
                <a:solidFill>
                  <a:srgbClr val="4D3527"/>
                </a:solidFill>
                <a:latin typeface="Roboto Condensed"/>
              </a:rPr>
              <a:t>Mỗi</a:t>
            </a:r>
            <a:r>
              <a:rPr lang="en-US" sz="4499" dirty="0">
                <a:solidFill>
                  <a:srgbClr val="4D3527"/>
                </a:solidFill>
                <a:latin typeface="Roboto Condensed"/>
              </a:rPr>
              <a:t> </a:t>
            </a:r>
            <a:r>
              <a:rPr lang="en-US" sz="4499" dirty="0" err="1">
                <a:solidFill>
                  <a:srgbClr val="4D3527"/>
                </a:solidFill>
                <a:latin typeface="Roboto Condensed"/>
              </a:rPr>
              <a:t>nhóm</a:t>
            </a:r>
            <a:r>
              <a:rPr lang="en-US" sz="4499" dirty="0">
                <a:solidFill>
                  <a:srgbClr val="4D3527"/>
                </a:solidFill>
                <a:latin typeface="Roboto Condensed"/>
              </a:rPr>
              <a:t> </a:t>
            </a:r>
            <a:r>
              <a:rPr lang="en-US" sz="4499" dirty="0" err="1">
                <a:solidFill>
                  <a:srgbClr val="4D3527"/>
                </a:solidFill>
                <a:latin typeface="Roboto Condensed"/>
              </a:rPr>
              <a:t>có</a:t>
            </a:r>
            <a:r>
              <a:rPr lang="en-US" sz="4499" dirty="0">
                <a:solidFill>
                  <a:srgbClr val="4D3527"/>
                </a:solidFill>
                <a:latin typeface="Roboto Condensed"/>
              </a:rPr>
              <a:t> </a:t>
            </a:r>
            <a:r>
              <a:rPr lang="en-US" sz="4499" dirty="0" err="1">
                <a:solidFill>
                  <a:srgbClr val="4D3527"/>
                </a:solidFill>
                <a:latin typeface="Roboto Condensed"/>
              </a:rPr>
              <a:t>tối</a:t>
            </a:r>
            <a:r>
              <a:rPr lang="en-US" sz="4499" dirty="0">
                <a:solidFill>
                  <a:srgbClr val="4D3527"/>
                </a:solidFill>
                <a:latin typeface="Roboto Condensed"/>
              </a:rPr>
              <a:t> </a:t>
            </a:r>
            <a:r>
              <a:rPr lang="en-US" sz="4499" dirty="0" err="1">
                <a:solidFill>
                  <a:srgbClr val="4D3527"/>
                </a:solidFill>
                <a:latin typeface="Roboto Condensed"/>
              </a:rPr>
              <a:t>đa</a:t>
            </a:r>
            <a:r>
              <a:rPr lang="en-US" sz="4499" dirty="0">
                <a:solidFill>
                  <a:srgbClr val="4D3527"/>
                </a:solidFill>
                <a:latin typeface="Roboto Condensed"/>
              </a:rPr>
              <a:t> 10 </a:t>
            </a:r>
            <a:r>
              <a:rPr lang="en-US" sz="4499" dirty="0" err="1">
                <a:solidFill>
                  <a:srgbClr val="4D3527"/>
                </a:solidFill>
                <a:latin typeface="Roboto Condensed"/>
              </a:rPr>
              <a:t>phút</a:t>
            </a:r>
            <a:r>
              <a:rPr lang="en-US" sz="4499" dirty="0">
                <a:solidFill>
                  <a:srgbClr val="4D3527"/>
                </a:solidFill>
                <a:latin typeface="Roboto Condensed"/>
              </a:rPr>
              <a:t> </a:t>
            </a:r>
            <a:r>
              <a:rPr lang="en-US" sz="4499" dirty="0" err="1">
                <a:solidFill>
                  <a:srgbClr val="4D3527"/>
                </a:solidFill>
                <a:latin typeface="Roboto Condensed"/>
              </a:rPr>
              <a:t>thảo</a:t>
            </a:r>
            <a:r>
              <a:rPr lang="en-US" sz="4499" dirty="0">
                <a:solidFill>
                  <a:srgbClr val="4D3527"/>
                </a:solidFill>
                <a:latin typeface="Roboto Condensed"/>
              </a:rPr>
              <a:t> </a:t>
            </a:r>
            <a:r>
              <a:rPr lang="en-US" sz="4499" dirty="0" err="1">
                <a:solidFill>
                  <a:srgbClr val="4D3527"/>
                </a:solidFill>
                <a:latin typeface="Roboto Condensed"/>
              </a:rPr>
              <a:t>luận</a:t>
            </a:r>
            <a:r>
              <a:rPr lang="en-US" sz="4499" dirty="0">
                <a:solidFill>
                  <a:srgbClr val="4D3527"/>
                </a:solidFill>
                <a:latin typeface="Roboto Condensed"/>
              </a:rPr>
              <a:t>, </a:t>
            </a:r>
            <a:r>
              <a:rPr lang="en-US" sz="4499" dirty="0" err="1">
                <a:solidFill>
                  <a:srgbClr val="4D3527"/>
                </a:solidFill>
                <a:latin typeface="Roboto Condensed"/>
              </a:rPr>
              <a:t>tối</a:t>
            </a:r>
            <a:r>
              <a:rPr lang="en-US" sz="4499" dirty="0">
                <a:solidFill>
                  <a:srgbClr val="4D3527"/>
                </a:solidFill>
                <a:latin typeface="Roboto Condensed"/>
              </a:rPr>
              <a:t> </a:t>
            </a:r>
            <a:r>
              <a:rPr lang="en-US" sz="4499" dirty="0" err="1">
                <a:solidFill>
                  <a:srgbClr val="4D3527"/>
                </a:solidFill>
                <a:latin typeface="Roboto Condensed"/>
              </a:rPr>
              <a:t>đa</a:t>
            </a:r>
            <a:r>
              <a:rPr lang="en-US" sz="4499" dirty="0">
                <a:solidFill>
                  <a:srgbClr val="4D3527"/>
                </a:solidFill>
                <a:latin typeface="Roboto Condensed"/>
              </a:rPr>
              <a:t> 3 </a:t>
            </a:r>
            <a:r>
              <a:rPr lang="en-US" sz="4499" dirty="0" err="1">
                <a:solidFill>
                  <a:srgbClr val="4D3527"/>
                </a:solidFill>
                <a:latin typeface="Roboto Condensed"/>
              </a:rPr>
              <a:t>phút</a:t>
            </a:r>
            <a:r>
              <a:rPr lang="en-US" sz="4499" dirty="0">
                <a:solidFill>
                  <a:srgbClr val="4D3527"/>
                </a:solidFill>
                <a:latin typeface="Roboto Condensed"/>
              </a:rPr>
              <a:t> </a:t>
            </a:r>
            <a:r>
              <a:rPr lang="en-US" sz="4499" dirty="0" err="1">
                <a:solidFill>
                  <a:srgbClr val="4D3527"/>
                </a:solidFill>
                <a:latin typeface="Roboto Condensed"/>
              </a:rPr>
              <a:t>để</a:t>
            </a:r>
            <a:r>
              <a:rPr lang="en-US" sz="4499" dirty="0">
                <a:solidFill>
                  <a:srgbClr val="4D3527"/>
                </a:solidFill>
                <a:latin typeface="Roboto Condensed"/>
              </a:rPr>
              <a:t> </a:t>
            </a:r>
            <a:r>
              <a:rPr lang="en-US" sz="4499" dirty="0" err="1">
                <a:solidFill>
                  <a:srgbClr val="4D3527"/>
                </a:solidFill>
                <a:latin typeface="Roboto Condensed"/>
              </a:rPr>
              <a:t>trình</a:t>
            </a:r>
            <a:r>
              <a:rPr lang="en-US" sz="4499" dirty="0">
                <a:solidFill>
                  <a:srgbClr val="4D3527"/>
                </a:solidFill>
                <a:latin typeface="Roboto Condensed"/>
              </a:rPr>
              <a:t> </a:t>
            </a:r>
            <a:r>
              <a:rPr lang="en-US" sz="4499" dirty="0" err="1">
                <a:solidFill>
                  <a:srgbClr val="4D3527"/>
                </a:solidFill>
                <a:latin typeface="Roboto Condensed"/>
              </a:rPr>
              <a:t>bày</a:t>
            </a:r>
            <a:r>
              <a:rPr lang="en-US" sz="4499" dirty="0">
                <a:solidFill>
                  <a:srgbClr val="4D3527"/>
                </a:solidFill>
                <a:latin typeface="Roboto Condensed"/>
              </a:rPr>
              <a:t> </a:t>
            </a:r>
            <a:r>
              <a:rPr lang="en-US" sz="4499" dirty="0" err="1">
                <a:solidFill>
                  <a:srgbClr val="4D3527"/>
                </a:solidFill>
                <a:latin typeface="Roboto Condensed"/>
              </a:rPr>
              <a:t>sản</a:t>
            </a:r>
            <a:r>
              <a:rPr lang="en-US" sz="4499" dirty="0">
                <a:solidFill>
                  <a:srgbClr val="4D3527"/>
                </a:solidFill>
                <a:latin typeface="Roboto Condensed"/>
              </a:rPr>
              <a:t> </a:t>
            </a:r>
            <a:r>
              <a:rPr lang="en-US" sz="4499" dirty="0" err="1">
                <a:solidFill>
                  <a:srgbClr val="4D3527"/>
                </a:solidFill>
                <a:latin typeface="Roboto Condensed"/>
              </a:rPr>
              <a:t>phẩm</a:t>
            </a:r>
            <a:r>
              <a:rPr lang="en-US" sz="4499" dirty="0">
                <a:solidFill>
                  <a:srgbClr val="4D3527"/>
                </a:solidFill>
                <a:latin typeface="Roboto Condensed"/>
              </a:rPr>
              <a:t> </a:t>
            </a:r>
            <a:r>
              <a:rPr lang="en-US" sz="4499" dirty="0" err="1">
                <a:solidFill>
                  <a:srgbClr val="4D3527"/>
                </a:solidFill>
                <a:latin typeface="Roboto Condensed"/>
              </a:rPr>
              <a:t>của</a:t>
            </a:r>
            <a:r>
              <a:rPr lang="en-US" sz="4499" dirty="0">
                <a:solidFill>
                  <a:srgbClr val="4D3527"/>
                </a:solidFill>
                <a:latin typeface="Roboto Condensed"/>
              </a:rPr>
              <a:t> </a:t>
            </a:r>
            <a:r>
              <a:rPr lang="en-US" sz="4499" dirty="0" err="1">
                <a:solidFill>
                  <a:srgbClr val="4D3527"/>
                </a:solidFill>
                <a:latin typeface="Roboto Condensed"/>
              </a:rPr>
              <a:t>nhóm</a:t>
            </a:r>
            <a:r>
              <a:rPr lang="en-US" sz="4499" dirty="0">
                <a:solidFill>
                  <a:srgbClr val="4D3527"/>
                </a:solidFill>
                <a:latin typeface="Roboto Condensed"/>
              </a:rPr>
              <a:t> </a:t>
            </a:r>
            <a:r>
              <a:rPr lang="en-US" sz="4499" dirty="0" err="1">
                <a:solidFill>
                  <a:srgbClr val="4D3527"/>
                </a:solidFill>
                <a:latin typeface="Roboto Condensed"/>
              </a:rPr>
              <a:t>mình</a:t>
            </a:r>
            <a:r>
              <a:rPr lang="en-US" sz="4499" dirty="0">
                <a:solidFill>
                  <a:srgbClr val="4D3527"/>
                </a:solidFill>
                <a:latin typeface="Roboto Condensed"/>
              </a:rPr>
              <a:t> </a:t>
            </a:r>
            <a:r>
              <a:rPr lang="en-US" sz="4499" dirty="0" err="1">
                <a:solidFill>
                  <a:srgbClr val="4D3527"/>
                </a:solidFill>
                <a:latin typeface="Roboto Condensed"/>
              </a:rPr>
              <a:t>trong</a:t>
            </a:r>
            <a:r>
              <a:rPr lang="en-US" sz="4499" dirty="0">
                <a:solidFill>
                  <a:srgbClr val="4D3527"/>
                </a:solidFill>
                <a:latin typeface="Roboto Condensed"/>
              </a:rPr>
              <a:t> </a:t>
            </a:r>
            <a:r>
              <a:rPr lang="en-US" sz="4499" dirty="0" err="1">
                <a:solidFill>
                  <a:srgbClr val="4D3527"/>
                </a:solidFill>
                <a:latin typeface="Roboto Condensed"/>
              </a:rPr>
              <a:t>buổi</a:t>
            </a:r>
            <a:r>
              <a:rPr lang="en-US" sz="4499" dirty="0">
                <a:solidFill>
                  <a:srgbClr val="4D3527"/>
                </a:solidFill>
                <a:latin typeface="Roboto Condensed"/>
              </a:rPr>
              <a:t> </a:t>
            </a:r>
            <a:r>
              <a:rPr lang="en-US" sz="4499" dirty="0" err="1">
                <a:solidFill>
                  <a:srgbClr val="4D3527"/>
                </a:solidFill>
                <a:latin typeface="Roboto Condensed"/>
              </a:rPr>
              <a:t>tọa</a:t>
            </a:r>
            <a:r>
              <a:rPr lang="en-US" sz="4499" dirty="0">
                <a:solidFill>
                  <a:srgbClr val="4D3527"/>
                </a:solidFill>
                <a:latin typeface="Roboto Condensed"/>
              </a:rPr>
              <a:t> </a:t>
            </a:r>
            <a:r>
              <a:rPr lang="en-US" sz="4499" dirty="0" err="1">
                <a:solidFill>
                  <a:srgbClr val="4D3527"/>
                </a:solidFill>
                <a:latin typeface="Roboto Condensed"/>
              </a:rPr>
              <a:t>đàm</a:t>
            </a:r>
            <a:r>
              <a:rPr lang="en-US" sz="4499" dirty="0">
                <a:solidFill>
                  <a:srgbClr val="4D3527"/>
                </a:solidFill>
                <a:latin typeface="Roboto Condensed"/>
              </a:rPr>
              <a:t>.  </a:t>
            </a:r>
          </a:p>
          <a:p>
            <a:pPr marL="971547" lvl="1" indent="-485773" algn="just">
              <a:lnSpc>
                <a:spcPts val="6299"/>
              </a:lnSpc>
              <a:buFont typeface="Arial"/>
              <a:buChar char="•"/>
            </a:pPr>
            <a:r>
              <a:rPr lang="en-US" sz="4499" dirty="0" err="1">
                <a:solidFill>
                  <a:srgbClr val="4D3527"/>
                </a:solidFill>
                <a:latin typeface="Roboto Condensed"/>
              </a:rPr>
              <a:t>Thời</a:t>
            </a:r>
            <a:r>
              <a:rPr lang="en-US" sz="4499" dirty="0">
                <a:solidFill>
                  <a:srgbClr val="4D3527"/>
                </a:solidFill>
                <a:latin typeface="Roboto Condensed"/>
              </a:rPr>
              <a:t> </a:t>
            </a:r>
            <a:r>
              <a:rPr lang="en-US" sz="4499" dirty="0" err="1">
                <a:solidFill>
                  <a:srgbClr val="4D3527"/>
                </a:solidFill>
                <a:latin typeface="Roboto Condensed"/>
              </a:rPr>
              <a:t>gian</a:t>
            </a:r>
            <a:r>
              <a:rPr lang="en-US" sz="4499" dirty="0">
                <a:solidFill>
                  <a:srgbClr val="4D3527"/>
                </a:solidFill>
                <a:latin typeface="Roboto Condensed"/>
              </a:rPr>
              <a:t> </a:t>
            </a:r>
            <a:r>
              <a:rPr lang="en-US" sz="4499" dirty="0" err="1">
                <a:solidFill>
                  <a:srgbClr val="4D3527"/>
                </a:solidFill>
                <a:latin typeface="Roboto Condensed"/>
              </a:rPr>
              <a:t>đặt</a:t>
            </a:r>
            <a:r>
              <a:rPr lang="en-US" sz="4499" dirty="0">
                <a:solidFill>
                  <a:srgbClr val="4D3527"/>
                </a:solidFill>
                <a:latin typeface="Roboto Condensed"/>
              </a:rPr>
              <a:t> </a:t>
            </a:r>
            <a:r>
              <a:rPr lang="en-US" sz="4499" dirty="0" err="1">
                <a:solidFill>
                  <a:srgbClr val="4D3527"/>
                </a:solidFill>
                <a:latin typeface="Roboto Condensed"/>
              </a:rPr>
              <a:t>câu</a:t>
            </a:r>
            <a:r>
              <a:rPr lang="en-US" sz="4499" dirty="0">
                <a:solidFill>
                  <a:srgbClr val="4D3527"/>
                </a:solidFill>
                <a:latin typeface="Roboto Condensed"/>
              </a:rPr>
              <a:t> </a:t>
            </a:r>
            <a:r>
              <a:rPr lang="en-US" sz="4499" dirty="0" err="1">
                <a:solidFill>
                  <a:srgbClr val="4D3527"/>
                </a:solidFill>
                <a:latin typeface="Roboto Condensed"/>
              </a:rPr>
              <a:t>hỏi</a:t>
            </a:r>
            <a:r>
              <a:rPr lang="en-US" sz="4499" dirty="0">
                <a:solidFill>
                  <a:srgbClr val="4D3527"/>
                </a:solidFill>
                <a:latin typeface="Roboto Condensed"/>
              </a:rPr>
              <a:t> </a:t>
            </a:r>
            <a:r>
              <a:rPr lang="en-US" sz="4499" dirty="0" err="1">
                <a:solidFill>
                  <a:srgbClr val="4D3527"/>
                </a:solidFill>
                <a:latin typeface="Roboto Condensed"/>
              </a:rPr>
              <a:t>và</a:t>
            </a:r>
            <a:r>
              <a:rPr lang="en-US" sz="4499" dirty="0">
                <a:solidFill>
                  <a:srgbClr val="4D3527"/>
                </a:solidFill>
                <a:latin typeface="Roboto Condensed"/>
              </a:rPr>
              <a:t> </a:t>
            </a:r>
            <a:r>
              <a:rPr lang="en-US" sz="4499" dirty="0" err="1">
                <a:solidFill>
                  <a:srgbClr val="4D3527"/>
                </a:solidFill>
                <a:latin typeface="Roboto Condensed"/>
              </a:rPr>
              <a:t>trả</a:t>
            </a:r>
            <a:r>
              <a:rPr lang="en-US" sz="4499" dirty="0">
                <a:solidFill>
                  <a:srgbClr val="4D3527"/>
                </a:solidFill>
                <a:latin typeface="Roboto Condensed"/>
              </a:rPr>
              <a:t> </a:t>
            </a:r>
            <a:r>
              <a:rPr lang="en-US" sz="4499" dirty="0" err="1">
                <a:solidFill>
                  <a:srgbClr val="4D3527"/>
                </a:solidFill>
                <a:latin typeface="Roboto Condensed"/>
              </a:rPr>
              <a:t>lời</a:t>
            </a:r>
            <a:r>
              <a:rPr lang="en-US" sz="4499" dirty="0">
                <a:solidFill>
                  <a:srgbClr val="4D3527"/>
                </a:solidFill>
                <a:latin typeface="Roboto Condensed"/>
              </a:rPr>
              <a:t> </a:t>
            </a:r>
            <a:r>
              <a:rPr lang="en-US" sz="4499" dirty="0" err="1">
                <a:solidFill>
                  <a:srgbClr val="4D3527"/>
                </a:solidFill>
                <a:latin typeface="Roboto Condensed"/>
              </a:rPr>
              <a:t>câu</a:t>
            </a:r>
            <a:r>
              <a:rPr lang="en-US" sz="4499" dirty="0">
                <a:solidFill>
                  <a:srgbClr val="4D3527"/>
                </a:solidFill>
                <a:latin typeface="Roboto Condensed"/>
              </a:rPr>
              <a:t> </a:t>
            </a:r>
            <a:r>
              <a:rPr lang="en-US" sz="4499" dirty="0" err="1">
                <a:solidFill>
                  <a:srgbClr val="4D3527"/>
                </a:solidFill>
                <a:latin typeface="Roboto Condensed"/>
              </a:rPr>
              <a:t>hỏi</a:t>
            </a:r>
            <a:r>
              <a:rPr lang="en-US" sz="4499" dirty="0">
                <a:solidFill>
                  <a:srgbClr val="4D3527"/>
                </a:solidFill>
                <a:latin typeface="Roboto Condensed"/>
              </a:rPr>
              <a:t> </a:t>
            </a:r>
            <a:r>
              <a:rPr lang="en-US" sz="4499" dirty="0" err="1">
                <a:solidFill>
                  <a:srgbClr val="4D3527"/>
                </a:solidFill>
                <a:latin typeface="Roboto Condensed"/>
              </a:rPr>
              <a:t>cho</a:t>
            </a:r>
            <a:r>
              <a:rPr lang="en-US" sz="4499" dirty="0">
                <a:solidFill>
                  <a:srgbClr val="4D3527"/>
                </a:solidFill>
                <a:latin typeface="Roboto Condensed"/>
              </a:rPr>
              <a:t> </a:t>
            </a:r>
            <a:r>
              <a:rPr lang="en-US" sz="4499" dirty="0" err="1">
                <a:solidFill>
                  <a:srgbClr val="4D3527"/>
                </a:solidFill>
                <a:latin typeface="Roboto Condensed"/>
              </a:rPr>
              <a:t>mỗi</a:t>
            </a:r>
            <a:r>
              <a:rPr lang="en-US" sz="4499" dirty="0">
                <a:solidFill>
                  <a:srgbClr val="4D3527"/>
                </a:solidFill>
                <a:latin typeface="Roboto Condensed"/>
              </a:rPr>
              <a:t> </a:t>
            </a:r>
            <a:r>
              <a:rPr lang="en-US" sz="4499" dirty="0" err="1">
                <a:solidFill>
                  <a:srgbClr val="4D3527"/>
                </a:solidFill>
                <a:latin typeface="Roboto Condensed"/>
              </a:rPr>
              <a:t>nhóm</a:t>
            </a:r>
            <a:r>
              <a:rPr lang="en-US" sz="4499" dirty="0">
                <a:solidFill>
                  <a:srgbClr val="4D3527"/>
                </a:solidFill>
                <a:latin typeface="Roboto Condensed"/>
              </a:rPr>
              <a:t>: 2 </a:t>
            </a:r>
            <a:r>
              <a:rPr lang="en-US" sz="4499" dirty="0" err="1">
                <a:solidFill>
                  <a:srgbClr val="4D3527"/>
                </a:solidFill>
                <a:latin typeface="Roboto Condensed"/>
              </a:rPr>
              <a:t>phút</a:t>
            </a:r>
            <a:r>
              <a:rPr lang="en-US" sz="4499" dirty="0">
                <a:solidFill>
                  <a:srgbClr val="4D3527"/>
                </a:solidFill>
                <a:latin typeface="Roboto Condensed"/>
              </a:rPr>
              <a:t>   </a:t>
            </a:r>
          </a:p>
        </p:txBody>
      </p:sp>
      <p:sp>
        <p:nvSpPr>
          <p:cNvPr id="8" name="TextBox 8"/>
          <p:cNvSpPr txBox="1"/>
          <p:nvPr/>
        </p:nvSpPr>
        <p:spPr>
          <a:xfrm>
            <a:off x="1687959" y="3013338"/>
            <a:ext cx="10504041" cy="897682"/>
          </a:xfrm>
          <a:prstGeom prst="rect">
            <a:avLst/>
          </a:prstGeom>
        </p:spPr>
        <p:txBody>
          <a:bodyPr wrap="square" lIns="0" tIns="0" rIns="0" bIns="0" rtlCol="0" anchor="t">
            <a:spAutoFit/>
          </a:bodyPr>
          <a:lstStyle/>
          <a:p>
            <a:pPr algn="ctr">
              <a:lnSpc>
                <a:spcPts val="6999"/>
              </a:lnSpc>
              <a:spcBef>
                <a:spcPct val="0"/>
              </a:spcBef>
            </a:pPr>
            <a:r>
              <a:rPr lang="en-US" sz="4999" dirty="0">
                <a:solidFill>
                  <a:srgbClr val="4D3527"/>
                </a:solidFill>
                <a:latin typeface="#9Slide07 SVNUT Triumph Press"/>
              </a:rPr>
              <a:t>3.2. </a:t>
            </a:r>
            <a:r>
              <a:rPr lang="en-US" sz="4999" dirty="0" err="1">
                <a:solidFill>
                  <a:srgbClr val="4D3527"/>
                </a:solidFill>
                <a:latin typeface="#9Slide07 SVNUT Triumph Press"/>
              </a:rPr>
              <a:t>Khám</a:t>
            </a:r>
            <a:r>
              <a:rPr lang="en-US" sz="4999" dirty="0">
                <a:solidFill>
                  <a:srgbClr val="4D3527"/>
                </a:solidFill>
                <a:latin typeface="#9Slide07 SVNUT Triumph Press"/>
              </a:rPr>
              <a:t> </a:t>
            </a:r>
            <a:r>
              <a:rPr lang="en-US" sz="4999" dirty="0" err="1">
                <a:solidFill>
                  <a:srgbClr val="4D3527"/>
                </a:solidFill>
                <a:latin typeface="#9Slide07 SVNUT Triumph Press"/>
              </a:rPr>
              <a:t>phá</a:t>
            </a:r>
            <a:r>
              <a:rPr lang="en-US" sz="4999" dirty="0">
                <a:solidFill>
                  <a:srgbClr val="4D3527"/>
                </a:solidFill>
                <a:latin typeface="#9Slide07 SVNUT Triumph Press"/>
              </a:rPr>
              <a:t> </a:t>
            </a:r>
            <a:r>
              <a:rPr lang="en-US" sz="4999" dirty="0" err="1">
                <a:solidFill>
                  <a:srgbClr val="4D3527"/>
                </a:solidFill>
                <a:latin typeface="#9Slide07 SVNUT Triumph Press"/>
              </a:rPr>
              <a:t>văn</a:t>
            </a:r>
            <a:r>
              <a:rPr lang="en-US" sz="4999" dirty="0">
                <a:solidFill>
                  <a:srgbClr val="4D3527"/>
                </a:solidFill>
                <a:latin typeface="#9Slide07 SVNUT Triumph Press"/>
              </a:rPr>
              <a:t> </a:t>
            </a:r>
            <a:r>
              <a:rPr lang="en-US" sz="4999" dirty="0" err="1">
                <a:solidFill>
                  <a:srgbClr val="4D3527"/>
                </a:solidFill>
                <a:latin typeface="#9Slide07 SVNUT Triumph Press"/>
              </a:rPr>
              <a:t>bản</a:t>
            </a:r>
            <a:endParaRPr lang="en-US" sz="4999" dirty="0">
              <a:solidFill>
                <a:srgbClr val="4D3527"/>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2BB"/>
        </a:solidFill>
        <a:effectLst/>
      </p:bgPr>
    </p:bg>
    <p:spTree>
      <p:nvGrpSpPr>
        <p:cNvPr id="1" name=""/>
        <p:cNvGrpSpPr/>
        <p:nvPr/>
      </p:nvGrpSpPr>
      <p:grpSpPr>
        <a:xfrm>
          <a:off x="0" y="0"/>
          <a:ext cx="0" cy="0"/>
          <a:chOff x="0" y="0"/>
          <a:chExt cx="0" cy="0"/>
        </a:xfrm>
      </p:grpSpPr>
      <p:grpSp>
        <p:nvGrpSpPr>
          <p:cNvPr id="2" name="Group 2"/>
          <p:cNvGrpSpPr/>
          <p:nvPr/>
        </p:nvGrpSpPr>
        <p:grpSpPr>
          <a:xfrm>
            <a:off x="9951650" y="4148158"/>
            <a:ext cx="8154680" cy="6138842"/>
            <a:chOff x="0" y="0"/>
            <a:chExt cx="1723830" cy="1297699"/>
          </a:xfrm>
        </p:grpSpPr>
        <p:sp>
          <p:nvSpPr>
            <p:cNvPr id="3" name="Freeform 3"/>
            <p:cNvSpPr/>
            <p:nvPr/>
          </p:nvSpPr>
          <p:spPr>
            <a:xfrm>
              <a:off x="0" y="0"/>
              <a:ext cx="1723830" cy="1297699"/>
            </a:xfrm>
            <a:custGeom>
              <a:avLst/>
              <a:gdLst/>
              <a:ahLst/>
              <a:cxnLst/>
              <a:rect l="l" t="t" r="r" b="b"/>
              <a:pathLst>
                <a:path w="1723830" h="1297699">
                  <a:moveTo>
                    <a:pt x="14241" y="0"/>
                  </a:moveTo>
                  <a:lnTo>
                    <a:pt x="1709589" y="0"/>
                  </a:lnTo>
                  <a:cubicBezTo>
                    <a:pt x="1713366" y="0"/>
                    <a:pt x="1716989" y="1500"/>
                    <a:pt x="1719659" y="4171"/>
                  </a:cubicBezTo>
                  <a:cubicBezTo>
                    <a:pt x="1722330" y="6842"/>
                    <a:pt x="1723830" y="10464"/>
                    <a:pt x="1723830" y="14241"/>
                  </a:cubicBezTo>
                  <a:lnTo>
                    <a:pt x="1723830" y="1283458"/>
                  </a:lnTo>
                  <a:cubicBezTo>
                    <a:pt x="1723830" y="1291323"/>
                    <a:pt x="1717454" y="1297699"/>
                    <a:pt x="1709589" y="1297699"/>
                  </a:cubicBezTo>
                  <a:lnTo>
                    <a:pt x="14241" y="1297699"/>
                  </a:lnTo>
                  <a:cubicBezTo>
                    <a:pt x="10464" y="1297699"/>
                    <a:pt x="6842" y="1296199"/>
                    <a:pt x="4171" y="1293528"/>
                  </a:cubicBezTo>
                  <a:cubicBezTo>
                    <a:pt x="1500" y="1290857"/>
                    <a:pt x="0" y="1287235"/>
                    <a:pt x="0" y="1283458"/>
                  </a:cubicBezTo>
                  <a:lnTo>
                    <a:pt x="0" y="14241"/>
                  </a:lnTo>
                  <a:cubicBezTo>
                    <a:pt x="0" y="10464"/>
                    <a:pt x="1500" y="6842"/>
                    <a:pt x="4171" y="4171"/>
                  </a:cubicBezTo>
                  <a:cubicBezTo>
                    <a:pt x="6842" y="1500"/>
                    <a:pt x="10464" y="0"/>
                    <a:pt x="14241" y="0"/>
                  </a:cubicBezTo>
                  <a:close/>
                </a:path>
              </a:pathLst>
            </a:custGeom>
            <a:solidFill>
              <a:srgbClr val="F4F1D9"/>
            </a:solidFill>
            <a:ln w="38100" cap="sq">
              <a:solidFill>
                <a:srgbClr val="6C453E"/>
              </a:solidFill>
              <a:prstDash val="solid"/>
              <a:miter/>
            </a:ln>
          </p:spPr>
          <p:txBody>
            <a:bodyPr/>
            <a:lstStyle/>
            <a:p>
              <a:endParaRPr lang="en-US"/>
            </a:p>
          </p:txBody>
        </p:sp>
        <p:sp>
          <p:nvSpPr>
            <p:cNvPr id="4" name="TextBox 4"/>
            <p:cNvSpPr txBox="1"/>
            <p:nvPr/>
          </p:nvSpPr>
          <p:spPr>
            <a:xfrm>
              <a:off x="0" y="-28575"/>
              <a:ext cx="1723830" cy="132627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441106" y="1426875"/>
            <a:ext cx="2510543" cy="8510316"/>
          </a:xfrm>
          <a:custGeom>
            <a:avLst/>
            <a:gdLst/>
            <a:ahLst/>
            <a:cxnLst/>
            <a:rect l="l" t="t" r="r" b="b"/>
            <a:pathLst>
              <a:path w="2510543" h="8510316">
                <a:moveTo>
                  <a:pt x="0" y="0"/>
                </a:moveTo>
                <a:lnTo>
                  <a:pt x="2510544" y="0"/>
                </a:lnTo>
                <a:lnTo>
                  <a:pt x="2510544" y="8510317"/>
                </a:lnTo>
                <a:lnTo>
                  <a:pt x="0" y="8510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350787" y="806346"/>
            <a:ext cx="7071270" cy="5498510"/>
            <a:chOff x="0" y="0"/>
            <a:chExt cx="1494806" cy="1162338"/>
          </a:xfrm>
        </p:grpSpPr>
        <p:sp>
          <p:nvSpPr>
            <p:cNvPr id="7" name="Freeform 7"/>
            <p:cNvSpPr/>
            <p:nvPr/>
          </p:nvSpPr>
          <p:spPr>
            <a:xfrm>
              <a:off x="0" y="0"/>
              <a:ext cx="1494806" cy="1162338"/>
            </a:xfrm>
            <a:custGeom>
              <a:avLst/>
              <a:gdLst/>
              <a:ahLst/>
              <a:cxnLst/>
              <a:rect l="l" t="t" r="r" b="b"/>
              <a:pathLst>
                <a:path w="1494806" h="1162338">
                  <a:moveTo>
                    <a:pt x="16423" y="0"/>
                  </a:moveTo>
                  <a:lnTo>
                    <a:pt x="1478384" y="0"/>
                  </a:lnTo>
                  <a:cubicBezTo>
                    <a:pt x="1482739" y="0"/>
                    <a:pt x="1486917" y="1730"/>
                    <a:pt x="1489996" y="4810"/>
                  </a:cubicBezTo>
                  <a:cubicBezTo>
                    <a:pt x="1493076" y="7890"/>
                    <a:pt x="1494806" y="12067"/>
                    <a:pt x="1494806" y="16423"/>
                  </a:cubicBezTo>
                  <a:lnTo>
                    <a:pt x="1494806" y="1145916"/>
                  </a:lnTo>
                  <a:cubicBezTo>
                    <a:pt x="1494806" y="1150271"/>
                    <a:pt x="1493076" y="1154448"/>
                    <a:pt x="1489996" y="1157528"/>
                  </a:cubicBezTo>
                  <a:cubicBezTo>
                    <a:pt x="1486917" y="1160608"/>
                    <a:pt x="1482739" y="1162338"/>
                    <a:pt x="1478384" y="1162338"/>
                  </a:cubicBezTo>
                  <a:lnTo>
                    <a:pt x="16423" y="1162338"/>
                  </a:lnTo>
                  <a:cubicBezTo>
                    <a:pt x="12067" y="1162338"/>
                    <a:pt x="7890" y="1160608"/>
                    <a:pt x="4810" y="1157528"/>
                  </a:cubicBezTo>
                  <a:cubicBezTo>
                    <a:pt x="1730" y="1154448"/>
                    <a:pt x="0" y="1150271"/>
                    <a:pt x="0" y="1145916"/>
                  </a:cubicBezTo>
                  <a:lnTo>
                    <a:pt x="0" y="16423"/>
                  </a:lnTo>
                  <a:cubicBezTo>
                    <a:pt x="0" y="12067"/>
                    <a:pt x="1730" y="7890"/>
                    <a:pt x="4810" y="4810"/>
                  </a:cubicBezTo>
                  <a:cubicBezTo>
                    <a:pt x="7890" y="1730"/>
                    <a:pt x="12067" y="0"/>
                    <a:pt x="16423" y="0"/>
                  </a:cubicBezTo>
                  <a:close/>
                </a:path>
              </a:pathLst>
            </a:custGeom>
            <a:solidFill>
              <a:srgbClr val="F4F1D9"/>
            </a:solidFill>
            <a:ln w="38100" cap="sq">
              <a:solidFill>
                <a:srgbClr val="6C453E"/>
              </a:solidFill>
              <a:prstDash val="solid"/>
              <a:miter/>
            </a:ln>
          </p:spPr>
          <p:txBody>
            <a:bodyPr/>
            <a:lstStyle/>
            <a:p>
              <a:endParaRPr lang="en-US"/>
            </a:p>
          </p:txBody>
        </p:sp>
        <p:sp>
          <p:nvSpPr>
            <p:cNvPr id="8" name="TextBox 8"/>
            <p:cNvSpPr txBox="1"/>
            <p:nvPr/>
          </p:nvSpPr>
          <p:spPr>
            <a:xfrm>
              <a:off x="0" y="-28575"/>
              <a:ext cx="1494806" cy="119091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9320" y="1668774"/>
            <a:ext cx="7182711" cy="4451858"/>
          </a:xfrm>
          <a:prstGeom prst="rect">
            <a:avLst/>
          </a:prstGeom>
        </p:spPr>
        <p:txBody>
          <a:bodyPr lIns="0" tIns="0" rIns="0" bIns="0" rtlCol="0" anchor="t">
            <a:spAutoFit/>
          </a:bodyPr>
          <a:lstStyle/>
          <a:p>
            <a:pPr marL="777243" lvl="1" indent="-388622" algn="just">
              <a:lnSpc>
                <a:spcPts val="5040"/>
              </a:lnSpc>
              <a:buFont typeface="Arial"/>
              <a:buChar char="•"/>
            </a:pPr>
            <a:r>
              <a:rPr lang="en-US" sz="3600">
                <a:solidFill>
                  <a:srgbClr val="000000"/>
                </a:solidFill>
                <a:latin typeface="Roboto Condensed"/>
              </a:rPr>
              <a:t>Văn bản Quang Trung đại phá quân Thanh kể về những sự kiện gì? Các sự kiện ấy liên quan đến những tuyến nhân vật nào?</a:t>
            </a:r>
          </a:p>
          <a:p>
            <a:pPr marL="777243" lvl="1" indent="-388622" algn="just">
              <a:lnSpc>
                <a:spcPts val="5040"/>
              </a:lnSpc>
              <a:buFont typeface="Arial"/>
              <a:buChar char="•"/>
            </a:pPr>
            <a:r>
              <a:rPr lang="en-US" sz="3600">
                <a:solidFill>
                  <a:srgbClr val="000000"/>
                </a:solidFill>
                <a:latin typeface="Roboto Condensed"/>
              </a:rPr>
              <a:t>Theo em, cốt truyện trong đoạn trích này là cốt truyện đơn tuyến hay đa tuyến? Vì sao? </a:t>
            </a:r>
          </a:p>
        </p:txBody>
      </p:sp>
      <p:grpSp>
        <p:nvGrpSpPr>
          <p:cNvPr id="10" name="Group 10"/>
          <p:cNvGrpSpPr/>
          <p:nvPr/>
        </p:nvGrpSpPr>
        <p:grpSpPr>
          <a:xfrm>
            <a:off x="9970700" y="806346"/>
            <a:ext cx="8135630" cy="3126458"/>
            <a:chOff x="0" y="0"/>
            <a:chExt cx="1719803" cy="660907"/>
          </a:xfrm>
        </p:grpSpPr>
        <p:sp>
          <p:nvSpPr>
            <p:cNvPr id="11" name="Freeform 11"/>
            <p:cNvSpPr/>
            <p:nvPr/>
          </p:nvSpPr>
          <p:spPr>
            <a:xfrm>
              <a:off x="0" y="0"/>
              <a:ext cx="1719803" cy="660907"/>
            </a:xfrm>
            <a:custGeom>
              <a:avLst/>
              <a:gdLst/>
              <a:ahLst/>
              <a:cxnLst/>
              <a:rect l="l" t="t" r="r" b="b"/>
              <a:pathLst>
                <a:path w="1719803" h="660907">
                  <a:moveTo>
                    <a:pt x="14274" y="0"/>
                  </a:moveTo>
                  <a:lnTo>
                    <a:pt x="1705529" y="0"/>
                  </a:lnTo>
                  <a:cubicBezTo>
                    <a:pt x="1713413" y="0"/>
                    <a:pt x="1719803" y="6391"/>
                    <a:pt x="1719803" y="14274"/>
                  </a:cubicBezTo>
                  <a:lnTo>
                    <a:pt x="1719803" y="646633"/>
                  </a:lnTo>
                  <a:cubicBezTo>
                    <a:pt x="1719803" y="654516"/>
                    <a:pt x="1713413" y="660907"/>
                    <a:pt x="1705529" y="660907"/>
                  </a:cubicBezTo>
                  <a:lnTo>
                    <a:pt x="14274" y="660907"/>
                  </a:lnTo>
                  <a:cubicBezTo>
                    <a:pt x="6391" y="660907"/>
                    <a:pt x="0" y="654516"/>
                    <a:pt x="0" y="646633"/>
                  </a:cubicBezTo>
                  <a:lnTo>
                    <a:pt x="0" y="14274"/>
                  </a:lnTo>
                  <a:cubicBezTo>
                    <a:pt x="0" y="6391"/>
                    <a:pt x="6391" y="0"/>
                    <a:pt x="14274" y="0"/>
                  </a:cubicBezTo>
                  <a:close/>
                </a:path>
              </a:pathLst>
            </a:custGeom>
            <a:solidFill>
              <a:srgbClr val="F4F1D9"/>
            </a:solidFill>
            <a:ln w="38100" cap="sq">
              <a:solidFill>
                <a:srgbClr val="6C453E"/>
              </a:solidFill>
              <a:prstDash val="solid"/>
              <a:miter/>
            </a:ln>
          </p:spPr>
          <p:txBody>
            <a:bodyPr/>
            <a:lstStyle/>
            <a:p>
              <a:endParaRPr lang="en-US"/>
            </a:p>
          </p:txBody>
        </p:sp>
        <p:sp>
          <p:nvSpPr>
            <p:cNvPr id="12" name="TextBox 12"/>
            <p:cNvSpPr txBox="1"/>
            <p:nvPr/>
          </p:nvSpPr>
          <p:spPr>
            <a:xfrm>
              <a:off x="0" y="-28575"/>
              <a:ext cx="1719803" cy="68948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170725" y="1913554"/>
            <a:ext cx="7632075" cy="2537387"/>
          </a:xfrm>
          <a:prstGeom prst="rect">
            <a:avLst/>
          </a:prstGeom>
        </p:spPr>
        <p:txBody>
          <a:bodyPr lIns="0" tIns="0" rIns="0" bIns="0" rtlCol="0" anchor="t">
            <a:spAutoFit/>
          </a:bodyPr>
          <a:lstStyle/>
          <a:p>
            <a:pPr algn="just">
              <a:lnSpc>
                <a:spcPts val="5040"/>
              </a:lnSpc>
            </a:pPr>
            <a:r>
              <a:rPr lang="en-US" sz="3600">
                <a:solidFill>
                  <a:srgbClr val="000000"/>
                </a:solidFill>
                <a:latin typeface="Roboto Condensed"/>
              </a:rPr>
              <a:t>Cảm nhận về nhân vật Quang Trung và cảm hứng của tác giả với vị anh hùng này.</a:t>
            </a:r>
          </a:p>
          <a:p>
            <a:pPr algn="just">
              <a:lnSpc>
                <a:spcPts val="5040"/>
              </a:lnSpc>
            </a:pPr>
            <a:r>
              <a:rPr lang="en-US" sz="3600">
                <a:solidFill>
                  <a:srgbClr val="000000"/>
                </a:solidFill>
                <a:latin typeface="Roboto Condensed"/>
              </a:rPr>
              <a:t>Gợi ý: Hành động, lời nói, tính cách.</a:t>
            </a:r>
          </a:p>
          <a:p>
            <a:pPr algn="just">
              <a:lnSpc>
                <a:spcPts val="5040"/>
              </a:lnSpc>
            </a:pPr>
            <a:endParaRPr lang="en-US" sz="3600">
              <a:solidFill>
                <a:srgbClr val="000000"/>
              </a:solidFill>
              <a:latin typeface="Roboto Condensed"/>
            </a:endParaRPr>
          </a:p>
        </p:txBody>
      </p:sp>
      <p:grpSp>
        <p:nvGrpSpPr>
          <p:cNvPr id="14" name="Group 14"/>
          <p:cNvGrpSpPr/>
          <p:nvPr/>
        </p:nvGrpSpPr>
        <p:grpSpPr>
          <a:xfrm>
            <a:off x="369837" y="6567301"/>
            <a:ext cx="7071270" cy="3702952"/>
            <a:chOff x="0" y="0"/>
            <a:chExt cx="1494806" cy="782773"/>
          </a:xfrm>
        </p:grpSpPr>
        <p:sp>
          <p:nvSpPr>
            <p:cNvPr id="15" name="Freeform 15"/>
            <p:cNvSpPr/>
            <p:nvPr/>
          </p:nvSpPr>
          <p:spPr>
            <a:xfrm>
              <a:off x="0" y="0"/>
              <a:ext cx="1494806" cy="782773"/>
            </a:xfrm>
            <a:custGeom>
              <a:avLst/>
              <a:gdLst/>
              <a:ahLst/>
              <a:cxnLst/>
              <a:rect l="l" t="t" r="r" b="b"/>
              <a:pathLst>
                <a:path w="1494806" h="782773">
                  <a:moveTo>
                    <a:pt x="16423" y="0"/>
                  </a:moveTo>
                  <a:lnTo>
                    <a:pt x="1478384" y="0"/>
                  </a:lnTo>
                  <a:cubicBezTo>
                    <a:pt x="1482739" y="0"/>
                    <a:pt x="1486917" y="1730"/>
                    <a:pt x="1489996" y="4810"/>
                  </a:cubicBezTo>
                  <a:cubicBezTo>
                    <a:pt x="1493076" y="7890"/>
                    <a:pt x="1494806" y="12067"/>
                    <a:pt x="1494806" y="16423"/>
                  </a:cubicBezTo>
                  <a:lnTo>
                    <a:pt x="1494806" y="766350"/>
                  </a:lnTo>
                  <a:cubicBezTo>
                    <a:pt x="1494806" y="770706"/>
                    <a:pt x="1493076" y="774883"/>
                    <a:pt x="1489996" y="777963"/>
                  </a:cubicBezTo>
                  <a:cubicBezTo>
                    <a:pt x="1486917" y="781042"/>
                    <a:pt x="1482739" y="782773"/>
                    <a:pt x="1478384" y="782773"/>
                  </a:cubicBezTo>
                  <a:lnTo>
                    <a:pt x="16423" y="782773"/>
                  </a:lnTo>
                  <a:cubicBezTo>
                    <a:pt x="12067" y="782773"/>
                    <a:pt x="7890" y="781042"/>
                    <a:pt x="4810" y="777963"/>
                  </a:cubicBezTo>
                  <a:cubicBezTo>
                    <a:pt x="1730" y="774883"/>
                    <a:pt x="0" y="770706"/>
                    <a:pt x="0" y="766350"/>
                  </a:cubicBezTo>
                  <a:lnTo>
                    <a:pt x="0" y="16423"/>
                  </a:lnTo>
                  <a:cubicBezTo>
                    <a:pt x="0" y="12067"/>
                    <a:pt x="1730" y="7890"/>
                    <a:pt x="4810" y="4810"/>
                  </a:cubicBezTo>
                  <a:cubicBezTo>
                    <a:pt x="7890" y="1730"/>
                    <a:pt x="12067" y="0"/>
                    <a:pt x="16423" y="0"/>
                  </a:cubicBezTo>
                  <a:close/>
                </a:path>
              </a:pathLst>
            </a:custGeom>
            <a:solidFill>
              <a:srgbClr val="F4F1D9"/>
            </a:solidFill>
            <a:ln w="38100" cap="sq">
              <a:solidFill>
                <a:srgbClr val="6C453E"/>
              </a:solidFill>
              <a:prstDash val="solid"/>
              <a:miter/>
            </a:ln>
          </p:spPr>
          <p:txBody>
            <a:bodyPr/>
            <a:lstStyle/>
            <a:p>
              <a:endParaRPr lang="en-US"/>
            </a:p>
          </p:txBody>
        </p:sp>
        <p:sp>
          <p:nvSpPr>
            <p:cNvPr id="16" name="TextBox 16"/>
            <p:cNvSpPr txBox="1"/>
            <p:nvPr/>
          </p:nvSpPr>
          <p:spPr>
            <a:xfrm>
              <a:off x="0" y="-28575"/>
              <a:ext cx="1494806" cy="811348"/>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685732" y="7399804"/>
            <a:ext cx="6536299" cy="2537388"/>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Roboto Condensed"/>
              </a:rPr>
              <a:t>Cảm nhận về nhân vật vua Lê Chiêu Thống và thái độ của tác giả đối với nhân vật.</a:t>
            </a:r>
          </a:p>
          <a:p>
            <a:pPr algn="just">
              <a:lnSpc>
                <a:spcPts val="5040"/>
              </a:lnSpc>
              <a:spcBef>
                <a:spcPct val="0"/>
              </a:spcBef>
            </a:pPr>
            <a:r>
              <a:rPr lang="en-US" sz="3600">
                <a:solidFill>
                  <a:srgbClr val="000000"/>
                </a:solidFill>
                <a:latin typeface="Roboto Condensed"/>
              </a:rPr>
              <a:t>Gợi ý: Hành động, lời nói, tính cách.</a:t>
            </a:r>
          </a:p>
        </p:txBody>
      </p:sp>
      <p:sp>
        <p:nvSpPr>
          <p:cNvPr id="18" name="TextBox 18"/>
          <p:cNvSpPr txBox="1"/>
          <p:nvPr/>
        </p:nvSpPr>
        <p:spPr>
          <a:xfrm>
            <a:off x="10173221" y="5010939"/>
            <a:ext cx="7711538" cy="5090015"/>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Roboto Condensed"/>
              </a:rPr>
              <a:t>Chứng minh ngôn ngữ của văn bản Quang Trung đại phá quân Thanh mang ngôn ngữ của truyện lịch sử.</a:t>
            </a:r>
          </a:p>
          <a:p>
            <a:pPr algn="just">
              <a:lnSpc>
                <a:spcPts val="5040"/>
              </a:lnSpc>
              <a:spcBef>
                <a:spcPct val="0"/>
              </a:spcBef>
            </a:pPr>
            <a:r>
              <a:rPr lang="en-US" sz="3600">
                <a:solidFill>
                  <a:srgbClr val="000000"/>
                </a:solidFill>
                <a:latin typeface="Roboto Condensed"/>
              </a:rPr>
              <a:t>Cho biết sự đối lập giữa hai nhân vật Quang Trung và Lê Chiêu Thống, giữa quân Tây Sơn và quân Thanh có tác dụng như thế nào trong việc thể hiện chủ đề đoạn trích? Hãy khái quát chủ đề đó.</a:t>
            </a:r>
          </a:p>
        </p:txBody>
      </p:sp>
      <p:sp>
        <p:nvSpPr>
          <p:cNvPr id="19" name="TextBox 19"/>
          <p:cNvSpPr txBox="1"/>
          <p:nvPr/>
        </p:nvSpPr>
        <p:spPr>
          <a:xfrm>
            <a:off x="1250432" y="942975"/>
            <a:ext cx="5625973" cy="721923"/>
          </a:xfrm>
          <a:prstGeom prst="rect">
            <a:avLst/>
          </a:prstGeom>
        </p:spPr>
        <p:txBody>
          <a:bodyPr lIns="0" tIns="0" rIns="0" bIns="0" rtlCol="0" anchor="t">
            <a:spAutoFit/>
          </a:bodyPr>
          <a:lstStyle/>
          <a:p>
            <a:pPr algn="ctr">
              <a:lnSpc>
                <a:spcPts val="5880"/>
              </a:lnSpc>
              <a:spcBef>
                <a:spcPct val="0"/>
              </a:spcBef>
            </a:pPr>
            <a:r>
              <a:rPr lang="en-US" sz="4200">
                <a:solidFill>
                  <a:srgbClr val="4D3527"/>
                </a:solidFill>
                <a:latin typeface="Roboto Condensed Bold"/>
              </a:rPr>
              <a:t>Nhóm Theo dòng thời gian</a:t>
            </a:r>
          </a:p>
        </p:txBody>
      </p:sp>
      <p:sp>
        <p:nvSpPr>
          <p:cNvPr id="20" name="TextBox 20"/>
          <p:cNvSpPr txBox="1"/>
          <p:nvPr/>
        </p:nvSpPr>
        <p:spPr>
          <a:xfrm>
            <a:off x="2443899" y="6754081"/>
            <a:ext cx="3239041" cy="721923"/>
          </a:xfrm>
          <a:prstGeom prst="rect">
            <a:avLst/>
          </a:prstGeom>
        </p:spPr>
        <p:txBody>
          <a:bodyPr lIns="0" tIns="0" rIns="0" bIns="0" rtlCol="0" anchor="t">
            <a:spAutoFit/>
          </a:bodyPr>
          <a:lstStyle/>
          <a:p>
            <a:pPr algn="ctr">
              <a:lnSpc>
                <a:spcPts val="5880"/>
              </a:lnSpc>
              <a:spcBef>
                <a:spcPct val="0"/>
              </a:spcBef>
            </a:pPr>
            <a:r>
              <a:rPr lang="en-US" sz="4200">
                <a:solidFill>
                  <a:srgbClr val="4D3527"/>
                </a:solidFill>
                <a:latin typeface="Roboto Condensed Bold"/>
              </a:rPr>
              <a:t>Nhóm Độc giả: </a:t>
            </a:r>
          </a:p>
        </p:txBody>
      </p:sp>
      <p:sp>
        <p:nvSpPr>
          <p:cNvPr id="21" name="TextBox 21"/>
          <p:cNvSpPr txBox="1"/>
          <p:nvPr/>
        </p:nvSpPr>
        <p:spPr>
          <a:xfrm>
            <a:off x="11599667" y="1023051"/>
            <a:ext cx="3808827" cy="721923"/>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Roboto Condensed Bold"/>
              </a:rPr>
              <a:t>Nhóm Nhà Sử học</a:t>
            </a:r>
          </a:p>
        </p:txBody>
      </p:sp>
      <p:sp>
        <p:nvSpPr>
          <p:cNvPr id="22" name="TextBox 22"/>
          <p:cNvSpPr txBox="1"/>
          <p:nvPr/>
        </p:nvSpPr>
        <p:spPr>
          <a:xfrm>
            <a:off x="11166262" y="4365217"/>
            <a:ext cx="4675638" cy="721923"/>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Roboto Condensed Bold"/>
              </a:rPr>
              <a:t>Nhóm Nhà Nghệ thuật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81670" y="1547350"/>
            <a:ext cx="18044686" cy="1449161"/>
            <a:chOff x="0" y="0"/>
            <a:chExt cx="4752510" cy="381672"/>
          </a:xfrm>
        </p:grpSpPr>
        <p:sp>
          <p:nvSpPr>
            <p:cNvPr id="4" name="Freeform 4"/>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DDC4A6"/>
            </a:solidFill>
          </p:spPr>
          <p:txBody>
            <a:bodyPr/>
            <a:lstStyle/>
            <a:p>
              <a:endParaRPr lang="en-US"/>
            </a:p>
          </p:txBody>
        </p:sp>
        <p:sp>
          <p:nvSpPr>
            <p:cNvPr id="5" name="TextBox 5"/>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81670" y="3213667"/>
            <a:ext cx="18044686" cy="1449161"/>
            <a:chOff x="0" y="0"/>
            <a:chExt cx="4752510" cy="381672"/>
          </a:xfrm>
        </p:grpSpPr>
        <p:sp>
          <p:nvSpPr>
            <p:cNvPr id="7" name="Freeform 7"/>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BAA28D"/>
            </a:solidFill>
          </p:spPr>
          <p:txBody>
            <a:bodyPr/>
            <a:lstStyle/>
            <a:p>
              <a:endParaRPr lang="en-US"/>
            </a:p>
          </p:txBody>
        </p:sp>
        <p:sp>
          <p:nvSpPr>
            <p:cNvPr id="8" name="TextBox 8"/>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81670" y="4881903"/>
            <a:ext cx="18044686" cy="1449161"/>
            <a:chOff x="0" y="0"/>
            <a:chExt cx="4752510" cy="381672"/>
          </a:xfrm>
        </p:grpSpPr>
        <p:sp>
          <p:nvSpPr>
            <p:cNvPr id="10" name="Freeform 10"/>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B9A18C"/>
            </a:solidFill>
          </p:spPr>
          <p:txBody>
            <a:bodyPr/>
            <a:lstStyle/>
            <a:p>
              <a:endParaRPr lang="en-US"/>
            </a:p>
          </p:txBody>
        </p:sp>
        <p:sp>
          <p:nvSpPr>
            <p:cNvPr id="11" name="TextBox 11"/>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81670" y="6550139"/>
            <a:ext cx="18044686" cy="1449161"/>
            <a:chOff x="0" y="0"/>
            <a:chExt cx="4752510" cy="381672"/>
          </a:xfrm>
        </p:grpSpPr>
        <p:sp>
          <p:nvSpPr>
            <p:cNvPr id="13" name="Freeform 13"/>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AD8B73"/>
            </a:solidFill>
          </p:spPr>
          <p:txBody>
            <a:bodyPr/>
            <a:lstStyle/>
            <a:p>
              <a:endParaRPr lang="en-US"/>
            </a:p>
          </p:txBody>
        </p:sp>
        <p:sp>
          <p:nvSpPr>
            <p:cNvPr id="14" name="TextBox 14"/>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81670" y="8218375"/>
            <a:ext cx="18044686" cy="1449161"/>
            <a:chOff x="0" y="0"/>
            <a:chExt cx="4752510" cy="381672"/>
          </a:xfrm>
        </p:grpSpPr>
        <p:sp>
          <p:nvSpPr>
            <p:cNvPr id="16" name="Freeform 16"/>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866954"/>
            </a:solidFill>
          </p:spPr>
          <p:txBody>
            <a:bodyPr/>
            <a:lstStyle/>
            <a:p>
              <a:endParaRPr lang="en-US"/>
            </a:p>
          </p:txBody>
        </p:sp>
        <p:sp>
          <p:nvSpPr>
            <p:cNvPr id="17" name="TextBox 17"/>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784938" y="-91508"/>
            <a:ext cx="4973411" cy="497341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2E2BB"/>
            </a:solidFill>
          </p:spPr>
          <p:txBody>
            <a:bodyPr/>
            <a:lstStyle/>
            <a:p>
              <a:endParaRPr lang="en-US"/>
            </a:p>
          </p:txBody>
        </p:sp>
        <p:sp>
          <p:nvSpPr>
            <p:cNvPr id="20" name="TextBox 20"/>
            <p:cNvSpPr txBox="1"/>
            <p:nvPr/>
          </p:nvSpPr>
          <p:spPr>
            <a:xfrm>
              <a:off x="139700" y="111125"/>
              <a:ext cx="533400" cy="56197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68007" y="1603293"/>
            <a:ext cx="17472012" cy="1261074"/>
          </a:xfrm>
          <a:prstGeom prst="rect">
            <a:avLst/>
          </a:prstGeom>
        </p:spPr>
        <p:txBody>
          <a:bodyPr lIns="0" tIns="0" rIns="0" bIns="0" rtlCol="0" anchor="t">
            <a:spAutoFit/>
          </a:bodyPr>
          <a:lstStyle/>
          <a:p>
            <a:pPr>
              <a:lnSpc>
                <a:spcPts val="5040"/>
              </a:lnSpc>
              <a:spcBef>
                <a:spcPct val="0"/>
              </a:spcBef>
            </a:pPr>
            <a:r>
              <a:rPr lang="en-US" sz="3600" dirty="0" err="1">
                <a:solidFill>
                  <a:srgbClr val="6D453E"/>
                </a:solidFill>
                <a:latin typeface="Roboto Condensed"/>
              </a:rPr>
              <a:t>Quân</a:t>
            </a:r>
            <a:r>
              <a:rPr lang="en-US" sz="3600" dirty="0">
                <a:solidFill>
                  <a:srgbClr val="6D453E"/>
                </a:solidFill>
                <a:latin typeface="Roboto Condensed"/>
              </a:rPr>
              <a:t> Thanh do Tôn </a:t>
            </a:r>
            <a:r>
              <a:rPr lang="en-US" sz="3600" dirty="0" err="1">
                <a:solidFill>
                  <a:srgbClr val="6D453E"/>
                </a:solidFill>
                <a:latin typeface="Roboto Condensed"/>
              </a:rPr>
              <a:t>Sĩ</a:t>
            </a:r>
            <a:r>
              <a:rPr lang="en-US" sz="3600" dirty="0">
                <a:solidFill>
                  <a:srgbClr val="6D453E"/>
                </a:solidFill>
                <a:latin typeface="Roboto Condensed"/>
              </a:rPr>
              <a:t> </a:t>
            </a:r>
            <a:r>
              <a:rPr lang="en-US" sz="3600" dirty="0" err="1">
                <a:solidFill>
                  <a:srgbClr val="6D453E"/>
                </a:solidFill>
                <a:latin typeface="Roboto Condensed"/>
              </a:rPr>
              <a:t>Nghị</a:t>
            </a:r>
            <a:r>
              <a:rPr lang="en-US" sz="3600" dirty="0">
                <a:solidFill>
                  <a:srgbClr val="6D453E"/>
                </a:solidFill>
                <a:latin typeface="Roboto Condensed"/>
              </a:rPr>
              <a:t> </a:t>
            </a:r>
            <a:r>
              <a:rPr lang="en-US" sz="3600" dirty="0" err="1">
                <a:solidFill>
                  <a:srgbClr val="6D453E"/>
                </a:solidFill>
                <a:latin typeface="Roboto Condensed"/>
              </a:rPr>
              <a:t>cầm</a:t>
            </a:r>
            <a:r>
              <a:rPr lang="en-US" sz="3600" dirty="0">
                <a:solidFill>
                  <a:srgbClr val="6D453E"/>
                </a:solidFill>
                <a:latin typeface="Roboto Condensed"/>
              </a:rPr>
              <a:t> </a:t>
            </a:r>
            <a:r>
              <a:rPr lang="en-US" sz="3600" dirty="0" err="1">
                <a:solidFill>
                  <a:srgbClr val="6D453E"/>
                </a:solidFill>
                <a:latin typeface="Roboto Condensed"/>
              </a:rPr>
              <a:t>đầu</a:t>
            </a:r>
            <a:r>
              <a:rPr lang="en-US" sz="3600" dirty="0">
                <a:solidFill>
                  <a:srgbClr val="6D453E"/>
                </a:solidFill>
                <a:latin typeface="Roboto Condensed"/>
              </a:rPr>
              <a:t> </a:t>
            </a:r>
            <a:r>
              <a:rPr lang="en-US" sz="3600" dirty="0" err="1">
                <a:solidFill>
                  <a:srgbClr val="6D453E"/>
                </a:solidFill>
                <a:latin typeface="Roboto Condensed"/>
              </a:rPr>
              <a:t>kéo</a:t>
            </a:r>
            <a:r>
              <a:rPr lang="en-US" sz="3600" dirty="0">
                <a:solidFill>
                  <a:srgbClr val="6D453E"/>
                </a:solidFill>
                <a:latin typeface="Roboto Condensed"/>
              </a:rPr>
              <a:t> </a:t>
            </a:r>
            <a:r>
              <a:rPr lang="en-US" sz="3600" dirty="0" err="1">
                <a:solidFill>
                  <a:srgbClr val="6D453E"/>
                </a:solidFill>
                <a:latin typeface="Roboto Condensed"/>
              </a:rPr>
              <a:t>vào</a:t>
            </a:r>
            <a:r>
              <a:rPr lang="en-US" sz="3600" dirty="0">
                <a:solidFill>
                  <a:srgbClr val="6D453E"/>
                </a:solidFill>
                <a:latin typeface="Roboto Condensed"/>
              </a:rPr>
              <a:t> </a:t>
            </a:r>
            <a:r>
              <a:rPr lang="en-US" sz="3600" dirty="0" err="1">
                <a:solidFill>
                  <a:srgbClr val="6D453E"/>
                </a:solidFill>
                <a:latin typeface="Roboto Condensed"/>
              </a:rPr>
              <a:t>thành</a:t>
            </a:r>
            <a:r>
              <a:rPr lang="en-US" sz="3600" dirty="0">
                <a:solidFill>
                  <a:srgbClr val="6D453E"/>
                </a:solidFill>
                <a:latin typeface="Roboto Condensed"/>
              </a:rPr>
              <a:t> </a:t>
            </a:r>
            <a:r>
              <a:rPr lang="en-US" sz="3600" dirty="0" err="1">
                <a:solidFill>
                  <a:srgbClr val="6D453E"/>
                </a:solidFill>
                <a:latin typeface="Roboto Condensed"/>
              </a:rPr>
              <a:t>Thăng</a:t>
            </a:r>
            <a:r>
              <a:rPr lang="en-US" sz="3600" dirty="0">
                <a:solidFill>
                  <a:srgbClr val="6D453E"/>
                </a:solidFill>
                <a:latin typeface="Roboto Condensed"/>
              </a:rPr>
              <a:t> Long, </a:t>
            </a:r>
            <a:r>
              <a:rPr lang="en-US" sz="3600" dirty="0" err="1">
                <a:solidFill>
                  <a:srgbClr val="6D453E"/>
                </a:solidFill>
                <a:latin typeface="Roboto Condensed"/>
              </a:rPr>
              <a:t>định</a:t>
            </a:r>
            <a:r>
              <a:rPr lang="en-US" sz="3600" dirty="0">
                <a:solidFill>
                  <a:srgbClr val="6D453E"/>
                </a:solidFill>
                <a:latin typeface="Roboto Condensed"/>
              </a:rPr>
              <a:t> </a:t>
            </a:r>
            <a:r>
              <a:rPr lang="en-US" sz="3600" dirty="0" err="1">
                <a:solidFill>
                  <a:srgbClr val="6D453E"/>
                </a:solidFill>
                <a:latin typeface="Roboto Condensed"/>
              </a:rPr>
              <a:t>thôn</a:t>
            </a:r>
            <a:r>
              <a:rPr lang="en-US" sz="3600" dirty="0">
                <a:solidFill>
                  <a:srgbClr val="6D453E"/>
                </a:solidFill>
                <a:latin typeface="Roboto Condensed"/>
              </a:rPr>
              <a:t> </a:t>
            </a:r>
            <a:r>
              <a:rPr lang="en-US" sz="3600" dirty="0" err="1">
                <a:solidFill>
                  <a:srgbClr val="6D453E"/>
                </a:solidFill>
                <a:latin typeface="Roboto Condensed"/>
              </a:rPr>
              <a:t>tính</a:t>
            </a:r>
            <a:r>
              <a:rPr lang="en-US" sz="3600" dirty="0">
                <a:solidFill>
                  <a:srgbClr val="6D453E"/>
                </a:solidFill>
                <a:latin typeface="Roboto Condensed"/>
              </a:rPr>
              <a:t> </a:t>
            </a:r>
            <a:r>
              <a:rPr lang="en-US" sz="3600" dirty="0" err="1">
                <a:solidFill>
                  <a:srgbClr val="6D453E"/>
                </a:solidFill>
                <a:latin typeface="Roboto Condensed"/>
              </a:rPr>
              <a:t>nước</a:t>
            </a:r>
            <a:r>
              <a:rPr lang="en-US" sz="3600" dirty="0">
                <a:solidFill>
                  <a:srgbClr val="6D453E"/>
                </a:solidFill>
                <a:latin typeface="Roboto Condensed"/>
              </a:rPr>
              <a:t> ta. </a:t>
            </a:r>
            <a:r>
              <a:rPr lang="en-US" sz="3600" dirty="0" err="1">
                <a:solidFill>
                  <a:srgbClr val="6D453E"/>
                </a:solidFill>
                <a:latin typeface="Roboto Condensed"/>
              </a:rPr>
              <a:t>Quân</a:t>
            </a:r>
            <a:r>
              <a:rPr lang="en-US" sz="3600" dirty="0">
                <a:solidFill>
                  <a:srgbClr val="6D453E"/>
                </a:solidFill>
                <a:latin typeface="Roboto Condensed"/>
              </a:rPr>
              <a:t> ta </a:t>
            </a:r>
            <a:r>
              <a:rPr lang="en-US" sz="3600" dirty="0" err="1">
                <a:solidFill>
                  <a:srgbClr val="6D453E"/>
                </a:solidFill>
                <a:latin typeface="Roboto Condensed"/>
              </a:rPr>
              <a:t>phải</a:t>
            </a:r>
            <a:r>
              <a:rPr lang="en-US" sz="3600" dirty="0">
                <a:solidFill>
                  <a:srgbClr val="6D453E"/>
                </a:solidFill>
                <a:latin typeface="Roboto Condensed"/>
              </a:rPr>
              <a:t> </a:t>
            </a:r>
            <a:r>
              <a:rPr lang="en-US" sz="3600" dirty="0" err="1">
                <a:solidFill>
                  <a:srgbClr val="6D453E"/>
                </a:solidFill>
                <a:latin typeface="Roboto Condensed"/>
              </a:rPr>
              <a:t>lui</a:t>
            </a:r>
            <a:r>
              <a:rPr lang="en-US" sz="3600" dirty="0">
                <a:solidFill>
                  <a:srgbClr val="6D453E"/>
                </a:solidFill>
                <a:latin typeface="Roboto Condensed"/>
              </a:rPr>
              <a:t> </a:t>
            </a:r>
            <a:r>
              <a:rPr lang="en-US" sz="3600" dirty="0" err="1">
                <a:solidFill>
                  <a:srgbClr val="6D453E"/>
                </a:solidFill>
                <a:latin typeface="Roboto Condensed"/>
              </a:rPr>
              <a:t>quân</a:t>
            </a:r>
            <a:r>
              <a:rPr lang="en-US" sz="3600" dirty="0">
                <a:solidFill>
                  <a:srgbClr val="6D453E"/>
                </a:solidFill>
                <a:latin typeface="Roboto Condensed"/>
              </a:rPr>
              <a:t> </a:t>
            </a:r>
            <a:r>
              <a:rPr lang="en-US" sz="3600" dirty="0" err="1">
                <a:solidFill>
                  <a:srgbClr val="6D453E"/>
                </a:solidFill>
                <a:latin typeface="Roboto Condensed"/>
              </a:rPr>
              <a:t>về</a:t>
            </a:r>
            <a:r>
              <a:rPr lang="en-US" sz="3600" dirty="0">
                <a:solidFill>
                  <a:srgbClr val="6D453E"/>
                </a:solidFill>
                <a:latin typeface="Roboto Condensed"/>
              </a:rPr>
              <a:t> Tam </a:t>
            </a:r>
            <a:r>
              <a:rPr lang="en-US" sz="3600" dirty="0" err="1">
                <a:solidFill>
                  <a:srgbClr val="6D453E"/>
                </a:solidFill>
                <a:latin typeface="Roboto Condensed"/>
              </a:rPr>
              <a:t>Điệp</a:t>
            </a:r>
            <a:r>
              <a:rPr lang="en-US" sz="3600" dirty="0">
                <a:solidFill>
                  <a:srgbClr val="6D453E"/>
                </a:solidFill>
                <a:latin typeface="Roboto Condensed"/>
              </a:rPr>
              <a:t>.</a:t>
            </a:r>
          </a:p>
        </p:txBody>
      </p:sp>
      <p:sp>
        <p:nvSpPr>
          <p:cNvPr id="22" name="TextBox 22"/>
          <p:cNvSpPr txBox="1"/>
          <p:nvPr/>
        </p:nvSpPr>
        <p:spPr>
          <a:xfrm>
            <a:off x="423353" y="3269610"/>
            <a:ext cx="17561320" cy="1261074"/>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Ngày 29, nghĩa quân đến Nghệ An, Quang Trung cho mở cuộc duyệt binh lớn rồi tuyển thêm quân. Ông truyền hịch tới binh sĩ và hạ quyết tâm đánh giặc. </a:t>
            </a:r>
          </a:p>
        </p:txBody>
      </p:sp>
      <p:sp>
        <p:nvSpPr>
          <p:cNvPr id="23" name="TextBox 23"/>
          <p:cNvSpPr txBox="1"/>
          <p:nvPr/>
        </p:nvSpPr>
        <p:spPr>
          <a:xfrm>
            <a:off x="468007" y="4993513"/>
            <a:ext cx="17516666" cy="1261074"/>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Ngày 30 Tết, Quang Trung cho quân ăn tết trước và hẹn ngày mồng 7 Tết mở tiệc mừng thắng lợi ở Thăng Long.  </a:t>
            </a:r>
          </a:p>
        </p:txBody>
      </p:sp>
      <p:sp>
        <p:nvSpPr>
          <p:cNvPr id="24" name="TextBox 24"/>
          <p:cNvSpPr txBox="1"/>
          <p:nvPr/>
        </p:nvSpPr>
        <p:spPr>
          <a:xfrm>
            <a:off x="468007" y="6797789"/>
            <a:ext cx="18044686" cy="622917"/>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Condensed"/>
              </a:rPr>
              <a:t>Mồng 3 Tết diệt đồn Hà Hồi. Trưa mồng 5, Quang Trung tiến quân giải phóng Thăng Long.</a:t>
            </a:r>
          </a:p>
        </p:txBody>
      </p:sp>
      <p:sp>
        <p:nvSpPr>
          <p:cNvPr id="25" name="TextBox 25"/>
          <p:cNvSpPr txBox="1"/>
          <p:nvPr/>
        </p:nvSpPr>
        <p:spPr>
          <a:xfrm>
            <a:off x="399719" y="8406462"/>
            <a:ext cx="17358630" cy="1261074"/>
          </a:xfrm>
          <a:prstGeom prst="rect">
            <a:avLst/>
          </a:prstGeom>
        </p:spPr>
        <p:txBody>
          <a:bodyPr lIns="0" tIns="0" rIns="0" bIns="0" rtlCol="0" anchor="t">
            <a:spAutoFit/>
          </a:bodyPr>
          <a:lstStyle/>
          <a:p>
            <a:pPr algn="just">
              <a:lnSpc>
                <a:spcPts val="5040"/>
              </a:lnSpc>
              <a:spcBef>
                <a:spcPct val="0"/>
              </a:spcBef>
            </a:pPr>
            <a:r>
              <a:rPr lang="en-US" sz="3600" dirty="0">
                <a:solidFill>
                  <a:srgbClr val="FFFFFF"/>
                </a:solidFill>
                <a:latin typeface="Roboto Condensed"/>
              </a:rPr>
              <a:t>Tôn </a:t>
            </a:r>
            <a:r>
              <a:rPr lang="en-US" sz="3600" dirty="0" err="1">
                <a:solidFill>
                  <a:srgbClr val="FFFFFF"/>
                </a:solidFill>
                <a:latin typeface="Roboto Condensed"/>
              </a:rPr>
              <a:t>Sĩ</a:t>
            </a:r>
            <a:r>
              <a:rPr lang="en-US" sz="3600" dirty="0">
                <a:solidFill>
                  <a:srgbClr val="FFFFFF"/>
                </a:solidFill>
                <a:latin typeface="Roboto Condensed"/>
              </a:rPr>
              <a:t> </a:t>
            </a:r>
            <a:r>
              <a:rPr lang="en-US" sz="3600" dirty="0" err="1">
                <a:solidFill>
                  <a:srgbClr val="FFFFFF"/>
                </a:solidFill>
                <a:latin typeface="Roboto Condensed"/>
              </a:rPr>
              <a:t>Nghị</a:t>
            </a:r>
            <a:r>
              <a:rPr lang="en-US" sz="3600" dirty="0">
                <a:solidFill>
                  <a:srgbClr val="FFFFFF"/>
                </a:solidFill>
                <a:latin typeface="Roboto Condensed"/>
              </a:rPr>
              <a:t> </a:t>
            </a:r>
            <a:r>
              <a:rPr lang="en-US" sz="3600" dirty="0" err="1">
                <a:solidFill>
                  <a:srgbClr val="FFFFFF"/>
                </a:solidFill>
                <a:latin typeface="Roboto Condensed"/>
              </a:rPr>
              <a:t>nghe</a:t>
            </a:r>
            <a:r>
              <a:rPr lang="en-US" sz="3600" dirty="0">
                <a:solidFill>
                  <a:srgbClr val="FFFFFF"/>
                </a:solidFill>
                <a:latin typeface="Roboto Condensed"/>
              </a:rPr>
              <a:t> tin </a:t>
            </a:r>
            <a:r>
              <a:rPr lang="en-US" sz="3600" dirty="0" err="1">
                <a:solidFill>
                  <a:srgbClr val="FFFFFF"/>
                </a:solidFill>
                <a:latin typeface="Roboto Condensed"/>
              </a:rPr>
              <a:t>sợ</a:t>
            </a:r>
            <a:r>
              <a:rPr lang="en-US" sz="3600" dirty="0">
                <a:solidFill>
                  <a:srgbClr val="FFFFFF"/>
                </a:solidFill>
                <a:latin typeface="Roboto Condensed"/>
              </a:rPr>
              <a:t> </a:t>
            </a:r>
            <a:r>
              <a:rPr lang="en-US" sz="3600" dirty="0" err="1">
                <a:solidFill>
                  <a:srgbClr val="FFFFFF"/>
                </a:solidFill>
                <a:latin typeface="Roboto Condensed"/>
              </a:rPr>
              <a:t>hãi</a:t>
            </a:r>
            <a:r>
              <a:rPr lang="en-US" sz="3600" dirty="0">
                <a:solidFill>
                  <a:srgbClr val="FFFFFF"/>
                </a:solidFill>
                <a:latin typeface="Roboto Condensed"/>
              </a:rPr>
              <a:t> </a:t>
            </a:r>
            <a:r>
              <a:rPr lang="en-US" sz="3600" dirty="0" err="1">
                <a:solidFill>
                  <a:srgbClr val="FFFFFF"/>
                </a:solidFill>
                <a:latin typeface="Roboto Condensed"/>
              </a:rPr>
              <a:t>không</a:t>
            </a:r>
            <a:r>
              <a:rPr lang="en-US" sz="3600" dirty="0">
                <a:solidFill>
                  <a:srgbClr val="FFFFFF"/>
                </a:solidFill>
                <a:latin typeface="Roboto Condensed"/>
              </a:rPr>
              <a:t> </a:t>
            </a:r>
            <a:r>
              <a:rPr lang="en-US" sz="3600" dirty="0" err="1">
                <a:solidFill>
                  <a:srgbClr val="FFFFFF"/>
                </a:solidFill>
                <a:latin typeface="Roboto Condensed"/>
              </a:rPr>
              <a:t>kịp</a:t>
            </a:r>
            <a:r>
              <a:rPr lang="en-US" sz="3600" dirty="0">
                <a:solidFill>
                  <a:srgbClr val="FFFFFF"/>
                </a:solidFill>
                <a:latin typeface="Roboto Condensed"/>
              </a:rPr>
              <a:t> </a:t>
            </a:r>
            <a:r>
              <a:rPr lang="en-US" sz="3600" dirty="0" err="1">
                <a:solidFill>
                  <a:srgbClr val="FFFFFF"/>
                </a:solidFill>
                <a:latin typeface="Roboto Condensed"/>
              </a:rPr>
              <a:t>mặc</a:t>
            </a:r>
            <a:r>
              <a:rPr lang="en-US" sz="3600" dirty="0">
                <a:solidFill>
                  <a:srgbClr val="FFFFFF"/>
                </a:solidFill>
                <a:latin typeface="Roboto Condensed"/>
              </a:rPr>
              <a:t> </a:t>
            </a:r>
            <a:r>
              <a:rPr lang="en-US" sz="3600" dirty="0" err="1">
                <a:solidFill>
                  <a:srgbClr val="FFFFFF"/>
                </a:solidFill>
                <a:latin typeface="Roboto Condensed"/>
              </a:rPr>
              <a:t>áo</a:t>
            </a:r>
            <a:r>
              <a:rPr lang="en-US" sz="3600" dirty="0">
                <a:solidFill>
                  <a:srgbClr val="FFFFFF"/>
                </a:solidFill>
                <a:latin typeface="Roboto Condensed"/>
              </a:rPr>
              <a:t> </a:t>
            </a:r>
            <a:r>
              <a:rPr lang="en-US" sz="3600" dirty="0" err="1">
                <a:solidFill>
                  <a:srgbClr val="FFFFFF"/>
                </a:solidFill>
                <a:latin typeface="Roboto Condensed"/>
              </a:rPr>
              <a:t>giáp</a:t>
            </a:r>
            <a:r>
              <a:rPr lang="en-US" sz="3600" dirty="0">
                <a:solidFill>
                  <a:srgbClr val="FFFFFF"/>
                </a:solidFill>
                <a:latin typeface="Roboto Condensed"/>
              </a:rPr>
              <a:t> </a:t>
            </a:r>
            <a:r>
              <a:rPr lang="en-US" sz="3600" dirty="0" err="1">
                <a:solidFill>
                  <a:srgbClr val="FFFFFF"/>
                </a:solidFill>
                <a:latin typeface="Roboto Condensed"/>
              </a:rPr>
              <a:t>chạy</a:t>
            </a:r>
            <a:r>
              <a:rPr lang="en-US" sz="3600" dirty="0">
                <a:solidFill>
                  <a:srgbClr val="FFFFFF"/>
                </a:solidFill>
                <a:latin typeface="Roboto Condensed"/>
              </a:rPr>
              <a:t> </a:t>
            </a:r>
            <a:r>
              <a:rPr lang="en-US" sz="3600" dirty="0" err="1">
                <a:solidFill>
                  <a:srgbClr val="FFFFFF"/>
                </a:solidFill>
                <a:latin typeface="Roboto Condensed"/>
              </a:rPr>
              <a:t>trốn</a:t>
            </a:r>
            <a:r>
              <a:rPr lang="en-US" sz="3600" dirty="0">
                <a:solidFill>
                  <a:srgbClr val="FFFFFF"/>
                </a:solidFill>
                <a:latin typeface="Roboto Condensed"/>
              </a:rPr>
              <a:t>. </a:t>
            </a:r>
            <a:r>
              <a:rPr lang="en-US" sz="3600" dirty="0" err="1">
                <a:solidFill>
                  <a:srgbClr val="FFFFFF"/>
                </a:solidFill>
                <a:latin typeface="Roboto Condensed"/>
              </a:rPr>
              <a:t>Vua</a:t>
            </a:r>
            <a:r>
              <a:rPr lang="en-US" sz="3600" dirty="0">
                <a:solidFill>
                  <a:srgbClr val="FFFFFF"/>
                </a:solidFill>
                <a:latin typeface="Roboto Condensed"/>
              </a:rPr>
              <a:t> Lê </a:t>
            </a:r>
            <a:r>
              <a:rPr lang="en-US" sz="3600" dirty="0" err="1">
                <a:solidFill>
                  <a:srgbClr val="FFFFFF"/>
                </a:solidFill>
                <a:latin typeface="Roboto Condensed"/>
              </a:rPr>
              <a:t>Chiêu</a:t>
            </a:r>
            <a:r>
              <a:rPr lang="en-US" sz="3600" dirty="0">
                <a:solidFill>
                  <a:srgbClr val="FFFFFF"/>
                </a:solidFill>
                <a:latin typeface="Roboto Condensed"/>
              </a:rPr>
              <a:t> </a:t>
            </a:r>
            <a:r>
              <a:rPr lang="en-US" sz="3600" dirty="0" err="1">
                <a:solidFill>
                  <a:srgbClr val="FFFFFF"/>
                </a:solidFill>
                <a:latin typeface="Roboto Condensed"/>
              </a:rPr>
              <a:t>Thống</a:t>
            </a:r>
            <a:r>
              <a:rPr lang="en-US" sz="3600" dirty="0">
                <a:solidFill>
                  <a:srgbClr val="FFFFFF"/>
                </a:solidFill>
                <a:latin typeface="Roboto Condensed"/>
              </a:rPr>
              <a:t> </a:t>
            </a:r>
            <a:r>
              <a:rPr lang="en-US" sz="3600" dirty="0" err="1">
                <a:solidFill>
                  <a:srgbClr val="FFFFFF"/>
                </a:solidFill>
                <a:latin typeface="Roboto Condensed"/>
              </a:rPr>
              <a:t>đem</a:t>
            </a:r>
            <a:r>
              <a:rPr lang="en-US" sz="3600" dirty="0">
                <a:solidFill>
                  <a:srgbClr val="FFFFFF"/>
                </a:solidFill>
                <a:latin typeface="Roboto Condensed"/>
              </a:rPr>
              <a:t> </a:t>
            </a:r>
            <a:r>
              <a:rPr lang="en-US" sz="3600" dirty="0" err="1">
                <a:solidFill>
                  <a:srgbClr val="FFFFFF"/>
                </a:solidFill>
                <a:latin typeface="Roboto Condensed"/>
              </a:rPr>
              <a:t>hoàng</a:t>
            </a:r>
            <a:r>
              <a:rPr lang="en-US" sz="3600" dirty="0">
                <a:solidFill>
                  <a:srgbClr val="FFFFFF"/>
                </a:solidFill>
                <a:latin typeface="Roboto Condensed"/>
              </a:rPr>
              <a:t> </a:t>
            </a:r>
            <a:r>
              <a:rPr lang="en-US" sz="3600" dirty="0" err="1">
                <a:solidFill>
                  <a:srgbClr val="FFFFFF"/>
                </a:solidFill>
                <a:latin typeface="Roboto Condensed"/>
              </a:rPr>
              <a:t>thân</a:t>
            </a:r>
            <a:r>
              <a:rPr lang="en-US" sz="3600" dirty="0">
                <a:solidFill>
                  <a:srgbClr val="FFFFFF"/>
                </a:solidFill>
                <a:latin typeface="Roboto Condensed"/>
              </a:rPr>
              <a:t> </a:t>
            </a:r>
            <a:r>
              <a:rPr lang="en-US" sz="3600" dirty="0" err="1">
                <a:solidFill>
                  <a:srgbClr val="FFFFFF"/>
                </a:solidFill>
                <a:latin typeface="Roboto Condensed"/>
              </a:rPr>
              <a:t>quốc</a:t>
            </a:r>
            <a:r>
              <a:rPr lang="en-US" sz="3600" dirty="0">
                <a:solidFill>
                  <a:srgbClr val="FFFFFF"/>
                </a:solidFill>
                <a:latin typeface="Roboto Condensed"/>
              </a:rPr>
              <a:t> </a:t>
            </a:r>
            <a:r>
              <a:rPr lang="en-US" sz="3600" dirty="0" err="1">
                <a:solidFill>
                  <a:srgbClr val="FFFFFF"/>
                </a:solidFill>
                <a:latin typeface="Roboto Condensed"/>
              </a:rPr>
              <a:t>thích</a:t>
            </a:r>
            <a:r>
              <a:rPr lang="en-US" sz="3600" dirty="0">
                <a:solidFill>
                  <a:srgbClr val="FFFFFF"/>
                </a:solidFill>
                <a:latin typeface="Roboto Condensed"/>
              </a:rPr>
              <a:t> </a:t>
            </a:r>
            <a:r>
              <a:rPr lang="en-US" sz="3600" dirty="0" err="1">
                <a:solidFill>
                  <a:srgbClr val="FFFFFF"/>
                </a:solidFill>
                <a:latin typeface="Roboto Condensed"/>
              </a:rPr>
              <a:t>rời</a:t>
            </a:r>
            <a:r>
              <a:rPr lang="en-US" sz="3600" dirty="0">
                <a:solidFill>
                  <a:srgbClr val="FFFFFF"/>
                </a:solidFill>
                <a:latin typeface="Roboto Condensed"/>
              </a:rPr>
              <a:t> </a:t>
            </a:r>
            <a:r>
              <a:rPr lang="en-US" sz="3600" dirty="0" err="1">
                <a:solidFill>
                  <a:srgbClr val="FFFFFF"/>
                </a:solidFill>
                <a:latin typeface="Roboto Condensed"/>
              </a:rPr>
              <a:t>bỏ</a:t>
            </a:r>
            <a:r>
              <a:rPr lang="en-US" sz="3600" dirty="0">
                <a:solidFill>
                  <a:srgbClr val="FFFFFF"/>
                </a:solidFill>
                <a:latin typeface="Roboto Condensed"/>
              </a:rPr>
              <a:t> </a:t>
            </a:r>
            <a:r>
              <a:rPr lang="en-US" sz="3600" dirty="0" err="1">
                <a:solidFill>
                  <a:srgbClr val="FFFFFF"/>
                </a:solidFill>
                <a:latin typeface="Roboto Condensed"/>
              </a:rPr>
              <a:t>kinh</a:t>
            </a:r>
            <a:r>
              <a:rPr lang="en-US" sz="3600" dirty="0">
                <a:solidFill>
                  <a:srgbClr val="FFFFFF"/>
                </a:solidFill>
                <a:latin typeface="Roboto Condensed"/>
              </a:rPr>
              <a:t> </a:t>
            </a:r>
            <a:r>
              <a:rPr lang="en-US" sz="3600" dirty="0" err="1">
                <a:solidFill>
                  <a:srgbClr val="FFFFFF"/>
                </a:solidFill>
                <a:latin typeface="Roboto Condensed"/>
              </a:rPr>
              <a:t>thành</a:t>
            </a:r>
            <a:r>
              <a:rPr lang="en-US" sz="3600" dirty="0">
                <a:solidFill>
                  <a:srgbClr val="FFFFFF"/>
                </a:solidFill>
                <a:latin typeface="Roboto Condensed"/>
              </a:rPr>
              <a:t> </a:t>
            </a:r>
            <a:r>
              <a:rPr lang="en-US" sz="3600" dirty="0" err="1">
                <a:solidFill>
                  <a:srgbClr val="FFFFFF"/>
                </a:solidFill>
                <a:latin typeface="Roboto Condensed"/>
              </a:rPr>
              <a:t>chạy</a:t>
            </a:r>
            <a:r>
              <a:rPr lang="en-US" sz="3600" dirty="0">
                <a:solidFill>
                  <a:srgbClr val="FFFFFF"/>
                </a:solidFill>
                <a:latin typeface="Roboto Condensed"/>
              </a:rPr>
              <a:t> </a:t>
            </a:r>
            <a:r>
              <a:rPr lang="en-US" sz="3600" dirty="0" err="1">
                <a:solidFill>
                  <a:srgbClr val="FFFFFF"/>
                </a:solidFill>
                <a:latin typeface="Roboto Condensed"/>
              </a:rPr>
              <a:t>theo</a:t>
            </a:r>
            <a:r>
              <a:rPr lang="en-US" sz="3600" dirty="0">
                <a:solidFill>
                  <a:srgbClr val="FFFFFF"/>
                </a:solidFill>
                <a:latin typeface="Roboto Condensed"/>
              </a:rPr>
              <a:t> </a:t>
            </a:r>
            <a:r>
              <a:rPr lang="en-US" sz="3600" dirty="0" err="1">
                <a:solidFill>
                  <a:srgbClr val="FFFFFF"/>
                </a:solidFill>
                <a:latin typeface="Roboto Condensed"/>
              </a:rPr>
              <a:t>quân</a:t>
            </a:r>
            <a:r>
              <a:rPr lang="en-US" sz="3600" dirty="0">
                <a:solidFill>
                  <a:srgbClr val="FFFFFF"/>
                </a:solidFill>
                <a:latin typeface="Roboto Condensed"/>
              </a:rPr>
              <a:t> Thanh </a:t>
            </a:r>
            <a:r>
              <a:rPr lang="en-US" sz="3600" dirty="0" err="1">
                <a:solidFill>
                  <a:srgbClr val="FFFFFF"/>
                </a:solidFill>
                <a:latin typeface="Roboto Condensed"/>
              </a:rPr>
              <a:t>đại</a:t>
            </a:r>
            <a:r>
              <a:rPr lang="en-US" sz="3600" dirty="0">
                <a:solidFill>
                  <a:srgbClr val="FFFFFF"/>
                </a:solidFill>
                <a:latin typeface="Roboto Condensed"/>
              </a:rPr>
              <a:t> </a:t>
            </a:r>
            <a:r>
              <a:rPr lang="en-US" sz="3600" dirty="0" err="1">
                <a:solidFill>
                  <a:srgbClr val="FFFFFF"/>
                </a:solidFill>
                <a:latin typeface="Roboto Condensed"/>
              </a:rPr>
              <a:t>bại</a:t>
            </a:r>
            <a:r>
              <a:rPr lang="en-US" sz="3600" dirty="0">
                <a:solidFill>
                  <a:srgbClr val="FFFFFF"/>
                </a:solidFill>
                <a:latin typeface="Roboto Condensed"/>
              </a:rPr>
              <a:t>.</a:t>
            </a:r>
          </a:p>
        </p:txBody>
      </p:sp>
      <p:sp>
        <p:nvSpPr>
          <p:cNvPr id="26" name="TextBox 26"/>
          <p:cNvSpPr txBox="1"/>
          <p:nvPr/>
        </p:nvSpPr>
        <p:spPr>
          <a:xfrm>
            <a:off x="181670" y="436171"/>
            <a:ext cx="5997770" cy="925196"/>
          </a:xfrm>
          <a:prstGeom prst="rect">
            <a:avLst/>
          </a:prstGeom>
        </p:spPr>
        <p:txBody>
          <a:bodyPr lIns="0" tIns="0" rIns="0" bIns="0" rtlCol="0" anchor="t">
            <a:spAutoFit/>
          </a:bodyPr>
          <a:lstStyle/>
          <a:p>
            <a:pPr algn="ctr">
              <a:lnSpc>
                <a:spcPts val="7279"/>
              </a:lnSpc>
            </a:pPr>
            <a:r>
              <a:rPr lang="en-US" sz="5199">
                <a:solidFill>
                  <a:srgbClr val="4D3527"/>
                </a:solidFill>
                <a:latin typeface="#9Slide05 VL Fadilla"/>
              </a:rPr>
              <a:t>a. Tìm hiểu cốt truyện</a:t>
            </a:r>
          </a:p>
        </p:txBody>
      </p:sp>
      <p:sp>
        <p:nvSpPr>
          <p:cNvPr id="27" name="TextBox 27"/>
          <p:cNvSpPr txBox="1"/>
          <p:nvPr/>
        </p:nvSpPr>
        <p:spPr>
          <a:xfrm>
            <a:off x="13572175" y="1280763"/>
            <a:ext cx="3398937" cy="2982014"/>
          </a:xfrm>
          <a:prstGeom prst="rect">
            <a:avLst/>
          </a:prstGeom>
        </p:spPr>
        <p:txBody>
          <a:bodyPr lIns="0" tIns="0" rIns="0" bIns="0" rtlCol="0" anchor="t">
            <a:spAutoFit/>
          </a:bodyPr>
          <a:lstStyle/>
          <a:p>
            <a:pPr algn="ctr">
              <a:lnSpc>
                <a:spcPts val="5813"/>
              </a:lnSpc>
            </a:pPr>
            <a:r>
              <a:rPr lang="en-US" sz="5099" dirty="0" err="1">
                <a:solidFill>
                  <a:srgbClr val="4D3527"/>
                </a:solidFill>
                <a:latin typeface="#9Slide05 VL Fadilla"/>
              </a:rPr>
              <a:t>Các</a:t>
            </a:r>
            <a:r>
              <a:rPr lang="en-US" sz="5099" dirty="0">
                <a:solidFill>
                  <a:srgbClr val="4D3527"/>
                </a:solidFill>
                <a:latin typeface="#9Slide05 VL Fadilla"/>
              </a:rPr>
              <a:t> </a:t>
            </a:r>
            <a:r>
              <a:rPr lang="en-US" sz="5099" dirty="0" err="1">
                <a:solidFill>
                  <a:srgbClr val="4D3527"/>
                </a:solidFill>
                <a:latin typeface="#9Slide05 VL Fadilla"/>
              </a:rPr>
              <a:t>sự</a:t>
            </a:r>
            <a:r>
              <a:rPr lang="en-US" sz="5099" dirty="0">
                <a:solidFill>
                  <a:srgbClr val="4D3527"/>
                </a:solidFill>
                <a:latin typeface="#9Slide05 VL Fadilla"/>
              </a:rPr>
              <a:t> </a:t>
            </a:r>
            <a:r>
              <a:rPr lang="en-US" sz="5099" dirty="0" err="1">
                <a:solidFill>
                  <a:srgbClr val="4D3527"/>
                </a:solidFill>
                <a:latin typeface="#9Slide05 VL Fadilla"/>
              </a:rPr>
              <a:t>việc</a:t>
            </a:r>
            <a:r>
              <a:rPr lang="en-US" sz="5099" dirty="0">
                <a:solidFill>
                  <a:srgbClr val="4D3527"/>
                </a:solidFill>
                <a:latin typeface="#9Slide05 VL Fadilla"/>
              </a:rPr>
              <a:t> </a:t>
            </a:r>
            <a:r>
              <a:rPr lang="en-US" sz="5099" dirty="0" err="1">
                <a:solidFill>
                  <a:srgbClr val="4D3527"/>
                </a:solidFill>
                <a:latin typeface="#9Slide05 VL Fadilla"/>
              </a:rPr>
              <a:t>được</a:t>
            </a:r>
            <a:r>
              <a:rPr lang="en-US" sz="5099" dirty="0">
                <a:solidFill>
                  <a:srgbClr val="4D3527"/>
                </a:solidFill>
                <a:latin typeface="#9Slide05 VL Fadilla"/>
              </a:rPr>
              <a:t> </a:t>
            </a:r>
            <a:r>
              <a:rPr lang="en-US" sz="5099" dirty="0" err="1">
                <a:solidFill>
                  <a:srgbClr val="4D3527"/>
                </a:solidFill>
                <a:latin typeface="#9Slide05 VL Fadilla"/>
              </a:rPr>
              <a:t>trình</a:t>
            </a:r>
            <a:r>
              <a:rPr lang="en-US" sz="5099" dirty="0">
                <a:solidFill>
                  <a:srgbClr val="4D3527"/>
                </a:solidFill>
                <a:latin typeface="#9Slide05 VL Fadilla"/>
              </a:rPr>
              <a:t> </a:t>
            </a:r>
            <a:r>
              <a:rPr lang="en-US" sz="5099" dirty="0" err="1">
                <a:solidFill>
                  <a:srgbClr val="4D3527"/>
                </a:solidFill>
                <a:latin typeface="#9Slide05 VL Fadilla"/>
              </a:rPr>
              <a:t>bày</a:t>
            </a:r>
            <a:r>
              <a:rPr lang="en-US" sz="5099" dirty="0">
                <a:solidFill>
                  <a:srgbClr val="4D3527"/>
                </a:solidFill>
                <a:latin typeface="#9Slide05 VL Fadilla"/>
              </a:rPr>
              <a:t> </a:t>
            </a:r>
            <a:r>
              <a:rPr lang="en-US" sz="5099" dirty="0" err="1">
                <a:solidFill>
                  <a:srgbClr val="4D3527"/>
                </a:solidFill>
                <a:latin typeface="#9Slide05 VL Fadilla"/>
              </a:rPr>
              <a:t>theo</a:t>
            </a:r>
            <a:r>
              <a:rPr lang="en-US" sz="5099" dirty="0">
                <a:solidFill>
                  <a:srgbClr val="4D3527"/>
                </a:solidFill>
                <a:latin typeface="#9Slide05 VL Fadilla"/>
              </a:rPr>
              <a:t> </a:t>
            </a:r>
            <a:r>
              <a:rPr lang="en-US" sz="5099" dirty="0" err="1">
                <a:solidFill>
                  <a:srgbClr val="4D3527"/>
                </a:solidFill>
                <a:latin typeface="#9Slide05 VL Fadilla"/>
              </a:rPr>
              <a:t>trình</a:t>
            </a:r>
            <a:r>
              <a:rPr lang="en-US" sz="5099" dirty="0">
                <a:solidFill>
                  <a:srgbClr val="4D3527"/>
                </a:solidFill>
                <a:latin typeface="#9Slide05 VL Fadilla"/>
              </a:rPr>
              <a:t> </a:t>
            </a:r>
            <a:r>
              <a:rPr lang="en-US" sz="5099" dirty="0" err="1">
                <a:solidFill>
                  <a:srgbClr val="4D3527"/>
                </a:solidFill>
                <a:latin typeface="#9Slide05 VL Fadilla"/>
              </a:rPr>
              <a:t>tự</a:t>
            </a:r>
            <a:r>
              <a:rPr lang="en-US" sz="5099" dirty="0">
                <a:solidFill>
                  <a:srgbClr val="4D3527"/>
                </a:solidFill>
                <a:latin typeface="#9Slide05 VL Fadilla"/>
              </a:rPr>
              <a:t> </a:t>
            </a:r>
            <a:r>
              <a:rPr lang="en-US" sz="5099" dirty="0" err="1">
                <a:solidFill>
                  <a:srgbClr val="4D3527"/>
                </a:solidFill>
                <a:latin typeface="#9Slide05 VL Fadilla"/>
              </a:rPr>
              <a:t>thời</a:t>
            </a:r>
            <a:r>
              <a:rPr lang="en-US" sz="5099" dirty="0">
                <a:solidFill>
                  <a:srgbClr val="4D3527"/>
                </a:solidFill>
                <a:latin typeface="#9Slide05 VL Fadilla"/>
              </a:rPr>
              <a:t> </a:t>
            </a:r>
            <a:r>
              <a:rPr lang="en-US" sz="5099" dirty="0" err="1">
                <a:solidFill>
                  <a:srgbClr val="4D3527"/>
                </a:solidFill>
                <a:latin typeface="#9Slide05 VL Fadilla"/>
              </a:rPr>
              <a:t>gian</a:t>
            </a:r>
            <a:endParaRPr lang="en-US" sz="5099" dirty="0">
              <a:solidFill>
                <a:srgbClr val="4D3527"/>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par>
                                <p:cTn id="58" presetID="16" presetClass="entr" presetSubtype="2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408718" y="342879"/>
            <a:ext cx="17470564" cy="11574248"/>
          </a:xfrm>
          <a:custGeom>
            <a:avLst/>
            <a:gdLst/>
            <a:ahLst/>
            <a:cxnLst/>
            <a:rect l="l" t="t" r="r" b="b"/>
            <a:pathLst>
              <a:path w="17470564" h="11574248">
                <a:moveTo>
                  <a:pt x="0" y="0"/>
                </a:moveTo>
                <a:lnTo>
                  <a:pt x="17470564" y="0"/>
                </a:lnTo>
                <a:lnTo>
                  <a:pt x="17470564" y="11574248"/>
                </a:lnTo>
                <a:lnTo>
                  <a:pt x="0" y="11574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flipH="1">
            <a:off x="3037694" y="4222122"/>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5" name="AutoShape 5"/>
          <p:cNvSpPr/>
          <p:nvPr/>
        </p:nvSpPr>
        <p:spPr>
          <a:xfrm flipH="1">
            <a:off x="7815031" y="4221920"/>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6" name="AutoShape 6"/>
          <p:cNvSpPr/>
          <p:nvPr/>
        </p:nvSpPr>
        <p:spPr>
          <a:xfrm flipH="1">
            <a:off x="13862369" y="4221517"/>
            <a:ext cx="20196" cy="1907881"/>
          </a:xfrm>
          <a:prstGeom prst="line">
            <a:avLst/>
          </a:prstGeom>
          <a:ln w="38100" cap="flat">
            <a:solidFill>
              <a:srgbClr val="221716"/>
            </a:solidFill>
            <a:prstDash val="solid"/>
            <a:headEnd type="none" w="sm" len="sm"/>
            <a:tailEnd type="oval" w="lg" len="lg"/>
          </a:ln>
        </p:spPr>
        <p:txBody>
          <a:bodyPr/>
          <a:lstStyle/>
          <a:p>
            <a:endParaRPr lang="en-US"/>
          </a:p>
        </p:txBody>
      </p:sp>
      <p:grpSp>
        <p:nvGrpSpPr>
          <p:cNvPr id="7" name="Group 7"/>
          <p:cNvGrpSpPr/>
          <p:nvPr/>
        </p:nvGrpSpPr>
        <p:grpSpPr>
          <a:xfrm>
            <a:off x="2287414" y="3054440"/>
            <a:ext cx="1579051" cy="1292251"/>
            <a:chOff x="0" y="0"/>
            <a:chExt cx="415882" cy="340346"/>
          </a:xfrm>
        </p:grpSpPr>
        <p:sp>
          <p:nvSpPr>
            <p:cNvPr id="8" name="Freeform 8"/>
            <p:cNvSpPr/>
            <p:nvPr/>
          </p:nvSpPr>
          <p:spPr>
            <a:xfrm>
              <a:off x="0" y="0"/>
              <a:ext cx="415882" cy="340346"/>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lstStyle/>
            <a:p>
              <a:endParaRPr lang="en-US"/>
            </a:p>
          </p:txBody>
        </p:sp>
        <p:sp>
          <p:nvSpPr>
            <p:cNvPr id="9" name="TextBox 9"/>
            <p:cNvSpPr txBox="1"/>
            <p:nvPr/>
          </p:nvSpPr>
          <p:spPr>
            <a:xfrm>
              <a:off x="0" y="-85725"/>
              <a:ext cx="415882" cy="426071"/>
            </a:xfrm>
            <a:prstGeom prst="rect">
              <a:avLst/>
            </a:prstGeom>
          </p:spPr>
          <p:txBody>
            <a:bodyPr lIns="50800" tIns="50800" rIns="50800" bIns="50800" rtlCol="0" anchor="ctr"/>
            <a:lstStyle/>
            <a:p>
              <a:pPr algn="ctr">
                <a:lnSpc>
                  <a:spcPts val="3990"/>
                </a:lnSpc>
              </a:pPr>
              <a:endParaRPr/>
            </a:p>
          </p:txBody>
        </p:sp>
      </p:grpSp>
      <p:grpSp>
        <p:nvGrpSpPr>
          <p:cNvPr id="10" name="Group 10"/>
          <p:cNvGrpSpPr/>
          <p:nvPr/>
        </p:nvGrpSpPr>
        <p:grpSpPr>
          <a:xfrm>
            <a:off x="7064751" y="3054238"/>
            <a:ext cx="1579051" cy="1292251"/>
            <a:chOff x="0" y="0"/>
            <a:chExt cx="415882" cy="340346"/>
          </a:xfrm>
        </p:grpSpPr>
        <p:sp>
          <p:nvSpPr>
            <p:cNvPr id="11" name="Freeform 11"/>
            <p:cNvSpPr/>
            <p:nvPr/>
          </p:nvSpPr>
          <p:spPr>
            <a:xfrm>
              <a:off x="0" y="0"/>
              <a:ext cx="415882" cy="340346"/>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lstStyle/>
            <a:p>
              <a:endParaRPr lang="en-US"/>
            </a:p>
          </p:txBody>
        </p:sp>
        <p:sp>
          <p:nvSpPr>
            <p:cNvPr id="12" name="TextBox 12"/>
            <p:cNvSpPr txBox="1"/>
            <p:nvPr/>
          </p:nvSpPr>
          <p:spPr>
            <a:xfrm>
              <a:off x="0" y="-85725"/>
              <a:ext cx="415882" cy="426071"/>
            </a:xfrm>
            <a:prstGeom prst="rect">
              <a:avLst/>
            </a:prstGeom>
          </p:spPr>
          <p:txBody>
            <a:bodyPr lIns="50800" tIns="50800" rIns="50800" bIns="50800" rtlCol="0" anchor="ctr"/>
            <a:lstStyle/>
            <a:p>
              <a:pPr algn="ctr">
                <a:lnSpc>
                  <a:spcPts val="3990"/>
                </a:lnSpc>
              </a:pPr>
              <a:endParaRPr/>
            </a:p>
          </p:txBody>
        </p:sp>
      </p:grpSp>
      <p:grpSp>
        <p:nvGrpSpPr>
          <p:cNvPr id="13" name="Group 13"/>
          <p:cNvGrpSpPr/>
          <p:nvPr/>
        </p:nvGrpSpPr>
        <p:grpSpPr>
          <a:xfrm>
            <a:off x="13112088" y="3053835"/>
            <a:ext cx="1579051" cy="1292251"/>
            <a:chOff x="0" y="0"/>
            <a:chExt cx="415882" cy="340346"/>
          </a:xfrm>
        </p:grpSpPr>
        <p:sp>
          <p:nvSpPr>
            <p:cNvPr id="14" name="Freeform 14"/>
            <p:cNvSpPr/>
            <p:nvPr/>
          </p:nvSpPr>
          <p:spPr>
            <a:xfrm>
              <a:off x="0" y="0"/>
              <a:ext cx="415882" cy="340346"/>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lstStyle/>
            <a:p>
              <a:endParaRPr lang="en-US"/>
            </a:p>
          </p:txBody>
        </p:sp>
        <p:sp>
          <p:nvSpPr>
            <p:cNvPr id="15" name="TextBox 15"/>
            <p:cNvSpPr txBox="1"/>
            <p:nvPr/>
          </p:nvSpPr>
          <p:spPr>
            <a:xfrm>
              <a:off x="0" y="-85725"/>
              <a:ext cx="415882" cy="426071"/>
            </a:xfrm>
            <a:prstGeom prst="rect">
              <a:avLst/>
            </a:prstGeom>
          </p:spPr>
          <p:txBody>
            <a:bodyPr lIns="50800" tIns="50800" rIns="50800" bIns="50800" rtlCol="0" anchor="ctr"/>
            <a:lstStyle/>
            <a:p>
              <a:pPr algn="ctr">
                <a:lnSpc>
                  <a:spcPts val="3990"/>
                </a:lnSpc>
              </a:pPr>
              <a:endParaRPr/>
            </a:p>
          </p:txBody>
        </p:sp>
      </p:grpSp>
      <p:sp>
        <p:nvSpPr>
          <p:cNvPr id="16" name="TextBox 16"/>
          <p:cNvSpPr txBox="1"/>
          <p:nvPr/>
        </p:nvSpPr>
        <p:spPr>
          <a:xfrm>
            <a:off x="1589491" y="2935935"/>
            <a:ext cx="2858309" cy="1410756"/>
          </a:xfrm>
          <a:prstGeom prst="rect">
            <a:avLst/>
          </a:prstGeom>
        </p:spPr>
        <p:txBody>
          <a:bodyPr lIns="0" tIns="0" rIns="0" bIns="0" rtlCol="0" anchor="t">
            <a:spAutoFit/>
          </a:bodyPr>
          <a:lstStyle/>
          <a:p>
            <a:pPr algn="ctr">
              <a:lnSpc>
                <a:spcPts val="11659"/>
              </a:lnSpc>
            </a:pPr>
            <a:r>
              <a:rPr lang="en-US" sz="7670" dirty="0">
                <a:solidFill>
                  <a:srgbClr val="221716"/>
                </a:solidFill>
                <a:latin typeface="Art Nuvo UltraRough"/>
              </a:rPr>
              <a:t>01</a:t>
            </a:r>
          </a:p>
        </p:txBody>
      </p:sp>
      <p:sp>
        <p:nvSpPr>
          <p:cNvPr id="17" name="TextBox 17"/>
          <p:cNvSpPr txBox="1"/>
          <p:nvPr/>
        </p:nvSpPr>
        <p:spPr>
          <a:xfrm>
            <a:off x="6425122" y="2935733"/>
            <a:ext cx="2858309" cy="1410756"/>
          </a:xfrm>
          <a:prstGeom prst="rect">
            <a:avLst/>
          </a:prstGeom>
        </p:spPr>
        <p:txBody>
          <a:bodyPr lIns="0" tIns="0" rIns="0" bIns="0" rtlCol="0" anchor="t">
            <a:spAutoFit/>
          </a:bodyPr>
          <a:lstStyle/>
          <a:p>
            <a:pPr algn="ctr">
              <a:lnSpc>
                <a:spcPts val="11659"/>
              </a:lnSpc>
            </a:pPr>
            <a:r>
              <a:rPr lang="en-US" sz="7670">
                <a:solidFill>
                  <a:srgbClr val="221716"/>
                </a:solidFill>
                <a:latin typeface="Art Nuvo UltraRough"/>
              </a:rPr>
              <a:t>02</a:t>
            </a:r>
          </a:p>
        </p:txBody>
      </p:sp>
      <p:sp>
        <p:nvSpPr>
          <p:cNvPr id="18" name="TextBox 18"/>
          <p:cNvSpPr txBox="1"/>
          <p:nvPr/>
        </p:nvSpPr>
        <p:spPr>
          <a:xfrm>
            <a:off x="12593573" y="2905051"/>
            <a:ext cx="2858309" cy="1410756"/>
          </a:xfrm>
          <a:prstGeom prst="rect">
            <a:avLst/>
          </a:prstGeom>
        </p:spPr>
        <p:txBody>
          <a:bodyPr lIns="0" tIns="0" rIns="0" bIns="0" rtlCol="0" anchor="t">
            <a:spAutoFit/>
          </a:bodyPr>
          <a:lstStyle/>
          <a:p>
            <a:pPr algn="ctr">
              <a:lnSpc>
                <a:spcPts val="11659"/>
              </a:lnSpc>
            </a:pPr>
            <a:r>
              <a:rPr lang="en-US" sz="7670">
                <a:solidFill>
                  <a:srgbClr val="221716"/>
                </a:solidFill>
                <a:latin typeface="Art Nuvo UltraRough"/>
              </a:rPr>
              <a:t>03</a:t>
            </a:r>
          </a:p>
        </p:txBody>
      </p:sp>
      <p:sp>
        <p:nvSpPr>
          <p:cNvPr id="19" name="TextBox 19"/>
          <p:cNvSpPr txBox="1"/>
          <p:nvPr/>
        </p:nvSpPr>
        <p:spPr>
          <a:xfrm>
            <a:off x="4447799" y="1817065"/>
            <a:ext cx="10003804" cy="721923"/>
          </a:xfrm>
          <a:prstGeom prst="rect">
            <a:avLst/>
          </a:prstGeom>
        </p:spPr>
        <p:txBody>
          <a:bodyPr lIns="0" tIns="0" rIns="0" bIns="0" rtlCol="0" anchor="t">
            <a:spAutoFit/>
          </a:bodyPr>
          <a:lstStyle/>
          <a:p>
            <a:pPr algn="ctr">
              <a:lnSpc>
                <a:spcPts val="5879"/>
              </a:lnSpc>
            </a:pPr>
            <a:r>
              <a:rPr lang="en-US" sz="4199">
                <a:solidFill>
                  <a:srgbClr val="221716"/>
                </a:solidFill>
                <a:latin typeface="Roboto Condensed Bold"/>
              </a:rPr>
              <a:t>Cốt truyện đa tuyến, gồm 3 tuyến nhân vật:</a:t>
            </a:r>
          </a:p>
        </p:txBody>
      </p:sp>
      <p:sp>
        <p:nvSpPr>
          <p:cNvPr id="20" name="TextBox 20"/>
          <p:cNvSpPr txBox="1"/>
          <p:nvPr/>
        </p:nvSpPr>
        <p:spPr>
          <a:xfrm>
            <a:off x="507596" y="6156071"/>
            <a:ext cx="4330274" cy="3693434"/>
          </a:xfrm>
          <a:prstGeom prst="rect">
            <a:avLst/>
          </a:prstGeom>
        </p:spPr>
        <p:txBody>
          <a:bodyPr lIns="0" tIns="0" rIns="0" bIns="0" rtlCol="0" anchor="t">
            <a:spAutoFit/>
          </a:bodyPr>
          <a:lstStyle/>
          <a:p>
            <a:pPr algn="just">
              <a:lnSpc>
                <a:spcPts val="5880"/>
              </a:lnSpc>
              <a:spcBef>
                <a:spcPct val="0"/>
              </a:spcBef>
            </a:pPr>
            <a:r>
              <a:rPr lang="en-US" sz="4200">
                <a:solidFill>
                  <a:srgbClr val="221716"/>
                </a:solidFill>
                <a:latin typeface="Roboto Condensed"/>
              </a:rPr>
              <a:t>Tuyến nhân vật tướng giặc Tôn Sĩ Nghị và quân Thanh kiêu căng, hống hách, tàn bạo.</a:t>
            </a:r>
          </a:p>
        </p:txBody>
      </p:sp>
      <p:sp>
        <p:nvSpPr>
          <p:cNvPr id="21" name="TextBox 21"/>
          <p:cNvSpPr txBox="1"/>
          <p:nvPr/>
        </p:nvSpPr>
        <p:spPr>
          <a:xfrm>
            <a:off x="5943818" y="6156071"/>
            <a:ext cx="4315737" cy="3693434"/>
          </a:xfrm>
          <a:prstGeom prst="rect">
            <a:avLst/>
          </a:prstGeom>
        </p:spPr>
        <p:txBody>
          <a:bodyPr lIns="0" tIns="0" rIns="0" bIns="0" rtlCol="0" anchor="t">
            <a:spAutoFit/>
          </a:bodyPr>
          <a:lstStyle/>
          <a:p>
            <a:pPr algn="just">
              <a:lnSpc>
                <a:spcPts val="5880"/>
              </a:lnSpc>
              <a:spcBef>
                <a:spcPct val="0"/>
              </a:spcBef>
            </a:pPr>
            <a:r>
              <a:rPr lang="en-US" sz="4200">
                <a:solidFill>
                  <a:srgbClr val="221716"/>
                </a:solidFill>
                <a:latin typeface="Roboto Condensed"/>
              </a:rPr>
              <a:t>Tuyến nhân vật Lê Chiêu Thống và bọn quan lại bất tài, nhu nhược, bán nước cầu vinh.</a:t>
            </a:r>
          </a:p>
        </p:txBody>
      </p:sp>
      <p:sp>
        <p:nvSpPr>
          <p:cNvPr id="22" name="TextBox 22"/>
          <p:cNvSpPr txBox="1"/>
          <p:nvPr/>
        </p:nvSpPr>
        <p:spPr>
          <a:xfrm>
            <a:off x="10938502" y="6156071"/>
            <a:ext cx="6602307" cy="3693434"/>
          </a:xfrm>
          <a:prstGeom prst="rect">
            <a:avLst/>
          </a:prstGeom>
        </p:spPr>
        <p:txBody>
          <a:bodyPr lIns="0" tIns="0" rIns="0" bIns="0" rtlCol="0" anchor="t">
            <a:spAutoFit/>
          </a:bodyPr>
          <a:lstStyle/>
          <a:p>
            <a:pPr algn="just">
              <a:lnSpc>
                <a:spcPts val="5880"/>
              </a:lnSpc>
              <a:spcBef>
                <a:spcPct val="0"/>
              </a:spcBef>
            </a:pPr>
            <a:r>
              <a:rPr lang="en-US" sz="4200">
                <a:solidFill>
                  <a:srgbClr val="221716"/>
                </a:solidFill>
                <a:latin typeface="Roboto Condensed"/>
              </a:rPr>
              <a:t>Tuyến nhân vật người anh hùng áo vải Nguyễn Huệ - Quang Trung tài năng, mưu lược cùng đội quân Tây Sơn đã đánh tan quân Thanh xâm lược.</a:t>
            </a:r>
          </a:p>
        </p:txBody>
      </p:sp>
      <p:sp>
        <p:nvSpPr>
          <p:cNvPr id="23" name="TextBox 23"/>
          <p:cNvSpPr txBox="1"/>
          <p:nvPr/>
        </p:nvSpPr>
        <p:spPr>
          <a:xfrm>
            <a:off x="-551985" y="736930"/>
            <a:ext cx="9388166" cy="1165860"/>
          </a:xfrm>
          <a:prstGeom prst="rect">
            <a:avLst/>
          </a:prstGeom>
        </p:spPr>
        <p:txBody>
          <a:bodyPr lIns="0" tIns="0" rIns="0" bIns="0" rtlCol="0" anchor="t">
            <a:spAutoFit/>
          </a:bodyPr>
          <a:lstStyle/>
          <a:p>
            <a:pPr algn="ctr">
              <a:lnSpc>
                <a:spcPts val="9240"/>
              </a:lnSpc>
            </a:pPr>
            <a:r>
              <a:rPr lang="en-US" sz="6600">
                <a:solidFill>
                  <a:srgbClr val="4D3527"/>
                </a:solidFill>
                <a:latin typeface="#9Slide05 VL Fadilla"/>
              </a:rPr>
              <a:t>a. Tìm hiểu cốt truyện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4" name="TextBox 4"/>
          <p:cNvSpPr txBox="1"/>
          <p:nvPr/>
        </p:nvSpPr>
        <p:spPr>
          <a:xfrm>
            <a:off x="2019665" y="1908781"/>
            <a:ext cx="5997770" cy="1215390"/>
          </a:xfrm>
          <a:prstGeom prst="rect">
            <a:avLst/>
          </a:prstGeom>
        </p:spPr>
        <p:txBody>
          <a:bodyPr lIns="0" tIns="0" rIns="0" bIns="0" rtlCol="0" anchor="t">
            <a:spAutoFit/>
          </a:bodyPr>
          <a:lstStyle/>
          <a:p>
            <a:pPr algn="ctr">
              <a:lnSpc>
                <a:spcPts val="9660"/>
              </a:lnSpc>
            </a:pPr>
            <a:r>
              <a:rPr lang="en-US" sz="6900">
                <a:solidFill>
                  <a:srgbClr val="4D3527"/>
                </a:solidFill>
                <a:latin typeface="#9Slide05 VL Fadilla"/>
              </a:rPr>
              <a:t>b. Nhân vật</a:t>
            </a:r>
          </a:p>
        </p:txBody>
      </p:sp>
      <p:sp>
        <p:nvSpPr>
          <p:cNvPr id="5" name="TextBox 5"/>
          <p:cNvSpPr txBox="1"/>
          <p:nvPr/>
        </p:nvSpPr>
        <p:spPr>
          <a:xfrm>
            <a:off x="2019665" y="301939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sp>
        <p:nvSpPr>
          <p:cNvPr id="8" name="TextBox 8"/>
          <p:cNvSpPr txBox="1"/>
          <p:nvPr/>
        </p:nvSpPr>
        <p:spPr>
          <a:xfrm>
            <a:off x="3093553" y="3947030"/>
            <a:ext cx="9327047" cy="721923"/>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4D3527"/>
                </a:solidFill>
                <a:latin typeface="Roboto Condensed Bold Italics"/>
              </a:rPr>
              <a:t>Người</a:t>
            </a:r>
            <a:r>
              <a:rPr lang="en-US" sz="4200" dirty="0">
                <a:solidFill>
                  <a:srgbClr val="4D3527"/>
                </a:solidFill>
                <a:latin typeface="Roboto Condensed Bold Italics"/>
              </a:rPr>
              <a:t> </a:t>
            </a:r>
            <a:r>
              <a:rPr lang="en-US" sz="4200" dirty="0" err="1">
                <a:solidFill>
                  <a:srgbClr val="4D3527"/>
                </a:solidFill>
                <a:latin typeface="Roboto Condensed Bold Italics"/>
              </a:rPr>
              <a:t>có</a:t>
            </a:r>
            <a:r>
              <a:rPr lang="en-US" sz="4200" dirty="0">
                <a:solidFill>
                  <a:srgbClr val="4D3527"/>
                </a:solidFill>
                <a:latin typeface="Roboto Condensed Bold Italics"/>
              </a:rPr>
              <a:t> </a:t>
            </a:r>
            <a:r>
              <a:rPr lang="en-US" sz="4200" dirty="0" err="1">
                <a:solidFill>
                  <a:srgbClr val="4D3527"/>
                </a:solidFill>
                <a:latin typeface="Roboto Condensed Bold Italics"/>
              </a:rPr>
              <a:t>hành</a:t>
            </a:r>
            <a:r>
              <a:rPr lang="en-US" sz="4200" dirty="0">
                <a:solidFill>
                  <a:srgbClr val="4D3527"/>
                </a:solidFill>
                <a:latin typeface="Roboto Condensed Bold Italics"/>
              </a:rPr>
              <a:t> </a:t>
            </a:r>
            <a:r>
              <a:rPr lang="en-US" sz="4200" dirty="0" err="1">
                <a:solidFill>
                  <a:srgbClr val="4D3527"/>
                </a:solidFill>
                <a:latin typeface="Roboto Condensed Bold Italics"/>
              </a:rPr>
              <a:t>động</a:t>
            </a:r>
            <a:r>
              <a:rPr lang="en-US" sz="4200" dirty="0">
                <a:solidFill>
                  <a:srgbClr val="4D3527"/>
                </a:solidFill>
                <a:latin typeface="Roboto Condensed Bold Italics"/>
              </a:rPr>
              <a:t> </a:t>
            </a:r>
            <a:r>
              <a:rPr lang="en-US" sz="4200" dirty="0" err="1">
                <a:solidFill>
                  <a:srgbClr val="4D3527"/>
                </a:solidFill>
                <a:latin typeface="Roboto Condensed Bold Italics"/>
              </a:rPr>
              <a:t>mạnh</a:t>
            </a:r>
            <a:r>
              <a:rPr lang="en-US" sz="4200" dirty="0">
                <a:solidFill>
                  <a:srgbClr val="4D3527"/>
                </a:solidFill>
                <a:latin typeface="Roboto Condensed Bold Italics"/>
              </a:rPr>
              <a:t> </a:t>
            </a:r>
            <a:r>
              <a:rPr lang="en-US" sz="4200" dirty="0" err="1">
                <a:solidFill>
                  <a:srgbClr val="4D3527"/>
                </a:solidFill>
                <a:latin typeface="Roboto Condensed Bold Italics"/>
              </a:rPr>
              <a:t>mẽ</a:t>
            </a:r>
            <a:r>
              <a:rPr lang="en-US" sz="4200" dirty="0">
                <a:solidFill>
                  <a:srgbClr val="4D3527"/>
                </a:solidFill>
                <a:latin typeface="Roboto Condensed Bold Italics"/>
              </a:rPr>
              <a:t>, </a:t>
            </a:r>
            <a:r>
              <a:rPr lang="en-US" sz="4200" dirty="0" err="1">
                <a:solidFill>
                  <a:srgbClr val="4D3527"/>
                </a:solidFill>
                <a:latin typeface="Roboto Condensed Bold Italics"/>
              </a:rPr>
              <a:t>quyết</a:t>
            </a:r>
            <a:r>
              <a:rPr lang="en-US" sz="4200" dirty="0">
                <a:solidFill>
                  <a:srgbClr val="4D3527"/>
                </a:solidFill>
                <a:latin typeface="Roboto Condensed Bold Italics"/>
              </a:rPr>
              <a:t> </a:t>
            </a:r>
            <a:r>
              <a:rPr lang="en-US" sz="4200" dirty="0" err="1">
                <a:solidFill>
                  <a:srgbClr val="4D3527"/>
                </a:solidFill>
                <a:latin typeface="Roboto Condensed Bold Italics"/>
              </a:rPr>
              <a:t>đoán</a:t>
            </a:r>
            <a:r>
              <a:rPr lang="en-US" sz="4200" dirty="0">
                <a:solidFill>
                  <a:srgbClr val="4D3527"/>
                </a:solidFill>
                <a:latin typeface="Roboto Condensed Bold Italics"/>
              </a:rPr>
              <a:t>:</a:t>
            </a:r>
          </a:p>
        </p:txBody>
      </p:sp>
      <p:sp>
        <p:nvSpPr>
          <p:cNvPr id="9" name="TextBox 9"/>
          <p:cNvSpPr txBox="1"/>
          <p:nvPr/>
        </p:nvSpPr>
        <p:spPr>
          <a:xfrm>
            <a:off x="3441587" y="5001664"/>
            <a:ext cx="8706013" cy="3693434"/>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a:solidFill>
                  <a:srgbClr val="4D3527"/>
                </a:solidFill>
                <a:latin typeface="Roboto Condensed"/>
              </a:rPr>
              <a:t>Khi </a:t>
            </a:r>
            <a:r>
              <a:rPr lang="en-US" sz="4200" dirty="0" err="1">
                <a:solidFill>
                  <a:srgbClr val="4D3527"/>
                </a:solidFill>
                <a:latin typeface="Roboto Condensed"/>
              </a:rPr>
              <a:t>nghe</a:t>
            </a:r>
            <a:r>
              <a:rPr lang="en-US" sz="4200" dirty="0">
                <a:solidFill>
                  <a:srgbClr val="4D3527"/>
                </a:solidFill>
                <a:latin typeface="Roboto Condensed"/>
              </a:rPr>
              <a:t> </a:t>
            </a:r>
            <a:r>
              <a:rPr lang="en-US" sz="4200" dirty="0" err="1">
                <a:solidFill>
                  <a:srgbClr val="4D3527"/>
                </a:solidFill>
                <a:latin typeface="Roboto Condensed"/>
              </a:rPr>
              <a:t>giặc</a:t>
            </a:r>
            <a:r>
              <a:rPr lang="en-US" sz="4200" dirty="0">
                <a:solidFill>
                  <a:srgbClr val="4D3527"/>
                </a:solidFill>
                <a:latin typeface="Roboto Condensed"/>
              </a:rPr>
              <a:t> </a:t>
            </a:r>
            <a:r>
              <a:rPr lang="en-US" sz="4200" dirty="0" err="1">
                <a:solidFill>
                  <a:srgbClr val="4D3527"/>
                </a:solidFill>
                <a:latin typeface="Roboto Condensed"/>
              </a:rPr>
              <a:t>đến</a:t>
            </a:r>
            <a:r>
              <a:rPr lang="en-US" sz="4200" dirty="0">
                <a:solidFill>
                  <a:srgbClr val="4D3527"/>
                </a:solidFill>
                <a:latin typeface="Roboto Condensed"/>
              </a:rPr>
              <a:t> </a:t>
            </a:r>
            <a:r>
              <a:rPr lang="en-US" sz="4200" dirty="0" err="1">
                <a:solidFill>
                  <a:srgbClr val="4D3527"/>
                </a:solidFill>
                <a:latin typeface="Roboto Condensed"/>
              </a:rPr>
              <a:t>kinh</a:t>
            </a:r>
            <a:r>
              <a:rPr lang="en-US" sz="4200" dirty="0">
                <a:solidFill>
                  <a:srgbClr val="4D3527"/>
                </a:solidFill>
                <a:latin typeface="Roboto Condensed"/>
              </a:rPr>
              <a:t> </a:t>
            </a:r>
            <a:r>
              <a:rPr lang="en-US" sz="4200" dirty="0" err="1">
                <a:solidFill>
                  <a:srgbClr val="4D3527"/>
                </a:solidFill>
                <a:latin typeface="Roboto Condensed"/>
              </a:rPr>
              <a:t>thành</a:t>
            </a:r>
            <a:r>
              <a:rPr lang="en-US" sz="4200" dirty="0">
                <a:solidFill>
                  <a:srgbClr val="4D3527"/>
                </a:solidFill>
                <a:latin typeface="Roboto Condensed"/>
              </a:rPr>
              <a:t>, </a:t>
            </a:r>
            <a:r>
              <a:rPr lang="en-US" sz="4200" dirty="0" err="1">
                <a:solidFill>
                  <a:srgbClr val="4D3527"/>
                </a:solidFill>
                <a:latin typeface="Roboto Condensed"/>
              </a:rPr>
              <a:t>vua</a:t>
            </a:r>
            <a:r>
              <a:rPr lang="en-US" sz="4200" dirty="0">
                <a:solidFill>
                  <a:srgbClr val="4D3527"/>
                </a:solidFill>
                <a:latin typeface="Roboto Condensed"/>
              </a:rPr>
              <a:t> Quang Trung “</a:t>
            </a:r>
            <a:r>
              <a:rPr lang="en-US" sz="4200" dirty="0" err="1">
                <a:solidFill>
                  <a:srgbClr val="4D3527"/>
                </a:solidFill>
                <a:latin typeface="Roboto Condensed"/>
              </a:rPr>
              <a:t>tự</a:t>
            </a:r>
            <a:r>
              <a:rPr lang="en-US" sz="4200" dirty="0">
                <a:solidFill>
                  <a:srgbClr val="4D3527"/>
                </a:solidFill>
                <a:latin typeface="Roboto Condensed"/>
              </a:rPr>
              <a:t> </a:t>
            </a:r>
            <a:r>
              <a:rPr lang="en-US" sz="4200" dirty="0" err="1">
                <a:solidFill>
                  <a:srgbClr val="4D3527"/>
                </a:solidFill>
                <a:latin typeface="Roboto Condensed"/>
              </a:rPr>
              <a:t>mình</a:t>
            </a:r>
            <a:r>
              <a:rPr lang="en-US" sz="4200" dirty="0">
                <a:solidFill>
                  <a:srgbClr val="4D3527"/>
                </a:solidFill>
                <a:latin typeface="Roboto Condensed"/>
              </a:rPr>
              <a:t> </a:t>
            </a:r>
            <a:r>
              <a:rPr lang="en-US" sz="4200" dirty="0" err="1">
                <a:solidFill>
                  <a:srgbClr val="4D3527"/>
                </a:solidFill>
                <a:latin typeface="Roboto Condensed"/>
              </a:rPr>
              <a:t>đốc</a:t>
            </a:r>
            <a:r>
              <a:rPr lang="en-US" sz="4200" dirty="0">
                <a:solidFill>
                  <a:srgbClr val="4D3527"/>
                </a:solidFill>
                <a:latin typeface="Roboto Condensed"/>
              </a:rPr>
              <a:t> </a:t>
            </a:r>
            <a:r>
              <a:rPr lang="en-US" sz="4200" dirty="0" err="1">
                <a:solidFill>
                  <a:srgbClr val="4D3527"/>
                </a:solidFill>
                <a:latin typeface="Roboto Condensed"/>
              </a:rPr>
              <a:t>suất</a:t>
            </a:r>
            <a:r>
              <a:rPr lang="en-US" sz="4200" dirty="0">
                <a:solidFill>
                  <a:srgbClr val="4D3527"/>
                </a:solidFill>
                <a:latin typeface="Roboto Condensed"/>
              </a:rPr>
              <a:t> </a:t>
            </a:r>
            <a:r>
              <a:rPr lang="en-US" sz="4200" dirty="0" err="1">
                <a:solidFill>
                  <a:srgbClr val="4D3527"/>
                </a:solidFill>
                <a:latin typeface="Roboto Condensed"/>
              </a:rPr>
              <a:t>đại</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cả</a:t>
            </a:r>
            <a:r>
              <a:rPr lang="en-US" sz="4200" dirty="0">
                <a:solidFill>
                  <a:srgbClr val="4D3527"/>
                </a:solidFill>
                <a:latin typeface="Roboto Condensed"/>
              </a:rPr>
              <a:t> </a:t>
            </a:r>
            <a:r>
              <a:rPr lang="en-US" sz="4200" dirty="0" err="1">
                <a:solidFill>
                  <a:srgbClr val="4D3527"/>
                </a:solidFill>
                <a:latin typeface="Roboto Condensed"/>
              </a:rPr>
              <a:t>thuỷ</a:t>
            </a:r>
            <a:r>
              <a:rPr lang="en-US" sz="4200" dirty="0">
                <a:solidFill>
                  <a:srgbClr val="4D3527"/>
                </a:solidFill>
                <a:latin typeface="Roboto Condensed"/>
              </a:rPr>
              <a:t> </a:t>
            </a:r>
            <a:r>
              <a:rPr lang="en-US" sz="4200" dirty="0" err="1">
                <a:solidFill>
                  <a:srgbClr val="4D3527"/>
                </a:solidFill>
                <a:latin typeface="Roboto Condensed"/>
              </a:rPr>
              <a:t>lẫn</a:t>
            </a:r>
            <a:r>
              <a:rPr lang="en-US" sz="4200" dirty="0">
                <a:solidFill>
                  <a:srgbClr val="4D3527"/>
                </a:solidFill>
                <a:latin typeface="Roboto Condensed"/>
              </a:rPr>
              <a:t> </a:t>
            </a:r>
            <a:r>
              <a:rPr lang="en-US" sz="4200" dirty="0" err="1">
                <a:solidFill>
                  <a:srgbClr val="4D3527"/>
                </a:solidFill>
                <a:latin typeface="Roboto Condensed"/>
              </a:rPr>
              <a:t>bộ</a:t>
            </a:r>
            <a:r>
              <a:rPr lang="en-US" sz="4200" dirty="0">
                <a:solidFill>
                  <a:srgbClr val="4D3527"/>
                </a:solidFill>
                <a:latin typeface="Roboto Condensed"/>
              </a:rPr>
              <a:t> </a:t>
            </a:r>
            <a:r>
              <a:rPr lang="en-US" sz="4200" dirty="0" err="1">
                <a:solidFill>
                  <a:srgbClr val="4D3527"/>
                </a:solidFill>
                <a:latin typeface="Roboto Condensed"/>
              </a:rPr>
              <a:t>cùng</a:t>
            </a:r>
            <a:r>
              <a:rPr lang="en-US" sz="4200" dirty="0">
                <a:solidFill>
                  <a:srgbClr val="4D3527"/>
                </a:solidFill>
                <a:latin typeface="Roboto Condensed"/>
              </a:rPr>
              <a:t> </a:t>
            </a:r>
            <a:r>
              <a:rPr lang="en-US" sz="4200" dirty="0" err="1">
                <a:solidFill>
                  <a:srgbClr val="4D3527"/>
                </a:solidFill>
                <a:latin typeface="Roboto Condensed"/>
              </a:rPr>
              <a:t>ra</a:t>
            </a:r>
            <a:r>
              <a:rPr lang="en-US" sz="4200" dirty="0">
                <a:solidFill>
                  <a:srgbClr val="4D3527"/>
                </a:solidFill>
                <a:latin typeface="Roboto Condensed"/>
              </a:rPr>
              <a:t> </a:t>
            </a:r>
            <a:r>
              <a:rPr lang="en-US" sz="4200" dirty="0" err="1">
                <a:solidFill>
                  <a:srgbClr val="4D3527"/>
                </a:solidFill>
                <a:latin typeface="Roboto Condensed"/>
              </a:rPr>
              <a:t>đi</a:t>
            </a:r>
            <a:r>
              <a:rPr lang="en-US" sz="4200" dirty="0">
                <a:solidFill>
                  <a:srgbClr val="4D3527"/>
                </a:solidFill>
                <a:latin typeface="Roboto Condensed"/>
              </a:rPr>
              <a:t>”.</a:t>
            </a:r>
          </a:p>
          <a:p>
            <a:pPr marL="906780" lvl="1" indent="-453390" algn="just">
              <a:lnSpc>
                <a:spcPts val="5880"/>
              </a:lnSpc>
              <a:buFont typeface="Arial"/>
              <a:buChar char="•"/>
            </a:pPr>
            <a:r>
              <a:rPr lang="en-US" sz="4200" dirty="0" err="1">
                <a:solidFill>
                  <a:srgbClr val="4D3527"/>
                </a:solidFill>
                <a:latin typeface="Roboto Condensed"/>
              </a:rPr>
              <a:t>Tổ</a:t>
            </a:r>
            <a:r>
              <a:rPr lang="en-US" sz="4200" dirty="0">
                <a:solidFill>
                  <a:srgbClr val="4D3527"/>
                </a:solidFill>
                <a:latin typeface="Roboto Condensed"/>
              </a:rPr>
              <a:t> </a:t>
            </a:r>
            <a:r>
              <a:rPr lang="en-US" sz="4200" dirty="0" err="1">
                <a:solidFill>
                  <a:srgbClr val="4D3527"/>
                </a:solidFill>
                <a:latin typeface="Roboto Condensed"/>
              </a:rPr>
              <a:t>chức</a:t>
            </a:r>
            <a:r>
              <a:rPr lang="en-US" sz="4200" dirty="0">
                <a:solidFill>
                  <a:srgbClr val="4D3527"/>
                </a:solidFill>
                <a:latin typeface="Roboto Condensed"/>
              </a:rPr>
              <a:t> </a:t>
            </a:r>
            <a:r>
              <a:rPr lang="en-US" sz="4200" dirty="0" err="1">
                <a:solidFill>
                  <a:srgbClr val="4D3527"/>
                </a:solidFill>
                <a:latin typeface="Roboto Condensed"/>
              </a:rPr>
              <a:t>tuyển</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duyệt</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a:t>
            </a:r>
          </a:p>
          <a:p>
            <a:pPr marL="906780" lvl="1" indent="-453390" algn="just">
              <a:lnSpc>
                <a:spcPts val="5880"/>
              </a:lnSpc>
              <a:buFont typeface="Arial"/>
              <a:buChar char="•"/>
            </a:pPr>
            <a:r>
              <a:rPr lang="en-US" sz="4200" dirty="0" err="1">
                <a:solidFill>
                  <a:srgbClr val="4D3527"/>
                </a:solidFill>
                <a:latin typeface="Roboto Condensed"/>
              </a:rPr>
              <a:t>Lập</a:t>
            </a:r>
            <a:r>
              <a:rPr lang="en-US" sz="4200" dirty="0">
                <a:solidFill>
                  <a:srgbClr val="4D3527"/>
                </a:solidFill>
                <a:latin typeface="Roboto Condensed"/>
              </a:rPr>
              <a:t> </a:t>
            </a:r>
            <a:r>
              <a:rPr lang="en-US" sz="4200" dirty="0" err="1">
                <a:solidFill>
                  <a:srgbClr val="4D3527"/>
                </a:solidFill>
                <a:latin typeface="Roboto Condensed"/>
              </a:rPr>
              <a:t>kế</a:t>
            </a:r>
            <a:r>
              <a:rPr lang="en-US" sz="4200" dirty="0">
                <a:solidFill>
                  <a:srgbClr val="4D3527"/>
                </a:solidFill>
                <a:latin typeface="Roboto Condensed"/>
              </a:rPr>
              <a:t> </a:t>
            </a:r>
            <a:r>
              <a:rPr lang="en-US" sz="4200" dirty="0" err="1">
                <a:solidFill>
                  <a:srgbClr val="4D3527"/>
                </a:solidFill>
                <a:latin typeface="Roboto Condensed"/>
              </a:rPr>
              <a:t>hoạch</a:t>
            </a:r>
            <a:r>
              <a:rPr lang="en-US" sz="4200" dirty="0">
                <a:solidFill>
                  <a:srgbClr val="4D3527"/>
                </a:solidFill>
                <a:latin typeface="Roboto Condensed"/>
              </a:rPr>
              <a:t> </a:t>
            </a:r>
            <a:r>
              <a:rPr lang="en-US" sz="4200" dirty="0" err="1">
                <a:solidFill>
                  <a:srgbClr val="4D3527"/>
                </a:solidFill>
                <a:latin typeface="Roboto Condensed"/>
              </a:rPr>
              <a:t>hành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giặc</a:t>
            </a:r>
            <a:r>
              <a:rPr lang="en-US" sz="4200" dirty="0">
                <a:solidFill>
                  <a:srgbClr val="4D3527"/>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7279" y="800100"/>
            <a:ext cx="5997770" cy="1198880"/>
          </a:xfrm>
          <a:prstGeom prst="rect">
            <a:avLst/>
          </a:prstGeom>
        </p:spPr>
        <p:txBody>
          <a:bodyPr lIns="0" tIns="0" rIns="0" bIns="0" rtlCol="0" anchor="t">
            <a:spAutoFit/>
          </a:bodyPr>
          <a:lstStyle/>
          <a:p>
            <a:pPr algn="ctr">
              <a:lnSpc>
                <a:spcPts val="9520"/>
              </a:lnSpc>
            </a:pPr>
            <a:r>
              <a:rPr lang="en-US" sz="6800" dirty="0">
                <a:solidFill>
                  <a:srgbClr val="4D3527"/>
                </a:solidFill>
                <a:latin typeface="#9Slide05 VL Fadilla"/>
              </a:rPr>
              <a:t>b. </a:t>
            </a:r>
            <a:r>
              <a:rPr lang="en-US" sz="6800" dirty="0" err="1">
                <a:solidFill>
                  <a:srgbClr val="4D3527"/>
                </a:solidFill>
                <a:latin typeface="#9Slide05 VL Fadilla"/>
              </a:rPr>
              <a:t>Nhân</a:t>
            </a:r>
            <a:r>
              <a:rPr lang="en-US" sz="6800" dirty="0">
                <a:solidFill>
                  <a:srgbClr val="4D3527"/>
                </a:solidFill>
                <a:latin typeface="#9Slide05 VL Fadilla"/>
              </a:rPr>
              <a:t> </a:t>
            </a:r>
            <a:r>
              <a:rPr lang="en-US" sz="6800" dirty="0" err="1">
                <a:solidFill>
                  <a:srgbClr val="4D3527"/>
                </a:solidFill>
                <a:latin typeface="#9Slide05 VL Fadilla"/>
              </a:rPr>
              <a:t>vật</a:t>
            </a:r>
            <a:endParaRPr lang="en-US" sz="6800" dirty="0">
              <a:solidFill>
                <a:srgbClr val="4D3527"/>
              </a:solidFill>
              <a:latin typeface="#9Slide05 VL Fadilla"/>
            </a:endParaRPr>
          </a:p>
        </p:txBody>
      </p:sp>
      <p:sp>
        <p:nvSpPr>
          <p:cNvPr id="5" name="TextBox 5"/>
          <p:cNvSpPr txBox="1"/>
          <p:nvPr/>
        </p:nvSpPr>
        <p:spPr>
          <a:xfrm>
            <a:off x="1981200" y="2185355"/>
            <a:ext cx="8272323" cy="790539"/>
          </a:xfrm>
          <a:prstGeom prst="rect">
            <a:avLst/>
          </a:prstGeom>
        </p:spPr>
        <p:txBody>
          <a:bodyPr lIns="0" tIns="0" rIns="0" bIns="0" rtlCol="0" anchor="t">
            <a:spAutoFit/>
          </a:bodyPr>
          <a:lstStyle/>
          <a:p>
            <a:pPr algn="ctr">
              <a:lnSpc>
                <a:spcPts val="6300"/>
              </a:lnSpc>
            </a:pPr>
            <a:r>
              <a:rPr lang="en-US" sz="4500" dirty="0" err="1">
                <a:solidFill>
                  <a:srgbClr val="4D3527"/>
                </a:solidFill>
                <a:latin typeface="Roboto Condensed Bold"/>
              </a:rPr>
              <a:t>Nhân</a:t>
            </a:r>
            <a:r>
              <a:rPr lang="en-US" sz="4500" dirty="0">
                <a:solidFill>
                  <a:srgbClr val="4D3527"/>
                </a:solidFill>
                <a:latin typeface="Roboto Condensed Bold"/>
              </a:rPr>
              <a:t> </a:t>
            </a:r>
            <a:r>
              <a:rPr lang="en-US" sz="4500" dirty="0" err="1">
                <a:solidFill>
                  <a:srgbClr val="4D3527"/>
                </a:solidFill>
                <a:latin typeface="Roboto Condensed Bold"/>
              </a:rPr>
              <a:t>vật</a:t>
            </a:r>
            <a:r>
              <a:rPr lang="en-US" sz="4500" dirty="0">
                <a:solidFill>
                  <a:srgbClr val="4D3527"/>
                </a:solidFill>
                <a:latin typeface="Roboto Condensed Bold"/>
              </a:rPr>
              <a:t> </a:t>
            </a:r>
            <a:r>
              <a:rPr lang="en-US" sz="4500" dirty="0" err="1">
                <a:solidFill>
                  <a:srgbClr val="4D3527"/>
                </a:solidFill>
                <a:latin typeface="Roboto Condensed Bold"/>
              </a:rPr>
              <a:t>vua</a:t>
            </a:r>
            <a:r>
              <a:rPr lang="en-US" sz="4500" dirty="0">
                <a:solidFill>
                  <a:srgbClr val="4D3527"/>
                </a:solidFill>
                <a:latin typeface="Roboto Condensed Bold"/>
              </a:rPr>
              <a:t> Quang Trung</a:t>
            </a:r>
          </a:p>
        </p:txBody>
      </p:sp>
      <p:sp>
        <p:nvSpPr>
          <p:cNvPr id="8" name="TextBox 8"/>
          <p:cNvSpPr txBox="1"/>
          <p:nvPr/>
        </p:nvSpPr>
        <p:spPr>
          <a:xfrm>
            <a:off x="3048000" y="3266855"/>
            <a:ext cx="9858531" cy="721923"/>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4D3527"/>
                </a:solidFill>
                <a:latin typeface="Roboto Condensed Bold Italics"/>
              </a:rPr>
              <a:t>Người</a:t>
            </a:r>
            <a:r>
              <a:rPr lang="en-US" sz="4200" dirty="0">
                <a:solidFill>
                  <a:srgbClr val="4D3527"/>
                </a:solidFill>
                <a:latin typeface="Roboto Condensed Bold Italics"/>
              </a:rPr>
              <a:t> </a:t>
            </a:r>
            <a:r>
              <a:rPr lang="en-US" sz="4200" dirty="0" err="1">
                <a:solidFill>
                  <a:srgbClr val="4D3527"/>
                </a:solidFill>
                <a:latin typeface="Roboto Condensed Bold Italics"/>
              </a:rPr>
              <a:t>sáng</a:t>
            </a:r>
            <a:r>
              <a:rPr lang="en-US" sz="4200" dirty="0">
                <a:solidFill>
                  <a:srgbClr val="4D3527"/>
                </a:solidFill>
                <a:latin typeface="Roboto Condensed Bold Italics"/>
              </a:rPr>
              <a:t> </a:t>
            </a:r>
            <a:r>
              <a:rPr lang="en-US" sz="4200" dirty="0" err="1">
                <a:solidFill>
                  <a:srgbClr val="4D3527"/>
                </a:solidFill>
                <a:latin typeface="Roboto Condensed Bold Italics"/>
              </a:rPr>
              <a:t>suốt</a:t>
            </a:r>
            <a:r>
              <a:rPr lang="en-US" sz="4200" dirty="0">
                <a:solidFill>
                  <a:srgbClr val="4D3527"/>
                </a:solidFill>
                <a:latin typeface="Roboto Condensed Bold Italics"/>
              </a:rPr>
              <a:t>, </a:t>
            </a:r>
            <a:r>
              <a:rPr lang="en-US" sz="4200" dirty="0" err="1">
                <a:solidFill>
                  <a:srgbClr val="4D3527"/>
                </a:solidFill>
                <a:latin typeface="Roboto Condensed Bold Italics"/>
              </a:rPr>
              <a:t>có</a:t>
            </a:r>
            <a:r>
              <a:rPr lang="en-US" sz="4200" dirty="0">
                <a:solidFill>
                  <a:srgbClr val="4D3527"/>
                </a:solidFill>
                <a:latin typeface="Roboto Condensed Bold Italics"/>
              </a:rPr>
              <a:t> </a:t>
            </a:r>
            <a:r>
              <a:rPr lang="en-US" sz="4200" dirty="0" err="1">
                <a:solidFill>
                  <a:srgbClr val="4D3527"/>
                </a:solidFill>
                <a:latin typeface="Roboto Condensed Bold Italics"/>
              </a:rPr>
              <a:t>tầm</a:t>
            </a:r>
            <a:r>
              <a:rPr lang="en-US" sz="4200" dirty="0">
                <a:solidFill>
                  <a:srgbClr val="4D3527"/>
                </a:solidFill>
                <a:latin typeface="Roboto Condensed Bold Italics"/>
              </a:rPr>
              <a:t> </a:t>
            </a:r>
            <a:r>
              <a:rPr lang="en-US" sz="4200" dirty="0" err="1">
                <a:solidFill>
                  <a:srgbClr val="4D3527"/>
                </a:solidFill>
                <a:latin typeface="Roboto Condensed Bold Italics"/>
              </a:rPr>
              <a:t>nhìn</a:t>
            </a:r>
            <a:r>
              <a:rPr lang="en-US" sz="4200" dirty="0">
                <a:solidFill>
                  <a:srgbClr val="4D3527"/>
                </a:solidFill>
                <a:latin typeface="Roboto Condensed Bold Italics"/>
              </a:rPr>
              <a:t> xa </a:t>
            </a:r>
            <a:r>
              <a:rPr lang="en-US" sz="4200" dirty="0" err="1">
                <a:solidFill>
                  <a:srgbClr val="4D3527"/>
                </a:solidFill>
                <a:latin typeface="Roboto Condensed Bold Italics"/>
              </a:rPr>
              <a:t>và</a:t>
            </a:r>
            <a:r>
              <a:rPr lang="en-US" sz="4200" dirty="0">
                <a:solidFill>
                  <a:srgbClr val="4D3527"/>
                </a:solidFill>
                <a:latin typeface="Roboto Condensed Bold Italics"/>
              </a:rPr>
              <a:t> </a:t>
            </a:r>
            <a:r>
              <a:rPr lang="en-US" sz="4200" dirty="0" err="1">
                <a:solidFill>
                  <a:srgbClr val="4D3527"/>
                </a:solidFill>
                <a:latin typeface="Roboto Condensed Bold Italics"/>
              </a:rPr>
              <a:t>trông</a:t>
            </a:r>
            <a:r>
              <a:rPr lang="en-US" sz="4200" dirty="0">
                <a:solidFill>
                  <a:srgbClr val="4D3527"/>
                </a:solidFill>
                <a:latin typeface="Roboto Condensed Bold Italics"/>
              </a:rPr>
              <a:t> </a:t>
            </a:r>
            <a:r>
              <a:rPr lang="en-US" sz="4200" dirty="0" err="1">
                <a:solidFill>
                  <a:srgbClr val="4D3527"/>
                </a:solidFill>
                <a:latin typeface="Roboto Condensed Bold Italics"/>
              </a:rPr>
              <a:t>rộng</a:t>
            </a:r>
            <a:endParaRPr lang="en-US" sz="4200" dirty="0">
              <a:solidFill>
                <a:srgbClr val="4D3527"/>
              </a:solidFill>
              <a:latin typeface="Roboto Condensed Bold Italics"/>
            </a:endParaRPr>
          </a:p>
        </p:txBody>
      </p:sp>
      <p:sp>
        <p:nvSpPr>
          <p:cNvPr id="9" name="TextBox 9"/>
          <p:cNvSpPr txBox="1"/>
          <p:nvPr/>
        </p:nvSpPr>
        <p:spPr>
          <a:xfrm>
            <a:off x="3026229" y="4257968"/>
            <a:ext cx="9281301" cy="5179190"/>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4D3527"/>
                </a:solidFill>
                <a:latin typeface="Roboto Condensed"/>
              </a:rPr>
              <a:t>Lắng</a:t>
            </a:r>
            <a:r>
              <a:rPr lang="en-US" sz="4200" dirty="0">
                <a:solidFill>
                  <a:srgbClr val="4D3527"/>
                </a:solidFill>
                <a:latin typeface="Roboto Condensed"/>
              </a:rPr>
              <a:t> </a:t>
            </a:r>
            <a:r>
              <a:rPr lang="en-US" sz="4200" dirty="0" err="1">
                <a:solidFill>
                  <a:srgbClr val="4D3527"/>
                </a:solidFill>
                <a:latin typeface="Roboto Condensed"/>
              </a:rPr>
              <a:t>nghe</a:t>
            </a:r>
            <a:r>
              <a:rPr lang="en-US" sz="4200" dirty="0">
                <a:solidFill>
                  <a:srgbClr val="4D3527"/>
                </a:solidFill>
                <a:latin typeface="Roboto Condensed"/>
              </a:rPr>
              <a:t> ý </a:t>
            </a:r>
            <a:r>
              <a:rPr lang="en-US" sz="4200" dirty="0" err="1">
                <a:solidFill>
                  <a:srgbClr val="4D3527"/>
                </a:solidFill>
                <a:latin typeface="Roboto Condensed"/>
              </a:rPr>
              <a:t>kiến</a:t>
            </a:r>
            <a:r>
              <a:rPr lang="en-US" sz="4200" dirty="0">
                <a:solidFill>
                  <a:srgbClr val="4D3527"/>
                </a:solidFill>
                <a:latin typeface="Roboto Condensed"/>
              </a:rPr>
              <a:t> </a:t>
            </a:r>
            <a:r>
              <a:rPr lang="en-US" sz="4200" dirty="0" err="1">
                <a:solidFill>
                  <a:srgbClr val="4D3527"/>
                </a:solidFill>
                <a:latin typeface="Roboto Condensed"/>
              </a:rPr>
              <a:t>Nguyễn</a:t>
            </a:r>
            <a:r>
              <a:rPr lang="en-US" sz="4200" dirty="0">
                <a:solidFill>
                  <a:srgbClr val="4D3527"/>
                </a:solidFill>
                <a:latin typeface="Roboto Condensed"/>
              </a:rPr>
              <a:t> </a:t>
            </a:r>
            <a:r>
              <a:rPr lang="en-US" sz="4200" dirty="0" err="1">
                <a:solidFill>
                  <a:srgbClr val="4D3527"/>
                </a:solidFill>
                <a:latin typeface="Roboto Condensed"/>
              </a:rPr>
              <a:t>Thiếp</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nắm</a:t>
            </a:r>
            <a:r>
              <a:rPr lang="en-US" sz="4200" dirty="0">
                <a:solidFill>
                  <a:srgbClr val="4D3527"/>
                </a:solidFill>
                <a:latin typeface="Roboto Condensed"/>
              </a:rPr>
              <a:t> </a:t>
            </a:r>
            <a:r>
              <a:rPr lang="en-US" sz="4200" dirty="0" err="1">
                <a:solidFill>
                  <a:srgbClr val="4D3527"/>
                </a:solidFill>
                <a:latin typeface="Roboto Condensed"/>
              </a:rPr>
              <a:t>bắt</a:t>
            </a:r>
            <a:r>
              <a:rPr lang="en-US" sz="4200" dirty="0">
                <a:solidFill>
                  <a:srgbClr val="4D3527"/>
                </a:solidFill>
                <a:latin typeface="Roboto Condensed"/>
              </a:rPr>
              <a:t> </a:t>
            </a:r>
            <a:r>
              <a:rPr lang="en-US" sz="4200" dirty="0" err="1">
                <a:solidFill>
                  <a:srgbClr val="4D3527"/>
                </a:solidFill>
                <a:latin typeface="Roboto Condensed"/>
              </a:rPr>
              <a:t>tình</a:t>
            </a:r>
            <a:r>
              <a:rPr lang="en-US" sz="4200" dirty="0">
                <a:solidFill>
                  <a:srgbClr val="4D3527"/>
                </a:solidFill>
                <a:latin typeface="Roboto Condensed"/>
              </a:rPr>
              <a:t> </a:t>
            </a:r>
            <a:r>
              <a:rPr lang="en-US" sz="4200" dirty="0" err="1">
                <a:solidFill>
                  <a:srgbClr val="4D3527"/>
                </a:solidFill>
                <a:latin typeface="Roboto Condensed"/>
              </a:rPr>
              <a:t>hình</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địch</a:t>
            </a:r>
            <a:endParaRPr lang="en-US" sz="4200" dirty="0">
              <a:solidFill>
                <a:srgbClr val="4D3527"/>
              </a:solidFill>
              <a:latin typeface="Roboto Condensed"/>
            </a:endParaRPr>
          </a:p>
          <a:p>
            <a:pPr marL="906780" lvl="1" indent="-453390" algn="just">
              <a:lnSpc>
                <a:spcPts val="5880"/>
              </a:lnSpc>
              <a:buFont typeface="Arial"/>
              <a:buChar char="•"/>
            </a:pPr>
            <a:r>
              <a:rPr lang="en-US" sz="4200" dirty="0" err="1">
                <a:solidFill>
                  <a:srgbClr val="4D3527"/>
                </a:solidFill>
                <a:latin typeface="Roboto Condensed"/>
              </a:rPr>
              <a:t>Đưa</a:t>
            </a:r>
            <a:r>
              <a:rPr lang="en-US" sz="4200" dirty="0">
                <a:solidFill>
                  <a:srgbClr val="4D3527"/>
                </a:solidFill>
                <a:latin typeface="Roboto Condensed"/>
              </a:rPr>
              <a:t> </a:t>
            </a:r>
            <a:r>
              <a:rPr lang="en-US" sz="4200" dirty="0" err="1">
                <a:solidFill>
                  <a:srgbClr val="4D3527"/>
                </a:solidFill>
                <a:latin typeface="Roboto Condensed"/>
              </a:rPr>
              <a:t>ra</a:t>
            </a:r>
            <a:r>
              <a:rPr lang="en-US" sz="4200" dirty="0">
                <a:solidFill>
                  <a:srgbClr val="4D3527"/>
                </a:solidFill>
                <a:latin typeface="Roboto Condensed"/>
              </a:rPr>
              <a:t> </a:t>
            </a:r>
            <a:r>
              <a:rPr lang="en-US" sz="4200" dirty="0" err="1">
                <a:solidFill>
                  <a:srgbClr val="4D3527"/>
                </a:solidFill>
                <a:latin typeface="Roboto Condensed"/>
              </a:rPr>
              <a:t>lời</a:t>
            </a:r>
            <a:r>
              <a:rPr lang="en-US" sz="4200" dirty="0">
                <a:solidFill>
                  <a:srgbClr val="4D3527"/>
                </a:solidFill>
                <a:latin typeface="Roboto Condensed"/>
              </a:rPr>
              <a:t> </a:t>
            </a:r>
            <a:r>
              <a:rPr lang="en-US" sz="4200" dirty="0" err="1">
                <a:solidFill>
                  <a:srgbClr val="4D3527"/>
                </a:solidFill>
                <a:latin typeface="Roboto Condensed"/>
              </a:rPr>
              <a:t>dụ</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động</a:t>
            </a:r>
            <a:r>
              <a:rPr lang="en-US" sz="4200" dirty="0">
                <a:solidFill>
                  <a:srgbClr val="4D3527"/>
                </a:solidFill>
                <a:latin typeface="Roboto Condensed"/>
              </a:rPr>
              <a:t> </a:t>
            </a:r>
            <a:r>
              <a:rPr lang="en-US" sz="4200" dirty="0" err="1">
                <a:solidFill>
                  <a:srgbClr val="4D3527"/>
                </a:solidFill>
                <a:latin typeface="Roboto Condensed"/>
              </a:rPr>
              <a:t>viên</a:t>
            </a:r>
            <a:r>
              <a:rPr lang="en-US" sz="4200" dirty="0">
                <a:solidFill>
                  <a:srgbClr val="4D3527"/>
                </a:solidFill>
                <a:latin typeface="Roboto Condensed"/>
              </a:rPr>
              <a:t> </a:t>
            </a:r>
            <a:r>
              <a:rPr lang="en-US" sz="4200" dirty="0" err="1">
                <a:solidFill>
                  <a:srgbClr val="4D3527"/>
                </a:solidFill>
                <a:latin typeface="Roboto Condensed"/>
              </a:rPr>
              <a:t>tinh</a:t>
            </a:r>
            <a:r>
              <a:rPr lang="en-US" sz="4200" dirty="0">
                <a:solidFill>
                  <a:srgbClr val="4D3527"/>
                </a:solidFill>
                <a:latin typeface="Roboto Condensed"/>
              </a:rPr>
              <a:t> </a:t>
            </a:r>
            <a:r>
              <a:rPr lang="en-US" sz="4200" dirty="0" err="1">
                <a:solidFill>
                  <a:srgbClr val="4D3527"/>
                </a:solidFill>
                <a:latin typeface="Roboto Condensed"/>
              </a:rPr>
              <a:t>thần</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lính</a:t>
            </a:r>
            <a:endParaRPr lang="en-US" sz="4200" dirty="0">
              <a:solidFill>
                <a:srgbClr val="4D3527"/>
              </a:solidFill>
              <a:latin typeface="Roboto Condensed"/>
            </a:endParaRPr>
          </a:p>
          <a:p>
            <a:pPr marL="906780" lvl="1" indent="-453390" algn="just">
              <a:lnSpc>
                <a:spcPts val="5880"/>
              </a:lnSpc>
              <a:buFont typeface="Arial"/>
              <a:buChar char="•"/>
            </a:pPr>
            <a:r>
              <a:rPr lang="en-US" sz="4200" dirty="0" err="1">
                <a:solidFill>
                  <a:srgbClr val="4D3527"/>
                </a:solidFill>
                <a:latin typeface="Roboto Condensed"/>
              </a:rPr>
              <a:t>Mở</a:t>
            </a:r>
            <a:r>
              <a:rPr lang="en-US" sz="4200" dirty="0">
                <a:solidFill>
                  <a:srgbClr val="4D3527"/>
                </a:solidFill>
                <a:latin typeface="Roboto Condensed"/>
              </a:rPr>
              <a:t> </a:t>
            </a:r>
            <a:r>
              <a:rPr lang="en-US" sz="4200" dirty="0" err="1">
                <a:solidFill>
                  <a:srgbClr val="4D3527"/>
                </a:solidFill>
                <a:latin typeface="Roboto Condensed"/>
              </a:rPr>
              <a:t>tiệc</a:t>
            </a:r>
            <a:r>
              <a:rPr lang="en-US" sz="4200" dirty="0">
                <a:solidFill>
                  <a:srgbClr val="4D3527"/>
                </a:solidFill>
                <a:latin typeface="Roboto Condensed"/>
              </a:rPr>
              <a:t> khao </a:t>
            </a:r>
            <a:r>
              <a:rPr lang="en-US" sz="4200" dirty="0" err="1">
                <a:solidFill>
                  <a:srgbClr val="4D3527"/>
                </a:solidFill>
                <a:latin typeface="Roboto Condensed"/>
              </a:rPr>
              <a:t>quân</a:t>
            </a:r>
            <a:r>
              <a:rPr lang="en-US" sz="4200" dirty="0">
                <a:solidFill>
                  <a:srgbClr val="4D3527"/>
                </a:solidFill>
                <a:latin typeface="Roboto Condensed"/>
              </a:rPr>
              <a:t>: “Ta </a:t>
            </a:r>
            <a:r>
              <a:rPr lang="en-US" sz="4200" dirty="0" err="1">
                <a:solidFill>
                  <a:srgbClr val="4D3527"/>
                </a:solidFill>
                <a:latin typeface="Roboto Condensed"/>
              </a:rPr>
              <a:t>với</a:t>
            </a:r>
            <a:r>
              <a:rPr lang="en-US" sz="4200" dirty="0">
                <a:solidFill>
                  <a:srgbClr val="4D3527"/>
                </a:solidFill>
                <a:latin typeface="Roboto Condensed"/>
              </a:rPr>
              <a:t> </a:t>
            </a:r>
            <a:r>
              <a:rPr lang="en-US" sz="4200" dirty="0" err="1">
                <a:solidFill>
                  <a:srgbClr val="4D3527"/>
                </a:solidFill>
                <a:latin typeface="Roboto Condensed"/>
              </a:rPr>
              <a:t>các</a:t>
            </a:r>
            <a:r>
              <a:rPr lang="en-US" sz="4200" dirty="0">
                <a:solidFill>
                  <a:srgbClr val="4D3527"/>
                </a:solidFill>
                <a:latin typeface="Roboto Condensed"/>
              </a:rPr>
              <a:t> </a:t>
            </a:r>
            <a:r>
              <a:rPr lang="en-US" sz="4200" dirty="0" err="1">
                <a:solidFill>
                  <a:srgbClr val="4D3527"/>
                </a:solidFill>
                <a:latin typeface="Roboto Condensed"/>
              </a:rPr>
              <a:t>ngươi</a:t>
            </a:r>
            <a:r>
              <a:rPr lang="en-US" sz="4200" dirty="0">
                <a:solidFill>
                  <a:srgbClr val="4D3527"/>
                </a:solidFill>
                <a:latin typeface="Roboto Condensed"/>
              </a:rPr>
              <a:t> </a:t>
            </a:r>
            <a:r>
              <a:rPr lang="en-US" sz="4200" dirty="0" err="1">
                <a:solidFill>
                  <a:srgbClr val="4D3527"/>
                </a:solidFill>
                <a:latin typeface="Roboto Condensed"/>
              </a:rPr>
              <a:t>hãy</a:t>
            </a:r>
            <a:r>
              <a:rPr lang="en-US" sz="4200" dirty="0">
                <a:solidFill>
                  <a:srgbClr val="4D3527"/>
                </a:solidFill>
                <a:latin typeface="Roboto Condensed"/>
              </a:rPr>
              <a:t> </a:t>
            </a:r>
            <a:r>
              <a:rPr lang="en-US" sz="4200" dirty="0" err="1">
                <a:solidFill>
                  <a:srgbClr val="4D3527"/>
                </a:solidFill>
                <a:latin typeface="Roboto Condensed"/>
              </a:rPr>
              <a:t>tạm</a:t>
            </a:r>
            <a:r>
              <a:rPr lang="en-US" sz="4200" dirty="0">
                <a:solidFill>
                  <a:srgbClr val="4D3527"/>
                </a:solidFill>
                <a:latin typeface="Roboto Condensed"/>
              </a:rPr>
              <a:t> </a:t>
            </a:r>
            <a:r>
              <a:rPr lang="en-US" sz="4200" dirty="0" err="1">
                <a:solidFill>
                  <a:srgbClr val="4D3527"/>
                </a:solidFill>
                <a:latin typeface="Roboto Condensed"/>
              </a:rPr>
              <a:t>sửa</a:t>
            </a:r>
            <a:r>
              <a:rPr lang="en-US" sz="4200" dirty="0">
                <a:solidFill>
                  <a:srgbClr val="4D3527"/>
                </a:solidFill>
                <a:latin typeface="Roboto Condensed"/>
              </a:rPr>
              <a:t> </a:t>
            </a:r>
            <a:r>
              <a:rPr lang="en-US" sz="4200" dirty="0" err="1">
                <a:solidFill>
                  <a:srgbClr val="4D3527"/>
                </a:solidFill>
                <a:latin typeface="Roboto Condensed"/>
              </a:rPr>
              <a:t>lễ</a:t>
            </a:r>
            <a:r>
              <a:rPr lang="en-US" sz="4200" dirty="0">
                <a:solidFill>
                  <a:srgbClr val="4D3527"/>
                </a:solidFill>
                <a:latin typeface="Roboto Condensed"/>
              </a:rPr>
              <a:t> </a:t>
            </a:r>
            <a:r>
              <a:rPr lang="en-US" sz="4200" dirty="0" err="1">
                <a:solidFill>
                  <a:srgbClr val="4D3527"/>
                </a:solidFill>
                <a:latin typeface="Roboto Condensed"/>
              </a:rPr>
              <a:t>cúng</a:t>
            </a:r>
            <a:r>
              <a:rPr lang="en-US" sz="4200" dirty="0">
                <a:solidFill>
                  <a:srgbClr val="4D3527"/>
                </a:solidFill>
                <a:latin typeface="Roboto Condensed"/>
              </a:rPr>
              <a:t> </a:t>
            </a:r>
            <a:r>
              <a:rPr lang="en-US" sz="4200" dirty="0" err="1">
                <a:solidFill>
                  <a:srgbClr val="4D3527"/>
                </a:solidFill>
                <a:latin typeface="Roboto Condensed"/>
              </a:rPr>
              <a:t>Tết</a:t>
            </a:r>
            <a:r>
              <a:rPr lang="en-US" sz="4200" dirty="0">
                <a:solidFill>
                  <a:srgbClr val="4D3527"/>
                </a:solidFill>
                <a:latin typeface="Roboto Condensed"/>
              </a:rPr>
              <a:t> </a:t>
            </a:r>
            <a:r>
              <a:rPr lang="en-US" sz="4200" dirty="0" err="1">
                <a:solidFill>
                  <a:srgbClr val="4D3527"/>
                </a:solidFill>
                <a:latin typeface="Roboto Condensed"/>
              </a:rPr>
              <a:t>trước</a:t>
            </a:r>
            <a:r>
              <a:rPr lang="en-US" sz="4200" dirty="0">
                <a:solidFill>
                  <a:srgbClr val="4D3527"/>
                </a:solidFill>
                <a:latin typeface="Roboto Condensed"/>
              </a:rPr>
              <a:t> </a:t>
            </a:r>
            <a:r>
              <a:rPr lang="en-US" sz="4200" dirty="0" err="1">
                <a:solidFill>
                  <a:srgbClr val="4D3527"/>
                </a:solidFill>
                <a:latin typeface="Roboto Condensed"/>
              </a:rPr>
              <a:t>đã</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khích</a:t>
            </a:r>
            <a:r>
              <a:rPr lang="en-US" sz="4200" dirty="0">
                <a:solidFill>
                  <a:srgbClr val="4D3527"/>
                </a:solidFill>
                <a:latin typeface="Roboto Condensed"/>
              </a:rPr>
              <a:t> </a:t>
            </a:r>
            <a:r>
              <a:rPr lang="en-US" sz="4200" dirty="0" err="1">
                <a:solidFill>
                  <a:srgbClr val="4D3527"/>
                </a:solidFill>
                <a:latin typeface="Roboto Condensed"/>
              </a:rPr>
              <a:t>lệ</a:t>
            </a:r>
            <a:r>
              <a:rPr lang="en-US" sz="4200" dirty="0">
                <a:solidFill>
                  <a:srgbClr val="4D3527"/>
                </a:solidFill>
                <a:latin typeface="Roboto Condensed"/>
              </a:rPr>
              <a:t> </a:t>
            </a:r>
            <a:r>
              <a:rPr lang="en-US" sz="4200" dirty="0" err="1">
                <a:solidFill>
                  <a:srgbClr val="4D3527"/>
                </a:solidFill>
                <a:latin typeface="Roboto Condensed"/>
              </a:rPr>
              <a:t>tinh</a:t>
            </a:r>
            <a:r>
              <a:rPr lang="en-US" sz="4200" dirty="0">
                <a:solidFill>
                  <a:srgbClr val="4D3527"/>
                </a:solidFill>
                <a:latin typeface="Roboto Condensed"/>
              </a:rPr>
              <a:t> </a:t>
            </a:r>
            <a:r>
              <a:rPr lang="en-US" sz="4200" dirty="0" err="1">
                <a:solidFill>
                  <a:srgbClr val="4D3527"/>
                </a:solidFill>
                <a:latin typeface="Roboto Condensed"/>
              </a:rPr>
              <a:t>thần</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sĩ</a:t>
            </a:r>
            <a:endParaRPr lang="en-US" sz="4200" dirty="0">
              <a:solidFill>
                <a:srgbClr val="4D3527"/>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12" name="TextBox 12"/>
          <p:cNvSpPr txBox="1"/>
          <p:nvPr/>
        </p:nvSpPr>
        <p:spPr>
          <a:xfrm>
            <a:off x="0" y="2292502"/>
            <a:ext cx="13351976" cy="4660973"/>
          </a:xfrm>
          <a:prstGeom prst="rect">
            <a:avLst/>
          </a:prstGeom>
        </p:spPr>
        <p:txBody>
          <a:bodyPr lIns="0" tIns="0" rIns="0" bIns="0" rtlCol="0" anchor="t">
            <a:spAutoFit/>
          </a:bodyPr>
          <a:lstStyle/>
          <a:p>
            <a:pPr algn="ctr">
              <a:lnSpc>
                <a:spcPts val="12420"/>
              </a:lnSpc>
            </a:pPr>
            <a:r>
              <a:rPr lang="en-US" sz="8872">
                <a:solidFill>
                  <a:srgbClr val="6D453E"/>
                </a:solidFill>
                <a:latin typeface="Fraunces Bold"/>
              </a:rPr>
              <a:t>BÀI 8: </a:t>
            </a:r>
          </a:p>
          <a:p>
            <a:pPr algn="ctr">
              <a:lnSpc>
                <a:spcPts val="12420"/>
              </a:lnSpc>
            </a:pPr>
            <a:r>
              <a:rPr lang="en-US" sz="8872">
                <a:solidFill>
                  <a:srgbClr val="6D453E"/>
                </a:solidFill>
                <a:latin typeface="Fraunces Bold"/>
              </a:rPr>
              <a:t>TRUYỆN LỊCH SỬ VÀ TIỂU THUYẾT</a:t>
            </a:r>
          </a:p>
        </p:txBody>
      </p:sp>
      <p:sp>
        <p:nvSpPr>
          <p:cNvPr id="13" name="Freeform 13"/>
          <p:cNvSpPr/>
          <p:nvPr/>
        </p:nvSpPr>
        <p:spPr>
          <a:xfrm>
            <a:off x="12869330" y="228600"/>
            <a:ext cx="4787679" cy="3153883"/>
          </a:xfrm>
          <a:custGeom>
            <a:avLst/>
            <a:gdLst/>
            <a:ahLst/>
            <a:cxnLst/>
            <a:rect l="l" t="t" r="r" b="b"/>
            <a:pathLst>
              <a:path w="4787679" h="3153883">
                <a:moveTo>
                  <a:pt x="0" y="0"/>
                </a:moveTo>
                <a:lnTo>
                  <a:pt x="4787678" y="0"/>
                </a:lnTo>
                <a:lnTo>
                  <a:pt x="4787678" y="3153883"/>
                </a:lnTo>
                <a:lnTo>
                  <a:pt x="0" y="3153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4" name="TextBox 4"/>
          <p:cNvSpPr txBox="1"/>
          <p:nvPr/>
        </p:nvSpPr>
        <p:spPr>
          <a:xfrm>
            <a:off x="1796824" y="1800201"/>
            <a:ext cx="5997770" cy="1182370"/>
          </a:xfrm>
          <a:prstGeom prst="rect">
            <a:avLst/>
          </a:prstGeom>
        </p:spPr>
        <p:txBody>
          <a:bodyPr lIns="0" tIns="0" rIns="0" bIns="0" rtlCol="0" anchor="t">
            <a:spAutoFit/>
          </a:bodyPr>
          <a:lstStyle/>
          <a:p>
            <a:pPr algn="ctr">
              <a:lnSpc>
                <a:spcPts val="9379"/>
              </a:lnSpc>
            </a:pPr>
            <a:r>
              <a:rPr lang="en-US" sz="6699">
                <a:solidFill>
                  <a:srgbClr val="4D3527"/>
                </a:solidFill>
                <a:latin typeface="#9Slide05 VL Fadilla"/>
              </a:rPr>
              <a:t>b. Nhân vật</a:t>
            </a:r>
          </a:p>
        </p:txBody>
      </p:sp>
      <p:sp>
        <p:nvSpPr>
          <p:cNvPr id="5" name="TextBox 5"/>
          <p:cNvSpPr txBox="1"/>
          <p:nvPr/>
        </p:nvSpPr>
        <p:spPr>
          <a:xfrm>
            <a:off x="2019665" y="301939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sp>
        <p:nvSpPr>
          <p:cNvPr id="8" name="TextBox 8"/>
          <p:cNvSpPr txBox="1"/>
          <p:nvPr/>
        </p:nvSpPr>
        <p:spPr>
          <a:xfrm>
            <a:off x="3429000" y="3952810"/>
            <a:ext cx="8540413" cy="721923"/>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4D3527"/>
                </a:solidFill>
                <a:latin typeface="Roboto Condensed Bold Italics"/>
              </a:rPr>
              <a:t>Người</a:t>
            </a:r>
            <a:r>
              <a:rPr lang="en-US" sz="4200" dirty="0">
                <a:solidFill>
                  <a:srgbClr val="4D3527"/>
                </a:solidFill>
                <a:latin typeface="Roboto Condensed Bold Italics"/>
              </a:rPr>
              <a:t> </a:t>
            </a:r>
            <a:r>
              <a:rPr lang="en-US" sz="4200" dirty="0" err="1">
                <a:solidFill>
                  <a:srgbClr val="4D3527"/>
                </a:solidFill>
                <a:latin typeface="Roboto Condensed Bold Italics"/>
              </a:rPr>
              <a:t>có</a:t>
            </a:r>
            <a:r>
              <a:rPr lang="en-US" sz="4200" dirty="0">
                <a:solidFill>
                  <a:srgbClr val="4D3527"/>
                </a:solidFill>
                <a:latin typeface="Roboto Condensed Bold Italics"/>
              </a:rPr>
              <a:t> </a:t>
            </a:r>
            <a:r>
              <a:rPr lang="en-US" sz="4200" dirty="0" err="1">
                <a:solidFill>
                  <a:srgbClr val="4D3527"/>
                </a:solidFill>
                <a:latin typeface="Roboto Condensed Bold Italics"/>
              </a:rPr>
              <a:t>tài</a:t>
            </a:r>
            <a:r>
              <a:rPr lang="en-US" sz="4200" dirty="0">
                <a:solidFill>
                  <a:srgbClr val="4D3527"/>
                </a:solidFill>
                <a:latin typeface="Roboto Condensed Bold Italics"/>
              </a:rPr>
              <a:t> </a:t>
            </a:r>
            <a:r>
              <a:rPr lang="en-US" sz="4200" dirty="0" err="1">
                <a:solidFill>
                  <a:srgbClr val="4D3527"/>
                </a:solidFill>
                <a:latin typeface="Roboto Condensed Bold Italics"/>
              </a:rPr>
              <a:t>mưu</a:t>
            </a:r>
            <a:r>
              <a:rPr lang="en-US" sz="4200" dirty="0">
                <a:solidFill>
                  <a:srgbClr val="4D3527"/>
                </a:solidFill>
                <a:latin typeface="Roboto Condensed Bold Italics"/>
              </a:rPr>
              <a:t> </a:t>
            </a:r>
            <a:r>
              <a:rPr lang="en-US" sz="4200" dirty="0" err="1">
                <a:solidFill>
                  <a:srgbClr val="4D3527"/>
                </a:solidFill>
                <a:latin typeface="Roboto Condensed Bold Italics"/>
              </a:rPr>
              <a:t>lược</a:t>
            </a:r>
            <a:r>
              <a:rPr lang="en-US" sz="4200" dirty="0">
                <a:solidFill>
                  <a:srgbClr val="4D3527"/>
                </a:solidFill>
                <a:latin typeface="Roboto Condensed Bold Italics"/>
              </a:rPr>
              <a:t> </a:t>
            </a:r>
            <a:r>
              <a:rPr lang="en-US" sz="4200" dirty="0" err="1">
                <a:solidFill>
                  <a:srgbClr val="4D3527"/>
                </a:solidFill>
                <a:latin typeface="Roboto Condensed Bold Italics"/>
              </a:rPr>
              <a:t>và</a:t>
            </a:r>
            <a:r>
              <a:rPr lang="en-US" sz="4200" dirty="0">
                <a:solidFill>
                  <a:srgbClr val="4D3527"/>
                </a:solidFill>
                <a:latin typeface="Roboto Condensed Bold Italics"/>
              </a:rPr>
              <a:t> </a:t>
            </a:r>
            <a:r>
              <a:rPr lang="en-US" sz="4200" dirty="0" err="1">
                <a:solidFill>
                  <a:srgbClr val="4D3527"/>
                </a:solidFill>
                <a:latin typeface="Roboto Condensed Bold Italics"/>
              </a:rPr>
              <a:t>tài</a:t>
            </a:r>
            <a:r>
              <a:rPr lang="en-US" sz="4200" dirty="0">
                <a:solidFill>
                  <a:srgbClr val="4D3527"/>
                </a:solidFill>
                <a:latin typeface="Roboto Condensed Bold Italics"/>
              </a:rPr>
              <a:t> </a:t>
            </a:r>
            <a:r>
              <a:rPr lang="en-US" sz="4200" dirty="0" err="1">
                <a:solidFill>
                  <a:srgbClr val="4D3527"/>
                </a:solidFill>
                <a:latin typeface="Roboto Condensed Bold Italics"/>
              </a:rPr>
              <a:t>dụng</a:t>
            </a:r>
            <a:r>
              <a:rPr lang="en-US" sz="4200" dirty="0">
                <a:solidFill>
                  <a:srgbClr val="4D3527"/>
                </a:solidFill>
                <a:latin typeface="Roboto Condensed Bold Italics"/>
              </a:rPr>
              <a:t> </a:t>
            </a:r>
            <a:r>
              <a:rPr lang="en-US" sz="4200" dirty="0" err="1">
                <a:solidFill>
                  <a:srgbClr val="4D3527"/>
                </a:solidFill>
                <a:latin typeface="Roboto Condensed Bold Italics"/>
              </a:rPr>
              <a:t>binh</a:t>
            </a:r>
            <a:endParaRPr lang="en-US" sz="4200" dirty="0">
              <a:solidFill>
                <a:srgbClr val="4D3527"/>
              </a:solidFill>
              <a:latin typeface="Roboto Condensed Bold Italics"/>
            </a:endParaRPr>
          </a:p>
        </p:txBody>
      </p:sp>
      <p:sp>
        <p:nvSpPr>
          <p:cNvPr id="9" name="TextBox 9"/>
          <p:cNvSpPr txBox="1"/>
          <p:nvPr/>
        </p:nvSpPr>
        <p:spPr>
          <a:xfrm>
            <a:off x="2866299" y="5001664"/>
            <a:ext cx="9281301" cy="4436312"/>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4D3527"/>
                </a:solidFill>
                <a:latin typeface="Roboto Condensed"/>
              </a:rPr>
              <a:t>Chớp</a:t>
            </a:r>
            <a:r>
              <a:rPr lang="en-US" sz="4200" dirty="0">
                <a:solidFill>
                  <a:srgbClr val="4D3527"/>
                </a:solidFill>
                <a:latin typeface="Roboto Condensed"/>
              </a:rPr>
              <a:t> </a:t>
            </a:r>
            <a:r>
              <a:rPr lang="en-US" sz="4200" dirty="0" err="1">
                <a:solidFill>
                  <a:srgbClr val="4D3527"/>
                </a:solidFill>
                <a:latin typeface="Roboto Condensed"/>
              </a:rPr>
              <a:t>thời</a:t>
            </a:r>
            <a:r>
              <a:rPr lang="en-US" sz="4200" dirty="0">
                <a:solidFill>
                  <a:srgbClr val="4D3527"/>
                </a:solidFill>
                <a:latin typeface="Roboto Condensed"/>
              </a:rPr>
              <a:t> </a:t>
            </a:r>
            <a:r>
              <a:rPr lang="en-US" sz="4200" dirty="0" err="1">
                <a:solidFill>
                  <a:srgbClr val="4D3527"/>
                </a:solidFill>
                <a:latin typeface="Roboto Condensed"/>
              </a:rPr>
              <a:t>cơ</a:t>
            </a:r>
            <a:r>
              <a:rPr lang="en-US" sz="4200" dirty="0">
                <a:solidFill>
                  <a:srgbClr val="4D3527"/>
                </a:solidFill>
                <a:latin typeface="Roboto Condensed"/>
              </a:rPr>
              <a:t> </a:t>
            </a:r>
            <a:r>
              <a:rPr lang="en-US" sz="4200" dirty="0" err="1">
                <a:solidFill>
                  <a:srgbClr val="4D3527"/>
                </a:solidFill>
                <a:latin typeface="Roboto Condensed"/>
              </a:rPr>
              <a:t>vào</a:t>
            </a:r>
            <a:r>
              <a:rPr lang="en-US" sz="4200" dirty="0">
                <a:solidFill>
                  <a:srgbClr val="4D3527"/>
                </a:solidFill>
                <a:latin typeface="Roboto Condensed"/>
              </a:rPr>
              <a:t> </a:t>
            </a:r>
            <a:r>
              <a:rPr lang="en-US" sz="4200" dirty="0" err="1">
                <a:solidFill>
                  <a:srgbClr val="4D3527"/>
                </a:solidFill>
                <a:latin typeface="Roboto Condensed"/>
              </a:rPr>
              <a:t>đúng</a:t>
            </a:r>
            <a:r>
              <a:rPr lang="en-US" sz="4200" dirty="0">
                <a:solidFill>
                  <a:srgbClr val="4D3527"/>
                </a:solidFill>
                <a:latin typeface="Roboto Condensed"/>
              </a:rPr>
              <a:t> </a:t>
            </a:r>
            <a:r>
              <a:rPr lang="en-US" sz="4200" dirty="0" err="1">
                <a:solidFill>
                  <a:srgbClr val="4D3527"/>
                </a:solidFill>
                <a:latin typeface="Roboto Condensed"/>
              </a:rPr>
              <a:t>ngày</a:t>
            </a:r>
            <a:r>
              <a:rPr lang="en-US" sz="4200" dirty="0">
                <a:solidFill>
                  <a:srgbClr val="4D3527"/>
                </a:solidFill>
                <a:latin typeface="Roboto Condensed"/>
              </a:rPr>
              <a:t> </a:t>
            </a:r>
            <a:r>
              <a:rPr lang="en-US" sz="4200" dirty="0" err="1">
                <a:solidFill>
                  <a:srgbClr val="4D3527"/>
                </a:solidFill>
                <a:latin typeface="Roboto Condensed"/>
              </a:rPr>
              <a:t>tết</a:t>
            </a:r>
            <a:r>
              <a:rPr lang="en-US" sz="4200" dirty="0">
                <a:solidFill>
                  <a:srgbClr val="4D3527"/>
                </a:solidFill>
                <a:latin typeface="Roboto Condensed"/>
              </a:rPr>
              <a:t> </a:t>
            </a:r>
            <a:r>
              <a:rPr lang="en-US" sz="4200" dirty="0" err="1">
                <a:solidFill>
                  <a:srgbClr val="4D3527"/>
                </a:solidFill>
                <a:latin typeface="Roboto Condensed"/>
              </a:rPr>
              <a:t>Nguyên</a:t>
            </a:r>
            <a:r>
              <a:rPr lang="en-US" sz="4200" dirty="0">
                <a:solidFill>
                  <a:srgbClr val="4D3527"/>
                </a:solidFill>
                <a:latin typeface="Roboto Condensed"/>
              </a:rPr>
              <a:t> </a:t>
            </a:r>
            <a:r>
              <a:rPr lang="en-US" sz="4200" dirty="0" err="1">
                <a:solidFill>
                  <a:srgbClr val="4D3527"/>
                </a:solidFill>
                <a:latin typeface="Roboto Condensed"/>
              </a:rPr>
              <a:t>đán</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tiến</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Thanh.</a:t>
            </a:r>
          </a:p>
          <a:p>
            <a:pPr marL="906780" lvl="1" indent="-453390" algn="just">
              <a:lnSpc>
                <a:spcPts val="5880"/>
              </a:lnSpc>
              <a:buFont typeface="Arial"/>
              <a:buChar char="•"/>
            </a:pPr>
            <a:r>
              <a:rPr lang="en-US" sz="4200" dirty="0" err="1">
                <a:solidFill>
                  <a:srgbClr val="4D3527"/>
                </a:solidFill>
                <a:latin typeface="Roboto Condensed"/>
              </a:rPr>
              <a:t>Bắt</a:t>
            </a:r>
            <a:r>
              <a:rPr lang="en-US" sz="4200" dirty="0">
                <a:solidFill>
                  <a:srgbClr val="4D3527"/>
                </a:solidFill>
                <a:latin typeface="Roboto Condensed"/>
              </a:rPr>
              <a:t> </a:t>
            </a:r>
            <a:r>
              <a:rPr lang="en-US" sz="4200" dirty="0" err="1">
                <a:solidFill>
                  <a:srgbClr val="4D3527"/>
                </a:solidFill>
                <a:latin typeface="Roboto Condensed"/>
              </a:rPr>
              <a:t>gọn</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Thanh do </a:t>
            </a:r>
            <a:r>
              <a:rPr lang="en-US" sz="4200" dirty="0" err="1">
                <a:solidFill>
                  <a:srgbClr val="4D3527"/>
                </a:solidFill>
                <a:latin typeface="Roboto Condensed"/>
              </a:rPr>
              <a:t>thám</a:t>
            </a:r>
            <a:endParaRPr lang="en-US" sz="4200" dirty="0">
              <a:solidFill>
                <a:srgbClr val="4D3527"/>
              </a:solidFill>
              <a:latin typeface="Roboto Condensed"/>
            </a:endParaRPr>
          </a:p>
          <a:p>
            <a:pPr marL="906780" lvl="1" indent="-453390" algn="just">
              <a:lnSpc>
                <a:spcPts val="5880"/>
              </a:lnSpc>
              <a:buFont typeface="Arial"/>
              <a:buChar char="•"/>
            </a:pPr>
            <a:r>
              <a:rPr lang="en-US" sz="4200" dirty="0" err="1">
                <a:solidFill>
                  <a:srgbClr val="4D3527"/>
                </a:solidFill>
                <a:latin typeface="Roboto Condensed"/>
              </a:rPr>
              <a:t>Tổ</a:t>
            </a:r>
            <a:r>
              <a:rPr lang="en-US" sz="4200" dirty="0">
                <a:solidFill>
                  <a:srgbClr val="4D3527"/>
                </a:solidFill>
                <a:latin typeface="Roboto Condensed"/>
              </a:rPr>
              <a:t> </a:t>
            </a:r>
            <a:r>
              <a:rPr lang="en-US" sz="4200" dirty="0" err="1">
                <a:solidFill>
                  <a:srgbClr val="4D3527"/>
                </a:solidFill>
                <a:latin typeface="Roboto Condensed"/>
              </a:rPr>
              <a:t>chức</a:t>
            </a:r>
            <a:r>
              <a:rPr lang="en-US" sz="4200" dirty="0">
                <a:solidFill>
                  <a:srgbClr val="4D3527"/>
                </a:solidFill>
                <a:latin typeface="Roboto Condensed"/>
              </a:rPr>
              <a:t> </a:t>
            </a:r>
            <a:r>
              <a:rPr lang="en-US" sz="4200" dirty="0" err="1">
                <a:solidFill>
                  <a:srgbClr val="4D3527"/>
                </a:solidFill>
                <a:latin typeface="Roboto Condensed"/>
              </a:rPr>
              <a:t>trận</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hết</a:t>
            </a:r>
            <a:r>
              <a:rPr lang="en-US" sz="4200" dirty="0">
                <a:solidFill>
                  <a:srgbClr val="4D3527"/>
                </a:solidFill>
                <a:latin typeface="Roboto Condensed"/>
              </a:rPr>
              <a:t> </a:t>
            </a:r>
            <a:r>
              <a:rPr lang="en-US" sz="4200" dirty="0" err="1">
                <a:solidFill>
                  <a:srgbClr val="4D3527"/>
                </a:solidFill>
                <a:latin typeface="Roboto Condensed"/>
              </a:rPr>
              <a:t>sức</a:t>
            </a:r>
            <a:r>
              <a:rPr lang="en-US" sz="4200" dirty="0">
                <a:solidFill>
                  <a:srgbClr val="4D3527"/>
                </a:solidFill>
                <a:latin typeface="Roboto Condensed"/>
              </a:rPr>
              <a:t> </a:t>
            </a:r>
            <a:r>
              <a:rPr lang="en-US" sz="4200" dirty="0" err="1">
                <a:solidFill>
                  <a:srgbClr val="4D3527"/>
                </a:solidFill>
                <a:latin typeface="Roboto Condensed"/>
              </a:rPr>
              <a:t>linh</a:t>
            </a:r>
            <a:r>
              <a:rPr lang="en-US" sz="4200" dirty="0">
                <a:solidFill>
                  <a:srgbClr val="4D3527"/>
                </a:solidFill>
                <a:latin typeface="Roboto Condensed"/>
              </a:rPr>
              <a:t> </a:t>
            </a:r>
            <a:r>
              <a:rPr lang="en-US" sz="4200" dirty="0" err="1">
                <a:solidFill>
                  <a:srgbClr val="4D3527"/>
                </a:solidFill>
                <a:latin typeface="Roboto Condensed"/>
              </a:rPr>
              <a:t>hoạt</a:t>
            </a:r>
            <a:r>
              <a:rPr lang="en-US" sz="4200" dirty="0">
                <a:solidFill>
                  <a:srgbClr val="4D3527"/>
                </a:solidFill>
                <a:latin typeface="Roboto Condensed"/>
              </a:rPr>
              <a:t>, </a:t>
            </a:r>
            <a:r>
              <a:rPr lang="en-US" sz="4200" dirty="0" err="1">
                <a:solidFill>
                  <a:srgbClr val="4D3527"/>
                </a:solidFill>
                <a:latin typeface="Roboto Condensed"/>
              </a:rPr>
              <a:t>sáng</a:t>
            </a:r>
            <a:r>
              <a:rPr lang="en-US" sz="4200" dirty="0">
                <a:solidFill>
                  <a:srgbClr val="4D3527"/>
                </a:solidFill>
                <a:latin typeface="Roboto Condensed"/>
              </a:rPr>
              <a:t> </a:t>
            </a:r>
            <a:r>
              <a:rPr lang="en-US" sz="4200" dirty="0" err="1">
                <a:solidFill>
                  <a:srgbClr val="4D3527"/>
                </a:solidFill>
                <a:latin typeface="Roboto Condensed"/>
              </a:rPr>
              <a:t>tạo</a:t>
            </a:r>
            <a:r>
              <a:rPr lang="en-US" sz="4200" dirty="0">
                <a:solidFill>
                  <a:srgbClr val="4D3527"/>
                </a:solidFill>
                <a:latin typeface="Roboto Condensed"/>
              </a:rPr>
              <a:t>, </a:t>
            </a:r>
            <a:r>
              <a:rPr lang="en-US" sz="4200" dirty="0" err="1">
                <a:solidFill>
                  <a:srgbClr val="4D3527"/>
                </a:solidFill>
                <a:latin typeface="Roboto Condensed"/>
              </a:rPr>
              <a:t>kết</a:t>
            </a:r>
            <a:r>
              <a:rPr lang="en-US" sz="4200" dirty="0">
                <a:solidFill>
                  <a:srgbClr val="4D3527"/>
                </a:solidFill>
                <a:latin typeface="Roboto Condensed"/>
              </a:rPr>
              <a:t> </a:t>
            </a:r>
            <a:r>
              <a:rPr lang="en-US" sz="4200" dirty="0" err="1">
                <a:solidFill>
                  <a:srgbClr val="4D3527"/>
                </a:solidFill>
                <a:latin typeface="Roboto Condensed"/>
              </a:rPr>
              <a:t>hợp</a:t>
            </a:r>
            <a:r>
              <a:rPr lang="en-US" sz="4200" dirty="0">
                <a:solidFill>
                  <a:srgbClr val="4D3527"/>
                </a:solidFill>
                <a:latin typeface="Roboto Condensed"/>
              </a:rPr>
              <a:t> </a:t>
            </a:r>
            <a:r>
              <a:rPr lang="en-US" sz="4200" dirty="0" err="1">
                <a:solidFill>
                  <a:srgbClr val="4D3527"/>
                </a:solidFill>
                <a:latin typeface="Roboto Condensed"/>
              </a:rPr>
              <a:t>nhuần</a:t>
            </a:r>
            <a:r>
              <a:rPr lang="en-US" sz="4200" dirty="0">
                <a:solidFill>
                  <a:srgbClr val="4D3527"/>
                </a:solidFill>
                <a:latin typeface="Roboto Condensed"/>
              </a:rPr>
              <a:t> </a:t>
            </a:r>
            <a:r>
              <a:rPr lang="en-US" sz="4200" dirty="0" err="1">
                <a:solidFill>
                  <a:srgbClr val="4D3527"/>
                </a:solidFill>
                <a:latin typeface="Roboto Condensed"/>
              </a:rPr>
              <a:t>nhuyễn</a:t>
            </a:r>
            <a:r>
              <a:rPr lang="en-US" sz="4200" dirty="0">
                <a:solidFill>
                  <a:srgbClr val="4D3527"/>
                </a:solidFill>
                <a:latin typeface="Roboto Condensed"/>
              </a:rPr>
              <a:t> </a:t>
            </a:r>
            <a:r>
              <a:rPr lang="en-US" sz="4200" dirty="0" err="1">
                <a:solidFill>
                  <a:srgbClr val="4D3527"/>
                </a:solidFill>
                <a:latin typeface="Roboto Condensed"/>
              </a:rPr>
              <a:t>nhiều</a:t>
            </a:r>
            <a:r>
              <a:rPr lang="en-US" sz="4200" dirty="0">
                <a:solidFill>
                  <a:srgbClr val="4D3527"/>
                </a:solidFill>
                <a:latin typeface="Roboto Condensed"/>
              </a:rPr>
              <a:t> </a:t>
            </a:r>
            <a:r>
              <a:rPr lang="en-US" sz="4200" dirty="0" err="1">
                <a:solidFill>
                  <a:srgbClr val="4D3527"/>
                </a:solidFill>
                <a:latin typeface="Roboto Condensed"/>
              </a:rPr>
              <a:t>cánh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cách</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nghi</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địch</a:t>
            </a:r>
            <a:endParaRPr lang="en-US" sz="4200" dirty="0">
              <a:solidFill>
                <a:srgbClr val="4D3527"/>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28700" y="203885"/>
            <a:ext cx="14912046" cy="9879230"/>
          </a:xfrm>
          <a:custGeom>
            <a:avLst/>
            <a:gdLst/>
            <a:ahLst/>
            <a:cxnLst/>
            <a:rect l="l" t="t" r="r" b="b"/>
            <a:pathLst>
              <a:path w="14912046" h="9879230">
                <a:moveTo>
                  <a:pt x="0" y="0"/>
                </a:moveTo>
                <a:lnTo>
                  <a:pt x="14912046" y="0"/>
                </a:lnTo>
                <a:lnTo>
                  <a:pt x="14912046" y="9879230"/>
                </a:lnTo>
                <a:lnTo>
                  <a:pt x="0" y="9879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93096" y="842569"/>
            <a:ext cx="11882863" cy="9444431"/>
          </a:xfrm>
          <a:custGeom>
            <a:avLst/>
            <a:gdLst/>
            <a:ahLst/>
            <a:cxnLst/>
            <a:rect l="l" t="t" r="r" b="b"/>
            <a:pathLst>
              <a:path w="11882863" h="9444431">
                <a:moveTo>
                  <a:pt x="0" y="0"/>
                </a:moveTo>
                <a:lnTo>
                  <a:pt x="11882863" y="0"/>
                </a:lnTo>
                <a:lnTo>
                  <a:pt x="11882863" y="9444431"/>
                </a:lnTo>
                <a:lnTo>
                  <a:pt x="0" y="9444431"/>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8869476" y="2079232"/>
            <a:ext cx="8161290" cy="3702952"/>
            <a:chOff x="0" y="0"/>
            <a:chExt cx="1725227" cy="782773"/>
          </a:xfrm>
        </p:grpSpPr>
        <p:sp>
          <p:nvSpPr>
            <p:cNvPr id="6" name="Freeform 6"/>
            <p:cNvSpPr/>
            <p:nvPr/>
          </p:nvSpPr>
          <p:spPr>
            <a:xfrm>
              <a:off x="0" y="0"/>
              <a:ext cx="1725227" cy="782773"/>
            </a:xfrm>
            <a:custGeom>
              <a:avLst/>
              <a:gdLst/>
              <a:ahLst/>
              <a:cxnLst/>
              <a:rect l="l" t="t" r="r" b="b"/>
              <a:pathLst>
                <a:path w="1725227" h="782773">
                  <a:moveTo>
                    <a:pt x="14229" y="0"/>
                  </a:moveTo>
                  <a:lnTo>
                    <a:pt x="1710998" y="0"/>
                  </a:lnTo>
                  <a:cubicBezTo>
                    <a:pt x="1714772" y="0"/>
                    <a:pt x="1718391" y="1499"/>
                    <a:pt x="1721060" y="4168"/>
                  </a:cubicBezTo>
                  <a:cubicBezTo>
                    <a:pt x="1723728" y="6836"/>
                    <a:pt x="1725227" y="10455"/>
                    <a:pt x="1725227" y="14229"/>
                  </a:cubicBezTo>
                  <a:lnTo>
                    <a:pt x="1725227" y="768543"/>
                  </a:lnTo>
                  <a:cubicBezTo>
                    <a:pt x="1725227" y="772317"/>
                    <a:pt x="1723728" y="775937"/>
                    <a:pt x="1721060" y="778605"/>
                  </a:cubicBezTo>
                  <a:cubicBezTo>
                    <a:pt x="1718391" y="781274"/>
                    <a:pt x="1714772" y="782773"/>
                    <a:pt x="1710998" y="782773"/>
                  </a:cubicBezTo>
                  <a:lnTo>
                    <a:pt x="14229" y="782773"/>
                  </a:lnTo>
                  <a:cubicBezTo>
                    <a:pt x="10455" y="782773"/>
                    <a:pt x="6836" y="781274"/>
                    <a:pt x="4168" y="778605"/>
                  </a:cubicBezTo>
                  <a:cubicBezTo>
                    <a:pt x="1499" y="775937"/>
                    <a:pt x="0" y="772317"/>
                    <a:pt x="0" y="768543"/>
                  </a:cubicBezTo>
                  <a:lnTo>
                    <a:pt x="0" y="14229"/>
                  </a:lnTo>
                  <a:cubicBezTo>
                    <a:pt x="0" y="10455"/>
                    <a:pt x="1499" y="6836"/>
                    <a:pt x="4168" y="4168"/>
                  </a:cubicBezTo>
                  <a:cubicBezTo>
                    <a:pt x="6836" y="1499"/>
                    <a:pt x="10455" y="0"/>
                    <a:pt x="14229" y="0"/>
                  </a:cubicBezTo>
                  <a:close/>
                </a:path>
              </a:pathLst>
            </a:custGeom>
            <a:solidFill>
              <a:srgbClr val="F4F1D9"/>
            </a:solidFill>
            <a:ln w="38100" cap="sq">
              <a:solidFill>
                <a:srgbClr val="6C453E"/>
              </a:solidFill>
              <a:prstDash val="solid"/>
              <a:miter/>
            </a:ln>
          </p:spPr>
          <p:txBody>
            <a:bodyPr/>
            <a:lstStyle/>
            <a:p>
              <a:endParaRPr lang="en-US"/>
            </a:p>
          </p:txBody>
        </p:sp>
        <p:sp>
          <p:nvSpPr>
            <p:cNvPr id="7" name="TextBox 7"/>
            <p:cNvSpPr txBox="1"/>
            <p:nvPr/>
          </p:nvSpPr>
          <p:spPr>
            <a:xfrm>
              <a:off x="0" y="-28575"/>
              <a:ext cx="1725227" cy="81134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144000" y="2530755"/>
            <a:ext cx="7200334" cy="3034029"/>
          </a:xfrm>
          <a:prstGeom prst="rect">
            <a:avLst/>
          </a:prstGeom>
        </p:spPr>
        <p:txBody>
          <a:bodyPr lIns="0" tIns="0" rIns="0" bIns="0" rtlCol="0" anchor="t">
            <a:spAutoFit/>
          </a:bodyPr>
          <a:lstStyle/>
          <a:p>
            <a:pPr algn="just">
              <a:lnSpc>
                <a:spcPts val="6020"/>
              </a:lnSpc>
              <a:spcBef>
                <a:spcPct val="0"/>
              </a:spcBef>
            </a:pPr>
            <a:r>
              <a:rPr lang="en-US" sz="4300" dirty="0" err="1">
                <a:solidFill>
                  <a:srgbClr val="000000"/>
                </a:solidFill>
                <a:latin typeface="Roboto Condensed"/>
              </a:rPr>
              <a:t>Hình</a:t>
            </a:r>
            <a:r>
              <a:rPr lang="en-US" sz="4300" dirty="0">
                <a:solidFill>
                  <a:srgbClr val="000000"/>
                </a:solidFill>
                <a:latin typeface="Roboto Condensed"/>
              </a:rPr>
              <a:t> </a:t>
            </a:r>
            <a:r>
              <a:rPr lang="en-US" sz="4300" dirty="0" err="1">
                <a:solidFill>
                  <a:srgbClr val="000000"/>
                </a:solidFill>
                <a:latin typeface="Roboto Condensed"/>
              </a:rPr>
              <a:t>tượng</a:t>
            </a:r>
            <a:r>
              <a:rPr lang="en-US" sz="4300" dirty="0">
                <a:solidFill>
                  <a:srgbClr val="000000"/>
                </a:solidFill>
                <a:latin typeface="Roboto Condensed"/>
              </a:rPr>
              <a:t> </a:t>
            </a:r>
            <a:r>
              <a:rPr lang="en-US" sz="4300" dirty="0" err="1">
                <a:solidFill>
                  <a:srgbClr val="000000"/>
                </a:solidFill>
                <a:latin typeface="Roboto Condensed"/>
              </a:rPr>
              <a:t>vua</a:t>
            </a:r>
            <a:r>
              <a:rPr lang="en-US" sz="4300" dirty="0">
                <a:solidFill>
                  <a:srgbClr val="000000"/>
                </a:solidFill>
                <a:latin typeface="Roboto Condensed"/>
              </a:rPr>
              <a:t> Quang Trung </a:t>
            </a:r>
            <a:r>
              <a:rPr lang="en-US" sz="4300" dirty="0" err="1">
                <a:solidFill>
                  <a:srgbClr val="000000"/>
                </a:solidFill>
                <a:latin typeface="Roboto Condensed"/>
              </a:rPr>
              <a:t>được</a:t>
            </a:r>
            <a:r>
              <a:rPr lang="en-US" sz="4300" dirty="0">
                <a:solidFill>
                  <a:srgbClr val="000000"/>
                </a:solidFill>
                <a:latin typeface="Roboto Condensed"/>
              </a:rPr>
              <a:t> </a:t>
            </a:r>
            <a:r>
              <a:rPr lang="en-US" sz="4300" dirty="0" err="1">
                <a:solidFill>
                  <a:srgbClr val="000000"/>
                </a:solidFill>
                <a:latin typeface="Roboto Condensed"/>
              </a:rPr>
              <a:t>miêu</a:t>
            </a:r>
            <a:r>
              <a:rPr lang="en-US" sz="4300" dirty="0">
                <a:solidFill>
                  <a:srgbClr val="000000"/>
                </a:solidFill>
                <a:latin typeface="Roboto Condensed"/>
              </a:rPr>
              <a:t> </a:t>
            </a:r>
            <a:r>
              <a:rPr lang="en-US" sz="4300" dirty="0" err="1">
                <a:solidFill>
                  <a:srgbClr val="000000"/>
                </a:solidFill>
                <a:latin typeface="Roboto Condensed"/>
              </a:rPr>
              <a:t>tả</a:t>
            </a:r>
            <a:r>
              <a:rPr lang="en-US" sz="4300" dirty="0">
                <a:solidFill>
                  <a:srgbClr val="000000"/>
                </a:solidFill>
                <a:latin typeface="Roboto Condensed"/>
              </a:rPr>
              <a:t> </a:t>
            </a:r>
            <a:r>
              <a:rPr lang="en-US" sz="4300" dirty="0" err="1">
                <a:solidFill>
                  <a:srgbClr val="000000"/>
                </a:solidFill>
                <a:latin typeface="Roboto Condensed"/>
              </a:rPr>
              <a:t>với</a:t>
            </a:r>
            <a:r>
              <a:rPr lang="en-US" sz="4300" dirty="0">
                <a:solidFill>
                  <a:srgbClr val="000000"/>
                </a:solidFill>
                <a:latin typeface="Roboto Condensed"/>
              </a:rPr>
              <a:t> </a:t>
            </a:r>
            <a:r>
              <a:rPr lang="en-US" sz="4300" dirty="0" err="1">
                <a:solidFill>
                  <a:srgbClr val="000000"/>
                </a:solidFill>
                <a:latin typeface="Roboto Condensed"/>
              </a:rPr>
              <a:t>đầy</a:t>
            </a:r>
            <a:r>
              <a:rPr lang="en-US" sz="4300" dirty="0">
                <a:solidFill>
                  <a:srgbClr val="000000"/>
                </a:solidFill>
                <a:latin typeface="Roboto Condensed"/>
              </a:rPr>
              <a:t> </a:t>
            </a:r>
            <a:r>
              <a:rPr lang="en-US" sz="4300" dirty="0" err="1">
                <a:solidFill>
                  <a:srgbClr val="000000"/>
                </a:solidFill>
                <a:latin typeface="Roboto Condensed"/>
              </a:rPr>
              <a:t>đủ</a:t>
            </a:r>
            <a:r>
              <a:rPr lang="en-US" sz="4300" dirty="0">
                <a:solidFill>
                  <a:srgbClr val="000000"/>
                </a:solidFill>
                <a:latin typeface="Roboto Condensed"/>
              </a:rPr>
              <a:t> </a:t>
            </a:r>
            <a:r>
              <a:rPr lang="en-US" sz="4300" dirty="0" err="1">
                <a:solidFill>
                  <a:srgbClr val="000000"/>
                </a:solidFill>
                <a:latin typeface="Roboto Condensed"/>
              </a:rPr>
              <a:t>phẩm</a:t>
            </a:r>
            <a:r>
              <a:rPr lang="en-US" sz="4300" dirty="0">
                <a:solidFill>
                  <a:srgbClr val="000000"/>
                </a:solidFill>
                <a:latin typeface="Roboto Condensed"/>
              </a:rPr>
              <a:t> </a:t>
            </a:r>
            <a:r>
              <a:rPr lang="en-US" sz="4300" dirty="0" err="1">
                <a:solidFill>
                  <a:srgbClr val="000000"/>
                </a:solidFill>
                <a:latin typeface="Roboto Condensed"/>
              </a:rPr>
              <a:t>chất</a:t>
            </a:r>
            <a:r>
              <a:rPr lang="en-US" sz="4300" dirty="0">
                <a:solidFill>
                  <a:srgbClr val="000000"/>
                </a:solidFill>
                <a:latin typeface="Roboto Condensed"/>
              </a:rPr>
              <a:t> </a:t>
            </a:r>
            <a:r>
              <a:rPr lang="en-US" sz="4300" dirty="0" err="1">
                <a:solidFill>
                  <a:srgbClr val="000000"/>
                </a:solidFill>
                <a:latin typeface="Roboto Condensed"/>
              </a:rPr>
              <a:t>của</a:t>
            </a:r>
            <a:r>
              <a:rPr lang="en-US" sz="4300" dirty="0">
                <a:solidFill>
                  <a:srgbClr val="000000"/>
                </a:solidFill>
                <a:latin typeface="Roboto Condensed"/>
              </a:rPr>
              <a:t> </a:t>
            </a:r>
            <a:r>
              <a:rPr lang="en-US" sz="4300" dirty="0" err="1">
                <a:solidFill>
                  <a:srgbClr val="000000"/>
                </a:solidFill>
                <a:latin typeface="Roboto Condensed"/>
              </a:rPr>
              <a:t>một</a:t>
            </a:r>
            <a:r>
              <a:rPr lang="en-US" sz="4300" dirty="0">
                <a:solidFill>
                  <a:srgbClr val="000000"/>
                </a:solidFill>
                <a:latin typeface="Roboto Condensed"/>
              </a:rPr>
              <a:t> </a:t>
            </a:r>
            <a:r>
              <a:rPr lang="en-US" sz="4300" dirty="0" err="1">
                <a:solidFill>
                  <a:srgbClr val="000000"/>
                </a:solidFill>
                <a:latin typeface="Roboto Condensed"/>
              </a:rPr>
              <a:t>vị</a:t>
            </a:r>
            <a:r>
              <a:rPr lang="en-US" sz="4300" dirty="0">
                <a:solidFill>
                  <a:srgbClr val="000000"/>
                </a:solidFill>
                <a:latin typeface="Roboto Condensed"/>
              </a:rPr>
              <a:t> </a:t>
            </a:r>
            <a:r>
              <a:rPr lang="en-US" sz="4300" dirty="0" err="1">
                <a:solidFill>
                  <a:srgbClr val="000000"/>
                </a:solidFill>
                <a:latin typeface="Roboto Condensed"/>
              </a:rPr>
              <a:t>anh</a:t>
            </a:r>
            <a:r>
              <a:rPr lang="en-US" sz="4300" dirty="0">
                <a:solidFill>
                  <a:srgbClr val="000000"/>
                </a:solidFill>
                <a:latin typeface="Roboto Condensed"/>
              </a:rPr>
              <a:t> </a:t>
            </a:r>
            <a:r>
              <a:rPr lang="en-US" sz="4300" dirty="0" err="1">
                <a:solidFill>
                  <a:srgbClr val="000000"/>
                </a:solidFill>
                <a:latin typeface="Roboto Condensed"/>
              </a:rPr>
              <a:t>hùng</a:t>
            </a:r>
            <a:r>
              <a:rPr lang="en-US" sz="4300" dirty="0">
                <a:solidFill>
                  <a:srgbClr val="000000"/>
                </a:solidFill>
                <a:latin typeface="Roboto Condensed"/>
              </a:rPr>
              <a:t>, </a:t>
            </a:r>
            <a:r>
              <a:rPr lang="en-US" sz="4300" dirty="0" err="1">
                <a:solidFill>
                  <a:srgbClr val="000000"/>
                </a:solidFill>
                <a:latin typeface="Roboto Condensed"/>
              </a:rPr>
              <a:t>mang</a:t>
            </a:r>
            <a:r>
              <a:rPr lang="en-US" sz="4300" dirty="0">
                <a:solidFill>
                  <a:srgbClr val="000000"/>
                </a:solidFill>
                <a:latin typeface="Roboto Condensed"/>
              </a:rPr>
              <a:t> </a:t>
            </a:r>
            <a:r>
              <a:rPr lang="en-US" sz="4300" dirty="0" err="1">
                <a:solidFill>
                  <a:srgbClr val="000000"/>
                </a:solidFill>
                <a:latin typeface="Roboto Condensed"/>
              </a:rPr>
              <a:t>vẻ</a:t>
            </a:r>
            <a:r>
              <a:rPr lang="en-US" sz="4300" dirty="0">
                <a:solidFill>
                  <a:srgbClr val="000000"/>
                </a:solidFill>
                <a:latin typeface="Roboto Condensed"/>
              </a:rPr>
              <a:t> </a:t>
            </a:r>
            <a:r>
              <a:rPr lang="en-US" sz="4300" dirty="0" err="1">
                <a:solidFill>
                  <a:srgbClr val="000000"/>
                </a:solidFill>
                <a:latin typeface="Roboto Condensed"/>
              </a:rPr>
              <a:t>đẹp</a:t>
            </a:r>
            <a:r>
              <a:rPr lang="en-US" sz="4300" dirty="0">
                <a:solidFill>
                  <a:srgbClr val="000000"/>
                </a:solidFill>
                <a:latin typeface="Roboto Condensed"/>
              </a:rPr>
              <a:t> </a:t>
            </a:r>
            <a:r>
              <a:rPr lang="en-US" sz="4300" dirty="0" err="1">
                <a:solidFill>
                  <a:srgbClr val="000000"/>
                </a:solidFill>
                <a:latin typeface="Roboto Condensed"/>
              </a:rPr>
              <a:t>oai</a:t>
            </a:r>
            <a:r>
              <a:rPr lang="en-US" sz="4300" dirty="0">
                <a:solidFill>
                  <a:srgbClr val="000000"/>
                </a:solidFill>
                <a:latin typeface="Roboto Condensed"/>
              </a:rPr>
              <a:t> </a:t>
            </a:r>
            <a:r>
              <a:rPr lang="en-US" sz="4300" dirty="0" err="1">
                <a:solidFill>
                  <a:srgbClr val="000000"/>
                </a:solidFill>
                <a:latin typeface="Roboto Condensed"/>
              </a:rPr>
              <a:t>phong</a:t>
            </a:r>
            <a:r>
              <a:rPr lang="en-US" sz="4300" dirty="0">
                <a:solidFill>
                  <a:srgbClr val="000000"/>
                </a:solidFill>
                <a:latin typeface="Roboto Condensed"/>
              </a:rPr>
              <a:t> </a:t>
            </a:r>
            <a:r>
              <a:rPr lang="en-US" sz="4300" dirty="0" err="1">
                <a:solidFill>
                  <a:srgbClr val="000000"/>
                </a:solidFill>
                <a:latin typeface="Roboto Condensed"/>
              </a:rPr>
              <a:t>lẫm</a:t>
            </a:r>
            <a:r>
              <a:rPr lang="en-US" sz="4300" dirty="0">
                <a:solidFill>
                  <a:srgbClr val="000000"/>
                </a:solidFill>
                <a:latin typeface="Roboto Condensed"/>
              </a:rPr>
              <a:t> </a:t>
            </a:r>
            <a:r>
              <a:rPr lang="en-US" sz="4300" dirty="0" err="1">
                <a:solidFill>
                  <a:srgbClr val="000000"/>
                </a:solidFill>
                <a:latin typeface="Roboto Condensed"/>
              </a:rPr>
              <a:t>liệt</a:t>
            </a:r>
            <a:r>
              <a:rPr lang="en-US" sz="4300" dirty="0">
                <a:solidFill>
                  <a:srgbClr val="000000"/>
                </a:solidFill>
                <a:latin typeface="Roboto Condensed"/>
              </a:rPr>
              <a:t>.</a:t>
            </a:r>
          </a:p>
        </p:txBody>
      </p:sp>
      <p:sp>
        <p:nvSpPr>
          <p:cNvPr id="9" name="TextBox 9"/>
          <p:cNvSpPr txBox="1"/>
          <p:nvPr/>
        </p:nvSpPr>
        <p:spPr>
          <a:xfrm>
            <a:off x="1414098" y="581043"/>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grpSp>
        <p:nvGrpSpPr>
          <p:cNvPr id="10" name="Group 10"/>
          <p:cNvGrpSpPr/>
          <p:nvPr/>
        </p:nvGrpSpPr>
        <p:grpSpPr>
          <a:xfrm>
            <a:off x="9790959" y="6210809"/>
            <a:ext cx="8161290" cy="3702952"/>
            <a:chOff x="0" y="0"/>
            <a:chExt cx="1725227" cy="782773"/>
          </a:xfrm>
        </p:grpSpPr>
        <p:sp>
          <p:nvSpPr>
            <p:cNvPr id="11" name="Freeform 11"/>
            <p:cNvSpPr/>
            <p:nvPr/>
          </p:nvSpPr>
          <p:spPr>
            <a:xfrm>
              <a:off x="0" y="0"/>
              <a:ext cx="1725227" cy="782773"/>
            </a:xfrm>
            <a:custGeom>
              <a:avLst/>
              <a:gdLst/>
              <a:ahLst/>
              <a:cxnLst/>
              <a:rect l="l" t="t" r="r" b="b"/>
              <a:pathLst>
                <a:path w="1725227" h="782773">
                  <a:moveTo>
                    <a:pt x="14229" y="0"/>
                  </a:moveTo>
                  <a:lnTo>
                    <a:pt x="1710998" y="0"/>
                  </a:lnTo>
                  <a:cubicBezTo>
                    <a:pt x="1714772" y="0"/>
                    <a:pt x="1718391" y="1499"/>
                    <a:pt x="1721060" y="4168"/>
                  </a:cubicBezTo>
                  <a:cubicBezTo>
                    <a:pt x="1723728" y="6836"/>
                    <a:pt x="1725227" y="10455"/>
                    <a:pt x="1725227" y="14229"/>
                  </a:cubicBezTo>
                  <a:lnTo>
                    <a:pt x="1725227" y="768543"/>
                  </a:lnTo>
                  <a:cubicBezTo>
                    <a:pt x="1725227" y="772317"/>
                    <a:pt x="1723728" y="775937"/>
                    <a:pt x="1721060" y="778605"/>
                  </a:cubicBezTo>
                  <a:cubicBezTo>
                    <a:pt x="1718391" y="781274"/>
                    <a:pt x="1714772" y="782773"/>
                    <a:pt x="1710998" y="782773"/>
                  </a:cubicBezTo>
                  <a:lnTo>
                    <a:pt x="14229" y="782773"/>
                  </a:lnTo>
                  <a:cubicBezTo>
                    <a:pt x="10455" y="782773"/>
                    <a:pt x="6836" y="781274"/>
                    <a:pt x="4168" y="778605"/>
                  </a:cubicBezTo>
                  <a:cubicBezTo>
                    <a:pt x="1499" y="775937"/>
                    <a:pt x="0" y="772317"/>
                    <a:pt x="0" y="768543"/>
                  </a:cubicBezTo>
                  <a:lnTo>
                    <a:pt x="0" y="14229"/>
                  </a:lnTo>
                  <a:cubicBezTo>
                    <a:pt x="0" y="10455"/>
                    <a:pt x="1499" y="6836"/>
                    <a:pt x="4168" y="4168"/>
                  </a:cubicBezTo>
                  <a:cubicBezTo>
                    <a:pt x="6836" y="1499"/>
                    <a:pt x="10455" y="0"/>
                    <a:pt x="14229" y="0"/>
                  </a:cubicBezTo>
                  <a:close/>
                </a:path>
              </a:pathLst>
            </a:custGeom>
            <a:solidFill>
              <a:srgbClr val="F4F1D9"/>
            </a:solidFill>
            <a:ln w="38100" cap="sq">
              <a:solidFill>
                <a:srgbClr val="6C453E"/>
              </a:solidFill>
              <a:prstDash val="solid"/>
              <a:miter/>
            </a:ln>
          </p:spPr>
          <p:txBody>
            <a:bodyPr/>
            <a:lstStyle/>
            <a:p>
              <a:endParaRPr lang="en-US"/>
            </a:p>
          </p:txBody>
        </p:sp>
        <p:sp>
          <p:nvSpPr>
            <p:cNvPr id="12" name="TextBox 12"/>
            <p:cNvSpPr txBox="1"/>
            <p:nvPr/>
          </p:nvSpPr>
          <p:spPr>
            <a:xfrm>
              <a:off x="0" y="-28575"/>
              <a:ext cx="1725227" cy="81134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71437" y="6544145"/>
            <a:ext cx="7200334" cy="2950556"/>
          </a:xfrm>
          <a:prstGeom prst="rect">
            <a:avLst/>
          </a:prstGeom>
        </p:spPr>
        <p:txBody>
          <a:bodyPr lIns="0" tIns="0" rIns="0" bIns="0" rtlCol="0" anchor="t">
            <a:spAutoFit/>
          </a:bodyPr>
          <a:lstStyle/>
          <a:p>
            <a:pPr algn="just">
              <a:lnSpc>
                <a:spcPts val="5880"/>
              </a:lnSpc>
              <a:spcBef>
                <a:spcPct val="0"/>
              </a:spcBef>
            </a:pPr>
            <a:r>
              <a:rPr lang="en-US" sz="4200" dirty="0" err="1">
                <a:solidFill>
                  <a:srgbClr val="000000"/>
                </a:solidFill>
                <a:latin typeface="Roboto Condensed"/>
              </a:rPr>
              <a:t>Tình</a:t>
            </a:r>
            <a:r>
              <a:rPr lang="en-US" sz="4200" dirty="0">
                <a:solidFill>
                  <a:srgbClr val="000000"/>
                </a:solidFill>
                <a:latin typeface="Roboto Condensed"/>
              </a:rPr>
              <a:t> </a:t>
            </a:r>
            <a:r>
              <a:rPr lang="en-US" sz="4200" dirty="0" err="1">
                <a:solidFill>
                  <a:srgbClr val="000000"/>
                </a:solidFill>
                <a:latin typeface="Roboto Condensed"/>
              </a:rPr>
              <a:t>cảm</a:t>
            </a:r>
            <a:r>
              <a:rPr lang="en-US" sz="4200" dirty="0">
                <a:solidFill>
                  <a:srgbClr val="000000"/>
                </a:solidFill>
                <a:latin typeface="Roboto Condensed"/>
              </a:rPr>
              <a:t>, </a:t>
            </a:r>
            <a:r>
              <a:rPr lang="en-US" sz="4200" dirty="0" err="1">
                <a:solidFill>
                  <a:srgbClr val="000000"/>
                </a:solidFill>
                <a:latin typeface="Roboto Condensed"/>
              </a:rPr>
              <a:t>thái</a:t>
            </a:r>
            <a:r>
              <a:rPr lang="en-US" sz="4200" dirty="0">
                <a:solidFill>
                  <a:srgbClr val="000000"/>
                </a:solidFill>
                <a:latin typeface="Roboto Condensed"/>
              </a:rPr>
              <a:t> </a:t>
            </a:r>
            <a:r>
              <a:rPr lang="en-US" sz="4200" dirty="0" err="1">
                <a:solidFill>
                  <a:srgbClr val="000000"/>
                </a:solidFill>
                <a:latin typeface="Roboto Condensed"/>
              </a:rPr>
              <a:t>độ</a:t>
            </a:r>
            <a:r>
              <a:rPr lang="en-US" sz="4200" dirty="0">
                <a:solidFill>
                  <a:srgbClr val="000000"/>
                </a:solidFill>
                <a:latin typeface="Roboto Condensed"/>
              </a:rPr>
              <a:t> </a:t>
            </a:r>
            <a:r>
              <a:rPr lang="en-US" sz="4200" dirty="0" err="1">
                <a:solidFill>
                  <a:srgbClr val="000000"/>
                </a:solidFill>
                <a:latin typeface="Roboto Condensed"/>
              </a:rPr>
              <a:t>của</a:t>
            </a:r>
            <a:r>
              <a:rPr lang="en-US" sz="4200" dirty="0">
                <a:solidFill>
                  <a:srgbClr val="000000"/>
                </a:solidFill>
                <a:latin typeface="Roboto Condensed"/>
              </a:rPr>
              <a:t> </a:t>
            </a:r>
            <a:r>
              <a:rPr lang="en-US" sz="4200" dirty="0" err="1">
                <a:solidFill>
                  <a:srgbClr val="000000"/>
                </a:solidFill>
                <a:latin typeface="Roboto Condensed"/>
              </a:rPr>
              <a:t>tác</a:t>
            </a:r>
            <a:r>
              <a:rPr lang="en-US" sz="4200" dirty="0">
                <a:solidFill>
                  <a:srgbClr val="000000"/>
                </a:solidFill>
                <a:latin typeface="Roboto Condensed"/>
              </a:rPr>
              <a:t> </a:t>
            </a:r>
            <a:r>
              <a:rPr lang="en-US" sz="4200" dirty="0" err="1">
                <a:solidFill>
                  <a:srgbClr val="000000"/>
                </a:solidFill>
                <a:latin typeface="Roboto Condensed"/>
              </a:rPr>
              <a:t>giả</a:t>
            </a:r>
            <a:r>
              <a:rPr lang="en-US" sz="4200" dirty="0">
                <a:solidFill>
                  <a:srgbClr val="000000"/>
                </a:solidFill>
                <a:latin typeface="Roboto Condensed"/>
              </a:rPr>
              <a:t>: </a:t>
            </a:r>
            <a:r>
              <a:rPr lang="en-US" sz="4200" dirty="0" err="1">
                <a:solidFill>
                  <a:srgbClr val="000000"/>
                </a:solidFill>
                <a:latin typeface="Roboto Condensed"/>
              </a:rPr>
              <a:t>trân</a:t>
            </a:r>
            <a:r>
              <a:rPr lang="en-US" sz="4200" dirty="0">
                <a:solidFill>
                  <a:srgbClr val="000000"/>
                </a:solidFill>
                <a:latin typeface="Roboto Condensed"/>
              </a:rPr>
              <a:t> </a:t>
            </a:r>
            <a:r>
              <a:rPr lang="en-US" sz="4200" dirty="0" err="1">
                <a:solidFill>
                  <a:srgbClr val="000000"/>
                </a:solidFill>
                <a:latin typeface="Roboto Condensed"/>
              </a:rPr>
              <a:t>trọng</a:t>
            </a:r>
            <a:r>
              <a:rPr lang="en-US" sz="4200" dirty="0">
                <a:solidFill>
                  <a:srgbClr val="000000"/>
                </a:solidFill>
                <a:latin typeface="Roboto Condensed"/>
              </a:rPr>
              <a:t>, </a:t>
            </a:r>
            <a:r>
              <a:rPr lang="en-US" sz="4200" dirty="0" err="1">
                <a:solidFill>
                  <a:srgbClr val="000000"/>
                </a:solidFill>
                <a:latin typeface="Roboto Condensed"/>
              </a:rPr>
              <a:t>ngợi</a:t>
            </a:r>
            <a:r>
              <a:rPr lang="en-US" sz="4200" dirty="0">
                <a:solidFill>
                  <a:srgbClr val="000000"/>
                </a:solidFill>
                <a:latin typeface="Roboto Condensed"/>
              </a:rPr>
              <a:t> ca </a:t>
            </a:r>
            <a:r>
              <a:rPr lang="en-US" sz="4200" dirty="0" err="1">
                <a:solidFill>
                  <a:srgbClr val="000000"/>
                </a:solidFill>
                <a:latin typeface="Roboto Condensed"/>
              </a:rPr>
              <a:t>người</a:t>
            </a:r>
            <a:r>
              <a:rPr lang="en-US" sz="4200" dirty="0">
                <a:solidFill>
                  <a:srgbClr val="000000"/>
                </a:solidFill>
                <a:latin typeface="Roboto Condensed"/>
              </a:rPr>
              <a:t> </a:t>
            </a:r>
            <a:r>
              <a:rPr lang="en-US" sz="4200" dirty="0" err="1">
                <a:solidFill>
                  <a:srgbClr val="000000"/>
                </a:solidFill>
                <a:latin typeface="Roboto Condensed"/>
              </a:rPr>
              <a:t>anh</a:t>
            </a:r>
            <a:r>
              <a:rPr lang="en-US" sz="4200" dirty="0">
                <a:solidFill>
                  <a:srgbClr val="000000"/>
                </a:solidFill>
                <a:latin typeface="Roboto Condensed"/>
              </a:rPr>
              <a:t> </a:t>
            </a:r>
            <a:r>
              <a:rPr lang="en-US" sz="4200" dirty="0" err="1">
                <a:solidFill>
                  <a:srgbClr val="000000"/>
                </a:solidFill>
                <a:latin typeface="Roboto Condensed"/>
              </a:rPr>
              <a:t>hùng</a:t>
            </a:r>
            <a:r>
              <a:rPr lang="en-US" sz="4200" dirty="0">
                <a:solidFill>
                  <a:srgbClr val="000000"/>
                </a:solidFill>
                <a:latin typeface="Roboto Condensed"/>
              </a:rPr>
              <a:t> </a:t>
            </a:r>
            <a:r>
              <a:rPr lang="en-US" sz="4200" dirty="0" err="1">
                <a:solidFill>
                  <a:srgbClr val="000000"/>
                </a:solidFill>
                <a:latin typeface="Roboto Condensed"/>
              </a:rPr>
              <a:t>bởi</a:t>
            </a:r>
            <a:r>
              <a:rPr lang="en-US" sz="4200" dirty="0">
                <a:solidFill>
                  <a:srgbClr val="000000"/>
                </a:solidFill>
                <a:latin typeface="Roboto Condensed"/>
              </a:rPr>
              <a:t> </a:t>
            </a:r>
            <a:r>
              <a:rPr lang="en-US" sz="4200" dirty="0" err="1">
                <a:solidFill>
                  <a:srgbClr val="000000"/>
                </a:solidFill>
                <a:latin typeface="Roboto Condensed"/>
              </a:rPr>
              <a:t>tinh</a:t>
            </a:r>
            <a:r>
              <a:rPr lang="en-US" sz="4200" dirty="0">
                <a:solidFill>
                  <a:srgbClr val="000000"/>
                </a:solidFill>
                <a:latin typeface="Roboto Condensed"/>
              </a:rPr>
              <a:t> </a:t>
            </a:r>
            <a:r>
              <a:rPr lang="en-US" sz="4200" dirty="0" err="1">
                <a:solidFill>
                  <a:srgbClr val="000000"/>
                </a:solidFill>
                <a:latin typeface="Roboto Condensed"/>
              </a:rPr>
              <a:t>thần</a:t>
            </a:r>
            <a:r>
              <a:rPr lang="en-US" sz="4200" dirty="0">
                <a:solidFill>
                  <a:srgbClr val="000000"/>
                </a:solidFill>
                <a:latin typeface="Roboto Condensed"/>
              </a:rPr>
              <a:t> </a:t>
            </a:r>
            <a:r>
              <a:rPr lang="en-US" sz="4200" dirty="0" err="1">
                <a:solidFill>
                  <a:srgbClr val="000000"/>
                </a:solidFill>
                <a:latin typeface="Roboto Condensed"/>
              </a:rPr>
              <a:t>dân</a:t>
            </a:r>
            <a:r>
              <a:rPr lang="en-US" sz="4200" dirty="0">
                <a:solidFill>
                  <a:srgbClr val="000000"/>
                </a:solidFill>
                <a:latin typeface="Roboto Condensed"/>
              </a:rPr>
              <a:t> </a:t>
            </a:r>
            <a:r>
              <a:rPr lang="en-US" sz="4200" dirty="0" err="1">
                <a:solidFill>
                  <a:srgbClr val="000000"/>
                </a:solidFill>
                <a:latin typeface="Roboto Condensed"/>
              </a:rPr>
              <a:t>tộc</a:t>
            </a:r>
            <a:r>
              <a:rPr lang="en-US" sz="4200" dirty="0">
                <a:solidFill>
                  <a:srgbClr val="000000"/>
                </a:solidFill>
                <a:latin typeface="Roboto Condensed"/>
              </a:rPr>
              <a:t>, </a:t>
            </a:r>
            <a:r>
              <a:rPr lang="en-US" sz="4200" dirty="0" err="1">
                <a:solidFill>
                  <a:srgbClr val="000000"/>
                </a:solidFill>
                <a:latin typeface="Roboto Condensed"/>
              </a:rPr>
              <a:t>lòng</a:t>
            </a:r>
            <a:r>
              <a:rPr lang="en-US" sz="4200" dirty="0">
                <a:solidFill>
                  <a:srgbClr val="000000"/>
                </a:solidFill>
                <a:latin typeface="Roboto Condensed"/>
              </a:rPr>
              <a:t> </a:t>
            </a:r>
            <a:r>
              <a:rPr lang="en-US" sz="4200" dirty="0" err="1">
                <a:solidFill>
                  <a:srgbClr val="000000"/>
                </a:solidFill>
                <a:latin typeface="Roboto Condensed"/>
              </a:rPr>
              <a:t>yêu</a:t>
            </a:r>
            <a:r>
              <a:rPr lang="en-US" sz="4200" dirty="0">
                <a:solidFill>
                  <a:srgbClr val="000000"/>
                </a:solidFill>
                <a:latin typeface="Roboto Condensed"/>
              </a:rPr>
              <a:t> </a:t>
            </a:r>
            <a:r>
              <a:rPr lang="en-US" sz="4200" dirty="0" err="1">
                <a:solidFill>
                  <a:srgbClr val="000000"/>
                </a:solidFill>
                <a:latin typeface="Roboto Condensed"/>
              </a:rPr>
              <a:t>nước</a:t>
            </a:r>
            <a:r>
              <a:rPr lang="en-US" sz="4200" dirty="0">
                <a:solidFill>
                  <a:srgbClr val="000000"/>
                </a:solidFill>
                <a:latin typeface="Roboto Condensed"/>
              </a:rPr>
              <a:t> </a:t>
            </a:r>
            <a:r>
              <a:rPr lang="en-US" sz="4200" dirty="0" err="1">
                <a:solidFill>
                  <a:srgbClr val="000000"/>
                </a:solidFill>
                <a:latin typeface="Roboto Condensed"/>
              </a:rPr>
              <a:t>và</a:t>
            </a:r>
            <a:r>
              <a:rPr lang="en-US" sz="4200" dirty="0">
                <a:solidFill>
                  <a:srgbClr val="000000"/>
                </a:solidFill>
                <a:latin typeface="Roboto Condensed"/>
              </a:rPr>
              <a:t> </a:t>
            </a:r>
            <a:r>
              <a:rPr lang="en-US" sz="4200" dirty="0" err="1">
                <a:solidFill>
                  <a:srgbClr val="000000"/>
                </a:solidFill>
                <a:latin typeface="Roboto Condensed"/>
              </a:rPr>
              <a:t>có</a:t>
            </a:r>
            <a:r>
              <a:rPr lang="en-US" sz="4200" dirty="0">
                <a:solidFill>
                  <a:srgbClr val="000000"/>
                </a:solidFill>
                <a:latin typeface="Roboto Condensed"/>
              </a:rPr>
              <a:t> </a:t>
            </a:r>
            <a:r>
              <a:rPr lang="en-US" sz="4200" dirty="0" err="1">
                <a:solidFill>
                  <a:srgbClr val="000000"/>
                </a:solidFill>
                <a:latin typeface="Roboto Condensed"/>
              </a:rPr>
              <a:t>tài</a:t>
            </a:r>
            <a:r>
              <a:rPr lang="en-US" sz="4200" dirty="0">
                <a:solidFill>
                  <a:srgbClr val="000000"/>
                </a:solidFill>
                <a:latin typeface="Roboto Condensed"/>
              </a:rPr>
              <a:t> </a:t>
            </a:r>
            <a:r>
              <a:rPr lang="en-US" sz="4200" dirty="0" err="1">
                <a:solidFill>
                  <a:srgbClr val="000000"/>
                </a:solidFill>
                <a:latin typeface="Roboto Condensed"/>
              </a:rPr>
              <a:t>mưu</a:t>
            </a:r>
            <a:r>
              <a:rPr lang="en-US" sz="4200" dirty="0">
                <a:solidFill>
                  <a:srgbClr val="000000"/>
                </a:solidFill>
                <a:latin typeface="Roboto Condensed"/>
              </a:rPr>
              <a:t> </a:t>
            </a:r>
            <a:r>
              <a:rPr lang="en-US" sz="4200" dirty="0" err="1">
                <a:solidFill>
                  <a:srgbClr val="000000"/>
                </a:solidFill>
                <a:latin typeface="Roboto Condensed"/>
              </a:rPr>
              <a:t>lược</a:t>
            </a:r>
            <a:r>
              <a:rPr lang="en-US" sz="4200"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9" name="TextBox 9"/>
          <p:cNvSpPr txBox="1"/>
          <p:nvPr/>
        </p:nvSpPr>
        <p:spPr>
          <a:xfrm>
            <a:off x="852479" y="1938464"/>
            <a:ext cx="5997770" cy="1264920"/>
          </a:xfrm>
          <a:prstGeom prst="rect">
            <a:avLst/>
          </a:prstGeom>
        </p:spPr>
        <p:txBody>
          <a:bodyPr lIns="0" tIns="0" rIns="0" bIns="0" rtlCol="0" anchor="t">
            <a:spAutoFit/>
          </a:bodyPr>
          <a:lstStyle/>
          <a:p>
            <a:pPr algn="ctr">
              <a:lnSpc>
                <a:spcPts val="10080"/>
              </a:lnSpc>
            </a:pPr>
            <a:r>
              <a:rPr lang="en-US" sz="7200">
                <a:solidFill>
                  <a:srgbClr val="4D3527"/>
                </a:solidFill>
                <a:latin typeface="#9Slide05 VL Fadilla"/>
              </a:rPr>
              <a:t>b. Nhân vật</a:t>
            </a:r>
          </a:p>
        </p:txBody>
      </p:sp>
      <p:sp>
        <p:nvSpPr>
          <p:cNvPr id="10" name="TextBox 10"/>
          <p:cNvSpPr txBox="1"/>
          <p:nvPr/>
        </p:nvSpPr>
        <p:spPr>
          <a:xfrm>
            <a:off x="852479" y="3098609"/>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Lê Chiêu Thống</a:t>
            </a:r>
          </a:p>
        </p:txBody>
      </p:sp>
      <p:sp>
        <p:nvSpPr>
          <p:cNvPr id="12" name="TextBox 12"/>
          <p:cNvSpPr txBox="1"/>
          <p:nvPr/>
        </p:nvSpPr>
        <p:spPr>
          <a:xfrm>
            <a:off x="784741" y="4065466"/>
            <a:ext cx="10048067" cy="5179190"/>
          </a:xfrm>
          <a:prstGeom prst="rect">
            <a:avLst/>
          </a:prstGeom>
        </p:spPr>
        <p:txBody>
          <a:bodyPr lIns="0" tIns="0" rIns="0" bIns="0" rtlCol="0" anchor="t">
            <a:spAutoFit/>
          </a:bodyPr>
          <a:lstStyle/>
          <a:p>
            <a:pPr algn="just">
              <a:lnSpc>
                <a:spcPts val="5880"/>
              </a:lnSpc>
              <a:spcBef>
                <a:spcPct val="0"/>
              </a:spcBef>
            </a:pPr>
            <a:r>
              <a:rPr lang="en-US" sz="4200" dirty="0" err="1">
                <a:solidFill>
                  <a:srgbClr val="4D3527"/>
                </a:solidFill>
                <a:latin typeface="Roboto Condensed Bold Italics"/>
              </a:rPr>
              <a:t>Là</a:t>
            </a:r>
            <a:r>
              <a:rPr lang="en-US" sz="4200" dirty="0">
                <a:solidFill>
                  <a:srgbClr val="4D3527"/>
                </a:solidFill>
                <a:latin typeface="Roboto Condensed Bold Italics"/>
              </a:rPr>
              <a:t> </a:t>
            </a:r>
            <a:r>
              <a:rPr lang="en-US" sz="4200" dirty="0" err="1">
                <a:solidFill>
                  <a:srgbClr val="4D3527"/>
                </a:solidFill>
                <a:latin typeface="Roboto Condensed Bold Italics"/>
              </a:rPr>
              <a:t>kẻ</a:t>
            </a:r>
            <a:r>
              <a:rPr lang="en-US" sz="4200" dirty="0">
                <a:solidFill>
                  <a:srgbClr val="4D3527"/>
                </a:solidFill>
                <a:latin typeface="Roboto Condensed Bold Italics"/>
              </a:rPr>
              <a:t> </a:t>
            </a:r>
            <a:r>
              <a:rPr lang="en-US" sz="4200" dirty="0" err="1">
                <a:solidFill>
                  <a:srgbClr val="4D3527"/>
                </a:solidFill>
                <a:latin typeface="Roboto Condensed Bold Italics"/>
              </a:rPr>
              <a:t>hèn</a:t>
            </a:r>
            <a:r>
              <a:rPr lang="en-US" sz="4200" dirty="0">
                <a:solidFill>
                  <a:srgbClr val="4D3527"/>
                </a:solidFill>
                <a:latin typeface="Roboto Condensed Bold Italics"/>
              </a:rPr>
              <a:t> </a:t>
            </a:r>
            <a:r>
              <a:rPr lang="en-US" sz="4200" dirty="0" err="1">
                <a:solidFill>
                  <a:srgbClr val="4D3527"/>
                </a:solidFill>
                <a:latin typeface="Roboto Condensed Bold Italics"/>
              </a:rPr>
              <a:t>nhát</a:t>
            </a:r>
            <a:r>
              <a:rPr lang="en-US" sz="4200" dirty="0">
                <a:solidFill>
                  <a:srgbClr val="4D3527"/>
                </a:solidFill>
                <a:latin typeface="Roboto Condensed Bold Italics"/>
              </a:rPr>
              <a:t> </a:t>
            </a:r>
            <a:r>
              <a:rPr lang="en-US" sz="4200" dirty="0" err="1">
                <a:solidFill>
                  <a:srgbClr val="4D3527"/>
                </a:solidFill>
                <a:latin typeface="Roboto Condensed Bold Italics"/>
              </a:rPr>
              <a:t>và</a:t>
            </a:r>
            <a:r>
              <a:rPr lang="en-US" sz="4200" dirty="0">
                <a:solidFill>
                  <a:srgbClr val="4D3527"/>
                </a:solidFill>
                <a:latin typeface="Roboto Condensed Bold Italics"/>
              </a:rPr>
              <a:t> </a:t>
            </a:r>
            <a:r>
              <a:rPr lang="en-US" sz="4200" dirty="0" err="1">
                <a:solidFill>
                  <a:srgbClr val="4D3527"/>
                </a:solidFill>
                <a:latin typeface="Roboto Condensed Bold Italics"/>
              </a:rPr>
              <a:t>bạc</a:t>
            </a:r>
            <a:r>
              <a:rPr lang="en-US" sz="4200" dirty="0">
                <a:solidFill>
                  <a:srgbClr val="4D3527"/>
                </a:solidFill>
                <a:latin typeface="Roboto Condensed Bold Italics"/>
              </a:rPr>
              <a:t> </a:t>
            </a:r>
            <a:r>
              <a:rPr lang="en-US" sz="4200" dirty="0" err="1">
                <a:solidFill>
                  <a:srgbClr val="4D3527"/>
                </a:solidFill>
                <a:latin typeface="Roboto Condensed Bold Italics"/>
              </a:rPr>
              <a:t>nhược</a:t>
            </a:r>
            <a:endParaRPr lang="en-US" sz="4200" dirty="0">
              <a:solidFill>
                <a:srgbClr val="4D3527"/>
              </a:solidFill>
              <a:latin typeface="Roboto Condensed Bold Italics"/>
            </a:endParaRPr>
          </a:p>
          <a:p>
            <a:pPr marL="906780" lvl="1" indent="-453390" algn="just">
              <a:lnSpc>
                <a:spcPts val="5880"/>
              </a:lnSpc>
              <a:buFont typeface="Arial"/>
              <a:buChar char="•"/>
            </a:pPr>
            <a:r>
              <a:rPr lang="en-US" sz="4200" dirty="0" err="1">
                <a:solidFill>
                  <a:srgbClr val="4D3527"/>
                </a:solidFill>
                <a:latin typeface="Roboto Condensed"/>
              </a:rPr>
              <a:t>Chịu</a:t>
            </a:r>
            <a:r>
              <a:rPr lang="en-US" sz="4200" dirty="0">
                <a:solidFill>
                  <a:srgbClr val="4D3527"/>
                </a:solidFill>
                <a:latin typeface="Roboto Condensed"/>
              </a:rPr>
              <a:t> </a:t>
            </a:r>
            <a:r>
              <a:rPr lang="en-US" sz="4200" dirty="0" err="1">
                <a:solidFill>
                  <a:srgbClr val="4D3527"/>
                </a:solidFill>
                <a:latin typeface="Roboto Condensed"/>
              </a:rPr>
              <a:t>đựng</a:t>
            </a:r>
            <a:r>
              <a:rPr lang="en-US" sz="4200" dirty="0">
                <a:solidFill>
                  <a:srgbClr val="4D3527"/>
                </a:solidFill>
                <a:latin typeface="Roboto Condensed"/>
              </a:rPr>
              <a:t> </a:t>
            </a:r>
            <a:r>
              <a:rPr lang="en-US" sz="4200" dirty="0" err="1">
                <a:solidFill>
                  <a:srgbClr val="4D3527"/>
                </a:solidFill>
                <a:latin typeface="Roboto Condensed"/>
              </a:rPr>
              <a:t>nỗi</a:t>
            </a:r>
            <a:r>
              <a:rPr lang="en-US" sz="4200" dirty="0">
                <a:solidFill>
                  <a:srgbClr val="4D3527"/>
                </a:solidFill>
                <a:latin typeface="Roboto Condensed"/>
              </a:rPr>
              <a:t> </a:t>
            </a:r>
            <a:r>
              <a:rPr lang="en-US" sz="4200" dirty="0" err="1">
                <a:solidFill>
                  <a:srgbClr val="4D3527"/>
                </a:solidFill>
                <a:latin typeface="Roboto Condensed"/>
              </a:rPr>
              <a:t>nhục</a:t>
            </a:r>
            <a:r>
              <a:rPr lang="en-US" sz="4200" dirty="0">
                <a:solidFill>
                  <a:srgbClr val="4D3527"/>
                </a:solidFill>
                <a:latin typeface="Roboto Condensed"/>
              </a:rPr>
              <a:t> </a:t>
            </a:r>
            <a:r>
              <a:rPr lang="en-US" sz="4200" dirty="0" err="1">
                <a:solidFill>
                  <a:srgbClr val="4D3527"/>
                </a:solidFill>
                <a:latin typeface="Roboto Condensed"/>
              </a:rPr>
              <a:t>nhã</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kẻ</a:t>
            </a:r>
            <a:r>
              <a:rPr lang="en-US" sz="4200" dirty="0">
                <a:solidFill>
                  <a:srgbClr val="4D3527"/>
                </a:solidFill>
                <a:latin typeface="Roboto Condensed"/>
              </a:rPr>
              <a:t> </a:t>
            </a:r>
            <a:r>
              <a:rPr lang="en-US" sz="4200" dirty="0" err="1">
                <a:solidFill>
                  <a:srgbClr val="4D3527"/>
                </a:solidFill>
                <a:latin typeface="Roboto Condensed"/>
              </a:rPr>
              <a:t>cầu</a:t>
            </a:r>
            <a:r>
              <a:rPr lang="en-US" sz="4200" dirty="0">
                <a:solidFill>
                  <a:srgbClr val="4D3527"/>
                </a:solidFill>
                <a:latin typeface="Roboto Condensed"/>
              </a:rPr>
              <a:t> </a:t>
            </a:r>
            <a:r>
              <a:rPr lang="en-US" sz="4200" dirty="0" err="1">
                <a:solidFill>
                  <a:srgbClr val="4D3527"/>
                </a:solidFill>
                <a:latin typeface="Roboto Condensed"/>
              </a:rPr>
              <a:t>cạnh</a:t>
            </a:r>
            <a:r>
              <a:rPr lang="en-US" sz="4200" dirty="0">
                <a:solidFill>
                  <a:srgbClr val="4D3527"/>
                </a:solidFill>
                <a:latin typeface="Roboto Condensed"/>
              </a:rPr>
              <a:t>: “</a:t>
            </a:r>
            <a:r>
              <a:rPr lang="en-US" sz="4200" dirty="0" err="1">
                <a:solidFill>
                  <a:srgbClr val="4D3527"/>
                </a:solidFill>
                <a:latin typeface="Roboto Condensed"/>
              </a:rPr>
              <a:t>cùng</a:t>
            </a:r>
            <a:r>
              <a:rPr lang="en-US" sz="4200" dirty="0">
                <a:solidFill>
                  <a:srgbClr val="4D3527"/>
                </a:solidFill>
                <a:latin typeface="Roboto Condensed"/>
              </a:rPr>
              <a:t> </a:t>
            </a:r>
            <a:r>
              <a:rPr lang="en-US" sz="4200" dirty="0" err="1">
                <a:solidFill>
                  <a:srgbClr val="4D3527"/>
                </a:solidFill>
                <a:latin typeface="Roboto Condensed"/>
              </a:rPr>
              <a:t>bọn</a:t>
            </a:r>
            <a:r>
              <a:rPr lang="en-US" sz="4200" dirty="0">
                <a:solidFill>
                  <a:srgbClr val="4D3527"/>
                </a:solidFill>
                <a:latin typeface="Roboto Condensed"/>
              </a:rPr>
              <a:t> </a:t>
            </a:r>
            <a:r>
              <a:rPr lang="en-US" sz="4200" dirty="0" err="1">
                <a:solidFill>
                  <a:srgbClr val="4D3527"/>
                </a:solidFill>
                <a:latin typeface="Roboto Condensed"/>
              </a:rPr>
              <a:t>Quýnh</a:t>
            </a:r>
            <a:r>
              <a:rPr lang="en-US" sz="4200" dirty="0">
                <a:solidFill>
                  <a:srgbClr val="4D3527"/>
                </a:solidFill>
                <a:latin typeface="Roboto Condensed"/>
              </a:rPr>
              <a:t> </a:t>
            </a:r>
            <a:r>
              <a:rPr lang="en-US" sz="4200" dirty="0" err="1">
                <a:solidFill>
                  <a:srgbClr val="4D3527"/>
                </a:solidFill>
                <a:latin typeface="Roboto Condensed"/>
              </a:rPr>
              <a:t>đến</a:t>
            </a:r>
            <a:r>
              <a:rPr lang="en-US" sz="4200" dirty="0">
                <a:solidFill>
                  <a:srgbClr val="4D3527"/>
                </a:solidFill>
                <a:latin typeface="Roboto Condensed"/>
              </a:rPr>
              <a:t> </a:t>
            </a:r>
            <a:r>
              <a:rPr lang="en-US" sz="4200" dirty="0" err="1">
                <a:solidFill>
                  <a:srgbClr val="4D3527"/>
                </a:solidFill>
                <a:latin typeface="Roboto Condensed"/>
              </a:rPr>
              <a:t>doanh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Nghị</a:t>
            </a:r>
            <a:r>
              <a:rPr lang="en-US" sz="4200" dirty="0">
                <a:solidFill>
                  <a:srgbClr val="4D3527"/>
                </a:solidFill>
                <a:latin typeface="Roboto Condensed"/>
              </a:rPr>
              <a:t> </a:t>
            </a:r>
            <a:r>
              <a:rPr lang="en-US" sz="4200" dirty="0" err="1">
                <a:solidFill>
                  <a:srgbClr val="4D3527"/>
                </a:solidFill>
                <a:latin typeface="Roboto Condensed"/>
              </a:rPr>
              <a:t>tha</a:t>
            </a:r>
            <a:r>
              <a:rPr lang="en-US" sz="4200" dirty="0">
                <a:solidFill>
                  <a:srgbClr val="4D3527"/>
                </a:solidFill>
                <a:latin typeface="Roboto Condensed"/>
              </a:rPr>
              <a:t> </a:t>
            </a:r>
            <a:r>
              <a:rPr lang="en-US" sz="4200" dirty="0" err="1">
                <a:solidFill>
                  <a:srgbClr val="4D3527"/>
                </a:solidFill>
                <a:latin typeface="Roboto Condensed"/>
              </a:rPr>
              <a:t>thiết</a:t>
            </a:r>
            <a:r>
              <a:rPr lang="en-US" sz="4200" dirty="0">
                <a:solidFill>
                  <a:srgbClr val="4D3527"/>
                </a:solidFill>
                <a:latin typeface="Roboto Condensed"/>
              </a:rPr>
              <a:t> </a:t>
            </a:r>
            <a:r>
              <a:rPr lang="en-US" sz="4200" dirty="0" err="1">
                <a:solidFill>
                  <a:srgbClr val="4D3527"/>
                </a:solidFill>
                <a:latin typeface="Roboto Condensed"/>
              </a:rPr>
              <a:t>xin</a:t>
            </a:r>
            <a:r>
              <a:rPr lang="en-US" sz="4200" dirty="0">
                <a:solidFill>
                  <a:srgbClr val="4D3527"/>
                </a:solidFill>
                <a:latin typeface="Roboto Condensed"/>
              </a:rPr>
              <a:t> </a:t>
            </a:r>
            <a:r>
              <a:rPr lang="en-US" sz="4200" dirty="0" err="1">
                <a:solidFill>
                  <a:srgbClr val="4D3527"/>
                </a:solidFill>
                <a:latin typeface="Roboto Condensed"/>
              </a:rPr>
              <a:t>xuất</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a:t>
            </a:r>
          </a:p>
          <a:p>
            <a:pPr marL="906780" lvl="1" indent="-453390" algn="just">
              <a:lnSpc>
                <a:spcPts val="5880"/>
              </a:lnSpc>
              <a:buFont typeface="Arial"/>
              <a:buChar char="•"/>
            </a:pP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mất</a:t>
            </a:r>
            <a:r>
              <a:rPr lang="en-US" sz="4200" dirty="0">
                <a:solidFill>
                  <a:srgbClr val="4D3527"/>
                </a:solidFill>
                <a:latin typeface="Roboto Condensed"/>
              </a:rPr>
              <a:t> </a:t>
            </a:r>
            <a:r>
              <a:rPr lang="en-US" sz="4200" dirty="0" err="1">
                <a:solidFill>
                  <a:srgbClr val="4D3527"/>
                </a:solidFill>
                <a:latin typeface="Roboto Condensed"/>
              </a:rPr>
              <a:t>đi</a:t>
            </a:r>
            <a:r>
              <a:rPr lang="en-US" sz="4200" dirty="0">
                <a:solidFill>
                  <a:srgbClr val="4D3527"/>
                </a:solidFill>
                <a:latin typeface="Roboto Condensed"/>
              </a:rPr>
              <a:t> </a:t>
            </a:r>
            <a:r>
              <a:rPr lang="en-US" sz="4200" dirty="0" err="1">
                <a:solidFill>
                  <a:srgbClr val="4D3527"/>
                </a:solidFill>
                <a:latin typeface="Roboto Condensed"/>
              </a:rPr>
              <a:t>sĩ</a:t>
            </a:r>
            <a:r>
              <a:rPr lang="en-US" sz="4200" dirty="0">
                <a:solidFill>
                  <a:srgbClr val="4D3527"/>
                </a:solidFill>
                <a:latin typeface="Roboto Condensed"/>
              </a:rPr>
              <a:t> </a:t>
            </a:r>
            <a:r>
              <a:rPr lang="en-US" sz="4200" dirty="0" err="1">
                <a:solidFill>
                  <a:srgbClr val="4D3527"/>
                </a:solidFill>
                <a:latin typeface="Roboto Condensed"/>
              </a:rPr>
              <a:t>diện</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một</a:t>
            </a:r>
            <a:r>
              <a:rPr lang="en-US" sz="4200" dirty="0">
                <a:solidFill>
                  <a:srgbClr val="4D3527"/>
                </a:solidFill>
                <a:latin typeface="Roboto Condensed"/>
              </a:rPr>
              <a:t> </a:t>
            </a:r>
            <a:r>
              <a:rPr lang="en-US" sz="4200" dirty="0" err="1">
                <a:solidFill>
                  <a:srgbClr val="4D3527"/>
                </a:solidFill>
                <a:latin typeface="Roboto Condensed"/>
              </a:rPr>
              <a:t>bậc</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vương</a:t>
            </a:r>
            <a:r>
              <a:rPr lang="en-US" sz="4200" dirty="0">
                <a:solidFill>
                  <a:srgbClr val="4D3527"/>
                </a:solidFill>
                <a:latin typeface="Roboto Condensed"/>
              </a:rPr>
              <a:t>, </a:t>
            </a:r>
            <a:r>
              <a:rPr lang="en-US" sz="4200" dirty="0" err="1">
                <a:solidFill>
                  <a:srgbClr val="4D3527"/>
                </a:solidFill>
                <a:latin typeface="Roboto Condensed"/>
              </a:rPr>
              <a:t>sợ</a:t>
            </a:r>
            <a:r>
              <a:rPr lang="en-US" sz="4200" dirty="0">
                <a:solidFill>
                  <a:srgbClr val="4D3527"/>
                </a:solidFill>
                <a:latin typeface="Roboto Condensed"/>
              </a:rPr>
              <a:t> “</a:t>
            </a:r>
            <a:r>
              <a:rPr lang="en-US" sz="4200" dirty="0" err="1">
                <a:solidFill>
                  <a:srgbClr val="4D3527"/>
                </a:solidFill>
                <a:latin typeface="Roboto Condensed"/>
              </a:rPr>
              <a:t>người</a:t>
            </a:r>
            <a:r>
              <a:rPr lang="en-US" sz="4200" dirty="0">
                <a:solidFill>
                  <a:srgbClr val="4D3527"/>
                </a:solidFill>
                <a:latin typeface="Roboto Condensed"/>
              </a:rPr>
              <a:t> </a:t>
            </a:r>
            <a:r>
              <a:rPr lang="en-US" sz="4200" dirty="0" err="1">
                <a:solidFill>
                  <a:srgbClr val="4D3527"/>
                </a:solidFill>
                <a:latin typeface="Roboto Condensed"/>
              </a:rPr>
              <a:t>trong</a:t>
            </a:r>
            <a:r>
              <a:rPr lang="en-US" sz="4200" dirty="0">
                <a:solidFill>
                  <a:srgbClr val="4D3527"/>
                </a:solidFill>
                <a:latin typeface="Roboto Condensed"/>
              </a:rPr>
              <a:t> </a:t>
            </a:r>
            <a:r>
              <a:rPr lang="en-US" sz="4200" dirty="0" err="1">
                <a:solidFill>
                  <a:srgbClr val="4D3527"/>
                </a:solidFill>
                <a:latin typeface="Roboto Condensed"/>
              </a:rPr>
              <a:t>nước</a:t>
            </a:r>
            <a:r>
              <a:rPr lang="en-US" sz="4200" dirty="0">
                <a:solidFill>
                  <a:srgbClr val="4D3527"/>
                </a:solidFill>
                <a:latin typeface="Roboto Condensed"/>
              </a:rPr>
              <a:t> </a:t>
            </a:r>
            <a:r>
              <a:rPr lang="en-US" sz="4200" dirty="0" err="1">
                <a:solidFill>
                  <a:srgbClr val="4D3527"/>
                </a:solidFill>
                <a:latin typeface="Roboto Condensed"/>
              </a:rPr>
              <a:t>có</a:t>
            </a:r>
            <a:r>
              <a:rPr lang="en-US" sz="4200" dirty="0">
                <a:solidFill>
                  <a:srgbClr val="4D3527"/>
                </a:solidFill>
                <a:latin typeface="Roboto Condensed"/>
              </a:rPr>
              <a:t> </a:t>
            </a:r>
            <a:r>
              <a:rPr lang="en-US" sz="4200" dirty="0" err="1">
                <a:solidFill>
                  <a:srgbClr val="4D3527"/>
                </a:solidFill>
                <a:latin typeface="Roboto Condensed"/>
              </a:rPr>
              <a:t>thể</a:t>
            </a:r>
            <a:r>
              <a:rPr lang="en-US" sz="4200" dirty="0">
                <a:solidFill>
                  <a:srgbClr val="4D3527"/>
                </a:solidFill>
                <a:latin typeface="Roboto Condensed"/>
              </a:rPr>
              <a:t> </a:t>
            </a:r>
            <a:r>
              <a:rPr lang="en-US" sz="4200" dirty="0" err="1">
                <a:solidFill>
                  <a:srgbClr val="4D3527"/>
                </a:solidFill>
                <a:latin typeface="Roboto Condensed"/>
              </a:rPr>
              <a:t>bàn</a:t>
            </a:r>
            <a:r>
              <a:rPr lang="en-US" sz="4200" dirty="0">
                <a:solidFill>
                  <a:srgbClr val="4D3527"/>
                </a:solidFill>
                <a:latin typeface="Roboto Condensed"/>
              </a:rPr>
              <a:t> </a:t>
            </a:r>
            <a:r>
              <a:rPr lang="en-US" sz="4200" dirty="0" err="1">
                <a:solidFill>
                  <a:srgbClr val="4D3527"/>
                </a:solidFill>
                <a:latin typeface="Roboto Condensed"/>
              </a:rPr>
              <a:t>tán</a:t>
            </a:r>
            <a:r>
              <a:rPr lang="en-US" sz="4200" dirty="0">
                <a:solidFill>
                  <a:srgbClr val="4D3527"/>
                </a:solidFill>
                <a:latin typeface="Roboto Condensed"/>
              </a:rPr>
              <a:t>” </a:t>
            </a:r>
            <a:r>
              <a:rPr lang="en-US" sz="4200" dirty="0" err="1">
                <a:solidFill>
                  <a:srgbClr val="4D3527"/>
                </a:solidFill>
                <a:latin typeface="Roboto Condensed"/>
              </a:rPr>
              <a:t>và</a:t>
            </a:r>
            <a:r>
              <a:rPr lang="en-US" sz="4200" dirty="0">
                <a:solidFill>
                  <a:srgbClr val="4D3527"/>
                </a:solidFill>
                <a:latin typeface="Roboto Condensed"/>
              </a:rPr>
              <a:t> “</a:t>
            </a:r>
            <a:r>
              <a:rPr lang="en-US" sz="4200" dirty="0" err="1">
                <a:solidFill>
                  <a:srgbClr val="4D3527"/>
                </a:solidFill>
                <a:latin typeface="Roboto Condensed"/>
              </a:rPr>
              <a:t>thiên</a:t>
            </a:r>
            <a:r>
              <a:rPr lang="en-US" sz="4200" dirty="0">
                <a:solidFill>
                  <a:srgbClr val="4D3527"/>
                </a:solidFill>
                <a:latin typeface="Roboto Condensed"/>
              </a:rPr>
              <a:t> </a:t>
            </a:r>
            <a:r>
              <a:rPr lang="en-US" sz="4200" dirty="0" err="1">
                <a:solidFill>
                  <a:srgbClr val="4D3527"/>
                </a:solidFill>
                <a:latin typeface="Roboto Condensed"/>
              </a:rPr>
              <a:t>triều</a:t>
            </a:r>
            <a:r>
              <a:rPr lang="en-US" sz="4200" dirty="0">
                <a:solidFill>
                  <a:srgbClr val="4D3527"/>
                </a:solidFill>
                <a:latin typeface="Roboto Condensed"/>
              </a:rPr>
              <a:t> </a:t>
            </a:r>
            <a:r>
              <a:rPr lang="en-US" sz="4200" dirty="0" err="1">
                <a:solidFill>
                  <a:srgbClr val="4D3527"/>
                </a:solidFill>
                <a:latin typeface="Roboto Condensed"/>
              </a:rPr>
              <a:t>có</a:t>
            </a:r>
            <a:r>
              <a:rPr lang="en-US" sz="4200" dirty="0">
                <a:solidFill>
                  <a:srgbClr val="4D3527"/>
                </a:solidFill>
                <a:latin typeface="Roboto Condensed"/>
              </a:rPr>
              <a:t> </a:t>
            </a:r>
            <a:r>
              <a:rPr lang="en-US" sz="4200" dirty="0" err="1">
                <a:solidFill>
                  <a:srgbClr val="4D3527"/>
                </a:solidFill>
                <a:latin typeface="Roboto Condensed"/>
              </a:rPr>
              <a:t>chỗ</a:t>
            </a:r>
            <a:r>
              <a:rPr lang="en-US" sz="4200" dirty="0">
                <a:solidFill>
                  <a:srgbClr val="4D3527"/>
                </a:solidFill>
                <a:latin typeface="Roboto Condensed"/>
              </a:rPr>
              <a:t> </a:t>
            </a:r>
            <a:r>
              <a:rPr lang="en-US" sz="4200" dirty="0" err="1">
                <a:solidFill>
                  <a:srgbClr val="4D3527"/>
                </a:solidFill>
                <a:latin typeface="Roboto Condensed"/>
              </a:rPr>
              <a:t>quở</a:t>
            </a:r>
            <a:r>
              <a:rPr lang="en-US" sz="4200" dirty="0">
                <a:solidFill>
                  <a:srgbClr val="4D3527"/>
                </a:solidFill>
                <a:latin typeface="Roboto Condensed"/>
              </a:rPr>
              <a:t> </a:t>
            </a:r>
            <a:r>
              <a:rPr lang="en-US" sz="4200" dirty="0" err="1">
                <a:solidFill>
                  <a:srgbClr val="4D3527"/>
                </a:solidFill>
                <a:latin typeface="Roboto Condensed"/>
              </a:rPr>
              <a:t>trách</a:t>
            </a:r>
            <a:r>
              <a:rPr lang="en-US" sz="4200" dirty="0">
                <a:solidFill>
                  <a:srgbClr val="4D3527"/>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9" name="Freeform 9"/>
          <p:cNvSpPr/>
          <p:nvPr/>
        </p:nvSpPr>
        <p:spPr>
          <a:xfrm rot="-3485681">
            <a:off x="43605" y="7641454"/>
            <a:ext cx="1900767" cy="1406567"/>
          </a:xfrm>
          <a:custGeom>
            <a:avLst/>
            <a:gdLst/>
            <a:ahLst/>
            <a:cxnLst/>
            <a:rect l="l" t="t" r="r" b="b"/>
            <a:pathLst>
              <a:path w="1900767" h="1406567">
                <a:moveTo>
                  <a:pt x="0" y="0"/>
                </a:moveTo>
                <a:lnTo>
                  <a:pt x="1900766" y="0"/>
                </a:lnTo>
                <a:lnTo>
                  <a:pt x="1900766" y="1406567"/>
                </a:lnTo>
                <a:lnTo>
                  <a:pt x="0" y="1406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0" name="TextBox 10"/>
          <p:cNvSpPr txBox="1"/>
          <p:nvPr/>
        </p:nvSpPr>
        <p:spPr>
          <a:xfrm>
            <a:off x="417502" y="1457551"/>
            <a:ext cx="5997770" cy="981675"/>
          </a:xfrm>
          <a:prstGeom prst="rect">
            <a:avLst/>
          </a:prstGeom>
        </p:spPr>
        <p:txBody>
          <a:bodyPr lIns="0" tIns="0" rIns="0" bIns="0" rtlCol="0" anchor="t">
            <a:spAutoFit/>
          </a:bodyPr>
          <a:lstStyle/>
          <a:p>
            <a:pPr algn="ctr">
              <a:lnSpc>
                <a:spcPts val="7839"/>
              </a:lnSpc>
            </a:pPr>
            <a:r>
              <a:rPr lang="en-US" sz="5599">
                <a:solidFill>
                  <a:srgbClr val="4D3527"/>
                </a:solidFill>
                <a:latin typeface="#9Slide05 VL Fadilla"/>
              </a:rPr>
              <a:t>b. Nhân vật</a:t>
            </a:r>
          </a:p>
        </p:txBody>
      </p:sp>
      <p:sp>
        <p:nvSpPr>
          <p:cNvPr id="11" name="TextBox 11"/>
          <p:cNvSpPr txBox="1"/>
          <p:nvPr/>
        </p:nvSpPr>
        <p:spPr>
          <a:xfrm>
            <a:off x="133650" y="249637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Lê Chiêu Thống</a:t>
            </a:r>
          </a:p>
        </p:txBody>
      </p:sp>
      <p:sp>
        <p:nvSpPr>
          <p:cNvPr id="13" name="TextBox 13"/>
          <p:cNvSpPr txBox="1"/>
          <p:nvPr/>
        </p:nvSpPr>
        <p:spPr>
          <a:xfrm>
            <a:off x="993988" y="3363115"/>
            <a:ext cx="10048067" cy="1464801"/>
          </a:xfrm>
          <a:prstGeom prst="rect">
            <a:avLst/>
          </a:prstGeom>
        </p:spPr>
        <p:txBody>
          <a:bodyPr lIns="0" tIns="0" rIns="0" bIns="0" rtlCol="0" anchor="t">
            <a:spAutoFit/>
          </a:bodyPr>
          <a:lstStyle/>
          <a:p>
            <a:pPr algn="just">
              <a:lnSpc>
                <a:spcPts val="5880"/>
              </a:lnSpc>
            </a:pPr>
            <a:r>
              <a:rPr lang="en-US" sz="4200" dirty="0" err="1">
                <a:solidFill>
                  <a:srgbClr val="4D3527"/>
                </a:solidFill>
                <a:latin typeface="Roboto Condensed Bold Italics"/>
              </a:rPr>
              <a:t>Là</a:t>
            </a:r>
            <a:r>
              <a:rPr lang="en-US" sz="4200" dirty="0">
                <a:solidFill>
                  <a:srgbClr val="4D3527"/>
                </a:solidFill>
                <a:latin typeface="Roboto Condensed Bold Italics"/>
              </a:rPr>
              <a:t> </a:t>
            </a:r>
            <a:r>
              <a:rPr lang="en-US" sz="4200" dirty="0" err="1">
                <a:solidFill>
                  <a:srgbClr val="4D3527"/>
                </a:solidFill>
                <a:latin typeface="Roboto Condensed Bold Italics"/>
              </a:rPr>
              <a:t>kẻ</a:t>
            </a:r>
            <a:r>
              <a:rPr lang="en-US" sz="4200" dirty="0">
                <a:solidFill>
                  <a:srgbClr val="4D3527"/>
                </a:solidFill>
                <a:latin typeface="Roboto Condensed Bold Italics"/>
              </a:rPr>
              <a:t> </a:t>
            </a:r>
            <a:r>
              <a:rPr lang="en-US" sz="4200" dirty="0" err="1">
                <a:solidFill>
                  <a:srgbClr val="4D3527"/>
                </a:solidFill>
                <a:latin typeface="Roboto Condensed Bold Italics"/>
              </a:rPr>
              <a:t>tham</a:t>
            </a:r>
            <a:r>
              <a:rPr lang="en-US" sz="4200" dirty="0">
                <a:solidFill>
                  <a:srgbClr val="4D3527"/>
                </a:solidFill>
                <a:latin typeface="Roboto Condensed Bold Italics"/>
              </a:rPr>
              <a:t> </a:t>
            </a:r>
            <a:r>
              <a:rPr lang="en-US" sz="4200" dirty="0" err="1">
                <a:solidFill>
                  <a:srgbClr val="4D3527"/>
                </a:solidFill>
                <a:latin typeface="Roboto Condensed Bold Italics"/>
              </a:rPr>
              <a:t>sống</a:t>
            </a:r>
            <a:r>
              <a:rPr lang="en-US" sz="4200" dirty="0">
                <a:solidFill>
                  <a:srgbClr val="4D3527"/>
                </a:solidFill>
                <a:latin typeface="Roboto Condensed Bold Italics"/>
              </a:rPr>
              <a:t>, </a:t>
            </a:r>
            <a:r>
              <a:rPr lang="en-US" sz="4200" dirty="0" err="1">
                <a:solidFill>
                  <a:srgbClr val="4D3527"/>
                </a:solidFill>
                <a:latin typeface="Roboto Condensed Bold Italics"/>
              </a:rPr>
              <a:t>sợ</a:t>
            </a:r>
            <a:r>
              <a:rPr lang="en-US" sz="4200" dirty="0">
                <a:solidFill>
                  <a:srgbClr val="4D3527"/>
                </a:solidFill>
                <a:latin typeface="Roboto Condensed Bold Italics"/>
              </a:rPr>
              <a:t> </a:t>
            </a:r>
            <a:r>
              <a:rPr lang="en-US" sz="4200" dirty="0" err="1">
                <a:solidFill>
                  <a:srgbClr val="4D3527"/>
                </a:solidFill>
                <a:latin typeface="Roboto Condensed Bold Italics"/>
              </a:rPr>
              <a:t>chết</a:t>
            </a:r>
            <a:endParaRPr lang="en-US" sz="4200" dirty="0">
              <a:solidFill>
                <a:srgbClr val="4D3527"/>
              </a:solidFill>
              <a:latin typeface="Roboto Condensed Bold Italics"/>
            </a:endParaRPr>
          </a:p>
          <a:p>
            <a:pPr algn="just">
              <a:lnSpc>
                <a:spcPts val="5880"/>
              </a:lnSpc>
            </a:pPr>
            <a:endParaRPr lang="en-US" sz="4200" dirty="0">
              <a:solidFill>
                <a:srgbClr val="4D3527"/>
              </a:solidFill>
              <a:latin typeface="Roboto Condensed Bold Italics"/>
            </a:endParaRPr>
          </a:p>
        </p:txBody>
      </p:sp>
      <p:sp>
        <p:nvSpPr>
          <p:cNvPr id="14" name="TextBox 14"/>
          <p:cNvSpPr txBox="1"/>
          <p:nvPr/>
        </p:nvSpPr>
        <p:spPr>
          <a:xfrm>
            <a:off x="417502" y="4382290"/>
            <a:ext cx="10624553" cy="2950556"/>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a:solidFill>
                  <a:srgbClr val="4D3527"/>
                </a:solidFill>
                <a:latin typeface="Roboto Condensed"/>
              </a:rPr>
              <a:t>Khi </a:t>
            </a:r>
            <a:r>
              <a:rPr lang="en-US" sz="4200" dirty="0" err="1">
                <a:solidFill>
                  <a:srgbClr val="4D3527"/>
                </a:solidFill>
                <a:latin typeface="Roboto Condensed"/>
              </a:rPr>
              <a:t>có</a:t>
            </a:r>
            <a:r>
              <a:rPr lang="en-US" sz="4200" dirty="0">
                <a:solidFill>
                  <a:srgbClr val="4D3527"/>
                </a:solidFill>
                <a:latin typeface="Roboto Condensed"/>
              </a:rPr>
              <a:t> </a:t>
            </a:r>
            <a:r>
              <a:rPr lang="en-US" sz="4200" dirty="0" err="1">
                <a:solidFill>
                  <a:srgbClr val="4D3527"/>
                </a:solidFill>
                <a:latin typeface="Roboto Condensed"/>
              </a:rPr>
              <a:t>biến</a:t>
            </a:r>
            <a:r>
              <a:rPr lang="en-US" sz="4200" dirty="0">
                <a:solidFill>
                  <a:srgbClr val="4D3527"/>
                </a:solidFill>
                <a:latin typeface="Roboto Condensed"/>
              </a:rPr>
              <a:t>, Lê </a:t>
            </a:r>
            <a:r>
              <a:rPr lang="en-US" sz="4200" dirty="0" err="1">
                <a:solidFill>
                  <a:srgbClr val="4D3527"/>
                </a:solidFill>
                <a:latin typeface="Roboto Condensed"/>
              </a:rPr>
              <a:t>Chiêu</a:t>
            </a:r>
            <a:r>
              <a:rPr lang="en-US" sz="4200" dirty="0">
                <a:solidFill>
                  <a:srgbClr val="4D3527"/>
                </a:solidFill>
                <a:latin typeface="Roboto Condensed"/>
              </a:rPr>
              <a:t> </a:t>
            </a:r>
            <a:r>
              <a:rPr lang="en-US" sz="4200" dirty="0" err="1">
                <a:solidFill>
                  <a:srgbClr val="4D3527"/>
                </a:solidFill>
                <a:latin typeface="Roboto Condensed"/>
              </a:rPr>
              <a:t>Thống</a:t>
            </a:r>
            <a:r>
              <a:rPr lang="en-US" sz="4200" dirty="0">
                <a:solidFill>
                  <a:srgbClr val="4D3527"/>
                </a:solidFill>
                <a:latin typeface="Roboto Condensed"/>
              </a:rPr>
              <a:t> </a:t>
            </a:r>
            <a:r>
              <a:rPr lang="en-US" sz="4200" dirty="0" err="1">
                <a:solidFill>
                  <a:srgbClr val="4D3527"/>
                </a:solidFill>
                <a:latin typeface="Roboto Condensed"/>
              </a:rPr>
              <a:t>vội</a:t>
            </a:r>
            <a:r>
              <a:rPr lang="en-US" sz="4200" dirty="0">
                <a:solidFill>
                  <a:srgbClr val="4D3527"/>
                </a:solidFill>
                <a:latin typeface="Roboto Condensed"/>
              </a:rPr>
              <a:t> </a:t>
            </a:r>
            <a:r>
              <a:rPr lang="en-US" sz="4200" dirty="0" err="1">
                <a:solidFill>
                  <a:srgbClr val="4D3527"/>
                </a:solidFill>
                <a:latin typeface="Roboto Condensed"/>
              </a:rPr>
              <a:t>vã</a:t>
            </a:r>
            <a:r>
              <a:rPr lang="en-US" sz="4200" dirty="0">
                <a:solidFill>
                  <a:srgbClr val="4D3527"/>
                </a:solidFill>
                <a:latin typeface="Roboto Condensed"/>
              </a:rPr>
              <a:t> </a:t>
            </a:r>
            <a:r>
              <a:rPr lang="en-US" sz="4200" dirty="0" err="1">
                <a:solidFill>
                  <a:srgbClr val="4D3527"/>
                </a:solidFill>
                <a:latin typeface="Roboto Condensed"/>
              </a:rPr>
              <a:t>chạy</a:t>
            </a:r>
            <a:r>
              <a:rPr lang="en-US" sz="4200" dirty="0">
                <a:solidFill>
                  <a:srgbClr val="4D3527"/>
                </a:solidFill>
                <a:latin typeface="Roboto Condensed"/>
              </a:rPr>
              <a:t> </a:t>
            </a:r>
            <a:r>
              <a:rPr lang="en-US" sz="4200" dirty="0" err="1">
                <a:solidFill>
                  <a:srgbClr val="4D3527"/>
                </a:solidFill>
                <a:latin typeface="Roboto Condensed"/>
              </a:rPr>
              <a:t>bán</a:t>
            </a:r>
            <a:r>
              <a:rPr lang="en-US" sz="4200" dirty="0">
                <a:solidFill>
                  <a:srgbClr val="4D3527"/>
                </a:solidFill>
                <a:latin typeface="Roboto Condensed"/>
              </a:rPr>
              <a:t> </a:t>
            </a:r>
            <a:r>
              <a:rPr lang="en-US" sz="4200" dirty="0" err="1">
                <a:solidFill>
                  <a:srgbClr val="4D3527"/>
                </a:solidFill>
                <a:latin typeface="Roboto Condensed"/>
              </a:rPr>
              <a:t>sống</a:t>
            </a:r>
            <a:r>
              <a:rPr lang="en-US" sz="4200" dirty="0">
                <a:solidFill>
                  <a:srgbClr val="4D3527"/>
                </a:solidFill>
                <a:latin typeface="Roboto Condensed"/>
              </a:rPr>
              <a:t> </a:t>
            </a:r>
            <a:r>
              <a:rPr lang="en-US" sz="4200" dirty="0" err="1">
                <a:solidFill>
                  <a:srgbClr val="4D3527"/>
                </a:solidFill>
                <a:latin typeface="Roboto Condensed"/>
              </a:rPr>
              <a:t>bán</a:t>
            </a:r>
            <a:r>
              <a:rPr lang="en-US" sz="4200" dirty="0">
                <a:solidFill>
                  <a:srgbClr val="4D3527"/>
                </a:solidFill>
                <a:latin typeface="Roboto Condensed"/>
              </a:rPr>
              <a:t> </a:t>
            </a:r>
            <a:r>
              <a:rPr lang="en-US" sz="4200" dirty="0" err="1">
                <a:solidFill>
                  <a:srgbClr val="4D3527"/>
                </a:solidFill>
                <a:latin typeface="Roboto Condensed"/>
              </a:rPr>
              <a:t>chết</a:t>
            </a:r>
            <a:r>
              <a:rPr lang="en-US" sz="4200" dirty="0">
                <a:solidFill>
                  <a:srgbClr val="4D3527"/>
                </a:solidFill>
                <a:latin typeface="Roboto Condensed"/>
              </a:rPr>
              <a:t>.</a:t>
            </a:r>
          </a:p>
          <a:p>
            <a:pPr marL="906780" lvl="1" indent="-453390" algn="just">
              <a:lnSpc>
                <a:spcPts val="5880"/>
              </a:lnSpc>
              <a:spcBef>
                <a:spcPct val="0"/>
              </a:spcBef>
              <a:buFont typeface="Arial"/>
              <a:buChar char="•"/>
            </a:pPr>
            <a:r>
              <a:rPr lang="en-US" sz="4200" dirty="0" err="1">
                <a:solidFill>
                  <a:srgbClr val="4D3527"/>
                </a:solidFill>
                <a:latin typeface="Roboto Condensed"/>
              </a:rPr>
              <a:t>Đuổi</a:t>
            </a:r>
            <a:r>
              <a:rPr lang="en-US" sz="4200" dirty="0">
                <a:solidFill>
                  <a:srgbClr val="4D3527"/>
                </a:solidFill>
                <a:latin typeface="Roboto Condensed"/>
              </a:rPr>
              <a:t> </a:t>
            </a:r>
            <a:r>
              <a:rPr lang="en-US" sz="4200" dirty="0" err="1">
                <a:solidFill>
                  <a:srgbClr val="4D3527"/>
                </a:solidFill>
                <a:latin typeface="Roboto Condensed"/>
              </a:rPr>
              <a:t>kịp</a:t>
            </a:r>
            <a:r>
              <a:rPr lang="en-US" sz="4200" dirty="0">
                <a:solidFill>
                  <a:srgbClr val="4D3527"/>
                </a:solidFill>
                <a:latin typeface="Roboto Condensed"/>
              </a:rPr>
              <a:t> Tôn </a:t>
            </a:r>
            <a:r>
              <a:rPr lang="en-US" sz="4200" dirty="0" err="1">
                <a:solidFill>
                  <a:srgbClr val="4D3527"/>
                </a:solidFill>
                <a:latin typeface="Roboto Condensed"/>
              </a:rPr>
              <a:t>Sĩ</a:t>
            </a:r>
            <a:r>
              <a:rPr lang="en-US" sz="4200" dirty="0">
                <a:solidFill>
                  <a:srgbClr val="4D3527"/>
                </a:solidFill>
                <a:latin typeface="Roboto Condensed"/>
              </a:rPr>
              <a:t> </a:t>
            </a:r>
            <a:r>
              <a:rPr lang="en-US" sz="4200" dirty="0" err="1">
                <a:solidFill>
                  <a:srgbClr val="4D3527"/>
                </a:solidFill>
                <a:latin typeface="Roboto Condensed"/>
              </a:rPr>
              <a:t>Nghị</a:t>
            </a:r>
            <a:r>
              <a:rPr lang="en-US" sz="4200" dirty="0">
                <a:solidFill>
                  <a:srgbClr val="4D3527"/>
                </a:solidFill>
                <a:latin typeface="Roboto Condensed"/>
              </a:rPr>
              <a:t>, </a:t>
            </a:r>
            <a:r>
              <a:rPr lang="en-US" sz="4200" dirty="0" err="1">
                <a:solidFill>
                  <a:srgbClr val="4D3527"/>
                </a:solidFill>
                <a:latin typeface="Roboto Condensed"/>
              </a:rPr>
              <a:t>vua</a:t>
            </a:r>
            <a:r>
              <a:rPr lang="en-US" sz="4200" dirty="0">
                <a:solidFill>
                  <a:srgbClr val="4D3527"/>
                </a:solidFill>
                <a:latin typeface="Roboto Condensed"/>
              </a:rPr>
              <a:t> </a:t>
            </a:r>
            <a:r>
              <a:rPr lang="en-US" sz="4200" dirty="0" err="1">
                <a:solidFill>
                  <a:srgbClr val="4D3527"/>
                </a:solidFill>
                <a:latin typeface="Roboto Condensed"/>
              </a:rPr>
              <a:t>tôi</a:t>
            </a:r>
            <a:r>
              <a:rPr lang="en-US" sz="4200" dirty="0">
                <a:solidFill>
                  <a:srgbClr val="4D3527"/>
                </a:solidFill>
                <a:latin typeface="Roboto Condensed"/>
              </a:rPr>
              <a:t> </a:t>
            </a:r>
            <a:r>
              <a:rPr lang="en-US" sz="4200" dirty="0" err="1">
                <a:solidFill>
                  <a:srgbClr val="4D3527"/>
                </a:solidFill>
                <a:latin typeface="Roboto Condensed"/>
              </a:rPr>
              <a:t>chỉ</a:t>
            </a:r>
            <a:r>
              <a:rPr lang="en-US" sz="4200" dirty="0">
                <a:solidFill>
                  <a:srgbClr val="4D3527"/>
                </a:solidFill>
                <a:latin typeface="Roboto Condensed"/>
              </a:rPr>
              <a:t> </a:t>
            </a:r>
            <a:r>
              <a:rPr lang="en-US" sz="4200" dirty="0" err="1">
                <a:solidFill>
                  <a:srgbClr val="4D3527"/>
                </a:solidFill>
                <a:latin typeface="Roboto Condensed"/>
              </a:rPr>
              <a:t>còn</a:t>
            </a:r>
            <a:r>
              <a:rPr lang="en-US" sz="4200" dirty="0">
                <a:solidFill>
                  <a:srgbClr val="4D3527"/>
                </a:solidFill>
                <a:latin typeface="Roboto Condensed"/>
              </a:rPr>
              <a:t> </a:t>
            </a:r>
            <a:r>
              <a:rPr lang="en-US" sz="4200" dirty="0" err="1">
                <a:solidFill>
                  <a:srgbClr val="4D3527"/>
                </a:solidFill>
                <a:latin typeface="Roboto Condensed"/>
              </a:rPr>
              <a:t>biết</a:t>
            </a:r>
            <a:r>
              <a:rPr lang="en-US" sz="4200" dirty="0">
                <a:solidFill>
                  <a:srgbClr val="4D3527"/>
                </a:solidFill>
                <a:latin typeface="Roboto Condensed"/>
              </a:rPr>
              <a:t> “</a:t>
            </a:r>
            <a:r>
              <a:rPr lang="en-US" sz="4200" dirty="0" err="1">
                <a:solidFill>
                  <a:srgbClr val="4D3527"/>
                </a:solidFill>
                <a:latin typeface="Roboto Condensed"/>
              </a:rPr>
              <a:t>nhìn</a:t>
            </a:r>
            <a:r>
              <a:rPr lang="en-US" sz="4200" dirty="0">
                <a:solidFill>
                  <a:srgbClr val="4D3527"/>
                </a:solidFill>
                <a:latin typeface="Roboto Condensed"/>
              </a:rPr>
              <a:t> </a:t>
            </a:r>
            <a:r>
              <a:rPr lang="en-US" sz="4200" dirty="0" err="1">
                <a:solidFill>
                  <a:srgbClr val="4D3527"/>
                </a:solidFill>
                <a:latin typeface="Roboto Condensed"/>
              </a:rPr>
              <a:t>nhau</a:t>
            </a:r>
            <a:r>
              <a:rPr lang="en-US" sz="4200" dirty="0">
                <a:solidFill>
                  <a:srgbClr val="4D3527"/>
                </a:solidFill>
                <a:latin typeface="Roboto Condensed"/>
              </a:rPr>
              <a:t> than </a:t>
            </a:r>
            <a:r>
              <a:rPr lang="en-US" sz="4200" dirty="0" err="1">
                <a:solidFill>
                  <a:srgbClr val="4D3527"/>
                </a:solidFill>
                <a:latin typeface="Roboto Condensed"/>
              </a:rPr>
              <a:t>thở</a:t>
            </a:r>
            <a:r>
              <a:rPr lang="en-US" sz="4200" dirty="0">
                <a:solidFill>
                  <a:srgbClr val="4D3527"/>
                </a:solidFill>
                <a:latin typeface="Roboto Condensed"/>
              </a:rPr>
              <a:t>, </a:t>
            </a:r>
            <a:r>
              <a:rPr lang="en-US" sz="4200" dirty="0" err="1">
                <a:solidFill>
                  <a:srgbClr val="4D3527"/>
                </a:solidFill>
                <a:latin typeface="Roboto Condensed"/>
              </a:rPr>
              <a:t>oán</a:t>
            </a:r>
            <a:r>
              <a:rPr lang="en-US" sz="4200" dirty="0">
                <a:solidFill>
                  <a:srgbClr val="4D3527"/>
                </a:solidFill>
                <a:latin typeface="Roboto Condensed"/>
              </a:rPr>
              <a:t> </a:t>
            </a:r>
            <a:r>
              <a:rPr lang="en-US" sz="4200" dirty="0" err="1">
                <a:solidFill>
                  <a:srgbClr val="4D3527"/>
                </a:solidFill>
                <a:latin typeface="Roboto Condensed"/>
              </a:rPr>
              <a:t>giận</a:t>
            </a:r>
            <a:r>
              <a:rPr lang="en-US" sz="4200" dirty="0">
                <a:solidFill>
                  <a:srgbClr val="4D3527"/>
                </a:solidFill>
                <a:latin typeface="Roboto Condensed"/>
              </a:rPr>
              <a:t> </a:t>
            </a:r>
            <a:r>
              <a:rPr lang="en-US" sz="4200" dirty="0" err="1">
                <a:solidFill>
                  <a:srgbClr val="4D3527"/>
                </a:solidFill>
                <a:latin typeface="Roboto Condensed"/>
              </a:rPr>
              <a:t>chảy</a:t>
            </a:r>
            <a:r>
              <a:rPr lang="en-US" sz="4200" dirty="0">
                <a:solidFill>
                  <a:srgbClr val="4D3527"/>
                </a:solidFill>
                <a:latin typeface="Roboto Condensed"/>
              </a:rPr>
              <a:t> </a:t>
            </a:r>
            <a:r>
              <a:rPr lang="en-US" sz="4200" dirty="0" err="1">
                <a:solidFill>
                  <a:srgbClr val="4D3527"/>
                </a:solidFill>
                <a:latin typeface="Roboto Condensed"/>
              </a:rPr>
              <a:t>nước</a:t>
            </a:r>
            <a:r>
              <a:rPr lang="en-US" sz="4200" dirty="0">
                <a:solidFill>
                  <a:srgbClr val="4D3527"/>
                </a:solidFill>
                <a:latin typeface="Roboto Condensed"/>
              </a:rPr>
              <a:t> </a:t>
            </a:r>
            <a:r>
              <a:rPr lang="en-US" sz="4200" dirty="0" err="1">
                <a:solidFill>
                  <a:srgbClr val="4D3527"/>
                </a:solidFill>
                <a:latin typeface="Roboto Condensed"/>
              </a:rPr>
              <a:t>mắt</a:t>
            </a:r>
            <a:r>
              <a:rPr lang="en-US" sz="4200" dirty="0">
                <a:solidFill>
                  <a:srgbClr val="4D3527"/>
                </a:solidFill>
                <a:latin typeface="Roboto Condensed"/>
              </a:rPr>
              <a:t>”.</a:t>
            </a:r>
          </a:p>
        </p:txBody>
      </p:sp>
      <p:sp>
        <p:nvSpPr>
          <p:cNvPr id="15" name="TextBox 15"/>
          <p:cNvSpPr txBox="1"/>
          <p:nvPr/>
        </p:nvSpPr>
        <p:spPr>
          <a:xfrm>
            <a:off x="1540257" y="7680960"/>
            <a:ext cx="8968729" cy="2207678"/>
          </a:xfrm>
          <a:prstGeom prst="rect">
            <a:avLst/>
          </a:prstGeom>
        </p:spPr>
        <p:txBody>
          <a:bodyPr lIns="0" tIns="0" rIns="0" bIns="0" rtlCol="0" anchor="t">
            <a:spAutoFit/>
          </a:bodyPr>
          <a:lstStyle/>
          <a:p>
            <a:pPr algn="just">
              <a:lnSpc>
                <a:spcPts val="5880"/>
              </a:lnSpc>
              <a:spcBef>
                <a:spcPct val="0"/>
              </a:spcBef>
            </a:pPr>
            <a:r>
              <a:rPr lang="en-US" sz="4200">
                <a:solidFill>
                  <a:srgbClr val="4D3527"/>
                </a:solidFill>
                <a:latin typeface="Roboto Condensed Italics"/>
              </a:rPr>
              <a:t>Bản chất đê hèn của Lê Chiêu Thống cũng như sự thất bại thảm hại, nhục nhã của kẻ bán nước cầu vinh.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643668" y="317349"/>
            <a:ext cx="15956355" cy="10571085"/>
          </a:xfrm>
          <a:custGeom>
            <a:avLst/>
            <a:gdLst/>
            <a:ahLst/>
            <a:cxnLst/>
            <a:rect l="l" t="t" r="r" b="b"/>
            <a:pathLst>
              <a:path w="15956355" h="10571085">
                <a:moveTo>
                  <a:pt x="0" y="0"/>
                </a:moveTo>
                <a:lnTo>
                  <a:pt x="15956355" y="0"/>
                </a:lnTo>
                <a:lnTo>
                  <a:pt x="15956355" y="10571086"/>
                </a:lnTo>
                <a:lnTo>
                  <a:pt x="0" y="10571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992334" y="1852661"/>
            <a:ext cx="3553418" cy="8192317"/>
          </a:xfrm>
          <a:custGeom>
            <a:avLst/>
            <a:gdLst/>
            <a:ahLst/>
            <a:cxnLst/>
            <a:rect l="l" t="t" r="r" b="b"/>
            <a:pathLst>
              <a:path w="3553418" h="8192317">
                <a:moveTo>
                  <a:pt x="0" y="0"/>
                </a:moveTo>
                <a:lnTo>
                  <a:pt x="3553417" y="0"/>
                </a:lnTo>
                <a:lnTo>
                  <a:pt x="3553417" y="8192317"/>
                </a:lnTo>
                <a:lnTo>
                  <a:pt x="0" y="8192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1133041" y="1852661"/>
            <a:ext cx="3553418" cy="8192317"/>
          </a:xfrm>
          <a:custGeom>
            <a:avLst/>
            <a:gdLst/>
            <a:ahLst/>
            <a:cxnLst/>
            <a:rect l="l" t="t" r="r" b="b"/>
            <a:pathLst>
              <a:path w="3553418" h="8192317">
                <a:moveTo>
                  <a:pt x="3553417" y="0"/>
                </a:moveTo>
                <a:lnTo>
                  <a:pt x="0" y="0"/>
                </a:lnTo>
                <a:lnTo>
                  <a:pt x="0" y="8192317"/>
                </a:lnTo>
                <a:lnTo>
                  <a:pt x="3553417" y="8192317"/>
                </a:lnTo>
                <a:lnTo>
                  <a:pt x="355341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167640" y="1557386"/>
            <a:ext cx="5997770" cy="1182370"/>
          </a:xfrm>
          <a:prstGeom prst="rect">
            <a:avLst/>
          </a:prstGeom>
        </p:spPr>
        <p:txBody>
          <a:bodyPr lIns="0" tIns="0" rIns="0" bIns="0" rtlCol="0" anchor="t">
            <a:spAutoFit/>
          </a:bodyPr>
          <a:lstStyle/>
          <a:p>
            <a:pPr algn="ctr">
              <a:lnSpc>
                <a:spcPts val="9379"/>
              </a:lnSpc>
            </a:pPr>
            <a:r>
              <a:rPr lang="en-US" sz="6699">
                <a:solidFill>
                  <a:srgbClr val="4D3527"/>
                </a:solidFill>
                <a:latin typeface="#9Slide05 VL Fadilla"/>
              </a:rPr>
              <a:t>c. Ngôn ngữ</a:t>
            </a:r>
          </a:p>
        </p:txBody>
      </p:sp>
      <p:sp>
        <p:nvSpPr>
          <p:cNvPr id="10" name="TextBox 10"/>
          <p:cNvSpPr txBox="1"/>
          <p:nvPr/>
        </p:nvSpPr>
        <p:spPr>
          <a:xfrm>
            <a:off x="1994586" y="2748711"/>
            <a:ext cx="13997748" cy="49180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4D3527"/>
                </a:solidFill>
                <a:latin typeface="Roboto Condensed"/>
              </a:rPr>
              <a:t>Ngôn</a:t>
            </a:r>
            <a:r>
              <a:rPr lang="en-US" sz="4000" dirty="0">
                <a:solidFill>
                  <a:srgbClr val="4D3527"/>
                </a:solidFill>
                <a:latin typeface="Roboto Condensed"/>
              </a:rPr>
              <a:t> </a:t>
            </a:r>
            <a:r>
              <a:rPr lang="en-US" sz="4000" dirty="0" err="1">
                <a:solidFill>
                  <a:srgbClr val="4D3527"/>
                </a:solidFill>
                <a:latin typeface="Roboto Condensed"/>
              </a:rPr>
              <a:t>ngữ</a:t>
            </a:r>
            <a:r>
              <a:rPr lang="en-US" sz="4000" dirty="0">
                <a:solidFill>
                  <a:srgbClr val="4D3527"/>
                </a:solidFill>
                <a:latin typeface="Roboto Condensed"/>
              </a:rPr>
              <a:t> </a:t>
            </a:r>
            <a:r>
              <a:rPr lang="en-US" sz="4000" dirty="0" err="1">
                <a:solidFill>
                  <a:srgbClr val="4D3527"/>
                </a:solidFill>
                <a:latin typeface="Roboto Condensed"/>
              </a:rPr>
              <a:t>kể</a:t>
            </a:r>
            <a:r>
              <a:rPr lang="en-US" sz="4000" dirty="0">
                <a:solidFill>
                  <a:srgbClr val="4D3527"/>
                </a:solidFill>
                <a:latin typeface="Roboto Condensed"/>
              </a:rPr>
              <a:t>, </a:t>
            </a:r>
            <a:r>
              <a:rPr lang="en-US" sz="4000" dirty="0" err="1">
                <a:solidFill>
                  <a:srgbClr val="4D3527"/>
                </a:solidFill>
                <a:latin typeface="Roboto Condensed"/>
              </a:rPr>
              <a:t>tả</a:t>
            </a:r>
            <a:r>
              <a:rPr lang="en-US" sz="4000" dirty="0">
                <a:solidFill>
                  <a:srgbClr val="4D3527"/>
                </a:solidFill>
                <a:latin typeface="Roboto Condensed"/>
              </a:rPr>
              <a:t> </a:t>
            </a:r>
            <a:r>
              <a:rPr lang="en-US" sz="4000" dirty="0" err="1">
                <a:solidFill>
                  <a:srgbClr val="4D3527"/>
                </a:solidFill>
                <a:latin typeface="Roboto Condensed"/>
              </a:rPr>
              <a:t>chân</a:t>
            </a:r>
            <a:r>
              <a:rPr lang="en-US" sz="4000" dirty="0">
                <a:solidFill>
                  <a:srgbClr val="4D3527"/>
                </a:solidFill>
                <a:latin typeface="Roboto Condensed"/>
              </a:rPr>
              <a:t> </a:t>
            </a:r>
            <a:r>
              <a:rPr lang="en-US" sz="4000" dirty="0" err="1">
                <a:solidFill>
                  <a:srgbClr val="4D3527"/>
                </a:solidFill>
                <a:latin typeface="Roboto Condensed"/>
              </a:rPr>
              <a:t>thực</a:t>
            </a:r>
            <a:r>
              <a:rPr lang="en-US" sz="4000" dirty="0">
                <a:solidFill>
                  <a:srgbClr val="4D3527"/>
                </a:solidFill>
                <a:latin typeface="Roboto Condensed"/>
              </a:rPr>
              <a:t>: qua </a:t>
            </a:r>
            <a:r>
              <a:rPr lang="en-US" sz="4000" dirty="0" err="1">
                <a:solidFill>
                  <a:srgbClr val="4D3527"/>
                </a:solidFill>
                <a:latin typeface="Roboto Condensed"/>
              </a:rPr>
              <a:t>việc</a:t>
            </a:r>
            <a:r>
              <a:rPr lang="en-US" sz="4000" dirty="0">
                <a:solidFill>
                  <a:srgbClr val="4D3527"/>
                </a:solidFill>
                <a:latin typeface="Roboto Condensed"/>
              </a:rPr>
              <a:t> </a:t>
            </a:r>
            <a:r>
              <a:rPr lang="en-US" sz="4000" dirty="0" err="1">
                <a:solidFill>
                  <a:srgbClr val="4D3527"/>
                </a:solidFill>
                <a:latin typeface="Roboto Condensed"/>
              </a:rPr>
              <a:t>khắc</a:t>
            </a:r>
            <a:r>
              <a:rPr lang="en-US" sz="4000" dirty="0">
                <a:solidFill>
                  <a:srgbClr val="4D3527"/>
                </a:solidFill>
                <a:latin typeface="Roboto Condensed"/>
              </a:rPr>
              <a:t> </a:t>
            </a:r>
            <a:r>
              <a:rPr lang="en-US" sz="4000" dirty="0" err="1">
                <a:solidFill>
                  <a:srgbClr val="4D3527"/>
                </a:solidFill>
                <a:latin typeface="Roboto Condensed"/>
              </a:rPr>
              <a:t>họa</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endParaRPr lang="en-US" sz="4000" dirty="0">
              <a:solidFill>
                <a:srgbClr val="4D3527"/>
              </a:solidFill>
              <a:latin typeface="Roboto Condensed"/>
            </a:endParaRPr>
          </a:p>
          <a:p>
            <a:pPr marL="863601" lvl="1" indent="-431801" algn="just">
              <a:lnSpc>
                <a:spcPts val="5600"/>
              </a:lnSpc>
              <a:buFont typeface="Arial"/>
              <a:buChar char="•"/>
            </a:pPr>
            <a:r>
              <a:rPr lang="en-US" sz="4000" dirty="0" err="1">
                <a:solidFill>
                  <a:srgbClr val="4D3527"/>
                </a:solidFill>
                <a:latin typeface="Roboto Condensed"/>
              </a:rPr>
              <a:t>Ngôn</a:t>
            </a:r>
            <a:r>
              <a:rPr lang="en-US" sz="4000" dirty="0">
                <a:solidFill>
                  <a:srgbClr val="4D3527"/>
                </a:solidFill>
                <a:latin typeface="Roboto Condensed"/>
              </a:rPr>
              <a:t> </a:t>
            </a:r>
            <a:r>
              <a:rPr lang="en-US" sz="4000" dirty="0" err="1">
                <a:solidFill>
                  <a:srgbClr val="4D3527"/>
                </a:solidFill>
                <a:latin typeface="Roboto Condensed"/>
              </a:rPr>
              <a:t>ngữ</a:t>
            </a:r>
            <a:r>
              <a:rPr lang="en-US" sz="4000" dirty="0">
                <a:solidFill>
                  <a:srgbClr val="4D3527"/>
                </a:solidFill>
                <a:latin typeface="Roboto Condensed"/>
              </a:rPr>
              <a:t> </a:t>
            </a:r>
            <a:r>
              <a:rPr lang="en-US" sz="4000" dirty="0" err="1">
                <a:solidFill>
                  <a:srgbClr val="4D3527"/>
                </a:solidFill>
                <a:latin typeface="Roboto Condensed"/>
              </a:rPr>
              <a:t>mang</a:t>
            </a:r>
            <a:r>
              <a:rPr lang="en-US" sz="4000" dirty="0">
                <a:solidFill>
                  <a:srgbClr val="4D3527"/>
                </a:solidFill>
                <a:latin typeface="Roboto Condensed"/>
              </a:rPr>
              <a:t> </a:t>
            </a:r>
            <a:r>
              <a:rPr lang="en-US" sz="4000" dirty="0" err="1">
                <a:solidFill>
                  <a:srgbClr val="4D3527"/>
                </a:solidFill>
                <a:latin typeface="Roboto Condensed"/>
              </a:rPr>
              <a:t>đậm</a:t>
            </a:r>
            <a:r>
              <a:rPr lang="en-US" sz="4000" dirty="0">
                <a:solidFill>
                  <a:srgbClr val="4D3527"/>
                </a:solidFill>
                <a:latin typeface="Roboto Condensed"/>
              </a:rPr>
              <a:t> </a:t>
            </a:r>
            <a:r>
              <a:rPr lang="en-US" sz="4000" dirty="0" err="1">
                <a:solidFill>
                  <a:srgbClr val="4D3527"/>
                </a:solidFill>
                <a:latin typeface="Roboto Condensed"/>
              </a:rPr>
              <a:t>dấu</a:t>
            </a:r>
            <a:r>
              <a:rPr lang="en-US" sz="4000" dirty="0">
                <a:solidFill>
                  <a:srgbClr val="4D3527"/>
                </a:solidFill>
                <a:latin typeface="Roboto Condensed"/>
              </a:rPr>
              <a:t> </a:t>
            </a:r>
            <a:r>
              <a:rPr lang="en-US" sz="4000" dirty="0" err="1">
                <a:solidFill>
                  <a:srgbClr val="4D3527"/>
                </a:solidFill>
                <a:latin typeface="Roboto Condensed"/>
              </a:rPr>
              <a:t>ấn</a:t>
            </a:r>
            <a:r>
              <a:rPr lang="en-US" sz="4000" dirty="0">
                <a:solidFill>
                  <a:srgbClr val="4D3527"/>
                </a:solidFill>
                <a:latin typeface="Roboto Condensed"/>
              </a:rPr>
              <a:t> </a:t>
            </a:r>
            <a:r>
              <a:rPr lang="en-US" sz="4000" dirty="0" err="1">
                <a:solidFill>
                  <a:srgbClr val="4D3527"/>
                </a:solidFill>
                <a:latin typeface="Roboto Condensed"/>
              </a:rPr>
              <a:t>của</a:t>
            </a:r>
            <a:r>
              <a:rPr lang="en-US" sz="4000" dirty="0">
                <a:solidFill>
                  <a:srgbClr val="4D3527"/>
                </a:solidFill>
                <a:latin typeface="Roboto Condensed"/>
              </a:rPr>
              <a:t> </a:t>
            </a:r>
            <a:r>
              <a:rPr lang="en-US" sz="4000" dirty="0" err="1">
                <a:solidFill>
                  <a:srgbClr val="4D3527"/>
                </a:solidFill>
                <a:latin typeface="Roboto Condensed"/>
              </a:rPr>
              <a:t>lịch</a:t>
            </a:r>
            <a:r>
              <a:rPr lang="en-US" sz="4000" dirty="0">
                <a:solidFill>
                  <a:srgbClr val="4D3527"/>
                </a:solidFill>
                <a:latin typeface="Roboto Condensed"/>
              </a:rPr>
              <a:t> </a:t>
            </a:r>
            <a:r>
              <a:rPr lang="en-US" sz="4000" dirty="0" err="1">
                <a:solidFill>
                  <a:srgbClr val="4D3527"/>
                </a:solidFill>
                <a:latin typeface="Roboto Condensed"/>
              </a:rPr>
              <a:t>sử</a:t>
            </a:r>
            <a:r>
              <a:rPr lang="en-US" sz="4000" dirty="0">
                <a:solidFill>
                  <a:srgbClr val="4D3527"/>
                </a:solidFill>
                <a:latin typeface="Roboto Condensed"/>
              </a:rPr>
              <a:t>: </a:t>
            </a:r>
            <a:r>
              <a:rPr lang="en-US" sz="4000" dirty="0" err="1">
                <a:solidFill>
                  <a:srgbClr val="4D3527"/>
                </a:solidFill>
                <a:latin typeface="Roboto Condensed"/>
              </a:rPr>
              <a:t>cách</a:t>
            </a:r>
            <a:r>
              <a:rPr lang="en-US" sz="4000" dirty="0">
                <a:solidFill>
                  <a:srgbClr val="4D3527"/>
                </a:solidFill>
                <a:latin typeface="Roboto Condensed"/>
              </a:rPr>
              <a:t> </a:t>
            </a:r>
            <a:r>
              <a:rPr lang="en-US" sz="4000" dirty="0" err="1">
                <a:solidFill>
                  <a:srgbClr val="4D3527"/>
                </a:solidFill>
                <a:latin typeface="Roboto Condensed"/>
              </a:rPr>
              <a:t>xưng</a:t>
            </a:r>
            <a:r>
              <a:rPr lang="en-US" sz="4000" dirty="0">
                <a:solidFill>
                  <a:srgbClr val="4D3527"/>
                </a:solidFill>
                <a:latin typeface="Roboto Condensed"/>
              </a:rPr>
              <a:t> </a:t>
            </a:r>
            <a:r>
              <a:rPr lang="en-US" sz="4000" dirty="0" err="1">
                <a:solidFill>
                  <a:srgbClr val="4D3527"/>
                </a:solidFill>
                <a:latin typeface="Roboto Condensed"/>
              </a:rPr>
              <a:t>hô</a:t>
            </a:r>
            <a:r>
              <a:rPr lang="en-US" sz="4000" dirty="0">
                <a:solidFill>
                  <a:srgbClr val="4D3527"/>
                </a:solidFill>
                <a:latin typeface="Roboto Condensed"/>
              </a:rPr>
              <a:t>, </a:t>
            </a:r>
            <a:r>
              <a:rPr lang="en-US" sz="4000" dirty="0" err="1">
                <a:solidFill>
                  <a:srgbClr val="4D3527"/>
                </a:solidFill>
                <a:latin typeface="Roboto Condensed"/>
              </a:rPr>
              <a:t>trò</a:t>
            </a:r>
            <a:r>
              <a:rPr lang="en-US" sz="4000" dirty="0">
                <a:solidFill>
                  <a:srgbClr val="4D3527"/>
                </a:solidFill>
                <a:latin typeface="Roboto Condensed"/>
              </a:rPr>
              <a:t> </a:t>
            </a:r>
            <a:r>
              <a:rPr lang="en-US" sz="4000" dirty="0" err="1">
                <a:solidFill>
                  <a:srgbClr val="4D3527"/>
                </a:solidFill>
                <a:latin typeface="Roboto Condensed"/>
              </a:rPr>
              <a:t>chuyện</a:t>
            </a:r>
            <a:r>
              <a:rPr lang="en-US" sz="4000" dirty="0">
                <a:solidFill>
                  <a:srgbClr val="4D3527"/>
                </a:solidFill>
                <a:latin typeface="Roboto Condensed"/>
              </a:rPr>
              <a:t> </a:t>
            </a:r>
            <a:r>
              <a:rPr lang="en-US" sz="4000" dirty="0" err="1">
                <a:solidFill>
                  <a:srgbClr val="4D3527"/>
                </a:solidFill>
                <a:latin typeface="Roboto Condensed"/>
              </a:rPr>
              <a:t>của</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r>
              <a:rPr lang="en-US" sz="4000" dirty="0">
                <a:solidFill>
                  <a:srgbClr val="4D3527"/>
                </a:solidFill>
                <a:latin typeface="Roboto Condensed"/>
              </a:rPr>
              <a:t>, </a:t>
            </a:r>
            <a:r>
              <a:rPr lang="en-US" sz="4000" dirty="0" err="1">
                <a:solidFill>
                  <a:srgbClr val="4D3527"/>
                </a:solidFill>
                <a:latin typeface="Roboto Condensed"/>
              </a:rPr>
              <a:t>cách</a:t>
            </a:r>
            <a:r>
              <a:rPr lang="en-US" sz="4000" dirty="0">
                <a:solidFill>
                  <a:srgbClr val="4D3527"/>
                </a:solidFill>
                <a:latin typeface="Roboto Condensed"/>
              </a:rPr>
              <a:t> </a:t>
            </a:r>
            <a:r>
              <a:rPr lang="en-US" sz="4000" dirty="0" err="1">
                <a:solidFill>
                  <a:srgbClr val="4D3527"/>
                </a:solidFill>
                <a:latin typeface="Roboto Condensed"/>
              </a:rPr>
              <a:t>miêu</a:t>
            </a:r>
            <a:r>
              <a:rPr lang="en-US" sz="4000" dirty="0">
                <a:solidFill>
                  <a:srgbClr val="4D3527"/>
                </a:solidFill>
                <a:latin typeface="Roboto Condensed"/>
              </a:rPr>
              <a:t> </a:t>
            </a:r>
            <a:r>
              <a:rPr lang="en-US" sz="4000" dirty="0" err="1">
                <a:solidFill>
                  <a:srgbClr val="4D3527"/>
                </a:solidFill>
                <a:latin typeface="Roboto Condensed"/>
              </a:rPr>
              <a:t>tả</a:t>
            </a:r>
            <a:r>
              <a:rPr lang="en-US" sz="4000" dirty="0">
                <a:solidFill>
                  <a:srgbClr val="4D3527"/>
                </a:solidFill>
                <a:latin typeface="Roboto Condensed"/>
              </a:rPr>
              <a:t> </a:t>
            </a:r>
            <a:r>
              <a:rPr lang="en-US" sz="4000" dirty="0" err="1">
                <a:solidFill>
                  <a:srgbClr val="4D3527"/>
                </a:solidFill>
                <a:latin typeface="Roboto Condensed"/>
              </a:rPr>
              <a:t>chiến</a:t>
            </a:r>
            <a:r>
              <a:rPr lang="en-US" sz="4000" dirty="0">
                <a:solidFill>
                  <a:srgbClr val="4D3527"/>
                </a:solidFill>
                <a:latin typeface="Roboto Condensed"/>
              </a:rPr>
              <a:t> </a:t>
            </a:r>
            <a:r>
              <a:rPr lang="en-US" sz="4000" dirty="0" err="1">
                <a:solidFill>
                  <a:srgbClr val="4D3527"/>
                </a:solidFill>
                <a:latin typeface="Roboto Condensed"/>
              </a:rPr>
              <a:t>trận</a:t>
            </a:r>
            <a:r>
              <a:rPr lang="en-US" sz="4000" dirty="0">
                <a:solidFill>
                  <a:srgbClr val="4D3527"/>
                </a:solidFill>
                <a:latin typeface="Roboto Condensed"/>
              </a:rPr>
              <a:t>: </a:t>
            </a:r>
            <a:r>
              <a:rPr lang="en-US" sz="4000" dirty="0" err="1">
                <a:solidFill>
                  <a:srgbClr val="4D3527"/>
                </a:solidFill>
                <a:latin typeface="Roboto Condensed"/>
              </a:rPr>
              <a:t>quan</a:t>
            </a:r>
            <a:r>
              <a:rPr lang="en-US" sz="4000" dirty="0">
                <a:solidFill>
                  <a:srgbClr val="4D3527"/>
                </a:solidFill>
                <a:latin typeface="Roboto Condensed"/>
              </a:rPr>
              <a:t> </a:t>
            </a:r>
            <a:r>
              <a:rPr lang="en-US" sz="4000" dirty="0" err="1">
                <a:solidFill>
                  <a:srgbClr val="4D3527"/>
                </a:solidFill>
                <a:latin typeface="Roboto Condensed"/>
              </a:rPr>
              <a:t>lớn</a:t>
            </a:r>
            <a:r>
              <a:rPr lang="en-US" sz="4000" dirty="0">
                <a:solidFill>
                  <a:srgbClr val="4D3527"/>
                </a:solidFill>
                <a:latin typeface="Roboto Condensed"/>
              </a:rPr>
              <a:t> </a:t>
            </a:r>
            <a:r>
              <a:rPr lang="en-US" sz="4000" dirty="0" err="1">
                <a:solidFill>
                  <a:srgbClr val="4D3527"/>
                </a:solidFill>
                <a:latin typeface="Roboto Condensed"/>
              </a:rPr>
              <a:t>đốc</a:t>
            </a:r>
            <a:r>
              <a:rPr lang="en-US" sz="4000" dirty="0">
                <a:solidFill>
                  <a:srgbClr val="4D3527"/>
                </a:solidFill>
                <a:latin typeface="Roboto Condensed"/>
              </a:rPr>
              <a:t> </a:t>
            </a:r>
            <a:r>
              <a:rPr lang="en-US" sz="4000" dirty="0" err="1">
                <a:solidFill>
                  <a:srgbClr val="4D3527"/>
                </a:solidFill>
                <a:latin typeface="Roboto Condensed"/>
              </a:rPr>
              <a:t>bộ</a:t>
            </a:r>
            <a:r>
              <a:rPr lang="en-US" sz="4000" dirty="0">
                <a:solidFill>
                  <a:srgbClr val="4D3527"/>
                </a:solidFill>
                <a:latin typeface="Roboto Condensed"/>
              </a:rPr>
              <a:t>, </a:t>
            </a:r>
            <a:r>
              <a:rPr lang="en-US" sz="4000" dirty="0" err="1">
                <a:solidFill>
                  <a:srgbClr val="4D3527"/>
                </a:solidFill>
                <a:latin typeface="Roboto Condensed"/>
              </a:rPr>
              <a:t>đại</a:t>
            </a:r>
            <a:r>
              <a:rPr lang="en-US" sz="4000" dirty="0">
                <a:solidFill>
                  <a:srgbClr val="4D3527"/>
                </a:solidFill>
                <a:latin typeface="Roboto Condensed"/>
              </a:rPr>
              <a:t> </a:t>
            </a:r>
            <a:r>
              <a:rPr lang="en-US" sz="4000" dirty="0" err="1">
                <a:solidFill>
                  <a:srgbClr val="4D3527"/>
                </a:solidFill>
                <a:latin typeface="Roboto Condensed"/>
              </a:rPr>
              <a:t>binh</a:t>
            </a:r>
            <a:r>
              <a:rPr lang="en-US" sz="4000" dirty="0">
                <a:solidFill>
                  <a:srgbClr val="4D3527"/>
                </a:solidFill>
                <a:latin typeface="Roboto Condensed"/>
              </a:rPr>
              <a:t>, </a:t>
            </a:r>
            <a:r>
              <a:rPr lang="en-US" sz="4000" dirty="0" err="1">
                <a:solidFill>
                  <a:srgbClr val="4D3527"/>
                </a:solidFill>
                <a:latin typeface="Roboto Condensed"/>
              </a:rPr>
              <a:t>trung</a:t>
            </a:r>
            <a:r>
              <a:rPr lang="en-US" sz="4000" dirty="0">
                <a:solidFill>
                  <a:srgbClr val="4D3527"/>
                </a:solidFill>
                <a:latin typeface="Roboto Condensed"/>
              </a:rPr>
              <a:t> </a:t>
            </a:r>
            <a:r>
              <a:rPr lang="en-US" sz="4000" dirty="0" err="1">
                <a:solidFill>
                  <a:srgbClr val="4D3527"/>
                </a:solidFill>
                <a:latin typeface="Roboto Condensed"/>
              </a:rPr>
              <a:t>quân</a:t>
            </a:r>
            <a:r>
              <a:rPr lang="en-US" sz="4000" dirty="0">
                <a:solidFill>
                  <a:srgbClr val="4D3527"/>
                </a:solidFill>
                <a:latin typeface="Roboto Condensed"/>
              </a:rPr>
              <a:t>, </a:t>
            </a:r>
            <a:r>
              <a:rPr lang="en-US" sz="4000" dirty="0" err="1">
                <a:solidFill>
                  <a:srgbClr val="4D3527"/>
                </a:solidFill>
                <a:latin typeface="Roboto Condensed"/>
              </a:rPr>
              <a:t>nghĩa</a:t>
            </a:r>
            <a:r>
              <a:rPr lang="en-US" sz="4000" dirty="0">
                <a:solidFill>
                  <a:srgbClr val="4D3527"/>
                </a:solidFill>
                <a:latin typeface="Roboto Condensed"/>
              </a:rPr>
              <a:t> </a:t>
            </a:r>
            <a:r>
              <a:rPr lang="en-US" sz="4000" dirty="0" err="1">
                <a:solidFill>
                  <a:srgbClr val="4D3527"/>
                </a:solidFill>
                <a:latin typeface="Roboto Condensed"/>
              </a:rPr>
              <a:t>binh</a:t>
            </a:r>
            <a:r>
              <a:rPr lang="en-US" sz="4000" dirty="0">
                <a:solidFill>
                  <a:srgbClr val="4D3527"/>
                </a:solidFill>
                <a:latin typeface="Roboto Condensed"/>
              </a:rPr>
              <a:t> </a:t>
            </a:r>
            <a:r>
              <a:rPr lang="en-US" sz="4000" dirty="0" err="1">
                <a:solidFill>
                  <a:srgbClr val="4D3527"/>
                </a:solidFill>
                <a:latin typeface="Roboto Condensed"/>
              </a:rPr>
              <a:t>trấn</a:t>
            </a:r>
            <a:r>
              <a:rPr lang="en-US" sz="4000" dirty="0">
                <a:solidFill>
                  <a:srgbClr val="4D3527"/>
                </a:solidFill>
                <a:latin typeface="Roboto Condensed"/>
              </a:rPr>
              <a:t> </a:t>
            </a:r>
            <a:r>
              <a:rPr lang="en-US" sz="4000" dirty="0" err="1">
                <a:solidFill>
                  <a:srgbClr val="4D3527"/>
                </a:solidFill>
                <a:latin typeface="Roboto Condensed"/>
              </a:rPr>
              <a:t>thủ</a:t>
            </a:r>
            <a:r>
              <a:rPr lang="en-US" sz="4000" dirty="0">
                <a:solidFill>
                  <a:srgbClr val="4D3527"/>
                </a:solidFill>
                <a:latin typeface="Roboto Condensed"/>
              </a:rPr>
              <a:t>,…</a:t>
            </a:r>
          </a:p>
          <a:p>
            <a:pPr marL="863601" lvl="1" indent="-431801" algn="just">
              <a:lnSpc>
                <a:spcPts val="5600"/>
              </a:lnSpc>
              <a:buFont typeface="Arial"/>
              <a:buChar char="•"/>
            </a:pPr>
            <a:r>
              <a:rPr lang="en-US" sz="4000" dirty="0" err="1">
                <a:solidFill>
                  <a:srgbClr val="4D3527"/>
                </a:solidFill>
                <a:latin typeface="Roboto Condensed"/>
              </a:rPr>
              <a:t>Cách</a:t>
            </a:r>
            <a:r>
              <a:rPr lang="en-US" sz="4000" dirty="0">
                <a:solidFill>
                  <a:srgbClr val="4D3527"/>
                </a:solidFill>
                <a:latin typeface="Roboto Condensed"/>
              </a:rPr>
              <a:t> </a:t>
            </a:r>
            <a:r>
              <a:rPr lang="en-US" sz="4000" dirty="0" err="1">
                <a:solidFill>
                  <a:srgbClr val="4D3527"/>
                </a:solidFill>
                <a:latin typeface="Roboto Condensed"/>
              </a:rPr>
              <a:t>trần</a:t>
            </a:r>
            <a:r>
              <a:rPr lang="en-US" sz="4000" dirty="0">
                <a:solidFill>
                  <a:srgbClr val="4D3527"/>
                </a:solidFill>
                <a:latin typeface="Roboto Condensed"/>
              </a:rPr>
              <a:t> </a:t>
            </a:r>
            <a:r>
              <a:rPr lang="en-US" sz="4000" dirty="0" err="1">
                <a:solidFill>
                  <a:srgbClr val="4D3527"/>
                </a:solidFill>
                <a:latin typeface="Roboto Condensed"/>
              </a:rPr>
              <a:t>thuật</a:t>
            </a:r>
            <a:r>
              <a:rPr lang="en-US" sz="4000" dirty="0">
                <a:solidFill>
                  <a:srgbClr val="4D3527"/>
                </a:solidFill>
                <a:latin typeface="Roboto Condensed"/>
              </a:rPr>
              <a:t>: </a:t>
            </a:r>
            <a:r>
              <a:rPr lang="en-US" sz="4000" dirty="0" err="1">
                <a:solidFill>
                  <a:srgbClr val="4D3527"/>
                </a:solidFill>
                <a:latin typeface="Roboto Condensed"/>
              </a:rPr>
              <a:t>Câu</a:t>
            </a:r>
            <a:r>
              <a:rPr lang="en-US" sz="4000" dirty="0">
                <a:solidFill>
                  <a:srgbClr val="4D3527"/>
                </a:solidFill>
                <a:latin typeface="Roboto Condensed"/>
              </a:rPr>
              <a:t> </a:t>
            </a:r>
            <a:r>
              <a:rPr lang="en-US" sz="4000" dirty="0" err="1">
                <a:solidFill>
                  <a:srgbClr val="4D3527"/>
                </a:solidFill>
                <a:latin typeface="Roboto Condensed"/>
              </a:rPr>
              <a:t>chuyện</a:t>
            </a:r>
            <a:r>
              <a:rPr lang="en-US" sz="4000" dirty="0">
                <a:solidFill>
                  <a:srgbClr val="4D3527"/>
                </a:solidFill>
                <a:latin typeface="Roboto Condensed"/>
              </a:rPr>
              <a:t> </a:t>
            </a:r>
            <a:r>
              <a:rPr lang="en-US" sz="4000" dirty="0" err="1">
                <a:solidFill>
                  <a:srgbClr val="4D3527"/>
                </a:solidFill>
                <a:latin typeface="Roboto Condensed"/>
              </a:rPr>
              <a:t>được</a:t>
            </a:r>
            <a:r>
              <a:rPr lang="en-US" sz="4000" dirty="0">
                <a:solidFill>
                  <a:srgbClr val="4D3527"/>
                </a:solidFill>
                <a:latin typeface="Roboto Condensed"/>
              </a:rPr>
              <a:t> </a:t>
            </a:r>
            <a:r>
              <a:rPr lang="en-US" sz="4000" dirty="0" err="1">
                <a:solidFill>
                  <a:srgbClr val="4D3527"/>
                </a:solidFill>
                <a:latin typeface="Roboto Condensed"/>
              </a:rPr>
              <a:t>kể</a:t>
            </a:r>
            <a:r>
              <a:rPr lang="en-US" sz="4000" dirty="0">
                <a:solidFill>
                  <a:srgbClr val="4D3527"/>
                </a:solidFill>
                <a:latin typeface="Roboto Condensed"/>
              </a:rPr>
              <a:t> </a:t>
            </a:r>
            <a:r>
              <a:rPr lang="en-US" sz="4000" dirty="0" err="1">
                <a:solidFill>
                  <a:srgbClr val="4D3527"/>
                </a:solidFill>
                <a:latin typeface="Roboto Condensed"/>
              </a:rPr>
              <a:t>theo</a:t>
            </a:r>
            <a:r>
              <a:rPr lang="en-US" sz="4000" dirty="0">
                <a:solidFill>
                  <a:srgbClr val="4D3527"/>
                </a:solidFill>
                <a:latin typeface="Roboto Condensed"/>
              </a:rPr>
              <a:t> </a:t>
            </a:r>
            <a:r>
              <a:rPr lang="en-US" sz="4000" dirty="0" err="1">
                <a:solidFill>
                  <a:srgbClr val="4D3527"/>
                </a:solidFill>
                <a:latin typeface="Roboto Condensed"/>
              </a:rPr>
              <a:t>ngôi</a:t>
            </a:r>
            <a:r>
              <a:rPr lang="en-US" sz="4000" dirty="0">
                <a:solidFill>
                  <a:srgbClr val="4D3527"/>
                </a:solidFill>
                <a:latin typeface="Roboto Condensed"/>
              </a:rPr>
              <a:t> </a:t>
            </a:r>
            <a:r>
              <a:rPr lang="en-US" sz="4000" dirty="0" err="1">
                <a:solidFill>
                  <a:srgbClr val="4D3527"/>
                </a:solidFill>
                <a:latin typeface="Roboto Condensed"/>
              </a:rPr>
              <a:t>thứ</a:t>
            </a:r>
            <a:r>
              <a:rPr lang="en-US" sz="4000" dirty="0">
                <a:solidFill>
                  <a:srgbClr val="4D3527"/>
                </a:solidFill>
                <a:latin typeface="Roboto Condensed"/>
              </a:rPr>
              <a:t> 3, </a:t>
            </a:r>
            <a:r>
              <a:rPr lang="en-US" sz="4000" dirty="0" err="1">
                <a:solidFill>
                  <a:srgbClr val="4D3527"/>
                </a:solidFill>
                <a:latin typeface="Roboto Condensed"/>
              </a:rPr>
              <a:t>ghi</a:t>
            </a:r>
            <a:r>
              <a:rPr lang="en-US" sz="4000" dirty="0">
                <a:solidFill>
                  <a:srgbClr val="4D3527"/>
                </a:solidFill>
                <a:latin typeface="Roboto Condensed"/>
              </a:rPr>
              <a:t> </a:t>
            </a:r>
            <a:r>
              <a:rPr lang="en-US" sz="4000" dirty="0" err="1">
                <a:solidFill>
                  <a:srgbClr val="4D3527"/>
                </a:solidFill>
                <a:latin typeface="Roboto Condensed"/>
              </a:rPr>
              <a:t>lại</a:t>
            </a:r>
            <a:r>
              <a:rPr lang="en-US" sz="4000" dirty="0">
                <a:solidFill>
                  <a:srgbClr val="4D3527"/>
                </a:solidFill>
                <a:latin typeface="Roboto Condensed"/>
              </a:rPr>
              <a:t> </a:t>
            </a:r>
            <a:r>
              <a:rPr lang="en-US" sz="4000" dirty="0" err="1">
                <a:solidFill>
                  <a:srgbClr val="4D3527"/>
                </a:solidFill>
                <a:latin typeface="Roboto Condensed"/>
              </a:rPr>
              <a:t>những</a:t>
            </a:r>
            <a:r>
              <a:rPr lang="en-US" sz="4000" dirty="0">
                <a:solidFill>
                  <a:srgbClr val="4D3527"/>
                </a:solidFill>
                <a:latin typeface="Roboto Condensed"/>
              </a:rPr>
              <a:t> </a:t>
            </a:r>
            <a:r>
              <a:rPr lang="en-US" sz="4000" dirty="0" err="1">
                <a:solidFill>
                  <a:srgbClr val="4D3527"/>
                </a:solidFill>
                <a:latin typeface="Roboto Condensed"/>
              </a:rPr>
              <a:t>sự</a:t>
            </a:r>
            <a:r>
              <a:rPr lang="en-US" sz="4000" dirty="0">
                <a:solidFill>
                  <a:srgbClr val="4D3527"/>
                </a:solidFill>
                <a:latin typeface="Roboto Condensed"/>
              </a:rPr>
              <a:t> </a:t>
            </a:r>
            <a:r>
              <a:rPr lang="en-US" sz="4000" dirty="0" err="1">
                <a:solidFill>
                  <a:srgbClr val="4D3527"/>
                </a:solidFill>
                <a:latin typeface="Roboto Condensed"/>
              </a:rPr>
              <a:t>kiện</a:t>
            </a:r>
            <a:r>
              <a:rPr lang="en-US" sz="4000" dirty="0">
                <a:solidFill>
                  <a:srgbClr val="4D3527"/>
                </a:solidFill>
                <a:latin typeface="Roboto Condensed"/>
              </a:rPr>
              <a:t> </a:t>
            </a:r>
            <a:r>
              <a:rPr lang="en-US" sz="4000" dirty="0" err="1">
                <a:solidFill>
                  <a:srgbClr val="4D3527"/>
                </a:solidFill>
                <a:latin typeface="Roboto Condensed"/>
              </a:rPr>
              <a:t>lịch</a:t>
            </a:r>
            <a:r>
              <a:rPr lang="en-US" sz="4000" dirty="0">
                <a:solidFill>
                  <a:srgbClr val="4D3527"/>
                </a:solidFill>
                <a:latin typeface="Roboto Condensed"/>
              </a:rPr>
              <a:t> </a:t>
            </a:r>
            <a:r>
              <a:rPr lang="en-US" sz="4000" dirty="0" err="1">
                <a:solidFill>
                  <a:srgbClr val="4D3527"/>
                </a:solidFill>
                <a:latin typeface="Roboto Condensed"/>
              </a:rPr>
              <a:t>sử</a:t>
            </a:r>
            <a:r>
              <a:rPr lang="en-US" sz="4000" dirty="0">
                <a:solidFill>
                  <a:srgbClr val="4D3527"/>
                </a:solidFill>
                <a:latin typeface="Roboto Condensed"/>
              </a:rPr>
              <a:t> </a:t>
            </a:r>
            <a:r>
              <a:rPr lang="en-US" sz="4000" dirty="0" err="1">
                <a:solidFill>
                  <a:srgbClr val="4D3527"/>
                </a:solidFill>
                <a:latin typeface="Roboto Condensed"/>
              </a:rPr>
              <a:t>diễn</a:t>
            </a:r>
            <a:r>
              <a:rPr lang="en-US" sz="4000" dirty="0">
                <a:solidFill>
                  <a:srgbClr val="4D3527"/>
                </a:solidFill>
                <a:latin typeface="Roboto Condensed"/>
              </a:rPr>
              <a:t> </a:t>
            </a:r>
            <a:r>
              <a:rPr lang="en-US" sz="4000" dirty="0" err="1">
                <a:solidFill>
                  <a:srgbClr val="4D3527"/>
                </a:solidFill>
                <a:latin typeface="Roboto Condensed"/>
              </a:rPr>
              <a:t>biến</a:t>
            </a:r>
            <a:r>
              <a:rPr lang="en-US" sz="4000" dirty="0">
                <a:solidFill>
                  <a:srgbClr val="4D3527"/>
                </a:solidFill>
                <a:latin typeface="Roboto Condensed"/>
              </a:rPr>
              <a:t> </a:t>
            </a:r>
            <a:r>
              <a:rPr lang="en-US" sz="4000" dirty="0" err="1">
                <a:solidFill>
                  <a:srgbClr val="4D3527"/>
                </a:solidFill>
                <a:latin typeface="Roboto Condensed"/>
              </a:rPr>
              <a:t>gấp</a:t>
            </a:r>
            <a:r>
              <a:rPr lang="en-US" sz="4000" dirty="0">
                <a:solidFill>
                  <a:srgbClr val="4D3527"/>
                </a:solidFill>
                <a:latin typeface="Roboto Condensed"/>
              </a:rPr>
              <a:t> </a:t>
            </a:r>
            <a:r>
              <a:rPr lang="en-US" sz="4000" dirty="0" err="1">
                <a:solidFill>
                  <a:srgbClr val="4D3527"/>
                </a:solidFill>
                <a:latin typeface="Roboto Condensed"/>
              </a:rPr>
              <a:t>gáp</a:t>
            </a:r>
            <a:r>
              <a:rPr lang="en-US" sz="4000" dirty="0">
                <a:solidFill>
                  <a:srgbClr val="4D3527"/>
                </a:solidFill>
                <a:latin typeface="Roboto Condensed"/>
              </a:rPr>
              <a:t>, </a:t>
            </a:r>
            <a:r>
              <a:rPr lang="en-US" sz="4000" dirty="0" err="1">
                <a:solidFill>
                  <a:srgbClr val="4D3527"/>
                </a:solidFill>
                <a:latin typeface="Roboto Condensed"/>
              </a:rPr>
              <a:t>khẩn</a:t>
            </a:r>
            <a:r>
              <a:rPr lang="en-US" sz="4000" dirty="0">
                <a:solidFill>
                  <a:srgbClr val="4D3527"/>
                </a:solidFill>
                <a:latin typeface="Roboto Condensed"/>
              </a:rPr>
              <a:t> </a:t>
            </a:r>
            <a:r>
              <a:rPr lang="en-US" sz="4000" dirty="0" err="1">
                <a:solidFill>
                  <a:srgbClr val="4D3527"/>
                </a:solidFill>
                <a:latin typeface="Roboto Condensed"/>
              </a:rPr>
              <a:t>trương</a:t>
            </a:r>
            <a:r>
              <a:rPr lang="en-US" sz="4000" dirty="0">
                <a:solidFill>
                  <a:srgbClr val="4D3527"/>
                </a:solidFill>
                <a:latin typeface="Roboto Condensed"/>
              </a:rPr>
              <a:t> qua </a:t>
            </a:r>
            <a:r>
              <a:rPr lang="en-US" sz="4000" dirty="0" err="1">
                <a:solidFill>
                  <a:srgbClr val="4D3527"/>
                </a:solidFill>
                <a:latin typeface="Roboto Condensed"/>
              </a:rPr>
              <a:t>từng</a:t>
            </a:r>
            <a:r>
              <a:rPr lang="en-US" sz="4000" dirty="0">
                <a:solidFill>
                  <a:srgbClr val="4D3527"/>
                </a:solidFill>
                <a:latin typeface="Roboto Condensed"/>
              </a:rPr>
              <a:t> </a:t>
            </a:r>
            <a:r>
              <a:rPr lang="en-US" sz="4000" dirty="0" err="1">
                <a:solidFill>
                  <a:srgbClr val="4D3527"/>
                </a:solidFill>
                <a:latin typeface="Roboto Condensed"/>
              </a:rPr>
              <a:t>mốc</a:t>
            </a:r>
            <a:r>
              <a:rPr lang="en-US" sz="4000" dirty="0">
                <a:solidFill>
                  <a:srgbClr val="4D3527"/>
                </a:solidFill>
                <a:latin typeface="Roboto Condensed"/>
              </a:rPr>
              <a:t> </a:t>
            </a:r>
            <a:r>
              <a:rPr lang="en-US" sz="4000" dirty="0" err="1">
                <a:solidFill>
                  <a:srgbClr val="4D3527"/>
                </a:solidFill>
                <a:latin typeface="Roboto Condensed"/>
              </a:rPr>
              <a:t>thời</a:t>
            </a:r>
            <a:r>
              <a:rPr lang="en-US" sz="4000" dirty="0">
                <a:solidFill>
                  <a:srgbClr val="4D3527"/>
                </a:solidFill>
                <a:latin typeface="Roboto Condensed"/>
              </a:rPr>
              <a:t> </a:t>
            </a:r>
            <a:r>
              <a:rPr lang="en-US" sz="4000" dirty="0" err="1">
                <a:solidFill>
                  <a:srgbClr val="4D3527"/>
                </a:solidFill>
                <a:latin typeface="Roboto Condensed"/>
              </a:rPr>
              <a:t>gian</a:t>
            </a:r>
            <a:r>
              <a:rPr lang="en-US" sz="4000" dirty="0">
                <a:solidFill>
                  <a:srgbClr val="4D3527"/>
                </a:solidFill>
                <a:latin typeface="Roboto Condensed"/>
              </a:rPr>
              <a:t>. </a:t>
            </a:r>
            <a:r>
              <a:rPr lang="en-US" sz="4000" dirty="0" err="1">
                <a:solidFill>
                  <a:srgbClr val="4D3527"/>
                </a:solidFill>
                <a:latin typeface="Roboto Condensed"/>
              </a:rPr>
              <a:t>Kết</a:t>
            </a:r>
            <a:r>
              <a:rPr lang="en-US" sz="4000" dirty="0">
                <a:solidFill>
                  <a:srgbClr val="4D3527"/>
                </a:solidFill>
                <a:latin typeface="Roboto Condensed"/>
              </a:rPr>
              <a:t> </a:t>
            </a:r>
            <a:r>
              <a:rPr lang="en-US" sz="4000" dirty="0" err="1">
                <a:solidFill>
                  <a:srgbClr val="4D3527"/>
                </a:solidFill>
                <a:latin typeface="Roboto Condensed"/>
              </a:rPr>
              <a:t>hợp</a:t>
            </a:r>
            <a:r>
              <a:rPr lang="en-US" sz="4000" dirty="0">
                <a:solidFill>
                  <a:srgbClr val="4D3527"/>
                </a:solidFill>
                <a:latin typeface="Roboto Condensed"/>
              </a:rPr>
              <a:t> </a:t>
            </a:r>
            <a:r>
              <a:rPr lang="en-US" sz="4000" dirty="0" err="1">
                <a:solidFill>
                  <a:srgbClr val="4D3527"/>
                </a:solidFill>
                <a:latin typeface="Roboto Condensed"/>
              </a:rPr>
              <a:t>lời</a:t>
            </a:r>
            <a:r>
              <a:rPr lang="en-US" sz="4000" dirty="0">
                <a:solidFill>
                  <a:srgbClr val="4D3527"/>
                </a:solidFill>
                <a:latin typeface="Roboto Condensed"/>
              </a:rPr>
              <a:t> </a:t>
            </a:r>
            <a:r>
              <a:rPr lang="en-US" sz="4000" dirty="0" err="1">
                <a:solidFill>
                  <a:srgbClr val="4D3527"/>
                </a:solidFill>
                <a:latin typeface="Roboto Condensed"/>
              </a:rPr>
              <a:t>người</a:t>
            </a:r>
            <a:r>
              <a:rPr lang="en-US" sz="4000" dirty="0">
                <a:solidFill>
                  <a:srgbClr val="4D3527"/>
                </a:solidFill>
                <a:latin typeface="Roboto Condensed"/>
              </a:rPr>
              <a:t> </a:t>
            </a:r>
            <a:r>
              <a:rPr lang="en-US" sz="4000" dirty="0" err="1">
                <a:solidFill>
                  <a:srgbClr val="4D3527"/>
                </a:solidFill>
                <a:latin typeface="Roboto Condensed"/>
              </a:rPr>
              <a:t>kể</a:t>
            </a:r>
            <a:r>
              <a:rPr lang="en-US" sz="4000" dirty="0">
                <a:solidFill>
                  <a:srgbClr val="4D3527"/>
                </a:solidFill>
                <a:latin typeface="Roboto Condensed"/>
              </a:rPr>
              <a:t> </a:t>
            </a:r>
            <a:r>
              <a:rPr lang="en-US" sz="4000" dirty="0" err="1">
                <a:solidFill>
                  <a:srgbClr val="4D3527"/>
                </a:solidFill>
                <a:latin typeface="Roboto Condensed"/>
              </a:rPr>
              <a:t>chuyện</a:t>
            </a:r>
            <a:r>
              <a:rPr lang="en-US" sz="4000" dirty="0">
                <a:solidFill>
                  <a:srgbClr val="4D3527"/>
                </a:solidFill>
                <a:latin typeface="Roboto Condensed"/>
              </a:rPr>
              <a:t> </a:t>
            </a:r>
            <a:r>
              <a:rPr lang="en-US" sz="4000" dirty="0" err="1">
                <a:solidFill>
                  <a:srgbClr val="4D3527"/>
                </a:solidFill>
                <a:latin typeface="Roboto Condensed"/>
              </a:rPr>
              <a:t>với</a:t>
            </a:r>
            <a:r>
              <a:rPr lang="en-US" sz="4000" dirty="0">
                <a:solidFill>
                  <a:srgbClr val="4D3527"/>
                </a:solidFill>
                <a:latin typeface="Roboto Condensed"/>
              </a:rPr>
              <a:t> </a:t>
            </a:r>
            <a:r>
              <a:rPr lang="en-US" sz="4000" dirty="0" err="1">
                <a:solidFill>
                  <a:srgbClr val="4D3527"/>
                </a:solidFill>
                <a:latin typeface="Roboto Condensed"/>
              </a:rPr>
              <a:t>lời</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endParaRPr lang="en-US" sz="4000" dirty="0">
              <a:solidFill>
                <a:srgbClr val="4D3527"/>
              </a:solidFill>
              <a:latin typeface="Roboto Condensed"/>
            </a:endParaRPr>
          </a:p>
        </p:txBody>
      </p:sp>
      <p:sp>
        <p:nvSpPr>
          <p:cNvPr id="11" name="TextBox 11"/>
          <p:cNvSpPr txBox="1"/>
          <p:nvPr/>
        </p:nvSpPr>
        <p:spPr>
          <a:xfrm>
            <a:off x="1994586" y="8088975"/>
            <a:ext cx="15264714" cy="1464801"/>
          </a:xfrm>
          <a:prstGeom prst="rect">
            <a:avLst/>
          </a:prstGeom>
        </p:spPr>
        <p:txBody>
          <a:bodyPr lIns="0" tIns="0" rIns="0" bIns="0" rtlCol="0" anchor="t">
            <a:spAutoFit/>
          </a:bodyPr>
          <a:lstStyle/>
          <a:p>
            <a:pPr algn="ctr">
              <a:lnSpc>
                <a:spcPts val="5880"/>
              </a:lnSpc>
              <a:spcBef>
                <a:spcPct val="0"/>
              </a:spcBef>
            </a:pPr>
            <a:r>
              <a:rPr lang="en-US" sz="4200">
                <a:solidFill>
                  <a:srgbClr val="4D3527"/>
                </a:solidFill>
                <a:latin typeface="Roboto Condensed Italics"/>
              </a:rPr>
              <a:t>Bằng giọng điệu trần thuật, tác giả đã tái hiện thái độ của mình với vương triều Lê, với bọn cướp nước; với chiến thắng của nhân dân, dân tộc.</a:t>
            </a:r>
          </a:p>
        </p:txBody>
      </p:sp>
      <p:sp>
        <p:nvSpPr>
          <p:cNvPr id="12" name="Freeform 12"/>
          <p:cNvSpPr/>
          <p:nvPr/>
        </p:nvSpPr>
        <p:spPr>
          <a:xfrm rot="-3485681">
            <a:off x="783930" y="7471417"/>
            <a:ext cx="1900767" cy="1406567"/>
          </a:xfrm>
          <a:custGeom>
            <a:avLst/>
            <a:gdLst/>
            <a:ahLst/>
            <a:cxnLst/>
            <a:rect l="l" t="t" r="r" b="b"/>
            <a:pathLst>
              <a:path w="1900767" h="1406567">
                <a:moveTo>
                  <a:pt x="0" y="0"/>
                </a:moveTo>
                <a:lnTo>
                  <a:pt x="1900766" y="0"/>
                </a:lnTo>
                <a:lnTo>
                  <a:pt x="1900766" y="1406567"/>
                </a:lnTo>
                <a:lnTo>
                  <a:pt x="0" y="1406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006193" y="4175050"/>
            <a:ext cx="5326411" cy="3999651"/>
          </a:xfrm>
          <a:custGeom>
            <a:avLst/>
            <a:gdLst/>
            <a:ahLst/>
            <a:cxnLst/>
            <a:rect l="l" t="t" r="r" b="b"/>
            <a:pathLst>
              <a:path w="5326411" h="3999651">
                <a:moveTo>
                  <a:pt x="0" y="0"/>
                </a:moveTo>
                <a:lnTo>
                  <a:pt x="5326411" y="0"/>
                </a:lnTo>
                <a:lnTo>
                  <a:pt x="5326411" y="3999650"/>
                </a:lnTo>
                <a:lnTo>
                  <a:pt x="0" y="3999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8003963" y="3353046"/>
            <a:ext cx="8374114" cy="6288198"/>
          </a:xfrm>
          <a:custGeom>
            <a:avLst/>
            <a:gdLst/>
            <a:ahLst/>
            <a:cxnLst/>
            <a:rect l="l" t="t" r="r" b="b"/>
            <a:pathLst>
              <a:path w="8374114" h="6288198">
                <a:moveTo>
                  <a:pt x="0" y="0"/>
                </a:moveTo>
                <a:lnTo>
                  <a:pt x="8374114" y="0"/>
                </a:lnTo>
                <a:lnTo>
                  <a:pt x="8374114" y="6288198"/>
                </a:lnTo>
                <a:lnTo>
                  <a:pt x="0" y="6288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209093" y="3413346"/>
            <a:ext cx="3591970" cy="1293109"/>
          </a:xfrm>
          <a:custGeom>
            <a:avLst/>
            <a:gdLst/>
            <a:ahLst/>
            <a:cxnLst/>
            <a:rect l="l" t="t" r="r" b="b"/>
            <a:pathLst>
              <a:path w="3591970" h="1293109">
                <a:moveTo>
                  <a:pt x="0" y="0"/>
                </a:moveTo>
                <a:lnTo>
                  <a:pt x="3591970" y="0"/>
                </a:lnTo>
                <a:lnTo>
                  <a:pt x="3591970" y="1293109"/>
                </a:lnTo>
                <a:lnTo>
                  <a:pt x="0" y="1293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0965054" y="2672737"/>
            <a:ext cx="3591970" cy="1293109"/>
          </a:xfrm>
          <a:custGeom>
            <a:avLst/>
            <a:gdLst/>
            <a:ahLst/>
            <a:cxnLst/>
            <a:rect l="l" t="t" r="r" b="b"/>
            <a:pathLst>
              <a:path w="3591970" h="1293109">
                <a:moveTo>
                  <a:pt x="0" y="0"/>
                </a:moveTo>
                <a:lnTo>
                  <a:pt x="3591969" y="0"/>
                </a:lnTo>
                <a:lnTo>
                  <a:pt x="3591969" y="1293109"/>
                </a:lnTo>
                <a:lnTo>
                  <a:pt x="0" y="1293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2006193" y="2086649"/>
            <a:ext cx="5997770" cy="1165860"/>
          </a:xfrm>
          <a:prstGeom prst="rect">
            <a:avLst/>
          </a:prstGeom>
        </p:spPr>
        <p:txBody>
          <a:bodyPr lIns="0" tIns="0" rIns="0" bIns="0" rtlCol="0" anchor="t">
            <a:spAutoFit/>
          </a:bodyPr>
          <a:lstStyle/>
          <a:p>
            <a:pPr algn="ctr">
              <a:lnSpc>
                <a:spcPts val="9240"/>
              </a:lnSpc>
            </a:pPr>
            <a:r>
              <a:rPr lang="en-US" sz="6600" dirty="0">
                <a:solidFill>
                  <a:srgbClr val="4D3527"/>
                </a:solidFill>
                <a:latin typeface="#9Slide05 VL Fadilla"/>
              </a:rPr>
              <a:t>d. </a:t>
            </a:r>
            <a:r>
              <a:rPr lang="en-US" sz="6600" dirty="0" err="1">
                <a:solidFill>
                  <a:srgbClr val="4D3527"/>
                </a:solidFill>
                <a:latin typeface="#9Slide05 VL Fadilla"/>
              </a:rPr>
              <a:t>Đề</a:t>
            </a:r>
            <a:r>
              <a:rPr lang="en-US" sz="6600" dirty="0">
                <a:solidFill>
                  <a:srgbClr val="4D3527"/>
                </a:solidFill>
                <a:latin typeface="#9Slide05 VL Fadilla"/>
              </a:rPr>
              <a:t> </a:t>
            </a:r>
            <a:r>
              <a:rPr lang="en-US" sz="6600" dirty="0" err="1">
                <a:solidFill>
                  <a:srgbClr val="4D3527"/>
                </a:solidFill>
                <a:latin typeface="#9Slide05 VL Fadilla"/>
              </a:rPr>
              <a:t>tài</a:t>
            </a:r>
            <a:r>
              <a:rPr lang="en-US" sz="6600" dirty="0">
                <a:solidFill>
                  <a:srgbClr val="4D3527"/>
                </a:solidFill>
                <a:latin typeface="#9Slide05 VL Fadilla"/>
              </a:rPr>
              <a:t>, </a:t>
            </a:r>
            <a:r>
              <a:rPr lang="en-US" sz="6600" dirty="0" err="1">
                <a:solidFill>
                  <a:srgbClr val="4D3527"/>
                </a:solidFill>
                <a:latin typeface="#9Slide05 VL Fadilla"/>
              </a:rPr>
              <a:t>chủ</a:t>
            </a:r>
            <a:r>
              <a:rPr lang="en-US" sz="6600" dirty="0">
                <a:solidFill>
                  <a:srgbClr val="4D3527"/>
                </a:solidFill>
                <a:latin typeface="#9Slide05 VL Fadilla"/>
              </a:rPr>
              <a:t> </a:t>
            </a:r>
            <a:r>
              <a:rPr lang="en-US" sz="6600" dirty="0" err="1">
                <a:solidFill>
                  <a:srgbClr val="4D3527"/>
                </a:solidFill>
                <a:latin typeface="#9Slide05 VL Fadilla"/>
              </a:rPr>
              <a:t>đề</a:t>
            </a:r>
            <a:endParaRPr lang="en-US" sz="6600" dirty="0">
              <a:solidFill>
                <a:srgbClr val="4D3527"/>
              </a:solidFill>
              <a:latin typeface="#9Slide05 VL Fadilla"/>
            </a:endParaRPr>
          </a:p>
        </p:txBody>
      </p:sp>
      <p:sp>
        <p:nvSpPr>
          <p:cNvPr id="14" name="TextBox 14"/>
          <p:cNvSpPr txBox="1"/>
          <p:nvPr/>
        </p:nvSpPr>
        <p:spPr>
          <a:xfrm>
            <a:off x="2970198" y="5067300"/>
            <a:ext cx="4069760" cy="1979930"/>
          </a:xfrm>
          <a:prstGeom prst="rect">
            <a:avLst/>
          </a:prstGeom>
        </p:spPr>
        <p:txBody>
          <a:bodyPr lIns="0" tIns="0" rIns="0" bIns="0" rtlCol="0" anchor="t">
            <a:spAutoFit/>
          </a:bodyPr>
          <a:lstStyle/>
          <a:p>
            <a:pPr algn="just">
              <a:lnSpc>
                <a:spcPts val="5320"/>
              </a:lnSpc>
              <a:spcBef>
                <a:spcPct val="0"/>
              </a:spcBef>
            </a:pPr>
            <a:r>
              <a:rPr lang="en-US" sz="3800" dirty="0" err="1">
                <a:solidFill>
                  <a:srgbClr val="4D3527"/>
                </a:solidFill>
                <a:latin typeface="Roboto Condensed"/>
              </a:rPr>
              <a:t>người</a:t>
            </a:r>
            <a:r>
              <a:rPr lang="en-US" sz="3800" dirty="0">
                <a:solidFill>
                  <a:srgbClr val="4D3527"/>
                </a:solidFill>
                <a:latin typeface="Roboto Condensed"/>
              </a:rPr>
              <a:t> </a:t>
            </a:r>
            <a:r>
              <a:rPr lang="en-US" sz="3800" dirty="0" err="1">
                <a:solidFill>
                  <a:srgbClr val="4D3527"/>
                </a:solidFill>
                <a:latin typeface="Roboto Condensed"/>
              </a:rPr>
              <a:t>anh</a:t>
            </a:r>
            <a:r>
              <a:rPr lang="en-US" sz="3800" dirty="0">
                <a:solidFill>
                  <a:srgbClr val="4D3527"/>
                </a:solidFill>
                <a:latin typeface="Roboto Condensed"/>
              </a:rPr>
              <a:t> </a:t>
            </a:r>
            <a:r>
              <a:rPr lang="en-US" sz="3800" dirty="0" err="1">
                <a:solidFill>
                  <a:srgbClr val="4D3527"/>
                </a:solidFill>
                <a:latin typeface="Roboto Condensed"/>
              </a:rPr>
              <a:t>hùng</a:t>
            </a:r>
            <a:r>
              <a:rPr lang="en-US" sz="3800" dirty="0">
                <a:solidFill>
                  <a:srgbClr val="4D3527"/>
                </a:solidFill>
                <a:latin typeface="Roboto Condensed"/>
              </a:rPr>
              <a:t> </a:t>
            </a:r>
            <a:r>
              <a:rPr lang="en-US" sz="3800" dirty="0" err="1">
                <a:solidFill>
                  <a:srgbClr val="4D3527"/>
                </a:solidFill>
                <a:latin typeface="Roboto Condensed"/>
              </a:rPr>
              <a:t>trong</a:t>
            </a:r>
            <a:r>
              <a:rPr lang="en-US" sz="3800" dirty="0">
                <a:solidFill>
                  <a:srgbClr val="4D3527"/>
                </a:solidFill>
                <a:latin typeface="Roboto Condensed"/>
              </a:rPr>
              <a:t> </a:t>
            </a:r>
            <a:r>
              <a:rPr lang="en-US" sz="3800" dirty="0" err="1">
                <a:solidFill>
                  <a:srgbClr val="4D3527"/>
                </a:solidFill>
                <a:latin typeface="Roboto Condensed"/>
              </a:rPr>
              <a:t>lịch</a:t>
            </a:r>
            <a:r>
              <a:rPr lang="en-US" sz="3800" dirty="0">
                <a:solidFill>
                  <a:srgbClr val="4D3527"/>
                </a:solidFill>
                <a:latin typeface="Roboto Condensed"/>
              </a:rPr>
              <a:t> </a:t>
            </a:r>
            <a:r>
              <a:rPr lang="en-US" sz="3800" dirty="0" err="1">
                <a:solidFill>
                  <a:srgbClr val="4D3527"/>
                </a:solidFill>
                <a:latin typeface="Roboto Condensed"/>
              </a:rPr>
              <a:t>sử</a:t>
            </a:r>
            <a:r>
              <a:rPr lang="en-US" sz="3800" dirty="0">
                <a:solidFill>
                  <a:srgbClr val="4D3527"/>
                </a:solidFill>
                <a:latin typeface="Roboto Condensed"/>
              </a:rPr>
              <a:t> </a:t>
            </a:r>
            <a:r>
              <a:rPr lang="en-US" sz="3800" dirty="0" err="1">
                <a:solidFill>
                  <a:srgbClr val="4D3527"/>
                </a:solidFill>
                <a:latin typeface="Roboto Condensed"/>
              </a:rPr>
              <a:t>chống</a:t>
            </a:r>
            <a:r>
              <a:rPr lang="en-US" sz="3800" dirty="0">
                <a:solidFill>
                  <a:srgbClr val="4D3527"/>
                </a:solidFill>
                <a:latin typeface="Roboto Condensed"/>
              </a:rPr>
              <a:t> </a:t>
            </a:r>
            <a:r>
              <a:rPr lang="en-US" sz="3800" dirty="0" err="1">
                <a:solidFill>
                  <a:srgbClr val="4D3527"/>
                </a:solidFill>
                <a:latin typeface="Roboto Condensed"/>
              </a:rPr>
              <a:t>giặc</a:t>
            </a:r>
            <a:r>
              <a:rPr lang="en-US" sz="3800" dirty="0">
                <a:solidFill>
                  <a:srgbClr val="4D3527"/>
                </a:solidFill>
                <a:latin typeface="Roboto Condensed"/>
              </a:rPr>
              <a:t> </a:t>
            </a:r>
            <a:r>
              <a:rPr lang="en-US" sz="3800" dirty="0" err="1">
                <a:solidFill>
                  <a:srgbClr val="4D3527"/>
                </a:solidFill>
                <a:latin typeface="Roboto Condensed"/>
              </a:rPr>
              <a:t>ngoại</a:t>
            </a:r>
            <a:r>
              <a:rPr lang="en-US" sz="3800" dirty="0">
                <a:solidFill>
                  <a:srgbClr val="4D3527"/>
                </a:solidFill>
                <a:latin typeface="Roboto Condensed"/>
              </a:rPr>
              <a:t> </a:t>
            </a:r>
            <a:r>
              <a:rPr lang="en-US" sz="3800" dirty="0" err="1">
                <a:solidFill>
                  <a:srgbClr val="4D3527"/>
                </a:solidFill>
                <a:latin typeface="Roboto Condensed"/>
              </a:rPr>
              <a:t>xâm</a:t>
            </a:r>
            <a:r>
              <a:rPr lang="en-US" sz="3800" dirty="0">
                <a:solidFill>
                  <a:srgbClr val="4D3527"/>
                </a:solidFill>
                <a:latin typeface="Roboto Condensed"/>
              </a:rPr>
              <a:t>.</a:t>
            </a:r>
          </a:p>
        </p:txBody>
      </p:sp>
      <p:sp>
        <p:nvSpPr>
          <p:cNvPr id="15" name="TextBox 15"/>
          <p:cNvSpPr txBox="1"/>
          <p:nvPr/>
        </p:nvSpPr>
        <p:spPr>
          <a:xfrm>
            <a:off x="8334034" y="3983700"/>
            <a:ext cx="7713972" cy="5313679"/>
          </a:xfrm>
          <a:prstGeom prst="rect">
            <a:avLst/>
          </a:prstGeom>
        </p:spPr>
        <p:txBody>
          <a:bodyPr lIns="0" tIns="0" rIns="0" bIns="0" rtlCol="0" anchor="t">
            <a:spAutoFit/>
          </a:bodyPr>
          <a:lstStyle/>
          <a:p>
            <a:pPr algn="just">
              <a:lnSpc>
                <a:spcPts val="5320"/>
              </a:lnSpc>
              <a:spcBef>
                <a:spcPct val="0"/>
              </a:spcBef>
            </a:pPr>
            <a:r>
              <a:rPr lang="en-US" sz="3800" dirty="0" err="1">
                <a:solidFill>
                  <a:srgbClr val="4D3527"/>
                </a:solidFill>
                <a:latin typeface="Roboto Condensed"/>
              </a:rPr>
              <a:t>Với</a:t>
            </a:r>
            <a:r>
              <a:rPr lang="en-US" sz="3800" dirty="0">
                <a:solidFill>
                  <a:srgbClr val="4D3527"/>
                </a:solidFill>
                <a:latin typeface="Roboto Condensed"/>
              </a:rPr>
              <a:t> </a:t>
            </a:r>
            <a:r>
              <a:rPr lang="en-US" sz="3800" dirty="0" err="1">
                <a:solidFill>
                  <a:srgbClr val="4D3527"/>
                </a:solidFill>
                <a:latin typeface="Roboto Condensed"/>
              </a:rPr>
              <a:t>quan</a:t>
            </a:r>
            <a:r>
              <a:rPr lang="en-US" sz="3800" dirty="0">
                <a:solidFill>
                  <a:srgbClr val="4D3527"/>
                </a:solidFill>
                <a:latin typeface="Roboto Condensed"/>
              </a:rPr>
              <a:t> </a:t>
            </a:r>
            <a:r>
              <a:rPr lang="en-US" sz="3800" dirty="0" err="1">
                <a:solidFill>
                  <a:srgbClr val="4D3527"/>
                </a:solidFill>
                <a:latin typeface="Roboto Condensed"/>
              </a:rPr>
              <a:t>điểm</a:t>
            </a:r>
            <a:r>
              <a:rPr lang="en-US" sz="3800" dirty="0">
                <a:solidFill>
                  <a:srgbClr val="4D3527"/>
                </a:solidFill>
                <a:latin typeface="Roboto Condensed"/>
              </a:rPr>
              <a:t> </a:t>
            </a:r>
            <a:r>
              <a:rPr lang="en-US" sz="3800" dirty="0" err="1">
                <a:solidFill>
                  <a:srgbClr val="4D3527"/>
                </a:solidFill>
                <a:latin typeface="Roboto Condensed"/>
              </a:rPr>
              <a:t>lịch</a:t>
            </a:r>
            <a:r>
              <a:rPr lang="en-US" sz="3800" dirty="0">
                <a:solidFill>
                  <a:srgbClr val="4D3527"/>
                </a:solidFill>
                <a:latin typeface="Roboto Condensed"/>
              </a:rPr>
              <a:t> </a:t>
            </a:r>
            <a:r>
              <a:rPr lang="en-US" sz="3800" dirty="0" err="1">
                <a:solidFill>
                  <a:srgbClr val="4D3527"/>
                </a:solidFill>
                <a:latin typeface="Roboto Condensed"/>
              </a:rPr>
              <a:t>sử</a:t>
            </a:r>
            <a:r>
              <a:rPr lang="en-US" sz="3800" dirty="0">
                <a:solidFill>
                  <a:srgbClr val="4D3527"/>
                </a:solidFill>
                <a:latin typeface="Roboto Condensed"/>
              </a:rPr>
              <a:t> </a:t>
            </a:r>
            <a:r>
              <a:rPr lang="en-US" sz="3800" dirty="0" err="1">
                <a:solidFill>
                  <a:srgbClr val="4D3527"/>
                </a:solidFill>
                <a:latin typeface="Roboto Condensed"/>
              </a:rPr>
              <a:t>đúng</a:t>
            </a:r>
            <a:r>
              <a:rPr lang="en-US" sz="3800" dirty="0">
                <a:solidFill>
                  <a:srgbClr val="4D3527"/>
                </a:solidFill>
                <a:latin typeface="Roboto Condensed"/>
              </a:rPr>
              <a:t> </a:t>
            </a:r>
            <a:r>
              <a:rPr lang="en-US" sz="3800" dirty="0" err="1">
                <a:solidFill>
                  <a:srgbClr val="4D3527"/>
                </a:solidFill>
                <a:latin typeface="Roboto Condensed"/>
              </a:rPr>
              <a:t>đắn</a:t>
            </a:r>
            <a:r>
              <a:rPr lang="en-US" sz="3800" dirty="0">
                <a:solidFill>
                  <a:srgbClr val="4D3527"/>
                </a:solidFill>
                <a:latin typeface="Roboto Condensed"/>
              </a:rPr>
              <a:t> </a:t>
            </a:r>
            <a:r>
              <a:rPr lang="en-US" sz="3800" dirty="0" err="1">
                <a:solidFill>
                  <a:srgbClr val="4D3527"/>
                </a:solidFill>
                <a:latin typeface="Roboto Condensed"/>
              </a:rPr>
              <a:t>và</a:t>
            </a:r>
            <a:r>
              <a:rPr lang="en-US" sz="3800" dirty="0">
                <a:solidFill>
                  <a:srgbClr val="4D3527"/>
                </a:solidFill>
                <a:latin typeface="Roboto Condensed"/>
              </a:rPr>
              <a:t> </a:t>
            </a:r>
            <a:r>
              <a:rPr lang="en-US" sz="3800" dirty="0" err="1">
                <a:solidFill>
                  <a:srgbClr val="4D3527"/>
                </a:solidFill>
                <a:latin typeface="Roboto Condensed"/>
              </a:rPr>
              <a:t>niềm</a:t>
            </a:r>
            <a:r>
              <a:rPr lang="en-US" sz="3800" dirty="0">
                <a:solidFill>
                  <a:srgbClr val="4D3527"/>
                </a:solidFill>
                <a:latin typeface="Roboto Condensed"/>
              </a:rPr>
              <a:t> </a:t>
            </a:r>
            <a:r>
              <a:rPr lang="en-US" sz="3800" dirty="0" err="1">
                <a:solidFill>
                  <a:srgbClr val="4D3527"/>
                </a:solidFill>
                <a:latin typeface="Roboto Condensed"/>
              </a:rPr>
              <a:t>tự</a:t>
            </a:r>
            <a:r>
              <a:rPr lang="en-US" sz="3800" dirty="0">
                <a:solidFill>
                  <a:srgbClr val="4D3527"/>
                </a:solidFill>
                <a:latin typeface="Roboto Condensed"/>
              </a:rPr>
              <a:t> </a:t>
            </a:r>
            <a:r>
              <a:rPr lang="en-US" sz="3800" dirty="0" err="1">
                <a:solidFill>
                  <a:srgbClr val="4D3527"/>
                </a:solidFill>
                <a:latin typeface="Roboto Condensed"/>
              </a:rPr>
              <a:t>hào</a:t>
            </a:r>
            <a:r>
              <a:rPr lang="en-US" sz="3800" dirty="0">
                <a:solidFill>
                  <a:srgbClr val="4D3527"/>
                </a:solidFill>
                <a:latin typeface="Roboto Condensed"/>
              </a:rPr>
              <a:t> </a:t>
            </a:r>
            <a:r>
              <a:rPr lang="en-US" sz="3800" dirty="0" err="1">
                <a:solidFill>
                  <a:srgbClr val="4D3527"/>
                </a:solidFill>
                <a:latin typeface="Roboto Condensed"/>
              </a:rPr>
              <a:t>dân</a:t>
            </a:r>
            <a:r>
              <a:rPr lang="en-US" sz="3800" dirty="0">
                <a:solidFill>
                  <a:srgbClr val="4D3527"/>
                </a:solidFill>
                <a:latin typeface="Roboto Condensed"/>
              </a:rPr>
              <a:t> </a:t>
            </a:r>
            <a:r>
              <a:rPr lang="en-US" sz="3800" dirty="0" err="1">
                <a:solidFill>
                  <a:srgbClr val="4D3527"/>
                </a:solidFill>
                <a:latin typeface="Roboto Condensed"/>
              </a:rPr>
              <a:t>tộc</a:t>
            </a:r>
            <a:r>
              <a:rPr lang="en-US" sz="3800" dirty="0">
                <a:solidFill>
                  <a:srgbClr val="4D3527"/>
                </a:solidFill>
                <a:latin typeface="Roboto Condensed"/>
              </a:rPr>
              <a:t>, </a:t>
            </a:r>
            <a:r>
              <a:rPr lang="en-US" sz="3800" dirty="0" err="1">
                <a:solidFill>
                  <a:srgbClr val="4D3527"/>
                </a:solidFill>
                <a:latin typeface="Roboto Condensed"/>
              </a:rPr>
              <a:t>các</a:t>
            </a:r>
            <a:r>
              <a:rPr lang="en-US" sz="3800" dirty="0">
                <a:solidFill>
                  <a:srgbClr val="4D3527"/>
                </a:solidFill>
                <a:latin typeface="Roboto Condensed"/>
              </a:rPr>
              <a:t> </a:t>
            </a:r>
            <a:r>
              <a:rPr lang="en-US" sz="3800" dirty="0" err="1">
                <a:solidFill>
                  <a:srgbClr val="4D3527"/>
                </a:solidFill>
                <a:latin typeface="Roboto Condensed"/>
              </a:rPr>
              <a:t>tác</a:t>
            </a:r>
            <a:r>
              <a:rPr lang="en-US" sz="3800" dirty="0">
                <a:solidFill>
                  <a:srgbClr val="4D3527"/>
                </a:solidFill>
                <a:latin typeface="Roboto Condensed"/>
              </a:rPr>
              <a:t> </a:t>
            </a:r>
            <a:r>
              <a:rPr lang="en-US" sz="3800" dirty="0" err="1">
                <a:solidFill>
                  <a:srgbClr val="4D3527"/>
                </a:solidFill>
                <a:latin typeface="Roboto Condensed"/>
              </a:rPr>
              <a:t>giả</a:t>
            </a:r>
            <a:r>
              <a:rPr lang="en-US" sz="3800" dirty="0">
                <a:solidFill>
                  <a:srgbClr val="4D3527"/>
                </a:solidFill>
                <a:latin typeface="Roboto Condensed"/>
              </a:rPr>
              <a:t> “Hoàng </a:t>
            </a:r>
            <a:r>
              <a:rPr lang="en-US" sz="3800" dirty="0" err="1">
                <a:solidFill>
                  <a:srgbClr val="4D3527"/>
                </a:solidFill>
                <a:latin typeface="Roboto Condensed"/>
              </a:rPr>
              <a:t>lê</a:t>
            </a:r>
            <a:r>
              <a:rPr lang="en-US" sz="3800" dirty="0">
                <a:solidFill>
                  <a:srgbClr val="4D3527"/>
                </a:solidFill>
                <a:latin typeface="Roboto Condensed"/>
              </a:rPr>
              <a:t> </a:t>
            </a:r>
            <a:r>
              <a:rPr lang="en-US" sz="3800" dirty="0" err="1">
                <a:solidFill>
                  <a:srgbClr val="4D3527"/>
                </a:solidFill>
                <a:latin typeface="Roboto Condensed"/>
              </a:rPr>
              <a:t>nhất</a:t>
            </a:r>
            <a:r>
              <a:rPr lang="en-US" sz="3800" dirty="0">
                <a:solidFill>
                  <a:srgbClr val="4D3527"/>
                </a:solidFill>
                <a:latin typeface="Roboto Condensed"/>
              </a:rPr>
              <a:t> </a:t>
            </a:r>
            <a:r>
              <a:rPr lang="en-US" sz="3800" dirty="0" err="1">
                <a:solidFill>
                  <a:srgbClr val="4D3527"/>
                </a:solidFill>
                <a:latin typeface="Roboto Condensed"/>
              </a:rPr>
              <a:t>thống</a:t>
            </a:r>
            <a:r>
              <a:rPr lang="en-US" sz="3800" dirty="0">
                <a:solidFill>
                  <a:srgbClr val="4D3527"/>
                </a:solidFill>
                <a:latin typeface="Roboto Condensed"/>
              </a:rPr>
              <a:t> </a:t>
            </a:r>
            <a:r>
              <a:rPr lang="en-US" sz="3800" dirty="0" err="1">
                <a:solidFill>
                  <a:srgbClr val="4D3527"/>
                </a:solidFill>
                <a:latin typeface="Roboto Condensed"/>
              </a:rPr>
              <a:t>chí</a:t>
            </a:r>
            <a:r>
              <a:rPr lang="en-US" sz="3800" dirty="0">
                <a:solidFill>
                  <a:srgbClr val="4D3527"/>
                </a:solidFill>
                <a:latin typeface="Roboto Condensed"/>
              </a:rPr>
              <a:t>” </a:t>
            </a:r>
            <a:r>
              <a:rPr lang="en-US" sz="3800" dirty="0" err="1">
                <a:solidFill>
                  <a:srgbClr val="4D3527"/>
                </a:solidFill>
                <a:latin typeface="Roboto Condensed"/>
              </a:rPr>
              <a:t>đã</a:t>
            </a:r>
            <a:r>
              <a:rPr lang="en-US" sz="3800" dirty="0">
                <a:solidFill>
                  <a:srgbClr val="4D3527"/>
                </a:solidFill>
                <a:latin typeface="Roboto Condensed"/>
              </a:rPr>
              <a:t> </a:t>
            </a:r>
            <a:r>
              <a:rPr lang="en-US" sz="3800" dirty="0" err="1">
                <a:solidFill>
                  <a:srgbClr val="4D3527"/>
                </a:solidFill>
                <a:latin typeface="Roboto Condensed"/>
              </a:rPr>
              <a:t>tái</a:t>
            </a:r>
            <a:r>
              <a:rPr lang="en-US" sz="3800" dirty="0">
                <a:solidFill>
                  <a:srgbClr val="4D3527"/>
                </a:solidFill>
                <a:latin typeface="Roboto Condensed"/>
              </a:rPr>
              <a:t> </a:t>
            </a:r>
            <a:r>
              <a:rPr lang="en-US" sz="3800" dirty="0" err="1">
                <a:solidFill>
                  <a:srgbClr val="4D3527"/>
                </a:solidFill>
                <a:latin typeface="Roboto Condensed"/>
              </a:rPr>
              <a:t>hiện</a:t>
            </a:r>
            <a:r>
              <a:rPr lang="en-US" sz="3800" dirty="0">
                <a:solidFill>
                  <a:srgbClr val="4D3527"/>
                </a:solidFill>
                <a:latin typeface="Roboto Condensed"/>
              </a:rPr>
              <a:t> </a:t>
            </a:r>
            <a:r>
              <a:rPr lang="en-US" sz="3800" dirty="0" err="1">
                <a:solidFill>
                  <a:srgbClr val="4D3527"/>
                </a:solidFill>
                <a:latin typeface="Roboto Condensed"/>
              </a:rPr>
              <a:t>chân</a:t>
            </a:r>
            <a:r>
              <a:rPr lang="en-US" sz="3800" dirty="0">
                <a:solidFill>
                  <a:srgbClr val="4D3527"/>
                </a:solidFill>
                <a:latin typeface="Roboto Condensed"/>
              </a:rPr>
              <a:t> </a:t>
            </a:r>
            <a:r>
              <a:rPr lang="en-US" sz="3800" dirty="0" err="1">
                <a:solidFill>
                  <a:srgbClr val="4D3527"/>
                </a:solidFill>
                <a:latin typeface="Roboto Condensed"/>
              </a:rPr>
              <a:t>thực</a:t>
            </a:r>
            <a:r>
              <a:rPr lang="en-US" sz="3800" dirty="0">
                <a:solidFill>
                  <a:srgbClr val="4D3527"/>
                </a:solidFill>
                <a:latin typeface="Roboto Condensed"/>
              </a:rPr>
              <a:t> </a:t>
            </a:r>
            <a:r>
              <a:rPr lang="en-US" sz="3800" dirty="0" err="1">
                <a:solidFill>
                  <a:srgbClr val="4D3527"/>
                </a:solidFill>
                <a:latin typeface="Roboto Condensed"/>
              </a:rPr>
              <a:t>hình</a:t>
            </a:r>
            <a:r>
              <a:rPr lang="en-US" sz="3800" dirty="0">
                <a:solidFill>
                  <a:srgbClr val="4D3527"/>
                </a:solidFill>
                <a:latin typeface="Roboto Condensed"/>
              </a:rPr>
              <a:t> </a:t>
            </a:r>
            <a:r>
              <a:rPr lang="en-US" sz="3800" dirty="0" err="1">
                <a:solidFill>
                  <a:srgbClr val="4D3527"/>
                </a:solidFill>
                <a:latin typeface="Roboto Condensed"/>
              </a:rPr>
              <a:t>ảnh</a:t>
            </a:r>
            <a:r>
              <a:rPr lang="en-US" sz="3800" dirty="0">
                <a:solidFill>
                  <a:srgbClr val="4D3527"/>
                </a:solidFill>
                <a:latin typeface="Roboto Condensed"/>
              </a:rPr>
              <a:t> </a:t>
            </a:r>
            <a:r>
              <a:rPr lang="en-US" sz="3800" dirty="0" err="1">
                <a:solidFill>
                  <a:srgbClr val="4D3527"/>
                </a:solidFill>
                <a:latin typeface="Roboto Condensed"/>
              </a:rPr>
              <a:t>người</a:t>
            </a:r>
            <a:r>
              <a:rPr lang="en-US" sz="3800" dirty="0">
                <a:solidFill>
                  <a:srgbClr val="4D3527"/>
                </a:solidFill>
                <a:latin typeface="Roboto Condensed"/>
              </a:rPr>
              <a:t> </a:t>
            </a:r>
            <a:r>
              <a:rPr lang="en-US" sz="3800" dirty="0" err="1">
                <a:solidFill>
                  <a:srgbClr val="4D3527"/>
                </a:solidFill>
                <a:latin typeface="Roboto Condensed"/>
              </a:rPr>
              <a:t>anh</a:t>
            </a:r>
            <a:r>
              <a:rPr lang="en-US" sz="3800" dirty="0">
                <a:solidFill>
                  <a:srgbClr val="4D3527"/>
                </a:solidFill>
                <a:latin typeface="Roboto Condensed"/>
              </a:rPr>
              <a:t> </a:t>
            </a:r>
            <a:r>
              <a:rPr lang="en-US" sz="3800" dirty="0" err="1">
                <a:solidFill>
                  <a:srgbClr val="4D3527"/>
                </a:solidFill>
                <a:latin typeface="Roboto Condensed"/>
              </a:rPr>
              <a:t>hùng</a:t>
            </a:r>
            <a:r>
              <a:rPr lang="en-US" sz="3800" dirty="0">
                <a:solidFill>
                  <a:srgbClr val="4D3527"/>
                </a:solidFill>
                <a:latin typeface="Roboto Condensed"/>
              </a:rPr>
              <a:t> </a:t>
            </a:r>
            <a:r>
              <a:rPr lang="en-US" sz="3800" dirty="0" err="1">
                <a:solidFill>
                  <a:srgbClr val="4D3527"/>
                </a:solidFill>
                <a:latin typeface="Roboto Condensed"/>
              </a:rPr>
              <a:t>dân</a:t>
            </a:r>
            <a:r>
              <a:rPr lang="en-US" sz="3800" dirty="0">
                <a:solidFill>
                  <a:srgbClr val="4D3527"/>
                </a:solidFill>
                <a:latin typeface="Roboto Condensed"/>
              </a:rPr>
              <a:t> </a:t>
            </a:r>
            <a:r>
              <a:rPr lang="en-US" sz="3800" dirty="0" err="1">
                <a:solidFill>
                  <a:srgbClr val="4D3527"/>
                </a:solidFill>
                <a:latin typeface="Roboto Condensed"/>
              </a:rPr>
              <a:t>tộc</a:t>
            </a:r>
            <a:r>
              <a:rPr lang="en-US" sz="3800" dirty="0">
                <a:solidFill>
                  <a:srgbClr val="4D3527"/>
                </a:solidFill>
                <a:latin typeface="Roboto Condensed"/>
              </a:rPr>
              <a:t> </a:t>
            </a:r>
            <a:r>
              <a:rPr lang="en-US" sz="3800" dirty="0" err="1">
                <a:solidFill>
                  <a:srgbClr val="4D3527"/>
                </a:solidFill>
                <a:latin typeface="Roboto Condensed"/>
              </a:rPr>
              <a:t>Nguyễn</a:t>
            </a:r>
            <a:r>
              <a:rPr lang="en-US" sz="3800" dirty="0">
                <a:solidFill>
                  <a:srgbClr val="4D3527"/>
                </a:solidFill>
                <a:latin typeface="Roboto Condensed"/>
              </a:rPr>
              <a:t> </a:t>
            </a:r>
            <a:r>
              <a:rPr lang="en-US" sz="3800" dirty="0" err="1">
                <a:solidFill>
                  <a:srgbClr val="4D3527"/>
                </a:solidFill>
                <a:latin typeface="Roboto Condensed"/>
              </a:rPr>
              <a:t>Huệ</a:t>
            </a:r>
            <a:r>
              <a:rPr lang="en-US" sz="3800" dirty="0">
                <a:solidFill>
                  <a:srgbClr val="4D3527"/>
                </a:solidFill>
                <a:latin typeface="Roboto Condensed"/>
              </a:rPr>
              <a:t> qua </a:t>
            </a:r>
            <a:r>
              <a:rPr lang="en-US" sz="3800" dirty="0" err="1">
                <a:solidFill>
                  <a:srgbClr val="4D3527"/>
                </a:solidFill>
                <a:latin typeface="Roboto Condensed"/>
              </a:rPr>
              <a:t>chiến</a:t>
            </a:r>
            <a:r>
              <a:rPr lang="en-US" sz="3800" dirty="0">
                <a:solidFill>
                  <a:srgbClr val="4D3527"/>
                </a:solidFill>
                <a:latin typeface="Roboto Condensed"/>
              </a:rPr>
              <a:t> </a:t>
            </a:r>
            <a:r>
              <a:rPr lang="en-US" sz="3800" dirty="0" err="1">
                <a:solidFill>
                  <a:srgbClr val="4D3527"/>
                </a:solidFill>
                <a:latin typeface="Roboto Condensed"/>
              </a:rPr>
              <a:t>công</a:t>
            </a:r>
            <a:r>
              <a:rPr lang="en-US" sz="3800" dirty="0">
                <a:solidFill>
                  <a:srgbClr val="4D3527"/>
                </a:solidFill>
                <a:latin typeface="Roboto Condensed"/>
              </a:rPr>
              <a:t> </a:t>
            </a:r>
            <a:r>
              <a:rPr lang="en-US" sz="3800" dirty="0" err="1">
                <a:solidFill>
                  <a:srgbClr val="4D3527"/>
                </a:solidFill>
                <a:latin typeface="Roboto Condensed"/>
              </a:rPr>
              <a:t>thần</a:t>
            </a:r>
            <a:r>
              <a:rPr lang="en-US" sz="3800" dirty="0">
                <a:solidFill>
                  <a:srgbClr val="4D3527"/>
                </a:solidFill>
                <a:latin typeface="Roboto Condensed"/>
              </a:rPr>
              <a:t> </a:t>
            </a:r>
            <a:r>
              <a:rPr lang="en-US" sz="3800" dirty="0" err="1">
                <a:solidFill>
                  <a:srgbClr val="4D3527"/>
                </a:solidFill>
                <a:latin typeface="Roboto Condensed"/>
              </a:rPr>
              <a:t>tốc</a:t>
            </a:r>
            <a:r>
              <a:rPr lang="en-US" sz="3800" dirty="0">
                <a:solidFill>
                  <a:srgbClr val="4D3527"/>
                </a:solidFill>
                <a:latin typeface="Roboto Condensed"/>
              </a:rPr>
              <a:t> </a:t>
            </a:r>
            <a:r>
              <a:rPr lang="en-US" sz="3800" dirty="0" err="1">
                <a:solidFill>
                  <a:srgbClr val="4D3527"/>
                </a:solidFill>
                <a:latin typeface="Roboto Condensed"/>
              </a:rPr>
              <a:t>đại</a:t>
            </a:r>
            <a:r>
              <a:rPr lang="en-US" sz="3800" dirty="0">
                <a:solidFill>
                  <a:srgbClr val="4D3527"/>
                </a:solidFill>
                <a:latin typeface="Roboto Condensed"/>
              </a:rPr>
              <a:t> </a:t>
            </a:r>
            <a:r>
              <a:rPr lang="en-US" sz="3800" dirty="0" err="1">
                <a:solidFill>
                  <a:srgbClr val="4D3527"/>
                </a:solidFill>
                <a:latin typeface="Roboto Condensed"/>
              </a:rPr>
              <a:t>phá</a:t>
            </a:r>
            <a:r>
              <a:rPr lang="en-US" sz="3800" dirty="0">
                <a:solidFill>
                  <a:srgbClr val="4D3527"/>
                </a:solidFill>
                <a:latin typeface="Roboto Condensed"/>
              </a:rPr>
              <a:t> </a:t>
            </a:r>
            <a:r>
              <a:rPr lang="en-US" sz="3800" dirty="0" err="1">
                <a:solidFill>
                  <a:srgbClr val="4D3527"/>
                </a:solidFill>
                <a:latin typeface="Roboto Condensed"/>
              </a:rPr>
              <a:t>quân</a:t>
            </a:r>
            <a:r>
              <a:rPr lang="en-US" sz="3800" dirty="0">
                <a:solidFill>
                  <a:srgbClr val="4D3527"/>
                </a:solidFill>
                <a:latin typeface="Roboto Condensed"/>
              </a:rPr>
              <a:t> Thanh, </a:t>
            </a:r>
            <a:r>
              <a:rPr lang="en-US" sz="3800" dirty="0" err="1">
                <a:solidFill>
                  <a:srgbClr val="4D3527"/>
                </a:solidFill>
                <a:latin typeface="Roboto Condensed"/>
              </a:rPr>
              <a:t>sự</a:t>
            </a:r>
            <a:r>
              <a:rPr lang="en-US" sz="3800" dirty="0">
                <a:solidFill>
                  <a:srgbClr val="4D3527"/>
                </a:solidFill>
                <a:latin typeface="Roboto Condensed"/>
              </a:rPr>
              <a:t> </a:t>
            </a:r>
            <a:r>
              <a:rPr lang="en-US" sz="3800" dirty="0" err="1">
                <a:solidFill>
                  <a:srgbClr val="4D3527"/>
                </a:solidFill>
                <a:latin typeface="Roboto Condensed"/>
              </a:rPr>
              <a:t>thảm</a:t>
            </a:r>
            <a:r>
              <a:rPr lang="en-US" sz="3800" dirty="0">
                <a:solidFill>
                  <a:srgbClr val="4D3527"/>
                </a:solidFill>
                <a:latin typeface="Roboto Condensed"/>
              </a:rPr>
              <a:t> </a:t>
            </a:r>
            <a:r>
              <a:rPr lang="en-US" sz="3800" dirty="0" err="1">
                <a:solidFill>
                  <a:srgbClr val="4D3527"/>
                </a:solidFill>
                <a:latin typeface="Roboto Condensed"/>
              </a:rPr>
              <a:t>bại</a:t>
            </a:r>
            <a:r>
              <a:rPr lang="en-US" sz="3800" dirty="0">
                <a:solidFill>
                  <a:srgbClr val="4D3527"/>
                </a:solidFill>
                <a:latin typeface="Roboto Condensed"/>
              </a:rPr>
              <a:t> </a:t>
            </a:r>
            <a:r>
              <a:rPr lang="en-US" sz="3800" dirty="0" err="1">
                <a:solidFill>
                  <a:srgbClr val="4D3527"/>
                </a:solidFill>
                <a:latin typeface="Roboto Condensed"/>
              </a:rPr>
              <a:t>của</a:t>
            </a:r>
            <a:r>
              <a:rPr lang="en-US" sz="3800" dirty="0">
                <a:solidFill>
                  <a:srgbClr val="4D3527"/>
                </a:solidFill>
                <a:latin typeface="Roboto Condensed"/>
              </a:rPr>
              <a:t> </a:t>
            </a:r>
            <a:r>
              <a:rPr lang="en-US" sz="3800" dirty="0" err="1">
                <a:solidFill>
                  <a:srgbClr val="4D3527"/>
                </a:solidFill>
                <a:latin typeface="Roboto Condensed"/>
              </a:rPr>
              <a:t>quân</a:t>
            </a:r>
            <a:r>
              <a:rPr lang="en-US" sz="3800" dirty="0">
                <a:solidFill>
                  <a:srgbClr val="4D3527"/>
                </a:solidFill>
                <a:latin typeface="Roboto Condensed"/>
              </a:rPr>
              <a:t> </a:t>
            </a:r>
            <a:r>
              <a:rPr lang="en-US" sz="3800" dirty="0" err="1">
                <a:solidFill>
                  <a:srgbClr val="4D3527"/>
                </a:solidFill>
                <a:latin typeface="Roboto Condensed"/>
              </a:rPr>
              <a:t>tướng</a:t>
            </a:r>
            <a:r>
              <a:rPr lang="en-US" sz="3800" dirty="0">
                <a:solidFill>
                  <a:srgbClr val="4D3527"/>
                </a:solidFill>
                <a:latin typeface="Roboto Condensed"/>
              </a:rPr>
              <a:t> </a:t>
            </a:r>
            <a:r>
              <a:rPr lang="en-US" sz="3800" dirty="0" err="1">
                <a:solidFill>
                  <a:srgbClr val="4D3527"/>
                </a:solidFill>
                <a:latin typeface="Roboto Condensed"/>
              </a:rPr>
              <a:t>nhà</a:t>
            </a:r>
            <a:r>
              <a:rPr lang="en-US" sz="3800" dirty="0">
                <a:solidFill>
                  <a:srgbClr val="4D3527"/>
                </a:solidFill>
                <a:latin typeface="Roboto Condensed"/>
              </a:rPr>
              <a:t> Thanh </a:t>
            </a:r>
            <a:r>
              <a:rPr lang="en-US" sz="3800" dirty="0" err="1">
                <a:solidFill>
                  <a:srgbClr val="4D3527"/>
                </a:solidFill>
                <a:latin typeface="Roboto Condensed"/>
              </a:rPr>
              <a:t>và</a:t>
            </a:r>
            <a:r>
              <a:rPr lang="en-US" sz="3800" dirty="0">
                <a:solidFill>
                  <a:srgbClr val="4D3527"/>
                </a:solidFill>
                <a:latin typeface="Roboto Condensed"/>
              </a:rPr>
              <a:t> </a:t>
            </a:r>
            <a:r>
              <a:rPr lang="en-US" sz="3800" dirty="0" err="1">
                <a:solidFill>
                  <a:srgbClr val="4D3527"/>
                </a:solidFill>
                <a:latin typeface="Roboto Condensed"/>
              </a:rPr>
              <a:t>số</a:t>
            </a:r>
            <a:r>
              <a:rPr lang="en-US" sz="3800" dirty="0">
                <a:solidFill>
                  <a:srgbClr val="4D3527"/>
                </a:solidFill>
                <a:latin typeface="Roboto Condensed"/>
              </a:rPr>
              <a:t> </a:t>
            </a:r>
            <a:r>
              <a:rPr lang="en-US" sz="3800" dirty="0" err="1">
                <a:solidFill>
                  <a:srgbClr val="4D3527"/>
                </a:solidFill>
                <a:latin typeface="Roboto Condensed"/>
              </a:rPr>
              <a:t>phận</a:t>
            </a:r>
            <a:r>
              <a:rPr lang="en-US" sz="3800" dirty="0">
                <a:solidFill>
                  <a:srgbClr val="4D3527"/>
                </a:solidFill>
                <a:latin typeface="Roboto Condensed"/>
              </a:rPr>
              <a:t> bi </a:t>
            </a:r>
            <a:r>
              <a:rPr lang="en-US" sz="3800" dirty="0" err="1">
                <a:solidFill>
                  <a:srgbClr val="4D3527"/>
                </a:solidFill>
                <a:latin typeface="Roboto Condensed"/>
              </a:rPr>
              <a:t>đát</a:t>
            </a:r>
            <a:r>
              <a:rPr lang="en-US" sz="3800" dirty="0">
                <a:solidFill>
                  <a:srgbClr val="4D3527"/>
                </a:solidFill>
                <a:latin typeface="Roboto Condensed"/>
              </a:rPr>
              <a:t> </a:t>
            </a:r>
            <a:r>
              <a:rPr lang="en-US" sz="3800" dirty="0" err="1">
                <a:solidFill>
                  <a:srgbClr val="4D3527"/>
                </a:solidFill>
                <a:latin typeface="Roboto Condensed"/>
              </a:rPr>
              <a:t>của</a:t>
            </a:r>
            <a:r>
              <a:rPr lang="en-US" sz="3800" dirty="0">
                <a:solidFill>
                  <a:srgbClr val="4D3527"/>
                </a:solidFill>
                <a:latin typeface="Roboto Condensed"/>
              </a:rPr>
              <a:t> </a:t>
            </a:r>
            <a:r>
              <a:rPr lang="en-US" sz="3800" dirty="0" err="1">
                <a:solidFill>
                  <a:srgbClr val="4D3527"/>
                </a:solidFill>
                <a:latin typeface="Roboto Condensed"/>
              </a:rPr>
              <a:t>vua</a:t>
            </a:r>
            <a:r>
              <a:rPr lang="en-US" sz="3800" dirty="0">
                <a:solidFill>
                  <a:srgbClr val="4D3527"/>
                </a:solidFill>
                <a:latin typeface="Roboto Condensed"/>
              </a:rPr>
              <a:t> </a:t>
            </a:r>
            <a:r>
              <a:rPr lang="en-US" sz="3800" dirty="0" err="1">
                <a:solidFill>
                  <a:srgbClr val="4D3527"/>
                </a:solidFill>
                <a:latin typeface="Roboto Condensed"/>
              </a:rPr>
              <a:t>tôi</a:t>
            </a:r>
            <a:r>
              <a:rPr lang="en-US" sz="3800" dirty="0">
                <a:solidFill>
                  <a:srgbClr val="4D3527"/>
                </a:solidFill>
                <a:latin typeface="Roboto Condensed"/>
              </a:rPr>
              <a:t> Lê </a:t>
            </a:r>
            <a:r>
              <a:rPr lang="en-US" sz="3800" dirty="0" err="1">
                <a:solidFill>
                  <a:srgbClr val="4D3527"/>
                </a:solidFill>
                <a:latin typeface="Roboto Condensed"/>
              </a:rPr>
              <a:t>Chiêu</a:t>
            </a:r>
            <a:r>
              <a:rPr lang="en-US" sz="3800" dirty="0">
                <a:solidFill>
                  <a:srgbClr val="4D3527"/>
                </a:solidFill>
                <a:latin typeface="Roboto Condensed"/>
              </a:rPr>
              <a:t> </a:t>
            </a:r>
            <a:r>
              <a:rPr lang="en-US" sz="3800" dirty="0" err="1">
                <a:solidFill>
                  <a:srgbClr val="4D3527"/>
                </a:solidFill>
                <a:latin typeface="Roboto Condensed"/>
              </a:rPr>
              <a:t>Thống</a:t>
            </a:r>
            <a:r>
              <a:rPr lang="en-US" sz="3800" dirty="0">
                <a:solidFill>
                  <a:srgbClr val="4D3527"/>
                </a:solidFill>
                <a:latin typeface="Roboto Condensed"/>
              </a:rPr>
              <a:t>.</a:t>
            </a:r>
          </a:p>
        </p:txBody>
      </p:sp>
      <p:sp>
        <p:nvSpPr>
          <p:cNvPr id="16" name="TextBox 16"/>
          <p:cNvSpPr txBox="1"/>
          <p:nvPr/>
        </p:nvSpPr>
        <p:spPr>
          <a:xfrm>
            <a:off x="4144752" y="3755262"/>
            <a:ext cx="1652205" cy="679414"/>
          </a:xfrm>
          <a:prstGeom prst="rect">
            <a:avLst/>
          </a:prstGeom>
        </p:spPr>
        <p:txBody>
          <a:bodyPr wrap="square" lIns="0" tIns="0" rIns="0" bIns="0" rtlCol="0" anchor="t">
            <a:spAutoFit/>
          </a:bodyPr>
          <a:lstStyle/>
          <a:p>
            <a:pPr algn="ctr">
              <a:lnSpc>
                <a:spcPts val="5599"/>
              </a:lnSpc>
            </a:pPr>
            <a:r>
              <a:rPr lang="en-US" sz="3999" dirty="0" err="1">
                <a:solidFill>
                  <a:srgbClr val="4D3527"/>
                </a:solidFill>
                <a:latin typeface="Roboto Condensed Bold"/>
              </a:rPr>
              <a:t>Đề</a:t>
            </a:r>
            <a:r>
              <a:rPr lang="en-US" sz="3999" dirty="0">
                <a:solidFill>
                  <a:srgbClr val="4D3527"/>
                </a:solidFill>
                <a:latin typeface="Roboto Condensed Bold"/>
              </a:rPr>
              <a:t> </a:t>
            </a:r>
            <a:r>
              <a:rPr lang="en-US" sz="3999" dirty="0" err="1">
                <a:solidFill>
                  <a:srgbClr val="4D3527"/>
                </a:solidFill>
                <a:latin typeface="Roboto Condensed Bold"/>
              </a:rPr>
              <a:t>tài</a:t>
            </a:r>
            <a:endParaRPr lang="en-US" sz="3999" dirty="0">
              <a:solidFill>
                <a:srgbClr val="4D3527"/>
              </a:solidFill>
              <a:latin typeface="Roboto Condensed Bold"/>
            </a:endParaRPr>
          </a:p>
        </p:txBody>
      </p:sp>
      <p:sp>
        <p:nvSpPr>
          <p:cNvPr id="17" name="TextBox 17"/>
          <p:cNvSpPr txBox="1"/>
          <p:nvPr/>
        </p:nvSpPr>
        <p:spPr>
          <a:xfrm>
            <a:off x="12043146" y="2941484"/>
            <a:ext cx="1435785" cy="679414"/>
          </a:xfrm>
          <a:prstGeom prst="rect">
            <a:avLst/>
          </a:prstGeom>
        </p:spPr>
        <p:txBody>
          <a:bodyPr lIns="0" tIns="0" rIns="0" bIns="0" rtlCol="0" anchor="t">
            <a:spAutoFit/>
          </a:bodyPr>
          <a:lstStyle/>
          <a:p>
            <a:pPr algn="ctr">
              <a:lnSpc>
                <a:spcPts val="5599"/>
              </a:lnSpc>
            </a:pPr>
            <a:r>
              <a:rPr lang="en-US" sz="3999">
                <a:solidFill>
                  <a:srgbClr val="4D3527"/>
                </a:solidFill>
                <a:latin typeface="Roboto Condensed Bold"/>
              </a:rPr>
              <a:t>Chủ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3" name="Freeform 3"/>
          <p:cNvSpPr/>
          <p:nvPr/>
        </p:nvSpPr>
        <p:spPr>
          <a:xfrm rot="5315292">
            <a:off x="2739284" y="-1511051"/>
            <a:ext cx="9875730" cy="13057547"/>
          </a:xfrm>
          <a:custGeom>
            <a:avLst/>
            <a:gdLst/>
            <a:ahLst/>
            <a:cxnLst/>
            <a:rect l="l" t="t" r="r" b="b"/>
            <a:pathLst>
              <a:path w="10901946" h="12894775">
                <a:moveTo>
                  <a:pt x="0" y="0"/>
                </a:moveTo>
                <a:lnTo>
                  <a:pt x="10901947" y="0"/>
                </a:lnTo>
                <a:lnTo>
                  <a:pt x="10901947" y="12894775"/>
                </a:lnTo>
                <a:lnTo>
                  <a:pt x="0" y="12894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4465362" y="3368556"/>
            <a:ext cx="6206552" cy="6424676"/>
          </a:xfrm>
          <a:prstGeom prst="rect">
            <a:avLst/>
          </a:prstGeom>
        </p:spPr>
        <p:txBody>
          <a:bodyPr lIns="0" tIns="0" rIns="0" bIns="0" rtlCol="0" anchor="t">
            <a:spAutoFit/>
          </a:bodyPr>
          <a:lstStyle/>
          <a:p>
            <a:pPr algn="just">
              <a:lnSpc>
                <a:spcPts val="7296"/>
              </a:lnSpc>
            </a:pPr>
            <a:r>
              <a:rPr lang="en-US" sz="4800" dirty="0">
                <a:solidFill>
                  <a:srgbClr val="221716"/>
                </a:solidFill>
                <a:latin typeface="Roboto Condensed"/>
              </a:rPr>
              <a:t>Theo </a:t>
            </a:r>
            <a:r>
              <a:rPr lang="en-US" sz="4800" dirty="0" err="1">
                <a:solidFill>
                  <a:srgbClr val="221716"/>
                </a:solidFill>
                <a:latin typeface="Roboto Condensed"/>
              </a:rPr>
              <a:t>em</a:t>
            </a:r>
            <a:r>
              <a:rPr lang="en-US" sz="4800" dirty="0">
                <a:solidFill>
                  <a:srgbClr val="221716"/>
                </a:solidFill>
                <a:latin typeface="Roboto Condensed"/>
              </a:rPr>
              <a:t>, qua </a:t>
            </a:r>
            <a:r>
              <a:rPr lang="en-US" sz="4800" dirty="0" err="1">
                <a:solidFill>
                  <a:srgbClr val="221716"/>
                </a:solidFill>
                <a:latin typeface="Roboto Condensed"/>
              </a:rPr>
              <a:t>đoạn</a:t>
            </a:r>
            <a:r>
              <a:rPr lang="en-US" sz="4800" dirty="0">
                <a:solidFill>
                  <a:srgbClr val="221716"/>
                </a:solidFill>
                <a:latin typeface="Roboto Condensed"/>
              </a:rPr>
              <a:t> </a:t>
            </a:r>
            <a:r>
              <a:rPr lang="en-US" sz="4800" dirty="0" err="1">
                <a:solidFill>
                  <a:srgbClr val="221716"/>
                </a:solidFill>
                <a:latin typeface="Roboto Condensed"/>
              </a:rPr>
              <a:t>trích</a:t>
            </a:r>
            <a:r>
              <a:rPr lang="en-US" sz="4800" dirty="0">
                <a:solidFill>
                  <a:srgbClr val="221716"/>
                </a:solidFill>
                <a:latin typeface="Roboto Condensed"/>
              </a:rPr>
              <a:t>, </a:t>
            </a:r>
            <a:r>
              <a:rPr lang="en-US" sz="4800" dirty="0" err="1">
                <a:solidFill>
                  <a:srgbClr val="221716"/>
                </a:solidFill>
                <a:latin typeface="Roboto Condensed"/>
              </a:rPr>
              <a:t>tác</a:t>
            </a:r>
            <a:r>
              <a:rPr lang="en-US" sz="4800" dirty="0">
                <a:solidFill>
                  <a:srgbClr val="221716"/>
                </a:solidFill>
                <a:latin typeface="Roboto Condensed"/>
              </a:rPr>
              <a:t> </a:t>
            </a:r>
            <a:r>
              <a:rPr lang="en-US" sz="4800" dirty="0" err="1">
                <a:solidFill>
                  <a:srgbClr val="221716"/>
                </a:solidFill>
                <a:latin typeface="Roboto Condensed"/>
              </a:rPr>
              <a:t>giả</a:t>
            </a:r>
            <a:r>
              <a:rPr lang="en-US" sz="4800" dirty="0">
                <a:solidFill>
                  <a:srgbClr val="221716"/>
                </a:solidFill>
                <a:latin typeface="Roboto Condensed"/>
              </a:rPr>
              <a:t> </a:t>
            </a:r>
            <a:r>
              <a:rPr lang="en-US" sz="4800" dirty="0" err="1">
                <a:solidFill>
                  <a:srgbClr val="221716"/>
                </a:solidFill>
                <a:latin typeface="Roboto Condensed"/>
              </a:rPr>
              <a:t>muốn</a:t>
            </a:r>
            <a:r>
              <a:rPr lang="en-US" sz="4800" dirty="0">
                <a:solidFill>
                  <a:srgbClr val="221716"/>
                </a:solidFill>
                <a:latin typeface="Roboto Condensed"/>
              </a:rPr>
              <a:t> </a:t>
            </a:r>
            <a:r>
              <a:rPr lang="en-US" sz="4800" dirty="0" err="1">
                <a:solidFill>
                  <a:srgbClr val="221716"/>
                </a:solidFill>
                <a:latin typeface="Roboto Condensed"/>
              </a:rPr>
              <a:t>gửi</a:t>
            </a:r>
            <a:r>
              <a:rPr lang="en-US" sz="4800" dirty="0">
                <a:solidFill>
                  <a:srgbClr val="221716"/>
                </a:solidFill>
                <a:latin typeface="Roboto Condensed"/>
              </a:rPr>
              <a:t> </a:t>
            </a:r>
            <a:r>
              <a:rPr lang="en-US" sz="4800" dirty="0" err="1">
                <a:solidFill>
                  <a:srgbClr val="221716"/>
                </a:solidFill>
                <a:latin typeface="Roboto Condensed"/>
              </a:rPr>
              <a:t>gắm</a:t>
            </a:r>
            <a:r>
              <a:rPr lang="en-US" sz="4800" dirty="0">
                <a:solidFill>
                  <a:srgbClr val="221716"/>
                </a:solidFill>
                <a:latin typeface="Roboto Condensed"/>
              </a:rPr>
              <a:t> </a:t>
            </a:r>
            <a:r>
              <a:rPr lang="en-US" sz="4800" dirty="0" err="1">
                <a:solidFill>
                  <a:srgbClr val="221716"/>
                </a:solidFill>
                <a:latin typeface="Roboto Condensed"/>
              </a:rPr>
              <a:t>đến</a:t>
            </a:r>
            <a:r>
              <a:rPr lang="en-US" sz="4800" dirty="0">
                <a:solidFill>
                  <a:srgbClr val="221716"/>
                </a:solidFill>
                <a:latin typeface="Roboto Condensed"/>
              </a:rPr>
              <a:t> </a:t>
            </a:r>
            <a:r>
              <a:rPr lang="en-US" sz="4800" dirty="0" err="1">
                <a:solidFill>
                  <a:srgbClr val="221716"/>
                </a:solidFill>
                <a:latin typeface="Roboto Condensed"/>
              </a:rPr>
              <a:t>người</a:t>
            </a:r>
            <a:r>
              <a:rPr lang="en-US" sz="4800" dirty="0">
                <a:solidFill>
                  <a:srgbClr val="221716"/>
                </a:solidFill>
                <a:latin typeface="Roboto Condensed"/>
              </a:rPr>
              <a:t> </a:t>
            </a:r>
            <a:r>
              <a:rPr lang="en-US" sz="4800" dirty="0" err="1">
                <a:solidFill>
                  <a:srgbClr val="221716"/>
                </a:solidFill>
                <a:latin typeface="Roboto Condensed"/>
              </a:rPr>
              <a:t>đọc</a:t>
            </a:r>
            <a:r>
              <a:rPr lang="en-US" sz="4800" dirty="0">
                <a:solidFill>
                  <a:srgbClr val="221716"/>
                </a:solidFill>
                <a:latin typeface="Roboto Condensed"/>
              </a:rPr>
              <a:t> </a:t>
            </a:r>
            <a:r>
              <a:rPr lang="en-US" sz="4800" dirty="0" err="1">
                <a:solidFill>
                  <a:srgbClr val="221716"/>
                </a:solidFill>
                <a:latin typeface="Roboto Condensed"/>
              </a:rPr>
              <a:t>thông</a:t>
            </a:r>
            <a:r>
              <a:rPr lang="en-US" sz="4800" dirty="0">
                <a:solidFill>
                  <a:srgbClr val="221716"/>
                </a:solidFill>
                <a:latin typeface="Roboto Condensed"/>
              </a:rPr>
              <a:t> </a:t>
            </a:r>
            <a:r>
              <a:rPr lang="en-US" sz="4800" dirty="0" err="1">
                <a:solidFill>
                  <a:srgbClr val="221716"/>
                </a:solidFill>
                <a:latin typeface="Roboto Condensed"/>
              </a:rPr>
              <a:t>điệp</a:t>
            </a:r>
            <a:r>
              <a:rPr lang="en-US" sz="4800" dirty="0">
                <a:solidFill>
                  <a:srgbClr val="221716"/>
                </a:solidFill>
                <a:latin typeface="Roboto Condensed"/>
              </a:rPr>
              <a:t> </a:t>
            </a:r>
            <a:r>
              <a:rPr lang="en-US" sz="4800" dirty="0" err="1">
                <a:solidFill>
                  <a:srgbClr val="221716"/>
                </a:solidFill>
                <a:latin typeface="Roboto Condensed"/>
              </a:rPr>
              <a:t>gì</a:t>
            </a:r>
            <a:r>
              <a:rPr lang="en-US" sz="4800" dirty="0">
                <a:solidFill>
                  <a:srgbClr val="221716"/>
                </a:solidFill>
                <a:latin typeface="Roboto Condensed"/>
              </a:rPr>
              <a:t>? Thông </a:t>
            </a:r>
            <a:r>
              <a:rPr lang="en-US" sz="4800" dirty="0" err="1">
                <a:solidFill>
                  <a:srgbClr val="221716"/>
                </a:solidFill>
                <a:latin typeface="Roboto Condensed"/>
              </a:rPr>
              <a:t>điệp</a:t>
            </a:r>
            <a:r>
              <a:rPr lang="en-US" sz="4800" dirty="0">
                <a:solidFill>
                  <a:srgbClr val="221716"/>
                </a:solidFill>
                <a:latin typeface="Roboto Condensed"/>
              </a:rPr>
              <a:t> </a:t>
            </a:r>
            <a:r>
              <a:rPr lang="en-US" sz="4800" dirty="0" err="1">
                <a:solidFill>
                  <a:srgbClr val="221716"/>
                </a:solidFill>
                <a:latin typeface="Roboto Condensed"/>
              </a:rPr>
              <a:t>ấy</a:t>
            </a:r>
            <a:r>
              <a:rPr lang="en-US" sz="4800" dirty="0">
                <a:solidFill>
                  <a:srgbClr val="221716"/>
                </a:solidFill>
                <a:latin typeface="Roboto Condensed"/>
              </a:rPr>
              <a:t> </a:t>
            </a:r>
            <a:r>
              <a:rPr lang="en-US" sz="4800" dirty="0" err="1">
                <a:solidFill>
                  <a:srgbClr val="221716"/>
                </a:solidFill>
                <a:latin typeface="Roboto Condensed"/>
              </a:rPr>
              <a:t>có</a:t>
            </a:r>
            <a:r>
              <a:rPr lang="en-US" sz="4800" dirty="0">
                <a:solidFill>
                  <a:srgbClr val="221716"/>
                </a:solidFill>
                <a:latin typeface="Roboto Condensed"/>
              </a:rPr>
              <a:t> </a:t>
            </a:r>
            <a:r>
              <a:rPr lang="en-US" sz="4800" dirty="0" err="1">
                <a:solidFill>
                  <a:srgbClr val="221716"/>
                </a:solidFill>
                <a:latin typeface="Roboto Condensed"/>
              </a:rPr>
              <a:t>giá</a:t>
            </a:r>
            <a:r>
              <a:rPr lang="en-US" sz="4800" dirty="0">
                <a:solidFill>
                  <a:srgbClr val="221716"/>
                </a:solidFill>
                <a:latin typeface="Roboto Condensed"/>
              </a:rPr>
              <a:t> </a:t>
            </a:r>
            <a:r>
              <a:rPr lang="en-US" sz="4800" dirty="0" err="1">
                <a:solidFill>
                  <a:srgbClr val="221716"/>
                </a:solidFill>
                <a:latin typeface="Roboto Condensed"/>
              </a:rPr>
              <a:t>trị</a:t>
            </a:r>
            <a:r>
              <a:rPr lang="en-US" sz="4800" dirty="0">
                <a:solidFill>
                  <a:srgbClr val="221716"/>
                </a:solidFill>
                <a:latin typeface="Roboto Condensed"/>
              </a:rPr>
              <a:t> </a:t>
            </a:r>
            <a:r>
              <a:rPr lang="en-US" sz="4800" dirty="0" err="1">
                <a:solidFill>
                  <a:srgbClr val="221716"/>
                </a:solidFill>
                <a:latin typeface="Roboto Condensed"/>
              </a:rPr>
              <a:t>với</a:t>
            </a:r>
            <a:r>
              <a:rPr lang="en-US" sz="4800" dirty="0">
                <a:solidFill>
                  <a:srgbClr val="221716"/>
                </a:solidFill>
                <a:latin typeface="Roboto Condensed"/>
              </a:rPr>
              <a:t> </a:t>
            </a:r>
            <a:r>
              <a:rPr lang="en-US" sz="4800" dirty="0" err="1">
                <a:solidFill>
                  <a:srgbClr val="221716"/>
                </a:solidFill>
                <a:latin typeface="Roboto Condensed"/>
              </a:rPr>
              <a:t>cuộc</a:t>
            </a:r>
            <a:r>
              <a:rPr lang="en-US" sz="4800" dirty="0">
                <a:solidFill>
                  <a:srgbClr val="221716"/>
                </a:solidFill>
                <a:latin typeface="Roboto Condensed"/>
              </a:rPr>
              <a:t> </a:t>
            </a:r>
            <a:r>
              <a:rPr lang="en-US" sz="4800" dirty="0" err="1">
                <a:solidFill>
                  <a:srgbClr val="221716"/>
                </a:solidFill>
                <a:latin typeface="Roboto Condensed"/>
              </a:rPr>
              <a:t>sống</a:t>
            </a:r>
            <a:r>
              <a:rPr lang="en-US" sz="4800" dirty="0">
                <a:solidFill>
                  <a:srgbClr val="221716"/>
                </a:solidFill>
                <a:latin typeface="Roboto Condensed"/>
              </a:rPr>
              <a:t> </a:t>
            </a:r>
            <a:r>
              <a:rPr lang="en-US" sz="4800" dirty="0" err="1">
                <a:solidFill>
                  <a:srgbClr val="221716"/>
                </a:solidFill>
                <a:latin typeface="Roboto Condensed"/>
              </a:rPr>
              <a:t>hôm</a:t>
            </a:r>
            <a:r>
              <a:rPr lang="en-US" sz="4800" dirty="0">
                <a:solidFill>
                  <a:srgbClr val="221716"/>
                </a:solidFill>
                <a:latin typeface="Roboto Condensed"/>
              </a:rPr>
              <a:t> nay </a:t>
            </a:r>
            <a:r>
              <a:rPr lang="en-US" sz="4800" dirty="0" err="1">
                <a:solidFill>
                  <a:srgbClr val="221716"/>
                </a:solidFill>
                <a:latin typeface="Roboto Condensed"/>
              </a:rPr>
              <a:t>như</a:t>
            </a:r>
            <a:r>
              <a:rPr lang="en-US" sz="4800" dirty="0">
                <a:solidFill>
                  <a:srgbClr val="221716"/>
                </a:solidFill>
                <a:latin typeface="Roboto Condensed"/>
              </a:rPr>
              <a:t> </a:t>
            </a:r>
            <a:r>
              <a:rPr lang="en-US" sz="4800" dirty="0" err="1">
                <a:solidFill>
                  <a:srgbClr val="221716"/>
                </a:solidFill>
                <a:latin typeface="Roboto Condensed"/>
              </a:rPr>
              <a:t>thế</a:t>
            </a:r>
            <a:r>
              <a:rPr lang="en-US" sz="4800" dirty="0">
                <a:solidFill>
                  <a:srgbClr val="221716"/>
                </a:solidFill>
                <a:latin typeface="Roboto Condensed"/>
              </a:rPr>
              <a:t> </a:t>
            </a:r>
            <a:r>
              <a:rPr lang="en-US" sz="4800" dirty="0" err="1">
                <a:solidFill>
                  <a:srgbClr val="221716"/>
                </a:solidFill>
                <a:latin typeface="Roboto Condensed"/>
              </a:rPr>
              <a:t>nào</a:t>
            </a:r>
            <a:r>
              <a:rPr lang="en-US" sz="4800" dirty="0">
                <a:solidFill>
                  <a:srgbClr val="221716"/>
                </a:solidFill>
                <a:latin typeface="Roboto Condensed"/>
              </a:rPr>
              <a:t>?</a:t>
            </a:r>
          </a:p>
          <a:p>
            <a:pPr algn="just">
              <a:lnSpc>
                <a:spcPts val="7296"/>
              </a:lnSpc>
            </a:pPr>
            <a:endParaRPr lang="en-US" sz="4800" dirty="0">
              <a:solidFill>
                <a:srgbClr val="22171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731545"/>
            <a:ext cx="15956355" cy="8503778"/>
          </a:xfrm>
          <a:custGeom>
            <a:avLst/>
            <a:gdLst/>
            <a:ahLst/>
            <a:cxnLst/>
            <a:rect l="l" t="t" r="r" b="b"/>
            <a:pathLst>
              <a:path w="15956355" h="10571085">
                <a:moveTo>
                  <a:pt x="0" y="0"/>
                </a:moveTo>
                <a:lnTo>
                  <a:pt x="15956355" y="0"/>
                </a:lnTo>
                <a:lnTo>
                  <a:pt x="15956355" y="10571085"/>
                </a:lnTo>
                <a:lnTo>
                  <a:pt x="0" y="10571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006193" y="3782351"/>
            <a:ext cx="5849376" cy="4392349"/>
          </a:xfrm>
          <a:custGeom>
            <a:avLst/>
            <a:gdLst/>
            <a:ahLst/>
            <a:cxnLst/>
            <a:rect l="l" t="t" r="r" b="b"/>
            <a:pathLst>
              <a:path w="5849376" h="4392349">
                <a:moveTo>
                  <a:pt x="0" y="0"/>
                </a:moveTo>
                <a:lnTo>
                  <a:pt x="5849375" y="0"/>
                </a:lnTo>
                <a:lnTo>
                  <a:pt x="5849375" y="4392349"/>
                </a:lnTo>
                <a:lnTo>
                  <a:pt x="0" y="43923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9739154" y="3782351"/>
            <a:ext cx="6253179" cy="4695569"/>
          </a:xfrm>
          <a:custGeom>
            <a:avLst/>
            <a:gdLst/>
            <a:ahLst/>
            <a:cxnLst/>
            <a:rect l="l" t="t" r="r" b="b"/>
            <a:pathLst>
              <a:path w="6253179" h="4695569">
                <a:moveTo>
                  <a:pt x="0" y="0"/>
                </a:moveTo>
                <a:lnTo>
                  <a:pt x="6253180" y="0"/>
                </a:lnTo>
                <a:lnTo>
                  <a:pt x="6253180" y="4695569"/>
                </a:lnTo>
                <a:lnTo>
                  <a:pt x="0" y="46955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2344314" y="2194092"/>
            <a:ext cx="13325128" cy="2007870"/>
          </a:xfrm>
          <a:prstGeom prst="rect">
            <a:avLst/>
          </a:prstGeom>
        </p:spPr>
        <p:txBody>
          <a:bodyPr lIns="0" tIns="0" rIns="0" bIns="0" rtlCol="0" anchor="t">
            <a:spAutoFit/>
          </a:bodyPr>
          <a:lstStyle/>
          <a:p>
            <a:pPr algn="ctr">
              <a:lnSpc>
                <a:spcPts val="7980"/>
              </a:lnSpc>
            </a:pPr>
            <a:r>
              <a:rPr lang="en-US" sz="5700">
                <a:solidFill>
                  <a:srgbClr val="4D3527"/>
                </a:solidFill>
                <a:latin typeface="#9Slide05 VL Fadilla"/>
              </a:rPr>
              <a:t>e. Chia sẻ bài học về cách nghĩ và ứng xử của cá nhân</a:t>
            </a:r>
          </a:p>
          <a:p>
            <a:pPr algn="ctr">
              <a:lnSpc>
                <a:spcPts val="7980"/>
              </a:lnSpc>
            </a:pPr>
            <a:endParaRPr lang="en-US" sz="5700">
              <a:solidFill>
                <a:srgbClr val="4D3527"/>
              </a:solidFill>
              <a:latin typeface="#9Slide05 VL Fadilla"/>
            </a:endParaRPr>
          </a:p>
        </p:txBody>
      </p:sp>
      <p:sp>
        <p:nvSpPr>
          <p:cNvPr id="12" name="TextBox 12"/>
          <p:cNvSpPr txBox="1"/>
          <p:nvPr/>
        </p:nvSpPr>
        <p:spPr>
          <a:xfrm>
            <a:off x="2549667" y="4611995"/>
            <a:ext cx="5033765" cy="2950556"/>
          </a:xfrm>
          <a:prstGeom prst="rect">
            <a:avLst/>
          </a:prstGeom>
        </p:spPr>
        <p:txBody>
          <a:bodyPr lIns="0" tIns="0" rIns="0" bIns="0" rtlCol="0" anchor="t">
            <a:spAutoFit/>
          </a:bodyPr>
          <a:lstStyle/>
          <a:p>
            <a:pPr algn="just">
              <a:lnSpc>
                <a:spcPts val="5880"/>
              </a:lnSpc>
              <a:spcBef>
                <a:spcPct val="0"/>
              </a:spcBef>
            </a:pPr>
            <a:r>
              <a:rPr lang="en-US" sz="4200" dirty="0" err="1">
                <a:solidFill>
                  <a:srgbClr val="4D3527"/>
                </a:solidFill>
                <a:latin typeface="Roboto Condensed"/>
              </a:rPr>
              <a:t>Cảm</a:t>
            </a:r>
            <a:r>
              <a:rPr lang="en-US" sz="4200" dirty="0">
                <a:solidFill>
                  <a:srgbClr val="4D3527"/>
                </a:solidFill>
                <a:latin typeface="Roboto Condensed"/>
              </a:rPr>
              <a:t> </a:t>
            </a:r>
            <a:r>
              <a:rPr lang="en-US" sz="4200" dirty="0" err="1">
                <a:solidFill>
                  <a:srgbClr val="4D3527"/>
                </a:solidFill>
                <a:latin typeface="Roboto Condensed"/>
              </a:rPr>
              <a:t>phục</a:t>
            </a:r>
            <a:r>
              <a:rPr lang="en-US" sz="4200" dirty="0">
                <a:solidFill>
                  <a:srgbClr val="4D3527"/>
                </a:solidFill>
                <a:latin typeface="Roboto Condensed"/>
              </a:rPr>
              <a:t> </a:t>
            </a:r>
            <a:r>
              <a:rPr lang="en-US" sz="4200" dirty="0" err="1">
                <a:solidFill>
                  <a:srgbClr val="4D3527"/>
                </a:solidFill>
                <a:latin typeface="Roboto Condensed"/>
              </a:rPr>
              <a:t>trước</a:t>
            </a:r>
            <a:r>
              <a:rPr lang="en-US" sz="4200" dirty="0">
                <a:solidFill>
                  <a:srgbClr val="4D3527"/>
                </a:solidFill>
                <a:latin typeface="Roboto Condensed"/>
              </a:rPr>
              <a:t> </a:t>
            </a:r>
            <a:r>
              <a:rPr lang="en-US" sz="4200" dirty="0" err="1">
                <a:solidFill>
                  <a:srgbClr val="4D3527"/>
                </a:solidFill>
                <a:latin typeface="Roboto Condensed"/>
              </a:rPr>
              <a:t>sự</a:t>
            </a:r>
            <a:r>
              <a:rPr lang="en-US" sz="4200" dirty="0">
                <a:solidFill>
                  <a:srgbClr val="4D3527"/>
                </a:solidFill>
                <a:latin typeface="Roboto Condensed"/>
              </a:rPr>
              <a:t> </a:t>
            </a:r>
            <a:r>
              <a:rPr lang="en-US" sz="4200" dirty="0" err="1">
                <a:solidFill>
                  <a:srgbClr val="4D3527"/>
                </a:solidFill>
                <a:latin typeface="Roboto Condensed"/>
              </a:rPr>
              <a:t>đấu</a:t>
            </a:r>
            <a:r>
              <a:rPr lang="en-US" sz="4200" dirty="0">
                <a:solidFill>
                  <a:srgbClr val="4D3527"/>
                </a:solidFill>
                <a:latin typeface="Roboto Condensed"/>
              </a:rPr>
              <a:t> </a:t>
            </a:r>
            <a:r>
              <a:rPr lang="en-US" sz="4200" dirty="0" err="1">
                <a:solidFill>
                  <a:srgbClr val="4D3527"/>
                </a:solidFill>
                <a:latin typeface="Roboto Condensed"/>
              </a:rPr>
              <a:t>tranh</a:t>
            </a:r>
            <a:r>
              <a:rPr lang="en-US" sz="4200" dirty="0">
                <a:solidFill>
                  <a:srgbClr val="4D3527"/>
                </a:solidFill>
                <a:latin typeface="Roboto Condensed"/>
              </a:rPr>
              <a:t> </a:t>
            </a:r>
            <a:r>
              <a:rPr lang="en-US" sz="4200" dirty="0" err="1">
                <a:solidFill>
                  <a:srgbClr val="4D3527"/>
                </a:solidFill>
                <a:latin typeface="Roboto Condensed"/>
              </a:rPr>
              <a:t>anh</a:t>
            </a:r>
            <a:r>
              <a:rPr lang="en-US" sz="4200" dirty="0">
                <a:solidFill>
                  <a:srgbClr val="4D3527"/>
                </a:solidFill>
                <a:latin typeface="Roboto Condensed"/>
              </a:rPr>
              <a:t> </a:t>
            </a:r>
            <a:r>
              <a:rPr lang="en-US" sz="4200" dirty="0" err="1">
                <a:solidFill>
                  <a:srgbClr val="4D3527"/>
                </a:solidFill>
                <a:latin typeface="Roboto Condensed"/>
              </a:rPr>
              <a:t>dũng</a:t>
            </a:r>
            <a:r>
              <a:rPr lang="en-US" sz="4200" dirty="0">
                <a:solidFill>
                  <a:srgbClr val="4D3527"/>
                </a:solidFill>
                <a:latin typeface="Roboto Condensed"/>
              </a:rPr>
              <a:t>, </a:t>
            </a:r>
            <a:r>
              <a:rPr lang="en-US" sz="4200" dirty="0" err="1">
                <a:solidFill>
                  <a:srgbClr val="4D3527"/>
                </a:solidFill>
                <a:latin typeface="Roboto Condensed"/>
              </a:rPr>
              <a:t>sự</a:t>
            </a:r>
            <a:r>
              <a:rPr lang="en-US" sz="4200" dirty="0">
                <a:solidFill>
                  <a:srgbClr val="4D3527"/>
                </a:solidFill>
                <a:latin typeface="Roboto Condensed"/>
              </a:rPr>
              <a:t> hi </a:t>
            </a:r>
            <a:r>
              <a:rPr lang="en-US" sz="4200" dirty="0" err="1">
                <a:solidFill>
                  <a:srgbClr val="4D3527"/>
                </a:solidFill>
                <a:latin typeface="Roboto Condensed"/>
              </a:rPr>
              <a:t>sinh</a:t>
            </a:r>
            <a:r>
              <a:rPr lang="en-US" sz="4200" dirty="0">
                <a:solidFill>
                  <a:srgbClr val="4D3527"/>
                </a:solidFill>
                <a:latin typeface="Roboto Condensed"/>
              </a:rPr>
              <a:t> </a:t>
            </a:r>
            <a:r>
              <a:rPr lang="en-US" sz="4200" dirty="0" err="1">
                <a:solidFill>
                  <a:srgbClr val="4D3527"/>
                </a:solidFill>
                <a:latin typeface="Roboto Condensed"/>
              </a:rPr>
              <a:t>cao</a:t>
            </a:r>
            <a:r>
              <a:rPr lang="en-US" sz="4200" dirty="0">
                <a:solidFill>
                  <a:srgbClr val="4D3527"/>
                </a:solidFill>
                <a:latin typeface="Roboto Condensed"/>
              </a:rPr>
              <a:t> </a:t>
            </a:r>
            <a:r>
              <a:rPr lang="en-US" sz="4200" dirty="0" err="1">
                <a:solidFill>
                  <a:srgbClr val="4D3527"/>
                </a:solidFill>
                <a:latin typeface="Roboto Condensed"/>
              </a:rPr>
              <a:t>cả</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bao </a:t>
            </a:r>
            <a:r>
              <a:rPr lang="en-US" sz="4200" dirty="0" err="1">
                <a:solidFill>
                  <a:srgbClr val="4D3527"/>
                </a:solidFill>
                <a:latin typeface="Roboto Condensed"/>
              </a:rPr>
              <a:t>thế</a:t>
            </a:r>
            <a:r>
              <a:rPr lang="en-US" sz="4200" dirty="0">
                <a:solidFill>
                  <a:srgbClr val="4D3527"/>
                </a:solidFill>
                <a:latin typeface="Roboto Condensed"/>
              </a:rPr>
              <a:t> </a:t>
            </a:r>
            <a:r>
              <a:rPr lang="en-US" sz="4200" dirty="0" err="1">
                <a:solidFill>
                  <a:srgbClr val="4D3527"/>
                </a:solidFill>
                <a:latin typeface="Roboto Condensed"/>
              </a:rPr>
              <a:t>hệ</a:t>
            </a:r>
            <a:r>
              <a:rPr lang="en-US" sz="4200" dirty="0">
                <a:solidFill>
                  <a:srgbClr val="4D3527"/>
                </a:solidFill>
                <a:latin typeface="Roboto Condensed"/>
              </a:rPr>
              <a:t> cha </a:t>
            </a:r>
            <a:r>
              <a:rPr lang="en-US" sz="4200" dirty="0" err="1">
                <a:solidFill>
                  <a:srgbClr val="4D3527"/>
                </a:solidFill>
                <a:latin typeface="Roboto Condensed"/>
              </a:rPr>
              <a:t>ông</a:t>
            </a:r>
            <a:r>
              <a:rPr lang="en-US" sz="4200" dirty="0">
                <a:solidFill>
                  <a:srgbClr val="4D3527"/>
                </a:solidFill>
                <a:latin typeface="Roboto Condensed"/>
              </a:rPr>
              <a:t> </a:t>
            </a:r>
            <a:r>
              <a:rPr lang="en-US" sz="4200" dirty="0" err="1">
                <a:solidFill>
                  <a:srgbClr val="4D3527"/>
                </a:solidFill>
                <a:latin typeface="Roboto Condensed"/>
              </a:rPr>
              <a:t>đi</a:t>
            </a:r>
            <a:r>
              <a:rPr lang="en-US" sz="4200" dirty="0">
                <a:solidFill>
                  <a:srgbClr val="4D3527"/>
                </a:solidFill>
                <a:latin typeface="Roboto Condensed"/>
              </a:rPr>
              <a:t> </a:t>
            </a:r>
            <a:r>
              <a:rPr lang="en-US" sz="4200" dirty="0" err="1">
                <a:solidFill>
                  <a:srgbClr val="4D3527"/>
                </a:solidFill>
                <a:latin typeface="Roboto Condensed"/>
              </a:rPr>
              <a:t>trước</a:t>
            </a:r>
            <a:r>
              <a:rPr lang="en-US" sz="4200" dirty="0">
                <a:solidFill>
                  <a:srgbClr val="4D3527"/>
                </a:solidFill>
                <a:latin typeface="Roboto Condensed"/>
              </a:rPr>
              <a:t>. </a:t>
            </a:r>
          </a:p>
        </p:txBody>
      </p:sp>
      <p:sp>
        <p:nvSpPr>
          <p:cNvPr id="13" name="TextBox 13"/>
          <p:cNvSpPr txBox="1"/>
          <p:nvPr/>
        </p:nvSpPr>
        <p:spPr>
          <a:xfrm>
            <a:off x="10072216" y="4983434"/>
            <a:ext cx="5259105" cy="2207678"/>
          </a:xfrm>
          <a:prstGeom prst="rect">
            <a:avLst/>
          </a:prstGeom>
        </p:spPr>
        <p:txBody>
          <a:bodyPr lIns="0" tIns="0" rIns="0" bIns="0" rtlCol="0" anchor="t">
            <a:spAutoFit/>
          </a:bodyPr>
          <a:lstStyle/>
          <a:p>
            <a:pPr algn="just">
              <a:lnSpc>
                <a:spcPts val="5880"/>
              </a:lnSpc>
              <a:spcBef>
                <a:spcPct val="0"/>
              </a:spcBef>
            </a:pPr>
            <a:r>
              <a:rPr lang="en-US" sz="4200" dirty="0" err="1">
                <a:solidFill>
                  <a:srgbClr val="4D3527"/>
                </a:solidFill>
                <a:latin typeface="Roboto Condensed"/>
              </a:rPr>
              <a:t>Bồi</a:t>
            </a:r>
            <a:r>
              <a:rPr lang="en-US" sz="4200" dirty="0">
                <a:solidFill>
                  <a:srgbClr val="4D3527"/>
                </a:solidFill>
                <a:latin typeface="Roboto Condensed"/>
              </a:rPr>
              <a:t> </a:t>
            </a:r>
            <a:r>
              <a:rPr lang="en-US" sz="4200" dirty="0" err="1">
                <a:solidFill>
                  <a:srgbClr val="4D3527"/>
                </a:solidFill>
                <a:latin typeface="Roboto Condensed"/>
              </a:rPr>
              <a:t>đắp</a:t>
            </a:r>
            <a:r>
              <a:rPr lang="en-US" sz="4200" dirty="0">
                <a:solidFill>
                  <a:srgbClr val="4D3527"/>
                </a:solidFill>
                <a:latin typeface="Roboto Condensed"/>
              </a:rPr>
              <a:t> </a:t>
            </a:r>
            <a:r>
              <a:rPr lang="en-US" sz="4200" dirty="0" err="1">
                <a:solidFill>
                  <a:srgbClr val="4D3527"/>
                </a:solidFill>
                <a:latin typeface="Roboto Condensed"/>
              </a:rPr>
              <a:t>thêm</a:t>
            </a:r>
            <a:r>
              <a:rPr lang="en-US" sz="4200" dirty="0">
                <a:solidFill>
                  <a:srgbClr val="4D3527"/>
                </a:solidFill>
                <a:latin typeface="Roboto Condensed"/>
              </a:rPr>
              <a:t> </a:t>
            </a:r>
            <a:r>
              <a:rPr lang="en-US" sz="4200" dirty="0" err="1">
                <a:solidFill>
                  <a:srgbClr val="4D3527"/>
                </a:solidFill>
                <a:latin typeface="Roboto Condensed"/>
              </a:rPr>
              <a:t>lòng</a:t>
            </a:r>
            <a:r>
              <a:rPr lang="en-US" sz="4200" dirty="0">
                <a:solidFill>
                  <a:srgbClr val="4D3527"/>
                </a:solidFill>
                <a:latin typeface="Roboto Condensed"/>
              </a:rPr>
              <a:t> </a:t>
            </a:r>
            <a:r>
              <a:rPr lang="en-US" sz="4200" dirty="0" err="1">
                <a:solidFill>
                  <a:srgbClr val="4D3527"/>
                </a:solidFill>
                <a:latin typeface="Roboto Condensed"/>
              </a:rPr>
              <a:t>yêu</a:t>
            </a:r>
            <a:r>
              <a:rPr lang="en-US" sz="4200" dirty="0">
                <a:solidFill>
                  <a:srgbClr val="4D3527"/>
                </a:solidFill>
                <a:latin typeface="Roboto Condensed"/>
              </a:rPr>
              <a:t> </a:t>
            </a:r>
            <a:r>
              <a:rPr lang="en-US" sz="4200" dirty="0" err="1">
                <a:solidFill>
                  <a:srgbClr val="4D3527"/>
                </a:solidFill>
                <a:latin typeface="Roboto Condensed"/>
              </a:rPr>
              <a:t>nước</a:t>
            </a:r>
            <a:r>
              <a:rPr lang="en-US" sz="4200" dirty="0">
                <a:solidFill>
                  <a:srgbClr val="4D3527"/>
                </a:solidFill>
                <a:latin typeface="Roboto Condensed"/>
              </a:rPr>
              <a:t>, </a:t>
            </a:r>
            <a:r>
              <a:rPr lang="en-US" sz="4200" dirty="0" err="1">
                <a:solidFill>
                  <a:srgbClr val="4D3527"/>
                </a:solidFill>
                <a:latin typeface="Roboto Condensed"/>
              </a:rPr>
              <a:t>lòng</a:t>
            </a:r>
            <a:r>
              <a:rPr lang="en-US" sz="4200" dirty="0">
                <a:solidFill>
                  <a:srgbClr val="4D3527"/>
                </a:solidFill>
                <a:latin typeface="Roboto Condensed"/>
              </a:rPr>
              <a:t> </a:t>
            </a:r>
            <a:r>
              <a:rPr lang="en-US" sz="4200" dirty="0" err="1">
                <a:solidFill>
                  <a:srgbClr val="4D3527"/>
                </a:solidFill>
                <a:latin typeface="Roboto Condensed"/>
              </a:rPr>
              <a:t>quyết</a:t>
            </a:r>
            <a:r>
              <a:rPr lang="en-US" sz="4200" dirty="0">
                <a:solidFill>
                  <a:srgbClr val="4D3527"/>
                </a:solidFill>
                <a:latin typeface="Roboto Condensed"/>
              </a:rPr>
              <a:t> </a:t>
            </a:r>
            <a:r>
              <a:rPr lang="en-US" sz="4200" dirty="0" err="1">
                <a:solidFill>
                  <a:srgbClr val="4D3527"/>
                </a:solidFill>
                <a:latin typeface="Roboto Condensed"/>
              </a:rPr>
              <a:t>tâm</a:t>
            </a:r>
            <a:r>
              <a:rPr lang="en-US" sz="4200" dirty="0">
                <a:solidFill>
                  <a:srgbClr val="4D3527"/>
                </a:solidFill>
                <a:latin typeface="Roboto Condensed"/>
              </a:rPr>
              <a:t>, </a:t>
            </a:r>
            <a:r>
              <a:rPr lang="en-US" sz="4200" dirty="0" err="1">
                <a:solidFill>
                  <a:srgbClr val="4D3527"/>
                </a:solidFill>
                <a:latin typeface="Roboto Condensed"/>
              </a:rPr>
              <a:t>sự</a:t>
            </a:r>
            <a:r>
              <a:rPr lang="en-US" sz="4200" dirty="0">
                <a:solidFill>
                  <a:srgbClr val="4D3527"/>
                </a:solidFill>
                <a:latin typeface="Roboto Condensed"/>
              </a:rPr>
              <a:t> </a:t>
            </a:r>
            <a:r>
              <a:rPr lang="en-US" sz="4200" dirty="0" err="1">
                <a:solidFill>
                  <a:srgbClr val="4D3527"/>
                </a:solidFill>
                <a:latin typeface="Roboto Condensed"/>
              </a:rPr>
              <a:t>dũng</a:t>
            </a:r>
            <a:r>
              <a:rPr lang="en-US" sz="4200" dirty="0">
                <a:solidFill>
                  <a:srgbClr val="4D3527"/>
                </a:solidFill>
                <a:latin typeface="Roboto Condensed"/>
              </a:rPr>
              <a:t> </a:t>
            </a:r>
            <a:r>
              <a:rPr lang="en-US" sz="4200" dirty="0" err="1">
                <a:solidFill>
                  <a:srgbClr val="4D3527"/>
                </a:solidFill>
                <a:latin typeface="Roboto Condensed"/>
              </a:rPr>
              <a:t>cảm</a:t>
            </a:r>
            <a:r>
              <a:rPr lang="en-US" sz="4200" dirty="0">
                <a:solidFill>
                  <a:srgbClr val="4D3527"/>
                </a:solidFill>
                <a:latin typeface="Roboto Condensed"/>
              </a:rPr>
              <a:t>, </a:t>
            </a:r>
            <a:r>
              <a:rPr lang="en-US" sz="4200" dirty="0" err="1">
                <a:solidFill>
                  <a:srgbClr val="4D3527"/>
                </a:solidFill>
                <a:latin typeface="Roboto Condensed"/>
              </a:rPr>
              <a:t>tự</a:t>
            </a:r>
            <a:r>
              <a:rPr lang="en-US" sz="4200" dirty="0">
                <a:solidFill>
                  <a:srgbClr val="4D3527"/>
                </a:solidFill>
                <a:latin typeface="Roboto Condensed"/>
              </a:rPr>
              <a:t>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Freeform 4"/>
          <p:cNvSpPr/>
          <p:nvPr/>
        </p:nvSpPr>
        <p:spPr>
          <a:xfrm>
            <a:off x="1509102" y="409005"/>
            <a:ext cx="9557912" cy="3440848"/>
          </a:xfrm>
          <a:custGeom>
            <a:avLst/>
            <a:gdLst/>
            <a:ahLst/>
            <a:cxnLst/>
            <a:rect l="l" t="t" r="r" b="b"/>
            <a:pathLst>
              <a:path w="9557912" h="3440848">
                <a:moveTo>
                  <a:pt x="0" y="0"/>
                </a:moveTo>
                <a:lnTo>
                  <a:pt x="9557912" y="0"/>
                </a:lnTo>
                <a:lnTo>
                  <a:pt x="9557912" y="3440848"/>
                </a:lnTo>
                <a:lnTo>
                  <a:pt x="0" y="3440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438400" y="1360786"/>
            <a:ext cx="7920533"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8" name="TextBox 8"/>
          <p:cNvSpPr txBox="1"/>
          <p:nvPr/>
        </p:nvSpPr>
        <p:spPr>
          <a:xfrm>
            <a:off x="3179040" y="5038725"/>
            <a:ext cx="10082570" cy="4221299"/>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Bold"/>
              </a:rPr>
              <a:t>Nhiệm vụ 1:</a:t>
            </a:r>
            <a:r>
              <a:rPr lang="en-US" sz="4800">
                <a:solidFill>
                  <a:srgbClr val="4D3527"/>
                </a:solidFill>
                <a:latin typeface="Roboto Condensed"/>
              </a:rPr>
              <a:t> Thực hiện PHT số 2 để xác định những đặc trưng của thể loại truyện lịch sử trong văn bản </a:t>
            </a:r>
            <a:r>
              <a:rPr lang="en-US" sz="4800">
                <a:solidFill>
                  <a:srgbClr val="4D3527"/>
                </a:solidFill>
                <a:latin typeface="Roboto Condensed Italics"/>
              </a:rPr>
              <a:t>Quang Trung đại phá Quân Thanh</a:t>
            </a:r>
          </a:p>
          <a:p>
            <a:pPr algn="just">
              <a:lnSpc>
                <a:spcPts val="6719"/>
              </a:lnSpc>
              <a:spcBef>
                <a:spcPct val="0"/>
              </a:spcBef>
            </a:pPr>
            <a:r>
              <a:rPr lang="en-US" sz="4800">
                <a:solidFill>
                  <a:srgbClr val="4D3527"/>
                </a:solidFill>
                <a:latin typeface="Roboto Condensed"/>
              </a:rPr>
              <a:t>Thực hiện nhóm đôi; Thời gian: 3 phút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214959" y="135770"/>
          <a:ext cx="17858082" cy="10151230"/>
        </p:xfrm>
        <a:graphic>
          <a:graphicData uri="http://schemas.openxmlformats.org/drawingml/2006/table">
            <a:tbl>
              <a:tblPr/>
              <a:tblGrid>
                <a:gridCol w="2969812">
                  <a:extLst>
                    <a:ext uri="{9D8B030D-6E8A-4147-A177-3AD203B41FA5}">
                      <a16:colId xmlns:a16="http://schemas.microsoft.com/office/drawing/2014/main" val="20000"/>
                    </a:ext>
                  </a:extLst>
                </a:gridCol>
                <a:gridCol w="14888270">
                  <a:extLst>
                    <a:ext uri="{9D8B030D-6E8A-4147-A177-3AD203B41FA5}">
                      <a16:colId xmlns:a16="http://schemas.microsoft.com/office/drawing/2014/main" val="20001"/>
                    </a:ext>
                  </a:extLst>
                </a:gridCol>
              </a:tblGrid>
              <a:tr h="1117571">
                <a:tc>
                  <a:txBody>
                    <a:bodyPr/>
                    <a:lstStyle/>
                    <a:p>
                      <a:pPr algn="l">
                        <a:lnSpc>
                          <a:spcPts val="5040"/>
                        </a:lnSpc>
                        <a:defRPr/>
                      </a:pPr>
                      <a:r>
                        <a:rPr lang="en-US" sz="3600">
                          <a:solidFill>
                            <a:srgbClr val="FFFFFF"/>
                          </a:solidFill>
                          <a:latin typeface="Roboto Condensed Bold"/>
                        </a:rPr>
                        <a:t>Yếu tố</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ctr">
                        <a:lnSpc>
                          <a:spcPts val="5040"/>
                        </a:lnSpc>
                        <a:defRPr/>
                      </a:pPr>
                      <a:r>
                        <a:rPr lang="en-US" sz="36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2397524">
                <a:tc>
                  <a:txBody>
                    <a:bodyPr/>
                    <a:lstStyle/>
                    <a:p>
                      <a:pPr algn="l">
                        <a:lnSpc>
                          <a:spcPts val="5040"/>
                        </a:lnSpc>
                        <a:defRPr/>
                      </a:pPr>
                      <a:r>
                        <a:rPr lang="en-US" sz="3600">
                          <a:solidFill>
                            <a:srgbClr val="FFFFFF"/>
                          </a:solidFill>
                          <a:latin typeface="Roboto Condensed"/>
                        </a:rPr>
                        <a:t>Nhân vật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Vua Quang Trung (Nguyễn Huệ)</a:t>
                      </a:r>
                      <a:endParaRPr lang="en-US" sz="1100"/>
                    </a:p>
                    <a:p>
                      <a:pPr marL="777243" lvl="1" indent="-388622">
                        <a:lnSpc>
                          <a:spcPts val="5040"/>
                        </a:lnSpc>
                        <a:buFont typeface="Arial"/>
                        <a:buChar char="•"/>
                      </a:pPr>
                      <a:r>
                        <a:rPr lang="en-US" sz="3600">
                          <a:solidFill>
                            <a:srgbClr val="000000"/>
                          </a:solidFill>
                          <a:latin typeface="Roboto Condensed"/>
                        </a:rPr>
                        <a:t>Vua Lê Chiêu Thống</a:t>
                      </a:r>
                    </a:p>
                    <a:p>
                      <a:pPr marL="777243" lvl="1" indent="-388622">
                        <a:lnSpc>
                          <a:spcPts val="5040"/>
                        </a:lnSpc>
                        <a:buFont typeface="Arial"/>
                        <a:buChar char="•"/>
                      </a:pPr>
                      <a:r>
                        <a:rPr lang="en-US" sz="3600">
                          <a:solidFill>
                            <a:srgbClr val="000000"/>
                          </a:solidFill>
                          <a:latin typeface="Roboto Condensed"/>
                        </a:rPr>
                        <a:t>Tướng giặc Tôn Sĩ Nghị</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7524">
                <a:tc>
                  <a:txBody>
                    <a:bodyPr/>
                    <a:lstStyle/>
                    <a:p>
                      <a:pPr algn="l">
                        <a:lnSpc>
                          <a:spcPts val="5040"/>
                        </a:lnSpc>
                        <a:defRPr/>
                      </a:pPr>
                      <a:r>
                        <a:rPr lang="en-US" sz="3600">
                          <a:solidFill>
                            <a:srgbClr val="FFFFFF"/>
                          </a:solidFill>
                          <a:latin typeface="Roboto Condensed"/>
                        </a:rPr>
                        <a:t>Bối cảnh</a:t>
                      </a:r>
                      <a:endParaRPr lang="en-US" sz="1100"/>
                    </a:p>
                    <a:p>
                      <a:pPr>
                        <a:lnSpc>
                          <a:spcPts val="5040"/>
                        </a:lnSpc>
                      </a:pPr>
                      <a:r>
                        <a:rPr lang="en-US" sz="3600">
                          <a:solidFill>
                            <a:srgbClr val="FFFFFF"/>
                          </a:solidFill>
                          <a:latin typeface="Roboto Condensed"/>
                        </a:rPr>
                        <a:t>lịch sử</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Những biến động của lịch sử nước nhà từ cuối TKXVIII đếnnhững năm đầu TK XIX, đặc biệt là những thối nát dẫn đến sự sụp đổ tất yếu của tập đoàn phong kiến Lê - Trịnh.</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17571">
                <a:tc>
                  <a:txBody>
                    <a:bodyPr/>
                    <a:lstStyle/>
                    <a:p>
                      <a:pPr algn="l">
                        <a:lnSpc>
                          <a:spcPts val="5040"/>
                        </a:lnSpc>
                        <a:defRPr/>
                      </a:pPr>
                      <a:r>
                        <a:rPr lang="en-US" sz="3600">
                          <a:solidFill>
                            <a:srgbClr val="FFFFFF"/>
                          </a:solidFill>
                          <a:latin typeface="Roboto Condensed"/>
                        </a:rPr>
                        <a:t>Cốt truyện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Đa tuyến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21040">
                <a:tc>
                  <a:txBody>
                    <a:bodyPr/>
                    <a:lstStyle/>
                    <a:p>
                      <a:pPr algn="l">
                        <a:lnSpc>
                          <a:spcPts val="5040"/>
                        </a:lnSpc>
                        <a:defRPr/>
                      </a:pPr>
                      <a:r>
                        <a:rPr lang="en-US" sz="3600">
                          <a:solidFill>
                            <a:srgbClr val="FFFFFF"/>
                          </a:solidFill>
                          <a:latin typeface="Roboto Condensed"/>
                        </a:rPr>
                        <a:t>Ngôn ngữ</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Viết bằng chữ Hán, ngôn ngữ cổ kính, theo lối truyện chương hồi. </a:t>
                      </a:r>
                      <a:endParaRPr lang="en-US" sz="1100"/>
                    </a:p>
                    <a:p>
                      <a:pPr marL="777243" lvl="1" indent="-388622">
                        <a:lnSpc>
                          <a:spcPts val="5040"/>
                        </a:lnSpc>
                        <a:buFont typeface="Arial"/>
                        <a:buChar char="•"/>
                      </a:pPr>
                      <a:r>
                        <a:rPr lang="en-US" sz="3600">
                          <a:solidFill>
                            <a:srgbClr val="000000"/>
                          </a:solidFill>
                          <a:latin typeface="Roboto Condensed"/>
                        </a:rPr>
                        <a:t>Ngôn ngữ mang đậm dấu ấn của lịch sử: cách xưng hô, trò chuyện của nhân vật, cách miêu tả chiến trận: quan lớn đốc bộ, đại binh, trung quân, nghĩa binh trấn thủ,…</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Freeform 4"/>
          <p:cNvSpPr/>
          <p:nvPr/>
        </p:nvSpPr>
        <p:spPr>
          <a:xfrm>
            <a:off x="1028700" y="336976"/>
            <a:ext cx="9557912" cy="3440848"/>
          </a:xfrm>
          <a:custGeom>
            <a:avLst/>
            <a:gdLst/>
            <a:ahLst/>
            <a:cxnLst/>
            <a:rect l="l" t="t" r="r" b="b"/>
            <a:pathLst>
              <a:path w="9557912" h="3440848">
                <a:moveTo>
                  <a:pt x="0" y="0"/>
                </a:moveTo>
                <a:lnTo>
                  <a:pt x="9557912" y="0"/>
                </a:lnTo>
                <a:lnTo>
                  <a:pt x="9557912" y="3440848"/>
                </a:lnTo>
                <a:lnTo>
                  <a:pt x="0" y="3440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4040476" y="5038725"/>
            <a:ext cx="9206915" cy="3373756"/>
          </a:xfrm>
          <a:prstGeom prst="rect">
            <a:avLst/>
          </a:prstGeom>
        </p:spPr>
        <p:txBody>
          <a:bodyPr lIns="0" tIns="0" rIns="0" bIns="0" rtlCol="0" anchor="t">
            <a:spAutoFit/>
          </a:bodyPr>
          <a:lstStyle/>
          <a:p>
            <a:pPr marL="1036315" lvl="1" indent="-518158" algn="just">
              <a:lnSpc>
                <a:spcPts val="6719"/>
              </a:lnSpc>
              <a:buFont typeface="Arial"/>
              <a:buChar char="•"/>
            </a:pPr>
            <a:r>
              <a:rPr lang="en-US" sz="4799" dirty="0">
                <a:solidFill>
                  <a:srgbClr val="000000"/>
                </a:solidFill>
                <a:latin typeface="Roboto Condensed"/>
              </a:rPr>
              <a:t>HS </a:t>
            </a:r>
            <a:r>
              <a:rPr lang="en-US" sz="4799" dirty="0" err="1">
                <a:solidFill>
                  <a:srgbClr val="000000"/>
                </a:solidFill>
                <a:latin typeface="Roboto Condensed"/>
              </a:rPr>
              <a:t>làm</a:t>
            </a:r>
            <a:r>
              <a:rPr lang="en-US" sz="4799" dirty="0">
                <a:solidFill>
                  <a:srgbClr val="000000"/>
                </a:solidFill>
                <a:latin typeface="Roboto Condensed"/>
              </a:rPr>
              <a:t> </a:t>
            </a:r>
            <a:r>
              <a:rPr lang="en-US" sz="4799" dirty="0" err="1">
                <a:solidFill>
                  <a:srgbClr val="000000"/>
                </a:solidFill>
                <a:latin typeface="Roboto Condensed"/>
              </a:rPr>
              <a:t>việc</a:t>
            </a:r>
            <a:r>
              <a:rPr lang="en-US" sz="4799" dirty="0">
                <a:solidFill>
                  <a:srgbClr val="000000"/>
                </a:solidFill>
                <a:latin typeface="Roboto Condensed"/>
              </a:rPr>
              <a:t> </a:t>
            </a:r>
            <a:r>
              <a:rPr lang="en-US" sz="4799" dirty="0" err="1">
                <a:solidFill>
                  <a:srgbClr val="000000"/>
                </a:solidFill>
                <a:latin typeface="Roboto Condensed"/>
              </a:rPr>
              <a:t>cá</a:t>
            </a:r>
            <a:r>
              <a:rPr lang="en-US" sz="4799" dirty="0">
                <a:solidFill>
                  <a:srgbClr val="000000"/>
                </a:solidFill>
                <a:latin typeface="Roboto Condensed"/>
              </a:rPr>
              <a:t> </a:t>
            </a:r>
            <a:r>
              <a:rPr lang="en-US" sz="4799" dirty="0" err="1">
                <a:solidFill>
                  <a:srgbClr val="000000"/>
                </a:solidFill>
                <a:latin typeface="Roboto Condensed"/>
              </a:rPr>
              <a:t>nhân</a:t>
            </a:r>
            <a:r>
              <a:rPr lang="en-US" sz="4799" dirty="0">
                <a:solidFill>
                  <a:srgbClr val="000000"/>
                </a:solidFill>
                <a:latin typeface="Roboto Condensed"/>
              </a:rPr>
              <a:t>:</a:t>
            </a:r>
          </a:p>
          <a:p>
            <a:pPr marL="1036315" lvl="1" indent="-518158" algn="just">
              <a:lnSpc>
                <a:spcPts val="6719"/>
              </a:lnSpc>
              <a:buFont typeface="Arial"/>
              <a:buChar char="•"/>
            </a:pPr>
            <a:r>
              <a:rPr lang="en-US" sz="4799" dirty="0" err="1">
                <a:solidFill>
                  <a:srgbClr val="000000"/>
                </a:solidFill>
                <a:latin typeface="Roboto Condensed"/>
              </a:rPr>
              <a:t>Đọc</a:t>
            </a:r>
            <a:r>
              <a:rPr lang="en-US" sz="4799" dirty="0">
                <a:solidFill>
                  <a:srgbClr val="000000"/>
                </a:solidFill>
                <a:latin typeface="Roboto Condensed"/>
              </a:rPr>
              <a:t> </a:t>
            </a:r>
            <a:r>
              <a:rPr lang="en-US" sz="4799" dirty="0" err="1">
                <a:solidFill>
                  <a:srgbClr val="000000"/>
                </a:solidFill>
                <a:latin typeface="Roboto Condensed"/>
              </a:rPr>
              <a:t>phần</a:t>
            </a:r>
            <a:r>
              <a:rPr lang="en-US" sz="4799" dirty="0">
                <a:solidFill>
                  <a:srgbClr val="000000"/>
                </a:solidFill>
                <a:latin typeface="Roboto Condensed"/>
              </a:rPr>
              <a:t> Tri </a:t>
            </a:r>
            <a:r>
              <a:rPr lang="en-US" sz="4799" dirty="0" err="1">
                <a:solidFill>
                  <a:srgbClr val="000000"/>
                </a:solidFill>
                <a:latin typeface="Roboto Condensed"/>
              </a:rPr>
              <a:t>thức</a:t>
            </a:r>
            <a:r>
              <a:rPr lang="en-US" sz="4799" dirty="0">
                <a:solidFill>
                  <a:srgbClr val="000000"/>
                </a:solidFill>
                <a:latin typeface="Roboto Condensed"/>
              </a:rPr>
              <a:t> </a:t>
            </a:r>
            <a:r>
              <a:rPr lang="en-US" sz="4799" dirty="0" err="1">
                <a:solidFill>
                  <a:srgbClr val="000000"/>
                </a:solidFill>
                <a:latin typeface="Roboto Condensed"/>
              </a:rPr>
              <a:t>ngữ</a:t>
            </a:r>
            <a:r>
              <a:rPr lang="en-US" sz="4799" dirty="0">
                <a:solidFill>
                  <a:srgbClr val="000000"/>
                </a:solidFill>
                <a:latin typeface="Roboto Condensed"/>
              </a:rPr>
              <a:t> </a:t>
            </a:r>
            <a:r>
              <a:rPr lang="en-US" sz="4799" dirty="0" err="1">
                <a:solidFill>
                  <a:srgbClr val="000000"/>
                </a:solidFill>
                <a:latin typeface="Roboto Condensed"/>
              </a:rPr>
              <a:t>văn</a:t>
            </a:r>
            <a:r>
              <a:rPr lang="en-US" sz="4799" dirty="0">
                <a:solidFill>
                  <a:srgbClr val="000000"/>
                </a:solidFill>
                <a:latin typeface="Roboto Condensed"/>
              </a:rPr>
              <a:t> </a:t>
            </a:r>
            <a:r>
              <a:rPr lang="en-US" sz="4799" dirty="0" err="1">
                <a:solidFill>
                  <a:srgbClr val="000000"/>
                </a:solidFill>
                <a:latin typeface="Roboto Condensed"/>
              </a:rPr>
              <a:t>và</a:t>
            </a:r>
            <a:r>
              <a:rPr lang="en-US" sz="4799" dirty="0">
                <a:solidFill>
                  <a:srgbClr val="000000"/>
                </a:solidFill>
                <a:latin typeface="Roboto Condensed"/>
              </a:rPr>
              <a:t> </a:t>
            </a:r>
            <a:r>
              <a:rPr lang="en-US" sz="4799" dirty="0" err="1">
                <a:solidFill>
                  <a:srgbClr val="000000"/>
                </a:solidFill>
                <a:latin typeface="Roboto Condensed"/>
              </a:rPr>
              <a:t>hoàn</a:t>
            </a:r>
            <a:r>
              <a:rPr lang="en-US" sz="4799" dirty="0">
                <a:solidFill>
                  <a:srgbClr val="000000"/>
                </a:solidFill>
                <a:latin typeface="Roboto Condensed"/>
              </a:rPr>
              <a:t> </a:t>
            </a:r>
            <a:r>
              <a:rPr lang="en-US" sz="4799" dirty="0" err="1">
                <a:solidFill>
                  <a:srgbClr val="000000"/>
                </a:solidFill>
                <a:latin typeface="Roboto Condensed"/>
              </a:rPr>
              <a:t>thành</a:t>
            </a:r>
            <a:r>
              <a:rPr lang="en-US" sz="4799" dirty="0">
                <a:solidFill>
                  <a:srgbClr val="000000"/>
                </a:solidFill>
                <a:latin typeface="Roboto Condensed"/>
              </a:rPr>
              <a:t> </a:t>
            </a:r>
            <a:r>
              <a:rPr lang="en-US" sz="4799" dirty="0" err="1">
                <a:solidFill>
                  <a:srgbClr val="000000"/>
                </a:solidFill>
                <a:latin typeface="Roboto Condensed"/>
              </a:rPr>
              <a:t>thẻ</a:t>
            </a:r>
            <a:r>
              <a:rPr lang="en-US" sz="4799" dirty="0">
                <a:solidFill>
                  <a:srgbClr val="000000"/>
                </a:solidFill>
                <a:latin typeface="Roboto Condensed"/>
              </a:rPr>
              <a:t> </a:t>
            </a:r>
            <a:r>
              <a:rPr lang="en-US" sz="4799" dirty="0" err="1">
                <a:solidFill>
                  <a:srgbClr val="000000"/>
                </a:solidFill>
                <a:latin typeface="Roboto Condensed"/>
              </a:rPr>
              <a:t>học</a:t>
            </a:r>
            <a:r>
              <a:rPr lang="en-US" sz="4799" dirty="0">
                <a:solidFill>
                  <a:srgbClr val="000000"/>
                </a:solidFill>
                <a:latin typeface="Roboto Condensed"/>
              </a:rPr>
              <a:t> </a:t>
            </a:r>
            <a:r>
              <a:rPr lang="en-US" sz="4799" dirty="0" err="1">
                <a:solidFill>
                  <a:srgbClr val="000000"/>
                </a:solidFill>
                <a:latin typeface="Roboto Condensed"/>
              </a:rPr>
              <a:t>tập</a:t>
            </a:r>
            <a:endParaRPr lang="en-US" sz="4799" dirty="0">
              <a:solidFill>
                <a:srgbClr val="000000"/>
              </a:solidFill>
              <a:latin typeface="Roboto Condensed"/>
            </a:endParaRPr>
          </a:p>
          <a:p>
            <a:pPr marL="1036315" lvl="1" indent="-518158" algn="just">
              <a:lnSpc>
                <a:spcPts val="6719"/>
              </a:lnSpc>
              <a:buFont typeface="Arial"/>
              <a:buChar char="•"/>
            </a:pPr>
            <a:r>
              <a:rPr lang="en-US" sz="4799" dirty="0" err="1">
                <a:solidFill>
                  <a:srgbClr val="000000"/>
                </a:solidFill>
                <a:latin typeface="Roboto Condensed"/>
              </a:rPr>
              <a:t>Thời</a:t>
            </a:r>
            <a:r>
              <a:rPr lang="en-US" sz="4799" dirty="0">
                <a:solidFill>
                  <a:srgbClr val="000000"/>
                </a:solidFill>
                <a:latin typeface="Roboto Condensed"/>
              </a:rPr>
              <a:t> </a:t>
            </a:r>
            <a:r>
              <a:rPr lang="en-US" sz="4799" dirty="0" err="1">
                <a:solidFill>
                  <a:srgbClr val="000000"/>
                </a:solidFill>
                <a:latin typeface="Roboto Condensed"/>
              </a:rPr>
              <a:t>gian</a:t>
            </a:r>
            <a:r>
              <a:rPr lang="en-US" sz="4799" dirty="0">
                <a:solidFill>
                  <a:srgbClr val="000000"/>
                </a:solidFill>
                <a:latin typeface="Roboto Condensed"/>
              </a:rPr>
              <a:t>: 5 </a:t>
            </a:r>
            <a:r>
              <a:rPr lang="en-US" sz="4799" dirty="0" err="1">
                <a:solidFill>
                  <a:srgbClr val="000000"/>
                </a:solidFill>
                <a:latin typeface="Roboto Condensed"/>
              </a:rPr>
              <a:t>phút</a:t>
            </a:r>
            <a:endParaRPr lang="en-US" sz="4799" dirty="0">
              <a:solidFill>
                <a:srgbClr val="000000"/>
              </a:solidFill>
              <a:latin typeface="Roboto Condensed"/>
            </a:endParaRPr>
          </a:p>
        </p:txBody>
      </p:sp>
      <p:sp>
        <p:nvSpPr>
          <p:cNvPr id="8" name="TextBox 8"/>
          <p:cNvSpPr txBox="1"/>
          <p:nvPr/>
        </p:nvSpPr>
        <p:spPr>
          <a:xfrm>
            <a:off x="2713380" y="1423951"/>
            <a:ext cx="7487245" cy="994412"/>
          </a:xfrm>
          <a:prstGeom prst="rect">
            <a:avLst/>
          </a:prstGeom>
        </p:spPr>
        <p:txBody>
          <a:bodyPr lIns="0" tIns="0" rIns="0" bIns="0" rtlCol="0" anchor="t">
            <a:spAutoFit/>
          </a:bodyPr>
          <a:lstStyle/>
          <a:p>
            <a:pPr algn="ctr">
              <a:lnSpc>
                <a:spcPts val="8189"/>
              </a:lnSpc>
            </a:pPr>
            <a:r>
              <a:rPr lang="en-US" sz="5849">
                <a:solidFill>
                  <a:srgbClr val="6D453E"/>
                </a:solidFill>
                <a:latin typeface="Fraunces Semi-Bold"/>
              </a:rPr>
              <a:t>TRI THỨC NGỮ VĂN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214959" y="109538"/>
          <a:ext cx="18073042" cy="10067925"/>
        </p:xfrm>
        <a:graphic>
          <a:graphicData uri="http://schemas.openxmlformats.org/drawingml/2006/table">
            <a:tbl>
              <a:tblPr/>
              <a:tblGrid>
                <a:gridCol w="2639182">
                  <a:extLst>
                    <a:ext uri="{9D8B030D-6E8A-4147-A177-3AD203B41FA5}">
                      <a16:colId xmlns:a16="http://schemas.microsoft.com/office/drawing/2014/main" val="20000"/>
                    </a:ext>
                  </a:extLst>
                </a:gridCol>
                <a:gridCol w="15433860">
                  <a:extLst>
                    <a:ext uri="{9D8B030D-6E8A-4147-A177-3AD203B41FA5}">
                      <a16:colId xmlns:a16="http://schemas.microsoft.com/office/drawing/2014/main" val="20001"/>
                    </a:ext>
                  </a:extLst>
                </a:gridCol>
              </a:tblGrid>
              <a:tr h="1117597">
                <a:tc>
                  <a:txBody>
                    <a:bodyPr/>
                    <a:lstStyle/>
                    <a:p>
                      <a:pPr algn="l">
                        <a:lnSpc>
                          <a:spcPts val="5040"/>
                        </a:lnSpc>
                        <a:defRPr/>
                      </a:pPr>
                      <a:r>
                        <a:rPr lang="en-US" sz="3600">
                          <a:solidFill>
                            <a:srgbClr val="FFFFFF"/>
                          </a:solidFill>
                          <a:latin typeface="Roboto Condensed Bold"/>
                        </a:rPr>
                        <a:t>Yếu tố</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ctr">
                        <a:lnSpc>
                          <a:spcPts val="5040"/>
                        </a:lnSpc>
                        <a:defRPr/>
                      </a:pPr>
                      <a:r>
                        <a:rPr lang="en-US" sz="36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1117597">
                <a:tc>
                  <a:txBody>
                    <a:bodyPr/>
                    <a:lstStyle/>
                    <a:p>
                      <a:pPr algn="l">
                        <a:lnSpc>
                          <a:spcPts val="5040"/>
                        </a:lnSpc>
                        <a:defRPr/>
                      </a:pPr>
                      <a:r>
                        <a:rPr lang="en-US" sz="3600">
                          <a:solidFill>
                            <a:srgbClr val="FFFFFF"/>
                          </a:solidFill>
                          <a:latin typeface="Roboto Condensed"/>
                        </a:rPr>
                        <a:t>Đề tài</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Người anh hùng Nguyễn Huệ trong lịch sử chống giặc ngoại xâm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7580">
                <a:tc>
                  <a:txBody>
                    <a:bodyPr/>
                    <a:lstStyle/>
                    <a:p>
                      <a:pPr algn="l">
                        <a:lnSpc>
                          <a:spcPts val="5040"/>
                        </a:lnSpc>
                        <a:defRPr/>
                      </a:pPr>
                      <a:r>
                        <a:rPr lang="en-US" sz="3600">
                          <a:solidFill>
                            <a:srgbClr val="FFFFFF"/>
                          </a:solidFill>
                          <a:latin typeface="Roboto Condensed"/>
                        </a:rPr>
                        <a:t>Chủ đề</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Tái hiện chân thực hình ảnh người anh hùng dân tộc Nguyễn Huệ qua chiến công thần tốc đại phá quân Thanh, sự thảm bại của quân tướng nhà Thanh và số phận bi đát của vua tôi Lê Chiêu Thống.</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37571">
                <a:tc>
                  <a:txBody>
                    <a:bodyPr/>
                    <a:lstStyle/>
                    <a:p>
                      <a:pPr algn="l">
                        <a:lnSpc>
                          <a:spcPts val="5040"/>
                        </a:lnSpc>
                        <a:defRPr/>
                      </a:pPr>
                      <a:r>
                        <a:rPr lang="en-US" sz="3600">
                          <a:solidFill>
                            <a:srgbClr val="FFFFFF"/>
                          </a:solidFill>
                          <a:latin typeface="Roboto Condensed"/>
                        </a:rPr>
                        <a:t>Cảm hứng chủ đạo</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Với anh em Trịnh Tông – đám kiêu binh: thái độ phê phán </a:t>
                      </a:r>
                      <a:endParaRPr lang="en-US" sz="1100"/>
                    </a:p>
                    <a:p>
                      <a:pPr marL="777243" lvl="1" indent="-388622">
                        <a:lnSpc>
                          <a:spcPts val="5040"/>
                        </a:lnSpc>
                        <a:buFont typeface="Arial"/>
                        <a:buChar char="•"/>
                      </a:pPr>
                      <a:r>
                        <a:rPr lang="en-US" sz="3600">
                          <a:solidFill>
                            <a:srgbClr val="000000"/>
                          </a:solidFill>
                          <a:latin typeface="Roboto Condensed"/>
                        </a:rPr>
                        <a:t> Với vua tôi Lê Chiêu Thống, Tôn Sĩ Nghị và đội quân xâm lược nhà Thanh: thái độ phê phán, chế giễu</a:t>
                      </a:r>
                    </a:p>
                    <a:p>
                      <a:pPr marL="777243" lvl="1" indent="-388622">
                        <a:lnSpc>
                          <a:spcPts val="5040"/>
                        </a:lnSpc>
                        <a:buFont typeface="Arial"/>
                        <a:buChar char="•"/>
                      </a:pPr>
                      <a:r>
                        <a:rPr lang="en-US" sz="3600">
                          <a:solidFill>
                            <a:srgbClr val="000000"/>
                          </a:solidFill>
                          <a:latin typeface="Roboto Condensed"/>
                        </a:rPr>
                        <a:t> Với Vua Quang Trung - nghĩa quân Tây Sơn: thái độ nể trọng, ngợi ca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97580">
                <a:tc>
                  <a:txBody>
                    <a:bodyPr/>
                    <a:lstStyle/>
                    <a:p>
                      <a:pPr algn="l">
                        <a:lnSpc>
                          <a:spcPts val="5040"/>
                        </a:lnSpc>
                        <a:defRPr/>
                      </a:pPr>
                      <a:r>
                        <a:rPr lang="en-US" sz="3600">
                          <a:solidFill>
                            <a:srgbClr val="FFFFFF"/>
                          </a:solidFill>
                          <a:latin typeface="Roboto Condensed"/>
                        </a:rPr>
                        <a:t>Thông điệp / bài học</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Cảm phục trước sự đấu tranh anh dũng, sự hi sinh cao cả của bao thế hệ cha ông đi trước. </a:t>
                      </a:r>
                      <a:endParaRPr lang="en-US" sz="1100"/>
                    </a:p>
                    <a:p>
                      <a:pPr marL="777243" lvl="1" indent="-388622">
                        <a:lnSpc>
                          <a:spcPts val="5040"/>
                        </a:lnSpc>
                        <a:buFont typeface="Arial"/>
                        <a:buChar char="•"/>
                      </a:pPr>
                      <a:r>
                        <a:rPr lang="en-US" sz="3600">
                          <a:solidFill>
                            <a:srgbClr val="000000"/>
                          </a:solidFill>
                          <a:latin typeface="Roboto Condensed"/>
                        </a:rPr>
                        <a:t>Bồi đắp thêm lòng yêu nước, lòng quyết tâm, sự dũng cảm, tự tin.</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flipV="1">
            <a:off x="1705609" y="1227969"/>
            <a:ext cx="14727444" cy="8695427"/>
          </a:xfrm>
          <a:custGeom>
            <a:avLst/>
            <a:gdLst/>
            <a:ahLst/>
            <a:cxnLst/>
            <a:rect l="l" t="t" r="r" b="b"/>
            <a:pathLst>
              <a:path w="14727444" h="11032194">
                <a:moveTo>
                  <a:pt x="0" y="11032195"/>
                </a:moveTo>
                <a:lnTo>
                  <a:pt x="14727444" y="11032195"/>
                </a:lnTo>
                <a:lnTo>
                  <a:pt x="14727444" y="0"/>
                </a:lnTo>
                <a:lnTo>
                  <a:pt x="0" y="0"/>
                </a:lnTo>
                <a:lnTo>
                  <a:pt x="0" y="1103219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09102" y="409005"/>
            <a:ext cx="9557912" cy="3440848"/>
          </a:xfrm>
          <a:custGeom>
            <a:avLst/>
            <a:gdLst/>
            <a:ahLst/>
            <a:cxnLst/>
            <a:rect l="l" t="t" r="r" b="b"/>
            <a:pathLst>
              <a:path w="9557912" h="3440848">
                <a:moveTo>
                  <a:pt x="0" y="0"/>
                </a:moveTo>
                <a:lnTo>
                  <a:pt x="9557912" y="0"/>
                </a:lnTo>
                <a:lnTo>
                  <a:pt x="9557912" y="3440848"/>
                </a:lnTo>
                <a:lnTo>
                  <a:pt x="0" y="3440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438400" y="1360786"/>
            <a:ext cx="7920533"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6" name="TextBox 6"/>
          <p:cNvSpPr txBox="1"/>
          <p:nvPr/>
        </p:nvSpPr>
        <p:spPr>
          <a:xfrm>
            <a:off x="3179040" y="5038725"/>
            <a:ext cx="10082570" cy="4221480"/>
          </a:xfrm>
          <a:prstGeom prst="rect">
            <a:avLst/>
          </a:prstGeom>
        </p:spPr>
        <p:txBody>
          <a:bodyPr lIns="0" tIns="0" rIns="0" bIns="0" rtlCol="0" anchor="t">
            <a:spAutoFit/>
          </a:bodyPr>
          <a:lstStyle/>
          <a:p>
            <a:pPr algn="just">
              <a:lnSpc>
                <a:spcPts val="6719"/>
              </a:lnSpc>
            </a:pPr>
            <a:r>
              <a:rPr lang="en-US" sz="4800" dirty="0" err="1">
                <a:solidFill>
                  <a:srgbClr val="4D3527"/>
                </a:solidFill>
                <a:latin typeface="Roboto Condensed Bold"/>
              </a:rPr>
              <a:t>Nhiệm</a:t>
            </a:r>
            <a:r>
              <a:rPr lang="en-US" sz="4800" dirty="0">
                <a:solidFill>
                  <a:srgbClr val="4D3527"/>
                </a:solidFill>
                <a:latin typeface="Roboto Condensed Bold"/>
              </a:rPr>
              <a:t> </a:t>
            </a:r>
            <a:r>
              <a:rPr lang="en-US" sz="4800" dirty="0" err="1">
                <a:solidFill>
                  <a:srgbClr val="4D3527"/>
                </a:solidFill>
                <a:latin typeface="Roboto Condensed Bold"/>
              </a:rPr>
              <a:t>vụ</a:t>
            </a:r>
            <a:r>
              <a:rPr lang="en-US" sz="4800" dirty="0">
                <a:solidFill>
                  <a:srgbClr val="4D3527"/>
                </a:solidFill>
                <a:latin typeface="Roboto Condensed Bold"/>
              </a:rPr>
              <a:t> 2:</a:t>
            </a:r>
            <a:r>
              <a:rPr lang="en-US" sz="4800" dirty="0">
                <a:solidFill>
                  <a:srgbClr val="4D3527"/>
                </a:solidFill>
                <a:latin typeface="Roboto Condensed"/>
              </a:rPr>
              <a:t> </a:t>
            </a:r>
            <a:r>
              <a:rPr lang="en-US" sz="4800" dirty="0" err="1">
                <a:solidFill>
                  <a:srgbClr val="4D3527"/>
                </a:solidFill>
                <a:latin typeface="Roboto Condensed"/>
              </a:rPr>
              <a:t>Kết</a:t>
            </a:r>
            <a:r>
              <a:rPr lang="en-US" sz="4800" dirty="0">
                <a:solidFill>
                  <a:srgbClr val="4D3527"/>
                </a:solidFill>
                <a:latin typeface="Roboto Condensed"/>
              </a:rPr>
              <a:t> </a:t>
            </a:r>
            <a:r>
              <a:rPr lang="en-US" sz="4800" dirty="0" err="1">
                <a:solidFill>
                  <a:srgbClr val="4D3527"/>
                </a:solidFill>
                <a:latin typeface="Roboto Condensed"/>
              </a:rPr>
              <a:t>nối</a:t>
            </a:r>
            <a:r>
              <a:rPr lang="en-US" sz="4800" dirty="0">
                <a:solidFill>
                  <a:srgbClr val="4D3527"/>
                </a:solidFill>
                <a:latin typeface="Roboto Condensed"/>
              </a:rPr>
              <a:t> </a:t>
            </a:r>
            <a:r>
              <a:rPr lang="en-US" sz="4800" dirty="0" err="1">
                <a:solidFill>
                  <a:srgbClr val="4D3527"/>
                </a:solidFill>
                <a:latin typeface="Roboto Condensed"/>
              </a:rPr>
              <a:t>đọc</a:t>
            </a:r>
            <a:r>
              <a:rPr lang="en-US" sz="4800" dirty="0">
                <a:solidFill>
                  <a:srgbClr val="4D3527"/>
                </a:solidFill>
                <a:latin typeface="Roboto Condensed"/>
              </a:rPr>
              <a:t> - </a:t>
            </a:r>
            <a:r>
              <a:rPr lang="en-US" sz="4800" dirty="0" err="1">
                <a:solidFill>
                  <a:srgbClr val="4D3527"/>
                </a:solidFill>
                <a:latin typeface="Roboto Condensed"/>
              </a:rPr>
              <a:t>viết</a:t>
            </a:r>
            <a:r>
              <a:rPr lang="en-US" sz="4800" dirty="0">
                <a:solidFill>
                  <a:srgbClr val="4D3527"/>
                </a:solidFill>
                <a:latin typeface="Roboto Condensed"/>
              </a:rPr>
              <a:t>: </a:t>
            </a:r>
            <a:r>
              <a:rPr lang="en-US" sz="4800" dirty="0" err="1">
                <a:solidFill>
                  <a:srgbClr val="4D3527"/>
                </a:solidFill>
                <a:latin typeface="Roboto Condensed"/>
              </a:rPr>
              <a:t>Hãy</a:t>
            </a:r>
            <a:r>
              <a:rPr lang="en-US" sz="4800" dirty="0">
                <a:solidFill>
                  <a:srgbClr val="4D3527"/>
                </a:solidFill>
                <a:latin typeface="Roboto Condensed"/>
              </a:rPr>
              <a:t> </a:t>
            </a:r>
            <a:r>
              <a:rPr lang="en-US" sz="4800" dirty="0" err="1">
                <a:solidFill>
                  <a:srgbClr val="4D3527"/>
                </a:solidFill>
                <a:latin typeface="Roboto Condensed"/>
              </a:rPr>
              <a:t>viết</a:t>
            </a:r>
            <a:r>
              <a:rPr lang="en-US" sz="4800" dirty="0">
                <a:solidFill>
                  <a:srgbClr val="4D3527"/>
                </a:solidFill>
                <a:latin typeface="Roboto Condensed"/>
              </a:rPr>
              <a:t> </a:t>
            </a:r>
            <a:r>
              <a:rPr lang="en-US" sz="4800" dirty="0" err="1">
                <a:solidFill>
                  <a:srgbClr val="4D3527"/>
                </a:solidFill>
                <a:latin typeface="Roboto Condensed"/>
              </a:rPr>
              <a:t>bài</a:t>
            </a:r>
            <a:r>
              <a:rPr lang="en-US" sz="4800" dirty="0">
                <a:solidFill>
                  <a:srgbClr val="4D3527"/>
                </a:solidFill>
                <a:latin typeface="Roboto Condensed"/>
              </a:rPr>
              <a:t> </a:t>
            </a:r>
            <a:r>
              <a:rPr lang="en-US" sz="4800" dirty="0" err="1">
                <a:solidFill>
                  <a:srgbClr val="4D3527"/>
                </a:solidFill>
                <a:latin typeface="Roboto Condensed"/>
              </a:rPr>
              <a:t>giới</a:t>
            </a:r>
            <a:r>
              <a:rPr lang="en-US" sz="4800" dirty="0">
                <a:solidFill>
                  <a:srgbClr val="4D3527"/>
                </a:solidFill>
                <a:latin typeface="Roboto Condensed"/>
              </a:rPr>
              <a:t> </a:t>
            </a:r>
            <a:r>
              <a:rPr lang="en-US" sz="4800" dirty="0" err="1">
                <a:solidFill>
                  <a:srgbClr val="4D3527"/>
                </a:solidFill>
                <a:latin typeface="Roboto Condensed"/>
              </a:rPr>
              <a:t>thiệu</a:t>
            </a:r>
            <a:r>
              <a:rPr lang="en-US" sz="4800" dirty="0">
                <a:solidFill>
                  <a:srgbClr val="4D3527"/>
                </a:solidFill>
                <a:latin typeface="Roboto Condensed"/>
              </a:rPr>
              <a:t> </a:t>
            </a:r>
            <a:r>
              <a:rPr lang="en-US" sz="4800" dirty="0" err="1">
                <a:solidFill>
                  <a:srgbClr val="4D3527"/>
                </a:solidFill>
                <a:latin typeface="Roboto Condensed"/>
              </a:rPr>
              <a:t>về</a:t>
            </a:r>
            <a:r>
              <a:rPr lang="en-US" sz="4800" dirty="0">
                <a:solidFill>
                  <a:srgbClr val="4D3527"/>
                </a:solidFill>
                <a:latin typeface="Roboto Condensed"/>
              </a:rPr>
              <a:t> </a:t>
            </a:r>
            <a:r>
              <a:rPr lang="en-US" sz="4800" dirty="0" err="1">
                <a:solidFill>
                  <a:srgbClr val="4D3527"/>
                </a:solidFill>
                <a:latin typeface="Roboto Condensed"/>
              </a:rPr>
              <a:t>nhân</a:t>
            </a:r>
            <a:r>
              <a:rPr lang="en-US" sz="4800" dirty="0">
                <a:solidFill>
                  <a:srgbClr val="4D3527"/>
                </a:solidFill>
                <a:latin typeface="Roboto Condensed"/>
              </a:rPr>
              <a:t> </a:t>
            </a:r>
            <a:r>
              <a:rPr lang="en-US" sz="4800" dirty="0" err="1">
                <a:solidFill>
                  <a:srgbClr val="4D3527"/>
                </a:solidFill>
                <a:latin typeface="Roboto Condensed"/>
              </a:rPr>
              <a:t>vật</a:t>
            </a:r>
            <a:r>
              <a:rPr lang="en-US" sz="4800" dirty="0">
                <a:solidFill>
                  <a:srgbClr val="4D3527"/>
                </a:solidFill>
                <a:latin typeface="Roboto Condensed"/>
              </a:rPr>
              <a:t> Quang Trung </a:t>
            </a:r>
            <a:r>
              <a:rPr lang="en-US" sz="4800" dirty="0" err="1">
                <a:solidFill>
                  <a:srgbClr val="4D3527"/>
                </a:solidFill>
                <a:latin typeface="Roboto Condensed"/>
              </a:rPr>
              <a:t>trong</a:t>
            </a:r>
            <a:r>
              <a:rPr lang="en-US" sz="4800" dirty="0">
                <a:solidFill>
                  <a:srgbClr val="4D3527"/>
                </a:solidFill>
                <a:latin typeface="Roboto Condensed"/>
              </a:rPr>
              <a:t> </a:t>
            </a:r>
            <a:r>
              <a:rPr lang="en-US" sz="4800" dirty="0" err="1">
                <a:solidFill>
                  <a:srgbClr val="4D3527"/>
                </a:solidFill>
                <a:latin typeface="Roboto Condensed"/>
              </a:rPr>
              <a:t>văn</a:t>
            </a:r>
            <a:r>
              <a:rPr lang="en-US" sz="4800" dirty="0">
                <a:solidFill>
                  <a:srgbClr val="4D3527"/>
                </a:solidFill>
                <a:latin typeface="Roboto Condensed"/>
              </a:rPr>
              <a:t> </a:t>
            </a:r>
            <a:r>
              <a:rPr lang="en-US" sz="4800" dirty="0" err="1">
                <a:solidFill>
                  <a:srgbClr val="4D3527"/>
                </a:solidFill>
                <a:latin typeface="Roboto Condensed"/>
              </a:rPr>
              <a:t>bản</a:t>
            </a:r>
            <a:r>
              <a:rPr lang="en-US" sz="4800" dirty="0">
                <a:solidFill>
                  <a:srgbClr val="4D3527"/>
                </a:solidFill>
                <a:latin typeface="Roboto Condensed"/>
              </a:rPr>
              <a:t> Quang Trung </a:t>
            </a:r>
            <a:r>
              <a:rPr lang="en-US" sz="4800" dirty="0" err="1">
                <a:solidFill>
                  <a:srgbClr val="4D3527"/>
                </a:solidFill>
                <a:latin typeface="Roboto Condensed"/>
              </a:rPr>
              <a:t>đại</a:t>
            </a:r>
            <a:r>
              <a:rPr lang="en-US" sz="4800" dirty="0">
                <a:solidFill>
                  <a:srgbClr val="4D3527"/>
                </a:solidFill>
                <a:latin typeface="Roboto Condensed"/>
              </a:rPr>
              <a:t> </a:t>
            </a:r>
            <a:r>
              <a:rPr lang="en-US" sz="4800" dirty="0" err="1">
                <a:solidFill>
                  <a:srgbClr val="4D3527"/>
                </a:solidFill>
                <a:latin typeface="Roboto Condensed"/>
              </a:rPr>
              <a:t>phá</a:t>
            </a:r>
            <a:r>
              <a:rPr lang="en-US" sz="4800" dirty="0">
                <a:solidFill>
                  <a:srgbClr val="4D3527"/>
                </a:solidFill>
                <a:latin typeface="Roboto Condensed"/>
              </a:rPr>
              <a:t> </a:t>
            </a:r>
            <a:r>
              <a:rPr lang="en-US" sz="4800" dirty="0" err="1">
                <a:solidFill>
                  <a:srgbClr val="4D3527"/>
                </a:solidFill>
                <a:latin typeface="Roboto Condensed"/>
              </a:rPr>
              <a:t>quân</a:t>
            </a:r>
            <a:r>
              <a:rPr lang="en-US" sz="4800" dirty="0">
                <a:solidFill>
                  <a:srgbClr val="4D3527"/>
                </a:solidFill>
                <a:latin typeface="Roboto Condensed"/>
              </a:rPr>
              <a:t> Thanh.</a:t>
            </a:r>
          </a:p>
          <a:p>
            <a:pPr algn="just">
              <a:lnSpc>
                <a:spcPts val="6719"/>
              </a:lnSpc>
              <a:spcBef>
                <a:spcPct val="0"/>
              </a:spcBef>
            </a:pPr>
            <a:r>
              <a:rPr lang="en-US" sz="4800" dirty="0" err="1">
                <a:solidFill>
                  <a:srgbClr val="4D3527"/>
                </a:solidFill>
                <a:latin typeface="Roboto Condensed"/>
              </a:rPr>
              <a:t>Thực</a:t>
            </a:r>
            <a:r>
              <a:rPr lang="en-US" sz="4800" dirty="0">
                <a:solidFill>
                  <a:srgbClr val="4D3527"/>
                </a:solidFill>
                <a:latin typeface="Roboto Condensed"/>
              </a:rPr>
              <a:t> </a:t>
            </a:r>
            <a:r>
              <a:rPr lang="en-US" sz="4800" dirty="0" err="1">
                <a:solidFill>
                  <a:srgbClr val="4D3527"/>
                </a:solidFill>
                <a:latin typeface="Roboto Condensed"/>
              </a:rPr>
              <a:t>hiện</a:t>
            </a:r>
            <a:r>
              <a:rPr lang="en-US" sz="4800" dirty="0">
                <a:solidFill>
                  <a:srgbClr val="4D3527"/>
                </a:solidFill>
                <a:latin typeface="Roboto Condensed"/>
              </a:rPr>
              <a:t> </a:t>
            </a:r>
            <a:r>
              <a:rPr lang="en-US" sz="4800" dirty="0" err="1">
                <a:solidFill>
                  <a:srgbClr val="4D3527"/>
                </a:solidFill>
                <a:latin typeface="Roboto Condensed"/>
              </a:rPr>
              <a:t>cá</a:t>
            </a:r>
            <a:r>
              <a:rPr lang="en-US" sz="4800" dirty="0">
                <a:solidFill>
                  <a:srgbClr val="4D3527"/>
                </a:solidFill>
                <a:latin typeface="Roboto Condensed"/>
              </a:rPr>
              <a:t> </a:t>
            </a:r>
            <a:r>
              <a:rPr lang="en-US" sz="4800" dirty="0" err="1">
                <a:solidFill>
                  <a:srgbClr val="4D3527"/>
                </a:solidFill>
                <a:latin typeface="Roboto Condensed"/>
              </a:rPr>
              <a:t>nhân</a:t>
            </a:r>
            <a:r>
              <a:rPr lang="en-US" sz="4800" dirty="0">
                <a:solidFill>
                  <a:srgbClr val="4D3527"/>
                </a:solidFill>
                <a:latin typeface="Roboto Condensed"/>
              </a:rPr>
              <a:t>, </a:t>
            </a:r>
            <a:r>
              <a:rPr lang="en-US" sz="4800" dirty="0" err="1">
                <a:solidFill>
                  <a:srgbClr val="4D3527"/>
                </a:solidFill>
                <a:latin typeface="Roboto Condensed"/>
              </a:rPr>
              <a:t>thời</a:t>
            </a:r>
            <a:r>
              <a:rPr lang="en-US" sz="4800" dirty="0">
                <a:solidFill>
                  <a:srgbClr val="4D3527"/>
                </a:solidFill>
                <a:latin typeface="Roboto Condensed"/>
              </a:rPr>
              <a:t> </a:t>
            </a:r>
            <a:r>
              <a:rPr lang="en-US" sz="4800" dirty="0" err="1">
                <a:solidFill>
                  <a:srgbClr val="4D3527"/>
                </a:solidFill>
                <a:latin typeface="Roboto Condensed"/>
              </a:rPr>
              <a:t>gian</a:t>
            </a:r>
            <a:r>
              <a:rPr lang="en-US" sz="4800" dirty="0">
                <a:solidFill>
                  <a:srgbClr val="4D3527"/>
                </a:solidFill>
                <a:latin typeface="Roboto Condensed"/>
              </a:rPr>
              <a:t>: 10 </a:t>
            </a:r>
            <a:r>
              <a:rPr lang="en-US" sz="4800" dirty="0" err="1">
                <a:solidFill>
                  <a:srgbClr val="4D3527"/>
                </a:solidFill>
                <a:latin typeface="Roboto Condensed"/>
              </a:rPr>
              <a:t>phút</a:t>
            </a:r>
            <a:endParaRPr lang="en-US" sz="4800" dirty="0">
              <a:solidFill>
                <a:srgbClr val="4D352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graphicFrame>
        <p:nvGraphicFramePr>
          <p:cNvPr id="3" name="Table 3"/>
          <p:cNvGraphicFramePr>
            <a:graphicFrameLocks noGrp="1"/>
          </p:cNvGraphicFramePr>
          <p:nvPr/>
        </p:nvGraphicFramePr>
        <p:xfrm>
          <a:off x="241463" y="344845"/>
          <a:ext cx="17514346" cy="9263946"/>
        </p:xfrm>
        <a:graphic>
          <a:graphicData uri="http://schemas.openxmlformats.org/drawingml/2006/table">
            <a:tbl>
              <a:tblPr/>
              <a:tblGrid>
                <a:gridCol w="2191976">
                  <a:extLst>
                    <a:ext uri="{9D8B030D-6E8A-4147-A177-3AD203B41FA5}">
                      <a16:colId xmlns:a16="http://schemas.microsoft.com/office/drawing/2014/main" val="20000"/>
                    </a:ext>
                  </a:extLst>
                </a:gridCol>
                <a:gridCol w="15322370">
                  <a:extLst>
                    <a:ext uri="{9D8B030D-6E8A-4147-A177-3AD203B41FA5}">
                      <a16:colId xmlns:a16="http://schemas.microsoft.com/office/drawing/2014/main" val="20001"/>
                    </a:ext>
                  </a:extLst>
                </a:gridCol>
              </a:tblGrid>
              <a:tr h="1876547">
                <a:tc>
                  <a:txBody>
                    <a:bodyPr/>
                    <a:lstStyle/>
                    <a:p>
                      <a:pPr algn="ctr">
                        <a:lnSpc>
                          <a:spcPts val="5880"/>
                        </a:lnSpc>
                        <a:defRPr/>
                      </a:pPr>
                      <a:r>
                        <a:rPr lang="en-US" sz="4200">
                          <a:solidFill>
                            <a:srgbClr val="000000"/>
                          </a:solidFill>
                          <a:latin typeface="Roboto Condensed Bold"/>
                        </a:rPr>
                        <a:t>MB</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Giới thiệu vua Quang Trung trong đoạn trích </a:t>
                      </a:r>
                      <a:r>
                        <a:rPr lang="en-US" sz="3900">
                          <a:solidFill>
                            <a:srgbClr val="000000"/>
                          </a:solidFill>
                          <a:latin typeface="Roboto Condensed Italics"/>
                        </a:rPr>
                        <a:t>“Quang Trung đại phá quân Thanh”</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0"/>
                  </a:ext>
                </a:extLst>
              </a:tr>
              <a:tr h="7387399">
                <a:tc>
                  <a:txBody>
                    <a:bodyPr/>
                    <a:lstStyle/>
                    <a:p>
                      <a:pPr algn="ctr">
                        <a:lnSpc>
                          <a:spcPts val="5880"/>
                        </a:lnSpc>
                        <a:defRPr/>
                      </a:pPr>
                      <a:endParaRPr lang="en-US" sz="1100"/>
                    </a:p>
                    <a:p>
                      <a:pPr algn="ctr">
                        <a:lnSpc>
                          <a:spcPts val="5880"/>
                        </a:lnSpc>
                      </a:pPr>
                      <a:r>
                        <a:rPr lang="en-US" sz="4200">
                          <a:solidFill>
                            <a:srgbClr val="000000"/>
                          </a:solidFill>
                          <a:latin typeface="Roboto Condensed Bold"/>
                        </a:rPr>
                        <a:t>  TB</a:t>
                      </a:r>
                    </a:p>
                    <a:p>
                      <a:pPr algn="ctr">
                        <a:lnSpc>
                          <a:spcPts val="5880"/>
                        </a:lnSpc>
                      </a:pPr>
                      <a:r>
                        <a:rPr lang="en-US" sz="4200">
                          <a:solidFill>
                            <a:srgbClr val="000000"/>
                          </a:solidFill>
                          <a:latin typeface="Roboto Condensed Bold"/>
                        </a:rPr>
                        <a:t>  </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Nhân vật vua Quang Trung trong đoạn trích:</a:t>
                      </a:r>
                      <a:endParaRPr lang="en-US" sz="1100"/>
                    </a:p>
                    <a:p>
                      <a:pPr marL="842012" lvl="1" indent="-421006" algn="just">
                        <a:lnSpc>
                          <a:spcPts val="5460"/>
                        </a:lnSpc>
                        <a:buFont typeface="Arial"/>
                        <a:buChar char="•"/>
                      </a:pPr>
                      <a:r>
                        <a:rPr lang="en-US" sz="3900">
                          <a:solidFill>
                            <a:srgbClr val="000000"/>
                          </a:solidFill>
                          <a:latin typeface="Roboto Condensed"/>
                        </a:rPr>
                        <a:t>  Vua Quang Trung nghe quân Thanh vào Thăng Long, tự mình đốc suất đại binh, cả thuỷ lẫn bộ ra đi.</a:t>
                      </a:r>
                    </a:p>
                    <a:p>
                      <a:pPr marL="842012" lvl="1" indent="-421006" algn="just">
                        <a:lnSpc>
                          <a:spcPts val="5460"/>
                        </a:lnSpc>
                        <a:buFont typeface="Arial"/>
                        <a:buChar char="•"/>
                      </a:pPr>
                      <a:r>
                        <a:rPr lang="en-US" sz="3900">
                          <a:solidFill>
                            <a:srgbClr val="000000"/>
                          </a:solidFill>
                          <a:latin typeface="Roboto Condensed"/>
                        </a:rPr>
                        <a:t>  Vua Quang Trung cho vời người cống sĩ ở</a:t>
                      </a:r>
                    </a:p>
                    <a:p>
                      <a:pPr algn="just">
                        <a:lnSpc>
                          <a:spcPts val="5460"/>
                        </a:lnSpc>
                      </a:pPr>
                      <a:r>
                        <a:rPr lang="en-US" sz="3900">
                          <a:solidFill>
                            <a:srgbClr val="000000"/>
                          </a:solidFill>
                          <a:latin typeface="Roboto Condensed"/>
                        </a:rPr>
                        <a:t>  huyện La Sơn là Nguyễn Thiếp vào dinh và hỏi chuyện đánh giặc.</a:t>
                      </a:r>
                    </a:p>
                    <a:p>
                      <a:pPr marL="842012" lvl="1" indent="-421006" algn="just">
                        <a:lnSpc>
                          <a:spcPts val="5460"/>
                        </a:lnSpc>
                        <a:buFont typeface="Arial"/>
                        <a:buChar char="•"/>
                      </a:pPr>
                      <a:r>
                        <a:rPr lang="en-US" sz="3900">
                          <a:solidFill>
                            <a:srgbClr val="000000"/>
                          </a:solidFill>
                          <a:latin typeface="Roboto Condensed"/>
                        </a:rPr>
                        <a:t>  Vua Quang Trung tuyển</a:t>
                      </a:r>
                    </a:p>
                    <a:p>
                      <a:pPr algn="just">
                        <a:lnSpc>
                          <a:spcPts val="5460"/>
                        </a:lnSpc>
                      </a:pPr>
                      <a:r>
                        <a:rPr lang="en-US" sz="3900">
                          <a:solidFill>
                            <a:srgbClr val="000000"/>
                          </a:solidFill>
                          <a:latin typeface="Roboto Condensed"/>
                        </a:rPr>
                        <a:t>  binh ở Nghệ An và duyệt binh doanh trấn, sắp xếp lại đội hình quân binh.</a:t>
                      </a:r>
                    </a:p>
                    <a:p>
                      <a:pPr marL="842012" lvl="1" indent="-421006" algn="just">
                        <a:lnSpc>
                          <a:spcPts val="5460"/>
                        </a:lnSpc>
                        <a:buFont typeface="Arial"/>
                        <a:buChar char="•"/>
                      </a:pPr>
                      <a:r>
                        <a:rPr lang="en-US" sz="3900">
                          <a:solidFill>
                            <a:srgbClr val="000000"/>
                          </a:solidFill>
                          <a:latin typeface="Roboto Condensed"/>
                        </a:rPr>
                        <a:t>  Vua Quang Trung cưỡi voi ra doanh yên ủi quân lính, truyện cho tất cả đều ngồi mà nghe lệnh, rồi dụ họ.</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graphicFrame>
        <p:nvGraphicFramePr>
          <p:cNvPr id="3" name="Table 3"/>
          <p:cNvGraphicFramePr>
            <a:graphicFrameLocks noGrp="1"/>
          </p:cNvGraphicFramePr>
          <p:nvPr/>
        </p:nvGraphicFramePr>
        <p:xfrm>
          <a:off x="386827" y="266700"/>
          <a:ext cx="17514346" cy="10020300"/>
        </p:xfrm>
        <a:graphic>
          <a:graphicData uri="http://schemas.openxmlformats.org/drawingml/2006/table">
            <a:tbl>
              <a:tblPr/>
              <a:tblGrid>
                <a:gridCol w="1524036">
                  <a:extLst>
                    <a:ext uri="{9D8B030D-6E8A-4147-A177-3AD203B41FA5}">
                      <a16:colId xmlns:a16="http://schemas.microsoft.com/office/drawing/2014/main" val="20000"/>
                    </a:ext>
                  </a:extLst>
                </a:gridCol>
                <a:gridCol w="15990310">
                  <a:extLst>
                    <a:ext uri="{9D8B030D-6E8A-4147-A177-3AD203B41FA5}">
                      <a16:colId xmlns:a16="http://schemas.microsoft.com/office/drawing/2014/main" val="20001"/>
                    </a:ext>
                  </a:extLst>
                </a:gridCol>
              </a:tblGrid>
              <a:tr h="8766566">
                <a:tc>
                  <a:txBody>
                    <a:bodyPr/>
                    <a:lstStyle/>
                    <a:p>
                      <a:pPr algn="ctr">
                        <a:lnSpc>
                          <a:spcPts val="5880"/>
                        </a:lnSpc>
                        <a:defRPr/>
                      </a:pPr>
                      <a:r>
                        <a:rPr lang="en-US" sz="4200">
                          <a:solidFill>
                            <a:srgbClr val="000000"/>
                          </a:solidFill>
                          <a:latin typeface="Roboto Condensed Bold"/>
                        </a:rPr>
                        <a:t>TB</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Vua Quang Trung sai mở tiệc khao quân, chia quân sĩ ra làm năm đạo.</a:t>
                      </a:r>
                      <a:endParaRPr lang="en-US" sz="1100"/>
                    </a:p>
                    <a:p>
                      <a:pPr marL="842012" lvl="1" indent="-421006" algn="just">
                        <a:lnSpc>
                          <a:spcPts val="5460"/>
                        </a:lnSpc>
                        <a:buFont typeface="Arial"/>
                        <a:buChar char="•"/>
                      </a:pPr>
                      <a:r>
                        <a:rPr lang="en-US" sz="3900">
                          <a:solidFill>
                            <a:srgbClr val="000000"/>
                          </a:solidFill>
                          <a:latin typeface="Roboto Condensed"/>
                        </a:rPr>
                        <a:t>Vua Quang Trung trực tiếp chỉ đạo quân lính đánh giặc.</a:t>
                      </a:r>
                    </a:p>
                    <a:p>
                      <a:pPr marL="842012" lvl="1" indent="-421006" algn="just">
                        <a:lnSpc>
                          <a:spcPts val="5460"/>
                        </a:lnSpc>
                        <a:buFont typeface="Arial"/>
                        <a:buChar char="•"/>
                      </a:pPr>
                      <a:r>
                        <a:rPr lang="en-US" sz="3900">
                          <a:solidFill>
                            <a:srgbClr val="000000"/>
                          </a:solidFill>
                          <a:latin typeface="Roboto Condensed"/>
                        </a:rPr>
                        <a:t>Vua Quang Trung tiến binh đến Thăng Long, rồi kéo vào thành.</a:t>
                      </a:r>
                    </a:p>
                    <a:p>
                      <a:pPr algn="just">
                        <a:lnSpc>
                          <a:spcPts val="5460"/>
                        </a:lnSpc>
                      </a:pPr>
                      <a:r>
                        <a:rPr lang="en-US" sz="3900">
                          <a:solidFill>
                            <a:srgbClr val="000000"/>
                          </a:solidFill>
                          <a:latin typeface="Roboto Condensed"/>
                        </a:rPr>
                        <a:t>=&gt; Có hành động mạnh mẽ, quyết đoán.</a:t>
                      </a:r>
                    </a:p>
                    <a:p>
                      <a:pPr algn="just">
                        <a:lnSpc>
                          <a:spcPts val="5460"/>
                        </a:lnSpc>
                      </a:pPr>
                      <a:r>
                        <a:rPr lang="en-US" sz="3900">
                          <a:solidFill>
                            <a:srgbClr val="000000"/>
                          </a:solidFill>
                          <a:latin typeface="Roboto Condensed"/>
                        </a:rPr>
                        <a:t>Sáng suốt, có tầm nhìn xa và trông rộng.</a:t>
                      </a:r>
                    </a:p>
                    <a:p>
                      <a:pPr algn="just">
                        <a:lnSpc>
                          <a:spcPts val="5460"/>
                        </a:lnSpc>
                      </a:pPr>
                      <a:r>
                        <a:rPr lang="en-US" sz="3900">
                          <a:solidFill>
                            <a:srgbClr val="000000"/>
                          </a:solidFill>
                          <a:latin typeface="Roboto Condensed"/>
                        </a:rPr>
                        <a:t>Có tài mưu lược và tài dụng binh.</a:t>
                      </a:r>
                    </a:p>
                    <a:p>
                      <a:pPr algn="just">
                        <a:lnSpc>
                          <a:spcPts val="5460"/>
                        </a:lnSpc>
                      </a:pPr>
                      <a:r>
                        <a:rPr lang="en-US" sz="3900">
                          <a:solidFill>
                            <a:srgbClr val="000000"/>
                          </a:solidFill>
                          <a:latin typeface="Roboto Condensed"/>
                        </a:rPr>
                        <a:t>=&gt; Oai phong trong chiến trận</a:t>
                      </a:r>
                    </a:p>
                    <a:p>
                      <a:pPr algn="just">
                        <a:lnSpc>
                          <a:spcPts val="5460"/>
                        </a:lnSpc>
                      </a:pPr>
                      <a:r>
                        <a:rPr lang="en-US" sz="3900">
                          <a:solidFill>
                            <a:srgbClr val="000000"/>
                          </a:solidFill>
                          <a:latin typeface="Roboto Condensed"/>
                        </a:rPr>
                        <a:t>- Đánh giá nghệ thuật xây dựng nhân vật của tác giả:</a:t>
                      </a:r>
                    </a:p>
                    <a:p>
                      <a:pPr algn="just">
                        <a:lnSpc>
                          <a:spcPts val="5460"/>
                        </a:lnSpc>
                      </a:pPr>
                      <a:r>
                        <a:rPr lang="en-US" sz="3900">
                          <a:solidFill>
                            <a:srgbClr val="000000"/>
                          </a:solidFill>
                          <a:latin typeface="Roboto Condensed"/>
                        </a:rPr>
                        <a:t>=&gt; Kết hợp tự sự, miêu tả qua ngôn ngữ, cử chỉ, hành động làm bật lên nhân vật Quang Trung rất chân thực, vừa tài năng lại vừa lẫm liệt, anh dũng.</a:t>
                      </a:r>
                    </a:p>
                    <a:p>
                      <a:pPr algn="just">
                        <a:lnSpc>
                          <a:spcPts val="5460"/>
                        </a:lnSpc>
                      </a:pPr>
                      <a:r>
                        <a:rPr lang="en-US" sz="3900">
                          <a:solidFill>
                            <a:srgbClr val="000000"/>
                          </a:solidFill>
                          <a:latin typeface="Roboto Condensed"/>
                        </a:rPr>
                        <a:t>=&gt; Giọng văn đầy phấn chấn xen lẫn tự hào, khắc hoạ được vẻ đẹp của hình tượng người anh hùng dân tộc, linh hồn của chiến công vĩ đại.</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0"/>
                  </a:ext>
                </a:extLst>
              </a:tr>
              <a:tr h="1253734">
                <a:tc>
                  <a:txBody>
                    <a:bodyPr/>
                    <a:lstStyle/>
                    <a:p>
                      <a:pPr algn="ctr">
                        <a:lnSpc>
                          <a:spcPts val="5880"/>
                        </a:lnSpc>
                        <a:defRPr/>
                      </a:pPr>
                      <a:r>
                        <a:rPr lang="en-US" sz="4200">
                          <a:solidFill>
                            <a:srgbClr val="000000"/>
                          </a:solidFill>
                          <a:latin typeface="Roboto Condensed Bold"/>
                        </a:rPr>
                        <a:t> KB</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Nêu suy nghĩ, cảm xúc của bản thân đối với vua Quang Trung.</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59153" y="3240206"/>
            <a:ext cx="10106521" cy="6695570"/>
          </a:xfrm>
          <a:custGeom>
            <a:avLst/>
            <a:gdLst/>
            <a:ahLst/>
            <a:cxnLst/>
            <a:rect l="l" t="t" r="r" b="b"/>
            <a:pathLst>
              <a:path w="10106521" h="6695570">
                <a:moveTo>
                  <a:pt x="0" y="0"/>
                </a:moveTo>
                <a:lnTo>
                  <a:pt x="10106521" y="0"/>
                </a:lnTo>
                <a:lnTo>
                  <a:pt x="10106521" y="6695570"/>
                </a:lnTo>
                <a:lnTo>
                  <a:pt x="0" y="6695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775689" y="3240206"/>
            <a:ext cx="7152371" cy="5246370"/>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5"/>
              <a:stretch>
                <a:fillRect t="-2446" b="-42028"/>
              </a:stretch>
            </a:blipFill>
          </p:spPr>
          <p:txBody>
            <a:bodyPr/>
            <a:lstStyle/>
            <a:p>
              <a:endParaRPr lang="en-US"/>
            </a:p>
          </p:txBody>
        </p:sp>
      </p:grpSp>
      <p:sp>
        <p:nvSpPr>
          <p:cNvPr id="6" name="TextBox 6"/>
          <p:cNvSpPr txBox="1"/>
          <p:nvPr/>
        </p:nvSpPr>
        <p:spPr>
          <a:xfrm>
            <a:off x="840414" y="4280752"/>
            <a:ext cx="9144000" cy="4977548"/>
          </a:xfrm>
          <a:prstGeom prst="rect">
            <a:avLst/>
          </a:prstGeom>
        </p:spPr>
        <p:txBody>
          <a:bodyPr lIns="0" tIns="0" rIns="0" bIns="0" rtlCol="0" anchor="t">
            <a:spAutoFit/>
          </a:bodyPr>
          <a:lstStyle/>
          <a:p>
            <a:pPr marL="1036320" lvl="1" indent="-518160">
              <a:lnSpc>
                <a:spcPts val="6719"/>
              </a:lnSpc>
              <a:buFont typeface="Arial"/>
              <a:buChar char="•"/>
            </a:pPr>
            <a:r>
              <a:rPr lang="en-US" sz="4800">
                <a:solidFill>
                  <a:srgbClr val="221716"/>
                </a:solidFill>
                <a:latin typeface="Roboto Condensed"/>
              </a:rPr>
              <a:t>Đọc văn bản: </a:t>
            </a:r>
            <a:r>
              <a:rPr lang="en-US" sz="4800">
                <a:solidFill>
                  <a:srgbClr val="221716"/>
                </a:solidFill>
                <a:latin typeface="Roboto Condensed Italics"/>
              </a:rPr>
              <a:t>Đánh nhau với cối xay gió</a:t>
            </a:r>
          </a:p>
          <a:p>
            <a:pPr marL="1036320" lvl="1" indent="-518160">
              <a:lnSpc>
                <a:spcPts val="6719"/>
              </a:lnSpc>
              <a:buFont typeface="Arial"/>
              <a:buChar char="•"/>
            </a:pPr>
            <a:r>
              <a:rPr lang="en-US" sz="4800">
                <a:solidFill>
                  <a:srgbClr val="221716"/>
                </a:solidFill>
                <a:latin typeface="Roboto Condensed"/>
              </a:rPr>
              <a:t>Khám phá văn bản </a:t>
            </a:r>
            <a:r>
              <a:rPr lang="en-US" sz="4800">
                <a:solidFill>
                  <a:srgbClr val="221716"/>
                </a:solidFill>
                <a:latin typeface="Roboto Condensed Italics"/>
              </a:rPr>
              <a:t>Đánh nhau với cối xay gió</a:t>
            </a:r>
            <a:r>
              <a:rPr lang="en-US" sz="4800">
                <a:solidFill>
                  <a:srgbClr val="221716"/>
                </a:solidFill>
                <a:latin typeface="Roboto Condensed"/>
              </a:rPr>
              <a:t> theo phiếu gợi dẫn</a:t>
            </a:r>
          </a:p>
          <a:p>
            <a:pPr marL="971552" lvl="1" indent="-485776">
              <a:lnSpc>
                <a:spcPts val="6300"/>
              </a:lnSpc>
              <a:buFont typeface="Arial"/>
              <a:buChar char="•"/>
            </a:pPr>
            <a:r>
              <a:rPr lang="en-US" sz="4500">
                <a:solidFill>
                  <a:srgbClr val="221716"/>
                </a:solidFill>
                <a:latin typeface="Roboto Condensed"/>
              </a:rPr>
              <a:t>Nhóm Diễn viên: Sân khấu hóa đoạn trích </a:t>
            </a:r>
            <a:r>
              <a:rPr lang="en-US" sz="4500">
                <a:solidFill>
                  <a:srgbClr val="221716"/>
                </a:solidFill>
                <a:latin typeface="Roboto Condensed Italics"/>
              </a:rPr>
              <a:t>Đánh nhau với cối xay gió.</a:t>
            </a:r>
          </a:p>
        </p:txBody>
      </p:sp>
      <p:sp>
        <p:nvSpPr>
          <p:cNvPr id="7" name="TextBox 7"/>
          <p:cNvSpPr txBox="1"/>
          <p:nvPr/>
        </p:nvSpPr>
        <p:spPr>
          <a:xfrm>
            <a:off x="1331240" y="1160159"/>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D3527"/>
                </a:solidFill>
                <a:latin typeface="Fraunces Heavy"/>
              </a:rPr>
              <a:t>5. VẬN DỤNG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86457" y="2285594"/>
            <a:ext cx="3095712" cy="3095712"/>
          </a:xfrm>
          <a:custGeom>
            <a:avLst/>
            <a:gdLst/>
            <a:ahLst/>
            <a:cxnLst/>
            <a:rect l="l" t="t" r="r" b="b"/>
            <a:pathLst>
              <a:path w="3095712" h="3095712">
                <a:moveTo>
                  <a:pt x="0" y="0"/>
                </a:moveTo>
                <a:lnTo>
                  <a:pt x="3095712" y="0"/>
                </a:lnTo>
                <a:lnTo>
                  <a:pt x="3095712" y="3095712"/>
                </a:lnTo>
                <a:lnTo>
                  <a:pt x="0" y="309571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3566254" y="4534333"/>
            <a:ext cx="11616596" cy="4723967"/>
          </a:xfrm>
          <a:prstGeom prst="rect">
            <a:avLst/>
          </a:prstGeom>
        </p:spPr>
        <p:txBody>
          <a:bodyPr lIns="0" tIns="0" rIns="0" bIns="0" rtlCol="0" anchor="t">
            <a:spAutoFit/>
          </a:bodyPr>
          <a:lstStyle/>
          <a:p>
            <a:pPr algn="just">
              <a:lnSpc>
                <a:spcPts val="6299"/>
              </a:lnSpc>
              <a:spcBef>
                <a:spcPct val="0"/>
              </a:spcBef>
            </a:pPr>
            <a:r>
              <a:rPr lang="en-US" sz="4499" dirty="0" err="1">
                <a:solidFill>
                  <a:srgbClr val="545454"/>
                </a:solidFill>
                <a:latin typeface="Roboto Condensed"/>
              </a:rPr>
              <a:t>Truyện</a:t>
            </a:r>
            <a:r>
              <a:rPr lang="en-US" sz="4499" dirty="0">
                <a:solidFill>
                  <a:srgbClr val="545454"/>
                </a:solidFill>
                <a:latin typeface="Roboto Condensed"/>
              </a:rPr>
              <a:t> </a:t>
            </a:r>
            <a:r>
              <a:rPr lang="en-US" sz="4499" dirty="0" err="1">
                <a:solidFill>
                  <a:srgbClr val="545454"/>
                </a:solidFill>
                <a:latin typeface="Roboto Condensed"/>
              </a:rPr>
              <a:t>lịch</a:t>
            </a:r>
            <a:r>
              <a:rPr lang="en-US" sz="4499" dirty="0">
                <a:solidFill>
                  <a:srgbClr val="545454"/>
                </a:solidFill>
                <a:latin typeface="Roboto Condensed"/>
              </a:rPr>
              <a:t> </a:t>
            </a:r>
            <a:r>
              <a:rPr lang="en-US" sz="4499" dirty="0" err="1">
                <a:solidFill>
                  <a:srgbClr val="545454"/>
                </a:solidFill>
                <a:latin typeface="Roboto Condensed"/>
              </a:rPr>
              <a:t>sử</a:t>
            </a:r>
            <a:r>
              <a:rPr lang="en-US" sz="4499" dirty="0">
                <a:solidFill>
                  <a:srgbClr val="545454"/>
                </a:solidFill>
                <a:latin typeface="Roboto Condensed"/>
              </a:rPr>
              <a:t> </a:t>
            </a:r>
            <a:r>
              <a:rPr lang="en-US" sz="4499" dirty="0" err="1">
                <a:solidFill>
                  <a:srgbClr val="545454"/>
                </a:solidFill>
                <a:latin typeface="Roboto Condensed"/>
              </a:rPr>
              <a:t>là</a:t>
            </a:r>
            <a:r>
              <a:rPr lang="en-US" sz="4499" dirty="0">
                <a:solidFill>
                  <a:srgbClr val="545454"/>
                </a:solidFill>
                <a:latin typeface="Roboto Condensed"/>
              </a:rPr>
              <a:t> </a:t>
            </a:r>
            <a:r>
              <a:rPr lang="en-US" sz="4499" dirty="0" err="1">
                <a:solidFill>
                  <a:srgbClr val="545454"/>
                </a:solidFill>
                <a:latin typeface="Roboto Condensed"/>
              </a:rPr>
              <a:t>loại</a:t>
            </a:r>
            <a:r>
              <a:rPr lang="en-US" sz="4499" dirty="0">
                <a:solidFill>
                  <a:srgbClr val="545454"/>
                </a:solidFill>
                <a:latin typeface="Roboto Condensed"/>
              </a:rPr>
              <a:t> </a:t>
            </a:r>
            <a:r>
              <a:rPr lang="en-US" sz="4499" dirty="0" err="1">
                <a:solidFill>
                  <a:srgbClr val="545454"/>
                </a:solidFill>
                <a:latin typeface="Roboto Condensed"/>
              </a:rPr>
              <a:t>truyện</a:t>
            </a:r>
            <a:r>
              <a:rPr lang="en-US" sz="4499" dirty="0">
                <a:solidFill>
                  <a:srgbClr val="545454"/>
                </a:solidFill>
                <a:latin typeface="Roboto Condensed"/>
              </a:rPr>
              <a:t> </a:t>
            </a:r>
            <a:r>
              <a:rPr lang="en-US" sz="4499" dirty="0" err="1">
                <a:solidFill>
                  <a:srgbClr val="545454"/>
                </a:solidFill>
                <a:latin typeface="Roboto Condensed"/>
              </a:rPr>
              <a:t>có</a:t>
            </a:r>
            <a:r>
              <a:rPr lang="en-US" sz="4499" dirty="0">
                <a:solidFill>
                  <a:srgbClr val="545454"/>
                </a:solidFill>
                <a:latin typeface="Roboto Condensed"/>
              </a:rPr>
              <a:t> </a:t>
            </a:r>
            <a:r>
              <a:rPr lang="en-US" sz="4499" dirty="0" err="1">
                <a:solidFill>
                  <a:srgbClr val="545454"/>
                </a:solidFill>
                <a:latin typeface="Roboto Condensed"/>
              </a:rPr>
              <a:t>nội</a:t>
            </a:r>
            <a:r>
              <a:rPr lang="en-US" sz="4499" dirty="0">
                <a:solidFill>
                  <a:srgbClr val="545454"/>
                </a:solidFill>
                <a:latin typeface="Roboto Condensed"/>
              </a:rPr>
              <a:t> dung </a:t>
            </a:r>
            <a:r>
              <a:rPr lang="en-US" sz="4499" dirty="0" err="1">
                <a:solidFill>
                  <a:srgbClr val="545454"/>
                </a:solidFill>
                <a:latin typeface="Roboto Condensed"/>
              </a:rPr>
              <a:t>liên</a:t>
            </a:r>
            <a:r>
              <a:rPr lang="en-US" sz="4499" dirty="0">
                <a:solidFill>
                  <a:srgbClr val="545454"/>
                </a:solidFill>
                <a:latin typeface="Roboto Condensed"/>
              </a:rPr>
              <a:t> </a:t>
            </a:r>
            <a:r>
              <a:rPr lang="en-US" sz="4499" dirty="0" err="1">
                <a:solidFill>
                  <a:srgbClr val="545454"/>
                </a:solidFill>
                <a:latin typeface="Roboto Condensed"/>
              </a:rPr>
              <a:t>quan</a:t>
            </a:r>
            <a:r>
              <a:rPr lang="en-US" sz="4499" dirty="0">
                <a:solidFill>
                  <a:srgbClr val="545454"/>
                </a:solidFill>
                <a:latin typeface="Roboto Condensed"/>
              </a:rPr>
              <a:t> </a:t>
            </a:r>
            <a:r>
              <a:rPr lang="en-US" sz="4499" dirty="0" err="1">
                <a:solidFill>
                  <a:srgbClr val="545454"/>
                </a:solidFill>
                <a:latin typeface="Roboto Condensed"/>
              </a:rPr>
              <a:t>đến</a:t>
            </a:r>
            <a:r>
              <a:rPr lang="en-US" sz="4499" dirty="0">
                <a:solidFill>
                  <a:srgbClr val="545454"/>
                </a:solidFill>
                <a:latin typeface="Roboto Condensed"/>
              </a:rPr>
              <a:t> </a:t>
            </a:r>
            <a:r>
              <a:rPr lang="en-US" sz="4499" dirty="0" err="1">
                <a:solidFill>
                  <a:srgbClr val="545454"/>
                </a:solidFill>
                <a:latin typeface="Roboto Condensed"/>
              </a:rPr>
              <a:t>các</a:t>
            </a:r>
            <a:r>
              <a:rPr lang="en-US" sz="4499" dirty="0">
                <a:solidFill>
                  <a:srgbClr val="545454"/>
                </a:solidFill>
                <a:latin typeface="Roboto Condensed"/>
              </a:rPr>
              <a:t> </a:t>
            </a:r>
            <a:r>
              <a:rPr lang="en-US" sz="4499" dirty="0" err="1">
                <a:solidFill>
                  <a:srgbClr val="545454"/>
                </a:solidFill>
                <a:latin typeface="Roboto Condensed Bold"/>
              </a:rPr>
              <a:t>nhân</a:t>
            </a:r>
            <a:r>
              <a:rPr lang="en-US" sz="4499" dirty="0">
                <a:solidFill>
                  <a:srgbClr val="545454"/>
                </a:solidFill>
                <a:latin typeface="Roboto Condensed Bold"/>
              </a:rPr>
              <a:t> </a:t>
            </a:r>
            <a:r>
              <a:rPr lang="en-US" sz="4499" dirty="0" err="1">
                <a:solidFill>
                  <a:srgbClr val="545454"/>
                </a:solidFill>
                <a:latin typeface="Roboto Condensed Bold"/>
              </a:rPr>
              <a:t>vật</a:t>
            </a:r>
            <a:r>
              <a:rPr lang="en-US" sz="4499" dirty="0">
                <a:solidFill>
                  <a:srgbClr val="545454"/>
                </a:solidFill>
                <a:latin typeface="Roboto Condensed"/>
              </a:rPr>
              <a:t> </a:t>
            </a:r>
            <a:r>
              <a:rPr lang="en-US" sz="4499" dirty="0" err="1">
                <a:solidFill>
                  <a:srgbClr val="545454"/>
                </a:solidFill>
                <a:latin typeface="Roboto Condensed"/>
              </a:rPr>
              <a:t>và</a:t>
            </a:r>
            <a:r>
              <a:rPr lang="en-US" sz="4499" dirty="0">
                <a:solidFill>
                  <a:srgbClr val="545454"/>
                </a:solidFill>
                <a:latin typeface="Roboto Condensed"/>
              </a:rPr>
              <a:t> </a:t>
            </a:r>
            <a:r>
              <a:rPr lang="en-US" sz="4499" dirty="0" err="1">
                <a:solidFill>
                  <a:srgbClr val="545454"/>
                </a:solidFill>
                <a:latin typeface="Roboto Condensed Bold"/>
              </a:rPr>
              <a:t>sự</a:t>
            </a:r>
            <a:r>
              <a:rPr lang="en-US" sz="4499" dirty="0">
                <a:solidFill>
                  <a:srgbClr val="545454"/>
                </a:solidFill>
                <a:latin typeface="Roboto Condensed Bold"/>
              </a:rPr>
              <a:t> </a:t>
            </a:r>
            <a:r>
              <a:rPr lang="en-US" sz="4499" dirty="0" err="1">
                <a:solidFill>
                  <a:srgbClr val="545454"/>
                </a:solidFill>
                <a:latin typeface="Roboto Condensed Bold"/>
              </a:rPr>
              <a:t>kiện</a:t>
            </a:r>
            <a:r>
              <a:rPr lang="en-US" sz="4499" dirty="0">
                <a:solidFill>
                  <a:srgbClr val="545454"/>
                </a:solidFill>
                <a:latin typeface="Roboto Condensed Bold"/>
              </a:rPr>
              <a:t> </a:t>
            </a:r>
            <a:r>
              <a:rPr lang="en-US" sz="4499" dirty="0" err="1">
                <a:solidFill>
                  <a:srgbClr val="545454"/>
                </a:solidFill>
                <a:latin typeface="Roboto Condensed Bold"/>
              </a:rPr>
              <a:t>lịch</a:t>
            </a:r>
            <a:r>
              <a:rPr lang="en-US" sz="4499" dirty="0">
                <a:solidFill>
                  <a:srgbClr val="545454"/>
                </a:solidFill>
                <a:latin typeface="Roboto Condensed Bold"/>
              </a:rPr>
              <a:t> </a:t>
            </a:r>
            <a:r>
              <a:rPr lang="en-US" sz="4499" dirty="0" err="1">
                <a:solidFill>
                  <a:srgbClr val="545454"/>
                </a:solidFill>
                <a:latin typeface="Roboto Condensed Bold"/>
              </a:rPr>
              <a:t>sử</a:t>
            </a:r>
            <a:r>
              <a:rPr lang="en-US" sz="4499" dirty="0">
                <a:solidFill>
                  <a:srgbClr val="545454"/>
                </a:solidFill>
                <a:latin typeface="Roboto Condensed"/>
              </a:rPr>
              <a:t>. </a:t>
            </a:r>
            <a:r>
              <a:rPr lang="en-US" sz="4499" dirty="0" err="1">
                <a:solidFill>
                  <a:srgbClr val="545454"/>
                </a:solidFill>
                <a:latin typeface="Roboto Condensed"/>
              </a:rPr>
              <a:t>Tuy</a:t>
            </a:r>
            <a:r>
              <a:rPr lang="en-US" sz="4499" dirty="0">
                <a:solidFill>
                  <a:srgbClr val="545454"/>
                </a:solidFill>
                <a:latin typeface="Roboto Condensed"/>
              </a:rPr>
              <a:t> </a:t>
            </a:r>
            <a:r>
              <a:rPr lang="en-US" sz="4499" dirty="0" err="1">
                <a:solidFill>
                  <a:srgbClr val="545454"/>
                </a:solidFill>
                <a:latin typeface="Roboto Condensed"/>
              </a:rPr>
              <a:t>nhiên</a:t>
            </a:r>
            <a:r>
              <a:rPr lang="en-US" sz="4499" dirty="0">
                <a:solidFill>
                  <a:srgbClr val="545454"/>
                </a:solidFill>
                <a:latin typeface="Roboto Condensed"/>
              </a:rPr>
              <a:t>, </a:t>
            </a:r>
            <a:r>
              <a:rPr lang="en-US" sz="4499" dirty="0" err="1">
                <a:solidFill>
                  <a:srgbClr val="545454"/>
                </a:solidFill>
                <a:latin typeface="Roboto Condensed"/>
              </a:rPr>
              <a:t>truyện</a:t>
            </a:r>
            <a:r>
              <a:rPr lang="en-US" sz="4499" dirty="0">
                <a:solidFill>
                  <a:srgbClr val="545454"/>
                </a:solidFill>
                <a:latin typeface="Roboto Condensed"/>
              </a:rPr>
              <a:t> </a:t>
            </a:r>
            <a:r>
              <a:rPr lang="en-US" sz="4499" dirty="0" err="1">
                <a:solidFill>
                  <a:srgbClr val="545454"/>
                </a:solidFill>
                <a:latin typeface="Roboto Condensed"/>
              </a:rPr>
              <a:t>lịch</a:t>
            </a:r>
            <a:r>
              <a:rPr lang="en-US" sz="4499" dirty="0">
                <a:solidFill>
                  <a:srgbClr val="545454"/>
                </a:solidFill>
                <a:latin typeface="Roboto Condensed"/>
              </a:rPr>
              <a:t> </a:t>
            </a:r>
            <a:r>
              <a:rPr lang="en-US" sz="4499" dirty="0" err="1">
                <a:solidFill>
                  <a:srgbClr val="545454"/>
                </a:solidFill>
                <a:latin typeface="Roboto Condensed"/>
              </a:rPr>
              <a:t>sử</a:t>
            </a:r>
            <a:r>
              <a:rPr lang="en-US" sz="4499" dirty="0">
                <a:solidFill>
                  <a:srgbClr val="545454"/>
                </a:solidFill>
                <a:latin typeface="Roboto Condensed"/>
              </a:rPr>
              <a:t> </a:t>
            </a:r>
            <a:r>
              <a:rPr lang="en-US" sz="4499" dirty="0" err="1">
                <a:solidFill>
                  <a:srgbClr val="545454"/>
                </a:solidFill>
                <a:latin typeface="Roboto Condensed Bold"/>
              </a:rPr>
              <a:t>không</a:t>
            </a:r>
            <a:r>
              <a:rPr lang="en-US" sz="4499" dirty="0">
                <a:solidFill>
                  <a:srgbClr val="545454"/>
                </a:solidFill>
                <a:latin typeface="Roboto Condensed Bold"/>
              </a:rPr>
              <a:t> </a:t>
            </a:r>
            <a:r>
              <a:rPr lang="en-US" sz="4499" dirty="0" err="1">
                <a:solidFill>
                  <a:srgbClr val="545454"/>
                </a:solidFill>
                <a:latin typeface="Roboto Condensed Bold"/>
              </a:rPr>
              <a:t>chỉ</a:t>
            </a:r>
            <a:r>
              <a:rPr lang="en-US" sz="4499" dirty="0">
                <a:solidFill>
                  <a:srgbClr val="545454"/>
                </a:solidFill>
                <a:latin typeface="Roboto Condensed Bold"/>
              </a:rPr>
              <a:t> </a:t>
            </a:r>
            <a:r>
              <a:rPr lang="en-US" sz="4499" dirty="0" err="1">
                <a:solidFill>
                  <a:srgbClr val="545454"/>
                </a:solidFill>
                <a:latin typeface="Roboto Condensed"/>
              </a:rPr>
              <a:t>đơn</a:t>
            </a:r>
            <a:r>
              <a:rPr lang="en-US" sz="4499" dirty="0">
                <a:solidFill>
                  <a:srgbClr val="545454"/>
                </a:solidFill>
                <a:latin typeface="Roboto Condensed"/>
              </a:rPr>
              <a:t> </a:t>
            </a:r>
            <a:r>
              <a:rPr lang="en-US" sz="4499" dirty="0" err="1">
                <a:solidFill>
                  <a:srgbClr val="545454"/>
                </a:solidFill>
                <a:latin typeface="Roboto Condensed"/>
              </a:rPr>
              <a:t>thuần</a:t>
            </a:r>
            <a:r>
              <a:rPr lang="en-US" sz="4499" dirty="0">
                <a:solidFill>
                  <a:srgbClr val="545454"/>
                </a:solidFill>
                <a:latin typeface="Roboto Condensed"/>
              </a:rPr>
              <a:t> </a:t>
            </a:r>
            <a:r>
              <a:rPr lang="en-US" sz="4499" dirty="0" err="1">
                <a:solidFill>
                  <a:srgbClr val="545454"/>
                </a:solidFill>
                <a:latin typeface="Roboto Condensed Bold"/>
              </a:rPr>
              <a:t>liệt</a:t>
            </a:r>
            <a:r>
              <a:rPr lang="en-US" sz="4499" dirty="0">
                <a:solidFill>
                  <a:srgbClr val="545454"/>
                </a:solidFill>
                <a:latin typeface="Roboto Condensed Bold"/>
              </a:rPr>
              <a:t> </a:t>
            </a:r>
            <a:r>
              <a:rPr lang="en-US" sz="4499" dirty="0" err="1">
                <a:solidFill>
                  <a:srgbClr val="545454"/>
                </a:solidFill>
                <a:latin typeface="Roboto Condensed Bold"/>
              </a:rPr>
              <a:t>kê</a:t>
            </a:r>
            <a:r>
              <a:rPr lang="en-US" sz="4499" dirty="0">
                <a:solidFill>
                  <a:srgbClr val="545454"/>
                </a:solidFill>
                <a:latin typeface="Roboto Condensed Bold"/>
              </a:rPr>
              <a:t> </a:t>
            </a:r>
            <a:r>
              <a:rPr lang="en-US" sz="4499" dirty="0" err="1">
                <a:solidFill>
                  <a:srgbClr val="545454"/>
                </a:solidFill>
                <a:latin typeface="Roboto Condensed Bold"/>
              </a:rPr>
              <a:t>các</a:t>
            </a:r>
            <a:r>
              <a:rPr lang="en-US" sz="4499" dirty="0">
                <a:solidFill>
                  <a:srgbClr val="545454"/>
                </a:solidFill>
                <a:latin typeface="Roboto Condensed Bold"/>
              </a:rPr>
              <a:t> </a:t>
            </a:r>
            <a:r>
              <a:rPr lang="en-US" sz="4499" dirty="0" err="1">
                <a:solidFill>
                  <a:srgbClr val="545454"/>
                </a:solidFill>
                <a:latin typeface="Roboto Condensed Bold"/>
              </a:rPr>
              <a:t>sự</a:t>
            </a:r>
            <a:r>
              <a:rPr lang="en-US" sz="4499" dirty="0">
                <a:solidFill>
                  <a:srgbClr val="545454"/>
                </a:solidFill>
                <a:latin typeface="Roboto Condensed Bold"/>
              </a:rPr>
              <a:t> </a:t>
            </a:r>
            <a:r>
              <a:rPr lang="en-US" sz="4499" dirty="0" err="1">
                <a:solidFill>
                  <a:srgbClr val="545454"/>
                </a:solidFill>
                <a:latin typeface="Roboto Condensed Bold"/>
              </a:rPr>
              <a:t>kiện</a:t>
            </a:r>
            <a:r>
              <a:rPr lang="en-US" sz="4499" dirty="0">
                <a:solidFill>
                  <a:srgbClr val="545454"/>
                </a:solidFill>
                <a:latin typeface="Roboto Condensed Bold"/>
              </a:rPr>
              <a:t>, </a:t>
            </a:r>
            <a:r>
              <a:rPr lang="en-US" sz="4499" dirty="0" err="1">
                <a:solidFill>
                  <a:srgbClr val="545454"/>
                </a:solidFill>
                <a:latin typeface="Roboto Condensed Bold"/>
              </a:rPr>
              <a:t>kể</a:t>
            </a:r>
            <a:r>
              <a:rPr lang="en-US" sz="4499" dirty="0">
                <a:solidFill>
                  <a:srgbClr val="545454"/>
                </a:solidFill>
                <a:latin typeface="Roboto Condensed Bold"/>
              </a:rPr>
              <a:t> </a:t>
            </a:r>
            <a:r>
              <a:rPr lang="en-US" sz="4499" dirty="0" err="1">
                <a:solidFill>
                  <a:srgbClr val="545454"/>
                </a:solidFill>
                <a:latin typeface="Roboto Condensed Bold"/>
              </a:rPr>
              <a:t>về</a:t>
            </a:r>
            <a:r>
              <a:rPr lang="en-US" sz="4499" dirty="0">
                <a:solidFill>
                  <a:srgbClr val="545454"/>
                </a:solidFill>
                <a:latin typeface="Roboto Condensed Bold"/>
              </a:rPr>
              <a:t> </a:t>
            </a:r>
            <a:r>
              <a:rPr lang="en-US" sz="4499" dirty="0" err="1">
                <a:solidFill>
                  <a:srgbClr val="545454"/>
                </a:solidFill>
                <a:latin typeface="Roboto Condensed Bold"/>
              </a:rPr>
              <a:t>những</a:t>
            </a:r>
            <a:r>
              <a:rPr lang="en-US" sz="4499" dirty="0">
                <a:solidFill>
                  <a:srgbClr val="545454"/>
                </a:solidFill>
                <a:latin typeface="Roboto Condensed Bold"/>
              </a:rPr>
              <a:t> con </a:t>
            </a:r>
            <a:r>
              <a:rPr lang="en-US" sz="4499" dirty="0" err="1">
                <a:solidFill>
                  <a:srgbClr val="545454"/>
                </a:solidFill>
                <a:latin typeface="Roboto Condensed Bold"/>
              </a:rPr>
              <a:t>người</a:t>
            </a:r>
            <a:r>
              <a:rPr lang="en-US" sz="4499" dirty="0">
                <a:solidFill>
                  <a:srgbClr val="545454"/>
                </a:solidFill>
                <a:latin typeface="Roboto Condensed Bold"/>
              </a:rPr>
              <a:t> </a:t>
            </a:r>
            <a:r>
              <a:rPr lang="en-US" sz="4499" dirty="0" err="1">
                <a:solidFill>
                  <a:srgbClr val="545454"/>
                </a:solidFill>
                <a:latin typeface="Roboto Condensed Bold"/>
              </a:rPr>
              <a:t>có</a:t>
            </a:r>
            <a:r>
              <a:rPr lang="en-US" sz="4499" dirty="0">
                <a:solidFill>
                  <a:srgbClr val="545454"/>
                </a:solidFill>
                <a:latin typeface="Roboto Condensed Bold"/>
              </a:rPr>
              <a:t> </a:t>
            </a:r>
            <a:r>
              <a:rPr lang="en-US" sz="4499" dirty="0" err="1">
                <a:solidFill>
                  <a:srgbClr val="545454"/>
                </a:solidFill>
                <a:latin typeface="Roboto Condensed Bold"/>
              </a:rPr>
              <a:t>thật</a:t>
            </a:r>
            <a:r>
              <a:rPr lang="en-US" sz="4499" dirty="0">
                <a:solidFill>
                  <a:srgbClr val="545454"/>
                </a:solidFill>
                <a:latin typeface="Roboto Condensed Bold"/>
              </a:rPr>
              <a:t> </a:t>
            </a:r>
            <a:r>
              <a:rPr lang="en-US" sz="4499" dirty="0" err="1">
                <a:solidFill>
                  <a:srgbClr val="545454"/>
                </a:solidFill>
                <a:latin typeface="Roboto Condensed"/>
              </a:rPr>
              <a:t>mà</a:t>
            </a:r>
            <a:r>
              <a:rPr lang="en-US" sz="4499" dirty="0">
                <a:solidFill>
                  <a:srgbClr val="545454"/>
                </a:solidFill>
                <a:latin typeface="Roboto Condensed"/>
              </a:rPr>
              <a:t> </a:t>
            </a:r>
            <a:r>
              <a:rPr lang="en-US" sz="4499" dirty="0" err="1">
                <a:solidFill>
                  <a:srgbClr val="545454"/>
                </a:solidFill>
                <a:latin typeface="Roboto Condensed"/>
              </a:rPr>
              <a:t>còn</a:t>
            </a:r>
            <a:r>
              <a:rPr lang="en-US" sz="4499" dirty="0">
                <a:solidFill>
                  <a:srgbClr val="545454"/>
                </a:solidFill>
                <a:latin typeface="Roboto Condensed"/>
              </a:rPr>
              <a:t> </a:t>
            </a:r>
            <a:r>
              <a:rPr lang="en-US" sz="4499" dirty="0" err="1">
                <a:solidFill>
                  <a:srgbClr val="545454"/>
                </a:solidFill>
                <a:latin typeface="Roboto Condensed"/>
              </a:rPr>
              <a:t>được</a:t>
            </a:r>
            <a:r>
              <a:rPr lang="en-US" sz="4499" dirty="0">
                <a:solidFill>
                  <a:srgbClr val="545454"/>
                </a:solidFill>
                <a:latin typeface="Roboto Condensed"/>
              </a:rPr>
              <a:t> </a:t>
            </a:r>
            <a:r>
              <a:rPr lang="en-US" sz="4499" dirty="0" err="1">
                <a:solidFill>
                  <a:srgbClr val="545454"/>
                </a:solidFill>
                <a:latin typeface="Roboto Condensed"/>
              </a:rPr>
              <a:t>nhà</a:t>
            </a:r>
            <a:r>
              <a:rPr lang="en-US" sz="4499" dirty="0">
                <a:solidFill>
                  <a:srgbClr val="545454"/>
                </a:solidFill>
                <a:latin typeface="Roboto Condensed"/>
              </a:rPr>
              <a:t> </a:t>
            </a:r>
            <a:r>
              <a:rPr lang="en-US" sz="4499" dirty="0" err="1">
                <a:solidFill>
                  <a:srgbClr val="545454"/>
                </a:solidFill>
                <a:latin typeface="Roboto Condensed"/>
              </a:rPr>
              <a:t>văn</a:t>
            </a:r>
            <a:r>
              <a:rPr lang="en-US" sz="4499" dirty="0">
                <a:solidFill>
                  <a:srgbClr val="545454"/>
                </a:solidFill>
                <a:latin typeface="Roboto Condensed"/>
              </a:rPr>
              <a:t> </a:t>
            </a:r>
            <a:r>
              <a:rPr lang="en-US" sz="4499" dirty="0" err="1">
                <a:solidFill>
                  <a:srgbClr val="545454"/>
                </a:solidFill>
                <a:latin typeface="Roboto Condensed Bold"/>
              </a:rPr>
              <a:t>hư</a:t>
            </a:r>
            <a:r>
              <a:rPr lang="en-US" sz="4499" dirty="0">
                <a:solidFill>
                  <a:srgbClr val="545454"/>
                </a:solidFill>
                <a:latin typeface="Roboto Condensed Bold"/>
              </a:rPr>
              <a:t> </a:t>
            </a:r>
            <a:r>
              <a:rPr lang="en-US" sz="4499" dirty="0" err="1">
                <a:solidFill>
                  <a:srgbClr val="545454"/>
                </a:solidFill>
                <a:latin typeface="Roboto Condensed Bold"/>
              </a:rPr>
              <a:t>cấu</a:t>
            </a:r>
            <a:r>
              <a:rPr lang="en-US" sz="4499" dirty="0">
                <a:solidFill>
                  <a:srgbClr val="545454"/>
                </a:solidFill>
                <a:latin typeface="Roboto Condensed Bold"/>
              </a:rPr>
              <a:t>, </a:t>
            </a:r>
            <a:r>
              <a:rPr lang="en-US" sz="4499" dirty="0" err="1">
                <a:solidFill>
                  <a:srgbClr val="545454"/>
                </a:solidFill>
                <a:latin typeface="Roboto Condensed Bold"/>
              </a:rPr>
              <a:t>tưởng</a:t>
            </a:r>
            <a:r>
              <a:rPr lang="en-US" sz="4499" dirty="0">
                <a:solidFill>
                  <a:srgbClr val="545454"/>
                </a:solidFill>
                <a:latin typeface="Roboto Condensed Bold"/>
              </a:rPr>
              <a:t> </a:t>
            </a:r>
            <a:r>
              <a:rPr lang="en-US" sz="4499" dirty="0" err="1">
                <a:solidFill>
                  <a:srgbClr val="545454"/>
                </a:solidFill>
                <a:latin typeface="Roboto Condensed Bold"/>
              </a:rPr>
              <a:t>tượng</a:t>
            </a:r>
            <a:r>
              <a:rPr lang="en-US" sz="4499" dirty="0">
                <a:solidFill>
                  <a:srgbClr val="545454"/>
                </a:solidFill>
                <a:latin typeface="Roboto Condensed Bold"/>
              </a:rPr>
              <a:t>, </a:t>
            </a:r>
            <a:r>
              <a:rPr lang="en-US" sz="4499" dirty="0" err="1">
                <a:solidFill>
                  <a:srgbClr val="545454"/>
                </a:solidFill>
                <a:latin typeface="Roboto Condensed Bold"/>
              </a:rPr>
              <a:t>bổ</a:t>
            </a:r>
            <a:r>
              <a:rPr lang="en-US" sz="4499" dirty="0">
                <a:solidFill>
                  <a:srgbClr val="545454"/>
                </a:solidFill>
                <a:latin typeface="Roboto Condensed Bold"/>
              </a:rPr>
              <a:t> sung, </a:t>
            </a:r>
            <a:r>
              <a:rPr lang="en-US" sz="4499" dirty="0" err="1">
                <a:solidFill>
                  <a:srgbClr val="545454"/>
                </a:solidFill>
                <a:latin typeface="Roboto Condensed Bold"/>
              </a:rPr>
              <a:t>sáng</a:t>
            </a:r>
            <a:r>
              <a:rPr lang="en-US" sz="4499" dirty="0">
                <a:solidFill>
                  <a:srgbClr val="545454"/>
                </a:solidFill>
                <a:latin typeface="Roboto Condensed Bold"/>
              </a:rPr>
              <a:t> </a:t>
            </a:r>
            <a:r>
              <a:rPr lang="en-US" sz="4499" dirty="0" err="1">
                <a:solidFill>
                  <a:srgbClr val="545454"/>
                </a:solidFill>
                <a:latin typeface="Roboto Condensed Bold"/>
              </a:rPr>
              <a:t>tạo</a:t>
            </a:r>
            <a:r>
              <a:rPr lang="en-US" sz="4499" dirty="0">
                <a:solidFill>
                  <a:srgbClr val="545454"/>
                </a:solidFill>
                <a:latin typeface="Roboto Condensed"/>
              </a:rPr>
              <a:t> </a:t>
            </a:r>
            <a:r>
              <a:rPr lang="en-US" sz="4499" dirty="0" err="1">
                <a:solidFill>
                  <a:srgbClr val="545454"/>
                </a:solidFill>
                <a:latin typeface="Roboto Condensed"/>
              </a:rPr>
              <a:t>thành</a:t>
            </a:r>
            <a:r>
              <a:rPr lang="en-US" sz="4499" dirty="0">
                <a:solidFill>
                  <a:srgbClr val="545454"/>
                </a:solidFill>
                <a:latin typeface="Roboto Condensed"/>
              </a:rPr>
              <a:t> </a:t>
            </a:r>
            <a:r>
              <a:rPr lang="en-US" sz="4499" dirty="0" err="1">
                <a:solidFill>
                  <a:srgbClr val="545454"/>
                </a:solidFill>
                <a:latin typeface="Roboto Condensed"/>
              </a:rPr>
              <a:t>những</a:t>
            </a:r>
            <a:r>
              <a:rPr lang="en-US" sz="4499" dirty="0">
                <a:solidFill>
                  <a:srgbClr val="545454"/>
                </a:solidFill>
                <a:latin typeface="Roboto Condensed"/>
              </a:rPr>
              <a:t> </a:t>
            </a:r>
            <a:r>
              <a:rPr lang="en-US" sz="4499" dirty="0" err="1">
                <a:solidFill>
                  <a:srgbClr val="545454"/>
                </a:solidFill>
                <a:latin typeface="Roboto Condensed"/>
              </a:rPr>
              <a:t>hình</a:t>
            </a:r>
            <a:r>
              <a:rPr lang="en-US" sz="4499" dirty="0">
                <a:solidFill>
                  <a:srgbClr val="545454"/>
                </a:solidFill>
                <a:latin typeface="Roboto Condensed"/>
              </a:rPr>
              <a:t> </a:t>
            </a:r>
            <a:r>
              <a:rPr lang="en-US" sz="4499" dirty="0" err="1">
                <a:solidFill>
                  <a:srgbClr val="545454"/>
                </a:solidFill>
                <a:latin typeface="Roboto Condensed"/>
              </a:rPr>
              <a:t>tượng</a:t>
            </a:r>
            <a:r>
              <a:rPr lang="en-US" sz="4499" dirty="0">
                <a:solidFill>
                  <a:srgbClr val="545454"/>
                </a:solidFill>
                <a:latin typeface="Roboto Condensed"/>
              </a:rPr>
              <a:t> </a:t>
            </a:r>
            <a:r>
              <a:rPr lang="en-US" sz="4499" dirty="0" err="1">
                <a:solidFill>
                  <a:srgbClr val="545454"/>
                </a:solidFill>
                <a:latin typeface="Roboto Condensed"/>
              </a:rPr>
              <a:t>văn</a:t>
            </a:r>
            <a:r>
              <a:rPr lang="en-US" sz="4499" dirty="0">
                <a:solidFill>
                  <a:srgbClr val="545454"/>
                </a:solidFill>
                <a:latin typeface="Roboto Condensed"/>
              </a:rPr>
              <a:t> </a:t>
            </a:r>
            <a:r>
              <a:rPr lang="en-US" sz="4499" dirty="0" err="1">
                <a:solidFill>
                  <a:srgbClr val="545454"/>
                </a:solidFill>
                <a:latin typeface="Roboto Condensed"/>
              </a:rPr>
              <a:t>học</a:t>
            </a:r>
            <a:r>
              <a:rPr lang="en-US" sz="4499" dirty="0">
                <a:solidFill>
                  <a:srgbClr val="545454"/>
                </a:solidFill>
                <a:latin typeface="Roboto Condensed"/>
              </a:rPr>
              <a:t> </a:t>
            </a:r>
            <a:r>
              <a:rPr lang="en-US" sz="4499" dirty="0" err="1">
                <a:solidFill>
                  <a:srgbClr val="545454"/>
                </a:solidFill>
                <a:latin typeface="Roboto Condensed"/>
              </a:rPr>
              <a:t>sinh</a:t>
            </a:r>
            <a:r>
              <a:rPr lang="en-US" sz="4499" dirty="0">
                <a:solidFill>
                  <a:srgbClr val="545454"/>
                </a:solidFill>
                <a:latin typeface="Roboto Condensed"/>
              </a:rPr>
              <a:t> </a:t>
            </a:r>
            <a:r>
              <a:rPr lang="en-US" sz="4499" dirty="0" err="1">
                <a:solidFill>
                  <a:srgbClr val="545454"/>
                </a:solidFill>
                <a:latin typeface="Roboto Condensed"/>
              </a:rPr>
              <a:t>động</a:t>
            </a:r>
            <a:r>
              <a:rPr lang="en-US" sz="4499" dirty="0">
                <a:solidFill>
                  <a:srgbClr val="545454"/>
                </a:solidFill>
                <a:latin typeface="Roboto Condensed"/>
              </a:rPr>
              <a:t>.</a:t>
            </a:r>
          </a:p>
        </p:txBody>
      </p:sp>
      <p:sp>
        <p:nvSpPr>
          <p:cNvPr id="10" name="TextBox 10"/>
          <p:cNvSpPr txBox="1"/>
          <p:nvPr/>
        </p:nvSpPr>
        <p:spPr>
          <a:xfrm>
            <a:off x="3038262" y="3240677"/>
            <a:ext cx="10449138" cy="1061720"/>
          </a:xfrm>
          <a:prstGeom prst="rect">
            <a:avLst/>
          </a:prstGeom>
        </p:spPr>
        <p:txBody>
          <a:bodyPr wrap="square" lIns="0" tIns="0" rIns="0" bIns="0" rtlCol="0" anchor="t">
            <a:spAutoFit/>
          </a:bodyPr>
          <a:lstStyle/>
          <a:p>
            <a:pPr marL="669291" lvl="1" algn="ctr">
              <a:lnSpc>
                <a:spcPts val="8680"/>
              </a:lnSpc>
              <a:spcBef>
                <a:spcPct val="0"/>
              </a:spcBef>
            </a:pPr>
            <a:r>
              <a:rPr lang="en-US" sz="6200" dirty="0">
                <a:solidFill>
                  <a:srgbClr val="6D453E"/>
                </a:solidFill>
                <a:latin typeface="#9Slide07 SVNUT Triumph Press"/>
              </a:rPr>
              <a:t>1. </a:t>
            </a:r>
            <a:r>
              <a:rPr lang="en-US" sz="6200" dirty="0" err="1">
                <a:solidFill>
                  <a:srgbClr val="6D453E"/>
                </a:solidFill>
                <a:latin typeface="#9Slide07 SVNUT Triumph Press"/>
              </a:rPr>
              <a:t>Khái</a:t>
            </a:r>
            <a:r>
              <a:rPr lang="en-US" sz="6200" dirty="0">
                <a:solidFill>
                  <a:srgbClr val="6D453E"/>
                </a:solidFill>
                <a:latin typeface="#9Slide07 SVNUT Triumph Press"/>
              </a:rPr>
              <a:t> </a:t>
            </a:r>
            <a:r>
              <a:rPr lang="en-US" sz="6200" dirty="0" err="1">
                <a:solidFill>
                  <a:srgbClr val="6D453E"/>
                </a:solidFill>
                <a:latin typeface="#9Slide07 SVNUT Triumph Press"/>
              </a:rPr>
              <a:t>niệm</a:t>
            </a:r>
            <a:r>
              <a:rPr lang="en-US" sz="6200" dirty="0">
                <a:solidFill>
                  <a:srgbClr val="6D453E"/>
                </a:solidFill>
                <a:latin typeface="#9Slide07 SVNUT Triumph Press"/>
              </a:rPr>
              <a:t> </a:t>
            </a:r>
            <a:r>
              <a:rPr lang="en-US" sz="6200" dirty="0" err="1">
                <a:solidFill>
                  <a:srgbClr val="6D453E"/>
                </a:solidFill>
                <a:latin typeface="#9Slide07 SVNUT Triumph Press"/>
              </a:rPr>
              <a:t>truyện</a:t>
            </a:r>
            <a:r>
              <a:rPr lang="en-US" sz="6200" dirty="0">
                <a:solidFill>
                  <a:srgbClr val="6D453E"/>
                </a:solidFill>
                <a:latin typeface="#9Slide07 SVNUT Triumph Press"/>
              </a:rPr>
              <a:t> </a:t>
            </a:r>
            <a:r>
              <a:rPr lang="en-US" sz="6200" dirty="0" err="1">
                <a:solidFill>
                  <a:srgbClr val="6D453E"/>
                </a:solidFill>
                <a:latin typeface="#9Slide07 SVNUT Triumph Press"/>
              </a:rPr>
              <a:t>lịch</a:t>
            </a:r>
            <a:r>
              <a:rPr lang="en-US" sz="6200" dirty="0">
                <a:solidFill>
                  <a:srgbClr val="6D453E"/>
                </a:solidFill>
                <a:latin typeface="#9Slide07 SVNUT Triumph Press"/>
              </a:rPr>
              <a:t> </a:t>
            </a:r>
            <a:r>
              <a:rPr lang="en-US" sz="6200" dirty="0" err="1">
                <a:solidFill>
                  <a:srgbClr val="6D453E"/>
                </a:solidFill>
                <a:latin typeface="#9Slide07 SVNUT Triumph Press"/>
              </a:rPr>
              <a:t>sử</a:t>
            </a:r>
            <a:endParaRPr lang="en-US" sz="6200" dirty="0">
              <a:solidFill>
                <a:srgbClr val="6D453E"/>
              </a:solidFill>
              <a:latin typeface="#9Slide07 SVNUT Triumph Press"/>
            </a:endParaRPr>
          </a:p>
        </p:txBody>
      </p:sp>
      <p:sp>
        <p:nvSpPr>
          <p:cNvPr id="11" name="TextBox 11"/>
          <p:cNvSpPr txBox="1"/>
          <p:nvPr/>
        </p:nvSpPr>
        <p:spPr>
          <a:xfrm>
            <a:off x="1410214" y="1496220"/>
            <a:ext cx="11984013" cy="1203321"/>
          </a:xfrm>
          <a:prstGeom prst="rect">
            <a:avLst/>
          </a:prstGeom>
        </p:spPr>
        <p:txBody>
          <a:bodyPr lIns="0" tIns="0" rIns="0" bIns="0" rtlCol="0" anchor="t">
            <a:spAutoFit/>
          </a:bodyPr>
          <a:lstStyle/>
          <a:p>
            <a:pPr algn="ctr">
              <a:lnSpc>
                <a:spcPts val="9800"/>
              </a:lnSpc>
            </a:pPr>
            <a:r>
              <a:rPr lang="en-US" sz="7000" dirty="0">
                <a:solidFill>
                  <a:srgbClr val="845C2C"/>
                </a:solidFill>
                <a:latin typeface="Fraunces Semi-Bold"/>
              </a:rPr>
              <a:t>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4" name="Freeform 4"/>
          <p:cNvSpPr/>
          <p:nvPr/>
        </p:nvSpPr>
        <p:spPr>
          <a:xfrm>
            <a:off x="628876" y="2472530"/>
            <a:ext cx="8515124" cy="6394084"/>
          </a:xfrm>
          <a:custGeom>
            <a:avLst/>
            <a:gdLst/>
            <a:ahLst/>
            <a:cxnLst/>
            <a:rect l="l" t="t" r="r" b="b"/>
            <a:pathLst>
              <a:path w="8515124" h="6394084">
                <a:moveTo>
                  <a:pt x="0" y="0"/>
                </a:moveTo>
                <a:lnTo>
                  <a:pt x="8515124" y="0"/>
                </a:lnTo>
                <a:lnTo>
                  <a:pt x="8515124" y="6394083"/>
                </a:lnTo>
                <a:lnTo>
                  <a:pt x="0" y="6394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9591142" y="2673832"/>
            <a:ext cx="8247045" cy="6192781"/>
          </a:xfrm>
          <a:custGeom>
            <a:avLst/>
            <a:gdLst/>
            <a:ahLst/>
            <a:cxnLst/>
            <a:rect l="l" t="t" r="r" b="b"/>
            <a:pathLst>
              <a:path w="8247045" h="6192781">
                <a:moveTo>
                  <a:pt x="0" y="0"/>
                </a:moveTo>
                <a:lnTo>
                  <a:pt x="8247045" y="0"/>
                </a:lnTo>
                <a:lnTo>
                  <a:pt x="8247045" y="6192781"/>
                </a:lnTo>
                <a:lnTo>
                  <a:pt x="0" y="61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402537" y="1578325"/>
            <a:ext cx="4967803" cy="1788409"/>
          </a:xfrm>
          <a:custGeom>
            <a:avLst/>
            <a:gdLst/>
            <a:ahLst/>
            <a:cxnLst/>
            <a:rect l="l" t="t" r="r" b="b"/>
            <a:pathLst>
              <a:path w="4967803" h="1788409">
                <a:moveTo>
                  <a:pt x="0" y="0"/>
                </a:moveTo>
                <a:lnTo>
                  <a:pt x="4967803" y="0"/>
                </a:lnTo>
                <a:lnTo>
                  <a:pt x="4967803" y="1788409"/>
                </a:lnTo>
                <a:lnTo>
                  <a:pt x="0" y="1788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1918679" y="2027278"/>
            <a:ext cx="4786208" cy="1723035"/>
          </a:xfrm>
          <a:custGeom>
            <a:avLst/>
            <a:gdLst/>
            <a:ahLst/>
            <a:cxnLst/>
            <a:rect l="l" t="t" r="r" b="b"/>
            <a:pathLst>
              <a:path w="4786208" h="1723035">
                <a:moveTo>
                  <a:pt x="0" y="0"/>
                </a:moveTo>
                <a:lnTo>
                  <a:pt x="4786209" y="0"/>
                </a:lnTo>
                <a:lnTo>
                  <a:pt x="4786209" y="1723035"/>
                </a:lnTo>
                <a:lnTo>
                  <a:pt x="0" y="172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353313" y="3546491"/>
            <a:ext cx="7078432" cy="4669682"/>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a:rPr>
              <a:t>Cốt</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a:t>
            </a:r>
            <a:r>
              <a:rPr lang="en-US" sz="4399" dirty="0" err="1">
                <a:solidFill>
                  <a:srgbClr val="000000"/>
                </a:solidFill>
                <a:latin typeface="Roboto Condensed"/>
              </a:rPr>
              <a:t>lịch</a:t>
            </a:r>
            <a:r>
              <a:rPr lang="en-US" sz="4399" dirty="0">
                <a:solidFill>
                  <a:srgbClr val="000000"/>
                </a:solidFill>
                <a:latin typeface="Roboto Condensed"/>
              </a:rPr>
              <a:t> </a:t>
            </a:r>
            <a:r>
              <a:rPr lang="en-US" sz="4399" dirty="0" err="1">
                <a:solidFill>
                  <a:srgbClr val="000000"/>
                </a:solidFill>
                <a:latin typeface="Roboto Condensed"/>
              </a:rPr>
              <a:t>sử</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Bold"/>
              </a:rPr>
              <a:t>một</a:t>
            </a:r>
            <a:r>
              <a:rPr lang="en-US" sz="4399" dirty="0">
                <a:solidFill>
                  <a:srgbClr val="000000"/>
                </a:solidFill>
                <a:latin typeface="Roboto Condensed Bold"/>
              </a:rPr>
              <a:t> </a:t>
            </a:r>
            <a:r>
              <a:rPr lang="en-US" sz="4399" dirty="0" err="1">
                <a:solidFill>
                  <a:srgbClr val="000000"/>
                </a:solidFill>
                <a:latin typeface="Roboto Condensed Bold"/>
              </a:rPr>
              <a:t>hệ</a:t>
            </a:r>
            <a:r>
              <a:rPr lang="en-US" sz="4399" dirty="0">
                <a:solidFill>
                  <a:srgbClr val="000000"/>
                </a:solidFill>
                <a:latin typeface="Roboto Condensed Bold"/>
              </a:rPr>
              <a:t> </a:t>
            </a:r>
            <a:r>
              <a:rPr lang="en-US" sz="4399" dirty="0" err="1">
                <a:solidFill>
                  <a:srgbClr val="000000"/>
                </a:solidFill>
                <a:latin typeface="Roboto Condensed Bold"/>
              </a:rPr>
              <a:t>thống</a:t>
            </a:r>
            <a:r>
              <a:rPr lang="en-US" sz="4399" dirty="0">
                <a:solidFill>
                  <a:srgbClr val="000000"/>
                </a:solidFill>
                <a:latin typeface="Roboto Condensed Bold"/>
              </a:rPr>
              <a:t> </a:t>
            </a:r>
            <a:r>
              <a:rPr lang="en-US" sz="4399" dirty="0" err="1">
                <a:solidFill>
                  <a:srgbClr val="000000"/>
                </a:solidFill>
                <a:latin typeface="Roboto Condensed Bold"/>
              </a:rPr>
              <a:t>sự</a:t>
            </a:r>
            <a:r>
              <a:rPr lang="en-US" sz="4399" dirty="0">
                <a:solidFill>
                  <a:srgbClr val="000000"/>
                </a:solidFill>
                <a:latin typeface="Roboto Condensed Bold"/>
              </a:rPr>
              <a:t> </a:t>
            </a:r>
            <a:r>
              <a:rPr lang="en-US" sz="4399" dirty="0" err="1">
                <a:solidFill>
                  <a:srgbClr val="000000"/>
                </a:solidFill>
                <a:latin typeface="Roboto Condensed Bold"/>
              </a:rPr>
              <a:t>kiện</a:t>
            </a:r>
            <a:r>
              <a:rPr lang="en-US" sz="4399" dirty="0">
                <a:solidFill>
                  <a:srgbClr val="000000"/>
                </a:solidFill>
                <a:latin typeface="Roboto Condensed Bold"/>
              </a:rPr>
              <a:t> </a:t>
            </a:r>
            <a:r>
              <a:rPr lang="en-US" sz="4399" dirty="0" err="1">
                <a:solidFill>
                  <a:srgbClr val="000000"/>
                </a:solidFill>
                <a:latin typeface="Roboto Condensed Bold"/>
              </a:rPr>
              <a:t>liên</a:t>
            </a:r>
            <a:r>
              <a:rPr lang="en-US" sz="4399" dirty="0">
                <a:solidFill>
                  <a:srgbClr val="000000"/>
                </a:solidFill>
                <a:latin typeface="Roboto Condensed Bold"/>
              </a:rPr>
              <a:t> </a:t>
            </a:r>
            <a:r>
              <a:rPr lang="en-US" sz="4399" dirty="0" err="1">
                <a:solidFill>
                  <a:srgbClr val="000000"/>
                </a:solidFill>
                <a:latin typeface="Roboto Condensed Bold"/>
              </a:rPr>
              <a:t>quan</a:t>
            </a:r>
            <a:r>
              <a:rPr lang="en-US" sz="4399" dirty="0">
                <a:solidFill>
                  <a:srgbClr val="000000"/>
                </a:solidFill>
                <a:latin typeface="Roboto Condensed Bold"/>
              </a:rPr>
              <a:t> </a:t>
            </a:r>
            <a:r>
              <a:rPr lang="en-US" sz="4399" dirty="0" err="1">
                <a:solidFill>
                  <a:srgbClr val="000000"/>
                </a:solidFill>
                <a:latin typeface="Roboto Condensed Bold"/>
              </a:rPr>
              <a:t>đến</a:t>
            </a:r>
            <a:r>
              <a:rPr lang="en-US" sz="4399" dirty="0">
                <a:solidFill>
                  <a:srgbClr val="000000"/>
                </a:solidFill>
                <a:latin typeface="Roboto Condensed Bold"/>
              </a:rPr>
              <a:t> </a:t>
            </a:r>
            <a:r>
              <a:rPr lang="en-US" sz="4399" dirty="0" err="1">
                <a:solidFill>
                  <a:srgbClr val="000000"/>
                </a:solidFill>
                <a:latin typeface="Roboto Condensed Bold"/>
              </a:rPr>
              <a:t>lịch</a:t>
            </a:r>
            <a:r>
              <a:rPr lang="en-US" sz="4399" dirty="0">
                <a:solidFill>
                  <a:srgbClr val="000000"/>
                </a:solidFill>
                <a:latin typeface="Roboto Condensed Bold"/>
              </a:rPr>
              <a:t> </a:t>
            </a:r>
            <a:r>
              <a:rPr lang="en-US" sz="4399" dirty="0" err="1">
                <a:solidFill>
                  <a:srgbClr val="000000"/>
                </a:solidFill>
                <a:latin typeface="Roboto Condensed Bold"/>
              </a:rPr>
              <a:t>sử</a:t>
            </a:r>
            <a:r>
              <a:rPr lang="en-US" sz="4399" dirty="0">
                <a:solidFill>
                  <a:srgbClr val="000000"/>
                </a:solidFill>
                <a:latin typeface="Roboto Condensed Bold"/>
              </a:rPr>
              <a:t> </a:t>
            </a:r>
            <a:r>
              <a:rPr lang="en-US" sz="4399" dirty="0" err="1">
                <a:solidFill>
                  <a:srgbClr val="000000"/>
                </a:solidFill>
                <a:latin typeface="Roboto Condensed Bold"/>
              </a:rPr>
              <a:t>dân</a:t>
            </a:r>
            <a:r>
              <a:rPr lang="en-US" sz="4399" dirty="0">
                <a:solidFill>
                  <a:srgbClr val="000000"/>
                </a:solidFill>
                <a:latin typeface="Roboto Condensed Bold"/>
              </a:rPr>
              <a:t> </a:t>
            </a:r>
            <a:r>
              <a:rPr lang="en-US" sz="4399" dirty="0" err="1">
                <a:solidFill>
                  <a:srgbClr val="000000"/>
                </a:solidFill>
                <a:latin typeface="Roboto Condensed Bold"/>
              </a:rPr>
              <a:t>tộc</a:t>
            </a:r>
            <a:r>
              <a:rPr lang="en-US" sz="4399" dirty="0">
                <a:solidFill>
                  <a:srgbClr val="000000"/>
                </a:solidFill>
                <a:latin typeface="Roboto Condense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s</a:t>
            </a:r>
            <a:r>
              <a:rPr lang="en-US" sz="4399" dirty="0" err="1">
                <a:solidFill>
                  <a:srgbClr val="000000"/>
                </a:solidFill>
                <a:latin typeface="Roboto Condensed Bold"/>
              </a:rPr>
              <a:t>ắp</a:t>
            </a:r>
            <a:r>
              <a:rPr lang="en-US" sz="4399" dirty="0">
                <a:solidFill>
                  <a:srgbClr val="000000"/>
                </a:solidFill>
                <a:latin typeface="Roboto Condensed Bold"/>
              </a:rPr>
              <a:t> </a:t>
            </a:r>
            <a:r>
              <a:rPr lang="en-US" sz="4399" dirty="0" err="1">
                <a:solidFill>
                  <a:srgbClr val="000000"/>
                </a:solidFill>
                <a:latin typeface="Roboto Condensed Bold"/>
              </a:rPr>
              <a:t>xếp</a:t>
            </a:r>
            <a:r>
              <a:rPr lang="en-US" sz="4399" dirty="0">
                <a:solidFill>
                  <a:srgbClr val="000000"/>
                </a:solidFill>
                <a:latin typeface="Roboto Condensed Bold"/>
              </a:rPr>
              <a:t> </a:t>
            </a:r>
            <a:r>
              <a:rPr lang="en-US" sz="4399" dirty="0" err="1">
                <a:solidFill>
                  <a:srgbClr val="000000"/>
                </a:solidFill>
                <a:latin typeface="Roboto Condensed Bold"/>
              </a:rPr>
              <a:t>theo</a:t>
            </a:r>
            <a:r>
              <a:rPr lang="en-US" sz="4399" dirty="0">
                <a:solidFill>
                  <a:srgbClr val="000000"/>
                </a:solidFill>
                <a:latin typeface="Roboto Condensed Bold"/>
              </a:rPr>
              <a:t> ý </a:t>
            </a:r>
            <a:r>
              <a:rPr lang="en-US" sz="4399" dirty="0" err="1">
                <a:solidFill>
                  <a:srgbClr val="000000"/>
                </a:solidFill>
                <a:latin typeface="Roboto Condensed Bold"/>
              </a:rPr>
              <a:t>đồ</a:t>
            </a:r>
            <a:r>
              <a:rPr lang="en-US" sz="4399" dirty="0">
                <a:solidFill>
                  <a:srgbClr val="000000"/>
                </a:solidFill>
                <a:latin typeface="Roboto Condensed Bold"/>
              </a:rPr>
              <a:t> </a:t>
            </a:r>
            <a:r>
              <a:rPr lang="en-US" sz="4399" dirty="0" err="1">
                <a:solidFill>
                  <a:srgbClr val="000000"/>
                </a:solidFill>
                <a:latin typeface="Roboto Condensed Bold"/>
              </a:rPr>
              <a:t>nhất</a:t>
            </a:r>
            <a:r>
              <a:rPr lang="en-US" sz="4399" dirty="0">
                <a:solidFill>
                  <a:srgbClr val="000000"/>
                </a:solidFill>
                <a:latin typeface="Roboto Condensed Bold"/>
              </a:rPr>
              <a:t> </a:t>
            </a:r>
            <a:r>
              <a:rPr lang="en-US" sz="4399" dirty="0" err="1">
                <a:solidFill>
                  <a:srgbClr val="000000"/>
                </a:solidFill>
                <a:latin typeface="Roboto Condensed Bold"/>
              </a:rPr>
              <a:t>định</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giả</a:t>
            </a:r>
            <a:r>
              <a:rPr lang="en-US" sz="4399" dirty="0">
                <a:solidFill>
                  <a:srgbClr val="000000"/>
                </a:solidFill>
                <a:latin typeface="Roboto Condensed"/>
              </a:rPr>
              <a:t> </a:t>
            </a:r>
            <a:r>
              <a:rPr lang="en-US" sz="4399" dirty="0" err="1">
                <a:solidFill>
                  <a:srgbClr val="000000"/>
                </a:solidFill>
                <a:latin typeface="Roboto Condensed"/>
              </a:rPr>
              <a:t>nhằm</a:t>
            </a:r>
            <a:r>
              <a:rPr lang="en-US" sz="4399" dirty="0">
                <a:solidFill>
                  <a:srgbClr val="000000"/>
                </a:solidFill>
                <a:latin typeface="Roboto Condensed"/>
              </a:rPr>
              <a:t> </a:t>
            </a:r>
            <a:r>
              <a:rPr lang="en-US" sz="4399" dirty="0" err="1">
                <a:solidFill>
                  <a:srgbClr val="000000"/>
                </a:solidFill>
                <a:latin typeface="Roboto Condensed"/>
              </a:rPr>
              <a:t>thể</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a:t>
            </a:r>
            <a:r>
              <a:rPr lang="en-US" sz="4399" dirty="0" err="1">
                <a:solidFill>
                  <a:srgbClr val="000000"/>
                </a:solidFill>
                <a:latin typeface="Roboto Condensed"/>
              </a:rPr>
              <a:t>nội</a:t>
            </a:r>
            <a:r>
              <a:rPr lang="en-US" sz="4399" dirty="0">
                <a:solidFill>
                  <a:srgbClr val="000000"/>
                </a:solidFill>
                <a:latin typeface="Roboto Condensed"/>
              </a:rPr>
              <a:t> dung, ý </a:t>
            </a:r>
            <a:r>
              <a:rPr lang="en-US" sz="4399" dirty="0" err="1">
                <a:solidFill>
                  <a:srgbClr val="000000"/>
                </a:solidFill>
                <a:latin typeface="Roboto Condensed"/>
              </a:rPr>
              <a:t>nghĩa</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phẩm</a:t>
            </a:r>
            <a:r>
              <a:rPr lang="en-US" sz="4399" dirty="0">
                <a:solidFill>
                  <a:srgbClr val="000000"/>
                </a:solidFill>
                <a:latin typeface="Roboto Condensed"/>
              </a:rPr>
              <a:t>.</a:t>
            </a:r>
          </a:p>
        </p:txBody>
      </p:sp>
      <p:sp>
        <p:nvSpPr>
          <p:cNvPr id="10" name="TextBox 10"/>
          <p:cNvSpPr txBox="1"/>
          <p:nvPr/>
        </p:nvSpPr>
        <p:spPr>
          <a:xfrm>
            <a:off x="10483799" y="3655063"/>
            <a:ext cx="6508801" cy="4669682"/>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a:rPr>
              <a:t>Bối</a:t>
            </a:r>
            <a:r>
              <a:rPr lang="en-US" sz="4399" dirty="0">
                <a:solidFill>
                  <a:srgbClr val="000000"/>
                </a:solidFill>
                <a:latin typeface="Roboto Condensed"/>
              </a:rPr>
              <a:t> </a:t>
            </a:r>
            <a:r>
              <a:rPr lang="en-US" sz="4399" dirty="0" err="1">
                <a:solidFill>
                  <a:srgbClr val="000000"/>
                </a:solidFill>
                <a:latin typeface="Roboto Condensed"/>
              </a:rPr>
              <a:t>cảnh</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a:t>
            </a:r>
            <a:r>
              <a:rPr lang="en-US" sz="4399" dirty="0" err="1">
                <a:solidFill>
                  <a:srgbClr val="000000"/>
                </a:solidFill>
                <a:latin typeface="Roboto Condensed"/>
              </a:rPr>
              <a:t>lịch</a:t>
            </a:r>
            <a:r>
              <a:rPr lang="en-US" sz="4399" dirty="0">
                <a:solidFill>
                  <a:srgbClr val="000000"/>
                </a:solidFill>
                <a:latin typeface="Roboto Condensed"/>
              </a:rPr>
              <a:t> </a:t>
            </a:r>
            <a:r>
              <a:rPr lang="en-US" sz="4399" dirty="0" err="1">
                <a:solidFill>
                  <a:srgbClr val="000000"/>
                </a:solidFill>
                <a:latin typeface="Roboto Condensed"/>
              </a:rPr>
              <a:t>sử</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Bold"/>
              </a:rPr>
              <a:t>hoàn</a:t>
            </a:r>
            <a:r>
              <a:rPr lang="en-US" sz="4399" dirty="0">
                <a:solidFill>
                  <a:srgbClr val="000000"/>
                </a:solidFill>
                <a:latin typeface="Roboto Condensed Bold"/>
              </a:rPr>
              <a:t> </a:t>
            </a:r>
            <a:r>
              <a:rPr lang="en-US" sz="4399" dirty="0" err="1">
                <a:solidFill>
                  <a:srgbClr val="000000"/>
                </a:solidFill>
                <a:latin typeface="Roboto Condensed Bold"/>
              </a:rPr>
              <a:t>cảnh</a:t>
            </a:r>
            <a:r>
              <a:rPr lang="en-US" sz="4399" dirty="0">
                <a:solidFill>
                  <a:srgbClr val="000000"/>
                </a:solidFill>
                <a:latin typeface="Roboto Condensed Bold"/>
              </a:rPr>
              <a:t> </a:t>
            </a:r>
            <a:r>
              <a:rPr lang="en-US" sz="4399" dirty="0" err="1">
                <a:solidFill>
                  <a:srgbClr val="000000"/>
                </a:solidFill>
                <a:latin typeface="Roboto Condensed Bold"/>
              </a:rPr>
              <a:t>xã</a:t>
            </a:r>
            <a:r>
              <a:rPr lang="en-US" sz="4399" dirty="0">
                <a:solidFill>
                  <a:srgbClr val="000000"/>
                </a:solidFill>
                <a:latin typeface="Roboto Condensed Bold"/>
              </a:rPr>
              <a:t> </a:t>
            </a:r>
            <a:r>
              <a:rPr lang="en-US" sz="4399" dirty="0" err="1">
                <a:solidFill>
                  <a:srgbClr val="000000"/>
                </a:solidFill>
                <a:latin typeface="Roboto Condensed Bold"/>
              </a:rPr>
              <a:t>hội</a:t>
            </a:r>
            <a:r>
              <a:rPr lang="en-US" sz="4399" dirty="0">
                <a:solidFill>
                  <a:srgbClr val="000000"/>
                </a:solidFill>
                <a:latin typeface="Roboto Condensed Bol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Bold"/>
              </a:rPr>
              <a:t>một</a:t>
            </a:r>
            <a:r>
              <a:rPr lang="en-US" sz="4399" dirty="0">
                <a:solidFill>
                  <a:srgbClr val="000000"/>
                </a:solidFill>
                <a:latin typeface="Roboto Condensed Bold"/>
              </a:rPr>
              <a:t> </a:t>
            </a:r>
            <a:r>
              <a:rPr lang="en-US" sz="4399" dirty="0" err="1">
                <a:solidFill>
                  <a:srgbClr val="000000"/>
                </a:solidFill>
                <a:latin typeface="Roboto Condensed Bold"/>
              </a:rPr>
              <a:t>thời</a:t>
            </a:r>
            <a:r>
              <a:rPr lang="en-US" sz="4399" dirty="0">
                <a:solidFill>
                  <a:srgbClr val="000000"/>
                </a:solidFill>
                <a:latin typeface="Roboto Condensed Bold"/>
              </a:rPr>
              <a:t> </a:t>
            </a:r>
            <a:r>
              <a:rPr lang="en-US" sz="4399" dirty="0" err="1">
                <a:solidFill>
                  <a:srgbClr val="000000"/>
                </a:solidFill>
                <a:latin typeface="Roboto Condensed Bold"/>
              </a:rPr>
              <a:t>kì</a:t>
            </a:r>
            <a:r>
              <a:rPr lang="en-US" sz="4399" dirty="0">
                <a:solidFill>
                  <a:srgbClr val="000000"/>
                </a:solidFill>
                <a:latin typeface="Roboto Condensed Bold"/>
              </a:rPr>
              <a:t> </a:t>
            </a:r>
            <a:r>
              <a:rPr lang="en-US" sz="4399" dirty="0" err="1">
                <a:solidFill>
                  <a:srgbClr val="000000"/>
                </a:solidFill>
                <a:latin typeface="Roboto Condensed Bold"/>
              </a:rPr>
              <a:t>lịch</a:t>
            </a:r>
            <a:r>
              <a:rPr lang="en-US" sz="4399" dirty="0">
                <a:solidFill>
                  <a:srgbClr val="000000"/>
                </a:solidFill>
                <a:latin typeface="Roboto Condensed Bold"/>
              </a:rPr>
              <a:t> </a:t>
            </a:r>
            <a:r>
              <a:rPr lang="en-US" sz="4399" dirty="0" err="1">
                <a:solidFill>
                  <a:srgbClr val="000000"/>
                </a:solidFill>
                <a:latin typeface="Roboto Condensed Bold"/>
              </a:rPr>
              <a:t>sử</a:t>
            </a:r>
            <a:r>
              <a:rPr lang="en-US" sz="4399" dirty="0">
                <a:solidFill>
                  <a:srgbClr val="000000"/>
                </a:solidFill>
                <a:latin typeface="Roboto Condensed Bold"/>
              </a:rPr>
              <a:t> </a:t>
            </a:r>
            <a:r>
              <a:rPr lang="en-US" sz="4399" dirty="0" err="1">
                <a:solidFill>
                  <a:srgbClr val="000000"/>
                </a:solidFill>
                <a:latin typeface="Roboto Condensed Bold"/>
              </a:rPr>
              <a:t>nói</a:t>
            </a:r>
            <a:r>
              <a:rPr lang="en-US" sz="4399" dirty="0">
                <a:solidFill>
                  <a:srgbClr val="000000"/>
                </a:solidFill>
                <a:latin typeface="Roboto Condensed Bold"/>
              </a:rPr>
              <a:t> </a:t>
            </a:r>
            <a:r>
              <a:rPr lang="en-US" sz="4399" dirty="0" err="1">
                <a:solidFill>
                  <a:srgbClr val="000000"/>
                </a:solidFill>
                <a:latin typeface="Roboto Condensed Bold"/>
              </a:rPr>
              <a:t>chung</a:t>
            </a:r>
            <a:r>
              <a:rPr lang="en-US" sz="4399" dirty="0">
                <a:solidFill>
                  <a:srgbClr val="000000"/>
                </a:solidFill>
                <a:latin typeface="Roboto Condense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thể</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qua </a:t>
            </a:r>
            <a:r>
              <a:rPr lang="en-US" sz="4399" dirty="0" err="1">
                <a:solidFill>
                  <a:srgbClr val="000000"/>
                </a:solidFill>
                <a:latin typeface="Roboto Condensed"/>
              </a:rPr>
              <a:t>các</a:t>
            </a:r>
            <a:r>
              <a:rPr lang="en-US" sz="4399" dirty="0">
                <a:solidFill>
                  <a:srgbClr val="000000"/>
                </a:solidFill>
                <a:latin typeface="Roboto Condensed"/>
              </a:rPr>
              <a:t> </a:t>
            </a:r>
            <a:r>
              <a:rPr lang="en-US" sz="4399" dirty="0" err="1">
                <a:solidFill>
                  <a:srgbClr val="000000"/>
                </a:solidFill>
                <a:latin typeface="Roboto Condensed"/>
              </a:rPr>
              <a:t>s</a:t>
            </a:r>
            <a:r>
              <a:rPr lang="en-US" sz="4399" dirty="0" err="1">
                <a:solidFill>
                  <a:srgbClr val="000000"/>
                </a:solidFill>
                <a:latin typeface="Roboto Condensed Bold"/>
              </a:rPr>
              <a:t>ự</a:t>
            </a:r>
            <a:r>
              <a:rPr lang="en-US" sz="4399" dirty="0">
                <a:solidFill>
                  <a:srgbClr val="000000"/>
                </a:solidFill>
                <a:latin typeface="Roboto Condensed Bold"/>
              </a:rPr>
              <a:t> </a:t>
            </a:r>
            <a:r>
              <a:rPr lang="en-US" sz="4399" dirty="0" err="1">
                <a:solidFill>
                  <a:srgbClr val="000000"/>
                </a:solidFill>
                <a:latin typeface="Roboto Condensed Bold"/>
              </a:rPr>
              <a:t>kiện</a:t>
            </a:r>
            <a:r>
              <a:rPr lang="en-US" sz="4399" dirty="0">
                <a:solidFill>
                  <a:srgbClr val="000000"/>
                </a:solidFill>
                <a:latin typeface="Roboto Condensed Bold"/>
              </a:rPr>
              <a:t>, </a:t>
            </a:r>
            <a:r>
              <a:rPr lang="en-US" sz="4399" dirty="0" err="1">
                <a:solidFill>
                  <a:srgbClr val="000000"/>
                </a:solidFill>
                <a:latin typeface="Roboto Condensed Bold"/>
              </a:rPr>
              <a:t>nhân</a:t>
            </a:r>
            <a:r>
              <a:rPr lang="en-US" sz="4399" dirty="0">
                <a:solidFill>
                  <a:srgbClr val="000000"/>
                </a:solidFill>
                <a:latin typeface="Roboto Condensed Bold"/>
              </a:rPr>
              <a:t> </a:t>
            </a:r>
            <a:r>
              <a:rPr lang="en-US" sz="4399" dirty="0" err="1">
                <a:solidFill>
                  <a:srgbClr val="000000"/>
                </a:solidFill>
                <a:latin typeface="Roboto Condensed Bold"/>
              </a:rPr>
              <a:t>vật</a:t>
            </a:r>
            <a:r>
              <a:rPr lang="en-US" sz="4399" dirty="0">
                <a:solidFill>
                  <a:srgbClr val="000000"/>
                </a:solidFill>
                <a:latin typeface="Roboto Condensed Bold"/>
              </a:rPr>
              <a:t> </a:t>
            </a:r>
            <a:r>
              <a:rPr lang="en-US" sz="4399" dirty="0" err="1">
                <a:solidFill>
                  <a:srgbClr val="000000"/>
                </a:solidFill>
                <a:latin typeface="Roboto Condensed Bold"/>
              </a:rPr>
              <a:t>lịch</a:t>
            </a:r>
            <a:r>
              <a:rPr lang="en-US" sz="4399" dirty="0">
                <a:solidFill>
                  <a:srgbClr val="000000"/>
                </a:solidFill>
                <a:latin typeface="Roboto Condensed Bold"/>
              </a:rPr>
              <a:t> </a:t>
            </a:r>
            <a:r>
              <a:rPr lang="en-US" sz="4399" dirty="0" err="1">
                <a:solidFill>
                  <a:srgbClr val="000000"/>
                </a:solidFill>
                <a:latin typeface="Roboto Condensed Bold"/>
              </a:rPr>
              <a:t>sử</a:t>
            </a:r>
            <a:r>
              <a:rPr lang="en-US" sz="4399" dirty="0">
                <a:solidFill>
                  <a:srgbClr val="000000"/>
                </a:solidFill>
                <a:latin typeface="Roboto Condensed Bold"/>
              </a:rPr>
              <a:t>, </a:t>
            </a:r>
            <a:r>
              <a:rPr lang="en-US" sz="4399" dirty="0" err="1">
                <a:solidFill>
                  <a:srgbClr val="000000"/>
                </a:solidFill>
                <a:latin typeface="Roboto Condensed Bold"/>
              </a:rPr>
              <a:t>phong</a:t>
            </a:r>
            <a:r>
              <a:rPr lang="en-US" sz="4399" dirty="0">
                <a:solidFill>
                  <a:srgbClr val="000000"/>
                </a:solidFill>
                <a:latin typeface="Roboto Condensed Bold"/>
              </a:rPr>
              <a:t> </a:t>
            </a:r>
            <a:r>
              <a:rPr lang="en-US" sz="4399" dirty="0" err="1">
                <a:solidFill>
                  <a:srgbClr val="000000"/>
                </a:solidFill>
                <a:latin typeface="Roboto Condensed Bold"/>
              </a:rPr>
              <a:t>tục</a:t>
            </a:r>
            <a:r>
              <a:rPr lang="en-US" sz="4399" dirty="0">
                <a:solidFill>
                  <a:srgbClr val="000000"/>
                </a:solidFill>
                <a:latin typeface="Roboto Condensed Bold"/>
              </a:rPr>
              <a:t>, </a:t>
            </a:r>
            <a:r>
              <a:rPr lang="en-US" sz="4399" dirty="0" err="1">
                <a:solidFill>
                  <a:srgbClr val="000000"/>
                </a:solidFill>
                <a:latin typeface="Roboto Condensed Bold"/>
              </a:rPr>
              <a:t>tập</a:t>
            </a:r>
            <a:r>
              <a:rPr lang="en-US" sz="4399" dirty="0">
                <a:solidFill>
                  <a:srgbClr val="000000"/>
                </a:solidFill>
                <a:latin typeface="Roboto Condensed Bold"/>
              </a:rPr>
              <a:t> </a:t>
            </a:r>
            <a:r>
              <a:rPr lang="en-US" sz="4399" dirty="0" err="1">
                <a:solidFill>
                  <a:srgbClr val="000000"/>
                </a:solidFill>
                <a:latin typeface="Roboto Condensed Bold"/>
              </a:rPr>
              <a:t>quán</a:t>
            </a:r>
            <a:r>
              <a:rPr lang="en-US" sz="4399" dirty="0">
                <a:solidFill>
                  <a:srgbClr val="000000"/>
                </a:solidFill>
                <a:latin typeface="Roboto Condensed Bold"/>
              </a:rPr>
              <a:t>. </a:t>
            </a:r>
          </a:p>
        </p:txBody>
      </p:sp>
      <p:sp>
        <p:nvSpPr>
          <p:cNvPr id="11" name="TextBox 11"/>
          <p:cNvSpPr txBox="1"/>
          <p:nvPr/>
        </p:nvSpPr>
        <p:spPr>
          <a:xfrm>
            <a:off x="1028700" y="525495"/>
            <a:ext cx="11379101" cy="1005205"/>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9Slide07 SVNUT Triumph Press"/>
              </a:rPr>
              <a:t>2. Một số yếu tố của truyện lịch sử</a:t>
            </a:r>
          </a:p>
        </p:txBody>
      </p:sp>
      <p:sp>
        <p:nvSpPr>
          <p:cNvPr id="12" name="TextBox 12"/>
          <p:cNvSpPr txBox="1"/>
          <p:nvPr/>
        </p:nvSpPr>
        <p:spPr>
          <a:xfrm>
            <a:off x="3502159" y="1983932"/>
            <a:ext cx="3265194" cy="948691"/>
          </a:xfrm>
          <a:prstGeom prst="rect">
            <a:avLst/>
          </a:prstGeom>
        </p:spPr>
        <p:txBody>
          <a:bodyPr lIns="0" tIns="0" rIns="0" bIns="0" rtlCol="0" anchor="t">
            <a:spAutoFit/>
          </a:bodyPr>
          <a:lstStyle/>
          <a:p>
            <a:pPr algn="ctr">
              <a:lnSpc>
                <a:spcPts val="7559"/>
              </a:lnSpc>
            </a:pPr>
            <a:r>
              <a:rPr lang="en-US" sz="5399" dirty="0">
                <a:solidFill>
                  <a:srgbClr val="000000"/>
                </a:solidFill>
                <a:latin typeface="#9Slide05 VL Fadilla"/>
              </a:rPr>
              <a:t>a. </a:t>
            </a:r>
            <a:r>
              <a:rPr lang="en-US" sz="5399" dirty="0" err="1">
                <a:solidFill>
                  <a:srgbClr val="000000"/>
                </a:solidFill>
                <a:latin typeface="#9Slide05 VL Fadilla"/>
              </a:rPr>
              <a:t>Cốt</a:t>
            </a:r>
            <a:r>
              <a:rPr lang="en-US" sz="5399" dirty="0">
                <a:solidFill>
                  <a:srgbClr val="000000"/>
                </a:solidFill>
                <a:latin typeface="#9Slide05 VL Fadilla"/>
              </a:rPr>
              <a:t> </a:t>
            </a:r>
            <a:r>
              <a:rPr lang="en-US" sz="5399" dirty="0" err="1">
                <a:solidFill>
                  <a:srgbClr val="000000"/>
                </a:solidFill>
                <a:latin typeface="#9Slide05 VL Fadilla"/>
              </a:rPr>
              <a:t>truyện</a:t>
            </a:r>
            <a:endParaRPr lang="en-US" sz="5399" dirty="0">
              <a:solidFill>
                <a:srgbClr val="000000"/>
              </a:solidFill>
              <a:latin typeface="#9Slide05 VL Fadilla"/>
            </a:endParaRPr>
          </a:p>
        </p:txBody>
      </p:sp>
      <p:sp>
        <p:nvSpPr>
          <p:cNvPr id="13" name="TextBox 13"/>
          <p:cNvSpPr txBox="1"/>
          <p:nvPr/>
        </p:nvSpPr>
        <p:spPr>
          <a:xfrm>
            <a:off x="13147326" y="2347775"/>
            <a:ext cx="2692255" cy="948691"/>
          </a:xfrm>
          <a:prstGeom prst="rect">
            <a:avLst/>
          </a:prstGeom>
        </p:spPr>
        <p:txBody>
          <a:bodyPr lIns="0" tIns="0" rIns="0" bIns="0" rtlCol="0" anchor="t">
            <a:spAutoFit/>
          </a:bodyPr>
          <a:lstStyle/>
          <a:p>
            <a:pPr algn="ctr">
              <a:lnSpc>
                <a:spcPts val="7559"/>
              </a:lnSpc>
            </a:pPr>
            <a:r>
              <a:rPr lang="en-US" sz="5399" dirty="0">
                <a:solidFill>
                  <a:srgbClr val="000000"/>
                </a:solidFill>
                <a:latin typeface="#9Slide05 VL Fadilla"/>
              </a:rPr>
              <a:t>b. </a:t>
            </a:r>
            <a:r>
              <a:rPr lang="en-US" sz="5399" dirty="0" err="1">
                <a:solidFill>
                  <a:srgbClr val="000000"/>
                </a:solidFill>
                <a:latin typeface="#9Slide05 VL Fadilla"/>
              </a:rPr>
              <a:t>Bối</a:t>
            </a:r>
            <a:r>
              <a:rPr lang="en-US" sz="5399" dirty="0">
                <a:solidFill>
                  <a:srgbClr val="000000"/>
                </a:solidFill>
                <a:latin typeface="#9Slide05 VL Fadilla"/>
              </a:rPr>
              <a:t> </a:t>
            </a:r>
            <a:r>
              <a:rPr lang="en-US" sz="5399" dirty="0" err="1">
                <a:solidFill>
                  <a:srgbClr val="000000"/>
                </a:solidFill>
                <a:latin typeface="#9Slide05 VL Fadilla"/>
              </a:rPr>
              <a:t>cảnh</a:t>
            </a:r>
            <a:endParaRPr lang="en-US" sz="5399" dirty="0">
              <a:solidFill>
                <a:srgbClr val="000000"/>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4" name="Freeform 4"/>
          <p:cNvSpPr/>
          <p:nvPr/>
        </p:nvSpPr>
        <p:spPr>
          <a:xfrm>
            <a:off x="631224" y="2488810"/>
            <a:ext cx="7840944" cy="5887836"/>
          </a:xfrm>
          <a:custGeom>
            <a:avLst/>
            <a:gdLst/>
            <a:ahLst/>
            <a:cxnLst/>
            <a:rect l="l" t="t" r="r" b="b"/>
            <a:pathLst>
              <a:path w="7840944" h="5887836">
                <a:moveTo>
                  <a:pt x="0" y="0"/>
                </a:moveTo>
                <a:lnTo>
                  <a:pt x="7840944" y="0"/>
                </a:lnTo>
                <a:lnTo>
                  <a:pt x="7840944" y="5887837"/>
                </a:lnTo>
                <a:lnTo>
                  <a:pt x="0" y="5887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8708126" y="2888795"/>
            <a:ext cx="9482186" cy="7120259"/>
          </a:xfrm>
          <a:custGeom>
            <a:avLst/>
            <a:gdLst/>
            <a:ahLst/>
            <a:cxnLst/>
            <a:rect l="l" t="t" r="r" b="b"/>
            <a:pathLst>
              <a:path w="9482186" h="7120259">
                <a:moveTo>
                  <a:pt x="0" y="0"/>
                </a:moveTo>
                <a:lnTo>
                  <a:pt x="9482186" y="0"/>
                </a:lnTo>
                <a:lnTo>
                  <a:pt x="9482186" y="7120260"/>
                </a:lnTo>
                <a:lnTo>
                  <a:pt x="0" y="7120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682623" y="1586920"/>
            <a:ext cx="4967803" cy="1788409"/>
          </a:xfrm>
          <a:custGeom>
            <a:avLst/>
            <a:gdLst/>
            <a:ahLst/>
            <a:cxnLst/>
            <a:rect l="l" t="t" r="r" b="b"/>
            <a:pathLst>
              <a:path w="4967803" h="1788409">
                <a:moveTo>
                  <a:pt x="0" y="0"/>
                </a:moveTo>
                <a:lnTo>
                  <a:pt x="4967803" y="0"/>
                </a:lnTo>
                <a:lnTo>
                  <a:pt x="4967803" y="1788409"/>
                </a:lnTo>
                <a:lnTo>
                  <a:pt x="0" y="1788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1918679" y="2027278"/>
            <a:ext cx="4786208" cy="1723035"/>
          </a:xfrm>
          <a:custGeom>
            <a:avLst/>
            <a:gdLst/>
            <a:ahLst/>
            <a:cxnLst/>
            <a:rect l="l" t="t" r="r" b="b"/>
            <a:pathLst>
              <a:path w="4786208" h="1723035">
                <a:moveTo>
                  <a:pt x="0" y="0"/>
                </a:moveTo>
                <a:lnTo>
                  <a:pt x="4786209" y="0"/>
                </a:lnTo>
                <a:lnTo>
                  <a:pt x="4786209" y="1723035"/>
                </a:lnTo>
                <a:lnTo>
                  <a:pt x="0" y="1723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208530" y="87691"/>
            <a:ext cx="2784070" cy="1835166"/>
          </a:xfrm>
          <a:custGeom>
            <a:avLst/>
            <a:gdLst/>
            <a:ahLst/>
            <a:cxnLst/>
            <a:rect l="l" t="t" r="r" b="b"/>
            <a:pathLst>
              <a:path w="2784070" h="1835166">
                <a:moveTo>
                  <a:pt x="0" y="0"/>
                </a:moveTo>
                <a:lnTo>
                  <a:pt x="2784070" y="0"/>
                </a:lnTo>
                <a:lnTo>
                  <a:pt x="2784070" y="1835166"/>
                </a:lnTo>
                <a:lnTo>
                  <a:pt x="0" y="1835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453196" y="3664588"/>
            <a:ext cx="6533422" cy="3693434"/>
          </a:xfrm>
          <a:prstGeom prst="rect">
            <a:avLst/>
          </a:prstGeom>
        </p:spPr>
        <p:txBody>
          <a:bodyPr lIns="0" tIns="0" rIns="0" bIns="0" rtlCol="0" anchor="t">
            <a:spAutoFit/>
          </a:bodyPr>
          <a:lstStyle/>
          <a:p>
            <a:pPr algn="just">
              <a:lnSpc>
                <a:spcPts val="5879"/>
              </a:lnSpc>
              <a:spcBef>
                <a:spcPct val="0"/>
              </a:spcBef>
            </a:pPr>
            <a:r>
              <a:rPr lang="en-US" sz="4199">
                <a:solidFill>
                  <a:srgbClr val="000000"/>
                </a:solidFill>
                <a:latin typeface="Roboto Condensed"/>
              </a:rPr>
              <a:t>Nhân vật chính của truyện lịch sử thường là </a:t>
            </a:r>
            <a:r>
              <a:rPr lang="en-US" sz="4199">
                <a:solidFill>
                  <a:srgbClr val="000000"/>
                </a:solidFill>
                <a:latin typeface="Roboto Condensed Bold"/>
              </a:rPr>
              <a:t>người thật, việc thật, những anh hùng dân tộc</a:t>
            </a:r>
            <a:r>
              <a:rPr lang="en-US" sz="4199">
                <a:solidFill>
                  <a:srgbClr val="000000"/>
                </a:solidFill>
                <a:latin typeface="Roboto Condensed"/>
              </a:rPr>
              <a:t>; ngoài ra, tác giả còn </a:t>
            </a:r>
            <a:r>
              <a:rPr lang="en-US" sz="4199">
                <a:solidFill>
                  <a:srgbClr val="000000"/>
                </a:solidFill>
                <a:latin typeface="Roboto Condensed Bold"/>
              </a:rPr>
              <a:t>có thể hư cấu thêm nhiều nhân vật khác.</a:t>
            </a:r>
          </a:p>
        </p:txBody>
      </p:sp>
      <p:sp>
        <p:nvSpPr>
          <p:cNvPr id="11" name="TextBox 11"/>
          <p:cNvSpPr txBox="1"/>
          <p:nvPr/>
        </p:nvSpPr>
        <p:spPr>
          <a:xfrm>
            <a:off x="8901773" y="3769363"/>
            <a:ext cx="8513387" cy="5922067"/>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err="1">
                <a:solidFill>
                  <a:srgbClr val="000000"/>
                </a:solidFill>
                <a:latin typeface="Roboto Condensed"/>
              </a:rPr>
              <a:t>Ngôn</a:t>
            </a:r>
            <a:r>
              <a:rPr lang="en-US" sz="4199" dirty="0">
                <a:solidFill>
                  <a:srgbClr val="000000"/>
                </a:solidFill>
                <a:latin typeface="Roboto Condensed"/>
              </a:rPr>
              <a:t> </a:t>
            </a:r>
            <a:r>
              <a:rPr lang="en-US" sz="4199" dirty="0" err="1">
                <a:solidFill>
                  <a:srgbClr val="000000"/>
                </a:solidFill>
                <a:latin typeface="Roboto Condensed"/>
              </a:rPr>
              <a:t>ngữ</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truyện</a:t>
            </a:r>
            <a:r>
              <a:rPr lang="en-US" sz="4199" dirty="0">
                <a:solidFill>
                  <a:srgbClr val="000000"/>
                </a:solidFill>
                <a:latin typeface="Roboto Condensed"/>
              </a:rPr>
              <a:t> </a:t>
            </a:r>
            <a:r>
              <a:rPr lang="en-US" sz="4199" dirty="0" err="1">
                <a:solidFill>
                  <a:srgbClr val="000000"/>
                </a:solidFill>
                <a:latin typeface="Roboto Condensed"/>
              </a:rPr>
              <a:t>lịch</a:t>
            </a:r>
            <a:r>
              <a:rPr lang="en-US" sz="4199" dirty="0">
                <a:solidFill>
                  <a:srgbClr val="000000"/>
                </a:solidFill>
                <a:latin typeface="Roboto Condensed"/>
              </a:rPr>
              <a:t> </a:t>
            </a:r>
            <a:r>
              <a:rPr lang="en-US" sz="4199" dirty="0" err="1">
                <a:solidFill>
                  <a:srgbClr val="000000"/>
                </a:solidFill>
                <a:latin typeface="Roboto Condensed"/>
              </a:rPr>
              <a:t>sử</a:t>
            </a:r>
            <a:r>
              <a:rPr lang="en-US" sz="4199" dirty="0">
                <a:solidFill>
                  <a:srgbClr val="000000"/>
                </a:solidFill>
                <a:latin typeface="Roboto Condensed"/>
              </a:rPr>
              <a:t> </a:t>
            </a:r>
            <a:r>
              <a:rPr lang="en-US" sz="4199" dirty="0" err="1">
                <a:solidFill>
                  <a:srgbClr val="000000"/>
                </a:solidFill>
                <a:latin typeface="Roboto Condensed"/>
              </a:rPr>
              <a:t>phải</a:t>
            </a:r>
            <a:r>
              <a:rPr lang="en-US" sz="4199" dirty="0">
                <a:solidFill>
                  <a:srgbClr val="000000"/>
                </a:solidFill>
                <a:latin typeface="Roboto Condensed"/>
              </a:rPr>
              <a:t> </a:t>
            </a:r>
            <a:r>
              <a:rPr lang="en-US" sz="4199" dirty="0" err="1">
                <a:solidFill>
                  <a:srgbClr val="000000"/>
                </a:solidFill>
                <a:latin typeface="Roboto Condensed Bold"/>
              </a:rPr>
              <a:t>phù</a:t>
            </a:r>
            <a:r>
              <a:rPr lang="en-US" sz="4199" dirty="0">
                <a:solidFill>
                  <a:srgbClr val="000000"/>
                </a:solidFill>
                <a:latin typeface="Roboto Condensed Bold"/>
              </a:rPr>
              <a:t> </a:t>
            </a:r>
            <a:r>
              <a:rPr lang="en-US" sz="4199" dirty="0" err="1">
                <a:solidFill>
                  <a:srgbClr val="000000"/>
                </a:solidFill>
                <a:latin typeface="Roboto Condensed Bold"/>
              </a:rPr>
              <a:t>hợp</a:t>
            </a:r>
            <a:r>
              <a:rPr lang="en-US" sz="4199" dirty="0">
                <a:solidFill>
                  <a:srgbClr val="000000"/>
                </a:solidFill>
                <a:latin typeface="Roboto Condensed Bold"/>
              </a:rPr>
              <a:t> </a:t>
            </a:r>
            <a:r>
              <a:rPr lang="en-US" sz="4199" dirty="0" err="1">
                <a:solidFill>
                  <a:srgbClr val="000000"/>
                </a:solidFill>
                <a:latin typeface="Roboto Condensed Bold"/>
              </a:rPr>
              <a:t>với</a:t>
            </a:r>
            <a:r>
              <a:rPr lang="en-US" sz="4199" dirty="0">
                <a:solidFill>
                  <a:srgbClr val="000000"/>
                </a:solidFill>
                <a:latin typeface="Roboto Condensed Bold"/>
              </a:rPr>
              <a:t> </a:t>
            </a:r>
            <a:r>
              <a:rPr lang="en-US" sz="4199" dirty="0" err="1">
                <a:solidFill>
                  <a:srgbClr val="000000"/>
                </a:solidFill>
                <a:latin typeface="Roboto Condensed Bold"/>
              </a:rPr>
              <a:t>bối</a:t>
            </a:r>
            <a:r>
              <a:rPr lang="en-US" sz="4199" dirty="0">
                <a:solidFill>
                  <a:srgbClr val="000000"/>
                </a:solidFill>
                <a:latin typeface="Roboto Condensed Bold"/>
              </a:rPr>
              <a:t> </a:t>
            </a:r>
            <a:r>
              <a:rPr lang="en-US" sz="4199" dirty="0" err="1">
                <a:solidFill>
                  <a:srgbClr val="000000"/>
                </a:solidFill>
                <a:latin typeface="Roboto Condensed Bold"/>
              </a:rPr>
              <a:t>cảnh</a:t>
            </a:r>
            <a:r>
              <a:rPr lang="en-US" sz="4199" dirty="0">
                <a:solidFill>
                  <a:srgbClr val="000000"/>
                </a:solidFill>
                <a:latin typeface="Roboto Condensed Bold"/>
              </a:rPr>
              <a:t> </a:t>
            </a:r>
            <a:r>
              <a:rPr lang="en-US" sz="4199" dirty="0" err="1">
                <a:solidFill>
                  <a:srgbClr val="000000"/>
                </a:solidFill>
                <a:latin typeface="Roboto Condensed Bold"/>
              </a:rPr>
              <a:t>của</a:t>
            </a:r>
            <a:r>
              <a:rPr lang="en-US" sz="4199" dirty="0">
                <a:solidFill>
                  <a:srgbClr val="000000"/>
                </a:solidFill>
                <a:latin typeface="Roboto Condensed Bold"/>
              </a:rPr>
              <a:t> </a:t>
            </a:r>
            <a:r>
              <a:rPr lang="en-US" sz="4199" dirty="0" err="1">
                <a:solidFill>
                  <a:srgbClr val="000000"/>
                </a:solidFill>
                <a:latin typeface="Roboto Condensed Bold"/>
              </a:rPr>
              <a:t>giai</a:t>
            </a:r>
            <a:r>
              <a:rPr lang="en-US" sz="4199" dirty="0">
                <a:solidFill>
                  <a:srgbClr val="000000"/>
                </a:solidFill>
                <a:latin typeface="Roboto Condensed Bold"/>
              </a:rPr>
              <a:t> </a:t>
            </a:r>
            <a:r>
              <a:rPr lang="en-US" sz="4199" dirty="0" err="1">
                <a:solidFill>
                  <a:srgbClr val="000000"/>
                </a:solidFill>
                <a:latin typeface="Roboto Condensed Bold"/>
              </a:rPr>
              <a:t>đoạn</a:t>
            </a:r>
            <a:r>
              <a:rPr lang="en-US" sz="4199" dirty="0">
                <a:solidFill>
                  <a:srgbClr val="000000"/>
                </a:solidFill>
                <a:latin typeface="Roboto Condensed Bold"/>
              </a:rPr>
              <a:t> </a:t>
            </a:r>
            <a:r>
              <a:rPr lang="en-US" sz="4199" dirty="0" err="1">
                <a:solidFill>
                  <a:srgbClr val="000000"/>
                </a:solidFill>
                <a:latin typeface="Roboto Condensed Bold"/>
              </a:rPr>
              <a:t>lịch</a:t>
            </a:r>
            <a:r>
              <a:rPr lang="en-US" sz="4199" dirty="0">
                <a:solidFill>
                  <a:srgbClr val="000000"/>
                </a:solidFill>
                <a:latin typeface="Roboto Condensed Bold"/>
              </a:rPr>
              <a:t> </a:t>
            </a:r>
            <a:r>
              <a:rPr lang="en-US" sz="4199" dirty="0" err="1">
                <a:solidFill>
                  <a:srgbClr val="000000"/>
                </a:solidFill>
                <a:latin typeface="Roboto Condensed Bold"/>
              </a:rPr>
              <a:t>sử</a:t>
            </a:r>
            <a:r>
              <a:rPr lang="en-US" sz="4199" dirty="0">
                <a:solidFill>
                  <a:srgbClr val="000000"/>
                </a:solidFill>
                <a:latin typeface="Roboto Condensed"/>
              </a:rPr>
              <a:t> </a:t>
            </a:r>
            <a:r>
              <a:rPr lang="en-US" sz="4199" dirty="0" err="1">
                <a:solidFill>
                  <a:srgbClr val="000000"/>
                </a:solidFill>
                <a:latin typeface="Roboto Condensed"/>
              </a:rPr>
              <a:t>mà</a:t>
            </a:r>
            <a:r>
              <a:rPr lang="en-US" sz="4199" dirty="0">
                <a:solidFill>
                  <a:srgbClr val="000000"/>
                </a:solidFill>
                <a:latin typeface="Roboto Condensed"/>
              </a:rPr>
              <a:t> </a:t>
            </a:r>
            <a:r>
              <a:rPr lang="en-US" sz="4199" dirty="0" err="1">
                <a:solidFill>
                  <a:srgbClr val="000000"/>
                </a:solidFill>
                <a:latin typeface="Roboto Condensed"/>
              </a:rPr>
              <a:t>truyện</a:t>
            </a:r>
            <a:r>
              <a:rPr lang="en-US" sz="4199" dirty="0">
                <a:solidFill>
                  <a:srgbClr val="000000"/>
                </a:solidFill>
                <a:latin typeface="Roboto Condensed"/>
              </a:rPr>
              <a:t> </a:t>
            </a:r>
            <a:r>
              <a:rPr lang="en-US" sz="4199" dirty="0" err="1">
                <a:solidFill>
                  <a:srgbClr val="000000"/>
                </a:solidFill>
                <a:latin typeface="Roboto Condensed"/>
              </a:rPr>
              <a:t>tái</a:t>
            </a:r>
            <a:r>
              <a:rPr lang="en-US" sz="4199" dirty="0">
                <a:solidFill>
                  <a:srgbClr val="000000"/>
                </a:solidFill>
                <a:latin typeface="Roboto Condensed"/>
              </a:rPr>
              <a:t> </a:t>
            </a:r>
            <a:r>
              <a:rPr lang="en-US" sz="4199" dirty="0" err="1">
                <a:solidFill>
                  <a:srgbClr val="000000"/>
                </a:solidFill>
                <a:latin typeface="Roboto Condensed"/>
              </a:rPr>
              <a:t>hiện</a:t>
            </a:r>
            <a:r>
              <a:rPr lang="en-US" sz="4199" dirty="0">
                <a:solidFill>
                  <a:srgbClr val="000000"/>
                </a:solidFill>
                <a:latin typeface="Roboto Condensed"/>
              </a:rPr>
              <a:t>. </a:t>
            </a:r>
          </a:p>
          <a:p>
            <a:pPr marL="906778" lvl="1" indent="-453389" algn="just">
              <a:lnSpc>
                <a:spcPts val="5879"/>
              </a:lnSpc>
              <a:buFont typeface="Arial"/>
              <a:buChar char="•"/>
            </a:pPr>
            <a:r>
              <a:rPr lang="en-US" sz="4199" dirty="0">
                <a:solidFill>
                  <a:srgbClr val="000000"/>
                </a:solidFill>
                <a:latin typeface="Roboto Condensed"/>
              </a:rPr>
              <a:t>Thông qua </a:t>
            </a:r>
            <a:r>
              <a:rPr lang="en-US" sz="4199" dirty="0" err="1">
                <a:solidFill>
                  <a:srgbClr val="000000"/>
                </a:solidFill>
                <a:latin typeface="Roboto Condensed"/>
              </a:rPr>
              <a:t>các</a:t>
            </a:r>
            <a:r>
              <a:rPr lang="en-US" sz="4199" dirty="0">
                <a:solidFill>
                  <a:srgbClr val="000000"/>
                </a:solidFill>
                <a:latin typeface="Roboto Condensed"/>
              </a:rPr>
              <a:t> </a:t>
            </a:r>
            <a:r>
              <a:rPr lang="en-US" sz="4199" dirty="0" err="1">
                <a:solidFill>
                  <a:srgbClr val="000000"/>
                </a:solidFill>
                <a:latin typeface="Roboto Condensed"/>
              </a:rPr>
              <a:t>yếu</a:t>
            </a:r>
            <a:r>
              <a:rPr lang="en-US" sz="4199" dirty="0">
                <a:solidFill>
                  <a:srgbClr val="000000"/>
                </a:solidFill>
                <a:latin typeface="Roboto Condensed"/>
              </a:rPr>
              <a:t> </a:t>
            </a:r>
            <a:r>
              <a:rPr lang="en-US" sz="4199" dirty="0" err="1">
                <a:solidFill>
                  <a:srgbClr val="000000"/>
                </a:solidFill>
                <a:latin typeface="Roboto Condensed"/>
              </a:rPr>
              <a:t>tố</a:t>
            </a:r>
            <a:r>
              <a:rPr lang="en-US" sz="4199" dirty="0">
                <a:solidFill>
                  <a:srgbClr val="000000"/>
                </a:solidFill>
                <a:latin typeface="Roboto Condensed"/>
              </a:rPr>
              <a:t> </a:t>
            </a:r>
            <a:r>
              <a:rPr lang="en-US" sz="4199" dirty="0" err="1">
                <a:solidFill>
                  <a:srgbClr val="000000"/>
                </a:solidFill>
                <a:latin typeface="Roboto Condensed"/>
              </a:rPr>
              <a:t>t</a:t>
            </a:r>
            <a:r>
              <a:rPr lang="en-US" sz="4199" dirty="0" err="1">
                <a:solidFill>
                  <a:srgbClr val="000000"/>
                </a:solidFill>
                <a:latin typeface="Roboto Condensed Bold"/>
              </a:rPr>
              <a:t>ừ</a:t>
            </a:r>
            <a:r>
              <a:rPr lang="en-US" sz="4199" dirty="0">
                <a:solidFill>
                  <a:srgbClr val="000000"/>
                </a:solidFill>
                <a:latin typeface="Roboto Condensed Bold"/>
              </a:rPr>
              <a:t> </a:t>
            </a:r>
            <a:r>
              <a:rPr lang="en-US" sz="4199" dirty="0" err="1">
                <a:solidFill>
                  <a:srgbClr val="000000"/>
                </a:solidFill>
                <a:latin typeface="Roboto Condensed Bold"/>
              </a:rPr>
              <a:t>ngữ</a:t>
            </a:r>
            <a:r>
              <a:rPr lang="en-US" sz="4199" dirty="0">
                <a:solidFill>
                  <a:srgbClr val="000000"/>
                </a:solidFill>
                <a:latin typeface="Roboto Condensed Bold"/>
              </a:rPr>
              <a:t>, </a:t>
            </a:r>
            <a:r>
              <a:rPr lang="en-US" sz="4199" dirty="0" err="1">
                <a:solidFill>
                  <a:srgbClr val="000000"/>
                </a:solidFill>
                <a:latin typeface="Roboto Condensed Bold"/>
              </a:rPr>
              <a:t>cách</a:t>
            </a:r>
            <a:r>
              <a:rPr lang="en-US" sz="4199" dirty="0">
                <a:solidFill>
                  <a:srgbClr val="000000"/>
                </a:solidFill>
                <a:latin typeface="Roboto Condensed Bold"/>
              </a:rPr>
              <a:t> </a:t>
            </a:r>
            <a:r>
              <a:rPr lang="en-US" sz="4199" dirty="0" err="1">
                <a:solidFill>
                  <a:srgbClr val="000000"/>
                </a:solidFill>
                <a:latin typeface="Roboto Condensed Bold"/>
              </a:rPr>
              <a:t>nói</a:t>
            </a:r>
            <a:r>
              <a:rPr lang="en-US" sz="4199" dirty="0">
                <a:solidFill>
                  <a:srgbClr val="000000"/>
                </a:solidFill>
                <a:latin typeface="Roboto Condensed Bold"/>
              </a:rPr>
              <a:t>, </a:t>
            </a:r>
            <a:r>
              <a:rPr lang="en-US" sz="4199" dirty="0" err="1">
                <a:solidFill>
                  <a:srgbClr val="000000"/>
                </a:solidFill>
                <a:latin typeface="Roboto Condensed Bold"/>
              </a:rPr>
              <a:t>lời</a:t>
            </a:r>
            <a:r>
              <a:rPr lang="en-US" sz="4199" dirty="0">
                <a:solidFill>
                  <a:srgbClr val="000000"/>
                </a:solidFill>
                <a:latin typeface="Roboto Condensed Bold"/>
              </a:rPr>
              <a:t> </a:t>
            </a:r>
            <a:r>
              <a:rPr lang="en-US" sz="4199" dirty="0" err="1">
                <a:solidFill>
                  <a:srgbClr val="000000"/>
                </a:solidFill>
                <a:latin typeface="Roboto Condensed Bold"/>
              </a:rPr>
              <a:t>nhân</a:t>
            </a:r>
            <a:r>
              <a:rPr lang="en-US" sz="4199" dirty="0">
                <a:solidFill>
                  <a:srgbClr val="000000"/>
                </a:solidFill>
                <a:latin typeface="Roboto Condensed Bold"/>
              </a:rPr>
              <a:t> </a:t>
            </a:r>
            <a:r>
              <a:rPr lang="en-US" sz="4199" dirty="0" err="1">
                <a:solidFill>
                  <a:srgbClr val="000000"/>
                </a:solidFill>
                <a:latin typeface="Roboto Condensed Bold"/>
              </a:rPr>
              <a:t>vật</a:t>
            </a:r>
            <a:r>
              <a:rPr lang="en-US" sz="4199" dirty="0">
                <a:solidFill>
                  <a:srgbClr val="000000"/>
                </a:solidFill>
                <a:latin typeface="Roboto Condensed Bold"/>
              </a:rPr>
              <a:t>, </a:t>
            </a:r>
            <a:r>
              <a:rPr lang="en-US" sz="4199" dirty="0" err="1">
                <a:solidFill>
                  <a:srgbClr val="000000"/>
                </a:solidFill>
                <a:latin typeface="Roboto Condensed Bold"/>
              </a:rPr>
              <a:t>cách</a:t>
            </a:r>
            <a:r>
              <a:rPr lang="en-US" sz="4199" dirty="0">
                <a:solidFill>
                  <a:srgbClr val="000000"/>
                </a:solidFill>
                <a:latin typeface="Roboto Condensed Bold"/>
              </a:rPr>
              <a:t> </a:t>
            </a:r>
            <a:r>
              <a:rPr lang="en-US" sz="4199" dirty="0" err="1">
                <a:solidFill>
                  <a:srgbClr val="000000"/>
                </a:solidFill>
                <a:latin typeface="Roboto Condensed Bold"/>
              </a:rPr>
              <a:t>miêu</a:t>
            </a:r>
            <a:r>
              <a:rPr lang="en-US" sz="4199" dirty="0">
                <a:solidFill>
                  <a:srgbClr val="000000"/>
                </a:solidFill>
                <a:latin typeface="Roboto Condensed Bold"/>
              </a:rPr>
              <a:t> </a:t>
            </a:r>
            <a:r>
              <a:rPr lang="en-US" sz="4199" dirty="0" err="1">
                <a:solidFill>
                  <a:srgbClr val="000000"/>
                </a:solidFill>
                <a:latin typeface="Roboto Condensed Bold"/>
              </a:rPr>
              <a:t>tả</a:t>
            </a:r>
            <a:r>
              <a:rPr lang="en-US" sz="4199" dirty="0">
                <a:solidFill>
                  <a:srgbClr val="000000"/>
                </a:solidFill>
                <a:latin typeface="Roboto Condensed Bold"/>
              </a:rPr>
              <a:t>, </a:t>
            </a:r>
            <a:r>
              <a:rPr lang="en-US" sz="4199" dirty="0" err="1">
                <a:solidFill>
                  <a:srgbClr val="000000"/>
                </a:solidFill>
                <a:latin typeface="Roboto Condensed Bold"/>
              </a:rPr>
              <a:t>trần</a:t>
            </a:r>
            <a:r>
              <a:rPr lang="en-US" sz="4199" dirty="0">
                <a:solidFill>
                  <a:srgbClr val="000000"/>
                </a:solidFill>
                <a:latin typeface="Roboto Condensed Bold"/>
              </a:rPr>
              <a:t> </a:t>
            </a:r>
            <a:r>
              <a:rPr lang="en-US" sz="4199" dirty="0" err="1">
                <a:solidFill>
                  <a:srgbClr val="000000"/>
                </a:solidFill>
                <a:latin typeface="Roboto Condensed Bold"/>
              </a:rPr>
              <a:t>thuật</a:t>
            </a:r>
            <a:r>
              <a:rPr lang="en-US" sz="4199" dirty="0">
                <a:solidFill>
                  <a:srgbClr val="000000"/>
                </a:solidFill>
                <a:latin typeface="Roboto Condensed"/>
              </a:rPr>
              <a:t>,... </a:t>
            </a:r>
            <a:r>
              <a:rPr lang="en-US" sz="4199" dirty="0" err="1">
                <a:solidFill>
                  <a:srgbClr val="000000"/>
                </a:solidFill>
                <a:latin typeface="Roboto Condensed"/>
              </a:rPr>
              <a:t>tác</a:t>
            </a:r>
            <a:r>
              <a:rPr lang="en-US" sz="4199" dirty="0">
                <a:solidFill>
                  <a:srgbClr val="000000"/>
                </a:solidFill>
                <a:latin typeface="Roboto Condensed"/>
              </a:rPr>
              <a:t> </a:t>
            </a:r>
            <a:r>
              <a:rPr lang="en-US" sz="4199" dirty="0" err="1">
                <a:solidFill>
                  <a:srgbClr val="000000"/>
                </a:solidFill>
                <a:latin typeface="Roboto Condensed"/>
              </a:rPr>
              <a:t>giả</a:t>
            </a:r>
            <a:r>
              <a:rPr lang="en-US" sz="4199" dirty="0">
                <a:solidFill>
                  <a:srgbClr val="000000"/>
                </a:solidFill>
                <a:latin typeface="Roboto Condensed"/>
              </a:rPr>
              <a:t> </a:t>
            </a:r>
            <a:r>
              <a:rPr lang="en-US" sz="4199" dirty="0" err="1">
                <a:solidFill>
                  <a:srgbClr val="000000"/>
                </a:solidFill>
                <a:latin typeface="Roboto Condensed"/>
              </a:rPr>
              <a:t>tái</a:t>
            </a:r>
            <a:r>
              <a:rPr lang="en-US" sz="4199" dirty="0">
                <a:solidFill>
                  <a:srgbClr val="000000"/>
                </a:solidFill>
                <a:latin typeface="Roboto Condensed"/>
              </a:rPr>
              <a:t> </a:t>
            </a:r>
            <a:r>
              <a:rPr lang="en-US" sz="4199" dirty="0" err="1">
                <a:solidFill>
                  <a:srgbClr val="000000"/>
                </a:solidFill>
                <a:latin typeface="Roboto Condensed"/>
              </a:rPr>
              <a:t>hiện</a:t>
            </a:r>
            <a:r>
              <a:rPr lang="en-US" sz="4199" dirty="0">
                <a:solidFill>
                  <a:srgbClr val="000000"/>
                </a:solidFill>
                <a:latin typeface="Roboto Condensed"/>
              </a:rPr>
              <a:t> </a:t>
            </a:r>
            <a:r>
              <a:rPr lang="en-US" sz="4199" dirty="0" err="1">
                <a:solidFill>
                  <a:srgbClr val="000000"/>
                </a:solidFill>
                <a:latin typeface="Roboto Condensed"/>
              </a:rPr>
              <a:t>lại</a:t>
            </a:r>
            <a:r>
              <a:rPr lang="en-US" sz="4199" dirty="0">
                <a:solidFill>
                  <a:srgbClr val="000000"/>
                </a:solidFill>
                <a:latin typeface="Roboto Condensed"/>
              </a:rPr>
              <a:t> </a:t>
            </a:r>
            <a:r>
              <a:rPr lang="en-US" sz="4199" dirty="0" err="1">
                <a:solidFill>
                  <a:srgbClr val="000000"/>
                </a:solidFill>
                <a:latin typeface="Roboto Condensed Bold"/>
              </a:rPr>
              <a:t>không</a:t>
            </a:r>
            <a:r>
              <a:rPr lang="en-US" sz="4199" dirty="0">
                <a:solidFill>
                  <a:srgbClr val="000000"/>
                </a:solidFill>
                <a:latin typeface="Roboto Condensed Bold"/>
              </a:rPr>
              <a:t> </a:t>
            </a:r>
            <a:r>
              <a:rPr lang="en-US" sz="4199" dirty="0" err="1">
                <a:solidFill>
                  <a:srgbClr val="000000"/>
                </a:solidFill>
                <a:latin typeface="Roboto Condensed Bold"/>
              </a:rPr>
              <a:t>khí</a:t>
            </a:r>
            <a:r>
              <a:rPr lang="en-US" sz="4199" dirty="0">
                <a:solidFill>
                  <a:srgbClr val="000000"/>
                </a:solidFill>
                <a:latin typeface="Roboto Condensed Bold"/>
              </a:rPr>
              <a:t>, </a:t>
            </a:r>
            <a:r>
              <a:rPr lang="en-US" sz="4199" dirty="0" err="1">
                <a:solidFill>
                  <a:srgbClr val="000000"/>
                </a:solidFill>
                <a:latin typeface="Roboto Condensed Bold"/>
              </a:rPr>
              <a:t>sự</a:t>
            </a:r>
            <a:r>
              <a:rPr lang="en-US" sz="4199" dirty="0">
                <a:solidFill>
                  <a:srgbClr val="000000"/>
                </a:solidFill>
                <a:latin typeface="Roboto Condensed Bold"/>
              </a:rPr>
              <a:t> </a:t>
            </a:r>
            <a:r>
              <a:rPr lang="en-US" sz="4199" dirty="0" err="1">
                <a:solidFill>
                  <a:srgbClr val="000000"/>
                </a:solidFill>
                <a:latin typeface="Roboto Condensed Bold"/>
              </a:rPr>
              <a:t>kiện</a:t>
            </a:r>
            <a:r>
              <a:rPr lang="en-US" sz="4199" dirty="0">
                <a:solidFill>
                  <a:srgbClr val="000000"/>
                </a:solidFill>
                <a:latin typeface="Roboto Condensed Bold"/>
              </a:rPr>
              <a:t> </a:t>
            </a:r>
            <a:r>
              <a:rPr lang="en-US" sz="4199" dirty="0" err="1">
                <a:solidFill>
                  <a:srgbClr val="000000"/>
                </a:solidFill>
                <a:latin typeface="Roboto Condensed Bold"/>
              </a:rPr>
              <a:t>và</a:t>
            </a:r>
            <a:r>
              <a:rPr lang="en-US" sz="4199" dirty="0">
                <a:solidFill>
                  <a:srgbClr val="000000"/>
                </a:solidFill>
                <a:latin typeface="Roboto Condensed Bold"/>
              </a:rPr>
              <a:t> con </a:t>
            </a:r>
            <a:r>
              <a:rPr lang="en-US" sz="4199" dirty="0" err="1">
                <a:solidFill>
                  <a:srgbClr val="000000"/>
                </a:solidFill>
                <a:latin typeface="Roboto Condensed Bold"/>
              </a:rPr>
              <a:t>người</a:t>
            </a:r>
            <a:r>
              <a:rPr lang="en-US" sz="4199" dirty="0">
                <a:solidFill>
                  <a:srgbClr val="000000"/>
                </a:solidFill>
                <a:latin typeface="Roboto Condensed Bold"/>
              </a:rPr>
              <a:t> </a:t>
            </a:r>
            <a:r>
              <a:rPr lang="en-US" sz="4199" dirty="0" err="1">
                <a:solidFill>
                  <a:srgbClr val="000000"/>
                </a:solidFill>
                <a:latin typeface="Roboto Condensed Bold"/>
              </a:rPr>
              <a:t>lịch</a:t>
            </a:r>
            <a:r>
              <a:rPr lang="en-US" sz="4199" dirty="0">
                <a:solidFill>
                  <a:srgbClr val="000000"/>
                </a:solidFill>
                <a:latin typeface="Roboto Condensed Bold"/>
              </a:rPr>
              <a:t> </a:t>
            </a:r>
            <a:r>
              <a:rPr lang="en-US" sz="4199" dirty="0" err="1">
                <a:solidFill>
                  <a:srgbClr val="000000"/>
                </a:solidFill>
                <a:latin typeface="Roboto Condensed Bold"/>
              </a:rPr>
              <a:t>sử</a:t>
            </a:r>
            <a:r>
              <a:rPr lang="en-US" sz="4199" dirty="0">
                <a:solidFill>
                  <a:srgbClr val="000000"/>
                </a:solidFill>
                <a:latin typeface="Roboto Condensed"/>
              </a:rPr>
              <a:t> </a:t>
            </a:r>
            <a:r>
              <a:rPr lang="en-US" sz="4199" dirty="0" err="1">
                <a:solidFill>
                  <a:srgbClr val="000000"/>
                </a:solidFill>
                <a:latin typeface="Roboto Condensed"/>
              </a:rPr>
              <a:t>một</a:t>
            </a:r>
            <a:r>
              <a:rPr lang="en-US" sz="4199" dirty="0">
                <a:solidFill>
                  <a:srgbClr val="000000"/>
                </a:solidFill>
                <a:latin typeface="Roboto Condensed"/>
              </a:rPr>
              <a:t> </a:t>
            </a:r>
            <a:r>
              <a:rPr lang="en-US" sz="4199" dirty="0" err="1">
                <a:solidFill>
                  <a:srgbClr val="000000"/>
                </a:solidFill>
                <a:latin typeface="Roboto Condensed"/>
              </a:rPr>
              <a:t>cách</a:t>
            </a:r>
            <a:r>
              <a:rPr lang="en-US" sz="4199" dirty="0">
                <a:solidFill>
                  <a:srgbClr val="000000"/>
                </a:solidFill>
                <a:latin typeface="Roboto Condensed"/>
              </a:rPr>
              <a:t> </a:t>
            </a:r>
            <a:r>
              <a:rPr lang="en-US" sz="4199" dirty="0" err="1">
                <a:solidFill>
                  <a:srgbClr val="000000"/>
                </a:solidFill>
                <a:latin typeface="Roboto Condensed"/>
              </a:rPr>
              <a:t>sinh</a:t>
            </a:r>
            <a:r>
              <a:rPr lang="en-US" sz="4199" dirty="0">
                <a:solidFill>
                  <a:srgbClr val="000000"/>
                </a:solidFill>
                <a:latin typeface="Roboto Condensed"/>
              </a:rPr>
              <a:t> </a:t>
            </a:r>
            <a:r>
              <a:rPr lang="en-US" sz="4199" dirty="0" err="1">
                <a:solidFill>
                  <a:srgbClr val="000000"/>
                </a:solidFill>
                <a:latin typeface="Roboto Condensed"/>
              </a:rPr>
              <a:t>động</a:t>
            </a:r>
            <a:r>
              <a:rPr lang="en-US" sz="4199" dirty="0">
                <a:solidFill>
                  <a:srgbClr val="000000"/>
                </a:solidFill>
                <a:latin typeface="Roboto Condensed"/>
              </a:rPr>
              <a:t>.</a:t>
            </a:r>
          </a:p>
        </p:txBody>
      </p:sp>
      <p:sp>
        <p:nvSpPr>
          <p:cNvPr id="12" name="TextBox 12"/>
          <p:cNvSpPr txBox="1"/>
          <p:nvPr/>
        </p:nvSpPr>
        <p:spPr>
          <a:xfrm>
            <a:off x="0" y="482655"/>
            <a:ext cx="14329835" cy="1104265"/>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9Slide07 SVNUT Triumph Press"/>
              </a:rPr>
              <a:t>2. Một số yếu tố của truyện lịch sử</a:t>
            </a:r>
          </a:p>
        </p:txBody>
      </p:sp>
      <p:sp>
        <p:nvSpPr>
          <p:cNvPr id="13" name="TextBox 13"/>
          <p:cNvSpPr txBox="1"/>
          <p:nvPr/>
        </p:nvSpPr>
        <p:spPr>
          <a:xfrm>
            <a:off x="1453196" y="1996469"/>
            <a:ext cx="5686988" cy="1182370"/>
          </a:xfrm>
          <a:prstGeom prst="rect">
            <a:avLst/>
          </a:prstGeom>
        </p:spPr>
        <p:txBody>
          <a:bodyPr lIns="0" tIns="0" rIns="0" bIns="0" rtlCol="0" anchor="t">
            <a:spAutoFit/>
          </a:bodyPr>
          <a:lstStyle/>
          <a:p>
            <a:pPr algn="ctr">
              <a:lnSpc>
                <a:spcPts val="9379"/>
              </a:lnSpc>
            </a:pPr>
            <a:r>
              <a:rPr lang="en-US" sz="6699" dirty="0">
                <a:solidFill>
                  <a:srgbClr val="000000"/>
                </a:solidFill>
                <a:latin typeface="#9Slide05 VL Fadilla"/>
              </a:rPr>
              <a:t>c. </a:t>
            </a:r>
            <a:r>
              <a:rPr lang="en-US" sz="6699" dirty="0" err="1">
                <a:solidFill>
                  <a:srgbClr val="000000"/>
                </a:solidFill>
                <a:latin typeface="#9Slide05 VL Fadilla"/>
              </a:rPr>
              <a:t>Nhân</a:t>
            </a:r>
            <a:r>
              <a:rPr lang="en-US" sz="6699" dirty="0">
                <a:solidFill>
                  <a:srgbClr val="000000"/>
                </a:solidFill>
                <a:latin typeface="#9Slide05 VL Fadilla"/>
              </a:rPr>
              <a:t> </a:t>
            </a:r>
            <a:r>
              <a:rPr lang="en-US" sz="6699" dirty="0" err="1">
                <a:solidFill>
                  <a:srgbClr val="000000"/>
                </a:solidFill>
                <a:latin typeface="#9Slide05 VL Fadilla"/>
              </a:rPr>
              <a:t>vật</a:t>
            </a:r>
            <a:endParaRPr lang="en-US" sz="6699" dirty="0">
              <a:solidFill>
                <a:srgbClr val="000000"/>
              </a:solidFill>
              <a:latin typeface="#9Slide05 VL Fadilla"/>
            </a:endParaRPr>
          </a:p>
        </p:txBody>
      </p:sp>
      <p:sp>
        <p:nvSpPr>
          <p:cNvPr id="14" name="TextBox 14"/>
          <p:cNvSpPr txBox="1"/>
          <p:nvPr/>
        </p:nvSpPr>
        <p:spPr>
          <a:xfrm>
            <a:off x="12344400" y="2319200"/>
            <a:ext cx="3991695" cy="1182370"/>
          </a:xfrm>
          <a:prstGeom prst="rect">
            <a:avLst/>
          </a:prstGeom>
        </p:spPr>
        <p:txBody>
          <a:bodyPr wrap="square" lIns="0" tIns="0" rIns="0" bIns="0" rtlCol="0" anchor="t">
            <a:spAutoFit/>
          </a:bodyPr>
          <a:lstStyle/>
          <a:p>
            <a:pPr algn="ctr">
              <a:lnSpc>
                <a:spcPts val="9379"/>
              </a:lnSpc>
            </a:pPr>
            <a:r>
              <a:rPr lang="en-US" sz="6699" dirty="0">
                <a:solidFill>
                  <a:srgbClr val="000000"/>
                </a:solidFill>
                <a:latin typeface="#9Slide05 VL Fadilla"/>
              </a:rPr>
              <a:t>d. </a:t>
            </a:r>
            <a:r>
              <a:rPr lang="en-US" sz="6699" dirty="0" err="1">
                <a:solidFill>
                  <a:srgbClr val="000000"/>
                </a:solidFill>
                <a:latin typeface="#9Slide05 VL Fadilla"/>
              </a:rPr>
              <a:t>Ngôn</a:t>
            </a:r>
            <a:r>
              <a:rPr lang="en-US" sz="6699" dirty="0">
                <a:solidFill>
                  <a:srgbClr val="000000"/>
                </a:solidFill>
                <a:latin typeface="#9Slide05 VL Fadilla"/>
              </a:rPr>
              <a:t> </a:t>
            </a:r>
            <a:r>
              <a:rPr lang="en-US" sz="6699" dirty="0" err="1">
                <a:solidFill>
                  <a:srgbClr val="000000"/>
                </a:solidFill>
                <a:latin typeface="#9Slide05 VL Fadilla"/>
              </a:rPr>
              <a:t>ngữ</a:t>
            </a:r>
            <a:endParaRPr lang="en-US" sz="6699" dirty="0">
              <a:solidFill>
                <a:srgbClr val="000000"/>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flipH="1">
            <a:off x="15311324" y="0"/>
            <a:ext cx="2784070" cy="1835166"/>
          </a:xfrm>
          <a:custGeom>
            <a:avLst/>
            <a:gdLst/>
            <a:ahLst/>
            <a:cxnLst/>
            <a:rect l="l" t="t" r="r" b="b"/>
            <a:pathLst>
              <a:path w="2784070" h="1835166">
                <a:moveTo>
                  <a:pt x="2784070" y="0"/>
                </a:moveTo>
                <a:lnTo>
                  <a:pt x="0" y="0"/>
                </a:lnTo>
                <a:lnTo>
                  <a:pt x="0" y="1835166"/>
                </a:lnTo>
                <a:lnTo>
                  <a:pt x="2784070" y="1835166"/>
                </a:lnTo>
                <a:lnTo>
                  <a:pt x="27840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808072" y="1939491"/>
            <a:ext cx="16671856" cy="3600670"/>
            <a:chOff x="0" y="0"/>
            <a:chExt cx="3524289" cy="761151"/>
          </a:xfrm>
        </p:grpSpPr>
        <p:sp>
          <p:nvSpPr>
            <p:cNvPr id="5" name="Freeform 5"/>
            <p:cNvSpPr/>
            <p:nvPr/>
          </p:nvSpPr>
          <p:spPr>
            <a:xfrm>
              <a:off x="0" y="0"/>
              <a:ext cx="3524289" cy="761151"/>
            </a:xfrm>
            <a:custGeom>
              <a:avLst/>
              <a:gdLst/>
              <a:ahLst/>
              <a:cxnLst/>
              <a:rect l="l" t="t" r="r" b="b"/>
              <a:pathLst>
                <a:path w="3524289" h="761151">
                  <a:moveTo>
                    <a:pt x="6966" y="0"/>
                  </a:moveTo>
                  <a:lnTo>
                    <a:pt x="3517324" y="0"/>
                  </a:lnTo>
                  <a:cubicBezTo>
                    <a:pt x="3519171" y="0"/>
                    <a:pt x="3520943" y="734"/>
                    <a:pt x="3522249" y="2040"/>
                  </a:cubicBezTo>
                  <a:cubicBezTo>
                    <a:pt x="3523555" y="3346"/>
                    <a:pt x="3524289" y="5118"/>
                    <a:pt x="3524289" y="6966"/>
                  </a:cubicBezTo>
                  <a:lnTo>
                    <a:pt x="3524289" y="754186"/>
                  </a:lnTo>
                  <a:cubicBezTo>
                    <a:pt x="3524289" y="756033"/>
                    <a:pt x="3523555" y="757805"/>
                    <a:pt x="3522249" y="759111"/>
                  </a:cubicBezTo>
                  <a:cubicBezTo>
                    <a:pt x="3520943" y="760417"/>
                    <a:pt x="3519171" y="761151"/>
                    <a:pt x="3517324" y="761151"/>
                  </a:cubicBezTo>
                  <a:lnTo>
                    <a:pt x="6966" y="761151"/>
                  </a:lnTo>
                  <a:cubicBezTo>
                    <a:pt x="5118" y="761151"/>
                    <a:pt x="3346" y="760417"/>
                    <a:pt x="2040" y="759111"/>
                  </a:cubicBezTo>
                  <a:cubicBezTo>
                    <a:pt x="734" y="757805"/>
                    <a:pt x="0" y="756033"/>
                    <a:pt x="0" y="754186"/>
                  </a:cubicBezTo>
                  <a:lnTo>
                    <a:pt x="0" y="6966"/>
                  </a:lnTo>
                  <a:cubicBezTo>
                    <a:pt x="0" y="5118"/>
                    <a:pt x="734" y="3346"/>
                    <a:pt x="2040" y="2040"/>
                  </a:cubicBezTo>
                  <a:cubicBezTo>
                    <a:pt x="3346" y="734"/>
                    <a:pt x="5118" y="0"/>
                    <a:pt x="6966" y="0"/>
                  </a:cubicBezTo>
                  <a:close/>
                </a:path>
              </a:pathLst>
            </a:custGeom>
            <a:solidFill>
              <a:srgbClr val="F4F1D9"/>
            </a:solidFill>
            <a:ln w="38100" cap="sq">
              <a:solidFill>
                <a:srgbClr val="6C453E"/>
              </a:solidFill>
              <a:prstDash val="solid"/>
              <a:miter/>
            </a:ln>
          </p:spPr>
          <p:txBody>
            <a:bodyPr/>
            <a:lstStyle/>
            <a:p>
              <a:endParaRPr lang="en-US"/>
            </a:p>
          </p:txBody>
        </p:sp>
        <p:sp>
          <p:nvSpPr>
            <p:cNvPr id="6" name="TextBox 6"/>
            <p:cNvSpPr txBox="1"/>
            <p:nvPr/>
          </p:nvSpPr>
          <p:spPr>
            <a:xfrm>
              <a:off x="0" y="-28575"/>
              <a:ext cx="3524289" cy="78972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030830" y="1350589"/>
            <a:ext cx="8571365" cy="1113504"/>
            <a:chOff x="0" y="0"/>
            <a:chExt cx="1811914" cy="235385"/>
          </a:xfrm>
        </p:grpSpPr>
        <p:sp>
          <p:nvSpPr>
            <p:cNvPr id="8" name="Freeform 8"/>
            <p:cNvSpPr/>
            <p:nvPr/>
          </p:nvSpPr>
          <p:spPr>
            <a:xfrm>
              <a:off x="0" y="0"/>
              <a:ext cx="1811914" cy="235385"/>
            </a:xfrm>
            <a:custGeom>
              <a:avLst/>
              <a:gdLst/>
              <a:ahLst/>
              <a:cxnLst/>
              <a:rect l="l" t="t" r="r" b="b"/>
              <a:pathLst>
                <a:path w="1811914" h="235385">
                  <a:moveTo>
                    <a:pt x="13548" y="0"/>
                  </a:moveTo>
                  <a:lnTo>
                    <a:pt x="1798365" y="0"/>
                  </a:lnTo>
                  <a:cubicBezTo>
                    <a:pt x="1805848" y="0"/>
                    <a:pt x="1811914" y="6066"/>
                    <a:pt x="1811914" y="13548"/>
                  </a:cubicBezTo>
                  <a:lnTo>
                    <a:pt x="1811914" y="221837"/>
                  </a:lnTo>
                  <a:cubicBezTo>
                    <a:pt x="1811914" y="225430"/>
                    <a:pt x="1810486" y="228876"/>
                    <a:pt x="1807946" y="231417"/>
                  </a:cubicBezTo>
                  <a:cubicBezTo>
                    <a:pt x="1805405" y="233958"/>
                    <a:pt x="1801959" y="235385"/>
                    <a:pt x="1798365" y="235385"/>
                  </a:cubicBezTo>
                  <a:lnTo>
                    <a:pt x="13548" y="235385"/>
                  </a:lnTo>
                  <a:cubicBezTo>
                    <a:pt x="6066" y="235385"/>
                    <a:pt x="0" y="229319"/>
                    <a:pt x="0" y="221837"/>
                  </a:cubicBezTo>
                  <a:lnTo>
                    <a:pt x="0" y="13548"/>
                  </a:lnTo>
                  <a:cubicBezTo>
                    <a:pt x="0" y="6066"/>
                    <a:pt x="6066" y="0"/>
                    <a:pt x="13548" y="0"/>
                  </a:cubicBezTo>
                  <a:close/>
                </a:path>
              </a:pathLst>
            </a:custGeom>
            <a:solidFill>
              <a:srgbClr val="D6CCBC"/>
            </a:solidFill>
            <a:ln w="38100" cap="sq">
              <a:solidFill>
                <a:srgbClr val="A58869"/>
              </a:solidFill>
              <a:prstDash val="solid"/>
              <a:miter/>
            </a:ln>
          </p:spPr>
          <p:txBody>
            <a:bodyPr/>
            <a:lstStyle/>
            <a:p>
              <a:endParaRPr lang="en-US"/>
            </a:p>
          </p:txBody>
        </p:sp>
        <p:sp>
          <p:nvSpPr>
            <p:cNvPr id="9" name="TextBox 9"/>
            <p:cNvSpPr txBox="1"/>
            <p:nvPr/>
          </p:nvSpPr>
          <p:spPr>
            <a:xfrm>
              <a:off x="0" y="-28575"/>
              <a:ext cx="1811914" cy="26396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23066" y="6377100"/>
            <a:ext cx="16841869" cy="3637769"/>
            <a:chOff x="0" y="0"/>
            <a:chExt cx="3560228" cy="768994"/>
          </a:xfrm>
        </p:grpSpPr>
        <p:sp>
          <p:nvSpPr>
            <p:cNvPr id="11" name="Freeform 11"/>
            <p:cNvSpPr/>
            <p:nvPr/>
          </p:nvSpPr>
          <p:spPr>
            <a:xfrm>
              <a:off x="0" y="0"/>
              <a:ext cx="3560228" cy="768994"/>
            </a:xfrm>
            <a:custGeom>
              <a:avLst/>
              <a:gdLst/>
              <a:ahLst/>
              <a:cxnLst/>
              <a:rect l="l" t="t" r="r" b="b"/>
              <a:pathLst>
                <a:path w="3560228" h="768994">
                  <a:moveTo>
                    <a:pt x="6895" y="0"/>
                  </a:moveTo>
                  <a:lnTo>
                    <a:pt x="3553333" y="0"/>
                  </a:lnTo>
                  <a:cubicBezTo>
                    <a:pt x="3555162" y="0"/>
                    <a:pt x="3556916" y="726"/>
                    <a:pt x="3558209" y="2020"/>
                  </a:cubicBezTo>
                  <a:cubicBezTo>
                    <a:pt x="3559502" y="3313"/>
                    <a:pt x="3560228" y="5067"/>
                    <a:pt x="3560228" y="6895"/>
                  </a:cubicBezTo>
                  <a:lnTo>
                    <a:pt x="3560228" y="762098"/>
                  </a:lnTo>
                  <a:cubicBezTo>
                    <a:pt x="3560228" y="765906"/>
                    <a:pt x="3557141" y="768994"/>
                    <a:pt x="3553333" y="768994"/>
                  </a:cubicBezTo>
                  <a:lnTo>
                    <a:pt x="6895" y="768994"/>
                  </a:lnTo>
                  <a:cubicBezTo>
                    <a:pt x="5067" y="768994"/>
                    <a:pt x="3313" y="768267"/>
                    <a:pt x="2020" y="766974"/>
                  </a:cubicBezTo>
                  <a:cubicBezTo>
                    <a:pt x="726" y="765681"/>
                    <a:pt x="0" y="763927"/>
                    <a:pt x="0" y="762098"/>
                  </a:cubicBezTo>
                  <a:lnTo>
                    <a:pt x="0" y="6895"/>
                  </a:lnTo>
                  <a:cubicBezTo>
                    <a:pt x="0" y="3087"/>
                    <a:pt x="3087" y="0"/>
                    <a:pt x="6895" y="0"/>
                  </a:cubicBezTo>
                  <a:close/>
                </a:path>
              </a:pathLst>
            </a:custGeom>
            <a:solidFill>
              <a:srgbClr val="F4F1D9"/>
            </a:solidFill>
            <a:ln w="38100" cap="sq">
              <a:solidFill>
                <a:srgbClr val="6C453E"/>
              </a:solidFill>
              <a:prstDash val="solid"/>
              <a:miter/>
            </a:ln>
          </p:spPr>
          <p:txBody>
            <a:bodyPr/>
            <a:lstStyle/>
            <a:p>
              <a:endParaRPr lang="en-US"/>
            </a:p>
          </p:txBody>
        </p:sp>
        <p:sp>
          <p:nvSpPr>
            <p:cNvPr id="12" name="TextBox 12"/>
            <p:cNvSpPr txBox="1"/>
            <p:nvPr/>
          </p:nvSpPr>
          <p:spPr>
            <a:xfrm>
              <a:off x="0" y="-28575"/>
              <a:ext cx="3560228" cy="79756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030830" y="5885477"/>
            <a:ext cx="8571365" cy="983247"/>
            <a:chOff x="0" y="0"/>
            <a:chExt cx="1811914" cy="207850"/>
          </a:xfrm>
        </p:grpSpPr>
        <p:sp>
          <p:nvSpPr>
            <p:cNvPr id="14" name="Freeform 14"/>
            <p:cNvSpPr/>
            <p:nvPr/>
          </p:nvSpPr>
          <p:spPr>
            <a:xfrm>
              <a:off x="0" y="0"/>
              <a:ext cx="1811914" cy="207850"/>
            </a:xfrm>
            <a:custGeom>
              <a:avLst/>
              <a:gdLst/>
              <a:ahLst/>
              <a:cxnLst/>
              <a:rect l="l" t="t" r="r" b="b"/>
              <a:pathLst>
                <a:path w="1811914" h="207850">
                  <a:moveTo>
                    <a:pt x="13548" y="0"/>
                  </a:moveTo>
                  <a:lnTo>
                    <a:pt x="1798365" y="0"/>
                  </a:lnTo>
                  <a:cubicBezTo>
                    <a:pt x="1805848" y="0"/>
                    <a:pt x="1811914" y="6066"/>
                    <a:pt x="1811914" y="13548"/>
                  </a:cubicBezTo>
                  <a:lnTo>
                    <a:pt x="1811914" y="194302"/>
                  </a:lnTo>
                  <a:cubicBezTo>
                    <a:pt x="1811914" y="201784"/>
                    <a:pt x="1805848" y="207850"/>
                    <a:pt x="1798365" y="207850"/>
                  </a:cubicBezTo>
                  <a:lnTo>
                    <a:pt x="13548" y="207850"/>
                  </a:lnTo>
                  <a:cubicBezTo>
                    <a:pt x="6066" y="207850"/>
                    <a:pt x="0" y="201784"/>
                    <a:pt x="0" y="194302"/>
                  </a:cubicBezTo>
                  <a:lnTo>
                    <a:pt x="0" y="13548"/>
                  </a:lnTo>
                  <a:cubicBezTo>
                    <a:pt x="0" y="6066"/>
                    <a:pt x="6066" y="0"/>
                    <a:pt x="13548" y="0"/>
                  </a:cubicBezTo>
                  <a:close/>
                </a:path>
              </a:pathLst>
            </a:custGeom>
            <a:solidFill>
              <a:srgbClr val="D6CCBC"/>
            </a:solidFill>
            <a:ln w="38100" cap="sq">
              <a:solidFill>
                <a:srgbClr val="A58869"/>
              </a:solidFill>
              <a:prstDash val="solid"/>
              <a:miter/>
            </a:ln>
          </p:spPr>
          <p:txBody>
            <a:bodyPr/>
            <a:lstStyle/>
            <a:p>
              <a:endParaRPr lang="en-US"/>
            </a:p>
          </p:txBody>
        </p:sp>
        <p:sp>
          <p:nvSpPr>
            <p:cNvPr id="15" name="TextBox 15"/>
            <p:cNvSpPr txBox="1"/>
            <p:nvPr/>
          </p:nvSpPr>
          <p:spPr>
            <a:xfrm>
              <a:off x="0" y="-28575"/>
              <a:ext cx="1811914" cy="2364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6477001" y="1473989"/>
            <a:ext cx="5239298" cy="771453"/>
          </a:xfrm>
          <a:prstGeom prst="rect">
            <a:avLst/>
          </a:prstGeom>
        </p:spPr>
        <p:txBody>
          <a:bodyPr wrap="square" lIns="0" tIns="0" rIns="0" bIns="0" rtlCol="0" anchor="t">
            <a:spAutoFit/>
          </a:bodyPr>
          <a:lstStyle/>
          <a:p>
            <a:pPr algn="ctr">
              <a:lnSpc>
                <a:spcPts val="6299"/>
              </a:lnSpc>
              <a:spcBef>
                <a:spcPct val="0"/>
              </a:spcBef>
            </a:pPr>
            <a:r>
              <a:rPr lang="en-US" sz="4499" dirty="0" err="1">
                <a:solidFill>
                  <a:srgbClr val="000000"/>
                </a:solidFill>
                <a:latin typeface="Roboto Condensed Bold"/>
              </a:rPr>
              <a:t>Cốt</a:t>
            </a:r>
            <a:r>
              <a:rPr lang="en-US" sz="4499" dirty="0">
                <a:solidFill>
                  <a:srgbClr val="000000"/>
                </a:solidFill>
                <a:latin typeface="Roboto Condensed Bold"/>
              </a:rPr>
              <a:t> </a:t>
            </a:r>
            <a:r>
              <a:rPr lang="en-US" sz="4499" dirty="0" err="1">
                <a:solidFill>
                  <a:srgbClr val="000000"/>
                </a:solidFill>
                <a:latin typeface="Roboto Condensed Bold"/>
              </a:rPr>
              <a:t>truyện</a:t>
            </a:r>
            <a:r>
              <a:rPr lang="en-US" sz="4499" dirty="0">
                <a:solidFill>
                  <a:srgbClr val="000000"/>
                </a:solidFill>
                <a:latin typeface="Roboto Condensed Bold"/>
              </a:rPr>
              <a:t> </a:t>
            </a:r>
            <a:r>
              <a:rPr lang="en-US" sz="4499" dirty="0" err="1">
                <a:solidFill>
                  <a:srgbClr val="000000"/>
                </a:solidFill>
                <a:latin typeface="Roboto Condensed Bold"/>
              </a:rPr>
              <a:t>đơn</a:t>
            </a:r>
            <a:r>
              <a:rPr lang="en-US" sz="4499" dirty="0">
                <a:solidFill>
                  <a:srgbClr val="000000"/>
                </a:solidFill>
                <a:latin typeface="Roboto Condensed Bold"/>
              </a:rPr>
              <a:t> </a:t>
            </a:r>
            <a:r>
              <a:rPr lang="en-US" sz="4499" dirty="0" err="1">
                <a:solidFill>
                  <a:srgbClr val="000000"/>
                </a:solidFill>
                <a:latin typeface="Roboto Condensed Bold"/>
              </a:rPr>
              <a:t>tuyến</a:t>
            </a:r>
            <a:endParaRPr lang="en-US" sz="4499" dirty="0">
              <a:solidFill>
                <a:srgbClr val="000000"/>
              </a:solidFill>
              <a:latin typeface="Roboto Condensed Bold"/>
            </a:endParaRPr>
          </a:p>
        </p:txBody>
      </p:sp>
      <p:sp>
        <p:nvSpPr>
          <p:cNvPr id="17" name="TextBox 17"/>
          <p:cNvSpPr txBox="1"/>
          <p:nvPr/>
        </p:nvSpPr>
        <p:spPr>
          <a:xfrm>
            <a:off x="1229861" y="2606968"/>
            <a:ext cx="15963900" cy="2793856"/>
          </a:xfrm>
          <a:prstGeom prst="rect">
            <a:avLst/>
          </a:prstGeom>
        </p:spPr>
        <p:txBody>
          <a:bodyPr lIns="0" tIns="0" rIns="0" bIns="0" rtlCol="0" anchor="t">
            <a:spAutoFit/>
          </a:bodyPr>
          <a:lstStyle/>
          <a:p>
            <a:pPr algn="just">
              <a:lnSpc>
                <a:spcPts val="5599"/>
              </a:lnSpc>
              <a:spcBef>
                <a:spcPct val="0"/>
              </a:spcBef>
            </a:pPr>
            <a:r>
              <a:rPr lang="en-US" sz="3999" dirty="0" err="1">
                <a:solidFill>
                  <a:srgbClr val="000000"/>
                </a:solidFill>
                <a:latin typeface="Roboto Condensed"/>
              </a:rPr>
              <a:t>Tác</a:t>
            </a:r>
            <a:r>
              <a:rPr lang="en-US" sz="3999" dirty="0">
                <a:solidFill>
                  <a:srgbClr val="000000"/>
                </a:solidFill>
                <a:latin typeface="Roboto Condensed"/>
              </a:rPr>
              <a:t> </a:t>
            </a:r>
            <a:r>
              <a:rPr lang="en-US" sz="3999" dirty="0" err="1">
                <a:solidFill>
                  <a:srgbClr val="000000"/>
                </a:solidFill>
                <a:latin typeface="Roboto Condensed"/>
              </a:rPr>
              <a:t>giả</a:t>
            </a:r>
            <a:r>
              <a:rPr lang="en-US" sz="3999" dirty="0">
                <a:solidFill>
                  <a:srgbClr val="000000"/>
                </a:solidFill>
                <a:latin typeface="Roboto Condensed"/>
              </a:rPr>
              <a:t> </a:t>
            </a:r>
            <a:r>
              <a:rPr lang="en-US" sz="3999" dirty="0" err="1">
                <a:solidFill>
                  <a:srgbClr val="000000"/>
                </a:solidFill>
                <a:latin typeface="Roboto Condensed"/>
              </a:rPr>
              <a:t>tập</a:t>
            </a:r>
            <a:r>
              <a:rPr lang="en-US" sz="3999" dirty="0">
                <a:solidFill>
                  <a:srgbClr val="000000"/>
                </a:solidFill>
                <a:latin typeface="Roboto Condensed"/>
              </a:rPr>
              <a:t> </a:t>
            </a:r>
            <a:r>
              <a:rPr lang="en-US" sz="3999" dirty="0" err="1">
                <a:solidFill>
                  <a:srgbClr val="000000"/>
                </a:solidFill>
                <a:latin typeface="Roboto Condensed"/>
              </a:rPr>
              <a:t>trung</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Bold"/>
              </a:rPr>
              <a:t>quá</a:t>
            </a:r>
            <a:r>
              <a:rPr lang="en-US" sz="3999" dirty="0">
                <a:solidFill>
                  <a:srgbClr val="000000"/>
                </a:solidFill>
                <a:latin typeface="Roboto Condensed Bold"/>
              </a:rPr>
              <a:t> </a:t>
            </a:r>
            <a:r>
              <a:rPr lang="en-US" sz="3999" dirty="0" err="1">
                <a:solidFill>
                  <a:srgbClr val="000000"/>
                </a:solidFill>
                <a:latin typeface="Roboto Condensed Bold"/>
              </a:rPr>
              <a:t>trình</a:t>
            </a:r>
            <a:r>
              <a:rPr lang="en-US" sz="3999" dirty="0">
                <a:solidFill>
                  <a:srgbClr val="000000"/>
                </a:solidFill>
                <a:latin typeface="Roboto Condensed Bold"/>
              </a:rPr>
              <a:t> </a:t>
            </a:r>
            <a:r>
              <a:rPr lang="en-US" sz="3999" dirty="0" err="1">
                <a:solidFill>
                  <a:srgbClr val="000000"/>
                </a:solidFill>
                <a:latin typeface="Roboto Condensed Bold"/>
              </a:rPr>
              <a:t>phát</a:t>
            </a:r>
            <a:r>
              <a:rPr lang="en-US" sz="3999" dirty="0">
                <a:solidFill>
                  <a:srgbClr val="000000"/>
                </a:solidFill>
                <a:latin typeface="Roboto Condensed Bold"/>
              </a:rPr>
              <a:t> </a:t>
            </a:r>
            <a:r>
              <a:rPr lang="en-US" sz="3999" dirty="0" err="1">
                <a:solidFill>
                  <a:srgbClr val="000000"/>
                </a:solidFill>
                <a:latin typeface="Roboto Condensed Bold"/>
              </a:rPr>
              <a:t>triển</a:t>
            </a:r>
            <a:r>
              <a:rPr lang="en-US" sz="3999" dirty="0">
                <a:solidFill>
                  <a:srgbClr val="000000"/>
                </a:solidFill>
                <a:latin typeface="Roboto Condensed Bold"/>
              </a:rPr>
              <a:t> </a:t>
            </a:r>
            <a:r>
              <a:rPr lang="en-US" sz="3999" dirty="0" err="1">
                <a:solidFill>
                  <a:srgbClr val="000000"/>
                </a:solidFill>
                <a:latin typeface="Roboto Condensed Bold"/>
              </a:rPr>
              <a:t>tính</a:t>
            </a:r>
            <a:r>
              <a:rPr lang="en-US" sz="3999" dirty="0">
                <a:solidFill>
                  <a:srgbClr val="000000"/>
                </a:solidFill>
                <a:latin typeface="Roboto Condensed Bold"/>
              </a:rPr>
              <a:t> </a:t>
            </a:r>
            <a:r>
              <a:rPr lang="en-US" sz="3999" dirty="0" err="1">
                <a:solidFill>
                  <a:srgbClr val="000000"/>
                </a:solidFill>
                <a:latin typeface="Roboto Condensed Bold"/>
              </a:rPr>
              <a:t>cách</a:t>
            </a:r>
            <a:r>
              <a:rPr lang="en-US" sz="3999" dirty="0">
                <a:solidFill>
                  <a:srgbClr val="000000"/>
                </a:solidFill>
                <a:latin typeface="Roboto Condensed Bold"/>
              </a:rPr>
              <a:t> </a:t>
            </a:r>
            <a:r>
              <a:rPr lang="en-US" sz="3999" dirty="0" err="1">
                <a:solidFill>
                  <a:srgbClr val="000000"/>
                </a:solidFill>
                <a:latin typeface="Roboto Condensed Bold"/>
              </a:rPr>
              <a:t>của</a:t>
            </a:r>
            <a:r>
              <a:rPr lang="en-US" sz="3999" dirty="0">
                <a:solidFill>
                  <a:srgbClr val="000000"/>
                </a:solidFill>
                <a:latin typeface="Roboto Condensed Bold"/>
              </a:rPr>
              <a:t> </a:t>
            </a:r>
            <a:r>
              <a:rPr lang="en-US" sz="3999" dirty="0" err="1">
                <a:solidFill>
                  <a:srgbClr val="000000"/>
                </a:solidFill>
                <a:latin typeface="Roboto Condensed Bold"/>
              </a:rPr>
              <a:t>nhân</a:t>
            </a:r>
            <a:r>
              <a:rPr lang="en-US" sz="3999" dirty="0">
                <a:solidFill>
                  <a:srgbClr val="000000"/>
                </a:solidFill>
                <a:latin typeface="Roboto Condensed Bold"/>
              </a:rPr>
              <a:t> </a:t>
            </a:r>
            <a:r>
              <a:rPr lang="en-US" sz="3999" dirty="0" err="1">
                <a:solidFill>
                  <a:srgbClr val="000000"/>
                </a:solidFill>
                <a:latin typeface="Roboto Condensed Bold"/>
              </a:rPr>
              <a:t>vật</a:t>
            </a:r>
            <a:r>
              <a:rPr lang="en-US" sz="3999" dirty="0">
                <a:solidFill>
                  <a:srgbClr val="000000"/>
                </a:solidFill>
                <a:latin typeface="Roboto Condensed Bold"/>
              </a:rPr>
              <a:t> </a:t>
            </a:r>
            <a:r>
              <a:rPr lang="en-US" sz="3999" dirty="0" err="1">
                <a:solidFill>
                  <a:srgbClr val="000000"/>
                </a:solidFill>
                <a:latin typeface="Roboto Condensed Bold"/>
              </a:rPr>
              <a:t>chín</a:t>
            </a:r>
            <a:r>
              <a:rPr lang="en-US" sz="3999" dirty="0" err="1">
                <a:solidFill>
                  <a:srgbClr val="000000"/>
                </a:solidFill>
                <a:latin typeface="Roboto Condensed"/>
              </a:rPr>
              <a:t>h</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khi</a:t>
            </a:r>
            <a:r>
              <a:rPr lang="en-US" sz="3999" dirty="0">
                <a:solidFill>
                  <a:srgbClr val="000000"/>
                </a:solidFill>
                <a:latin typeface="Roboto Condensed"/>
              </a:rPr>
              <a:t> </a:t>
            </a:r>
            <a:r>
              <a:rPr lang="en-US" sz="3999" dirty="0" err="1">
                <a:solidFill>
                  <a:srgbClr val="000000"/>
                </a:solidFill>
                <a:latin typeface="Roboto Condensed"/>
              </a:rPr>
              <a:t>chỉ</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Bold"/>
              </a:rPr>
              <a:t>một</a:t>
            </a:r>
            <a:r>
              <a:rPr lang="en-US" sz="3999" dirty="0">
                <a:solidFill>
                  <a:srgbClr val="000000"/>
                </a:solidFill>
                <a:latin typeface="Roboto Condensed Bold"/>
              </a:rPr>
              <a:t> </a:t>
            </a:r>
            <a:r>
              <a:rPr lang="en-US" sz="3999" dirty="0" err="1">
                <a:solidFill>
                  <a:srgbClr val="000000"/>
                </a:solidFill>
                <a:latin typeface="Roboto Condensed Bold"/>
              </a:rPr>
              <a:t>giai</a:t>
            </a:r>
            <a:r>
              <a:rPr lang="en-US" sz="3999" dirty="0">
                <a:solidFill>
                  <a:srgbClr val="000000"/>
                </a:solidFill>
                <a:latin typeface="Roboto Condensed Bold"/>
              </a:rPr>
              <a:t> </a:t>
            </a:r>
            <a:r>
              <a:rPr lang="en-US" sz="3999" dirty="0" err="1">
                <a:solidFill>
                  <a:srgbClr val="000000"/>
                </a:solidFill>
                <a:latin typeface="Roboto Condensed Bold"/>
              </a:rPr>
              <a:t>đoạn</a:t>
            </a:r>
            <a:r>
              <a:rPr lang="en-US" sz="3999" dirty="0">
                <a:solidFill>
                  <a:srgbClr val="000000"/>
                </a:solidFill>
                <a:latin typeface="Roboto Condensed Bold"/>
              </a:rPr>
              <a:t> </a:t>
            </a:r>
            <a:r>
              <a:rPr lang="en-US" sz="3999" dirty="0" err="1">
                <a:solidFill>
                  <a:srgbClr val="000000"/>
                </a:solidFill>
                <a:latin typeface="Roboto Condensed Bold"/>
              </a:rPr>
              <a:t>trong</a:t>
            </a:r>
            <a:r>
              <a:rPr lang="en-US" sz="3999" dirty="0">
                <a:solidFill>
                  <a:srgbClr val="000000"/>
                </a:solidFill>
                <a:latin typeface="Roboto Condensed Bold"/>
              </a:rPr>
              <a:t> </a:t>
            </a:r>
            <a:r>
              <a:rPr lang="en-US" sz="3999" dirty="0" err="1">
                <a:solidFill>
                  <a:srgbClr val="000000"/>
                </a:solidFill>
                <a:latin typeface="Roboto Condensed Bold"/>
              </a:rPr>
              <a:t>cuộc</a:t>
            </a:r>
            <a:r>
              <a:rPr lang="en-US" sz="3999" dirty="0">
                <a:solidFill>
                  <a:srgbClr val="000000"/>
                </a:solidFill>
                <a:latin typeface="Roboto Condensed Bold"/>
              </a:rPr>
              <a:t> </a:t>
            </a:r>
            <a:r>
              <a:rPr lang="en-US" sz="3999" dirty="0" err="1">
                <a:solidFill>
                  <a:srgbClr val="000000"/>
                </a:solidFill>
                <a:latin typeface="Roboto Condensed Bold"/>
              </a:rPr>
              <a:t>đời</a:t>
            </a:r>
            <a:r>
              <a:rPr lang="en-US" sz="3999" dirty="0">
                <a:solidFill>
                  <a:srgbClr val="000000"/>
                </a:solidFill>
                <a:latin typeface="Roboto Condensed Bold"/>
              </a:rPr>
              <a:t> </a:t>
            </a:r>
            <a:r>
              <a:rPr lang="en-US" sz="3999" dirty="0" err="1">
                <a:solidFill>
                  <a:srgbClr val="000000"/>
                </a:solidFill>
                <a:latin typeface="Roboto Condensed Bold"/>
              </a:rPr>
              <a:t>nhân</a:t>
            </a:r>
            <a:r>
              <a:rPr lang="en-US" sz="3999" dirty="0">
                <a:solidFill>
                  <a:srgbClr val="000000"/>
                </a:solidFill>
                <a:latin typeface="Roboto Condensed Bold"/>
              </a:rPr>
              <a:t> </a:t>
            </a:r>
            <a:r>
              <a:rPr lang="en-US" sz="3999" dirty="0" err="1">
                <a:solidFill>
                  <a:srgbClr val="000000"/>
                </a:solidFill>
                <a:latin typeface="Roboto Condensed Bold"/>
              </a:rPr>
              <a:t>vật</a:t>
            </a:r>
            <a:r>
              <a:rPr lang="en-US" sz="3999" dirty="0">
                <a:solidFill>
                  <a:srgbClr val="000000"/>
                </a:solidFill>
                <a:latin typeface="Roboto Condensed Bold"/>
              </a:rPr>
              <a:t> </a:t>
            </a:r>
            <a:r>
              <a:rPr lang="en-US" sz="3999" dirty="0" err="1">
                <a:solidFill>
                  <a:srgbClr val="000000"/>
                </a:solidFill>
                <a:latin typeface="Roboto Condensed Bold"/>
              </a:rPr>
              <a:t>chính</a:t>
            </a:r>
            <a:r>
              <a:rPr lang="en-US" sz="3999" dirty="0">
                <a:solidFill>
                  <a:srgbClr val="000000"/>
                </a:solidFill>
                <a:latin typeface="Roboto Condensed"/>
              </a:rPr>
              <a:t>. </a:t>
            </a:r>
            <a:r>
              <a:rPr lang="en-US" sz="3999" dirty="0" err="1">
                <a:solidFill>
                  <a:srgbClr val="000000"/>
                </a:solidFill>
                <a:latin typeface="Roboto Condensed"/>
              </a:rPr>
              <a:t>Cốt</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đơn</a:t>
            </a:r>
            <a:r>
              <a:rPr lang="en-US" sz="3999" dirty="0">
                <a:solidFill>
                  <a:srgbClr val="000000"/>
                </a:solidFill>
                <a:latin typeface="Roboto Condensed"/>
              </a:rPr>
              <a:t> </a:t>
            </a:r>
            <a:r>
              <a:rPr lang="en-US" sz="3999" dirty="0" err="1">
                <a:solidFill>
                  <a:srgbClr val="000000"/>
                </a:solidFill>
                <a:latin typeface="Roboto Condensed"/>
              </a:rPr>
              <a:t>tuyến</a:t>
            </a:r>
            <a:r>
              <a:rPr lang="en-US" sz="3999" dirty="0">
                <a:solidFill>
                  <a:srgbClr val="000000"/>
                </a:solidFill>
                <a:latin typeface="Roboto Condensed"/>
              </a:rPr>
              <a:t> </a:t>
            </a:r>
            <a:r>
              <a:rPr lang="en-US" sz="3999" dirty="0" err="1">
                <a:solidFill>
                  <a:srgbClr val="000000"/>
                </a:solidFill>
                <a:latin typeface="Roboto Condensed"/>
              </a:rPr>
              <a:t>thường</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Bold"/>
              </a:rPr>
              <a:t> dung </a:t>
            </a:r>
            <a:r>
              <a:rPr lang="en-US" sz="3999" dirty="0" err="1">
                <a:solidFill>
                  <a:srgbClr val="000000"/>
                </a:solidFill>
                <a:latin typeface="Roboto Condensed Bold"/>
              </a:rPr>
              <a:t>lượng</a:t>
            </a:r>
            <a:r>
              <a:rPr lang="en-US" sz="3999" dirty="0">
                <a:solidFill>
                  <a:srgbClr val="000000"/>
                </a:solidFill>
                <a:latin typeface="Roboto Condensed Bold"/>
              </a:rPr>
              <a:t> </a:t>
            </a:r>
            <a:r>
              <a:rPr lang="en-US" sz="3999" dirty="0" err="1">
                <a:solidFill>
                  <a:srgbClr val="000000"/>
                </a:solidFill>
                <a:latin typeface="Roboto Condensed Bold"/>
              </a:rPr>
              <a:t>nhỏ</a:t>
            </a:r>
            <a:r>
              <a:rPr lang="en-US" sz="3999" dirty="0">
                <a:solidFill>
                  <a:srgbClr val="000000"/>
                </a:solidFill>
                <a:latin typeface="Roboto Condensed Bold"/>
              </a:rPr>
              <a:t> </a:t>
            </a:r>
            <a:r>
              <a:rPr lang="en-US" sz="3999" dirty="0" err="1">
                <a:solidFill>
                  <a:srgbClr val="000000"/>
                </a:solidFill>
                <a:latin typeface="Roboto Condensed Bold"/>
              </a:rPr>
              <a:t>hoặc</a:t>
            </a:r>
            <a:r>
              <a:rPr lang="en-US" sz="3999" dirty="0">
                <a:solidFill>
                  <a:srgbClr val="000000"/>
                </a:solidFill>
                <a:latin typeface="Roboto Condensed Bold"/>
              </a:rPr>
              <a:t> </a:t>
            </a:r>
            <a:r>
              <a:rPr lang="en-US" sz="3999" dirty="0" err="1">
                <a:solidFill>
                  <a:srgbClr val="000000"/>
                </a:solidFill>
                <a:latin typeface="Roboto Condensed Bold"/>
              </a:rPr>
              <a:t>vừa</a:t>
            </a:r>
            <a:r>
              <a:rPr lang="en-US" sz="3999" dirty="0">
                <a:solidFill>
                  <a:srgbClr val="000000"/>
                </a:solidFill>
                <a:latin typeface="Roboto Condensed"/>
              </a:rPr>
              <a:t>; </a:t>
            </a:r>
            <a:r>
              <a:rPr lang="en-US" sz="3999" dirty="0" err="1">
                <a:solidFill>
                  <a:srgbClr val="000000"/>
                </a:solidFill>
                <a:latin typeface="Roboto Condensed"/>
              </a:rPr>
              <a:t>thường</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a:rPr>
              <a:t>cốt</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ngắn</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vừa</a:t>
            </a:r>
            <a:r>
              <a:rPr lang="en-US" sz="3999" dirty="0">
                <a:solidFill>
                  <a:srgbClr val="000000"/>
                </a:solidFill>
                <a:latin typeface="Roboto Condensed"/>
              </a:rPr>
              <a:t>, </a:t>
            </a:r>
            <a:r>
              <a:rPr lang="en-US" sz="3999" dirty="0" err="1">
                <a:solidFill>
                  <a:srgbClr val="000000"/>
                </a:solidFill>
                <a:latin typeface="Roboto Condensed"/>
              </a:rPr>
              <a:t>thậm</a:t>
            </a:r>
            <a:r>
              <a:rPr lang="en-US" sz="3999" dirty="0">
                <a:solidFill>
                  <a:srgbClr val="000000"/>
                </a:solidFill>
                <a:latin typeface="Roboto Condensed"/>
              </a:rPr>
              <a:t> </a:t>
            </a:r>
            <a:r>
              <a:rPr lang="en-US" sz="3999" dirty="0" err="1">
                <a:solidFill>
                  <a:srgbClr val="000000"/>
                </a:solidFill>
                <a:latin typeface="Roboto Condensed"/>
              </a:rPr>
              <a:t>chí</a:t>
            </a:r>
            <a:r>
              <a:rPr lang="en-US" sz="3999" dirty="0">
                <a:solidFill>
                  <a:srgbClr val="000000"/>
                </a:solidFill>
                <a:latin typeface="Roboto Condensed"/>
              </a:rPr>
              <a:t> </a:t>
            </a:r>
            <a:r>
              <a:rPr lang="en-US" sz="3999" dirty="0" err="1">
                <a:solidFill>
                  <a:srgbClr val="000000"/>
                </a:solidFill>
                <a:latin typeface="Roboto Condensed"/>
              </a:rPr>
              <a:t>cả</a:t>
            </a:r>
            <a:r>
              <a:rPr lang="en-US" sz="3999" dirty="0">
                <a:solidFill>
                  <a:srgbClr val="000000"/>
                </a:solidFill>
                <a:latin typeface="Roboto Condensed"/>
              </a:rPr>
              <a:t> </a:t>
            </a:r>
            <a:r>
              <a:rPr lang="en-US" sz="3999" dirty="0" err="1">
                <a:solidFill>
                  <a:srgbClr val="000000"/>
                </a:solidFill>
                <a:latin typeface="Roboto Condensed"/>
              </a:rPr>
              <a:t>tiểu</a:t>
            </a:r>
            <a:r>
              <a:rPr lang="en-US" sz="3999" dirty="0">
                <a:solidFill>
                  <a:srgbClr val="000000"/>
                </a:solidFill>
                <a:latin typeface="Roboto Condensed"/>
              </a:rPr>
              <a:t> </a:t>
            </a:r>
            <a:r>
              <a:rPr lang="en-US" sz="3999" dirty="0" err="1">
                <a:solidFill>
                  <a:srgbClr val="000000"/>
                </a:solidFill>
                <a:latin typeface="Roboto Condensed"/>
              </a:rPr>
              <a:t>thuyết</a:t>
            </a:r>
            <a:r>
              <a:rPr lang="en-US" sz="3999" dirty="0">
                <a:solidFill>
                  <a:srgbClr val="000000"/>
                </a:solidFill>
                <a:latin typeface="Roboto Condensed"/>
              </a:rPr>
              <a:t>. </a:t>
            </a:r>
          </a:p>
        </p:txBody>
      </p:sp>
      <p:sp>
        <p:nvSpPr>
          <p:cNvPr id="18" name="TextBox 18"/>
          <p:cNvSpPr txBox="1"/>
          <p:nvPr/>
        </p:nvSpPr>
        <p:spPr>
          <a:xfrm>
            <a:off x="1028700" y="6782999"/>
            <a:ext cx="16165061" cy="2803380"/>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Tác</a:t>
            </a:r>
            <a:r>
              <a:rPr lang="en-US" sz="4000" dirty="0">
                <a:solidFill>
                  <a:srgbClr val="000000"/>
                </a:solidFill>
                <a:latin typeface="Roboto Condensed"/>
              </a:rPr>
              <a:t> </a:t>
            </a:r>
            <a:r>
              <a:rPr lang="en-US" sz="4000" dirty="0" err="1">
                <a:solidFill>
                  <a:srgbClr val="000000"/>
                </a:solidFill>
                <a:latin typeface="Roboto Condensed"/>
              </a:rPr>
              <a:t>giả</a:t>
            </a:r>
            <a:r>
              <a:rPr lang="en-US" sz="4000" dirty="0">
                <a:solidFill>
                  <a:srgbClr val="000000"/>
                </a:solidFill>
                <a:latin typeface="Roboto Condensed"/>
              </a:rPr>
              <a:t> </a:t>
            </a:r>
            <a:r>
              <a:rPr lang="en-US" sz="4000" dirty="0" err="1">
                <a:solidFill>
                  <a:srgbClr val="000000"/>
                </a:solidFill>
                <a:latin typeface="Roboto Condensed"/>
              </a:rPr>
              <a:t>trình</a:t>
            </a:r>
            <a:r>
              <a:rPr lang="en-US" sz="4000" dirty="0">
                <a:solidFill>
                  <a:srgbClr val="000000"/>
                </a:solidFill>
                <a:latin typeface="Roboto Condensed"/>
              </a:rPr>
              <a:t> </a:t>
            </a:r>
            <a:r>
              <a:rPr lang="en-US" sz="4000" dirty="0" err="1">
                <a:solidFill>
                  <a:srgbClr val="000000"/>
                </a:solidFill>
                <a:latin typeface="Roboto Condensed"/>
              </a:rPr>
              <a:t>bày</a:t>
            </a:r>
            <a:r>
              <a:rPr lang="en-US" sz="4000" dirty="0">
                <a:solidFill>
                  <a:srgbClr val="000000"/>
                </a:solidFill>
                <a:latin typeface="Roboto Condensed"/>
              </a:rPr>
              <a:t> </a:t>
            </a:r>
            <a:r>
              <a:rPr lang="en-US" sz="4000" dirty="0" err="1">
                <a:solidFill>
                  <a:srgbClr val="000000"/>
                </a:solidFill>
                <a:latin typeface="Roboto Condensed"/>
              </a:rPr>
              <a:t>một</a:t>
            </a:r>
            <a:r>
              <a:rPr lang="en-US" sz="4000" dirty="0">
                <a:solidFill>
                  <a:srgbClr val="000000"/>
                </a:solidFill>
                <a:latin typeface="Roboto Condensed"/>
              </a:rPr>
              <a:t> </a:t>
            </a:r>
            <a:r>
              <a:rPr lang="en-US" sz="4000" dirty="0" err="1">
                <a:solidFill>
                  <a:srgbClr val="000000"/>
                </a:solidFill>
                <a:latin typeface="Roboto Condensed Bold"/>
              </a:rPr>
              <a:t>chuỗi</a:t>
            </a:r>
            <a:r>
              <a:rPr lang="en-US" sz="4000" dirty="0">
                <a:solidFill>
                  <a:srgbClr val="000000"/>
                </a:solidFill>
                <a:latin typeface="Roboto Condensed Bold"/>
              </a:rPr>
              <a:t> </a:t>
            </a:r>
            <a:r>
              <a:rPr lang="en-US" sz="4000" dirty="0" err="1">
                <a:solidFill>
                  <a:srgbClr val="000000"/>
                </a:solidFill>
                <a:latin typeface="Roboto Condensed Bold"/>
              </a:rPr>
              <a:t>sự</a:t>
            </a:r>
            <a:r>
              <a:rPr lang="en-US" sz="4000" dirty="0">
                <a:solidFill>
                  <a:srgbClr val="000000"/>
                </a:solidFill>
                <a:latin typeface="Roboto Condensed Bold"/>
              </a:rPr>
              <a:t> </a:t>
            </a:r>
            <a:r>
              <a:rPr lang="en-US" sz="4000" dirty="0" err="1">
                <a:solidFill>
                  <a:srgbClr val="000000"/>
                </a:solidFill>
                <a:latin typeface="Roboto Condensed Bold"/>
              </a:rPr>
              <a:t>kiện</a:t>
            </a:r>
            <a:r>
              <a:rPr lang="en-US" sz="4000" dirty="0">
                <a:solidFill>
                  <a:srgbClr val="000000"/>
                </a:solidFill>
                <a:latin typeface="Roboto Condensed Bold"/>
              </a:rPr>
              <a:t>, </a:t>
            </a:r>
            <a:r>
              <a:rPr lang="en-US" sz="4000" dirty="0" err="1">
                <a:solidFill>
                  <a:srgbClr val="000000"/>
                </a:solidFill>
                <a:latin typeface="Roboto Condensed Bold"/>
              </a:rPr>
              <a:t>nhằm</a:t>
            </a:r>
            <a:r>
              <a:rPr lang="en-US" sz="4000" dirty="0">
                <a:solidFill>
                  <a:srgbClr val="000000"/>
                </a:solidFill>
                <a:latin typeface="Roboto Condensed Bold"/>
              </a:rPr>
              <a:t> </a:t>
            </a:r>
            <a:r>
              <a:rPr lang="en-US" sz="4000" dirty="0" err="1">
                <a:solidFill>
                  <a:srgbClr val="000000"/>
                </a:solidFill>
                <a:latin typeface="Roboto Condensed Bold"/>
              </a:rPr>
              <a:t>phản</a:t>
            </a:r>
            <a:r>
              <a:rPr lang="en-US" sz="4000" dirty="0">
                <a:solidFill>
                  <a:srgbClr val="000000"/>
                </a:solidFill>
                <a:latin typeface="Roboto Condensed Bold"/>
              </a:rPr>
              <a:t> </a:t>
            </a:r>
            <a:r>
              <a:rPr lang="en-US" sz="4000" dirty="0" err="1">
                <a:solidFill>
                  <a:srgbClr val="000000"/>
                </a:solidFill>
                <a:latin typeface="Roboto Condensed Bold"/>
              </a:rPr>
              <a:t>ánh</a:t>
            </a:r>
            <a:r>
              <a:rPr lang="en-US" sz="4000" dirty="0">
                <a:solidFill>
                  <a:srgbClr val="000000"/>
                </a:solidFill>
                <a:latin typeface="Roboto Condensed Bold"/>
              </a:rPr>
              <a:t> </a:t>
            </a:r>
            <a:r>
              <a:rPr lang="en-US" sz="4000" dirty="0" err="1">
                <a:solidFill>
                  <a:srgbClr val="000000"/>
                </a:solidFill>
                <a:latin typeface="Roboto Condensed Bold"/>
              </a:rPr>
              <a:t>nhiều</a:t>
            </a:r>
            <a:r>
              <a:rPr lang="en-US" sz="4000" dirty="0">
                <a:solidFill>
                  <a:srgbClr val="000000"/>
                </a:solidFill>
                <a:latin typeface="Roboto Condensed Bold"/>
              </a:rPr>
              <a:t> </a:t>
            </a:r>
            <a:r>
              <a:rPr lang="en-US" sz="4000" dirty="0" err="1">
                <a:solidFill>
                  <a:srgbClr val="000000"/>
                </a:solidFill>
                <a:latin typeface="Roboto Condensed Bold"/>
              </a:rPr>
              <a:t>bình</a:t>
            </a:r>
            <a:r>
              <a:rPr lang="en-US" sz="4000" dirty="0">
                <a:solidFill>
                  <a:srgbClr val="000000"/>
                </a:solidFill>
                <a:latin typeface="Roboto Condensed Bold"/>
              </a:rPr>
              <a:t> </a:t>
            </a:r>
            <a:r>
              <a:rPr lang="en-US" sz="4000" dirty="0" err="1">
                <a:solidFill>
                  <a:srgbClr val="000000"/>
                </a:solidFill>
                <a:latin typeface="Roboto Condensed Bold"/>
              </a:rPr>
              <a:t>diện</a:t>
            </a:r>
            <a:r>
              <a:rPr lang="en-US" sz="4000" dirty="0">
                <a:solidFill>
                  <a:srgbClr val="000000"/>
                </a:solidFill>
                <a:latin typeface="Roboto Condensed Bold"/>
              </a:rPr>
              <a:t> </a:t>
            </a:r>
            <a:r>
              <a:rPr lang="en-US" sz="4000" dirty="0" err="1">
                <a:solidFill>
                  <a:srgbClr val="000000"/>
                </a:solidFill>
                <a:latin typeface="Roboto Condensed Bold"/>
              </a:rPr>
              <a:t>của</a:t>
            </a:r>
            <a:r>
              <a:rPr lang="en-US" sz="4000" dirty="0">
                <a:solidFill>
                  <a:srgbClr val="000000"/>
                </a:solidFill>
                <a:latin typeface="Roboto Condensed Bold"/>
              </a:rPr>
              <a:t> </a:t>
            </a:r>
            <a:r>
              <a:rPr lang="en-US" sz="4000" dirty="0" err="1">
                <a:solidFill>
                  <a:srgbClr val="000000"/>
                </a:solidFill>
                <a:latin typeface="Roboto Condensed Bold"/>
              </a:rPr>
              <a:t>đời</a:t>
            </a:r>
            <a:r>
              <a:rPr lang="en-US" sz="4000" dirty="0">
                <a:solidFill>
                  <a:srgbClr val="000000"/>
                </a:solidFill>
                <a:latin typeface="Roboto Condensed Bold"/>
              </a:rPr>
              <a:t> </a:t>
            </a:r>
            <a:r>
              <a:rPr lang="en-US" sz="4000" dirty="0" err="1">
                <a:solidFill>
                  <a:srgbClr val="000000"/>
                </a:solidFill>
                <a:latin typeface="Roboto Condensed Bold"/>
              </a:rPr>
              <a:t>sống</a:t>
            </a:r>
            <a:r>
              <a:rPr lang="en-US" sz="4000" dirty="0">
                <a:solidFill>
                  <a:srgbClr val="000000"/>
                </a:solidFill>
                <a:latin typeface="Roboto Condensed Bold"/>
              </a:rPr>
              <a:t>; </a:t>
            </a:r>
            <a:r>
              <a:rPr lang="en-US" sz="4000" dirty="0" err="1">
                <a:solidFill>
                  <a:srgbClr val="000000"/>
                </a:solidFill>
                <a:latin typeface="Roboto Condensed Bold"/>
              </a:rPr>
              <a:t>tái</a:t>
            </a:r>
            <a:r>
              <a:rPr lang="en-US" sz="4000" dirty="0">
                <a:solidFill>
                  <a:srgbClr val="000000"/>
                </a:solidFill>
                <a:latin typeface="Roboto Condensed Bold"/>
              </a:rPr>
              <a:t> </a:t>
            </a:r>
            <a:r>
              <a:rPr lang="en-US" sz="4000" dirty="0" err="1">
                <a:solidFill>
                  <a:srgbClr val="000000"/>
                </a:solidFill>
                <a:latin typeface="Roboto Condensed Bold"/>
              </a:rPr>
              <a:t>hiện</a:t>
            </a:r>
            <a:r>
              <a:rPr lang="en-US" sz="4000" dirty="0">
                <a:solidFill>
                  <a:srgbClr val="000000"/>
                </a:solidFill>
                <a:latin typeface="Roboto Condensed Bold"/>
              </a:rPr>
              <a:t> </a:t>
            </a:r>
            <a:r>
              <a:rPr lang="en-US" sz="4000" dirty="0" err="1">
                <a:solidFill>
                  <a:srgbClr val="000000"/>
                </a:solidFill>
                <a:latin typeface="Roboto Condensed Bold"/>
              </a:rPr>
              <a:t>những</a:t>
            </a:r>
            <a:r>
              <a:rPr lang="en-US" sz="4000" dirty="0">
                <a:solidFill>
                  <a:srgbClr val="000000"/>
                </a:solidFill>
                <a:latin typeface="Roboto Condensed Bold"/>
              </a:rPr>
              <a:t> </a:t>
            </a:r>
            <a:r>
              <a:rPr lang="en-US" sz="4000" dirty="0" err="1">
                <a:solidFill>
                  <a:srgbClr val="000000"/>
                </a:solidFill>
                <a:latin typeface="Roboto Condensed Bold"/>
              </a:rPr>
              <a:t>diễn</a:t>
            </a:r>
            <a:r>
              <a:rPr lang="en-US" sz="4000" dirty="0">
                <a:solidFill>
                  <a:srgbClr val="000000"/>
                </a:solidFill>
                <a:latin typeface="Roboto Condensed Bold"/>
              </a:rPr>
              <a:t> </a:t>
            </a:r>
            <a:r>
              <a:rPr lang="en-US" sz="4000" dirty="0" err="1">
                <a:solidFill>
                  <a:srgbClr val="000000"/>
                </a:solidFill>
                <a:latin typeface="Roboto Condensed Bold"/>
              </a:rPr>
              <a:t>biến</a:t>
            </a:r>
            <a:r>
              <a:rPr lang="en-US" sz="4000" dirty="0">
                <a:solidFill>
                  <a:srgbClr val="000000"/>
                </a:solidFill>
                <a:latin typeface="Roboto Condensed Bold"/>
              </a:rPr>
              <a:t> </a:t>
            </a:r>
            <a:r>
              <a:rPr lang="en-US" sz="4000" dirty="0" err="1">
                <a:solidFill>
                  <a:srgbClr val="000000"/>
                </a:solidFill>
                <a:latin typeface="Roboto Condensed Bold"/>
              </a:rPr>
              <a:t>phức</a:t>
            </a:r>
            <a:r>
              <a:rPr lang="en-US" sz="4000" dirty="0">
                <a:solidFill>
                  <a:srgbClr val="000000"/>
                </a:solidFill>
                <a:latin typeface="Roboto Condensed Bold"/>
              </a:rPr>
              <a:t> </a:t>
            </a:r>
            <a:r>
              <a:rPr lang="en-US" sz="4000" dirty="0" err="1">
                <a:solidFill>
                  <a:srgbClr val="000000"/>
                </a:solidFill>
                <a:latin typeface="Roboto Condensed Bold"/>
              </a:rPr>
              <a:t>tạp</a:t>
            </a:r>
            <a:r>
              <a:rPr lang="en-US" sz="4000" dirty="0">
                <a:solidFill>
                  <a:srgbClr val="000000"/>
                </a:solidFill>
                <a:latin typeface="Roboto Condensed Bold"/>
              </a:rPr>
              <a:t> </a:t>
            </a:r>
            <a:r>
              <a:rPr lang="en-US" sz="4000" dirty="0" err="1">
                <a:solidFill>
                  <a:srgbClr val="000000"/>
                </a:solidFill>
                <a:latin typeface="Roboto Condensed Bold"/>
              </a:rPr>
              <a:t>của</a:t>
            </a:r>
            <a:r>
              <a:rPr lang="en-US" sz="4000" dirty="0">
                <a:solidFill>
                  <a:srgbClr val="000000"/>
                </a:solidFill>
                <a:latin typeface="Roboto Condensed Bold"/>
              </a:rPr>
              <a:t> </a:t>
            </a:r>
            <a:r>
              <a:rPr lang="en-US" sz="4000" dirty="0" err="1">
                <a:solidFill>
                  <a:srgbClr val="000000"/>
                </a:solidFill>
                <a:latin typeface="Roboto Condensed Bold"/>
              </a:rPr>
              <a:t>nhiều</a:t>
            </a:r>
            <a:r>
              <a:rPr lang="en-US" sz="4000" dirty="0">
                <a:solidFill>
                  <a:srgbClr val="000000"/>
                </a:solidFill>
                <a:latin typeface="Roboto Condensed Bold"/>
              </a:rPr>
              <a:t> </a:t>
            </a:r>
            <a:r>
              <a:rPr lang="en-US" sz="4000" dirty="0" err="1">
                <a:solidFill>
                  <a:srgbClr val="000000"/>
                </a:solidFill>
                <a:latin typeface="Roboto Condensed Bold"/>
              </a:rPr>
              <a:t>nhân</a:t>
            </a:r>
            <a:r>
              <a:rPr lang="en-US" sz="4000" dirty="0">
                <a:solidFill>
                  <a:srgbClr val="000000"/>
                </a:solidFill>
                <a:latin typeface="Roboto Condensed Bold"/>
              </a:rPr>
              <a:t> </a:t>
            </a:r>
            <a:r>
              <a:rPr lang="en-US" sz="4000" dirty="0" err="1">
                <a:solidFill>
                  <a:srgbClr val="000000"/>
                </a:solidFill>
                <a:latin typeface="Roboto Condensed Bold"/>
              </a:rPr>
              <a:t>vật</a:t>
            </a:r>
            <a:r>
              <a:rPr lang="en-US" sz="4000" dirty="0">
                <a:solidFill>
                  <a:srgbClr val="000000"/>
                </a:solidFill>
                <a:latin typeface="Roboto Condensed Bold"/>
              </a:rPr>
              <a:t>; </a:t>
            </a:r>
            <a:r>
              <a:rPr lang="en-US" sz="4000" dirty="0" err="1">
                <a:solidFill>
                  <a:srgbClr val="000000"/>
                </a:solidFill>
                <a:latin typeface="Roboto Condensed Bold"/>
              </a:rPr>
              <a:t>có</a:t>
            </a:r>
            <a:r>
              <a:rPr lang="en-US" sz="4000" dirty="0">
                <a:solidFill>
                  <a:srgbClr val="000000"/>
                </a:solidFill>
                <a:latin typeface="Roboto Condensed Bold"/>
              </a:rPr>
              <a:t> dung </a:t>
            </a:r>
            <a:r>
              <a:rPr lang="en-US" sz="4000" dirty="0" err="1">
                <a:solidFill>
                  <a:srgbClr val="000000"/>
                </a:solidFill>
                <a:latin typeface="Roboto Condensed Bold"/>
              </a:rPr>
              <a:t>lượng</a:t>
            </a:r>
            <a:r>
              <a:rPr lang="en-US" sz="4000" dirty="0">
                <a:solidFill>
                  <a:srgbClr val="000000"/>
                </a:solidFill>
                <a:latin typeface="Roboto Condensed Bold"/>
              </a:rPr>
              <a:t> </a:t>
            </a:r>
            <a:r>
              <a:rPr lang="en-US" sz="4000" dirty="0" err="1">
                <a:solidFill>
                  <a:srgbClr val="000000"/>
                </a:solidFill>
                <a:latin typeface="Roboto Condensed Bold"/>
              </a:rPr>
              <a:t>lớn</a:t>
            </a:r>
            <a:r>
              <a:rPr lang="en-US" sz="4000" dirty="0">
                <a:solidFill>
                  <a:srgbClr val="000000"/>
                </a:solidFill>
                <a:latin typeface="Roboto Condensed Bold"/>
              </a:rPr>
              <a:t>.</a:t>
            </a:r>
            <a:r>
              <a:rPr lang="en-US" sz="4000" dirty="0">
                <a:solidFill>
                  <a:srgbClr val="000000"/>
                </a:solidFill>
                <a:latin typeface="Roboto Condensed"/>
              </a:rPr>
              <a:t> </a:t>
            </a:r>
            <a:r>
              <a:rPr lang="en-US" sz="4000" dirty="0" err="1">
                <a:solidFill>
                  <a:srgbClr val="000000"/>
                </a:solidFill>
                <a:latin typeface="Roboto Condensed"/>
              </a:rPr>
              <a:t>Chuỗi</a:t>
            </a:r>
            <a:r>
              <a:rPr lang="en-US" sz="4000" dirty="0">
                <a:solidFill>
                  <a:srgbClr val="000000"/>
                </a:solidFill>
                <a:latin typeface="Roboto Condensed"/>
              </a:rPr>
              <a:t> </a:t>
            </a:r>
            <a:r>
              <a:rPr lang="en-US" sz="4000" dirty="0" err="1">
                <a:solidFill>
                  <a:srgbClr val="000000"/>
                </a:solidFill>
                <a:latin typeface="Roboto Condensed"/>
              </a:rPr>
              <a:t>sự</a:t>
            </a:r>
            <a:r>
              <a:rPr lang="en-US" sz="4000" dirty="0">
                <a:solidFill>
                  <a:srgbClr val="000000"/>
                </a:solidFill>
                <a:latin typeface="Roboto Condensed"/>
              </a:rPr>
              <a:t> </a:t>
            </a:r>
            <a:r>
              <a:rPr lang="en-US" sz="4000" dirty="0" err="1">
                <a:solidFill>
                  <a:srgbClr val="000000"/>
                </a:solidFill>
                <a:latin typeface="Roboto Condensed"/>
              </a:rPr>
              <a:t>kiện</a:t>
            </a:r>
            <a:r>
              <a:rPr lang="en-US" sz="4000" dirty="0">
                <a:solidFill>
                  <a:srgbClr val="000000"/>
                </a:solidFill>
                <a:latin typeface="Roboto Condensed"/>
              </a:rPr>
              <a:t>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cốt</a:t>
            </a:r>
            <a:r>
              <a:rPr lang="en-US" sz="4000" dirty="0">
                <a:solidFill>
                  <a:srgbClr val="000000"/>
                </a:solidFill>
                <a:latin typeface="Roboto Condensed"/>
              </a:rPr>
              <a:t> </a:t>
            </a:r>
            <a:r>
              <a:rPr lang="en-US" sz="4000" dirty="0" err="1">
                <a:solidFill>
                  <a:srgbClr val="000000"/>
                </a:solidFill>
                <a:latin typeface="Roboto Condensed"/>
              </a:rPr>
              <a:t>truyện</a:t>
            </a:r>
            <a:r>
              <a:rPr lang="en-US" sz="4000" dirty="0">
                <a:solidFill>
                  <a:srgbClr val="000000"/>
                </a:solidFill>
                <a:latin typeface="Roboto Condensed"/>
              </a:rPr>
              <a:t> </a:t>
            </a:r>
            <a:r>
              <a:rPr lang="en-US" sz="4000" dirty="0" err="1">
                <a:solidFill>
                  <a:srgbClr val="000000"/>
                </a:solidFill>
                <a:latin typeface="Roboto Condensed"/>
              </a:rPr>
              <a:t>đa</a:t>
            </a:r>
            <a:r>
              <a:rPr lang="en-US" sz="4000" dirty="0">
                <a:solidFill>
                  <a:srgbClr val="000000"/>
                </a:solidFill>
                <a:latin typeface="Roboto Condensed"/>
              </a:rPr>
              <a:t> </a:t>
            </a:r>
            <a:r>
              <a:rPr lang="en-US" sz="4000" dirty="0" err="1">
                <a:solidFill>
                  <a:srgbClr val="000000"/>
                </a:solidFill>
                <a:latin typeface="Roboto Condensed"/>
              </a:rPr>
              <a:t>tuyến</a:t>
            </a:r>
            <a:r>
              <a:rPr lang="en-US" sz="4000" dirty="0">
                <a:solidFill>
                  <a:srgbClr val="000000"/>
                </a:solidFill>
                <a:latin typeface="Roboto Condensed"/>
              </a:rPr>
              <a:t> </a:t>
            </a:r>
            <a:r>
              <a:rPr lang="en-US" sz="4000" dirty="0" err="1">
                <a:solidFill>
                  <a:srgbClr val="000000"/>
                </a:solidFill>
                <a:latin typeface="Roboto Condensed"/>
              </a:rPr>
              <a:t>được</a:t>
            </a:r>
            <a:r>
              <a:rPr lang="en-US" sz="4000" dirty="0">
                <a:solidFill>
                  <a:srgbClr val="000000"/>
                </a:solidFill>
                <a:latin typeface="Roboto Condensed"/>
              </a:rPr>
              <a:t> chia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nhiều</a:t>
            </a:r>
            <a:r>
              <a:rPr lang="en-US" sz="4000" dirty="0">
                <a:solidFill>
                  <a:srgbClr val="000000"/>
                </a:solidFill>
                <a:latin typeface="Roboto Condensed"/>
              </a:rPr>
              <a:t> </a:t>
            </a:r>
            <a:r>
              <a:rPr lang="en-US" sz="4000" dirty="0" err="1">
                <a:solidFill>
                  <a:srgbClr val="000000"/>
                </a:solidFill>
                <a:latin typeface="Roboto Condensed"/>
              </a:rPr>
              <a:t>dòng</a:t>
            </a:r>
            <a:r>
              <a:rPr lang="en-US" sz="4000" dirty="0">
                <a:solidFill>
                  <a:srgbClr val="000000"/>
                </a:solidFill>
                <a:latin typeface="Roboto Condensed"/>
              </a:rPr>
              <a:t>, </a:t>
            </a:r>
            <a:r>
              <a:rPr lang="en-US" sz="4000" dirty="0" err="1">
                <a:solidFill>
                  <a:srgbClr val="000000"/>
                </a:solidFill>
                <a:latin typeface="Roboto Condensed"/>
              </a:rPr>
              <a:t>nhiều</a:t>
            </a:r>
            <a:r>
              <a:rPr lang="en-US" sz="4000" dirty="0">
                <a:solidFill>
                  <a:srgbClr val="000000"/>
                </a:solidFill>
                <a:latin typeface="Roboto Condensed"/>
              </a:rPr>
              <a:t> </a:t>
            </a:r>
            <a:r>
              <a:rPr lang="en-US" sz="4000" dirty="0" err="1">
                <a:solidFill>
                  <a:srgbClr val="000000"/>
                </a:solidFill>
                <a:latin typeface="Roboto Condensed"/>
              </a:rPr>
              <a:t>tuyến</a:t>
            </a:r>
            <a:r>
              <a:rPr lang="en-US" sz="4000" dirty="0">
                <a:solidFill>
                  <a:srgbClr val="000000"/>
                </a:solidFill>
                <a:latin typeface="Roboto Condensed"/>
              </a:rPr>
              <a:t> </a:t>
            </a:r>
            <a:r>
              <a:rPr lang="en-US" sz="4000" dirty="0" err="1">
                <a:solidFill>
                  <a:srgbClr val="000000"/>
                </a:solidFill>
                <a:latin typeface="Roboto Condensed"/>
              </a:rPr>
              <a:t>gắn</a:t>
            </a:r>
            <a:r>
              <a:rPr lang="en-US" sz="4000" dirty="0">
                <a:solidFill>
                  <a:srgbClr val="000000"/>
                </a:solidFill>
                <a:latin typeface="Roboto Condensed"/>
              </a:rPr>
              <a:t> </a:t>
            </a:r>
            <a:r>
              <a:rPr lang="en-US" sz="4000" dirty="0" err="1">
                <a:solidFill>
                  <a:srgbClr val="000000"/>
                </a:solidFill>
                <a:latin typeface="Roboto Condensed"/>
              </a:rPr>
              <a:t>liền</a:t>
            </a:r>
            <a:r>
              <a:rPr lang="en-US" sz="4000" dirty="0">
                <a:solidFill>
                  <a:srgbClr val="000000"/>
                </a:solidFill>
                <a:latin typeface="Roboto Condense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số</a:t>
            </a:r>
            <a:r>
              <a:rPr lang="en-US" sz="4000" dirty="0">
                <a:solidFill>
                  <a:srgbClr val="000000"/>
                </a:solidFill>
                <a:latin typeface="Roboto Condensed"/>
              </a:rPr>
              <a:t> </a:t>
            </a:r>
            <a:r>
              <a:rPr lang="en-US" sz="4000" dirty="0" err="1">
                <a:solidFill>
                  <a:srgbClr val="000000"/>
                </a:solidFill>
                <a:latin typeface="Roboto Condensed"/>
              </a:rPr>
              <a:t>phận</a:t>
            </a:r>
            <a:r>
              <a:rPr lang="en-US" sz="4000" dirty="0">
                <a:solidFill>
                  <a:srgbClr val="000000"/>
                </a:solidFill>
                <a:latin typeface="Roboto Condensed"/>
              </a:rPr>
              <a:t> </a:t>
            </a:r>
            <a:r>
              <a:rPr lang="en-US" sz="4000" dirty="0" err="1">
                <a:solidFill>
                  <a:srgbClr val="000000"/>
                </a:solidFill>
                <a:latin typeface="Roboto Condensed"/>
              </a:rPr>
              <a:t>các</a:t>
            </a:r>
            <a:r>
              <a:rPr lang="en-US" sz="4000" dirty="0">
                <a:solidFill>
                  <a:srgbClr val="000000"/>
                </a:solidFill>
                <a:latin typeface="Roboto Condensed"/>
              </a:rPr>
              <a:t> </a:t>
            </a:r>
            <a:r>
              <a:rPr lang="en-US" sz="4000" dirty="0" err="1">
                <a:solidFill>
                  <a:srgbClr val="000000"/>
                </a:solidFill>
                <a:latin typeface="Roboto Condensed"/>
              </a:rPr>
              <a:t>nhân</a:t>
            </a:r>
            <a:r>
              <a:rPr lang="en-US" sz="4000" dirty="0">
                <a:solidFill>
                  <a:srgbClr val="000000"/>
                </a:solidFill>
                <a:latin typeface="Roboto Condensed"/>
              </a:rPr>
              <a:t> </a:t>
            </a:r>
            <a:r>
              <a:rPr lang="en-US" sz="4000" dirty="0" err="1">
                <a:solidFill>
                  <a:srgbClr val="000000"/>
                </a:solidFill>
                <a:latin typeface="Roboto Condensed"/>
              </a:rPr>
              <a:t>vật</a:t>
            </a:r>
            <a:r>
              <a:rPr lang="en-US" sz="4000" dirty="0">
                <a:solidFill>
                  <a:srgbClr val="000000"/>
                </a:solidFill>
                <a:latin typeface="Roboto Condensed"/>
              </a:rPr>
              <a:t> </a:t>
            </a:r>
            <a:r>
              <a:rPr lang="en-US" sz="4000" dirty="0" err="1">
                <a:solidFill>
                  <a:srgbClr val="000000"/>
                </a:solidFill>
                <a:latin typeface="Roboto Condensed"/>
              </a:rPr>
              <a:t>chính</a:t>
            </a:r>
            <a:r>
              <a:rPr lang="en-US" sz="4000" dirty="0">
                <a:solidFill>
                  <a:srgbClr val="000000"/>
                </a:solidFill>
                <a:latin typeface="Roboto Condensed"/>
              </a:rPr>
              <a:t>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tác</a:t>
            </a:r>
            <a:r>
              <a:rPr lang="en-US" sz="4000" dirty="0">
                <a:solidFill>
                  <a:srgbClr val="000000"/>
                </a:solidFill>
                <a:latin typeface="Roboto Condensed"/>
              </a:rPr>
              <a:t> </a:t>
            </a:r>
            <a:r>
              <a:rPr lang="en-US" sz="4000" dirty="0" err="1">
                <a:solidFill>
                  <a:srgbClr val="000000"/>
                </a:solidFill>
                <a:latin typeface="Roboto Condensed"/>
              </a:rPr>
              <a:t>phẩm</a:t>
            </a:r>
            <a:r>
              <a:rPr lang="en-US" sz="4000" dirty="0">
                <a:solidFill>
                  <a:srgbClr val="000000"/>
                </a:solidFill>
                <a:latin typeface="Roboto Condensed"/>
              </a:rPr>
              <a:t> </a:t>
            </a:r>
            <a:r>
              <a:rPr lang="en-US" sz="4000" dirty="0" err="1">
                <a:solidFill>
                  <a:srgbClr val="000000"/>
                </a:solidFill>
                <a:latin typeface="Roboto Condensed"/>
              </a:rPr>
              <a:t>có</a:t>
            </a:r>
            <a:r>
              <a:rPr lang="en-US" sz="4000" dirty="0">
                <a:solidFill>
                  <a:srgbClr val="000000"/>
                </a:solidFill>
                <a:latin typeface="Roboto Condensed"/>
              </a:rPr>
              <a:t> </a:t>
            </a:r>
            <a:r>
              <a:rPr lang="en-US" sz="4000" dirty="0" err="1">
                <a:solidFill>
                  <a:srgbClr val="000000"/>
                </a:solidFill>
                <a:latin typeface="Roboto Condensed"/>
              </a:rPr>
              <a:t>nhiều</a:t>
            </a:r>
            <a:r>
              <a:rPr lang="en-US" sz="4000" dirty="0">
                <a:solidFill>
                  <a:srgbClr val="000000"/>
                </a:solidFill>
                <a:latin typeface="Roboto Condensed"/>
              </a:rPr>
              <a:t> </a:t>
            </a:r>
            <a:r>
              <a:rPr lang="en-US" sz="4000" dirty="0" err="1">
                <a:solidFill>
                  <a:srgbClr val="000000"/>
                </a:solidFill>
                <a:latin typeface="Roboto Condensed"/>
              </a:rPr>
              <a:t>chủ</a:t>
            </a:r>
            <a:r>
              <a:rPr lang="en-US" sz="4000" dirty="0">
                <a:solidFill>
                  <a:srgbClr val="000000"/>
                </a:solidFill>
                <a:latin typeface="Roboto Condensed"/>
              </a:rPr>
              <a:t> </a:t>
            </a:r>
            <a:r>
              <a:rPr lang="en-US" sz="4000" dirty="0" err="1">
                <a:solidFill>
                  <a:srgbClr val="000000"/>
                </a:solidFill>
                <a:latin typeface="Roboto Condensed"/>
              </a:rPr>
              <a:t>đề</a:t>
            </a:r>
            <a:r>
              <a:rPr lang="en-US" sz="4000" dirty="0">
                <a:solidFill>
                  <a:srgbClr val="000000"/>
                </a:solidFill>
                <a:latin typeface="Roboto Condensed"/>
              </a:rPr>
              <a:t>. </a:t>
            </a:r>
          </a:p>
        </p:txBody>
      </p:sp>
      <p:sp>
        <p:nvSpPr>
          <p:cNvPr id="19" name="TextBox 19"/>
          <p:cNvSpPr txBox="1"/>
          <p:nvPr/>
        </p:nvSpPr>
        <p:spPr>
          <a:xfrm>
            <a:off x="6705600" y="6035461"/>
            <a:ext cx="4857901" cy="771453"/>
          </a:xfrm>
          <a:prstGeom prst="rect">
            <a:avLst/>
          </a:prstGeom>
        </p:spPr>
        <p:txBody>
          <a:bodyPr wrap="square" lIns="0" tIns="0" rIns="0" bIns="0" rtlCol="0" anchor="t">
            <a:spAutoFit/>
          </a:bodyPr>
          <a:lstStyle/>
          <a:p>
            <a:pPr algn="ctr">
              <a:lnSpc>
                <a:spcPts val="6299"/>
              </a:lnSpc>
              <a:spcBef>
                <a:spcPct val="0"/>
              </a:spcBef>
            </a:pPr>
            <a:r>
              <a:rPr lang="en-US" sz="4499" dirty="0" err="1">
                <a:solidFill>
                  <a:srgbClr val="000000"/>
                </a:solidFill>
                <a:latin typeface="Roboto Condensed Bold"/>
              </a:rPr>
              <a:t>Cốt</a:t>
            </a:r>
            <a:r>
              <a:rPr lang="en-US" sz="4499" dirty="0">
                <a:solidFill>
                  <a:srgbClr val="000000"/>
                </a:solidFill>
                <a:latin typeface="Roboto Condensed Bold"/>
              </a:rPr>
              <a:t> </a:t>
            </a:r>
            <a:r>
              <a:rPr lang="en-US" sz="4499" dirty="0" err="1">
                <a:solidFill>
                  <a:srgbClr val="000000"/>
                </a:solidFill>
                <a:latin typeface="Roboto Condensed Bold"/>
              </a:rPr>
              <a:t>truyện</a:t>
            </a:r>
            <a:r>
              <a:rPr lang="en-US" sz="4499" dirty="0">
                <a:solidFill>
                  <a:srgbClr val="000000"/>
                </a:solidFill>
                <a:latin typeface="Roboto Condensed Bold"/>
              </a:rPr>
              <a:t> </a:t>
            </a:r>
            <a:r>
              <a:rPr lang="en-US" sz="4499" dirty="0" err="1">
                <a:solidFill>
                  <a:srgbClr val="000000"/>
                </a:solidFill>
                <a:latin typeface="Roboto Condensed Bold"/>
              </a:rPr>
              <a:t>đa</a:t>
            </a:r>
            <a:r>
              <a:rPr lang="en-US" sz="4499" dirty="0">
                <a:solidFill>
                  <a:srgbClr val="000000"/>
                </a:solidFill>
                <a:latin typeface="Roboto Condensed Bold"/>
              </a:rPr>
              <a:t> </a:t>
            </a:r>
            <a:r>
              <a:rPr lang="en-US" sz="4499" dirty="0" err="1">
                <a:solidFill>
                  <a:srgbClr val="000000"/>
                </a:solidFill>
                <a:latin typeface="Roboto Condensed Bold"/>
              </a:rPr>
              <a:t>tuyến</a:t>
            </a:r>
            <a:endParaRPr lang="en-US" sz="4499" dirty="0">
              <a:solidFill>
                <a:srgbClr val="000000"/>
              </a:solidFill>
              <a:latin typeface="Roboto Condensed Bold"/>
            </a:endParaRPr>
          </a:p>
        </p:txBody>
      </p:sp>
      <p:sp>
        <p:nvSpPr>
          <p:cNvPr id="20" name="TextBox 20"/>
          <p:cNvSpPr txBox="1"/>
          <p:nvPr/>
        </p:nvSpPr>
        <p:spPr>
          <a:xfrm>
            <a:off x="-1154022" y="3120"/>
            <a:ext cx="17857381" cy="1347469"/>
          </a:xfrm>
          <a:prstGeom prst="rect">
            <a:avLst/>
          </a:prstGeom>
        </p:spPr>
        <p:txBody>
          <a:bodyPr lIns="0" tIns="0" rIns="0" bIns="0" rtlCol="0" anchor="t">
            <a:spAutoFit/>
          </a:bodyPr>
          <a:lstStyle/>
          <a:p>
            <a:pPr algn="ctr">
              <a:lnSpc>
                <a:spcPts val="10780"/>
              </a:lnSpc>
            </a:pPr>
            <a:r>
              <a:rPr lang="en-US" sz="7700">
                <a:solidFill>
                  <a:srgbClr val="4D3527"/>
                </a:solidFill>
                <a:latin typeface="#9Slide05 VL Fadilla"/>
              </a:rPr>
              <a:t>e. Cốt truyện đơn tuyến, cốt truyện đa tuyến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5747676" y="1199566"/>
            <a:ext cx="6126525" cy="11383746"/>
          </a:xfrm>
          <a:custGeom>
            <a:avLst/>
            <a:gdLst/>
            <a:ahLst/>
            <a:cxnLst/>
            <a:rect l="l" t="t" r="r" b="b"/>
            <a:pathLst>
              <a:path w="6126525" h="11383746">
                <a:moveTo>
                  <a:pt x="0" y="0"/>
                </a:moveTo>
                <a:lnTo>
                  <a:pt x="6126525" y="0"/>
                </a:lnTo>
                <a:lnTo>
                  <a:pt x="6126525" y="11383746"/>
                </a:lnTo>
                <a:lnTo>
                  <a:pt x="0" y="113837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5828580" y="5372701"/>
            <a:ext cx="6630840" cy="3373611"/>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Roboto Condensed"/>
              </a:rPr>
              <a:t>Video đã nhắc tới người anh hùng nào? Sự kiện lịch sử nào liên quan tới người anh hùng đó được nói tới?</a:t>
            </a:r>
          </a:p>
        </p:txBody>
      </p:sp>
      <p:sp>
        <p:nvSpPr>
          <p:cNvPr id="8" name="TextBox 8"/>
          <p:cNvSpPr txBox="1"/>
          <p:nvPr/>
        </p:nvSpPr>
        <p:spPr>
          <a:xfrm>
            <a:off x="5203102" y="2411691"/>
            <a:ext cx="7881795" cy="1160822"/>
          </a:xfrm>
          <a:prstGeom prst="rect">
            <a:avLst/>
          </a:prstGeom>
        </p:spPr>
        <p:txBody>
          <a:bodyPr lIns="0" tIns="0" rIns="0" bIns="0" rtlCol="0" anchor="t">
            <a:spAutoFit/>
          </a:bodyPr>
          <a:lstStyle/>
          <a:p>
            <a:pPr algn="ctr">
              <a:lnSpc>
                <a:spcPts val="9519"/>
              </a:lnSpc>
            </a:pPr>
            <a:r>
              <a:rPr lang="en-US" sz="6799">
                <a:solidFill>
                  <a:srgbClr val="4D3527"/>
                </a:solidFill>
                <a:latin typeface="Fraunces Heavy"/>
              </a:rPr>
              <a:t>1. KHỞI ĐỘNG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3349</Words>
  <Application>Microsoft Office PowerPoint</Application>
  <PresentationFormat>Custom</PresentationFormat>
  <Paragraphs>235</Paragraphs>
  <Slides>44</Slides>
  <Notes>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#9Slide07 SVNUT Triumph Press</vt:lpstr>
      <vt:lpstr>#9Slide06 SVNSlow Attack 2</vt:lpstr>
      <vt:lpstr>Arial</vt:lpstr>
      <vt:lpstr>Roboto Condensed</vt:lpstr>
      <vt:lpstr>Art Nuvo UltraRough</vt:lpstr>
      <vt:lpstr>Fraunces Semi-Bold</vt:lpstr>
      <vt:lpstr>Roboto Condensed Bold Italics</vt:lpstr>
      <vt:lpstr>Fraunces Bold</vt:lpstr>
      <vt:lpstr>Calibri</vt:lpstr>
      <vt:lpstr>#9Slide05 VL Fadilla</vt:lpstr>
      <vt:lpstr>Fraunces Heavy</vt:lpstr>
      <vt:lpstr>Roboto Condensed Bold</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8CD-B8-Doc1-Quang Trung dai pha quan Thanh</dc:title>
  <dc:creator>Hai Anh</dc:creator>
  <cp:lastModifiedBy>QuangHung Xuan</cp:lastModifiedBy>
  <cp:revision>4</cp:revision>
  <dcterms:created xsi:type="dcterms:W3CDTF">2006-08-16T00:00:00Z</dcterms:created>
  <dcterms:modified xsi:type="dcterms:W3CDTF">2026-02-26T07:35:26Z</dcterms:modified>
  <dc:identifier>DAF3h4wiHjo</dc:identifier>
</cp:coreProperties>
</file>