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8288000" cy="10287000"/>
  <p:notesSz cx="6858000" cy="9144000"/>
  <p:embeddedFontLst>
    <p:embeddedFont>
      <p:font typeface="#9Slide05 Dear Saturday" panose="020B0604020202020204" charset="-93"/>
      <p:regular r:id="rId59"/>
    </p:embeddedFont>
    <p:embeddedFont>
      <p:font typeface="#9Slide05 Fourth Medium" panose="020B0604020202020204" charset="-93"/>
      <p:bold r:id="rId60"/>
    </p:embeddedFont>
    <p:embeddedFont>
      <p:font typeface="#9Slide07 Crocante" panose="020B0604020202020204" charset="-93"/>
      <p:regular r:id="rId61"/>
    </p:embeddedFont>
    <p:embeddedFont>
      <p:font typeface="#9Slide07 SVNBango" panose="02000000000000000000" charset="0"/>
      <p:regular r:id="rId62"/>
    </p:embeddedFont>
    <p:embeddedFont>
      <p:font typeface="#9Slide07 SVNUT Triumph Press" panose="00000500000000000000" charset="0"/>
      <p:boldItalic r:id="rId63"/>
    </p:embeddedFont>
    <p:embeddedFont>
      <p:font typeface="Fraunces Bold" panose="020B0604020202020204" charset="-93"/>
      <p:regular r:id="rId64"/>
    </p:embeddedFont>
    <p:embeddedFont>
      <p:font typeface="Roboto Condensed" panose="02000000000000000000" pitchFamily="2" charset="0"/>
      <p:regular r:id="rId65"/>
      <p:bold r:id="rId66"/>
      <p:italic r:id="rId67"/>
      <p:boldItalic r:id="rId68"/>
    </p:embeddedFont>
    <p:embeddedFont>
      <p:font typeface="Roboto Condensed Bold" panose="02000000000000000000" charset="0"/>
      <p:regular r:id="rId69"/>
    </p:embeddedFont>
    <p:embeddedFont>
      <p:font typeface="Roboto Condensed Bold Italics" panose="020B0604020202020204" charset="0"/>
      <p:regular r:id="rId70"/>
    </p:embeddedFont>
    <p:embeddedFont>
      <p:font typeface="Roboto Condensed Italics" panose="020B0604020202020204" charset="0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46194" y="5854498"/>
            <a:ext cx="8557351" cy="2226631"/>
            <a:chOff x="0" y="0"/>
            <a:chExt cx="2253788" cy="586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53788" cy="586438"/>
            </a:xfrm>
            <a:custGeom>
              <a:avLst/>
              <a:gdLst/>
              <a:ahLst/>
              <a:cxnLst/>
              <a:rect l="l" t="t" r="r" b="b"/>
              <a:pathLst>
                <a:path w="2253788" h="586438">
                  <a:moveTo>
                    <a:pt x="46140" y="0"/>
                  </a:moveTo>
                  <a:lnTo>
                    <a:pt x="2207648" y="0"/>
                  </a:lnTo>
                  <a:cubicBezTo>
                    <a:pt x="2219885" y="0"/>
                    <a:pt x="2231621" y="4861"/>
                    <a:pt x="2240274" y="13514"/>
                  </a:cubicBezTo>
                  <a:cubicBezTo>
                    <a:pt x="2248927" y="22167"/>
                    <a:pt x="2253788" y="33903"/>
                    <a:pt x="2253788" y="46140"/>
                  </a:cubicBezTo>
                  <a:lnTo>
                    <a:pt x="2253788" y="540298"/>
                  </a:lnTo>
                  <a:cubicBezTo>
                    <a:pt x="2253788" y="552535"/>
                    <a:pt x="2248927" y="564271"/>
                    <a:pt x="2240274" y="572924"/>
                  </a:cubicBezTo>
                  <a:cubicBezTo>
                    <a:pt x="2231621" y="581577"/>
                    <a:pt x="2219885" y="586438"/>
                    <a:pt x="2207648" y="586438"/>
                  </a:cubicBezTo>
                  <a:lnTo>
                    <a:pt x="46140" y="586438"/>
                  </a:lnTo>
                  <a:cubicBezTo>
                    <a:pt x="33903" y="586438"/>
                    <a:pt x="22167" y="581577"/>
                    <a:pt x="13514" y="572924"/>
                  </a:cubicBezTo>
                  <a:cubicBezTo>
                    <a:pt x="4861" y="564271"/>
                    <a:pt x="0" y="552535"/>
                    <a:pt x="0" y="540298"/>
                  </a:cubicBezTo>
                  <a:lnTo>
                    <a:pt x="0" y="46140"/>
                  </a:lnTo>
                  <a:cubicBezTo>
                    <a:pt x="0" y="33903"/>
                    <a:pt x="4861" y="22167"/>
                    <a:pt x="13514" y="13514"/>
                  </a:cubicBezTo>
                  <a:cubicBezTo>
                    <a:pt x="22167" y="4861"/>
                    <a:pt x="33903" y="0"/>
                    <a:pt x="46140" y="0"/>
                  </a:cubicBezTo>
                  <a:close/>
                </a:path>
              </a:pathLst>
            </a:custGeom>
            <a:solidFill>
              <a:srgbClr val="B8C99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53788" cy="634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79498" y="7535456"/>
            <a:ext cx="2857585" cy="212890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7178" y="2434084"/>
            <a:ext cx="16147118" cy="357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      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Vào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cuối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tuần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rất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nhiều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du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khách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đến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thăm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một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tích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lịch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sử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nổi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tiếng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trong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tỉnh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nhưng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nhiều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người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đã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vẽ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bậy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lên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tường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xả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rác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bừa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bãi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hoặc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thậm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chí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trèo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lên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các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công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trình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cổ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để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chụp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ảnh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.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Điều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này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không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chỉ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làm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mất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mỹ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quan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mà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còn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gây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hại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nghiêm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trọng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đến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tích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làm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giảm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giá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trị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văn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hóa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và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lịch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sử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423123"/>
              </a:solidFill>
              <a:latin typeface="#9Slide05 Fourth Medium"/>
              <a:ea typeface="#9Slide05 Fourth Medium"/>
              <a:cs typeface="#9Slide05 Fourth Medium"/>
              <a:sym typeface="#9Slide05 Fourth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2034210" y="331329"/>
            <a:ext cx="14295770" cy="117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b="1">
                <a:solidFill>
                  <a:srgbClr val="423123"/>
                </a:solidFill>
                <a:latin typeface="Fraunces Bold"/>
                <a:ea typeface="Fraunces Bold"/>
                <a:cs typeface="Fraunces Bold"/>
                <a:sym typeface="Fraunces 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87973" y="5835448"/>
            <a:ext cx="7673794" cy="2793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thăm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chúng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ta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tôn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trọng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giữ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42312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274199">
            <a:off x="15817181" y="17339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80934" y="463935"/>
          <a:ext cx="17726133" cy="7558755"/>
        </p:xfrm>
        <a:graphic>
          <a:graphicData uri="http://schemas.openxmlformats.org/drawingml/2006/table">
            <a:tbl>
              <a:tblPr/>
              <a:tblGrid>
                <a:gridCol w="17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652">
                <a:tc gridSpan="2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52">
                <a:tc rowSpan="6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 bài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30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Giải thích bản chất của vấn đề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302"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 bài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30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Trình bày luận điểm phân tích các khía cạnh của vấn đề: thực trạng, nguyên nhân, hậu quả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193"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 bài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30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Phân tích lí lẽ, bằng chứng để làm sáng tỏ các khía cạnh của vấn đề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652"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 bài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30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Trình bày luận điểm đề xuất các giải pháp khả thi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652"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 bài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30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Phân tích lí lẽ, bằng chứng để làm sáng tỏ các giải pháp cần thực hiện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2652"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30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 bài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30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Luận điểm, lí lẽ, bằng chứng được sắp xếp theo trình tự hợp lý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85861" y="2181112"/>
          <a:ext cx="16916278" cy="7753347"/>
        </p:xfrm>
        <a:graphic>
          <a:graphicData uri="http://schemas.openxmlformats.org/drawingml/2006/table">
            <a:tbl>
              <a:tblPr/>
              <a:tblGrid>
                <a:gridCol w="227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621">
                <a:tc gridSpan="2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621">
                <a:tc rowSpan="2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Kết bài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Khẳng định lại ý nghĩa của việc khắc phục, giải quyết vấn đề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621">
                <a:tc v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Kết bài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Rút ra bài học cho bản thân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621">
                <a:tc rowSpan="4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Diễn đạt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Không mắc lỗi chính tả, dùng từ, đặt câu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621">
                <a:tc v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Diễn đạt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Mở bài lôi cuốn, hấp dẫn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621">
                <a:tc v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Diễn đạt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Diễn đạt chặt chẽ, thuyết phục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621">
                <a:tc v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Diễn đạt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Kết bài ấn tượng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130545" y="706354"/>
            <a:ext cx="12632408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  <a:spcBef>
                <a:spcPct val="0"/>
              </a:spcBef>
            </a:pPr>
            <a:r>
              <a:rPr lang="en-US" sz="4400">
                <a:solidFill>
                  <a:srgbClr val="547668"/>
                </a:solidFill>
                <a:latin typeface="#9Slide07 SVNUT Triumph Press"/>
                <a:ea typeface="#9Slide07 SVNUT Triumph Press"/>
                <a:cs typeface="#9Slide07 SVNUT Triumph Press"/>
                <a:sym typeface="#9Slide07 SVNUT Triumph Press"/>
              </a:rPr>
              <a:t>Bảng kiểm tham khảo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444607" y="2685170"/>
            <a:ext cx="11143561" cy="7013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Nhiệm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vụ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1: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Đọc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bản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mẫu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“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Bảo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tồn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và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phát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huy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giá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trị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các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di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sản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hóa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đất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nước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”</a:t>
            </a:r>
          </a:p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Nhiệm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vụ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2: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Trả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lời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các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câu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hỏi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trong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phiếu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học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tập</a:t>
            </a:r>
            <a:r>
              <a:rPr lang="en-US" sz="44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1</a:t>
            </a:r>
          </a:p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10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phút</a:t>
            </a:r>
            <a:endParaRPr lang="en-US" sz="4400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4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sinh</a:t>
            </a:r>
            <a:endParaRPr lang="en-US" sz="4400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Hết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thảo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GV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gọi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ngẫu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nhiên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HS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từng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35686" y="1505661"/>
            <a:ext cx="3780043" cy="1504378"/>
            <a:chOff x="0" y="0"/>
            <a:chExt cx="995567" cy="3962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5567" cy="396215"/>
            </a:xfrm>
            <a:custGeom>
              <a:avLst/>
              <a:gdLst/>
              <a:ahLst/>
              <a:cxnLst/>
              <a:rect l="l" t="t" r="r" b="b"/>
              <a:pathLst>
                <a:path w="995567" h="396215">
                  <a:moveTo>
                    <a:pt x="104453" y="0"/>
                  </a:moveTo>
                  <a:lnTo>
                    <a:pt x="891114" y="0"/>
                  </a:lnTo>
                  <a:cubicBezTo>
                    <a:pt x="948801" y="0"/>
                    <a:pt x="995567" y="46765"/>
                    <a:pt x="995567" y="104453"/>
                  </a:cubicBezTo>
                  <a:lnTo>
                    <a:pt x="995567" y="291762"/>
                  </a:lnTo>
                  <a:cubicBezTo>
                    <a:pt x="995567" y="349450"/>
                    <a:pt x="948801" y="396215"/>
                    <a:pt x="891114" y="396215"/>
                  </a:cubicBezTo>
                  <a:lnTo>
                    <a:pt x="104453" y="396215"/>
                  </a:lnTo>
                  <a:cubicBezTo>
                    <a:pt x="46765" y="396215"/>
                    <a:pt x="0" y="349450"/>
                    <a:pt x="0" y="291762"/>
                  </a:cubicBezTo>
                  <a:lnTo>
                    <a:pt x="0" y="104453"/>
                  </a:lnTo>
                  <a:cubicBezTo>
                    <a:pt x="0" y="46765"/>
                    <a:pt x="46765" y="0"/>
                    <a:pt x="10445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95567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3093180" y="1816207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NHIỆM VỤ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44607" y="401314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3024354" cy="2173538"/>
            <a:chOff x="0" y="0"/>
            <a:chExt cx="3430282" cy="572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282" cy="572454"/>
            </a:xfrm>
            <a:custGeom>
              <a:avLst/>
              <a:gdLst/>
              <a:ahLst/>
              <a:cxnLst/>
              <a:rect l="l" t="t" r="r" b="b"/>
              <a:pathLst>
                <a:path w="3430282" h="572454">
                  <a:moveTo>
                    <a:pt x="30315" y="0"/>
                  </a:moveTo>
                  <a:lnTo>
                    <a:pt x="3399967" y="0"/>
                  </a:lnTo>
                  <a:cubicBezTo>
                    <a:pt x="3408007" y="0"/>
                    <a:pt x="3415718" y="3194"/>
                    <a:pt x="3421403" y="8879"/>
                  </a:cubicBezTo>
                  <a:cubicBezTo>
                    <a:pt x="3427088" y="14564"/>
                    <a:pt x="3430282" y="22275"/>
                    <a:pt x="3430282" y="30315"/>
                  </a:cubicBezTo>
                  <a:lnTo>
                    <a:pt x="3430282" y="542139"/>
                  </a:lnTo>
                  <a:cubicBezTo>
                    <a:pt x="3430282" y="558882"/>
                    <a:pt x="3416710" y="572454"/>
                    <a:pt x="3399967" y="572454"/>
                  </a:cubicBezTo>
                  <a:lnTo>
                    <a:pt x="30315" y="572454"/>
                  </a:lnTo>
                  <a:cubicBezTo>
                    <a:pt x="13573" y="572454"/>
                    <a:pt x="0" y="558882"/>
                    <a:pt x="0" y="542139"/>
                  </a:cubicBezTo>
                  <a:lnTo>
                    <a:pt x="0" y="30315"/>
                  </a:lnTo>
                  <a:cubicBezTo>
                    <a:pt x="0" y="13573"/>
                    <a:pt x="13573" y="0"/>
                    <a:pt x="303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282" cy="620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08798" y="1881837"/>
            <a:ext cx="15379246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just">
              <a:lnSpc>
                <a:spcPts val="6859"/>
              </a:lnSpc>
              <a:buFont typeface="Arial"/>
              <a:buChar char="•"/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</a:t>
            </a:r>
          </a:p>
          <a:p>
            <a:pPr marL="1057908" lvl="1" indent="-528954" algn="just">
              <a:lnSpc>
                <a:spcPts val="6859"/>
              </a:lnSpc>
              <a:buFont typeface="Arial"/>
              <a:buChar char="•"/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Mục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9843" y="1978899"/>
            <a:ext cx="15588911" cy="4002807"/>
            <a:chOff x="0" y="0"/>
            <a:chExt cx="4105721" cy="10542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5721" cy="1054237"/>
            </a:xfrm>
            <a:custGeom>
              <a:avLst/>
              <a:gdLst/>
              <a:ahLst/>
              <a:cxnLst/>
              <a:rect l="l" t="t" r="r" b="b"/>
              <a:pathLst>
                <a:path w="4105721" h="1054237">
                  <a:moveTo>
                    <a:pt x="25328" y="0"/>
                  </a:moveTo>
                  <a:lnTo>
                    <a:pt x="4080393" y="0"/>
                  </a:lnTo>
                  <a:cubicBezTo>
                    <a:pt x="4087111" y="0"/>
                    <a:pt x="4093553" y="2668"/>
                    <a:pt x="4098303" y="7418"/>
                  </a:cubicBezTo>
                  <a:cubicBezTo>
                    <a:pt x="4103053" y="12168"/>
                    <a:pt x="4105721" y="18611"/>
                    <a:pt x="4105721" y="25328"/>
                  </a:cubicBezTo>
                  <a:lnTo>
                    <a:pt x="4105721" y="1028909"/>
                  </a:lnTo>
                  <a:cubicBezTo>
                    <a:pt x="4105721" y="1042897"/>
                    <a:pt x="4094382" y="1054237"/>
                    <a:pt x="4080393" y="1054237"/>
                  </a:cubicBezTo>
                  <a:lnTo>
                    <a:pt x="25328" y="1054237"/>
                  </a:lnTo>
                  <a:cubicBezTo>
                    <a:pt x="18611" y="1054237"/>
                    <a:pt x="12168" y="1051569"/>
                    <a:pt x="7418" y="1046819"/>
                  </a:cubicBezTo>
                  <a:cubicBezTo>
                    <a:pt x="2668" y="1042069"/>
                    <a:pt x="0" y="1035627"/>
                    <a:pt x="0" y="1028909"/>
                  </a:cubicBezTo>
                  <a:lnTo>
                    <a:pt x="0" y="25328"/>
                  </a:lnTo>
                  <a:cubicBezTo>
                    <a:pt x="0" y="18611"/>
                    <a:pt x="2668" y="12168"/>
                    <a:pt x="7418" y="7418"/>
                  </a:cubicBezTo>
                  <a:cubicBezTo>
                    <a:pt x="12168" y="2668"/>
                    <a:pt x="18611" y="0"/>
                    <a:pt x="2532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105721" cy="1101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89843" y="2120088"/>
            <a:ext cx="15379246" cy="344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just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VB trên bàn về vấn Bảo tồn các di sản văn hóa của đất nước</a:t>
            </a:r>
          </a:p>
          <a:p>
            <a:pPr marL="1057908" lvl="1" indent="-528954" algn="just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Mục đích viết: Thuyết phục người đọc đồng tình với người viết về việc bảo tồn các di sản văn hóa của đất nước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3024354" cy="2173538"/>
            <a:chOff x="0" y="0"/>
            <a:chExt cx="3430282" cy="572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282" cy="572454"/>
            </a:xfrm>
            <a:custGeom>
              <a:avLst/>
              <a:gdLst/>
              <a:ahLst/>
              <a:cxnLst/>
              <a:rect l="l" t="t" r="r" b="b"/>
              <a:pathLst>
                <a:path w="3430282" h="572454">
                  <a:moveTo>
                    <a:pt x="30315" y="0"/>
                  </a:moveTo>
                  <a:lnTo>
                    <a:pt x="3399967" y="0"/>
                  </a:lnTo>
                  <a:cubicBezTo>
                    <a:pt x="3408007" y="0"/>
                    <a:pt x="3415718" y="3194"/>
                    <a:pt x="3421403" y="8879"/>
                  </a:cubicBezTo>
                  <a:cubicBezTo>
                    <a:pt x="3427088" y="14564"/>
                    <a:pt x="3430282" y="22275"/>
                    <a:pt x="3430282" y="30315"/>
                  </a:cubicBezTo>
                  <a:lnTo>
                    <a:pt x="3430282" y="542139"/>
                  </a:lnTo>
                  <a:cubicBezTo>
                    <a:pt x="3430282" y="558882"/>
                    <a:pt x="3416710" y="572454"/>
                    <a:pt x="3399967" y="572454"/>
                  </a:cubicBezTo>
                  <a:lnTo>
                    <a:pt x="30315" y="572454"/>
                  </a:lnTo>
                  <a:cubicBezTo>
                    <a:pt x="13573" y="572454"/>
                    <a:pt x="0" y="558882"/>
                    <a:pt x="0" y="542139"/>
                  </a:cubicBezTo>
                  <a:lnTo>
                    <a:pt x="0" y="30315"/>
                  </a:lnTo>
                  <a:cubicBezTo>
                    <a:pt x="0" y="13573"/>
                    <a:pt x="13573" y="0"/>
                    <a:pt x="303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282" cy="620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57803" y="1991281"/>
            <a:ext cx="15379246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8" lvl="1" indent="-528954" algn="just">
              <a:lnSpc>
                <a:spcPts val="6859"/>
              </a:lnSpc>
              <a:buFont typeface="Arial"/>
              <a:buChar char="•"/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Theo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tượng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hướng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tới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ai?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31823" y="1723712"/>
            <a:ext cx="13024354" cy="3170693"/>
            <a:chOff x="0" y="0"/>
            <a:chExt cx="3430282" cy="83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282" cy="835080"/>
            </a:xfrm>
            <a:custGeom>
              <a:avLst/>
              <a:gdLst/>
              <a:ahLst/>
              <a:cxnLst/>
              <a:rect l="l" t="t" r="r" b="b"/>
              <a:pathLst>
                <a:path w="3430282" h="835080">
                  <a:moveTo>
                    <a:pt x="30315" y="0"/>
                  </a:moveTo>
                  <a:lnTo>
                    <a:pt x="3399967" y="0"/>
                  </a:lnTo>
                  <a:cubicBezTo>
                    <a:pt x="3408007" y="0"/>
                    <a:pt x="3415718" y="3194"/>
                    <a:pt x="3421403" y="8879"/>
                  </a:cubicBezTo>
                  <a:cubicBezTo>
                    <a:pt x="3427088" y="14564"/>
                    <a:pt x="3430282" y="22275"/>
                    <a:pt x="3430282" y="30315"/>
                  </a:cubicBezTo>
                  <a:lnTo>
                    <a:pt x="3430282" y="804764"/>
                  </a:lnTo>
                  <a:cubicBezTo>
                    <a:pt x="3430282" y="821507"/>
                    <a:pt x="3416710" y="835080"/>
                    <a:pt x="3399967" y="835080"/>
                  </a:cubicBezTo>
                  <a:lnTo>
                    <a:pt x="30315" y="835080"/>
                  </a:lnTo>
                  <a:cubicBezTo>
                    <a:pt x="13573" y="835080"/>
                    <a:pt x="0" y="821507"/>
                    <a:pt x="0" y="804764"/>
                  </a:cubicBezTo>
                  <a:lnTo>
                    <a:pt x="0" y="30315"/>
                  </a:lnTo>
                  <a:cubicBezTo>
                    <a:pt x="0" y="13573"/>
                    <a:pt x="13573" y="0"/>
                    <a:pt x="303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282" cy="8827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09159" y="1901135"/>
            <a:ext cx="12125466" cy="258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xảy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cuộc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chúng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3024354" cy="2173538"/>
            <a:chOff x="0" y="0"/>
            <a:chExt cx="3430282" cy="572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282" cy="572454"/>
            </a:xfrm>
            <a:custGeom>
              <a:avLst/>
              <a:gdLst/>
              <a:ahLst/>
              <a:cxnLst/>
              <a:rect l="l" t="t" r="r" b="b"/>
              <a:pathLst>
                <a:path w="3430282" h="572454">
                  <a:moveTo>
                    <a:pt x="30315" y="0"/>
                  </a:moveTo>
                  <a:lnTo>
                    <a:pt x="3399967" y="0"/>
                  </a:lnTo>
                  <a:cubicBezTo>
                    <a:pt x="3408007" y="0"/>
                    <a:pt x="3415718" y="3194"/>
                    <a:pt x="3421403" y="8879"/>
                  </a:cubicBezTo>
                  <a:cubicBezTo>
                    <a:pt x="3427088" y="14564"/>
                    <a:pt x="3430282" y="22275"/>
                    <a:pt x="3430282" y="30315"/>
                  </a:cubicBezTo>
                  <a:lnTo>
                    <a:pt x="3430282" y="542139"/>
                  </a:lnTo>
                  <a:cubicBezTo>
                    <a:pt x="3430282" y="558882"/>
                    <a:pt x="3416710" y="572454"/>
                    <a:pt x="3399967" y="572454"/>
                  </a:cubicBezTo>
                  <a:lnTo>
                    <a:pt x="30315" y="572454"/>
                  </a:lnTo>
                  <a:cubicBezTo>
                    <a:pt x="13573" y="572454"/>
                    <a:pt x="0" y="558882"/>
                    <a:pt x="0" y="542139"/>
                  </a:cubicBezTo>
                  <a:lnTo>
                    <a:pt x="0" y="30315"/>
                  </a:lnTo>
                  <a:cubicBezTo>
                    <a:pt x="0" y="13573"/>
                    <a:pt x="13573" y="0"/>
                    <a:pt x="303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282" cy="620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06807" y="2220741"/>
            <a:ext cx="15379246" cy="84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Vẽ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sơ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đồ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lập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6282" y="7920286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6440" y="1765524"/>
            <a:ext cx="15709158" cy="2576068"/>
            <a:chOff x="0" y="0"/>
            <a:chExt cx="4137391" cy="6784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7391" cy="678471"/>
            </a:xfrm>
            <a:custGeom>
              <a:avLst/>
              <a:gdLst/>
              <a:ahLst/>
              <a:cxnLst/>
              <a:rect l="l" t="t" r="r" b="b"/>
              <a:pathLst>
                <a:path w="4137391" h="678471">
                  <a:moveTo>
                    <a:pt x="25134" y="0"/>
                  </a:moveTo>
                  <a:lnTo>
                    <a:pt x="4112257" y="0"/>
                  </a:lnTo>
                  <a:cubicBezTo>
                    <a:pt x="4118923" y="0"/>
                    <a:pt x="4125316" y="2648"/>
                    <a:pt x="4130030" y="7362"/>
                  </a:cubicBezTo>
                  <a:cubicBezTo>
                    <a:pt x="4134743" y="12075"/>
                    <a:pt x="4137391" y="18468"/>
                    <a:pt x="4137391" y="25134"/>
                  </a:cubicBezTo>
                  <a:lnTo>
                    <a:pt x="4137391" y="653336"/>
                  </a:lnTo>
                  <a:cubicBezTo>
                    <a:pt x="4137391" y="660002"/>
                    <a:pt x="4134743" y="666395"/>
                    <a:pt x="4130030" y="671109"/>
                  </a:cubicBezTo>
                  <a:cubicBezTo>
                    <a:pt x="4125316" y="675823"/>
                    <a:pt x="4118923" y="678471"/>
                    <a:pt x="4112257" y="678471"/>
                  </a:cubicBezTo>
                  <a:lnTo>
                    <a:pt x="25134" y="678471"/>
                  </a:lnTo>
                  <a:cubicBezTo>
                    <a:pt x="18468" y="678471"/>
                    <a:pt x="12075" y="675823"/>
                    <a:pt x="7362" y="671109"/>
                  </a:cubicBezTo>
                  <a:cubicBezTo>
                    <a:pt x="2648" y="666395"/>
                    <a:pt x="0" y="660002"/>
                    <a:pt x="0" y="653336"/>
                  </a:cubicBezTo>
                  <a:lnTo>
                    <a:pt x="0" y="25134"/>
                  </a:lnTo>
                  <a:cubicBezTo>
                    <a:pt x="0" y="18468"/>
                    <a:pt x="2648" y="12075"/>
                    <a:pt x="7362" y="7362"/>
                  </a:cubicBezTo>
                  <a:cubicBezTo>
                    <a:pt x="12075" y="2648"/>
                    <a:pt x="18468" y="0"/>
                    <a:pt x="25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137391" cy="72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3237" y="5730219"/>
            <a:ext cx="1304860" cy="4259842"/>
            <a:chOff x="0" y="0"/>
            <a:chExt cx="343667" cy="1121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667" cy="1121934"/>
            </a:xfrm>
            <a:custGeom>
              <a:avLst/>
              <a:gdLst/>
              <a:ahLst/>
              <a:cxnLst/>
              <a:rect l="l" t="t" r="r" b="b"/>
              <a:pathLst>
                <a:path w="343667" h="1121934">
                  <a:moveTo>
                    <a:pt x="171833" y="0"/>
                  </a:moveTo>
                  <a:lnTo>
                    <a:pt x="171833" y="0"/>
                  </a:lnTo>
                  <a:cubicBezTo>
                    <a:pt x="217406" y="0"/>
                    <a:pt x="261113" y="18104"/>
                    <a:pt x="293338" y="50329"/>
                  </a:cubicBezTo>
                  <a:cubicBezTo>
                    <a:pt x="325563" y="82554"/>
                    <a:pt x="343667" y="126260"/>
                    <a:pt x="343667" y="171833"/>
                  </a:cubicBezTo>
                  <a:lnTo>
                    <a:pt x="343667" y="950100"/>
                  </a:lnTo>
                  <a:cubicBezTo>
                    <a:pt x="343667" y="995673"/>
                    <a:pt x="325563" y="1039380"/>
                    <a:pt x="293338" y="1071605"/>
                  </a:cubicBezTo>
                  <a:cubicBezTo>
                    <a:pt x="261113" y="1103830"/>
                    <a:pt x="217406" y="1121934"/>
                    <a:pt x="171833" y="1121934"/>
                  </a:cubicBezTo>
                  <a:lnTo>
                    <a:pt x="171833" y="1121934"/>
                  </a:lnTo>
                  <a:cubicBezTo>
                    <a:pt x="126260" y="1121934"/>
                    <a:pt x="82554" y="1103830"/>
                    <a:pt x="50329" y="1071605"/>
                  </a:cubicBezTo>
                  <a:cubicBezTo>
                    <a:pt x="18104" y="1039380"/>
                    <a:pt x="0" y="995673"/>
                    <a:pt x="0" y="950100"/>
                  </a:cubicBezTo>
                  <a:lnTo>
                    <a:pt x="0" y="171833"/>
                  </a:lnTo>
                  <a:cubicBezTo>
                    <a:pt x="0" y="126260"/>
                    <a:pt x="18104" y="82554"/>
                    <a:pt x="50329" y="50329"/>
                  </a:cubicBezTo>
                  <a:cubicBezTo>
                    <a:pt x="82554" y="18104"/>
                    <a:pt x="126260" y="0"/>
                    <a:pt x="171833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43667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048305" y="5752598"/>
            <a:ext cx="3052894" cy="4259842"/>
            <a:chOff x="0" y="0"/>
            <a:chExt cx="804054" cy="11219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04054" cy="1121934"/>
            </a:xfrm>
            <a:custGeom>
              <a:avLst/>
              <a:gdLst/>
              <a:ahLst/>
              <a:cxnLst/>
              <a:rect l="l" t="t" r="r" b="b"/>
              <a:pathLst>
                <a:path w="804054" h="1121934">
                  <a:moveTo>
                    <a:pt x="129332" y="0"/>
                  </a:moveTo>
                  <a:lnTo>
                    <a:pt x="674722" y="0"/>
                  </a:lnTo>
                  <a:cubicBezTo>
                    <a:pt x="746150" y="0"/>
                    <a:pt x="804054" y="57904"/>
                    <a:pt x="804054" y="129332"/>
                  </a:cubicBezTo>
                  <a:lnTo>
                    <a:pt x="804054" y="992601"/>
                  </a:lnTo>
                  <a:cubicBezTo>
                    <a:pt x="804054" y="1026902"/>
                    <a:pt x="790428" y="1059799"/>
                    <a:pt x="766174" y="1084053"/>
                  </a:cubicBezTo>
                  <a:cubicBezTo>
                    <a:pt x="741919" y="1108308"/>
                    <a:pt x="709023" y="1121934"/>
                    <a:pt x="674722" y="1121934"/>
                  </a:cubicBezTo>
                  <a:lnTo>
                    <a:pt x="129332" y="1121934"/>
                  </a:lnTo>
                  <a:cubicBezTo>
                    <a:pt x="95031" y="1121934"/>
                    <a:pt x="62135" y="1108308"/>
                    <a:pt x="37881" y="1084053"/>
                  </a:cubicBezTo>
                  <a:cubicBezTo>
                    <a:pt x="13626" y="1059799"/>
                    <a:pt x="0" y="1026902"/>
                    <a:pt x="0" y="992601"/>
                  </a:cubicBezTo>
                  <a:lnTo>
                    <a:pt x="0" y="129332"/>
                  </a:lnTo>
                  <a:cubicBezTo>
                    <a:pt x="0" y="95031"/>
                    <a:pt x="13626" y="62135"/>
                    <a:pt x="37881" y="37881"/>
                  </a:cubicBezTo>
                  <a:cubicBezTo>
                    <a:pt x="62135" y="13626"/>
                    <a:pt x="95031" y="0"/>
                    <a:pt x="12933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04054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11318" y="5697415"/>
            <a:ext cx="3541034" cy="4259842"/>
            <a:chOff x="0" y="0"/>
            <a:chExt cx="932618" cy="11219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32618" cy="1121934"/>
            </a:xfrm>
            <a:custGeom>
              <a:avLst/>
              <a:gdLst/>
              <a:ahLst/>
              <a:cxnLst/>
              <a:rect l="l" t="t" r="r" b="b"/>
              <a:pathLst>
                <a:path w="932618" h="1121934">
                  <a:moveTo>
                    <a:pt x="111504" y="0"/>
                  </a:moveTo>
                  <a:lnTo>
                    <a:pt x="821114" y="0"/>
                  </a:lnTo>
                  <a:cubicBezTo>
                    <a:pt x="882696" y="0"/>
                    <a:pt x="932618" y="49922"/>
                    <a:pt x="932618" y="111504"/>
                  </a:cubicBezTo>
                  <a:lnTo>
                    <a:pt x="932618" y="1010430"/>
                  </a:lnTo>
                  <a:cubicBezTo>
                    <a:pt x="932618" y="1072012"/>
                    <a:pt x="882696" y="1121934"/>
                    <a:pt x="821114" y="1121934"/>
                  </a:cubicBezTo>
                  <a:lnTo>
                    <a:pt x="111504" y="1121934"/>
                  </a:lnTo>
                  <a:cubicBezTo>
                    <a:pt x="49922" y="1121934"/>
                    <a:pt x="0" y="1072012"/>
                    <a:pt x="0" y="1010430"/>
                  </a:cubicBezTo>
                  <a:lnTo>
                    <a:pt x="0" y="111504"/>
                  </a:lnTo>
                  <a:cubicBezTo>
                    <a:pt x="0" y="49922"/>
                    <a:pt x="49922" y="0"/>
                    <a:pt x="111504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932618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4248" y="5692782"/>
            <a:ext cx="3616517" cy="4259842"/>
            <a:chOff x="0" y="0"/>
            <a:chExt cx="952498" cy="11219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2498" cy="1121934"/>
            </a:xfrm>
            <a:custGeom>
              <a:avLst/>
              <a:gdLst/>
              <a:ahLst/>
              <a:cxnLst/>
              <a:rect l="l" t="t" r="r" b="b"/>
              <a:pathLst>
                <a:path w="952498" h="1121934">
                  <a:moveTo>
                    <a:pt x="109176" y="0"/>
                  </a:moveTo>
                  <a:lnTo>
                    <a:pt x="843322" y="0"/>
                  </a:lnTo>
                  <a:cubicBezTo>
                    <a:pt x="903618" y="0"/>
                    <a:pt x="952498" y="48880"/>
                    <a:pt x="952498" y="109176"/>
                  </a:cubicBezTo>
                  <a:lnTo>
                    <a:pt x="952498" y="1012757"/>
                  </a:lnTo>
                  <a:cubicBezTo>
                    <a:pt x="952498" y="1073054"/>
                    <a:pt x="903618" y="1121934"/>
                    <a:pt x="843322" y="1121934"/>
                  </a:cubicBezTo>
                  <a:lnTo>
                    <a:pt x="109176" y="1121934"/>
                  </a:lnTo>
                  <a:cubicBezTo>
                    <a:pt x="48880" y="1121934"/>
                    <a:pt x="0" y="1073054"/>
                    <a:pt x="0" y="1012757"/>
                  </a:cubicBezTo>
                  <a:lnTo>
                    <a:pt x="0" y="109176"/>
                  </a:lnTo>
                  <a:cubicBezTo>
                    <a:pt x="0" y="48880"/>
                    <a:pt x="48880" y="0"/>
                    <a:pt x="109176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952498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H="1">
            <a:off x="845667" y="4341592"/>
            <a:ext cx="8325352" cy="1388627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3" name="AutoShape 23"/>
          <p:cNvSpPr/>
          <p:nvPr/>
        </p:nvSpPr>
        <p:spPr>
          <a:xfrm flipH="1">
            <a:off x="5574752" y="4341592"/>
            <a:ext cx="3596267" cy="1411006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4" name="AutoShape 24"/>
          <p:cNvSpPr/>
          <p:nvPr/>
        </p:nvSpPr>
        <p:spPr>
          <a:xfrm>
            <a:off x="9171019" y="4341592"/>
            <a:ext cx="3410816" cy="1355823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5" name="AutoShape 25"/>
          <p:cNvSpPr/>
          <p:nvPr/>
        </p:nvSpPr>
        <p:spPr>
          <a:xfrm>
            <a:off x="9171019" y="4341592"/>
            <a:ext cx="7321488" cy="1351190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6" name="TextBox 26"/>
          <p:cNvSpPr txBox="1"/>
          <p:nvPr/>
        </p:nvSpPr>
        <p:spPr>
          <a:xfrm>
            <a:off x="1717227" y="2019864"/>
            <a:ext cx="15059549" cy="135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3"/>
              </a:lnSpc>
            </a:pP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</a:t>
            </a:r>
          </a:p>
          <a:p>
            <a:pPr algn="ctr">
              <a:lnSpc>
                <a:spcPts val="5423"/>
              </a:lnSpc>
            </a:pP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Bảo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tồn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và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phát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huy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các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giá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trị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di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sản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hoá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đất</a:t>
            </a:r>
            <a:r>
              <a:rPr lang="en-US" sz="3873" b="1" dirty="0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873" b="1" dirty="0" err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nước</a:t>
            </a:r>
            <a:endParaRPr lang="en-US" sz="3873" b="1" dirty="0">
              <a:solidFill>
                <a:srgbClr val="1E3B45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94153" y="5989078"/>
            <a:ext cx="1103028" cy="187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Nêu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endParaRPr lang="en-US" sz="3589" b="1" dirty="0">
              <a:solidFill>
                <a:srgbClr val="423123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229280" y="6018916"/>
            <a:ext cx="2557594" cy="249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ĐIỂM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1</a:t>
            </a:r>
          </a:p>
          <a:p>
            <a:pPr algn="just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Sự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quý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giá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di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sản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hoá</a:t>
            </a:r>
            <a:endParaRPr lang="en-US" sz="3589" b="1" dirty="0">
              <a:solidFill>
                <a:srgbClr val="423123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368770" y="5963733"/>
            <a:ext cx="2586841" cy="187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Nêu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và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phản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bác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ý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kiến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trái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chiều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995582" y="5906790"/>
            <a:ext cx="3097339" cy="249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xuất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giải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pháp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tăng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cường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bảo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vệ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di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sản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hoá</a:t>
            </a:r>
            <a:endParaRPr lang="en-US" sz="3589" b="1" dirty="0">
              <a:solidFill>
                <a:srgbClr val="423123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869627" y="5770484"/>
            <a:ext cx="1854828" cy="4219578"/>
            <a:chOff x="0" y="0"/>
            <a:chExt cx="488514" cy="111132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88514" cy="1111329"/>
            </a:xfrm>
            <a:custGeom>
              <a:avLst/>
              <a:gdLst/>
              <a:ahLst/>
              <a:cxnLst/>
              <a:rect l="l" t="t" r="r" b="b"/>
              <a:pathLst>
                <a:path w="488514" h="1111329">
                  <a:moveTo>
                    <a:pt x="212870" y="0"/>
                  </a:moveTo>
                  <a:lnTo>
                    <a:pt x="275644" y="0"/>
                  </a:lnTo>
                  <a:cubicBezTo>
                    <a:pt x="393209" y="0"/>
                    <a:pt x="488514" y="95305"/>
                    <a:pt x="488514" y="212870"/>
                  </a:cubicBezTo>
                  <a:lnTo>
                    <a:pt x="488514" y="898459"/>
                  </a:lnTo>
                  <a:cubicBezTo>
                    <a:pt x="488514" y="954915"/>
                    <a:pt x="466087" y="1009060"/>
                    <a:pt x="426166" y="1048981"/>
                  </a:cubicBezTo>
                  <a:cubicBezTo>
                    <a:pt x="386245" y="1088902"/>
                    <a:pt x="332101" y="1111329"/>
                    <a:pt x="275644" y="1111329"/>
                  </a:cubicBezTo>
                  <a:lnTo>
                    <a:pt x="212870" y="1111329"/>
                  </a:lnTo>
                  <a:cubicBezTo>
                    <a:pt x="95305" y="1111329"/>
                    <a:pt x="0" y="1016024"/>
                    <a:pt x="0" y="898459"/>
                  </a:cubicBezTo>
                  <a:lnTo>
                    <a:pt x="0" y="212870"/>
                  </a:lnTo>
                  <a:cubicBezTo>
                    <a:pt x="0" y="95305"/>
                    <a:pt x="95305" y="0"/>
                    <a:pt x="212870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488514" cy="1158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153987" y="5988393"/>
            <a:ext cx="1352317" cy="375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Trìng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bày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chất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endParaRPr lang="en-US" sz="3589" b="1" dirty="0">
              <a:solidFill>
                <a:srgbClr val="423123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7434574" y="5697415"/>
            <a:ext cx="3052894" cy="4259842"/>
            <a:chOff x="0" y="0"/>
            <a:chExt cx="804054" cy="112193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4054" cy="1121934"/>
            </a:xfrm>
            <a:custGeom>
              <a:avLst/>
              <a:gdLst/>
              <a:ahLst/>
              <a:cxnLst/>
              <a:rect l="l" t="t" r="r" b="b"/>
              <a:pathLst>
                <a:path w="804054" h="1121934">
                  <a:moveTo>
                    <a:pt x="129332" y="0"/>
                  </a:moveTo>
                  <a:lnTo>
                    <a:pt x="674722" y="0"/>
                  </a:lnTo>
                  <a:cubicBezTo>
                    <a:pt x="746150" y="0"/>
                    <a:pt x="804054" y="57904"/>
                    <a:pt x="804054" y="129332"/>
                  </a:cubicBezTo>
                  <a:lnTo>
                    <a:pt x="804054" y="992601"/>
                  </a:lnTo>
                  <a:cubicBezTo>
                    <a:pt x="804054" y="1026902"/>
                    <a:pt x="790428" y="1059799"/>
                    <a:pt x="766174" y="1084053"/>
                  </a:cubicBezTo>
                  <a:cubicBezTo>
                    <a:pt x="741919" y="1108308"/>
                    <a:pt x="709023" y="1121934"/>
                    <a:pt x="674722" y="1121934"/>
                  </a:cubicBezTo>
                  <a:lnTo>
                    <a:pt x="129332" y="1121934"/>
                  </a:lnTo>
                  <a:cubicBezTo>
                    <a:pt x="95031" y="1121934"/>
                    <a:pt x="62135" y="1108308"/>
                    <a:pt x="37881" y="1084053"/>
                  </a:cubicBezTo>
                  <a:cubicBezTo>
                    <a:pt x="13626" y="1059799"/>
                    <a:pt x="0" y="1026902"/>
                    <a:pt x="0" y="992601"/>
                  </a:cubicBezTo>
                  <a:lnTo>
                    <a:pt x="0" y="129332"/>
                  </a:lnTo>
                  <a:cubicBezTo>
                    <a:pt x="0" y="95031"/>
                    <a:pt x="13626" y="62135"/>
                    <a:pt x="37881" y="37881"/>
                  </a:cubicBezTo>
                  <a:cubicBezTo>
                    <a:pt x="62135" y="13626"/>
                    <a:pt x="95031" y="0"/>
                    <a:pt x="12933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04054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615549" y="5963733"/>
            <a:ext cx="2742592" cy="312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ĐIỂM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2</a:t>
            </a:r>
          </a:p>
          <a:p>
            <a:pPr algn="just">
              <a:lnSpc>
                <a:spcPts val="5024"/>
              </a:lnSpc>
            </a:pP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Thực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trạng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việc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bảo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vệ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di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sản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hoá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58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hiện</a:t>
            </a:r>
            <a:r>
              <a:rPr lang="en-US" sz="358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nay</a:t>
            </a:r>
          </a:p>
        </p:txBody>
      </p:sp>
      <p:sp>
        <p:nvSpPr>
          <p:cNvPr id="39" name="AutoShape 39"/>
          <p:cNvSpPr/>
          <p:nvPr/>
        </p:nvSpPr>
        <p:spPr>
          <a:xfrm flipH="1">
            <a:off x="2797041" y="4341592"/>
            <a:ext cx="6373978" cy="1428892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40" name="AutoShape 40"/>
          <p:cNvSpPr/>
          <p:nvPr/>
        </p:nvSpPr>
        <p:spPr>
          <a:xfrm>
            <a:off x="9171019" y="4341592"/>
            <a:ext cx="75982" cy="1355823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3024354" cy="2173538"/>
            <a:chOff x="0" y="0"/>
            <a:chExt cx="3430282" cy="572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282" cy="572454"/>
            </a:xfrm>
            <a:custGeom>
              <a:avLst/>
              <a:gdLst/>
              <a:ahLst/>
              <a:cxnLst/>
              <a:rect l="l" t="t" r="r" b="b"/>
              <a:pathLst>
                <a:path w="3430282" h="572454">
                  <a:moveTo>
                    <a:pt x="30315" y="0"/>
                  </a:moveTo>
                  <a:lnTo>
                    <a:pt x="3399967" y="0"/>
                  </a:lnTo>
                  <a:cubicBezTo>
                    <a:pt x="3408007" y="0"/>
                    <a:pt x="3415718" y="3194"/>
                    <a:pt x="3421403" y="8879"/>
                  </a:cubicBezTo>
                  <a:cubicBezTo>
                    <a:pt x="3427088" y="14564"/>
                    <a:pt x="3430282" y="22275"/>
                    <a:pt x="3430282" y="30315"/>
                  </a:cubicBezTo>
                  <a:lnTo>
                    <a:pt x="3430282" y="542139"/>
                  </a:lnTo>
                  <a:cubicBezTo>
                    <a:pt x="3430282" y="558882"/>
                    <a:pt x="3416710" y="572454"/>
                    <a:pt x="3399967" y="572454"/>
                  </a:cubicBezTo>
                  <a:lnTo>
                    <a:pt x="30315" y="572454"/>
                  </a:lnTo>
                  <a:cubicBezTo>
                    <a:pt x="13573" y="572454"/>
                    <a:pt x="0" y="558882"/>
                    <a:pt x="0" y="542139"/>
                  </a:cubicBezTo>
                  <a:lnTo>
                    <a:pt x="0" y="30315"/>
                  </a:lnTo>
                  <a:cubicBezTo>
                    <a:pt x="0" y="13573"/>
                    <a:pt x="13573" y="0"/>
                    <a:pt x="303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282" cy="620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5379246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46194" y="5854498"/>
            <a:ext cx="8557351" cy="2226631"/>
            <a:chOff x="0" y="0"/>
            <a:chExt cx="2253788" cy="586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53788" cy="586438"/>
            </a:xfrm>
            <a:custGeom>
              <a:avLst/>
              <a:gdLst/>
              <a:ahLst/>
              <a:cxnLst/>
              <a:rect l="l" t="t" r="r" b="b"/>
              <a:pathLst>
                <a:path w="2253788" h="586438">
                  <a:moveTo>
                    <a:pt x="46140" y="0"/>
                  </a:moveTo>
                  <a:lnTo>
                    <a:pt x="2207648" y="0"/>
                  </a:lnTo>
                  <a:cubicBezTo>
                    <a:pt x="2219885" y="0"/>
                    <a:pt x="2231621" y="4861"/>
                    <a:pt x="2240274" y="13514"/>
                  </a:cubicBezTo>
                  <a:cubicBezTo>
                    <a:pt x="2248927" y="22167"/>
                    <a:pt x="2253788" y="33903"/>
                    <a:pt x="2253788" y="46140"/>
                  </a:cubicBezTo>
                  <a:lnTo>
                    <a:pt x="2253788" y="540298"/>
                  </a:lnTo>
                  <a:cubicBezTo>
                    <a:pt x="2253788" y="552535"/>
                    <a:pt x="2248927" y="564271"/>
                    <a:pt x="2240274" y="572924"/>
                  </a:cubicBezTo>
                  <a:cubicBezTo>
                    <a:pt x="2231621" y="581577"/>
                    <a:pt x="2219885" y="586438"/>
                    <a:pt x="2207648" y="586438"/>
                  </a:cubicBezTo>
                  <a:lnTo>
                    <a:pt x="46140" y="586438"/>
                  </a:lnTo>
                  <a:cubicBezTo>
                    <a:pt x="33903" y="586438"/>
                    <a:pt x="22167" y="581577"/>
                    <a:pt x="13514" y="572924"/>
                  </a:cubicBezTo>
                  <a:cubicBezTo>
                    <a:pt x="4861" y="564271"/>
                    <a:pt x="0" y="552535"/>
                    <a:pt x="0" y="540298"/>
                  </a:cubicBezTo>
                  <a:lnTo>
                    <a:pt x="0" y="46140"/>
                  </a:lnTo>
                  <a:cubicBezTo>
                    <a:pt x="0" y="33903"/>
                    <a:pt x="4861" y="22167"/>
                    <a:pt x="13514" y="13514"/>
                  </a:cubicBezTo>
                  <a:cubicBezTo>
                    <a:pt x="22167" y="4861"/>
                    <a:pt x="33903" y="0"/>
                    <a:pt x="46140" y="0"/>
                  </a:cubicBezTo>
                  <a:close/>
                </a:path>
              </a:pathLst>
            </a:custGeom>
            <a:solidFill>
              <a:srgbClr val="B8C99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53788" cy="634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79498" y="7535456"/>
            <a:ext cx="2857585" cy="212890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47178" y="2434084"/>
            <a:ext cx="16147118" cy="357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      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Vào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cuối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tuần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rất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nhiều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du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khách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đến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thăm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một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tích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lịch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sử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nổi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tiếng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trong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tỉnh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nhưng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nhiều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người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đã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vẽ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bậy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lên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tường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xả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rác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bừa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bãi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hoặc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thậm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chí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trèo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lên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các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công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trình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cổ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để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chụp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ảnh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.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Điều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này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không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chỉ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làm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mất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mỹ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quan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mà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còn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gây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hại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nghiêm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trọng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đến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tích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làm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giảm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giá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trị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văn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hóa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và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lịch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sử</a:t>
            </a:r>
            <a:r>
              <a:rPr lang="en-US" sz="3999" dirty="0">
                <a:solidFill>
                  <a:srgbClr val="423123"/>
                </a:solidFill>
                <a:latin typeface="#9Slide05 Fourth Medium"/>
                <a:ea typeface="#9Slide05 Fourth Medium"/>
                <a:cs typeface="#9Slide05 Fourth Medium"/>
                <a:sym typeface="#9Slide05 Fourth Medium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423123"/>
              </a:solidFill>
              <a:latin typeface="#9Slide05 Fourth Medium"/>
              <a:ea typeface="#9Slide05 Fourth Medium"/>
              <a:cs typeface="#9Slide05 Fourth Medium"/>
              <a:sym typeface="#9Slide05 Fourth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2034210" y="331329"/>
            <a:ext cx="14295770" cy="117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b="1">
                <a:solidFill>
                  <a:srgbClr val="423123"/>
                </a:solidFill>
                <a:latin typeface="Fraunces Bold"/>
                <a:ea typeface="Fraunces Bold"/>
                <a:cs typeface="Fraunces Bold"/>
                <a:sym typeface="Fraunces Bold"/>
              </a:rPr>
              <a:t>KHỞI ĐỘNG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87973" y="5835448"/>
            <a:ext cx="7673794" cy="208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Nếu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cơ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sẽ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vệ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giữ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lâu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dài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90780" y="1783114"/>
            <a:ext cx="16215251" cy="3943488"/>
            <a:chOff x="0" y="0"/>
            <a:chExt cx="4270683" cy="1038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0684" cy="1038614"/>
            </a:xfrm>
            <a:custGeom>
              <a:avLst/>
              <a:gdLst/>
              <a:ahLst/>
              <a:cxnLst/>
              <a:rect l="l" t="t" r="r" b="b"/>
              <a:pathLst>
                <a:path w="4270684" h="1038614">
                  <a:moveTo>
                    <a:pt x="24350" y="0"/>
                  </a:moveTo>
                  <a:lnTo>
                    <a:pt x="4246334" y="0"/>
                  </a:lnTo>
                  <a:cubicBezTo>
                    <a:pt x="4259782" y="0"/>
                    <a:pt x="4270684" y="10902"/>
                    <a:pt x="4270684" y="24350"/>
                  </a:cubicBezTo>
                  <a:lnTo>
                    <a:pt x="4270684" y="1014264"/>
                  </a:lnTo>
                  <a:cubicBezTo>
                    <a:pt x="4270684" y="1020722"/>
                    <a:pt x="4268118" y="1026916"/>
                    <a:pt x="4263552" y="1031482"/>
                  </a:cubicBezTo>
                  <a:cubicBezTo>
                    <a:pt x="4258985" y="1036049"/>
                    <a:pt x="4252792" y="1038614"/>
                    <a:pt x="4246334" y="1038614"/>
                  </a:cubicBezTo>
                  <a:lnTo>
                    <a:pt x="24350" y="1038614"/>
                  </a:lnTo>
                  <a:cubicBezTo>
                    <a:pt x="10902" y="1038614"/>
                    <a:pt x="0" y="1027712"/>
                    <a:pt x="0" y="1014264"/>
                  </a:cubicBezTo>
                  <a:lnTo>
                    <a:pt x="0" y="24350"/>
                  </a:lnTo>
                  <a:cubicBezTo>
                    <a:pt x="0" y="10902"/>
                    <a:pt x="10902" y="0"/>
                    <a:pt x="243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70683" cy="1086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7974" y="1929794"/>
            <a:ext cx="15379246" cy="344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VB.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VB,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giúp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giúp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ràng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VB,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tăng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sức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1104829" cy="2173538"/>
            <a:chOff x="0" y="0"/>
            <a:chExt cx="2924729" cy="572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24729" cy="572454"/>
            </a:xfrm>
            <a:custGeom>
              <a:avLst/>
              <a:gdLst/>
              <a:ahLst/>
              <a:cxnLst/>
              <a:rect l="l" t="t" r="r" b="b"/>
              <a:pathLst>
                <a:path w="2924729" h="572454">
                  <a:moveTo>
                    <a:pt x="35556" y="0"/>
                  </a:moveTo>
                  <a:lnTo>
                    <a:pt x="2889173" y="0"/>
                  </a:lnTo>
                  <a:cubicBezTo>
                    <a:pt x="2898603" y="0"/>
                    <a:pt x="2907647" y="3746"/>
                    <a:pt x="2914315" y="10414"/>
                  </a:cubicBezTo>
                  <a:cubicBezTo>
                    <a:pt x="2920983" y="17082"/>
                    <a:pt x="2924729" y="26126"/>
                    <a:pt x="2924729" y="35556"/>
                  </a:cubicBezTo>
                  <a:lnTo>
                    <a:pt x="2924729" y="536899"/>
                  </a:lnTo>
                  <a:cubicBezTo>
                    <a:pt x="2924729" y="546329"/>
                    <a:pt x="2920983" y="555372"/>
                    <a:pt x="2914315" y="562040"/>
                  </a:cubicBezTo>
                  <a:cubicBezTo>
                    <a:pt x="2907647" y="568708"/>
                    <a:pt x="2898603" y="572454"/>
                    <a:pt x="2889173" y="572454"/>
                  </a:cubicBezTo>
                  <a:lnTo>
                    <a:pt x="35556" y="572454"/>
                  </a:lnTo>
                  <a:cubicBezTo>
                    <a:pt x="26126" y="572454"/>
                    <a:pt x="17082" y="568708"/>
                    <a:pt x="10414" y="562040"/>
                  </a:cubicBezTo>
                  <a:cubicBezTo>
                    <a:pt x="3746" y="555372"/>
                    <a:pt x="0" y="546329"/>
                    <a:pt x="0" y="536899"/>
                  </a:cubicBezTo>
                  <a:lnTo>
                    <a:pt x="0" y="35556"/>
                  </a:lnTo>
                  <a:cubicBezTo>
                    <a:pt x="0" y="26126"/>
                    <a:pt x="3746" y="17082"/>
                    <a:pt x="10414" y="10414"/>
                  </a:cubicBezTo>
                  <a:cubicBezTo>
                    <a:pt x="17082" y="3746"/>
                    <a:pt x="26126" y="0"/>
                    <a:pt x="355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924729" cy="620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0409032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phân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khía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cạnh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60013" y="1813857"/>
            <a:ext cx="13025283" cy="2173538"/>
            <a:chOff x="0" y="0"/>
            <a:chExt cx="3430527" cy="5724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30527" cy="572454"/>
            </a:xfrm>
            <a:custGeom>
              <a:avLst/>
              <a:gdLst/>
              <a:ahLst/>
              <a:cxnLst/>
              <a:rect l="l" t="t" r="r" b="b"/>
              <a:pathLst>
                <a:path w="3430527" h="572454">
                  <a:moveTo>
                    <a:pt x="30313" y="0"/>
                  </a:moveTo>
                  <a:lnTo>
                    <a:pt x="3400214" y="0"/>
                  </a:lnTo>
                  <a:cubicBezTo>
                    <a:pt x="3408254" y="0"/>
                    <a:pt x="3415964" y="3194"/>
                    <a:pt x="3421649" y="8879"/>
                  </a:cubicBezTo>
                  <a:cubicBezTo>
                    <a:pt x="3427334" y="14563"/>
                    <a:pt x="3430527" y="22274"/>
                    <a:pt x="3430527" y="30313"/>
                  </a:cubicBezTo>
                  <a:lnTo>
                    <a:pt x="3430527" y="542141"/>
                  </a:lnTo>
                  <a:cubicBezTo>
                    <a:pt x="3430527" y="558883"/>
                    <a:pt x="3416956" y="572454"/>
                    <a:pt x="3400214" y="572454"/>
                  </a:cubicBezTo>
                  <a:lnTo>
                    <a:pt x="30313" y="572454"/>
                  </a:lnTo>
                  <a:cubicBezTo>
                    <a:pt x="13572" y="572454"/>
                    <a:pt x="0" y="558883"/>
                    <a:pt x="0" y="542141"/>
                  </a:cubicBezTo>
                  <a:lnTo>
                    <a:pt x="0" y="30313"/>
                  </a:lnTo>
                  <a:cubicBezTo>
                    <a:pt x="0" y="13572"/>
                    <a:pt x="13572" y="0"/>
                    <a:pt x="3031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430527" cy="620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12780" y="1960538"/>
            <a:ext cx="12203912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phân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khía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cạnh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trò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4318725" cy="2023964"/>
            <a:chOff x="0" y="0"/>
            <a:chExt cx="3771187" cy="5330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1187" cy="533061"/>
            </a:xfrm>
            <a:custGeom>
              <a:avLst/>
              <a:gdLst/>
              <a:ahLst/>
              <a:cxnLst/>
              <a:rect l="l" t="t" r="r" b="b"/>
              <a:pathLst>
                <a:path w="3771187" h="533061">
                  <a:moveTo>
                    <a:pt x="27575" y="0"/>
                  </a:moveTo>
                  <a:lnTo>
                    <a:pt x="3743612" y="0"/>
                  </a:lnTo>
                  <a:cubicBezTo>
                    <a:pt x="3750925" y="0"/>
                    <a:pt x="3757939" y="2905"/>
                    <a:pt x="3763110" y="8077"/>
                  </a:cubicBezTo>
                  <a:cubicBezTo>
                    <a:pt x="3768282" y="13248"/>
                    <a:pt x="3771187" y="20262"/>
                    <a:pt x="3771187" y="27575"/>
                  </a:cubicBezTo>
                  <a:lnTo>
                    <a:pt x="3771187" y="505486"/>
                  </a:lnTo>
                  <a:cubicBezTo>
                    <a:pt x="3771187" y="512799"/>
                    <a:pt x="3768282" y="519813"/>
                    <a:pt x="3763110" y="524984"/>
                  </a:cubicBezTo>
                  <a:cubicBezTo>
                    <a:pt x="3757939" y="530155"/>
                    <a:pt x="3750925" y="533061"/>
                    <a:pt x="3743612" y="533061"/>
                  </a:cubicBezTo>
                  <a:lnTo>
                    <a:pt x="27575" y="533061"/>
                  </a:lnTo>
                  <a:cubicBezTo>
                    <a:pt x="20262" y="533061"/>
                    <a:pt x="13248" y="530155"/>
                    <a:pt x="8077" y="524984"/>
                  </a:cubicBezTo>
                  <a:cubicBezTo>
                    <a:pt x="2905" y="519813"/>
                    <a:pt x="0" y="512799"/>
                    <a:pt x="0" y="505486"/>
                  </a:cubicBezTo>
                  <a:lnTo>
                    <a:pt x="0" y="27575"/>
                  </a:lnTo>
                  <a:cubicBezTo>
                    <a:pt x="0" y="20262"/>
                    <a:pt x="2905" y="13248"/>
                    <a:pt x="8077" y="8077"/>
                  </a:cubicBezTo>
                  <a:cubicBezTo>
                    <a:pt x="13248" y="2905"/>
                    <a:pt x="20262" y="0"/>
                    <a:pt x="275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1187" cy="5806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3724574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Em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đồng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813857"/>
            <a:ext cx="16670492" cy="3329643"/>
            <a:chOff x="0" y="0"/>
            <a:chExt cx="4390582" cy="8769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90582" cy="876943"/>
            </a:xfrm>
            <a:custGeom>
              <a:avLst/>
              <a:gdLst/>
              <a:ahLst/>
              <a:cxnLst/>
              <a:rect l="l" t="t" r="r" b="b"/>
              <a:pathLst>
                <a:path w="4390582" h="876943">
                  <a:moveTo>
                    <a:pt x="23685" y="0"/>
                  </a:moveTo>
                  <a:lnTo>
                    <a:pt x="4366897" y="0"/>
                  </a:lnTo>
                  <a:cubicBezTo>
                    <a:pt x="4373179" y="0"/>
                    <a:pt x="4379204" y="2495"/>
                    <a:pt x="4383645" y="6937"/>
                  </a:cubicBezTo>
                  <a:cubicBezTo>
                    <a:pt x="4388087" y="11379"/>
                    <a:pt x="4390582" y="17403"/>
                    <a:pt x="4390582" y="23685"/>
                  </a:cubicBezTo>
                  <a:lnTo>
                    <a:pt x="4390582" y="853258"/>
                  </a:lnTo>
                  <a:cubicBezTo>
                    <a:pt x="4390582" y="859540"/>
                    <a:pt x="4388087" y="865564"/>
                    <a:pt x="4383645" y="870006"/>
                  </a:cubicBezTo>
                  <a:cubicBezTo>
                    <a:pt x="4379204" y="874448"/>
                    <a:pt x="4373179" y="876943"/>
                    <a:pt x="4366897" y="876943"/>
                  </a:cubicBezTo>
                  <a:lnTo>
                    <a:pt x="23685" y="876943"/>
                  </a:lnTo>
                  <a:cubicBezTo>
                    <a:pt x="17403" y="876943"/>
                    <a:pt x="11379" y="874448"/>
                    <a:pt x="6937" y="870006"/>
                  </a:cubicBezTo>
                  <a:cubicBezTo>
                    <a:pt x="2495" y="865564"/>
                    <a:pt x="0" y="859540"/>
                    <a:pt x="0" y="853258"/>
                  </a:cubicBezTo>
                  <a:lnTo>
                    <a:pt x="0" y="23685"/>
                  </a:lnTo>
                  <a:cubicBezTo>
                    <a:pt x="0" y="17403"/>
                    <a:pt x="2495" y="11379"/>
                    <a:pt x="6937" y="6937"/>
                  </a:cubicBezTo>
                  <a:cubicBezTo>
                    <a:pt x="11379" y="2495"/>
                    <a:pt x="17403" y="0"/>
                    <a:pt x="2368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390582" cy="92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9633" y="1960538"/>
            <a:ext cx="15978756" cy="344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</a:p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Đây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phù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hành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đồng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bộ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giữa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4318725" cy="3120835"/>
            <a:chOff x="0" y="0"/>
            <a:chExt cx="3771187" cy="8219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1187" cy="821948"/>
            </a:xfrm>
            <a:custGeom>
              <a:avLst/>
              <a:gdLst/>
              <a:ahLst/>
              <a:cxnLst/>
              <a:rect l="l" t="t" r="r" b="b"/>
              <a:pathLst>
                <a:path w="3771187" h="821948">
                  <a:moveTo>
                    <a:pt x="27575" y="0"/>
                  </a:moveTo>
                  <a:lnTo>
                    <a:pt x="3743612" y="0"/>
                  </a:lnTo>
                  <a:cubicBezTo>
                    <a:pt x="3750925" y="0"/>
                    <a:pt x="3757939" y="2905"/>
                    <a:pt x="3763110" y="8077"/>
                  </a:cubicBezTo>
                  <a:cubicBezTo>
                    <a:pt x="3768282" y="13248"/>
                    <a:pt x="3771187" y="20262"/>
                    <a:pt x="3771187" y="27575"/>
                  </a:cubicBezTo>
                  <a:lnTo>
                    <a:pt x="3771187" y="794373"/>
                  </a:lnTo>
                  <a:cubicBezTo>
                    <a:pt x="3771187" y="801687"/>
                    <a:pt x="3768282" y="808701"/>
                    <a:pt x="3763110" y="813872"/>
                  </a:cubicBezTo>
                  <a:cubicBezTo>
                    <a:pt x="3757939" y="819043"/>
                    <a:pt x="3750925" y="821948"/>
                    <a:pt x="3743612" y="821948"/>
                  </a:cubicBezTo>
                  <a:lnTo>
                    <a:pt x="27575" y="821948"/>
                  </a:lnTo>
                  <a:cubicBezTo>
                    <a:pt x="20262" y="821948"/>
                    <a:pt x="13248" y="819043"/>
                    <a:pt x="8077" y="813872"/>
                  </a:cubicBezTo>
                  <a:cubicBezTo>
                    <a:pt x="2905" y="808701"/>
                    <a:pt x="0" y="801687"/>
                    <a:pt x="0" y="794373"/>
                  </a:cubicBezTo>
                  <a:lnTo>
                    <a:pt x="0" y="27575"/>
                  </a:lnTo>
                  <a:cubicBezTo>
                    <a:pt x="0" y="20262"/>
                    <a:pt x="2905" y="13248"/>
                    <a:pt x="8077" y="8077"/>
                  </a:cubicBezTo>
                  <a:cubicBezTo>
                    <a:pt x="13248" y="2905"/>
                    <a:pt x="20262" y="0"/>
                    <a:pt x="275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1187" cy="869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3724574" cy="344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tỏ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mình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thế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Em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lựa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30007" y="1813857"/>
            <a:ext cx="16969185" cy="6015827"/>
            <a:chOff x="0" y="0"/>
            <a:chExt cx="4469250" cy="15844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9250" cy="1584415"/>
            </a:xfrm>
            <a:custGeom>
              <a:avLst/>
              <a:gdLst/>
              <a:ahLst/>
              <a:cxnLst/>
              <a:rect l="l" t="t" r="r" b="b"/>
              <a:pathLst>
                <a:path w="4469250" h="1584415">
                  <a:moveTo>
                    <a:pt x="23268" y="0"/>
                  </a:moveTo>
                  <a:lnTo>
                    <a:pt x="4445982" y="0"/>
                  </a:lnTo>
                  <a:cubicBezTo>
                    <a:pt x="4458833" y="0"/>
                    <a:pt x="4469250" y="10417"/>
                    <a:pt x="4469250" y="23268"/>
                  </a:cubicBezTo>
                  <a:lnTo>
                    <a:pt x="4469250" y="1561147"/>
                  </a:lnTo>
                  <a:cubicBezTo>
                    <a:pt x="4469250" y="1573998"/>
                    <a:pt x="4458833" y="1584415"/>
                    <a:pt x="4445982" y="1584415"/>
                  </a:cubicBezTo>
                  <a:lnTo>
                    <a:pt x="23268" y="1584415"/>
                  </a:lnTo>
                  <a:cubicBezTo>
                    <a:pt x="10417" y="1584415"/>
                    <a:pt x="0" y="1573998"/>
                    <a:pt x="0" y="1561147"/>
                  </a:cubicBezTo>
                  <a:lnTo>
                    <a:pt x="0" y="23268"/>
                  </a:lnTo>
                  <a:cubicBezTo>
                    <a:pt x="0" y="10417"/>
                    <a:pt x="10417" y="0"/>
                    <a:pt x="23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469250" cy="1632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5142" y="2010395"/>
            <a:ext cx="16265055" cy="518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mỗi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điểm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thường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phân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cụ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tỏ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qua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Ví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dụ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tỏ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lẽ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Di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sản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văn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hoá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đã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trở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thành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nguồn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tài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nguyên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quý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giá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cho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sự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phát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triển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ngành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du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lịch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.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lẽ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tỏ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qua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nhiều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người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nước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ngoài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thích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thú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khi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khám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phá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các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di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sản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văn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hoá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của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Việt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Nam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1011" y="2437079"/>
            <a:ext cx="16969185" cy="3721073"/>
            <a:chOff x="0" y="0"/>
            <a:chExt cx="4469250" cy="9800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9250" cy="980036"/>
            </a:xfrm>
            <a:custGeom>
              <a:avLst/>
              <a:gdLst/>
              <a:ahLst/>
              <a:cxnLst/>
              <a:rect l="l" t="t" r="r" b="b"/>
              <a:pathLst>
                <a:path w="4469250" h="980036">
                  <a:moveTo>
                    <a:pt x="23268" y="0"/>
                  </a:moveTo>
                  <a:lnTo>
                    <a:pt x="4445982" y="0"/>
                  </a:lnTo>
                  <a:cubicBezTo>
                    <a:pt x="4458833" y="0"/>
                    <a:pt x="4469250" y="10417"/>
                    <a:pt x="4469250" y="23268"/>
                  </a:cubicBezTo>
                  <a:lnTo>
                    <a:pt x="4469250" y="956768"/>
                  </a:lnTo>
                  <a:cubicBezTo>
                    <a:pt x="4469250" y="969618"/>
                    <a:pt x="4458833" y="980036"/>
                    <a:pt x="4445982" y="980036"/>
                  </a:cubicBezTo>
                  <a:lnTo>
                    <a:pt x="23268" y="980036"/>
                  </a:lnTo>
                  <a:cubicBezTo>
                    <a:pt x="10417" y="980036"/>
                    <a:pt x="0" y="969618"/>
                    <a:pt x="0" y="956768"/>
                  </a:cubicBezTo>
                  <a:lnTo>
                    <a:pt x="0" y="23268"/>
                  </a:lnTo>
                  <a:cubicBezTo>
                    <a:pt x="0" y="10417"/>
                    <a:pt x="10417" y="0"/>
                    <a:pt x="23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469250" cy="1027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158002"/>
            <a:ext cx="16265055" cy="436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endParaRPr dirty="0"/>
          </a:p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khai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thống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điểm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lẽ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bén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cụ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phân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4318725" cy="2298182"/>
            <a:chOff x="0" y="0"/>
            <a:chExt cx="3771187" cy="605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1187" cy="605282"/>
            </a:xfrm>
            <a:custGeom>
              <a:avLst/>
              <a:gdLst/>
              <a:ahLst/>
              <a:cxnLst/>
              <a:rect l="l" t="t" r="r" b="b"/>
              <a:pathLst>
                <a:path w="3771187" h="605282">
                  <a:moveTo>
                    <a:pt x="27575" y="0"/>
                  </a:moveTo>
                  <a:lnTo>
                    <a:pt x="3743612" y="0"/>
                  </a:lnTo>
                  <a:cubicBezTo>
                    <a:pt x="3750925" y="0"/>
                    <a:pt x="3757939" y="2905"/>
                    <a:pt x="3763110" y="8077"/>
                  </a:cubicBezTo>
                  <a:cubicBezTo>
                    <a:pt x="3768282" y="13248"/>
                    <a:pt x="3771187" y="20262"/>
                    <a:pt x="3771187" y="27575"/>
                  </a:cubicBezTo>
                  <a:lnTo>
                    <a:pt x="3771187" y="577708"/>
                  </a:lnTo>
                  <a:cubicBezTo>
                    <a:pt x="3771187" y="585021"/>
                    <a:pt x="3768282" y="592035"/>
                    <a:pt x="3763110" y="597206"/>
                  </a:cubicBezTo>
                  <a:cubicBezTo>
                    <a:pt x="3757939" y="602377"/>
                    <a:pt x="3750925" y="605282"/>
                    <a:pt x="3743612" y="605282"/>
                  </a:cubicBezTo>
                  <a:lnTo>
                    <a:pt x="27575" y="605282"/>
                  </a:lnTo>
                  <a:cubicBezTo>
                    <a:pt x="20262" y="605282"/>
                    <a:pt x="13248" y="602377"/>
                    <a:pt x="8077" y="597206"/>
                  </a:cubicBezTo>
                  <a:cubicBezTo>
                    <a:pt x="2905" y="592035"/>
                    <a:pt x="0" y="585021"/>
                    <a:pt x="0" y="577708"/>
                  </a:cubicBezTo>
                  <a:lnTo>
                    <a:pt x="0" y="27575"/>
                  </a:lnTo>
                  <a:cubicBezTo>
                    <a:pt x="0" y="20262"/>
                    <a:pt x="2905" y="13248"/>
                    <a:pt x="8077" y="8077"/>
                  </a:cubicBezTo>
                  <a:cubicBezTo>
                    <a:pt x="13248" y="2905"/>
                    <a:pt x="20262" y="0"/>
                    <a:pt x="275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1187" cy="65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3724574" cy="171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Em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30007" y="1813857"/>
            <a:ext cx="16969185" cy="5040360"/>
            <a:chOff x="0" y="0"/>
            <a:chExt cx="4469250" cy="13275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9250" cy="1327502"/>
            </a:xfrm>
            <a:custGeom>
              <a:avLst/>
              <a:gdLst/>
              <a:ahLst/>
              <a:cxnLst/>
              <a:rect l="l" t="t" r="r" b="b"/>
              <a:pathLst>
                <a:path w="4469250" h="1327502">
                  <a:moveTo>
                    <a:pt x="23268" y="0"/>
                  </a:moveTo>
                  <a:lnTo>
                    <a:pt x="4445982" y="0"/>
                  </a:lnTo>
                  <a:cubicBezTo>
                    <a:pt x="4458833" y="0"/>
                    <a:pt x="4469250" y="10417"/>
                    <a:pt x="4469250" y="23268"/>
                  </a:cubicBezTo>
                  <a:lnTo>
                    <a:pt x="4469250" y="1304234"/>
                  </a:lnTo>
                  <a:cubicBezTo>
                    <a:pt x="4469250" y="1317085"/>
                    <a:pt x="4458833" y="1327502"/>
                    <a:pt x="4445982" y="1327502"/>
                  </a:cubicBezTo>
                  <a:lnTo>
                    <a:pt x="23268" y="1327502"/>
                  </a:lnTo>
                  <a:cubicBezTo>
                    <a:pt x="10417" y="1327502"/>
                    <a:pt x="0" y="1317085"/>
                    <a:pt x="0" y="1304234"/>
                  </a:cubicBezTo>
                  <a:lnTo>
                    <a:pt x="0" y="23268"/>
                  </a:lnTo>
                  <a:cubicBezTo>
                    <a:pt x="0" y="10417"/>
                    <a:pt x="10417" y="0"/>
                    <a:pt x="23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469250" cy="1375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17765" y="1960538"/>
            <a:ext cx="16265055" cy="518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Nội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dung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kết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hướng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hành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học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rút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899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ra</a:t>
            </a:r>
            <a:r>
              <a:rPr lang="en-US" sz="4899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mạnh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358429" y="2461646"/>
            <a:ext cx="13237538" cy="1037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 b="1">
                <a:solidFill>
                  <a:srgbClr val="54766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 8: VĂN BẢN THÔNG TIN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5820" y="3612952"/>
            <a:ext cx="13237538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b="1">
                <a:solidFill>
                  <a:srgbClr val="B37C5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KĨ NĂNG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2909" y="4732928"/>
            <a:ext cx="11328053" cy="240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Viết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bài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văn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nghị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luận</a:t>
            </a:r>
            <a:endParaRPr lang="en-US" sz="6900" dirty="0">
              <a:solidFill>
                <a:srgbClr val="385926"/>
              </a:solidFill>
              <a:latin typeface="#9Slide05 Dear Saturday"/>
              <a:ea typeface="#9Slide05 Dear Saturday"/>
              <a:cs typeface="#9Slide05 Dear Saturday"/>
              <a:sym typeface="#9Slide05 Dear Saturday"/>
            </a:endParaRPr>
          </a:p>
          <a:p>
            <a:pPr algn="ctr">
              <a:lnSpc>
                <a:spcPts val="9660"/>
              </a:lnSpc>
            </a:pP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về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một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vấn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đề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cần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giải</a:t>
            </a:r>
            <a:r>
              <a:rPr lang="en-US" sz="6900" dirty="0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 </a:t>
            </a:r>
            <a:r>
              <a:rPr lang="en-US" sz="6900" dirty="0" err="1">
                <a:solidFill>
                  <a:srgbClr val="385926"/>
                </a:solidFill>
                <a:latin typeface="#9Slide05 Dear Saturday"/>
                <a:ea typeface="#9Slide05 Dear Saturday"/>
                <a:cs typeface="#9Slide05 Dear Saturday"/>
                <a:sym typeface="#9Slide05 Dear Saturday"/>
              </a:rPr>
              <a:t>quyết</a:t>
            </a:r>
            <a:endParaRPr lang="en-US" sz="6900" dirty="0">
              <a:solidFill>
                <a:srgbClr val="385926"/>
              </a:solidFill>
              <a:latin typeface="#9Slide05 Dear Saturday"/>
              <a:ea typeface="#9Slide05 Dear Saturday"/>
              <a:cs typeface="#9Slide05 Dear Saturday"/>
              <a:sym typeface="#9Slide05 Dear Saturd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4318725" cy="3145764"/>
            <a:chOff x="0" y="0"/>
            <a:chExt cx="3771187" cy="8285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1187" cy="828514"/>
            </a:xfrm>
            <a:custGeom>
              <a:avLst/>
              <a:gdLst/>
              <a:ahLst/>
              <a:cxnLst/>
              <a:rect l="l" t="t" r="r" b="b"/>
              <a:pathLst>
                <a:path w="3771187" h="828514">
                  <a:moveTo>
                    <a:pt x="27575" y="0"/>
                  </a:moveTo>
                  <a:lnTo>
                    <a:pt x="3743612" y="0"/>
                  </a:lnTo>
                  <a:cubicBezTo>
                    <a:pt x="3750925" y="0"/>
                    <a:pt x="3757939" y="2905"/>
                    <a:pt x="3763110" y="8077"/>
                  </a:cubicBezTo>
                  <a:cubicBezTo>
                    <a:pt x="3768282" y="13248"/>
                    <a:pt x="3771187" y="20262"/>
                    <a:pt x="3771187" y="27575"/>
                  </a:cubicBezTo>
                  <a:lnTo>
                    <a:pt x="3771187" y="800939"/>
                  </a:lnTo>
                  <a:cubicBezTo>
                    <a:pt x="3771187" y="808252"/>
                    <a:pt x="3768282" y="815266"/>
                    <a:pt x="3763110" y="820437"/>
                  </a:cubicBezTo>
                  <a:cubicBezTo>
                    <a:pt x="3757939" y="825609"/>
                    <a:pt x="3750925" y="828514"/>
                    <a:pt x="3743612" y="828514"/>
                  </a:cubicBezTo>
                  <a:lnTo>
                    <a:pt x="27575" y="828514"/>
                  </a:lnTo>
                  <a:cubicBezTo>
                    <a:pt x="20262" y="828514"/>
                    <a:pt x="13248" y="825609"/>
                    <a:pt x="8077" y="820437"/>
                  </a:cubicBezTo>
                  <a:cubicBezTo>
                    <a:pt x="2905" y="815266"/>
                    <a:pt x="0" y="808252"/>
                    <a:pt x="0" y="800939"/>
                  </a:cubicBezTo>
                  <a:lnTo>
                    <a:pt x="0" y="27575"/>
                  </a:lnTo>
                  <a:cubicBezTo>
                    <a:pt x="0" y="20262"/>
                    <a:pt x="2905" y="13248"/>
                    <a:pt x="8077" y="8077"/>
                  </a:cubicBezTo>
                  <a:cubicBezTo>
                    <a:pt x="13248" y="2905"/>
                    <a:pt x="20262" y="0"/>
                    <a:pt x="275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1187" cy="876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3724574" cy="258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Dấu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nào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khẳng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vậy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30007" y="1813857"/>
            <a:ext cx="16969185" cy="5793012"/>
            <a:chOff x="0" y="0"/>
            <a:chExt cx="4469250" cy="15257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9250" cy="1525732"/>
            </a:xfrm>
            <a:custGeom>
              <a:avLst/>
              <a:gdLst/>
              <a:ahLst/>
              <a:cxnLst/>
              <a:rect l="l" t="t" r="r" b="b"/>
              <a:pathLst>
                <a:path w="4469250" h="1525732">
                  <a:moveTo>
                    <a:pt x="23268" y="0"/>
                  </a:moveTo>
                  <a:lnTo>
                    <a:pt x="4445982" y="0"/>
                  </a:lnTo>
                  <a:cubicBezTo>
                    <a:pt x="4458833" y="0"/>
                    <a:pt x="4469250" y="10417"/>
                    <a:pt x="4469250" y="23268"/>
                  </a:cubicBezTo>
                  <a:lnTo>
                    <a:pt x="4469250" y="1502464"/>
                  </a:lnTo>
                  <a:cubicBezTo>
                    <a:pt x="4469250" y="1515314"/>
                    <a:pt x="4458833" y="1525732"/>
                    <a:pt x="4445982" y="1525732"/>
                  </a:cubicBezTo>
                  <a:lnTo>
                    <a:pt x="23268" y="1525732"/>
                  </a:lnTo>
                  <a:cubicBezTo>
                    <a:pt x="10417" y="1525732"/>
                    <a:pt x="0" y="1515314"/>
                    <a:pt x="0" y="1502464"/>
                  </a:cubicBezTo>
                  <a:lnTo>
                    <a:pt x="0" y="23268"/>
                  </a:lnTo>
                  <a:cubicBezTo>
                    <a:pt x="0" y="10417"/>
                    <a:pt x="10417" y="0"/>
                    <a:pt x="23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469250" cy="1573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960538"/>
            <a:ext cx="16403535" cy="604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Vì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Bảo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tồn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các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di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sản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văn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hóa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của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đất</a:t>
            </a:r>
            <a:r>
              <a:rPr lang="en-US" sz="4899" b="1" i="1" dirty="0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 </a:t>
            </a:r>
            <a:r>
              <a:rPr lang="en-US" sz="4899" b="1" i="1" dirty="0" err="1">
                <a:solidFill>
                  <a:srgbClr val="5C913B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nước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giúp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thấy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hướng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tồn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hóa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lẽ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thuyết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380467" y="1813857"/>
            <a:ext cx="14318725" cy="3145764"/>
            <a:chOff x="0" y="0"/>
            <a:chExt cx="3771187" cy="8285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1187" cy="828514"/>
            </a:xfrm>
            <a:custGeom>
              <a:avLst/>
              <a:gdLst/>
              <a:ahLst/>
              <a:cxnLst/>
              <a:rect l="l" t="t" r="r" b="b"/>
              <a:pathLst>
                <a:path w="3771187" h="828514">
                  <a:moveTo>
                    <a:pt x="27575" y="0"/>
                  </a:moveTo>
                  <a:lnTo>
                    <a:pt x="3743612" y="0"/>
                  </a:lnTo>
                  <a:cubicBezTo>
                    <a:pt x="3750925" y="0"/>
                    <a:pt x="3757939" y="2905"/>
                    <a:pt x="3763110" y="8077"/>
                  </a:cubicBezTo>
                  <a:cubicBezTo>
                    <a:pt x="3768282" y="13248"/>
                    <a:pt x="3771187" y="20262"/>
                    <a:pt x="3771187" y="27575"/>
                  </a:cubicBezTo>
                  <a:lnTo>
                    <a:pt x="3771187" y="800939"/>
                  </a:lnTo>
                  <a:cubicBezTo>
                    <a:pt x="3771187" y="808252"/>
                    <a:pt x="3768282" y="815266"/>
                    <a:pt x="3763110" y="820437"/>
                  </a:cubicBezTo>
                  <a:cubicBezTo>
                    <a:pt x="3757939" y="825609"/>
                    <a:pt x="3750925" y="828514"/>
                    <a:pt x="3743612" y="828514"/>
                  </a:cubicBezTo>
                  <a:lnTo>
                    <a:pt x="27575" y="828514"/>
                  </a:lnTo>
                  <a:cubicBezTo>
                    <a:pt x="20262" y="828514"/>
                    <a:pt x="13248" y="825609"/>
                    <a:pt x="8077" y="820437"/>
                  </a:cubicBezTo>
                  <a:cubicBezTo>
                    <a:pt x="2905" y="815266"/>
                    <a:pt x="0" y="808252"/>
                    <a:pt x="0" y="800939"/>
                  </a:cubicBezTo>
                  <a:lnTo>
                    <a:pt x="0" y="27575"/>
                  </a:lnTo>
                  <a:cubicBezTo>
                    <a:pt x="0" y="20262"/>
                    <a:pt x="2905" y="13248"/>
                    <a:pt x="8077" y="8077"/>
                  </a:cubicBezTo>
                  <a:cubicBezTo>
                    <a:pt x="13248" y="2905"/>
                    <a:pt x="20262" y="0"/>
                    <a:pt x="275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71187" cy="876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07660" y="1960538"/>
            <a:ext cx="13724574" cy="258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Em rút ra được kinh nghiệm nào trong cách viết bài nghị luận về một vấn đề cần giải quyết (cách dùng lí lẽ, bằng chứng, cách mở bài, kết bài…)?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41885" y="1228541"/>
            <a:ext cx="1889456" cy="3344169"/>
          </a:xfrm>
          <a:custGeom>
            <a:avLst/>
            <a:gdLst/>
            <a:ahLst/>
            <a:cxnLst/>
            <a:rect l="l" t="t" r="r" b="b"/>
            <a:pathLst>
              <a:path w="1889456" h="3344169">
                <a:moveTo>
                  <a:pt x="0" y="0"/>
                </a:moveTo>
                <a:lnTo>
                  <a:pt x="1889456" y="0"/>
                </a:lnTo>
                <a:lnTo>
                  <a:pt x="1889456" y="3344170"/>
                </a:lnTo>
                <a:lnTo>
                  <a:pt x="0" y="3344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28800">
            <a:off x="7668378" y="7845817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6" y="0"/>
                </a:lnTo>
                <a:lnTo>
                  <a:pt x="1578336" y="1587242"/>
                </a:lnTo>
                <a:lnTo>
                  <a:pt x="0" y="158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965805" flipH="1">
            <a:off x="17012247" y="298032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1373890" y="0"/>
                </a:moveTo>
                <a:lnTo>
                  <a:pt x="0" y="0"/>
                </a:lnTo>
                <a:lnTo>
                  <a:pt x="0" y="652520"/>
                </a:lnTo>
                <a:lnTo>
                  <a:pt x="1373890" y="652520"/>
                </a:lnTo>
                <a:lnTo>
                  <a:pt x="1373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47720">
            <a:off x="43061" y="6263006"/>
            <a:ext cx="1373890" cy="652520"/>
          </a:xfrm>
          <a:custGeom>
            <a:avLst/>
            <a:gdLst/>
            <a:ahLst/>
            <a:cxnLst/>
            <a:rect l="l" t="t" r="r" b="b"/>
            <a:pathLst>
              <a:path w="1373890" h="652520">
                <a:moveTo>
                  <a:pt x="0" y="0"/>
                </a:moveTo>
                <a:lnTo>
                  <a:pt x="1373891" y="0"/>
                </a:lnTo>
                <a:lnTo>
                  <a:pt x="1373891" y="652520"/>
                </a:lnTo>
                <a:lnTo>
                  <a:pt x="0" y="65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3380467" y="686581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PHIẾU HỌC TẬP 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63787" y="1813857"/>
            <a:ext cx="17235405" cy="6825581"/>
            <a:chOff x="0" y="0"/>
            <a:chExt cx="4539366" cy="1797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39366" cy="1797684"/>
            </a:xfrm>
            <a:custGeom>
              <a:avLst/>
              <a:gdLst/>
              <a:ahLst/>
              <a:cxnLst/>
              <a:rect l="l" t="t" r="r" b="b"/>
              <a:pathLst>
                <a:path w="4539366" h="1797684">
                  <a:moveTo>
                    <a:pt x="22909" y="0"/>
                  </a:moveTo>
                  <a:lnTo>
                    <a:pt x="4516457" y="0"/>
                  </a:lnTo>
                  <a:cubicBezTo>
                    <a:pt x="4529110" y="0"/>
                    <a:pt x="4539366" y="10257"/>
                    <a:pt x="4539366" y="22909"/>
                  </a:cubicBezTo>
                  <a:lnTo>
                    <a:pt x="4539366" y="1774775"/>
                  </a:lnTo>
                  <a:cubicBezTo>
                    <a:pt x="4539366" y="1787427"/>
                    <a:pt x="4529110" y="1797684"/>
                    <a:pt x="4516457" y="1797684"/>
                  </a:cubicBezTo>
                  <a:lnTo>
                    <a:pt x="22909" y="1797684"/>
                  </a:lnTo>
                  <a:cubicBezTo>
                    <a:pt x="10257" y="1797684"/>
                    <a:pt x="0" y="1787427"/>
                    <a:pt x="0" y="1774775"/>
                  </a:cubicBezTo>
                  <a:lnTo>
                    <a:pt x="0" y="22909"/>
                  </a:lnTo>
                  <a:cubicBezTo>
                    <a:pt x="0" y="10257"/>
                    <a:pt x="10257" y="0"/>
                    <a:pt x="229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539366" cy="1845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57629" y="1960538"/>
            <a:ext cx="16520228" cy="691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mở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dẫn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dắt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nói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/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đặt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huống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,….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liên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hướng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hành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Lập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mạch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điểm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ràng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lẽ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sắc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bén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cụ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…</a:t>
            </a:r>
          </a:p>
          <a:p>
            <a:pPr algn="just">
              <a:lnSpc>
                <a:spcPts val="6859"/>
              </a:lnSpc>
            </a:pP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phải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tính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</a:t>
            </a:r>
            <a:r>
              <a:rPr lang="en-US" sz="48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</a:t>
            </a: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6859"/>
              </a:lnSpc>
            </a:pPr>
            <a:endParaRPr lang="en-US" sz="48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514601" y="4490360"/>
            <a:ext cx="11143561" cy="154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viết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về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tồn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hóa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654365" y="2780420"/>
            <a:ext cx="4876914" cy="1504378"/>
            <a:chOff x="0" y="0"/>
            <a:chExt cx="1284455" cy="3962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4455" cy="396215"/>
            </a:xfrm>
            <a:custGeom>
              <a:avLst/>
              <a:gdLst/>
              <a:ahLst/>
              <a:cxnLst/>
              <a:rect l="l" t="t" r="r" b="b"/>
              <a:pathLst>
                <a:path w="1284455" h="396215">
                  <a:moveTo>
                    <a:pt x="80961" y="0"/>
                  </a:moveTo>
                  <a:lnTo>
                    <a:pt x="1203494" y="0"/>
                  </a:lnTo>
                  <a:cubicBezTo>
                    <a:pt x="1248207" y="0"/>
                    <a:pt x="1284455" y="36247"/>
                    <a:pt x="1284455" y="80961"/>
                  </a:cubicBezTo>
                  <a:lnTo>
                    <a:pt x="1284455" y="315254"/>
                  </a:lnTo>
                  <a:cubicBezTo>
                    <a:pt x="1284455" y="359968"/>
                    <a:pt x="1248207" y="396215"/>
                    <a:pt x="1203494" y="396215"/>
                  </a:cubicBezTo>
                  <a:lnTo>
                    <a:pt x="80961" y="396215"/>
                  </a:lnTo>
                  <a:cubicBezTo>
                    <a:pt x="36247" y="396215"/>
                    <a:pt x="0" y="359968"/>
                    <a:pt x="0" y="315254"/>
                  </a:cubicBezTo>
                  <a:lnTo>
                    <a:pt x="0" y="80961"/>
                  </a:lnTo>
                  <a:cubicBezTo>
                    <a:pt x="0" y="36247"/>
                    <a:pt x="36247" y="0"/>
                    <a:pt x="809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84455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48721" y="3090967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VỀ NỘI DUNG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44607" y="401314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PHÂN TÍCH BÀI VIẾT THAM KHẢO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78341" y="6522607"/>
            <a:ext cx="11143561" cy="232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Mục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đích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viết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Thuyết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đồng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tồn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hóa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2553101" y="-723020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0"/>
                </a:moveTo>
                <a:lnTo>
                  <a:pt x="0" y="3503440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6514601" y="4490360"/>
            <a:ext cx="11143561" cy="154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Đối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tượng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người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đọc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đời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sống</a:t>
            </a:r>
            <a:endParaRPr lang="en-US" sz="4400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654365" y="2780420"/>
            <a:ext cx="4876914" cy="1504378"/>
            <a:chOff x="0" y="0"/>
            <a:chExt cx="1284455" cy="3962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4455" cy="396215"/>
            </a:xfrm>
            <a:custGeom>
              <a:avLst/>
              <a:gdLst/>
              <a:ahLst/>
              <a:cxnLst/>
              <a:rect l="l" t="t" r="r" b="b"/>
              <a:pathLst>
                <a:path w="1284455" h="396215">
                  <a:moveTo>
                    <a:pt x="80961" y="0"/>
                  </a:moveTo>
                  <a:lnTo>
                    <a:pt x="1203494" y="0"/>
                  </a:lnTo>
                  <a:cubicBezTo>
                    <a:pt x="1248207" y="0"/>
                    <a:pt x="1284455" y="36247"/>
                    <a:pt x="1284455" y="80961"/>
                  </a:cubicBezTo>
                  <a:lnTo>
                    <a:pt x="1284455" y="315254"/>
                  </a:lnTo>
                  <a:cubicBezTo>
                    <a:pt x="1284455" y="359968"/>
                    <a:pt x="1248207" y="396215"/>
                    <a:pt x="1203494" y="396215"/>
                  </a:cubicBezTo>
                  <a:lnTo>
                    <a:pt x="80961" y="396215"/>
                  </a:lnTo>
                  <a:cubicBezTo>
                    <a:pt x="36247" y="396215"/>
                    <a:pt x="0" y="359968"/>
                    <a:pt x="0" y="315254"/>
                  </a:cubicBezTo>
                  <a:lnTo>
                    <a:pt x="0" y="80961"/>
                  </a:lnTo>
                  <a:cubicBezTo>
                    <a:pt x="0" y="36247"/>
                    <a:pt x="36247" y="0"/>
                    <a:pt x="8096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84455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48721" y="3090967"/>
            <a:ext cx="12402802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VỀ NỘI DUNG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44607" y="401314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PHÂN TÍCH BÀI VIẾT THAM KHẢO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78341" y="6522607"/>
            <a:ext cx="11143561" cy="232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nghị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4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tồn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hóa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4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68644" y="191614"/>
            <a:ext cx="4268609" cy="1316735"/>
            <a:chOff x="0" y="0"/>
            <a:chExt cx="1284455" cy="3962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4455" cy="396215"/>
            </a:xfrm>
            <a:custGeom>
              <a:avLst/>
              <a:gdLst/>
              <a:ahLst/>
              <a:cxnLst/>
              <a:rect l="l" t="t" r="r" b="b"/>
              <a:pathLst>
                <a:path w="1284455" h="396215">
                  <a:moveTo>
                    <a:pt x="92498" y="0"/>
                  </a:moveTo>
                  <a:lnTo>
                    <a:pt x="1191957" y="0"/>
                  </a:lnTo>
                  <a:cubicBezTo>
                    <a:pt x="1243042" y="0"/>
                    <a:pt x="1284455" y="41413"/>
                    <a:pt x="1284455" y="92498"/>
                  </a:cubicBezTo>
                  <a:lnTo>
                    <a:pt x="1284455" y="303717"/>
                  </a:lnTo>
                  <a:cubicBezTo>
                    <a:pt x="1284455" y="328249"/>
                    <a:pt x="1274709" y="351776"/>
                    <a:pt x="1257363" y="369123"/>
                  </a:cubicBezTo>
                  <a:cubicBezTo>
                    <a:pt x="1240016" y="386470"/>
                    <a:pt x="1216489" y="396215"/>
                    <a:pt x="1191957" y="396215"/>
                  </a:cubicBezTo>
                  <a:lnTo>
                    <a:pt x="92498" y="396215"/>
                  </a:lnTo>
                  <a:cubicBezTo>
                    <a:pt x="67966" y="396215"/>
                    <a:pt x="44439" y="386470"/>
                    <a:pt x="27092" y="369123"/>
                  </a:cubicBezTo>
                  <a:cubicBezTo>
                    <a:pt x="9745" y="351776"/>
                    <a:pt x="0" y="328249"/>
                    <a:pt x="0" y="303717"/>
                  </a:cubicBezTo>
                  <a:lnTo>
                    <a:pt x="0" y="92498"/>
                  </a:lnTo>
                  <a:cubicBezTo>
                    <a:pt x="0" y="67966"/>
                    <a:pt x="9745" y="44439"/>
                    <a:pt x="27092" y="27092"/>
                  </a:cubicBezTo>
                  <a:cubicBezTo>
                    <a:pt x="44439" y="9745"/>
                    <a:pt x="67966" y="0"/>
                    <a:pt x="92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84455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2874789" y="461070"/>
            <a:ext cx="10855781" cy="69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6"/>
              </a:lnSpc>
              <a:spcBef>
                <a:spcPct val="0"/>
              </a:spcBef>
            </a:pPr>
            <a:r>
              <a:rPr lang="en-US" sz="4026">
                <a:solidFill>
                  <a:srgbClr val="5C913B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SƠ ĐỒ LẬP LUẬN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44607" y="401314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II. PHÂN TÍCH BÀI VIẾT THAM KHẢO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16440" y="1765524"/>
            <a:ext cx="15709158" cy="2576068"/>
            <a:chOff x="0" y="0"/>
            <a:chExt cx="4137391" cy="6784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7391" cy="678471"/>
            </a:xfrm>
            <a:custGeom>
              <a:avLst/>
              <a:gdLst/>
              <a:ahLst/>
              <a:cxnLst/>
              <a:rect l="l" t="t" r="r" b="b"/>
              <a:pathLst>
                <a:path w="4137391" h="678471">
                  <a:moveTo>
                    <a:pt x="25134" y="0"/>
                  </a:moveTo>
                  <a:lnTo>
                    <a:pt x="4112257" y="0"/>
                  </a:lnTo>
                  <a:cubicBezTo>
                    <a:pt x="4118923" y="0"/>
                    <a:pt x="4125316" y="2648"/>
                    <a:pt x="4130030" y="7362"/>
                  </a:cubicBezTo>
                  <a:cubicBezTo>
                    <a:pt x="4134743" y="12075"/>
                    <a:pt x="4137391" y="18468"/>
                    <a:pt x="4137391" y="25134"/>
                  </a:cubicBezTo>
                  <a:lnTo>
                    <a:pt x="4137391" y="653336"/>
                  </a:lnTo>
                  <a:cubicBezTo>
                    <a:pt x="4137391" y="660002"/>
                    <a:pt x="4134743" y="666395"/>
                    <a:pt x="4130030" y="671109"/>
                  </a:cubicBezTo>
                  <a:cubicBezTo>
                    <a:pt x="4125316" y="675823"/>
                    <a:pt x="4118923" y="678471"/>
                    <a:pt x="4112257" y="678471"/>
                  </a:cubicBezTo>
                  <a:lnTo>
                    <a:pt x="25134" y="678471"/>
                  </a:lnTo>
                  <a:cubicBezTo>
                    <a:pt x="18468" y="678471"/>
                    <a:pt x="12075" y="675823"/>
                    <a:pt x="7362" y="671109"/>
                  </a:cubicBezTo>
                  <a:cubicBezTo>
                    <a:pt x="2648" y="666395"/>
                    <a:pt x="0" y="660002"/>
                    <a:pt x="0" y="653336"/>
                  </a:cubicBezTo>
                  <a:lnTo>
                    <a:pt x="0" y="25134"/>
                  </a:lnTo>
                  <a:cubicBezTo>
                    <a:pt x="0" y="18468"/>
                    <a:pt x="2648" y="12075"/>
                    <a:pt x="7362" y="7362"/>
                  </a:cubicBezTo>
                  <a:cubicBezTo>
                    <a:pt x="12075" y="2648"/>
                    <a:pt x="18468" y="0"/>
                    <a:pt x="25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137391" cy="72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3237" y="5730219"/>
            <a:ext cx="1304860" cy="4259842"/>
            <a:chOff x="0" y="0"/>
            <a:chExt cx="343667" cy="11219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3667" cy="1121934"/>
            </a:xfrm>
            <a:custGeom>
              <a:avLst/>
              <a:gdLst/>
              <a:ahLst/>
              <a:cxnLst/>
              <a:rect l="l" t="t" r="r" b="b"/>
              <a:pathLst>
                <a:path w="343667" h="1121934">
                  <a:moveTo>
                    <a:pt x="171833" y="0"/>
                  </a:moveTo>
                  <a:lnTo>
                    <a:pt x="171833" y="0"/>
                  </a:lnTo>
                  <a:cubicBezTo>
                    <a:pt x="217406" y="0"/>
                    <a:pt x="261113" y="18104"/>
                    <a:pt x="293338" y="50329"/>
                  </a:cubicBezTo>
                  <a:cubicBezTo>
                    <a:pt x="325563" y="82554"/>
                    <a:pt x="343667" y="126260"/>
                    <a:pt x="343667" y="171833"/>
                  </a:cubicBezTo>
                  <a:lnTo>
                    <a:pt x="343667" y="950100"/>
                  </a:lnTo>
                  <a:cubicBezTo>
                    <a:pt x="343667" y="995673"/>
                    <a:pt x="325563" y="1039380"/>
                    <a:pt x="293338" y="1071605"/>
                  </a:cubicBezTo>
                  <a:cubicBezTo>
                    <a:pt x="261113" y="1103830"/>
                    <a:pt x="217406" y="1121934"/>
                    <a:pt x="171833" y="1121934"/>
                  </a:cubicBezTo>
                  <a:lnTo>
                    <a:pt x="171833" y="1121934"/>
                  </a:lnTo>
                  <a:cubicBezTo>
                    <a:pt x="126260" y="1121934"/>
                    <a:pt x="82554" y="1103830"/>
                    <a:pt x="50329" y="1071605"/>
                  </a:cubicBezTo>
                  <a:cubicBezTo>
                    <a:pt x="18104" y="1039380"/>
                    <a:pt x="0" y="995673"/>
                    <a:pt x="0" y="950100"/>
                  </a:cubicBezTo>
                  <a:lnTo>
                    <a:pt x="0" y="171833"/>
                  </a:lnTo>
                  <a:cubicBezTo>
                    <a:pt x="0" y="126260"/>
                    <a:pt x="18104" y="82554"/>
                    <a:pt x="50329" y="50329"/>
                  </a:cubicBezTo>
                  <a:cubicBezTo>
                    <a:pt x="82554" y="18104"/>
                    <a:pt x="126260" y="0"/>
                    <a:pt x="171833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43667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48305" y="5752598"/>
            <a:ext cx="3052894" cy="4259842"/>
            <a:chOff x="0" y="0"/>
            <a:chExt cx="804054" cy="11219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04054" cy="1121934"/>
            </a:xfrm>
            <a:custGeom>
              <a:avLst/>
              <a:gdLst/>
              <a:ahLst/>
              <a:cxnLst/>
              <a:rect l="l" t="t" r="r" b="b"/>
              <a:pathLst>
                <a:path w="804054" h="1121934">
                  <a:moveTo>
                    <a:pt x="129332" y="0"/>
                  </a:moveTo>
                  <a:lnTo>
                    <a:pt x="674722" y="0"/>
                  </a:lnTo>
                  <a:cubicBezTo>
                    <a:pt x="746150" y="0"/>
                    <a:pt x="804054" y="57904"/>
                    <a:pt x="804054" y="129332"/>
                  </a:cubicBezTo>
                  <a:lnTo>
                    <a:pt x="804054" y="992601"/>
                  </a:lnTo>
                  <a:cubicBezTo>
                    <a:pt x="804054" y="1026902"/>
                    <a:pt x="790428" y="1059799"/>
                    <a:pt x="766174" y="1084053"/>
                  </a:cubicBezTo>
                  <a:cubicBezTo>
                    <a:pt x="741919" y="1108308"/>
                    <a:pt x="709023" y="1121934"/>
                    <a:pt x="674722" y="1121934"/>
                  </a:cubicBezTo>
                  <a:lnTo>
                    <a:pt x="129332" y="1121934"/>
                  </a:lnTo>
                  <a:cubicBezTo>
                    <a:pt x="95031" y="1121934"/>
                    <a:pt x="62135" y="1108308"/>
                    <a:pt x="37881" y="1084053"/>
                  </a:cubicBezTo>
                  <a:cubicBezTo>
                    <a:pt x="13626" y="1059799"/>
                    <a:pt x="0" y="1026902"/>
                    <a:pt x="0" y="992601"/>
                  </a:cubicBezTo>
                  <a:lnTo>
                    <a:pt x="0" y="129332"/>
                  </a:lnTo>
                  <a:cubicBezTo>
                    <a:pt x="0" y="95031"/>
                    <a:pt x="13626" y="62135"/>
                    <a:pt x="37881" y="37881"/>
                  </a:cubicBezTo>
                  <a:cubicBezTo>
                    <a:pt x="62135" y="13626"/>
                    <a:pt x="95031" y="0"/>
                    <a:pt x="12933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04054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811318" y="5697415"/>
            <a:ext cx="3541034" cy="4259842"/>
            <a:chOff x="0" y="0"/>
            <a:chExt cx="932618" cy="11219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32618" cy="1121934"/>
            </a:xfrm>
            <a:custGeom>
              <a:avLst/>
              <a:gdLst/>
              <a:ahLst/>
              <a:cxnLst/>
              <a:rect l="l" t="t" r="r" b="b"/>
              <a:pathLst>
                <a:path w="932618" h="1121934">
                  <a:moveTo>
                    <a:pt x="111504" y="0"/>
                  </a:moveTo>
                  <a:lnTo>
                    <a:pt x="821114" y="0"/>
                  </a:lnTo>
                  <a:cubicBezTo>
                    <a:pt x="882696" y="0"/>
                    <a:pt x="932618" y="49922"/>
                    <a:pt x="932618" y="111504"/>
                  </a:cubicBezTo>
                  <a:lnTo>
                    <a:pt x="932618" y="1010430"/>
                  </a:lnTo>
                  <a:cubicBezTo>
                    <a:pt x="932618" y="1072012"/>
                    <a:pt x="882696" y="1121934"/>
                    <a:pt x="821114" y="1121934"/>
                  </a:cubicBezTo>
                  <a:lnTo>
                    <a:pt x="111504" y="1121934"/>
                  </a:lnTo>
                  <a:cubicBezTo>
                    <a:pt x="49922" y="1121934"/>
                    <a:pt x="0" y="1072012"/>
                    <a:pt x="0" y="1010430"/>
                  </a:cubicBezTo>
                  <a:lnTo>
                    <a:pt x="0" y="111504"/>
                  </a:lnTo>
                  <a:cubicBezTo>
                    <a:pt x="0" y="49922"/>
                    <a:pt x="49922" y="0"/>
                    <a:pt x="111504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932618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84248" y="5692782"/>
            <a:ext cx="3616517" cy="4259842"/>
            <a:chOff x="0" y="0"/>
            <a:chExt cx="952498" cy="11219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2498" cy="1121934"/>
            </a:xfrm>
            <a:custGeom>
              <a:avLst/>
              <a:gdLst/>
              <a:ahLst/>
              <a:cxnLst/>
              <a:rect l="l" t="t" r="r" b="b"/>
              <a:pathLst>
                <a:path w="952498" h="1121934">
                  <a:moveTo>
                    <a:pt x="109176" y="0"/>
                  </a:moveTo>
                  <a:lnTo>
                    <a:pt x="843322" y="0"/>
                  </a:lnTo>
                  <a:cubicBezTo>
                    <a:pt x="903618" y="0"/>
                    <a:pt x="952498" y="48880"/>
                    <a:pt x="952498" y="109176"/>
                  </a:cubicBezTo>
                  <a:lnTo>
                    <a:pt x="952498" y="1012757"/>
                  </a:lnTo>
                  <a:cubicBezTo>
                    <a:pt x="952498" y="1073054"/>
                    <a:pt x="903618" y="1121934"/>
                    <a:pt x="843322" y="1121934"/>
                  </a:cubicBezTo>
                  <a:lnTo>
                    <a:pt x="109176" y="1121934"/>
                  </a:lnTo>
                  <a:cubicBezTo>
                    <a:pt x="48880" y="1121934"/>
                    <a:pt x="0" y="1073054"/>
                    <a:pt x="0" y="1012757"/>
                  </a:cubicBezTo>
                  <a:lnTo>
                    <a:pt x="0" y="109176"/>
                  </a:lnTo>
                  <a:cubicBezTo>
                    <a:pt x="0" y="48880"/>
                    <a:pt x="48880" y="0"/>
                    <a:pt x="109176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952498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H="1">
            <a:off x="845667" y="4341592"/>
            <a:ext cx="8325352" cy="1388627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4" name="AutoShape 24"/>
          <p:cNvSpPr/>
          <p:nvPr/>
        </p:nvSpPr>
        <p:spPr>
          <a:xfrm flipH="1">
            <a:off x="5574752" y="4341592"/>
            <a:ext cx="3596267" cy="1411006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5" name="AutoShape 25"/>
          <p:cNvSpPr/>
          <p:nvPr/>
        </p:nvSpPr>
        <p:spPr>
          <a:xfrm>
            <a:off x="9171019" y="4341592"/>
            <a:ext cx="3410816" cy="1355823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6" name="AutoShape 26"/>
          <p:cNvSpPr/>
          <p:nvPr/>
        </p:nvSpPr>
        <p:spPr>
          <a:xfrm>
            <a:off x="9171019" y="4341592"/>
            <a:ext cx="7321488" cy="1351190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27" name="TextBox 27"/>
          <p:cNvSpPr txBox="1"/>
          <p:nvPr/>
        </p:nvSpPr>
        <p:spPr>
          <a:xfrm>
            <a:off x="1717227" y="2019864"/>
            <a:ext cx="15059549" cy="1359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3"/>
              </a:lnSpc>
            </a:pPr>
            <a:r>
              <a:rPr lang="en-US" sz="3873" b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 ĐỀ:</a:t>
            </a:r>
          </a:p>
          <a:p>
            <a:pPr algn="ctr">
              <a:lnSpc>
                <a:spcPts val="5423"/>
              </a:lnSpc>
            </a:pPr>
            <a:r>
              <a:rPr lang="en-US" sz="3873" b="1">
                <a:solidFill>
                  <a:srgbClr val="1E3B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Bảo tồn và phát huy các giá trị di sản văn hoá của đất nước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4153" y="5989078"/>
            <a:ext cx="1103028" cy="187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Nêu vấn đề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29280" y="6018916"/>
            <a:ext cx="2557594" cy="249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 ĐIỂM 1</a:t>
            </a:r>
          </a:p>
          <a:p>
            <a:pPr algn="just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Sự quý giá của di sản văn hoá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68770" y="5963733"/>
            <a:ext cx="2586841" cy="187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Nêu và phản bác ý kiến trái chiều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995582" y="5906790"/>
            <a:ext cx="3097339" cy="2499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 xuất giải pháp tăng cường bảo vệ di sản văn hoá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869627" y="5770484"/>
            <a:ext cx="1854828" cy="4219578"/>
            <a:chOff x="0" y="0"/>
            <a:chExt cx="488514" cy="11113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8514" cy="1111329"/>
            </a:xfrm>
            <a:custGeom>
              <a:avLst/>
              <a:gdLst/>
              <a:ahLst/>
              <a:cxnLst/>
              <a:rect l="l" t="t" r="r" b="b"/>
              <a:pathLst>
                <a:path w="488514" h="1111329">
                  <a:moveTo>
                    <a:pt x="212870" y="0"/>
                  </a:moveTo>
                  <a:lnTo>
                    <a:pt x="275644" y="0"/>
                  </a:lnTo>
                  <a:cubicBezTo>
                    <a:pt x="393209" y="0"/>
                    <a:pt x="488514" y="95305"/>
                    <a:pt x="488514" y="212870"/>
                  </a:cubicBezTo>
                  <a:lnTo>
                    <a:pt x="488514" y="898459"/>
                  </a:lnTo>
                  <a:cubicBezTo>
                    <a:pt x="488514" y="954915"/>
                    <a:pt x="466087" y="1009060"/>
                    <a:pt x="426166" y="1048981"/>
                  </a:cubicBezTo>
                  <a:cubicBezTo>
                    <a:pt x="386245" y="1088902"/>
                    <a:pt x="332101" y="1111329"/>
                    <a:pt x="275644" y="1111329"/>
                  </a:cubicBezTo>
                  <a:lnTo>
                    <a:pt x="212870" y="1111329"/>
                  </a:lnTo>
                  <a:cubicBezTo>
                    <a:pt x="95305" y="1111329"/>
                    <a:pt x="0" y="1016024"/>
                    <a:pt x="0" y="898459"/>
                  </a:cubicBezTo>
                  <a:lnTo>
                    <a:pt x="0" y="212870"/>
                  </a:lnTo>
                  <a:cubicBezTo>
                    <a:pt x="0" y="95305"/>
                    <a:pt x="95305" y="0"/>
                    <a:pt x="212870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488514" cy="1158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153987" y="5988393"/>
            <a:ext cx="1352317" cy="375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Trìng bày bản chất của vấn đề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434574" y="5697415"/>
            <a:ext cx="3052894" cy="4259842"/>
            <a:chOff x="0" y="0"/>
            <a:chExt cx="804054" cy="112193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04054" cy="1121934"/>
            </a:xfrm>
            <a:custGeom>
              <a:avLst/>
              <a:gdLst/>
              <a:ahLst/>
              <a:cxnLst/>
              <a:rect l="l" t="t" r="r" b="b"/>
              <a:pathLst>
                <a:path w="804054" h="1121934">
                  <a:moveTo>
                    <a:pt x="129332" y="0"/>
                  </a:moveTo>
                  <a:lnTo>
                    <a:pt x="674722" y="0"/>
                  </a:lnTo>
                  <a:cubicBezTo>
                    <a:pt x="746150" y="0"/>
                    <a:pt x="804054" y="57904"/>
                    <a:pt x="804054" y="129332"/>
                  </a:cubicBezTo>
                  <a:lnTo>
                    <a:pt x="804054" y="992601"/>
                  </a:lnTo>
                  <a:cubicBezTo>
                    <a:pt x="804054" y="1026902"/>
                    <a:pt x="790428" y="1059799"/>
                    <a:pt x="766174" y="1084053"/>
                  </a:cubicBezTo>
                  <a:cubicBezTo>
                    <a:pt x="741919" y="1108308"/>
                    <a:pt x="709023" y="1121934"/>
                    <a:pt x="674722" y="1121934"/>
                  </a:cubicBezTo>
                  <a:lnTo>
                    <a:pt x="129332" y="1121934"/>
                  </a:lnTo>
                  <a:cubicBezTo>
                    <a:pt x="95031" y="1121934"/>
                    <a:pt x="62135" y="1108308"/>
                    <a:pt x="37881" y="1084053"/>
                  </a:cubicBezTo>
                  <a:cubicBezTo>
                    <a:pt x="13626" y="1059799"/>
                    <a:pt x="0" y="1026902"/>
                    <a:pt x="0" y="992601"/>
                  </a:cubicBezTo>
                  <a:lnTo>
                    <a:pt x="0" y="129332"/>
                  </a:lnTo>
                  <a:cubicBezTo>
                    <a:pt x="0" y="95031"/>
                    <a:pt x="13626" y="62135"/>
                    <a:pt x="37881" y="37881"/>
                  </a:cubicBezTo>
                  <a:cubicBezTo>
                    <a:pt x="62135" y="13626"/>
                    <a:pt x="95031" y="0"/>
                    <a:pt x="12933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804054" cy="1169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615549" y="5963733"/>
            <a:ext cx="2742592" cy="312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 ĐIỂM 2</a:t>
            </a:r>
          </a:p>
          <a:p>
            <a:pPr algn="just">
              <a:lnSpc>
                <a:spcPts val="5024"/>
              </a:lnSpc>
            </a:pPr>
            <a:r>
              <a:rPr lang="en-US" sz="3589" b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Thực trạng của việc bảo vệ di sản văn hoá hiện nay</a:t>
            </a:r>
          </a:p>
        </p:txBody>
      </p:sp>
      <p:sp>
        <p:nvSpPr>
          <p:cNvPr id="40" name="AutoShape 40"/>
          <p:cNvSpPr/>
          <p:nvPr/>
        </p:nvSpPr>
        <p:spPr>
          <a:xfrm flipH="1">
            <a:off x="2797041" y="4341592"/>
            <a:ext cx="6373978" cy="1428892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  <p:sp>
        <p:nvSpPr>
          <p:cNvPr id="41" name="AutoShape 41"/>
          <p:cNvSpPr/>
          <p:nvPr/>
        </p:nvSpPr>
        <p:spPr>
          <a:xfrm>
            <a:off x="9171019" y="4341592"/>
            <a:ext cx="75982" cy="1355823"/>
          </a:xfrm>
          <a:prstGeom prst="line">
            <a:avLst/>
          </a:prstGeom>
          <a:ln w="38100" cap="flat">
            <a:solidFill>
              <a:srgbClr val="42312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35698">
            <a:off x="-490777" y="6518176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0" y="0"/>
                </a:moveTo>
                <a:lnTo>
                  <a:pt x="1517923" y="0"/>
                </a:lnTo>
                <a:lnTo>
                  <a:pt x="1517923" y="720928"/>
                </a:lnTo>
                <a:lnTo>
                  <a:pt x="0" y="720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390078" y="448196"/>
            <a:ext cx="3825069" cy="1475509"/>
            <a:chOff x="0" y="0"/>
            <a:chExt cx="1007426" cy="388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7426" cy="388611"/>
            </a:xfrm>
            <a:custGeom>
              <a:avLst/>
              <a:gdLst/>
              <a:ahLst/>
              <a:cxnLst/>
              <a:rect l="l" t="t" r="r" b="b"/>
              <a:pathLst>
                <a:path w="1007426" h="388611">
                  <a:moveTo>
                    <a:pt x="103224" y="0"/>
                  </a:moveTo>
                  <a:lnTo>
                    <a:pt x="904202" y="0"/>
                  </a:lnTo>
                  <a:cubicBezTo>
                    <a:pt x="961211" y="0"/>
                    <a:pt x="1007426" y="46215"/>
                    <a:pt x="1007426" y="103224"/>
                  </a:cubicBezTo>
                  <a:lnTo>
                    <a:pt x="1007426" y="285388"/>
                  </a:lnTo>
                  <a:cubicBezTo>
                    <a:pt x="1007426" y="342397"/>
                    <a:pt x="961211" y="388611"/>
                    <a:pt x="904202" y="388611"/>
                  </a:cubicBezTo>
                  <a:lnTo>
                    <a:pt x="103224" y="388611"/>
                  </a:lnTo>
                  <a:cubicBezTo>
                    <a:pt x="46215" y="388611"/>
                    <a:pt x="0" y="342397"/>
                    <a:pt x="0" y="285388"/>
                  </a:cubicBezTo>
                  <a:lnTo>
                    <a:pt x="0" y="103224"/>
                  </a:lnTo>
                  <a:cubicBezTo>
                    <a:pt x="0" y="46215"/>
                    <a:pt x="46215" y="0"/>
                    <a:pt x="103224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07426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40208" y="768745"/>
            <a:ext cx="14261523" cy="71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VỀ BỐ CỤC: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14021" y="2257081"/>
            <a:ext cx="16477546" cy="2571509"/>
            <a:chOff x="0" y="0"/>
            <a:chExt cx="4339765" cy="677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39765" cy="677270"/>
            </a:xfrm>
            <a:custGeom>
              <a:avLst/>
              <a:gdLst/>
              <a:ahLst/>
              <a:cxnLst/>
              <a:rect l="l" t="t" r="r" b="b"/>
              <a:pathLst>
                <a:path w="4339765" h="677270">
                  <a:moveTo>
                    <a:pt x="23962" y="0"/>
                  </a:moveTo>
                  <a:lnTo>
                    <a:pt x="4315803" y="0"/>
                  </a:lnTo>
                  <a:cubicBezTo>
                    <a:pt x="4329037" y="0"/>
                    <a:pt x="4339765" y="10728"/>
                    <a:pt x="4339765" y="23962"/>
                  </a:cubicBezTo>
                  <a:lnTo>
                    <a:pt x="4339765" y="653308"/>
                  </a:lnTo>
                  <a:cubicBezTo>
                    <a:pt x="4339765" y="666542"/>
                    <a:pt x="4329037" y="677270"/>
                    <a:pt x="4315803" y="677270"/>
                  </a:cubicBezTo>
                  <a:lnTo>
                    <a:pt x="23962" y="677270"/>
                  </a:lnTo>
                  <a:cubicBezTo>
                    <a:pt x="10728" y="677270"/>
                    <a:pt x="0" y="666542"/>
                    <a:pt x="0" y="653308"/>
                  </a:cubicBezTo>
                  <a:lnTo>
                    <a:pt x="0" y="23962"/>
                  </a:lnTo>
                  <a:cubicBezTo>
                    <a:pt x="0" y="10728"/>
                    <a:pt x="10728" y="0"/>
                    <a:pt x="2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20000"/>
                  </a:srgbClr>
                </a:gs>
                <a:gs pos="100000">
                  <a:srgbClr val="FFA9F9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339765" cy="724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14021" y="4987462"/>
            <a:ext cx="16477546" cy="2753551"/>
            <a:chOff x="0" y="0"/>
            <a:chExt cx="4339765" cy="725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39765" cy="725215"/>
            </a:xfrm>
            <a:custGeom>
              <a:avLst/>
              <a:gdLst/>
              <a:ahLst/>
              <a:cxnLst/>
              <a:rect l="l" t="t" r="r" b="b"/>
              <a:pathLst>
                <a:path w="4339765" h="725215">
                  <a:moveTo>
                    <a:pt x="23962" y="0"/>
                  </a:moveTo>
                  <a:lnTo>
                    <a:pt x="4315803" y="0"/>
                  </a:lnTo>
                  <a:cubicBezTo>
                    <a:pt x="4329037" y="0"/>
                    <a:pt x="4339765" y="10728"/>
                    <a:pt x="4339765" y="23962"/>
                  </a:cubicBezTo>
                  <a:lnTo>
                    <a:pt x="4339765" y="701253"/>
                  </a:lnTo>
                  <a:cubicBezTo>
                    <a:pt x="4339765" y="714487"/>
                    <a:pt x="4329037" y="725215"/>
                    <a:pt x="4315803" y="725215"/>
                  </a:cubicBezTo>
                  <a:lnTo>
                    <a:pt x="23962" y="725215"/>
                  </a:lnTo>
                  <a:cubicBezTo>
                    <a:pt x="10728" y="725215"/>
                    <a:pt x="0" y="714487"/>
                    <a:pt x="0" y="701253"/>
                  </a:cubicBezTo>
                  <a:lnTo>
                    <a:pt x="0" y="23962"/>
                  </a:lnTo>
                  <a:cubicBezTo>
                    <a:pt x="0" y="10728"/>
                    <a:pt x="10728" y="0"/>
                    <a:pt x="2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20000"/>
                  </a:srgbClr>
                </a:gs>
                <a:gs pos="100000">
                  <a:srgbClr val="FFA9F9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339765" cy="77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88764" y="2276131"/>
            <a:ext cx="15367437" cy="310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70"/>
              </a:lnSpc>
            </a:pP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Mở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nổi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dẫn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dắt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Câu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cuối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Mở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170"/>
              </a:lnSpc>
              <a:spcBef>
                <a:spcPct val="0"/>
              </a:spcBef>
            </a:pPr>
            <a:endParaRPr lang="en-US" sz="4407" dirty="0">
              <a:solidFill>
                <a:srgbClr val="22688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85183" y="5006512"/>
            <a:ext cx="15623725" cy="310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70"/>
              </a:lnSpc>
            </a:pP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Phần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Thân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có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các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điểm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quý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trạng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vệ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nay,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tăng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cường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vệ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trái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chiều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170"/>
              </a:lnSpc>
              <a:spcBef>
                <a:spcPct val="0"/>
              </a:spcBef>
            </a:pPr>
            <a:endParaRPr lang="en-US" sz="4407" dirty="0">
              <a:solidFill>
                <a:srgbClr val="22688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85808" y="7998189"/>
            <a:ext cx="15623725" cy="232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70"/>
              </a:lnSpc>
            </a:pP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Phần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kết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Khẳng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trò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tầm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trọng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việc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tồn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hóa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 </a:t>
            </a:r>
          </a:p>
          <a:p>
            <a:pPr algn="just">
              <a:lnSpc>
                <a:spcPts val="6170"/>
              </a:lnSpc>
              <a:spcBef>
                <a:spcPct val="0"/>
              </a:spcBef>
            </a:pPr>
            <a:endParaRPr lang="en-US" sz="4407" b="1" dirty="0">
              <a:solidFill>
                <a:srgbClr val="22688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35698">
            <a:off x="-490777" y="6518176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0" y="0"/>
                </a:moveTo>
                <a:lnTo>
                  <a:pt x="1517923" y="0"/>
                </a:lnTo>
                <a:lnTo>
                  <a:pt x="1517923" y="720928"/>
                </a:lnTo>
                <a:lnTo>
                  <a:pt x="0" y="720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390078" y="448196"/>
            <a:ext cx="9683358" cy="1475509"/>
            <a:chOff x="0" y="0"/>
            <a:chExt cx="2550349" cy="388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0349" cy="388611"/>
            </a:xfrm>
            <a:custGeom>
              <a:avLst/>
              <a:gdLst/>
              <a:ahLst/>
              <a:cxnLst/>
              <a:rect l="l" t="t" r="r" b="b"/>
              <a:pathLst>
                <a:path w="2550349" h="388611">
                  <a:moveTo>
                    <a:pt x="40775" y="0"/>
                  </a:moveTo>
                  <a:lnTo>
                    <a:pt x="2509575" y="0"/>
                  </a:lnTo>
                  <a:cubicBezTo>
                    <a:pt x="2532094" y="0"/>
                    <a:pt x="2550349" y="18256"/>
                    <a:pt x="2550349" y="40775"/>
                  </a:cubicBezTo>
                  <a:lnTo>
                    <a:pt x="2550349" y="347837"/>
                  </a:lnTo>
                  <a:cubicBezTo>
                    <a:pt x="2550349" y="370356"/>
                    <a:pt x="2532094" y="388611"/>
                    <a:pt x="2509575" y="388611"/>
                  </a:cubicBezTo>
                  <a:lnTo>
                    <a:pt x="40775" y="388611"/>
                  </a:lnTo>
                  <a:cubicBezTo>
                    <a:pt x="18256" y="388611"/>
                    <a:pt x="0" y="370356"/>
                    <a:pt x="0" y="347837"/>
                  </a:cubicBezTo>
                  <a:lnTo>
                    <a:pt x="0" y="40775"/>
                  </a:lnTo>
                  <a:cubicBezTo>
                    <a:pt x="0" y="18256"/>
                    <a:pt x="18256" y="0"/>
                    <a:pt x="40775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550349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14021" y="2257081"/>
            <a:ext cx="16477546" cy="1798713"/>
            <a:chOff x="0" y="0"/>
            <a:chExt cx="4339765" cy="4737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39765" cy="473735"/>
            </a:xfrm>
            <a:custGeom>
              <a:avLst/>
              <a:gdLst/>
              <a:ahLst/>
              <a:cxnLst/>
              <a:rect l="l" t="t" r="r" b="b"/>
              <a:pathLst>
                <a:path w="4339765" h="473735">
                  <a:moveTo>
                    <a:pt x="23962" y="0"/>
                  </a:moveTo>
                  <a:lnTo>
                    <a:pt x="4315803" y="0"/>
                  </a:lnTo>
                  <a:cubicBezTo>
                    <a:pt x="4329037" y="0"/>
                    <a:pt x="4339765" y="10728"/>
                    <a:pt x="4339765" y="23962"/>
                  </a:cubicBezTo>
                  <a:lnTo>
                    <a:pt x="4339765" y="449773"/>
                  </a:lnTo>
                  <a:cubicBezTo>
                    <a:pt x="4339765" y="463007"/>
                    <a:pt x="4329037" y="473735"/>
                    <a:pt x="4315803" y="473735"/>
                  </a:cubicBezTo>
                  <a:lnTo>
                    <a:pt x="23962" y="473735"/>
                  </a:lnTo>
                  <a:cubicBezTo>
                    <a:pt x="10728" y="473735"/>
                    <a:pt x="0" y="463007"/>
                    <a:pt x="0" y="449773"/>
                  </a:cubicBezTo>
                  <a:lnTo>
                    <a:pt x="0" y="23962"/>
                  </a:lnTo>
                  <a:cubicBezTo>
                    <a:pt x="0" y="10728"/>
                    <a:pt x="10728" y="0"/>
                    <a:pt x="2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20000"/>
                  </a:srgbClr>
                </a:gs>
                <a:gs pos="100000">
                  <a:srgbClr val="FFA9F9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339765" cy="521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543800" y="4055794"/>
            <a:ext cx="6935140" cy="6614390"/>
          </a:xfrm>
          <a:custGeom>
            <a:avLst/>
            <a:gdLst/>
            <a:ahLst/>
            <a:cxnLst/>
            <a:rect l="l" t="t" r="r" b="b"/>
            <a:pathLst>
              <a:path w="6935140" h="6614390">
                <a:moveTo>
                  <a:pt x="0" y="0"/>
                </a:moveTo>
                <a:lnTo>
                  <a:pt x="6935140" y="0"/>
                </a:lnTo>
                <a:lnTo>
                  <a:pt x="6935140" y="6614390"/>
                </a:lnTo>
                <a:lnTo>
                  <a:pt x="0" y="6614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TextBox 11"/>
          <p:cNvSpPr txBox="1"/>
          <p:nvPr/>
        </p:nvSpPr>
        <p:spPr>
          <a:xfrm>
            <a:off x="1028700" y="768731"/>
            <a:ext cx="14261523" cy="71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Cách triển khai lí lẽ, bằng chứng: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8764" y="2276131"/>
            <a:ext cx="15367437" cy="154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70"/>
              </a:lnSpc>
              <a:spcBef>
                <a:spcPct val="0"/>
              </a:spcBef>
            </a:pP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Với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mỗi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điểm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người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viết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thường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đưa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ra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những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bằng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chứng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xác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thực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có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độ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tin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cậy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cao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;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làm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sáng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tỏ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qua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bằng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407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chứng</a:t>
            </a:r>
            <a:r>
              <a:rPr lang="en-US" sz="4407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078" y="7741014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535698">
            <a:off x="-490777" y="6518176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0" y="0"/>
                </a:moveTo>
                <a:lnTo>
                  <a:pt x="1517923" y="0"/>
                </a:lnTo>
                <a:lnTo>
                  <a:pt x="1517923" y="720928"/>
                </a:lnTo>
                <a:lnTo>
                  <a:pt x="0" y="720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390078" y="448196"/>
            <a:ext cx="9683358" cy="1475509"/>
            <a:chOff x="0" y="0"/>
            <a:chExt cx="2550349" cy="388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0349" cy="388611"/>
            </a:xfrm>
            <a:custGeom>
              <a:avLst/>
              <a:gdLst/>
              <a:ahLst/>
              <a:cxnLst/>
              <a:rect l="l" t="t" r="r" b="b"/>
              <a:pathLst>
                <a:path w="2550349" h="388611">
                  <a:moveTo>
                    <a:pt x="40775" y="0"/>
                  </a:moveTo>
                  <a:lnTo>
                    <a:pt x="2509575" y="0"/>
                  </a:lnTo>
                  <a:cubicBezTo>
                    <a:pt x="2532094" y="0"/>
                    <a:pt x="2550349" y="18256"/>
                    <a:pt x="2550349" y="40775"/>
                  </a:cubicBezTo>
                  <a:lnTo>
                    <a:pt x="2550349" y="347837"/>
                  </a:lnTo>
                  <a:cubicBezTo>
                    <a:pt x="2550349" y="370356"/>
                    <a:pt x="2532094" y="388611"/>
                    <a:pt x="2509575" y="388611"/>
                  </a:cubicBezTo>
                  <a:lnTo>
                    <a:pt x="40775" y="388611"/>
                  </a:lnTo>
                  <a:cubicBezTo>
                    <a:pt x="18256" y="388611"/>
                    <a:pt x="0" y="370356"/>
                    <a:pt x="0" y="347837"/>
                  </a:cubicBezTo>
                  <a:lnTo>
                    <a:pt x="0" y="40775"/>
                  </a:lnTo>
                  <a:cubicBezTo>
                    <a:pt x="0" y="18256"/>
                    <a:pt x="18256" y="0"/>
                    <a:pt x="40775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550349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768731"/>
            <a:ext cx="14261523" cy="71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Cách triển khai lí lẽ, bằng chứng: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2247675"/>
            <a:ext cx="16477546" cy="7390324"/>
            <a:chOff x="0" y="0"/>
            <a:chExt cx="4339765" cy="19464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39765" cy="1946423"/>
            </a:xfrm>
            <a:custGeom>
              <a:avLst/>
              <a:gdLst/>
              <a:ahLst/>
              <a:cxnLst/>
              <a:rect l="l" t="t" r="r" b="b"/>
              <a:pathLst>
                <a:path w="4339765" h="1946423">
                  <a:moveTo>
                    <a:pt x="23962" y="0"/>
                  </a:moveTo>
                  <a:lnTo>
                    <a:pt x="4315803" y="0"/>
                  </a:lnTo>
                  <a:cubicBezTo>
                    <a:pt x="4329037" y="0"/>
                    <a:pt x="4339765" y="10728"/>
                    <a:pt x="4339765" y="23962"/>
                  </a:cubicBezTo>
                  <a:lnTo>
                    <a:pt x="4339765" y="1922461"/>
                  </a:lnTo>
                  <a:cubicBezTo>
                    <a:pt x="4339765" y="1935695"/>
                    <a:pt x="4329037" y="1946423"/>
                    <a:pt x="4315803" y="1946423"/>
                  </a:cubicBezTo>
                  <a:lnTo>
                    <a:pt x="23962" y="1946423"/>
                  </a:lnTo>
                  <a:cubicBezTo>
                    <a:pt x="10728" y="1946423"/>
                    <a:pt x="0" y="1935695"/>
                    <a:pt x="0" y="1922461"/>
                  </a:cubicBezTo>
                  <a:lnTo>
                    <a:pt x="0" y="23962"/>
                  </a:lnTo>
                  <a:cubicBezTo>
                    <a:pt x="0" y="10728"/>
                    <a:pt x="10728" y="0"/>
                    <a:pt x="239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20000"/>
                  </a:srgbClr>
                </a:gs>
                <a:gs pos="100000">
                  <a:srgbClr val="FFA9F9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339765" cy="1994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99862" y="2295300"/>
            <a:ext cx="15623725" cy="851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Chẳng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hạn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với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điểm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1,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người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viết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đã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sử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dụng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lí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6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lẽ</a:t>
            </a:r>
            <a:r>
              <a:rPr lang="en-US" sz="36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+ Di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sản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văn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đại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diện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cho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những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trị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tinh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thần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góp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phần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quan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trọng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tạo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nên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bản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sắc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quốc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Lí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lẽ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đó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được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làm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sáng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tỏ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qua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bằng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chứng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: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đất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nước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Kim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Tự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Tháp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” (Ai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Cập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), “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đất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nước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Chùa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Tháp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” Cam-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pu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-chia,“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đất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nước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tháp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Ép-phen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” (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Pháp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);… 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+ Di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sản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văn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đã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trở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thành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nguồn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tài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nguyên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quý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cho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sự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phát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triển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ngành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du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lịch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Lí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lẽ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này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được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làm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sáng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tỏ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qua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bằng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chứng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: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nhiều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người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nước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ngoài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thích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thú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khi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khám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di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sản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văn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Việt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Nam.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+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Những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di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sản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độc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đáo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có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trị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cao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không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chỉ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báu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vật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quốc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mà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còn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trở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thành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vốn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quý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cả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nhân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loại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khi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được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UNESCO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công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nhận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di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sản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văn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hoá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thế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3699" i="1" dirty="0" err="1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giới</a:t>
            </a:r>
            <a:r>
              <a:rPr lang="en-US" sz="3699" i="1" dirty="0">
                <a:solidFill>
                  <a:srgbClr val="22688D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endParaRPr lang="en-US" sz="3699" i="1" dirty="0">
              <a:solidFill>
                <a:srgbClr val="22688D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endParaRPr lang="en-US" sz="3699" i="1" dirty="0">
              <a:solidFill>
                <a:srgbClr val="22688D"/>
              </a:solidFill>
              <a:latin typeface="Roboto Condensed Italics"/>
              <a:ea typeface="Roboto Condensed Italics"/>
              <a:cs typeface="Roboto Condensed Italics"/>
              <a:sym typeface="Roboto Condense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7971" y="7006011"/>
            <a:ext cx="7415792" cy="5357910"/>
          </a:xfrm>
          <a:custGeom>
            <a:avLst/>
            <a:gdLst/>
            <a:ahLst/>
            <a:cxnLst/>
            <a:rect l="l" t="t" r="r" b="b"/>
            <a:pathLst>
              <a:path w="7415792" h="5357910">
                <a:moveTo>
                  <a:pt x="0" y="0"/>
                </a:moveTo>
                <a:lnTo>
                  <a:pt x="7415792" y="0"/>
                </a:lnTo>
                <a:lnTo>
                  <a:pt x="7415792" y="5357910"/>
                </a:lnTo>
                <a:lnTo>
                  <a:pt x="0" y="5357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369106" y="2792917"/>
            <a:ext cx="4891402" cy="5823097"/>
          </a:xfrm>
          <a:custGeom>
            <a:avLst/>
            <a:gdLst/>
            <a:ahLst/>
            <a:cxnLst/>
            <a:rect l="l" t="t" r="r" b="b"/>
            <a:pathLst>
              <a:path w="4891402" h="5823097">
                <a:moveTo>
                  <a:pt x="0" y="0"/>
                </a:moveTo>
                <a:lnTo>
                  <a:pt x="4891402" y="0"/>
                </a:lnTo>
                <a:lnTo>
                  <a:pt x="4891402" y="5823097"/>
                </a:lnTo>
                <a:lnTo>
                  <a:pt x="0" y="5823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217433" y="9006539"/>
            <a:ext cx="4889301" cy="1107480"/>
            <a:chOff x="0" y="0"/>
            <a:chExt cx="1287717" cy="2916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7717" cy="291682"/>
            </a:xfrm>
            <a:custGeom>
              <a:avLst/>
              <a:gdLst/>
              <a:ahLst/>
              <a:cxnLst/>
              <a:rect l="l" t="t" r="r" b="b"/>
              <a:pathLst>
                <a:path w="1287717" h="291682">
                  <a:moveTo>
                    <a:pt x="80756" y="0"/>
                  </a:moveTo>
                  <a:lnTo>
                    <a:pt x="1206962" y="0"/>
                  </a:lnTo>
                  <a:cubicBezTo>
                    <a:pt x="1228379" y="0"/>
                    <a:pt x="1248920" y="8508"/>
                    <a:pt x="1264064" y="23653"/>
                  </a:cubicBezTo>
                  <a:cubicBezTo>
                    <a:pt x="1279209" y="38797"/>
                    <a:pt x="1287717" y="59338"/>
                    <a:pt x="1287717" y="80756"/>
                  </a:cubicBezTo>
                  <a:lnTo>
                    <a:pt x="1287717" y="210927"/>
                  </a:lnTo>
                  <a:cubicBezTo>
                    <a:pt x="1287717" y="232344"/>
                    <a:pt x="1279209" y="252885"/>
                    <a:pt x="1264064" y="268029"/>
                  </a:cubicBezTo>
                  <a:cubicBezTo>
                    <a:pt x="1248920" y="283174"/>
                    <a:pt x="1228379" y="291682"/>
                    <a:pt x="1206962" y="291682"/>
                  </a:cubicBezTo>
                  <a:lnTo>
                    <a:pt x="80756" y="291682"/>
                  </a:lnTo>
                  <a:cubicBezTo>
                    <a:pt x="59338" y="291682"/>
                    <a:pt x="38797" y="283174"/>
                    <a:pt x="23653" y="268029"/>
                  </a:cubicBezTo>
                  <a:cubicBezTo>
                    <a:pt x="8508" y="252885"/>
                    <a:pt x="0" y="232344"/>
                    <a:pt x="0" y="210927"/>
                  </a:cubicBezTo>
                  <a:lnTo>
                    <a:pt x="0" y="80756"/>
                  </a:lnTo>
                  <a:cubicBezTo>
                    <a:pt x="0" y="59338"/>
                    <a:pt x="8508" y="38797"/>
                    <a:pt x="23653" y="23653"/>
                  </a:cubicBezTo>
                  <a:cubicBezTo>
                    <a:pt x="38797" y="8508"/>
                    <a:pt x="59338" y="0"/>
                    <a:pt x="80756" y="0"/>
                  </a:cubicBezTo>
                  <a:close/>
                </a:path>
              </a:pathLst>
            </a:custGeom>
            <a:solidFill>
              <a:srgbClr val="FDF1E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1287717" cy="244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12139" y="2955832"/>
            <a:ext cx="10529757" cy="349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Ở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5.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xã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rèn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luyện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năng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xã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sức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thuyết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99" dirty="0" err="1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phục</a:t>
            </a:r>
            <a:r>
              <a:rPr lang="en-US" sz="3999" dirty="0">
                <a:solidFill>
                  <a:srgbClr val="42312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Em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hãy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nhắc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lại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yêu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cầu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của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kiểu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bản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này</a:t>
            </a:r>
            <a:r>
              <a:rPr lang="en-US" sz="3999" b="1" dirty="0">
                <a:solidFill>
                  <a:srgbClr val="423123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8072" y="1613681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23123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TÌM HIỂU YÊU CẦU CỦA KIỂU VĂN BẢN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6309" y="9171585"/>
            <a:ext cx="468261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HS thực hiện cá nhân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866573" y="6692683"/>
            <a:ext cx="10121745" cy="1655923"/>
            <a:chOff x="0" y="0"/>
            <a:chExt cx="2665809" cy="4361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5809" cy="436128"/>
            </a:xfrm>
            <a:custGeom>
              <a:avLst/>
              <a:gdLst/>
              <a:ahLst/>
              <a:cxnLst/>
              <a:rect l="l" t="t" r="r" b="b"/>
              <a:pathLst>
                <a:path w="2665809" h="436128">
                  <a:moveTo>
                    <a:pt x="39009" y="0"/>
                  </a:moveTo>
                  <a:lnTo>
                    <a:pt x="2626801" y="0"/>
                  </a:lnTo>
                  <a:cubicBezTo>
                    <a:pt x="2648345" y="0"/>
                    <a:pt x="2665809" y="17465"/>
                    <a:pt x="2665809" y="39009"/>
                  </a:cubicBezTo>
                  <a:lnTo>
                    <a:pt x="2665809" y="397119"/>
                  </a:lnTo>
                  <a:cubicBezTo>
                    <a:pt x="2665809" y="418663"/>
                    <a:pt x="2648345" y="436128"/>
                    <a:pt x="2626801" y="436128"/>
                  </a:cubicBezTo>
                  <a:lnTo>
                    <a:pt x="39009" y="436128"/>
                  </a:lnTo>
                  <a:cubicBezTo>
                    <a:pt x="17465" y="436128"/>
                    <a:pt x="0" y="418663"/>
                    <a:pt x="0" y="397119"/>
                  </a:cubicBezTo>
                  <a:lnTo>
                    <a:pt x="0" y="39009"/>
                  </a:lnTo>
                  <a:cubicBezTo>
                    <a:pt x="0" y="17465"/>
                    <a:pt x="17465" y="0"/>
                    <a:pt x="390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7625"/>
              <a:ext cx="2665809" cy="388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1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89952" y="6855793"/>
            <a:ext cx="9248031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Yêu cầu của bài viết bài văn nghị luận xã hội về một vấn đề cần giải quyết là gì?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995C64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916145" y="8513768"/>
            <a:ext cx="10121745" cy="1655923"/>
            <a:chOff x="0" y="0"/>
            <a:chExt cx="2665809" cy="4361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5809" cy="436128"/>
            </a:xfrm>
            <a:custGeom>
              <a:avLst/>
              <a:gdLst/>
              <a:ahLst/>
              <a:cxnLst/>
              <a:rect l="l" t="t" r="r" b="b"/>
              <a:pathLst>
                <a:path w="2665809" h="436128">
                  <a:moveTo>
                    <a:pt x="39009" y="0"/>
                  </a:moveTo>
                  <a:lnTo>
                    <a:pt x="2626801" y="0"/>
                  </a:lnTo>
                  <a:cubicBezTo>
                    <a:pt x="2648345" y="0"/>
                    <a:pt x="2665809" y="17465"/>
                    <a:pt x="2665809" y="39009"/>
                  </a:cubicBezTo>
                  <a:lnTo>
                    <a:pt x="2665809" y="397119"/>
                  </a:lnTo>
                  <a:cubicBezTo>
                    <a:pt x="2665809" y="418663"/>
                    <a:pt x="2648345" y="436128"/>
                    <a:pt x="2626801" y="436128"/>
                  </a:cubicBezTo>
                  <a:lnTo>
                    <a:pt x="39009" y="436128"/>
                  </a:lnTo>
                  <a:cubicBezTo>
                    <a:pt x="17465" y="436128"/>
                    <a:pt x="0" y="418663"/>
                    <a:pt x="0" y="397119"/>
                  </a:cubicBezTo>
                  <a:lnTo>
                    <a:pt x="0" y="39009"/>
                  </a:lnTo>
                  <a:cubicBezTo>
                    <a:pt x="0" y="17465"/>
                    <a:pt x="17465" y="0"/>
                    <a:pt x="390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7625"/>
              <a:ext cx="2665809" cy="388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1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239524" y="8676878"/>
            <a:ext cx="9248031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Khi viết bài văn nghị luận xã hội về một vấn đề cần giải quyết cần có những lưu ý nào?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995C64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078" y="7741014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0" y="0"/>
                </a:moveTo>
                <a:lnTo>
                  <a:pt x="16269551" y="0"/>
                </a:lnTo>
                <a:lnTo>
                  <a:pt x="16269551" y="3503441"/>
                </a:lnTo>
                <a:lnTo>
                  <a:pt x="0" y="350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535698">
            <a:off x="-490777" y="6518176"/>
            <a:ext cx="1517923" cy="720928"/>
          </a:xfrm>
          <a:custGeom>
            <a:avLst/>
            <a:gdLst/>
            <a:ahLst/>
            <a:cxnLst/>
            <a:rect l="l" t="t" r="r" b="b"/>
            <a:pathLst>
              <a:path w="1517923" h="720928">
                <a:moveTo>
                  <a:pt x="0" y="0"/>
                </a:moveTo>
                <a:lnTo>
                  <a:pt x="1517923" y="0"/>
                </a:lnTo>
                <a:lnTo>
                  <a:pt x="1517923" y="720928"/>
                </a:lnTo>
                <a:lnTo>
                  <a:pt x="0" y="720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390078" y="448196"/>
            <a:ext cx="6342887" cy="1475509"/>
            <a:chOff x="0" y="0"/>
            <a:chExt cx="1670555" cy="388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70555" cy="388611"/>
            </a:xfrm>
            <a:custGeom>
              <a:avLst/>
              <a:gdLst/>
              <a:ahLst/>
              <a:cxnLst/>
              <a:rect l="l" t="t" r="r" b="b"/>
              <a:pathLst>
                <a:path w="1670555" h="388611">
                  <a:moveTo>
                    <a:pt x="62249" y="0"/>
                  </a:moveTo>
                  <a:lnTo>
                    <a:pt x="1608306" y="0"/>
                  </a:lnTo>
                  <a:cubicBezTo>
                    <a:pt x="1624815" y="0"/>
                    <a:pt x="1640648" y="6558"/>
                    <a:pt x="1652322" y="18232"/>
                  </a:cubicBezTo>
                  <a:cubicBezTo>
                    <a:pt x="1663996" y="29906"/>
                    <a:pt x="1670555" y="45739"/>
                    <a:pt x="1670555" y="62249"/>
                  </a:cubicBezTo>
                  <a:lnTo>
                    <a:pt x="1670555" y="326363"/>
                  </a:lnTo>
                  <a:cubicBezTo>
                    <a:pt x="1670555" y="342872"/>
                    <a:pt x="1663996" y="358705"/>
                    <a:pt x="1652322" y="370379"/>
                  </a:cubicBezTo>
                  <a:cubicBezTo>
                    <a:pt x="1640648" y="382053"/>
                    <a:pt x="1624815" y="388611"/>
                    <a:pt x="1608306" y="388611"/>
                  </a:cubicBezTo>
                  <a:lnTo>
                    <a:pt x="62249" y="388611"/>
                  </a:lnTo>
                  <a:cubicBezTo>
                    <a:pt x="45739" y="388611"/>
                    <a:pt x="29906" y="382053"/>
                    <a:pt x="18232" y="370379"/>
                  </a:cubicBezTo>
                  <a:cubicBezTo>
                    <a:pt x="6558" y="358705"/>
                    <a:pt x="0" y="342872"/>
                    <a:pt x="0" y="326363"/>
                  </a:cubicBezTo>
                  <a:lnTo>
                    <a:pt x="0" y="62249"/>
                  </a:lnTo>
                  <a:cubicBezTo>
                    <a:pt x="0" y="45739"/>
                    <a:pt x="6558" y="29906"/>
                    <a:pt x="18232" y="18232"/>
                  </a:cubicBezTo>
                  <a:cubicBezTo>
                    <a:pt x="29906" y="6558"/>
                    <a:pt x="45739" y="0"/>
                    <a:pt x="62249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670555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768731"/>
            <a:ext cx="14261523" cy="71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Bài học kinh nghiệm: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27104" y="2530510"/>
            <a:ext cx="14732524" cy="6517813"/>
            <a:chOff x="0" y="0"/>
            <a:chExt cx="3880171" cy="17166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80171" cy="1716626"/>
            </a:xfrm>
            <a:custGeom>
              <a:avLst/>
              <a:gdLst/>
              <a:ahLst/>
              <a:cxnLst/>
              <a:rect l="l" t="t" r="r" b="b"/>
              <a:pathLst>
                <a:path w="3880171" h="1716626">
                  <a:moveTo>
                    <a:pt x="26800" y="0"/>
                  </a:moveTo>
                  <a:lnTo>
                    <a:pt x="3853371" y="0"/>
                  </a:lnTo>
                  <a:cubicBezTo>
                    <a:pt x="3868172" y="0"/>
                    <a:pt x="3880171" y="11999"/>
                    <a:pt x="3880171" y="26800"/>
                  </a:cubicBezTo>
                  <a:lnTo>
                    <a:pt x="3880171" y="1689825"/>
                  </a:lnTo>
                  <a:cubicBezTo>
                    <a:pt x="3880171" y="1696933"/>
                    <a:pt x="3877347" y="1703750"/>
                    <a:pt x="3872321" y="1708776"/>
                  </a:cubicBezTo>
                  <a:cubicBezTo>
                    <a:pt x="3867295" y="1713802"/>
                    <a:pt x="3860478" y="1716626"/>
                    <a:pt x="3853371" y="1716626"/>
                  </a:cubicBezTo>
                  <a:lnTo>
                    <a:pt x="26800" y="1716626"/>
                  </a:lnTo>
                  <a:cubicBezTo>
                    <a:pt x="19693" y="1716626"/>
                    <a:pt x="12876" y="1713802"/>
                    <a:pt x="7850" y="1708776"/>
                  </a:cubicBezTo>
                  <a:cubicBezTo>
                    <a:pt x="2824" y="1703750"/>
                    <a:pt x="0" y="1696933"/>
                    <a:pt x="0" y="1689825"/>
                  </a:cubicBezTo>
                  <a:lnTo>
                    <a:pt x="0" y="26800"/>
                  </a:lnTo>
                  <a:cubicBezTo>
                    <a:pt x="0" y="19693"/>
                    <a:pt x="2824" y="12876"/>
                    <a:pt x="7850" y="7850"/>
                  </a:cubicBezTo>
                  <a:cubicBezTo>
                    <a:pt x="12876" y="2824"/>
                    <a:pt x="19693" y="0"/>
                    <a:pt x="268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20000"/>
                  </a:srgbClr>
                </a:gs>
                <a:gs pos="100000">
                  <a:srgbClr val="FFA9F9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880171" cy="1773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98267" y="2568610"/>
            <a:ext cx="13890361" cy="138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Cách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mở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có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thể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dẫn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dắt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từ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câu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nói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/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câu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hỏi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/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đặt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giả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định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tình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huống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,….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có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liên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quan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đến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nghị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98267" y="4428784"/>
            <a:ext cx="13890361" cy="138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Cách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kết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khái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quát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lại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nghị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và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xuất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phương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hướng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hành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động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48186" y="6149472"/>
            <a:ext cx="13890361" cy="138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Lập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cần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mạch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lạc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điểm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rõ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ràng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lí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lẽ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sắc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bén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bằng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chứng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cụ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thể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…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48186" y="7867097"/>
            <a:ext cx="13890361" cy="6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just">
              <a:lnSpc>
                <a:spcPts val="55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xuất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giải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pháp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phải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có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tính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khả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3999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thi</a:t>
            </a:r>
            <a:r>
              <a:rPr lang="en-US" sz="3999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2270534" y="-1211864"/>
            <a:ext cx="16269551" cy="3503441"/>
          </a:xfrm>
          <a:custGeom>
            <a:avLst/>
            <a:gdLst/>
            <a:ahLst/>
            <a:cxnLst/>
            <a:rect l="l" t="t" r="r" b="b"/>
            <a:pathLst>
              <a:path w="16269551" h="3503441">
                <a:moveTo>
                  <a:pt x="16269551" y="3503441"/>
                </a:moveTo>
                <a:lnTo>
                  <a:pt x="0" y="3503441"/>
                </a:lnTo>
                <a:lnTo>
                  <a:pt x="0" y="0"/>
                </a:lnTo>
                <a:lnTo>
                  <a:pt x="16269551" y="0"/>
                </a:lnTo>
                <a:lnTo>
                  <a:pt x="16269551" y="35034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1659888">
            <a:off x="8692841" y="9468878"/>
            <a:ext cx="1626126" cy="772318"/>
          </a:xfrm>
          <a:custGeom>
            <a:avLst/>
            <a:gdLst/>
            <a:ahLst/>
            <a:cxnLst/>
            <a:rect l="l" t="t" r="r" b="b"/>
            <a:pathLst>
              <a:path w="1626126" h="772318">
                <a:moveTo>
                  <a:pt x="0" y="0"/>
                </a:moveTo>
                <a:lnTo>
                  <a:pt x="1626126" y="0"/>
                </a:lnTo>
                <a:lnTo>
                  <a:pt x="1626126" y="772319"/>
                </a:lnTo>
                <a:lnTo>
                  <a:pt x="0" y="772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1328800">
            <a:off x="15000545" y="1314830"/>
            <a:ext cx="1578337" cy="1587241"/>
          </a:xfrm>
          <a:custGeom>
            <a:avLst/>
            <a:gdLst/>
            <a:ahLst/>
            <a:cxnLst/>
            <a:rect l="l" t="t" r="r" b="b"/>
            <a:pathLst>
              <a:path w="1578337" h="1587241">
                <a:moveTo>
                  <a:pt x="0" y="0"/>
                </a:moveTo>
                <a:lnTo>
                  <a:pt x="1578337" y="0"/>
                </a:lnTo>
                <a:lnTo>
                  <a:pt x="1578337" y="1587241"/>
                </a:lnTo>
                <a:lnTo>
                  <a:pt x="0" y="1587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7036809" y="287846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17374" y="3045769"/>
            <a:ext cx="9341926" cy="379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vào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đoán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ban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đầu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mình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phân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mẫu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cũng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kinh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nghiệm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thân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hãy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(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phiếu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học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tập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số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2: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sơ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đồ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quy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trình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3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viết</a:t>
            </a:r>
            <a:r>
              <a:rPr lang="en-US" sz="43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17374" y="7186020"/>
            <a:ext cx="9341926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20"/>
              </a:lnSpc>
            </a:pP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just">
              <a:lnSpc>
                <a:spcPts val="6020"/>
              </a:lnSpc>
            </a:pP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43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5 </a:t>
            </a:r>
            <a:r>
              <a:rPr lang="en-US" sz="43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phút</a:t>
            </a:r>
            <a:endParaRPr lang="en-US" sz="4300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2939248" y="3127151"/>
            <a:ext cx="12061937" cy="4108674"/>
            <a:chOff x="0" y="0"/>
            <a:chExt cx="3176806" cy="1082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76806" cy="1082120"/>
            </a:xfrm>
            <a:custGeom>
              <a:avLst/>
              <a:gdLst/>
              <a:ahLst/>
              <a:cxnLst/>
              <a:rect l="l" t="t" r="r" b="b"/>
              <a:pathLst>
                <a:path w="3176806" h="1082120">
                  <a:moveTo>
                    <a:pt x="32734" y="0"/>
                  </a:moveTo>
                  <a:lnTo>
                    <a:pt x="3144072" y="0"/>
                  </a:lnTo>
                  <a:cubicBezTo>
                    <a:pt x="3152754" y="0"/>
                    <a:pt x="3161080" y="3449"/>
                    <a:pt x="3167219" y="9588"/>
                  </a:cubicBezTo>
                  <a:cubicBezTo>
                    <a:pt x="3173358" y="15726"/>
                    <a:pt x="3176806" y="24053"/>
                    <a:pt x="3176806" y="32734"/>
                  </a:cubicBezTo>
                  <a:lnTo>
                    <a:pt x="3176806" y="1049386"/>
                  </a:lnTo>
                  <a:cubicBezTo>
                    <a:pt x="3176806" y="1058067"/>
                    <a:pt x="3173358" y="1066393"/>
                    <a:pt x="3167219" y="1072532"/>
                  </a:cubicBezTo>
                  <a:cubicBezTo>
                    <a:pt x="3161080" y="1078671"/>
                    <a:pt x="3152754" y="1082120"/>
                    <a:pt x="3144072" y="1082120"/>
                  </a:cubicBezTo>
                  <a:lnTo>
                    <a:pt x="32734" y="1082120"/>
                  </a:lnTo>
                  <a:cubicBezTo>
                    <a:pt x="24053" y="1082120"/>
                    <a:pt x="15726" y="1078671"/>
                    <a:pt x="9588" y="1072532"/>
                  </a:cubicBezTo>
                  <a:cubicBezTo>
                    <a:pt x="3449" y="1066393"/>
                    <a:pt x="0" y="1058067"/>
                    <a:pt x="0" y="1049386"/>
                  </a:cubicBezTo>
                  <a:lnTo>
                    <a:pt x="0" y="32734"/>
                  </a:lnTo>
                  <a:cubicBezTo>
                    <a:pt x="0" y="24053"/>
                    <a:pt x="3449" y="15726"/>
                    <a:pt x="9588" y="9588"/>
                  </a:cubicBezTo>
                  <a:cubicBezTo>
                    <a:pt x="15726" y="3449"/>
                    <a:pt x="24053" y="0"/>
                    <a:pt x="32734" y="0"/>
                  </a:cubicBezTo>
                  <a:close/>
                </a:path>
              </a:pathLst>
            </a:custGeom>
            <a:solidFill>
              <a:srgbClr val="FDF1E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176806" cy="1129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90898" y="3864853"/>
            <a:ext cx="11507343" cy="2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 dirty="0" err="1">
                <a:solidFill>
                  <a:srgbClr val="4B6F6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4699" b="1" dirty="0">
                <a:solidFill>
                  <a:srgbClr val="4B6F6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699" b="1" dirty="0" err="1">
                <a:solidFill>
                  <a:srgbClr val="4B6F6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699" b="1" dirty="0">
                <a:solidFill>
                  <a:srgbClr val="4B6F68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đứng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hoá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(di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danh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lam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thắng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đang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xuống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cấp</a:t>
            </a:r>
            <a:r>
              <a:rPr lang="en-US" sz="4699" dirty="0">
                <a:solidFill>
                  <a:srgbClr val="4B6F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1868" y="444606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274199">
            <a:off x="15259296" y="795854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0"/>
                </a:lnTo>
                <a:lnTo>
                  <a:pt x="0" y="1751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697399" y="539856"/>
            <a:ext cx="1804946" cy="1804946"/>
          </a:xfrm>
          <a:custGeom>
            <a:avLst/>
            <a:gdLst/>
            <a:ahLst/>
            <a:cxnLst/>
            <a:rect l="l" t="t" r="r" b="b"/>
            <a:pathLst>
              <a:path w="1804946" h="1804946">
                <a:moveTo>
                  <a:pt x="0" y="0"/>
                </a:moveTo>
                <a:lnTo>
                  <a:pt x="1804946" y="0"/>
                </a:lnTo>
                <a:lnTo>
                  <a:pt x="1804946" y="1804946"/>
                </a:lnTo>
                <a:lnTo>
                  <a:pt x="0" y="1804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851868" y="444606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4B6F68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9" name="Freeform 9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10800000" flipH="1">
            <a:off x="5001304" y="5970043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4365458" y="0"/>
                </a:moveTo>
                <a:lnTo>
                  <a:pt x="0" y="0"/>
                </a:lnTo>
                <a:lnTo>
                  <a:pt x="0" y="2422830"/>
                </a:lnTo>
                <a:lnTo>
                  <a:pt x="4365458" y="2422830"/>
                </a:lnTo>
                <a:lnTo>
                  <a:pt x="4365458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8921238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0800000" flipH="1">
            <a:off x="12826841" y="5970043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4365458" y="0"/>
                </a:moveTo>
                <a:lnTo>
                  <a:pt x="0" y="0"/>
                </a:lnTo>
                <a:lnTo>
                  <a:pt x="0" y="2422830"/>
                </a:lnTo>
                <a:lnTo>
                  <a:pt x="4365458" y="2422830"/>
                </a:lnTo>
                <a:lnTo>
                  <a:pt x="4365458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3" name="Group 13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14" name="Freeform 14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601093" y="4042788"/>
            <a:ext cx="2965745" cy="2857290"/>
            <a:chOff x="0" y="0"/>
            <a:chExt cx="635000" cy="611779"/>
          </a:xfrm>
        </p:grpSpPr>
        <p:sp>
          <p:nvSpPr>
            <p:cNvPr id="17" name="Freeform 17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5C913B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3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701161" y="5075634"/>
            <a:ext cx="2965745" cy="2857290"/>
            <a:chOff x="0" y="0"/>
            <a:chExt cx="635000" cy="611779"/>
          </a:xfrm>
        </p:grpSpPr>
        <p:sp>
          <p:nvSpPr>
            <p:cNvPr id="20" name="Freeform 20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77B25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506696" y="5075634"/>
            <a:ext cx="2965745" cy="2857290"/>
            <a:chOff x="0" y="0"/>
            <a:chExt cx="635000" cy="611779"/>
          </a:xfrm>
        </p:grpSpPr>
        <p:sp>
          <p:nvSpPr>
            <p:cNvPr id="23" name="Freeform 23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08793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4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04271" y="7128678"/>
            <a:ext cx="4157032" cy="6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476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CHUẨN BỊ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86968" y="3461489"/>
            <a:ext cx="4157032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476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Tìm ý,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476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lập dàn ý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21238" y="7095733"/>
            <a:ext cx="415703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476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Viết bài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35268" y="2950588"/>
            <a:ext cx="4157032" cy="13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476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KIỂM TRA VÀ CHỈNH SỬA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4" name="Freeform 4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13426" y="2072186"/>
            <a:ext cx="9997932" cy="1587830"/>
            <a:chOff x="0" y="0"/>
            <a:chExt cx="2986291" cy="4742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86291" cy="474270"/>
            </a:xfrm>
            <a:custGeom>
              <a:avLst/>
              <a:gdLst/>
              <a:ahLst/>
              <a:cxnLst/>
              <a:rect l="l" t="t" r="r" b="b"/>
              <a:pathLst>
                <a:path w="2986291" h="474270">
                  <a:moveTo>
                    <a:pt x="39492" y="0"/>
                  </a:moveTo>
                  <a:lnTo>
                    <a:pt x="2946799" y="0"/>
                  </a:lnTo>
                  <a:cubicBezTo>
                    <a:pt x="2957273" y="0"/>
                    <a:pt x="2967318" y="4161"/>
                    <a:pt x="2974724" y="11567"/>
                  </a:cubicBezTo>
                  <a:cubicBezTo>
                    <a:pt x="2982130" y="18973"/>
                    <a:pt x="2986291" y="29018"/>
                    <a:pt x="2986291" y="39492"/>
                  </a:cubicBezTo>
                  <a:lnTo>
                    <a:pt x="2986291" y="434778"/>
                  </a:lnTo>
                  <a:cubicBezTo>
                    <a:pt x="2986291" y="445252"/>
                    <a:pt x="2982130" y="455297"/>
                    <a:pt x="2974724" y="462703"/>
                  </a:cubicBezTo>
                  <a:cubicBezTo>
                    <a:pt x="2967318" y="470110"/>
                    <a:pt x="2957273" y="474270"/>
                    <a:pt x="2946799" y="474270"/>
                  </a:cubicBezTo>
                  <a:lnTo>
                    <a:pt x="39492" y="474270"/>
                  </a:lnTo>
                  <a:cubicBezTo>
                    <a:pt x="29018" y="474270"/>
                    <a:pt x="18973" y="470110"/>
                    <a:pt x="11567" y="462703"/>
                  </a:cubicBezTo>
                  <a:cubicBezTo>
                    <a:pt x="4161" y="455297"/>
                    <a:pt x="0" y="445252"/>
                    <a:pt x="0" y="434778"/>
                  </a:cubicBezTo>
                  <a:lnTo>
                    <a:pt x="0" y="39492"/>
                  </a:lnTo>
                  <a:cubicBezTo>
                    <a:pt x="0" y="29018"/>
                    <a:pt x="4161" y="18973"/>
                    <a:pt x="11567" y="11567"/>
                  </a:cubicBezTo>
                  <a:cubicBezTo>
                    <a:pt x="18973" y="4161"/>
                    <a:pt x="29018" y="0"/>
                    <a:pt x="39492" y="0"/>
                  </a:cubicBezTo>
                  <a:close/>
                </a:path>
              </a:pathLst>
            </a:custGeom>
            <a:solidFill>
              <a:srgbClr val="547668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986291" cy="521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63659" y="7162552"/>
            <a:ext cx="5029543" cy="6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CHUẨN BỊ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701" y="677541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61263" y="2139147"/>
            <a:ext cx="9281787" cy="12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7"/>
              </a:lnSpc>
            </a:pP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kĩ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tìm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hiểu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cầu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biết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tin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3527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913426" y="4042788"/>
            <a:ext cx="9997932" cy="2384967"/>
            <a:chOff x="0" y="0"/>
            <a:chExt cx="2986291" cy="7123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86291" cy="712368"/>
            </a:xfrm>
            <a:custGeom>
              <a:avLst/>
              <a:gdLst/>
              <a:ahLst/>
              <a:cxnLst/>
              <a:rect l="l" t="t" r="r" b="b"/>
              <a:pathLst>
                <a:path w="2986291" h="712368">
                  <a:moveTo>
                    <a:pt x="39492" y="0"/>
                  </a:moveTo>
                  <a:lnTo>
                    <a:pt x="2946799" y="0"/>
                  </a:lnTo>
                  <a:cubicBezTo>
                    <a:pt x="2957273" y="0"/>
                    <a:pt x="2967318" y="4161"/>
                    <a:pt x="2974724" y="11567"/>
                  </a:cubicBezTo>
                  <a:cubicBezTo>
                    <a:pt x="2982130" y="18973"/>
                    <a:pt x="2986291" y="29018"/>
                    <a:pt x="2986291" y="39492"/>
                  </a:cubicBezTo>
                  <a:lnTo>
                    <a:pt x="2986291" y="672876"/>
                  </a:lnTo>
                  <a:cubicBezTo>
                    <a:pt x="2986291" y="694687"/>
                    <a:pt x="2968610" y="712368"/>
                    <a:pt x="2946799" y="712368"/>
                  </a:cubicBezTo>
                  <a:lnTo>
                    <a:pt x="39492" y="712368"/>
                  </a:lnTo>
                  <a:cubicBezTo>
                    <a:pt x="29018" y="712368"/>
                    <a:pt x="18973" y="708207"/>
                    <a:pt x="11567" y="700801"/>
                  </a:cubicBezTo>
                  <a:cubicBezTo>
                    <a:pt x="4161" y="693395"/>
                    <a:pt x="0" y="683350"/>
                    <a:pt x="0" y="672876"/>
                  </a:cubicBezTo>
                  <a:lnTo>
                    <a:pt x="0" y="39492"/>
                  </a:lnTo>
                  <a:cubicBezTo>
                    <a:pt x="0" y="29018"/>
                    <a:pt x="4161" y="18973"/>
                    <a:pt x="11567" y="11567"/>
                  </a:cubicBezTo>
                  <a:cubicBezTo>
                    <a:pt x="18973" y="4161"/>
                    <a:pt x="29018" y="0"/>
                    <a:pt x="3949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86291" cy="75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90458" y="4313576"/>
            <a:ext cx="9952592" cy="186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1493" lvl="1" indent="-380746" algn="just">
              <a:lnSpc>
                <a:spcPts val="4937"/>
              </a:lnSpc>
              <a:buFont typeface="Arial"/>
              <a:buChar char="•"/>
            </a:pP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Trọng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tâm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xuống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cấp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hỏng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dần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024910" y="6659592"/>
            <a:ext cx="9997932" cy="3008189"/>
            <a:chOff x="0" y="0"/>
            <a:chExt cx="2986291" cy="8985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86291" cy="898518"/>
            </a:xfrm>
            <a:custGeom>
              <a:avLst/>
              <a:gdLst/>
              <a:ahLst/>
              <a:cxnLst/>
              <a:rect l="l" t="t" r="r" b="b"/>
              <a:pathLst>
                <a:path w="2986291" h="898518">
                  <a:moveTo>
                    <a:pt x="39492" y="0"/>
                  </a:moveTo>
                  <a:lnTo>
                    <a:pt x="2946799" y="0"/>
                  </a:lnTo>
                  <a:cubicBezTo>
                    <a:pt x="2957273" y="0"/>
                    <a:pt x="2967318" y="4161"/>
                    <a:pt x="2974724" y="11567"/>
                  </a:cubicBezTo>
                  <a:cubicBezTo>
                    <a:pt x="2982130" y="18973"/>
                    <a:pt x="2986291" y="29018"/>
                    <a:pt x="2986291" y="39492"/>
                  </a:cubicBezTo>
                  <a:lnTo>
                    <a:pt x="2986291" y="859026"/>
                  </a:lnTo>
                  <a:cubicBezTo>
                    <a:pt x="2986291" y="869500"/>
                    <a:pt x="2982130" y="879545"/>
                    <a:pt x="2974724" y="886951"/>
                  </a:cubicBezTo>
                  <a:cubicBezTo>
                    <a:pt x="2967318" y="894358"/>
                    <a:pt x="2957273" y="898518"/>
                    <a:pt x="2946799" y="898518"/>
                  </a:cubicBezTo>
                  <a:lnTo>
                    <a:pt x="39492" y="898518"/>
                  </a:lnTo>
                  <a:cubicBezTo>
                    <a:pt x="29018" y="898518"/>
                    <a:pt x="18973" y="894358"/>
                    <a:pt x="11567" y="886951"/>
                  </a:cubicBezTo>
                  <a:cubicBezTo>
                    <a:pt x="4161" y="879545"/>
                    <a:pt x="0" y="869500"/>
                    <a:pt x="0" y="859026"/>
                  </a:cubicBezTo>
                  <a:lnTo>
                    <a:pt x="0" y="39492"/>
                  </a:lnTo>
                  <a:cubicBezTo>
                    <a:pt x="0" y="29018"/>
                    <a:pt x="4161" y="18973"/>
                    <a:pt x="11567" y="11567"/>
                  </a:cubicBezTo>
                  <a:cubicBezTo>
                    <a:pt x="18973" y="4161"/>
                    <a:pt x="29018" y="0"/>
                    <a:pt x="3949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986291" cy="94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801942" y="6930379"/>
            <a:ext cx="9952592" cy="248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1493" lvl="1" indent="-380746" algn="just">
              <a:lnSpc>
                <a:spcPts val="4937"/>
              </a:lnSpc>
              <a:buFont typeface="Arial"/>
              <a:buChar char="•"/>
            </a:pP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Kiểu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xã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);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xác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định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đạt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triển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khai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4" name="Freeform 4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1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3659" y="7162552"/>
            <a:ext cx="5029543" cy="6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CHUẨN BỊ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7701" y="677541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890756" y="2758533"/>
            <a:ext cx="9997932" cy="2384967"/>
            <a:chOff x="0" y="0"/>
            <a:chExt cx="2986291" cy="7123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86291" cy="712368"/>
            </a:xfrm>
            <a:custGeom>
              <a:avLst/>
              <a:gdLst/>
              <a:ahLst/>
              <a:cxnLst/>
              <a:rect l="l" t="t" r="r" b="b"/>
              <a:pathLst>
                <a:path w="2986291" h="712368">
                  <a:moveTo>
                    <a:pt x="39492" y="0"/>
                  </a:moveTo>
                  <a:lnTo>
                    <a:pt x="2946799" y="0"/>
                  </a:lnTo>
                  <a:cubicBezTo>
                    <a:pt x="2957273" y="0"/>
                    <a:pt x="2967318" y="4161"/>
                    <a:pt x="2974724" y="11567"/>
                  </a:cubicBezTo>
                  <a:cubicBezTo>
                    <a:pt x="2982130" y="18973"/>
                    <a:pt x="2986291" y="29018"/>
                    <a:pt x="2986291" y="39492"/>
                  </a:cubicBezTo>
                  <a:lnTo>
                    <a:pt x="2986291" y="672876"/>
                  </a:lnTo>
                  <a:cubicBezTo>
                    <a:pt x="2986291" y="694687"/>
                    <a:pt x="2968610" y="712368"/>
                    <a:pt x="2946799" y="712368"/>
                  </a:cubicBezTo>
                  <a:lnTo>
                    <a:pt x="39492" y="712368"/>
                  </a:lnTo>
                  <a:cubicBezTo>
                    <a:pt x="29018" y="712368"/>
                    <a:pt x="18973" y="708207"/>
                    <a:pt x="11567" y="700801"/>
                  </a:cubicBezTo>
                  <a:cubicBezTo>
                    <a:pt x="4161" y="693395"/>
                    <a:pt x="0" y="683350"/>
                    <a:pt x="0" y="672876"/>
                  </a:cubicBezTo>
                  <a:lnTo>
                    <a:pt x="0" y="39492"/>
                  </a:lnTo>
                  <a:cubicBezTo>
                    <a:pt x="0" y="29018"/>
                    <a:pt x="4161" y="18973"/>
                    <a:pt x="11567" y="11567"/>
                  </a:cubicBezTo>
                  <a:cubicBezTo>
                    <a:pt x="18973" y="4161"/>
                    <a:pt x="29018" y="0"/>
                    <a:pt x="3949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986291" cy="759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67787" y="3029321"/>
            <a:ext cx="9952592" cy="186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1493" lvl="1" indent="-380746" algn="just">
              <a:lnSpc>
                <a:spcPts val="4937"/>
              </a:lnSpc>
              <a:buFont typeface="Arial"/>
              <a:buChar char="•"/>
            </a:pP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Phạm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chứng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địa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biểu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hại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cụ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113724" y="5970043"/>
            <a:ext cx="9997932" cy="2567973"/>
            <a:chOff x="0" y="0"/>
            <a:chExt cx="2986291" cy="7670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86291" cy="767030"/>
            </a:xfrm>
            <a:custGeom>
              <a:avLst/>
              <a:gdLst/>
              <a:ahLst/>
              <a:cxnLst/>
              <a:rect l="l" t="t" r="r" b="b"/>
              <a:pathLst>
                <a:path w="2986291" h="767030">
                  <a:moveTo>
                    <a:pt x="39492" y="0"/>
                  </a:moveTo>
                  <a:lnTo>
                    <a:pt x="2946799" y="0"/>
                  </a:lnTo>
                  <a:cubicBezTo>
                    <a:pt x="2957273" y="0"/>
                    <a:pt x="2967318" y="4161"/>
                    <a:pt x="2974724" y="11567"/>
                  </a:cubicBezTo>
                  <a:cubicBezTo>
                    <a:pt x="2982130" y="18973"/>
                    <a:pt x="2986291" y="29018"/>
                    <a:pt x="2986291" y="39492"/>
                  </a:cubicBezTo>
                  <a:lnTo>
                    <a:pt x="2986291" y="727538"/>
                  </a:lnTo>
                  <a:cubicBezTo>
                    <a:pt x="2986291" y="749349"/>
                    <a:pt x="2968610" y="767030"/>
                    <a:pt x="2946799" y="767030"/>
                  </a:cubicBezTo>
                  <a:lnTo>
                    <a:pt x="39492" y="767030"/>
                  </a:lnTo>
                  <a:cubicBezTo>
                    <a:pt x="29018" y="767030"/>
                    <a:pt x="18973" y="762869"/>
                    <a:pt x="11567" y="755463"/>
                  </a:cubicBezTo>
                  <a:cubicBezTo>
                    <a:pt x="4161" y="748057"/>
                    <a:pt x="0" y="738012"/>
                    <a:pt x="0" y="727538"/>
                  </a:cubicBezTo>
                  <a:lnTo>
                    <a:pt x="0" y="39492"/>
                  </a:lnTo>
                  <a:cubicBezTo>
                    <a:pt x="0" y="29018"/>
                    <a:pt x="4161" y="18973"/>
                    <a:pt x="11567" y="11567"/>
                  </a:cubicBezTo>
                  <a:cubicBezTo>
                    <a:pt x="18973" y="4161"/>
                    <a:pt x="29018" y="0"/>
                    <a:pt x="39492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86291" cy="8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90756" y="6240831"/>
            <a:ext cx="9952592" cy="186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1493" lvl="1" indent="-380746" algn="just">
              <a:lnSpc>
                <a:spcPts val="4937"/>
              </a:lnSpc>
              <a:buFont typeface="Arial"/>
              <a:buChar char="•"/>
            </a:pP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ghi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chép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thông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tin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thu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thập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sách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báo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Internet,...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thiết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bảo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vệ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phát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trị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3527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sản</a:t>
            </a:r>
            <a:r>
              <a:rPr lang="en-US" sz="3527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4" name="Freeform 4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2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4366" y="752702"/>
            <a:ext cx="16304854" cy="8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TÌM Ý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48213" y="734314"/>
            <a:ext cx="12229101" cy="1675908"/>
            <a:chOff x="0" y="0"/>
            <a:chExt cx="3220833" cy="4413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0833" cy="441391"/>
            </a:xfrm>
            <a:custGeom>
              <a:avLst/>
              <a:gdLst/>
              <a:ahLst/>
              <a:cxnLst/>
              <a:rect l="l" t="t" r="r" b="b"/>
              <a:pathLst>
                <a:path w="3220833" h="441391">
                  <a:moveTo>
                    <a:pt x="32287" y="0"/>
                  </a:moveTo>
                  <a:lnTo>
                    <a:pt x="3188546" y="0"/>
                  </a:lnTo>
                  <a:cubicBezTo>
                    <a:pt x="3206378" y="0"/>
                    <a:pt x="3220833" y="14455"/>
                    <a:pt x="3220833" y="32287"/>
                  </a:cubicBezTo>
                  <a:lnTo>
                    <a:pt x="3220833" y="409105"/>
                  </a:lnTo>
                  <a:cubicBezTo>
                    <a:pt x="3220833" y="426936"/>
                    <a:pt x="3206378" y="441391"/>
                    <a:pt x="3188546" y="441391"/>
                  </a:cubicBezTo>
                  <a:lnTo>
                    <a:pt x="32287" y="441391"/>
                  </a:lnTo>
                  <a:cubicBezTo>
                    <a:pt x="14455" y="441391"/>
                    <a:pt x="0" y="426936"/>
                    <a:pt x="0" y="409105"/>
                  </a:cubicBezTo>
                  <a:lnTo>
                    <a:pt x="0" y="32287"/>
                  </a:lnTo>
                  <a:cubicBezTo>
                    <a:pt x="0" y="14455"/>
                    <a:pt x="14455" y="0"/>
                    <a:pt x="32287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20833" cy="48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268368" y="-820535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6558342" y="2738874"/>
          <a:ext cx="11149678" cy="6781801"/>
        </p:xfrm>
        <a:graphic>
          <a:graphicData uri="http://schemas.openxmlformats.org/drawingml/2006/table">
            <a:tbl>
              <a:tblPr/>
              <a:tblGrid>
                <a:gridCol w="1114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7869">
                <a:tc>
                  <a:txBody>
                    <a:bodyPr/>
                    <a:lstStyle/>
                    <a:p>
                      <a:pPr algn="ctr">
                        <a:lnSpc>
                          <a:spcPts val="5459"/>
                        </a:lnSpc>
                        <a:defRPr/>
                      </a:pP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Di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sản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đang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bị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xuống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cấp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là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một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di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tích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lịch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sử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hay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danh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lam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thắng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cảnh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? Di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sản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ấy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ở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đâu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?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194">
                <a:tc>
                  <a:txBody>
                    <a:bodyPr/>
                    <a:lstStyle/>
                    <a:p>
                      <a:pPr algn="ctr">
                        <a:lnSpc>
                          <a:spcPts val="5459"/>
                        </a:lnSpc>
                        <a:defRPr/>
                      </a:pPr>
                      <a:r>
                        <a:rPr lang="en-US" sz="3899" b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Di sản ấy có gì đặc sắc và có giá trị như thế nào?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869">
                <a:tc>
                  <a:txBody>
                    <a:bodyPr/>
                    <a:lstStyle/>
                    <a:p>
                      <a:pPr algn="ctr">
                        <a:lnSpc>
                          <a:spcPts val="5459"/>
                        </a:lnSpc>
                        <a:defRPr/>
                      </a:pPr>
                      <a:r>
                        <a:rPr lang="en-US" sz="3899" b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Hiện nay, di sản ấy đang bị hư hỏng như thế nào? Nguyên nhân là gì?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869">
                <a:tc>
                  <a:txBody>
                    <a:bodyPr/>
                    <a:lstStyle/>
                    <a:p>
                      <a:pPr algn="ctr">
                        <a:lnSpc>
                          <a:spcPts val="5459"/>
                        </a:lnSpc>
                        <a:defRPr/>
                      </a:pP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Em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suy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nghĩ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gì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về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sự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việc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này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?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Cần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phải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làm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gì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để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bảo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vệ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,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gìn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giữ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những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di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sản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đang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bị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xuống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cấp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?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028700" y="7128678"/>
            <a:ext cx="4157032" cy="13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TÌM Ý VÀ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LẬP DÀN 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72148" y="827148"/>
            <a:ext cx="11735872" cy="209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 b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Từ yêu cầu nội dung của văn bản nghị luận, có thể đặt ra một số câu hỏi tìm ý như:</a:t>
            </a:r>
          </a:p>
          <a:p>
            <a:pPr algn="just">
              <a:lnSpc>
                <a:spcPts val="5600"/>
              </a:lnSpc>
            </a:pPr>
            <a:endParaRPr lang="en-US" sz="4000" b="1">
              <a:solidFill>
                <a:srgbClr val="5C913B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4" name="Freeform 4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2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4366" y="752702"/>
            <a:ext cx="16304854" cy="8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LẬP DÀN 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128678"/>
            <a:ext cx="4157032" cy="13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TÌM Ý VÀ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LẬP DÀN Ý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6389542" y="3958938"/>
          <a:ext cx="11149678" cy="2369124"/>
        </p:xfrm>
        <a:graphic>
          <a:graphicData uri="http://schemas.openxmlformats.org/drawingml/2006/table">
            <a:tbl>
              <a:tblPr/>
              <a:tblGrid>
                <a:gridCol w="1114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9124">
                <a:tc>
                  <a:txBody>
                    <a:bodyPr/>
                    <a:lstStyle/>
                    <a:p>
                      <a:pPr algn="ctr">
                        <a:lnSpc>
                          <a:spcPts val="5459"/>
                        </a:lnSpc>
                        <a:defRPr/>
                      </a:pP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Mở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bài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: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Giới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thiệu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vấn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đề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cần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giải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quyết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,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nêu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sự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cần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thiết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phải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bàn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luận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vấn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đề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180132" y="2100262"/>
          <a:ext cx="11772900" cy="6086475"/>
        </p:xfrm>
        <a:graphic>
          <a:graphicData uri="http://schemas.openxmlformats.org/drawingml/2006/table">
            <a:tbl>
              <a:tblPr/>
              <a:tblGrid>
                <a:gridCol w="1177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6475">
                <a:tc>
                  <a:txBody>
                    <a:bodyPr/>
                    <a:lstStyle/>
                    <a:p>
                      <a:pPr algn="just">
                        <a:lnSpc>
                          <a:spcPts val="49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</a:t>
                      </a:r>
                      <a:r>
                        <a:rPr lang="en-US" sz="3500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500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bài</a:t>
                      </a:r>
                      <a:r>
                        <a:rPr lang="en-US" sz="3500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: </a:t>
                      </a:r>
                      <a:endParaRPr lang="en-US" sz="1100" dirty="0"/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Trình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bày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cụ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thể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các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biểu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hiện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vấn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đề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di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văn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hóa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bị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xuống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cấp</a:t>
                      </a:r>
                      <a:endParaRPr lang="en-US" sz="3500" dirty="0">
                        <a:solidFill>
                          <a:srgbClr val="423123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Lí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giải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về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những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tác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hại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của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vấn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đề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di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văn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hóa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bị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xuống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cấp</a:t>
                      </a:r>
                      <a:endParaRPr lang="en-US" sz="3500" dirty="0">
                        <a:solidFill>
                          <a:srgbClr val="423123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Chỉ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ra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những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nguyên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nhân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dẫn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đến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tình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trạng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di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văn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hóa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bị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xuống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cấp</a:t>
                      </a:r>
                      <a:endParaRPr lang="en-US" sz="3500" dirty="0">
                        <a:solidFill>
                          <a:srgbClr val="423123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755651" lvl="1" indent="-377825" algn="just">
                        <a:lnSpc>
                          <a:spcPts val="4900"/>
                        </a:lnSpc>
                        <a:buFont typeface="Arial"/>
                        <a:buChar char="•"/>
                      </a:pP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Đề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xuất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những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biện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pháp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khắc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phục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vấn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đề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di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sản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văn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hóa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bị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xuống</a:t>
                      </a:r>
                      <a:r>
                        <a:rPr lang="en-US" sz="3500" dirty="0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3500" dirty="0" err="1">
                          <a:solidFill>
                            <a:srgbClr val="423123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cấp</a:t>
                      </a:r>
                      <a:endParaRPr lang="en-US" sz="3500" dirty="0">
                        <a:solidFill>
                          <a:srgbClr val="423123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5" name="Freeform 5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2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34366" y="752702"/>
            <a:ext cx="16304854" cy="8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LẬP DÀN Ý</a:t>
            </a:r>
          </a:p>
        </p:txBody>
      </p:sp>
      <p:sp>
        <p:nvSpPr>
          <p:cNvPr id="8" name="Freeform 8"/>
          <p:cNvSpPr/>
          <p:nvPr/>
        </p:nvSpPr>
        <p:spPr>
          <a:xfrm>
            <a:off x="-29681" y="-1161787"/>
            <a:ext cx="5215412" cy="4752545"/>
          </a:xfrm>
          <a:custGeom>
            <a:avLst/>
            <a:gdLst/>
            <a:ahLst/>
            <a:cxnLst/>
            <a:rect l="l" t="t" r="r" b="b"/>
            <a:pathLst>
              <a:path w="5215412" h="4752545">
                <a:moveTo>
                  <a:pt x="0" y="0"/>
                </a:moveTo>
                <a:lnTo>
                  <a:pt x="5215413" y="0"/>
                </a:lnTo>
                <a:lnTo>
                  <a:pt x="5215413" y="4752545"/>
                </a:lnTo>
                <a:lnTo>
                  <a:pt x="0" y="4752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1028700" y="7128678"/>
            <a:ext cx="4157032" cy="13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TÌM Ý VÀ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LẬP DÀN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741391" y="3125091"/>
          <a:ext cx="11149678" cy="3267075"/>
        </p:xfrm>
        <a:graphic>
          <a:graphicData uri="http://schemas.openxmlformats.org/drawingml/2006/table">
            <a:tbl>
              <a:tblPr/>
              <a:tblGrid>
                <a:gridCol w="1114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7075">
                <a:tc>
                  <a:txBody>
                    <a:bodyPr/>
                    <a:lstStyle/>
                    <a:p>
                      <a:pPr algn="just">
                        <a:lnSpc>
                          <a:spcPts val="5459"/>
                        </a:lnSpc>
                        <a:defRPr/>
                      </a:pP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Kết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bài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:</a:t>
                      </a:r>
                      <a:endParaRPr lang="en-US" sz="1100" dirty="0"/>
                    </a:p>
                    <a:p>
                      <a:pPr marL="842008" lvl="1" indent="-421004" algn="just">
                        <a:lnSpc>
                          <a:spcPts val="5459"/>
                        </a:lnSpc>
                        <a:buFont typeface="Arial"/>
                        <a:buChar char="•"/>
                      </a:pP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Khẳng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định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quan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điểm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của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về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vấn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đề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.</a:t>
                      </a:r>
                    </a:p>
                    <a:p>
                      <a:pPr marL="842008" lvl="1" indent="-421004" algn="just">
                        <a:lnSpc>
                          <a:spcPts val="5459"/>
                        </a:lnSpc>
                        <a:buFont typeface="Arial"/>
                        <a:buChar char="•"/>
                      </a:pP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Nêu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suy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nghĩ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,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mong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muốn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của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bản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thân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liên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quan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đến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vấn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 </a:t>
                      </a:r>
                      <a:r>
                        <a:rPr lang="en-US" sz="3899" b="1" dirty="0" err="1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đề</a:t>
                      </a:r>
                      <a:r>
                        <a:rPr lang="en-US" sz="3899" b="1" dirty="0">
                          <a:solidFill>
                            <a:srgbClr val="423123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3B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6" name="Group 6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7" name="Freeform 7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95CB77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2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4366" y="752702"/>
            <a:ext cx="16304854" cy="8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LẬP DÀN Ý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128678"/>
            <a:ext cx="4157032" cy="13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TÌM Ý VÀ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LẬP DÀN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78710" y="264653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22688D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TÌM HIỂU YÊU CẦU CỦA KIỂU VĂN BẢN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4600" y="2484652"/>
            <a:ext cx="9455626" cy="265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20"/>
              </a:lnSpc>
            </a:pP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Kiểu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nghị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về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vấn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đời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sống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cần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giải</a:t>
            </a:r>
            <a:r>
              <a:rPr lang="en-US" sz="5086" b="1" dirty="0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5086" b="1" dirty="0" err="1">
                <a:solidFill>
                  <a:srgbClr val="22688D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quyết</a:t>
            </a:r>
            <a:endParaRPr lang="en-US" sz="5086" b="1" dirty="0">
              <a:solidFill>
                <a:srgbClr val="22688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just">
              <a:lnSpc>
                <a:spcPts val="7120"/>
              </a:lnSpc>
              <a:spcBef>
                <a:spcPct val="0"/>
              </a:spcBef>
            </a:pPr>
            <a:endParaRPr lang="en-US" sz="5086" b="1" dirty="0">
              <a:solidFill>
                <a:srgbClr val="22688D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001640" y="3215578"/>
            <a:ext cx="11733483" cy="1707419"/>
            <a:chOff x="0" y="0"/>
            <a:chExt cx="3090300" cy="449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0300" cy="449691"/>
            </a:xfrm>
            <a:custGeom>
              <a:avLst/>
              <a:gdLst/>
              <a:ahLst/>
              <a:cxnLst/>
              <a:rect l="l" t="t" r="r" b="b"/>
              <a:pathLst>
                <a:path w="3090300" h="449691">
                  <a:moveTo>
                    <a:pt x="33651" y="0"/>
                  </a:moveTo>
                  <a:lnTo>
                    <a:pt x="3056649" y="0"/>
                  </a:lnTo>
                  <a:cubicBezTo>
                    <a:pt x="3065574" y="0"/>
                    <a:pt x="3074133" y="3545"/>
                    <a:pt x="3080444" y="9856"/>
                  </a:cubicBezTo>
                  <a:cubicBezTo>
                    <a:pt x="3086755" y="16167"/>
                    <a:pt x="3090300" y="24726"/>
                    <a:pt x="3090300" y="33651"/>
                  </a:cubicBezTo>
                  <a:lnTo>
                    <a:pt x="3090300" y="416040"/>
                  </a:lnTo>
                  <a:cubicBezTo>
                    <a:pt x="3090300" y="434625"/>
                    <a:pt x="3075234" y="449691"/>
                    <a:pt x="3056649" y="449691"/>
                  </a:cubicBezTo>
                  <a:lnTo>
                    <a:pt x="33651" y="449691"/>
                  </a:lnTo>
                  <a:cubicBezTo>
                    <a:pt x="15066" y="449691"/>
                    <a:pt x="0" y="434625"/>
                    <a:pt x="0" y="416040"/>
                  </a:cubicBezTo>
                  <a:lnTo>
                    <a:pt x="0" y="33651"/>
                  </a:lnTo>
                  <a:cubicBezTo>
                    <a:pt x="0" y="15066"/>
                    <a:pt x="15066" y="0"/>
                    <a:pt x="33651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90300" cy="5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8" name="Freeform 8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77B25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3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7701" y="677541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2915" y="1684593"/>
            <a:ext cx="14448301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b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Triển khai bài viết dựa trên dàn ý. Khi viết, em cần chú ý: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4128" y="7128678"/>
            <a:ext cx="4157032" cy="68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VIẾT BÀI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82709" y="3545840"/>
            <a:ext cx="11476591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Sắp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xếp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chính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hợp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lí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001640" y="5324074"/>
            <a:ext cx="11733483" cy="4540328"/>
            <a:chOff x="0" y="0"/>
            <a:chExt cx="3090300" cy="11958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90300" cy="1195806"/>
            </a:xfrm>
            <a:custGeom>
              <a:avLst/>
              <a:gdLst/>
              <a:ahLst/>
              <a:cxnLst/>
              <a:rect l="l" t="t" r="r" b="b"/>
              <a:pathLst>
                <a:path w="3090300" h="1195806">
                  <a:moveTo>
                    <a:pt x="33651" y="0"/>
                  </a:moveTo>
                  <a:lnTo>
                    <a:pt x="3056649" y="0"/>
                  </a:lnTo>
                  <a:cubicBezTo>
                    <a:pt x="3065574" y="0"/>
                    <a:pt x="3074133" y="3545"/>
                    <a:pt x="3080444" y="9856"/>
                  </a:cubicBezTo>
                  <a:cubicBezTo>
                    <a:pt x="3086755" y="16167"/>
                    <a:pt x="3090300" y="24726"/>
                    <a:pt x="3090300" y="33651"/>
                  </a:cubicBezTo>
                  <a:lnTo>
                    <a:pt x="3090300" y="1162156"/>
                  </a:lnTo>
                  <a:cubicBezTo>
                    <a:pt x="3090300" y="1180741"/>
                    <a:pt x="3075234" y="1195806"/>
                    <a:pt x="3056649" y="1195806"/>
                  </a:cubicBezTo>
                  <a:lnTo>
                    <a:pt x="33651" y="1195806"/>
                  </a:lnTo>
                  <a:cubicBezTo>
                    <a:pt x="24726" y="1195806"/>
                    <a:pt x="16167" y="1192261"/>
                    <a:pt x="9856" y="1185950"/>
                  </a:cubicBezTo>
                  <a:cubicBezTo>
                    <a:pt x="3545" y="1179640"/>
                    <a:pt x="0" y="1171081"/>
                    <a:pt x="0" y="1162156"/>
                  </a:cubicBezTo>
                  <a:lnTo>
                    <a:pt x="0" y="33651"/>
                  </a:lnTo>
                  <a:cubicBezTo>
                    <a:pt x="0" y="15066"/>
                    <a:pt x="15066" y="0"/>
                    <a:pt x="33651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090300" cy="1252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782709" y="5533345"/>
            <a:ext cx="11476591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 viết cần chú ý đảm bảo yêu cầu của bài văn nghị luận: luận điểm rõ ràng, lô gích; mỗi luận điểm nêu triển khai thành một đoạn văn với lí lẽ xác đáng, bằng chứng phù hợp được phân tích cặn kẽ, đoạn văn có sự liên kết.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37825" y="5457825"/>
            <a:ext cx="7217366" cy="6306174"/>
          </a:xfrm>
          <a:custGeom>
            <a:avLst/>
            <a:gdLst/>
            <a:ahLst/>
            <a:cxnLst/>
            <a:rect l="l" t="t" r="r" b="b"/>
            <a:pathLst>
              <a:path w="7217366" h="6306174">
                <a:moveTo>
                  <a:pt x="0" y="0"/>
                </a:moveTo>
                <a:lnTo>
                  <a:pt x="7217366" y="0"/>
                </a:lnTo>
                <a:lnTo>
                  <a:pt x="7217366" y="6306174"/>
                </a:lnTo>
                <a:lnTo>
                  <a:pt x="0" y="630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6001640" y="3215578"/>
            <a:ext cx="11733483" cy="5671112"/>
            <a:chOff x="0" y="0"/>
            <a:chExt cx="3090300" cy="14936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0300" cy="1493626"/>
            </a:xfrm>
            <a:custGeom>
              <a:avLst/>
              <a:gdLst/>
              <a:ahLst/>
              <a:cxnLst/>
              <a:rect l="l" t="t" r="r" b="b"/>
              <a:pathLst>
                <a:path w="3090300" h="1493626">
                  <a:moveTo>
                    <a:pt x="33651" y="0"/>
                  </a:moveTo>
                  <a:lnTo>
                    <a:pt x="3056649" y="0"/>
                  </a:lnTo>
                  <a:cubicBezTo>
                    <a:pt x="3065574" y="0"/>
                    <a:pt x="3074133" y="3545"/>
                    <a:pt x="3080444" y="9856"/>
                  </a:cubicBezTo>
                  <a:cubicBezTo>
                    <a:pt x="3086755" y="16167"/>
                    <a:pt x="3090300" y="24726"/>
                    <a:pt x="3090300" y="33651"/>
                  </a:cubicBezTo>
                  <a:lnTo>
                    <a:pt x="3090300" y="1459976"/>
                  </a:lnTo>
                  <a:cubicBezTo>
                    <a:pt x="3090300" y="1478560"/>
                    <a:pt x="3075234" y="1493626"/>
                    <a:pt x="3056649" y="1493626"/>
                  </a:cubicBezTo>
                  <a:lnTo>
                    <a:pt x="33651" y="1493626"/>
                  </a:lnTo>
                  <a:cubicBezTo>
                    <a:pt x="15066" y="1493626"/>
                    <a:pt x="0" y="1478560"/>
                    <a:pt x="0" y="1459976"/>
                  </a:cubicBezTo>
                  <a:lnTo>
                    <a:pt x="0" y="33651"/>
                  </a:lnTo>
                  <a:cubicBezTo>
                    <a:pt x="0" y="15066"/>
                    <a:pt x="15066" y="0"/>
                    <a:pt x="33651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90300" cy="1550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8" name="Freeform 8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77B25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3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7701" y="677541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2915" y="1684593"/>
            <a:ext cx="14448301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b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Triển khai bài viết dựa trên dàn ý. Khi viết, em cần chú ý: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4128" y="7128678"/>
            <a:ext cx="4157032" cy="68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VIẾT BÀI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82709" y="3545840"/>
            <a:ext cx="11476591" cy="4836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 triển khai các luận điểm của phần thân bài, cần đặc biệt chú ý việc sử dụng lí lẽ và bằng chứng để tăng sức thuyết phục của bài văn nghị luận (quan sát cách trình bày lí lẽ và nêu bằng chứng ở các văn bản đọc và bài viết tham khảo để học tập cách viết).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944179" y="3129491"/>
            <a:ext cx="11990375" cy="3818293"/>
            <a:chOff x="0" y="0"/>
            <a:chExt cx="3157959" cy="1005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7959" cy="1005641"/>
            </a:xfrm>
            <a:custGeom>
              <a:avLst/>
              <a:gdLst/>
              <a:ahLst/>
              <a:cxnLst/>
              <a:rect l="l" t="t" r="r" b="b"/>
              <a:pathLst>
                <a:path w="3157959" h="1005641">
                  <a:moveTo>
                    <a:pt x="32930" y="0"/>
                  </a:moveTo>
                  <a:lnTo>
                    <a:pt x="3125029" y="0"/>
                  </a:lnTo>
                  <a:cubicBezTo>
                    <a:pt x="3133763" y="0"/>
                    <a:pt x="3142138" y="3469"/>
                    <a:pt x="3148314" y="9645"/>
                  </a:cubicBezTo>
                  <a:cubicBezTo>
                    <a:pt x="3154489" y="15820"/>
                    <a:pt x="3157959" y="24196"/>
                    <a:pt x="3157959" y="32930"/>
                  </a:cubicBezTo>
                  <a:lnTo>
                    <a:pt x="3157959" y="972711"/>
                  </a:lnTo>
                  <a:cubicBezTo>
                    <a:pt x="3157959" y="981445"/>
                    <a:pt x="3154489" y="989821"/>
                    <a:pt x="3148314" y="995996"/>
                  </a:cubicBezTo>
                  <a:cubicBezTo>
                    <a:pt x="3142138" y="1002172"/>
                    <a:pt x="3133763" y="1005641"/>
                    <a:pt x="3125029" y="1005641"/>
                  </a:cubicBezTo>
                  <a:lnTo>
                    <a:pt x="32930" y="1005641"/>
                  </a:lnTo>
                  <a:cubicBezTo>
                    <a:pt x="24196" y="1005641"/>
                    <a:pt x="15820" y="1002172"/>
                    <a:pt x="9645" y="995996"/>
                  </a:cubicBezTo>
                  <a:cubicBezTo>
                    <a:pt x="3469" y="989821"/>
                    <a:pt x="0" y="981445"/>
                    <a:pt x="0" y="972711"/>
                  </a:cubicBezTo>
                  <a:lnTo>
                    <a:pt x="0" y="32930"/>
                  </a:lnTo>
                  <a:cubicBezTo>
                    <a:pt x="0" y="24196"/>
                    <a:pt x="3469" y="15820"/>
                    <a:pt x="9645" y="9645"/>
                  </a:cubicBezTo>
                  <a:cubicBezTo>
                    <a:pt x="15820" y="3469"/>
                    <a:pt x="24196" y="0"/>
                    <a:pt x="32930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157959" cy="1062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5701" y="3547214"/>
            <a:ext cx="4365459" cy="2422830"/>
          </a:xfrm>
          <a:custGeom>
            <a:avLst/>
            <a:gdLst/>
            <a:ahLst/>
            <a:cxnLst/>
            <a:rect l="l" t="t" r="r" b="b"/>
            <a:pathLst>
              <a:path w="4365459" h="2422830">
                <a:moveTo>
                  <a:pt x="0" y="0"/>
                </a:moveTo>
                <a:lnTo>
                  <a:pt x="4365458" y="0"/>
                </a:lnTo>
                <a:lnTo>
                  <a:pt x="4365458" y="2422829"/>
                </a:lnTo>
                <a:lnTo>
                  <a:pt x="0" y="2422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1795558" y="4042788"/>
            <a:ext cx="2965745" cy="2857290"/>
            <a:chOff x="0" y="0"/>
            <a:chExt cx="635000" cy="611779"/>
          </a:xfrm>
        </p:grpSpPr>
        <p:sp>
          <p:nvSpPr>
            <p:cNvPr id="8" name="Freeform 8"/>
            <p:cNvSpPr/>
            <p:nvPr/>
          </p:nvSpPr>
          <p:spPr>
            <a:xfrm>
              <a:off x="0" y="6265"/>
              <a:ext cx="635000" cy="599249"/>
            </a:xfrm>
            <a:custGeom>
              <a:avLst/>
              <a:gdLst/>
              <a:ahLst/>
              <a:cxnLst/>
              <a:rect l="l" t="t" r="r" b="b"/>
              <a:pathLst>
                <a:path w="635000" h="599249">
                  <a:moveTo>
                    <a:pt x="115995" y="25976"/>
                  </a:moveTo>
                  <a:lnTo>
                    <a:pt x="201505" y="12294"/>
                  </a:lnTo>
                  <a:cubicBezTo>
                    <a:pt x="278346" y="0"/>
                    <a:pt x="356654" y="0"/>
                    <a:pt x="433495" y="12294"/>
                  </a:cubicBezTo>
                  <a:lnTo>
                    <a:pt x="519005" y="25976"/>
                  </a:lnTo>
                  <a:cubicBezTo>
                    <a:pt x="585836" y="36669"/>
                    <a:pt x="635000" y="94324"/>
                    <a:pt x="635000" y="162005"/>
                  </a:cubicBezTo>
                  <a:lnTo>
                    <a:pt x="635000" y="437243"/>
                  </a:lnTo>
                  <a:cubicBezTo>
                    <a:pt x="635000" y="504924"/>
                    <a:pt x="585836" y="562580"/>
                    <a:pt x="519005" y="573273"/>
                  </a:cubicBezTo>
                  <a:lnTo>
                    <a:pt x="433495" y="586954"/>
                  </a:lnTo>
                  <a:cubicBezTo>
                    <a:pt x="356654" y="599249"/>
                    <a:pt x="278346" y="599249"/>
                    <a:pt x="201505" y="586954"/>
                  </a:cubicBezTo>
                  <a:lnTo>
                    <a:pt x="115995" y="573273"/>
                  </a:lnTo>
                  <a:cubicBezTo>
                    <a:pt x="49164" y="562580"/>
                    <a:pt x="0" y="504924"/>
                    <a:pt x="0" y="437243"/>
                  </a:cubicBezTo>
                  <a:lnTo>
                    <a:pt x="0" y="162005"/>
                  </a:lnTo>
                  <a:cubicBezTo>
                    <a:pt x="0" y="94324"/>
                    <a:pt x="49164" y="36669"/>
                    <a:pt x="115995" y="25976"/>
                  </a:cubicBezTo>
                  <a:close/>
                </a:path>
              </a:pathLst>
            </a:custGeom>
            <a:solidFill>
              <a:srgbClr val="77B25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0325"/>
              <a:ext cx="635000" cy="646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#9Slide07 SVNBango"/>
                  <a:ea typeface="#9Slide07 SVNBango"/>
                  <a:cs typeface="#9Slide07 SVNBango"/>
                  <a:sym typeface="#9Slide07 SVNBango"/>
                </a:rPr>
                <a:t>Bước 4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7701" y="677541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4128" y="7128678"/>
            <a:ext cx="4157032" cy="13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B6F68"/>
                </a:solidFill>
                <a:latin typeface="#9Slide07 SVNBango"/>
                <a:ea typeface="#9Slide07 SVNBango"/>
                <a:cs typeface="#9Slide07 SVNBango"/>
                <a:sym typeface="#9Slide07 SVNBango"/>
              </a:rPr>
              <a:t>KIỂM TRA VÀ CHỈNH SỬA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01071" y="3187868"/>
            <a:ext cx="11476591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vào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cầu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kiểu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chiếu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dàn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ý,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soát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từng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chỉnh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sửa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thiện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Tham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khảo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bảng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kiểm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tự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chỉnh</a:t>
            </a:r>
            <a:r>
              <a:rPr lang="en-US" sz="45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sửa</a:t>
            </a:r>
            <a:endParaRPr lang="en-US" sz="45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just">
              <a:lnSpc>
                <a:spcPts val="6439"/>
              </a:lnSpc>
            </a:pPr>
            <a:endParaRPr lang="en-US" sz="45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87701" y="2201790"/>
            <a:ext cx="17647058" cy="4591088"/>
            <a:chOff x="0" y="0"/>
            <a:chExt cx="4647785" cy="12091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47785" cy="1209176"/>
            </a:xfrm>
            <a:custGeom>
              <a:avLst/>
              <a:gdLst/>
              <a:ahLst/>
              <a:cxnLst/>
              <a:rect l="l" t="t" r="r" b="b"/>
              <a:pathLst>
                <a:path w="4647785" h="1209176">
                  <a:moveTo>
                    <a:pt x="22374" y="0"/>
                  </a:moveTo>
                  <a:lnTo>
                    <a:pt x="4625411" y="0"/>
                  </a:lnTo>
                  <a:cubicBezTo>
                    <a:pt x="4637768" y="0"/>
                    <a:pt x="4647785" y="10017"/>
                    <a:pt x="4647785" y="22374"/>
                  </a:cubicBezTo>
                  <a:lnTo>
                    <a:pt x="4647785" y="1186801"/>
                  </a:lnTo>
                  <a:cubicBezTo>
                    <a:pt x="4647785" y="1192735"/>
                    <a:pt x="4645428" y="1198426"/>
                    <a:pt x="4641232" y="1202622"/>
                  </a:cubicBezTo>
                  <a:cubicBezTo>
                    <a:pt x="4637036" y="1206818"/>
                    <a:pt x="4631345" y="1209176"/>
                    <a:pt x="4625411" y="1209176"/>
                  </a:cubicBezTo>
                  <a:lnTo>
                    <a:pt x="22374" y="1209176"/>
                  </a:lnTo>
                  <a:cubicBezTo>
                    <a:pt x="16440" y="1209176"/>
                    <a:pt x="10749" y="1206818"/>
                    <a:pt x="6553" y="1202622"/>
                  </a:cubicBezTo>
                  <a:cubicBezTo>
                    <a:pt x="2357" y="1198426"/>
                    <a:pt x="0" y="1192735"/>
                    <a:pt x="0" y="1186801"/>
                  </a:cubicBezTo>
                  <a:lnTo>
                    <a:pt x="0" y="22374"/>
                  </a:lnTo>
                  <a:cubicBezTo>
                    <a:pt x="0" y="16440"/>
                    <a:pt x="2357" y="10749"/>
                    <a:pt x="6553" y="6553"/>
                  </a:cubicBezTo>
                  <a:cubicBezTo>
                    <a:pt x="10749" y="2357"/>
                    <a:pt x="16440" y="0"/>
                    <a:pt x="22374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647785" cy="1266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87701" y="587057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6236" y="1384606"/>
            <a:ext cx="11476591" cy="7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 b="1">
                <a:solidFill>
                  <a:srgbClr val="BE385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LƯU Ý: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180" y="2332717"/>
            <a:ext cx="16971574" cy="478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Sử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dụng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thao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tác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bình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(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nhận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xét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đánh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giá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)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trong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bài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văn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nghị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</a:p>
          <a:p>
            <a:pPr algn="just">
              <a:lnSpc>
                <a:spcPts val="6299"/>
              </a:lnSpc>
            </a:pP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chỉ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lên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nội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dung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khách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quan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mà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còn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phải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có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những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nhận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xét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,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đánh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giá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về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nội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dung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đang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được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bàn</a:t>
            </a:r>
            <a:r>
              <a:rPr lang="en-US" sz="4500" b="1" dirty="0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500" b="1" dirty="0" err="1">
                <a:solidFill>
                  <a:srgbClr val="5C913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luận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nhận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xét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đánh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giá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đó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bình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thêm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500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algn="just">
              <a:lnSpc>
                <a:spcPts val="6299"/>
              </a:lnSpc>
            </a:pPr>
            <a:endParaRPr lang="en-US" sz="4500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87701" y="2555294"/>
            <a:ext cx="17647058" cy="5588244"/>
            <a:chOff x="0" y="0"/>
            <a:chExt cx="4647785" cy="14718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47785" cy="1471801"/>
            </a:xfrm>
            <a:custGeom>
              <a:avLst/>
              <a:gdLst/>
              <a:ahLst/>
              <a:cxnLst/>
              <a:rect l="l" t="t" r="r" b="b"/>
              <a:pathLst>
                <a:path w="4647785" h="1471801">
                  <a:moveTo>
                    <a:pt x="22374" y="0"/>
                  </a:moveTo>
                  <a:lnTo>
                    <a:pt x="4625411" y="0"/>
                  </a:lnTo>
                  <a:cubicBezTo>
                    <a:pt x="4637768" y="0"/>
                    <a:pt x="4647785" y="10017"/>
                    <a:pt x="4647785" y="22374"/>
                  </a:cubicBezTo>
                  <a:lnTo>
                    <a:pt x="4647785" y="1449427"/>
                  </a:lnTo>
                  <a:cubicBezTo>
                    <a:pt x="4647785" y="1455361"/>
                    <a:pt x="4645428" y="1461052"/>
                    <a:pt x="4641232" y="1465248"/>
                  </a:cubicBezTo>
                  <a:cubicBezTo>
                    <a:pt x="4637036" y="1469444"/>
                    <a:pt x="4631345" y="1471801"/>
                    <a:pt x="4625411" y="1471801"/>
                  </a:cubicBezTo>
                  <a:lnTo>
                    <a:pt x="22374" y="1471801"/>
                  </a:lnTo>
                  <a:cubicBezTo>
                    <a:pt x="16440" y="1471801"/>
                    <a:pt x="10749" y="1469444"/>
                    <a:pt x="6553" y="1465248"/>
                  </a:cubicBezTo>
                  <a:cubicBezTo>
                    <a:pt x="2357" y="1461052"/>
                    <a:pt x="0" y="1455361"/>
                    <a:pt x="0" y="1449427"/>
                  </a:cubicBezTo>
                  <a:lnTo>
                    <a:pt x="0" y="22374"/>
                  </a:lnTo>
                  <a:cubicBezTo>
                    <a:pt x="0" y="16440"/>
                    <a:pt x="2357" y="10749"/>
                    <a:pt x="6553" y="6553"/>
                  </a:cubicBezTo>
                  <a:cubicBezTo>
                    <a:pt x="10749" y="2357"/>
                    <a:pt x="16440" y="0"/>
                    <a:pt x="22374" y="0"/>
                  </a:cubicBezTo>
                  <a:close/>
                </a:path>
              </a:pathLst>
            </a:custGeom>
            <a:solidFill>
              <a:srgbClr val="F6FFF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647785" cy="1528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87701" y="587057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3E721D"/>
                </a:solidFill>
                <a:latin typeface="Fraunces Bold"/>
                <a:ea typeface="Fraunces Bold"/>
                <a:cs typeface="Fraunces Bold"/>
                <a:sym typeface="Fraunces Bold"/>
              </a:rPr>
              <a:t>III. HƯỚNG DẪN QUY TRÌNH VIẾT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6236" y="1738111"/>
            <a:ext cx="11476591" cy="7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 b="1">
                <a:solidFill>
                  <a:srgbClr val="BE385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LƯU Ý: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180" y="2686222"/>
            <a:ext cx="16971574" cy="577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9"/>
              </a:lnSpc>
            </a:pP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Ví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khi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điểm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“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Đọc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sách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không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cốt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lấy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nhiều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qua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trọng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nhất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phải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đọc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cho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tinh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đọc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cho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kĩ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”,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tác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giả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Chu Quang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Tiềm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đưa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ra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bình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luận</a:t>
            </a:r>
            <a:r>
              <a:rPr lang="en-US" sz="4699" i="1" dirty="0">
                <a:solidFill>
                  <a:srgbClr val="5C913B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: 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“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Thế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gian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có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biết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bao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người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đọc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sách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chỉ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để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trang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trí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bộ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mặt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như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kẻ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trọc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phú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khoe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của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chỉ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biết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lấy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nhiều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làm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quý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Đối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với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việc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học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tập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cách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đó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chỉ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lừa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mình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dối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người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đối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với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việc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làm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người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thì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cách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đó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thể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hiện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phẩm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chất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tầm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thường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,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thấp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 </a:t>
            </a:r>
            <a:r>
              <a:rPr lang="en-US" sz="4699" i="1" dirty="0" err="1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kém</a:t>
            </a:r>
            <a:r>
              <a:rPr lang="en-US" sz="4699" i="1" dirty="0">
                <a:solidFill>
                  <a:srgbClr val="78292A"/>
                </a:solidFill>
                <a:latin typeface="Roboto Condensed Italics"/>
                <a:ea typeface="Roboto Condensed Italics"/>
                <a:cs typeface="Roboto Condensed Italics"/>
                <a:sym typeface="Roboto Condensed Italics"/>
              </a:rPr>
              <a:t>.”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đọc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699" dirty="0" err="1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sách</a:t>
            </a:r>
            <a:r>
              <a:rPr lang="en-US" sz="4699" dirty="0">
                <a:solidFill>
                  <a:srgbClr val="5C913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5C913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7042233" y="5704466"/>
            <a:ext cx="10841051" cy="3014960"/>
            <a:chOff x="0" y="0"/>
            <a:chExt cx="2855256" cy="7940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55256" cy="794064"/>
            </a:xfrm>
            <a:custGeom>
              <a:avLst/>
              <a:gdLst/>
              <a:ahLst/>
              <a:cxnLst/>
              <a:rect l="l" t="t" r="r" b="b"/>
              <a:pathLst>
                <a:path w="2855256" h="794064">
                  <a:moveTo>
                    <a:pt x="36421" y="0"/>
                  </a:moveTo>
                  <a:lnTo>
                    <a:pt x="2818835" y="0"/>
                  </a:lnTo>
                  <a:cubicBezTo>
                    <a:pt x="2828495" y="0"/>
                    <a:pt x="2837759" y="3837"/>
                    <a:pt x="2844589" y="10667"/>
                  </a:cubicBezTo>
                  <a:cubicBezTo>
                    <a:pt x="2851419" y="17498"/>
                    <a:pt x="2855256" y="26761"/>
                    <a:pt x="2855256" y="36421"/>
                  </a:cubicBezTo>
                  <a:lnTo>
                    <a:pt x="2855256" y="757643"/>
                  </a:lnTo>
                  <a:cubicBezTo>
                    <a:pt x="2855256" y="767302"/>
                    <a:pt x="2851419" y="776566"/>
                    <a:pt x="2844589" y="783396"/>
                  </a:cubicBezTo>
                  <a:cubicBezTo>
                    <a:pt x="2837759" y="790226"/>
                    <a:pt x="2828495" y="794064"/>
                    <a:pt x="2818835" y="794064"/>
                  </a:cubicBezTo>
                  <a:lnTo>
                    <a:pt x="36421" y="794064"/>
                  </a:lnTo>
                  <a:cubicBezTo>
                    <a:pt x="26761" y="794064"/>
                    <a:pt x="17498" y="790226"/>
                    <a:pt x="10667" y="783396"/>
                  </a:cubicBezTo>
                  <a:cubicBezTo>
                    <a:pt x="3837" y="776566"/>
                    <a:pt x="0" y="767302"/>
                    <a:pt x="0" y="757643"/>
                  </a:cubicBezTo>
                  <a:lnTo>
                    <a:pt x="0" y="36421"/>
                  </a:lnTo>
                  <a:cubicBezTo>
                    <a:pt x="0" y="26761"/>
                    <a:pt x="3837" y="17498"/>
                    <a:pt x="10667" y="10667"/>
                  </a:cubicBezTo>
                  <a:cubicBezTo>
                    <a:pt x="17498" y="3837"/>
                    <a:pt x="26761" y="0"/>
                    <a:pt x="3642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2855256" cy="746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9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8072" y="1218303"/>
            <a:ext cx="14295770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b="1">
                <a:solidFill>
                  <a:srgbClr val="423123"/>
                </a:solidFill>
                <a:latin typeface="Fraunces Bold"/>
                <a:ea typeface="Fraunces Bold"/>
                <a:cs typeface="Fraunces Bold"/>
                <a:sym typeface="Fraunces Bold"/>
              </a:rPr>
              <a:t>IV. LUYỆN TẬP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5703" y="5966752"/>
            <a:ext cx="10982297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Tìm ý và lập dàn ý chi tiết trong phiếu học tập số 3.1, 3.2</a:t>
            </a: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- Thời gian tìm ý và lập dàn ý: 15 phút</a:t>
            </a: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- Thời gian trình bày: 2 phút/nhóm</a:t>
            </a:r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995C64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- GV gọi ngẫu nhiên 2 HS trình bày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995C64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42233" y="3207870"/>
            <a:ext cx="10515120" cy="203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Lớp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chia 4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nhóm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Lựa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nghị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xã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hội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390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78209" flipH="1">
            <a:off x="16611715" y="9235841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1891278" y="0"/>
                </a:moveTo>
                <a:lnTo>
                  <a:pt x="0" y="0"/>
                </a:lnTo>
                <a:lnTo>
                  <a:pt x="0" y="898250"/>
                </a:lnTo>
                <a:lnTo>
                  <a:pt x="1891278" y="898250"/>
                </a:lnTo>
                <a:lnTo>
                  <a:pt x="1891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368072" y="1594631"/>
            <a:ext cx="14295770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 b="1">
                <a:solidFill>
                  <a:srgbClr val="423123"/>
                </a:solidFill>
                <a:latin typeface="Fraunces Bold"/>
                <a:ea typeface="Fraunces Bold"/>
                <a:cs typeface="Fraunces Bold"/>
                <a:sym typeface="Fraunces Bold"/>
              </a:rPr>
              <a:t>IV. LUYỆN TẬP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9802" y="2720170"/>
            <a:ext cx="16599017" cy="146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2" lvl="1" indent="-453391" algn="just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b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 bài: Suy nghĩ của em khi đứng trước một di sản văn hoá (di tích lịch sử hoặc danh lam thắng cảnh) đang bị xuống cấp.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79925" y="4505619"/>
            <a:ext cx="16068894" cy="5179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Một</a:t>
            </a:r>
            <a:r>
              <a:rPr lang="en-US" sz="42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2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số</a:t>
            </a:r>
            <a:r>
              <a:rPr lang="en-US" sz="42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2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đề</a:t>
            </a:r>
            <a:r>
              <a:rPr lang="en-US" sz="42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2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tham</a:t>
            </a:r>
            <a:r>
              <a:rPr lang="en-US" sz="42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2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khảo</a:t>
            </a:r>
            <a:r>
              <a:rPr lang="en-US" sz="42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  <a:r>
              <a:rPr lang="en-US" sz="4200" b="1" dirty="0" err="1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thêm</a:t>
            </a:r>
            <a:r>
              <a:rPr lang="en-US" sz="4200" b="1" dirty="0">
                <a:solidFill>
                  <a:srgbClr val="4F494B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: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1: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trách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nhiệm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thế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hệ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trẻ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đối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dần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lãng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quên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2: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trước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trạng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nhiều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sử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dụng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sai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mục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đích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marL="906782" lvl="1" indent="-453391" algn="just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3: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bày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suy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nghĩ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mình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trạng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lam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thắng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cảnh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bị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khai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thác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du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lịch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quá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200" dirty="0" err="1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mức</a:t>
            </a:r>
            <a:r>
              <a:rPr lang="en-US" sz="4200" dirty="0">
                <a:solidFill>
                  <a:srgbClr val="4F494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971519">
            <a:off x="14590442" y="833070"/>
            <a:ext cx="1741893" cy="1751720"/>
          </a:xfrm>
          <a:custGeom>
            <a:avLst/>
            <a:gdLst/>
            <a:ahLst/>
            <a:cxnLst/>
            <a:rect l="l" t="t" r="r" b="b"/>
            <a:pathLst>
              <a:path w="1741893" h="1751720">
                <a:moveTo>
                  <a:pt x="0" y="0"/>
                </a:moveTo>
                <a:lnTo>
                  <a:pt x="1741893" y="0"/>
                </a:lnTo>
                <a:lnTo>
                  <a:pt x="1741893" y="1751721"/>
                </a:lnTo>
                <a:lnTo>
                  <a:pt x="0" y="1751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368072" y="1218303"/>
            <a:ext cx="14295770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b="1" dirty="0">
                <a:solidFill>
                  <a:srgbClr val="423123"/>
                </a:solidFill>
                <a:latin typeface="Fraunces Bold"/>
                <a:ea typeface="Fraunces Bold"/>
                <a:cs typeface="Fraunces Bold"/>
                <a:sym typeface="Fraunces Bold"/>
              </a:rPr>
              <a:t>V. VẬN DỤNG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92660" y="3082607"/>
            <a:ext cx="9119103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nhiệm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vụ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đã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Luyện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tập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hãy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</a:p>
          <a:p>
            <a:pPr algn="just">
              <a:lnSpc>
                <a:spcPts val="6439"/>
              </a:lnSpc>
            </a:pP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Chọn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bất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kì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triển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khai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đoạn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439"/>
              </a:lnSpc>
              <a:spcBef>
                <a:spcPct val="0"/>
              </a:spcBef>
            </a:pP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thức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viết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nhân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92091" y="7237717"/>
            <a:ext cx="10465263" cy="159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9"/>
              </a:lnSpc>
            </a:pP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thực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10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phút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algn="just">
              <a:lnSpc>
                <a:spcPts val="6439"/>
              </a:lnSpc>
              <a:spcBef>
                <a:spcPct val="0"/>
              </a:spcBef>
            </a:pP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Nếu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đủ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thời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gian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nhà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599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96115" y="231490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22688D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TÌM HIỂU YÊU CẦU CỦA KIỂU VĂN BẢN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8949" y="1651642"/>
            <a:ext cx="3825069" cy="1475509"/>
            <a:chOff x="0" y="0"/>
            <a:chExt cx="1007426" cy="3886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7426" cy="388611"/>
            </a:xfrm>
            <a:custGeom>
              <a:avLst/>
              <a:gdLst/>
              <a:ahLst/>
              <a:cxnLst/>
              <a:rect l="l" t="t" r="r" b="b"/>
              <a:pathLst>
                <a:path w="1007426" h="388611">
                  <a:moveTo>
                    <a:pt x="103224" y="0"/>
                  </a:moveTo>
                  <a:lnTo>
                    <a:pt x="904202" y="0"/>
                  </a:lnTo>
                  <a:cubicBezTo>
                    <a:pt x="961211" y="0"/>
                    <a:pt x="1007426" y="46215"/>
                    <a:pt x="1007426" y="103224"/>
                  </a:cubicBezTo>
                  <a:lnTo>
                    <a:pt x="1007426" y="285388"/>
                  </a:lnTo>
                  <a:cubicBezTo>
                    <a:pt x="1007426" y="342397"/>
                    <a:pt x="961211" y="388611"/>
                    <a:pt x="904202" y="388611"/>
                  </a:cubicBezTo>
                  <a:lnTo>
                    <a:pt x="103224" y="388611"/>
                  </a:lnTo>
                  <a:cubicBezTo>
                    <a:pt x="46215" y="388611"/>
                    <a:pt x="0" y="342397"/>
                    <a:pt x="0" y="285388"/>
                  </a:cubicBezTo>
                  <a:lnTo>
                    <a:pt x="0" y="103224"/>
                  </a:lnTo>
                  <a:cubicBezTo>
                    <a:pt x="0" y="46215"/>
                    <a:pt x="46215" y="0"/>
                    <a:pt x="103224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07426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972177"/>
            <a:ext cx="14261523" cy="71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VỀ HÌNH THỨC: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30922" y="3484089"/>
            <a:ext cx="9005881" cy="4510789"/>
            <a:chOff x="0" y="0"/>
            <a:chExt cx="2976839" cy="14910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76839" cy="1491014"/>
            </a:xfrm>
            <a:custGeom>
              <a:avLst/>
              <a:gdLst/>
              <a:ahLst/>
              <a:cxnLst/>
              <a:rect l="l" t="t" r="r" b="b"/>
              <a:pathLst>
                <a:path w="2976839" h="1491014">
                  <a:moveTo>
                    <a:pt x="43842" y="0"/>
                  </a:moveTo>
                  <a:lnTo>
                    <a:pt x="2932997" y="0"/>
                  </a:lnTo>
                  <a:cubicBezTo>
                    <a:pt x="2944625" y="0"/>
                    <a:pt x="2955776" y="4619"/>
                    <a:pt x="2963998" y="12841"/>
                  </a:cubicBezTo>
                  <a:cubicBezTo>
                    <a:pt x="2972220" y="21063"/>
                    <a:pt x="2976839" y="32215"/>
                    <a:pt x="2976839" y="43842"/>
                  </a:cubicBezTo>
                  <a:lnTo>
                    <a:pt x="2976839" y="1447172"/>
                  </a:lnTo>
                  <a:cubicBezTo>
                    <a:pt x="2976839" y="1458799"/>
                    <a:pt x="2972220" y="1469951"/>
                    <a:pt x="2963998" y="1478173"/>
                  </a:cubicBezTo>
                  <a:cubicBezTo>
                    <a:pt x="2955776" y="1486395"/>
                    <a:pt x="2944625" y="1491014"/>
                    <a:pt x="2932997" y="1491014"/>
                  </a:cubicBezTo>
                  <a:lnTo>
                    <a:pt x="43842" y="1491014"/>
                  </a:lnTo>
                  <a:cubicBezTo>
                    <a:pt x="32215" y="1491014"/>
                    <a:pt x="21063" y="1486395"/>
                    <a:pt x="12841" y="1478173"/>
                  </a:cubicBezTo>
                  <a:cubicBezTo>
                    <a:pt x="4619" y="1469951"/>
                    <a:pt x="0" y="1458799"/>
                    <a:pt x="0" y="1447172"/>
                  </a:cubicBezTo>
                  <a:lnTo>
                    <a:pt x="0" y="43842"/>
                  </a:lnTo>
                  <a:cubicBezTo>
                    <a:pt x="0" y="32215"/>
                    <a:pt x="4619" y="21063"/>
                    <a:pt x="12841" y="12841"/>
                  </a:cubicBezTo>
                  <a:cubicBezTo>
                    <a:pt x="21063" y="4619"/>
                    <a:pt x="32215" y="0"/>
                    <a:pt x="438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76839" cy="1538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96115" y="4108226"/>
            <a:ext cx="8279201" cy="310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70"/>
              </a:lnSpc>
            </a:pP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bố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cục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3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MB, TB, KB)</a:t>
            </a:r>
          </a:p>
          <a:p>
            <a:pPr algn="just">
              <a:lnSpc>
                <a:spcPts val="6170"/>
              </a:lnSpc>
              <a:spcBef>
                <a:spcPct val="0"/>
              </a:spcBef>
            </a:pP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+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Triển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khai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tường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minh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mạch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làm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rõ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hạn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chế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cần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khắc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phục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60240">
            <a:off x="44961" y="-929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1996115" y="231490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22688D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TÌM HIỂU YÊU CẦU CỦA KIỂU VĂN BẢN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8949" y="1651642"/>
            <a:ext cx="3825069" cy="1475509"/>
            <a:chOff x="0" y="0"/>
            <a:chExt cx="1007426" cy="3886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7426" cy="388611"/>
            </a:xfrm>
            <a:custGeom>
              <a:avLst/>
              <a:gdLst/>
              <a:ahLst/>
              <a:cxnLst/>
              <a:rect l="l" t="t" r="r" b="b"/>
              <a:pathLst>
                <a:path w="1007426" h="388611">
                  <a:moveTo>
                    <a:pt x="103224" y="0"/>
                  </a:moveTo>
                  <a:lnTo>
                    <a:pt x="904202" y="0"/>
                  </a:lnTo>
                  <a:cubicBezTo>
                    <a:pt x="961211" y="0"/>
                    <a:pt x="1007426" y="46215"/>
                    <a:pt x="1007426" y="103224"/>
                  </a:cubicBezTo>
                  <a:lnTo>
                    <a:pt x="1007426" y="285388"/>
                  </a:lnTo>
                  <a:cubicBezTo>
                    <a:pt x="1007426" y="342397"/>
                    <a:pt x="961211" y="388611"/>
                    <a:pt x="904202" y="388611"/>
                  </a:cubicBezTo>
                  <a:lnTo>
                    <a:pt x="103224" y="388611"/>
                  </a:lnTo>
                  <a:cubicBezTo>
                    <a:pt x="46215" y="388611"/>
                    <a:pt x="0" y="342397"/>
                    <a:pt x="0" y="285388"/>
                  </a:cubicBezTo>
                  <a:lnTo>
                    <a:pt x="0" y="103224"/>
                  </a:lnTo>
                  <a:cubicBezTo>
                    <a:pt x="0" y="46215"/>
                    <a:pt x="46215" y="0"/>
                    <a:pt x="103224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07426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9079" y="1972191"/>
            <a:ext cx="14261523" cy="71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VỀ NỘI DUNG: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30922" y="3484089"/>
            <a:ext cx="9005881" cy="5326042"/>
            <a:chOff x="0" y="0"/>
            <a:chExt cx="2976839" cy="17604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76839" cy="1760491"/>
            </a:xfrm>
            <a:custGeom>
              <a:avLst/>
              <a:gdLst/>
              <a:ahLst/>
              <a:cxnLst/>
              <a:rect l="l" t="t" r="r" b="b"/>
              <a:pathLst>
                <a:path w="2976839" h="1760491">
                  <a:moveTo>
                    <a:pt x="43842" y="0"/>
                  </a:moveTo>
                  <a:lnTo>
                    <a:pt x="2932997" y="0"/>
                  </a:lnTo>
                  <a:cubicBezTo>
                    <a:pt x="2944625" y="0"/>
                    <a:pt x="2955776" y="4619"/>
                    <a:pt x="2963998" y="12841"/>
                  </a:cubicBezTo>
                  <a:cubicBezTo>
                    <a:pt x="2972220" y="21063"/>
                    <a:pt x="2976839" y="32215"/>
                    <a:pt x="2976839" y="43842"/>
                  </a:cubicBezTo>
                  <a:lnTo>
                    <a:pt x="2976839" y="1716649"/>
                  </a:lnTo>
                  <a:cubicBezTo>
                    <a:pt x="2976839" y="1728276"/>
                    <a:pt x="2972220" y="1739428"/>
                    <a:pt x="2963998" y="1747650"/>
                  </a:cubicBezTo>
                  <a:cubicBezTo>
                    <a:pt x="2955776" y="1755872"/>
                    <a:pt x="2944625" y="1760491"/>
                    <a:pt x="2932997" y="1760491"/>
                  </a:cubicBezTo>
                  <a:lnTo>
                    <a:pt x="43842" y="1760491"/>
                  </a:lnTo>
                  <a:cubicBezTo>
                    <a:pt x="32215" y="1760491"/>
                    <a:pt x="21063" y="1755872"/>
                    <a:pt x="12841" y="1747650"/>
                  </a:cubicBezTo>
                  <a:cubicBezTo>
                    <a:pt x="4619" y="1739428"/>
                    <a:pt x="0" y="1728276"/>
                    <a:pt x="0" y="1716649"/>
                  </a:cubicBezTo>
                  <a:lnTo>
                    <a:pt x="0" y="43842"/>
                  </a:lnTo>
                  <a:cubicBezTo>
                    <a:pt x="0" y="32215"/>
                    <a:pt x="4619" y="21063"/>
                    <a:pt x="12841" y="12841"/>
                  </a:cubicBezTo>
                  <a:cubicBezTo>
                    <a:pt x="21063" y="4619"/>
                    <a:pt x="32215" y="0"/>
                    <a:pt x="438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76839" cy="18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01001" y="3807303"/>
            <a:ext cx="8265723" cy="545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70"/>
              </a:lnSpc>
            </a:pPr>
            <a:r>
              <a:rPr lang="en-US" sz="4407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Trình bày được bản chất, phạm vi tác động của vấn đề đối với đời sống xã hội (theo hướng tích cực hoặc tiêu cực); tổ chức được hệ thống luận điểm chặt chẽ, lí lẽ sắc bén, bằng chứng xác thực và tiêu biểu. </a:t>
            </a:r>
          </a:p>
          <a:p>
            <a:pPr algn="just">
              <a:lnSpc>
                <a:spcPts val="6170"/>
              </a:lnSpc>
              <a:spcBef>
                <a:spcPct val="0"/>
              </a:spcBef>
            </a:pPr>
            <a:endParaRPr lang="en-US" sz="4407">
              <a:solidFill>
                <a:srgbClr val="22688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60240">
            <a:off x="44961" y="-929"/>
            <a:ext cx="1891278" cy="898250"/>
          </a:xfrm>
          <a:custGeom>
            <a:avLst/>
            <a:gdLst/>
            <a:ahLst/>
            <a:cxnLst/>
            <a:rect l="l" t="t" r="r" b="b"/>
            <a:pathLst>
              <a:path w="1891278" h="898250">
                <a:moveTo>
                  <a:pt x="0" y="0"/>
                </a:moveTo>
                <a:lnTo>
                  <a:pt x="1891278" y="0"/>
                </a:lnTo>
                <a:lnTo>
                  <a:pt x="1891278" y="898251"/>
                </a:lnTo>
                <a:lnTo>
                  <a:pt x="0" y="898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1996115" y="231490"/>
            <a:ext cx="14295770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b="1">
                <a:solidFill>
                  <a:srgbClr val="22688D"/>
                </a:solidFill>
                <a:latin typeface="Fraunces Bold"/>
                <a:ea typeface="Fraunces Bold"/>
                <a:cs typeface="Fraunces Bold"/>
                <a:sym typeface="Fraunces Bold"/>
              </a:rPr>
              <a:t>I. TÌM HIỂU YÊU CẦU CỦA KIỂU VĂN BẢN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8949" y="1651642"/>
            <a:ext cx="3825069" cy="1475509"/>
            <a:chOff x="0" y="0"/>
            <a:chExt cx="1007426" cy="3886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7426" cy="388611"/>
            </a:xfrm>
            <a:custGeom>
              <a:avLst/>
              <a:gdLst/>
              <a:ahLst/>
              <a:cxnLst/>
              <a:rect l="l" t="t" r="r" b="b"/>
              <a:pathLst>
                <a:path w="1007426" h="388611">
                  <a:moveTo>
                    <a:pt x="103224" y="0"/>
                  </a:moveTo>
                  <a:lnTo>
                    <a:pt x="904202" y="0"/>
                  </a:lnTo>
                  <a:cubicBezTo>
                    <a:pt x="961211" y="0"/>
                    <a:pt x="1007426" y="46215"/>
                    <a:pt x="1007426" y="103224"/>
                  </a:cubicBezTo>
                  <a:lnTo>
                    <a:pt x="1007426" y="285388"/>
                  </a:lnTo>
                  <a:cubicBezTo>
                    <a:pt x="1007426" y="342397"/>
                    <a:pt x="961211" y="388611"/>
                    <a:pt x="904202" y="388611"/>
                  </a:cubicBezTo>
                  <a:lnTo>
                    <a:pt x="103224" y="388611"/>
                  </a:lnTo>
                  <a:cubicBezTo>
                    <a:pt x="46215" y="388611"/>
                    <a:pt x="0" y="342397"/>
                    <a:pt x="0" y="285388"/>
                  </a:cubicBezTo>
                  <a:lnTo>
                    <a:pt x="0" y="103224"/>
                  </a:lnTo>
                  <a:cubicBezTo>
                    <a:pt x="0" y="46215"/>
                    <a:pt x="46215" y="0"/>
                    <a:pt x="103224" y="0"/>
                  </a:cubicBezTo>
                  <a:close/>
                </a:path>
              </a:pathLst>
            </a:custGeom>
            <a:solidFill>
              <a:srgbClr val="FFD6BA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07426" cy="436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9079" y="1972191"/>
            <a:ext cx="14261523" cy="71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22688D"/>
                </a:solidFill>
                <a:latin typeface="#9Slide07 Crocante"/>
                <a:ea typeface="#9Slide07 Crocante"/>
                <a:cs typeface="#9Slide07 Crocante"/>
                <a:sym typeface="#9Slide07 Crocante"/>
              </a:rPr>
              <a:t>VỀ NỘI DUNG: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30922" y="3484089"/>
            <a:ext cx="9005881" cy="5326042"/>
            <a:chOff x="0" y="0"/>
            <a:chExt cx="2976839" cy="17604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76839" cy="1760491"/>
            </a:xfrm>
            <a:custGeom>
              <a:avLst/>
              <a:gdLst/>
              <a:ahLst/>
              <a:cxnLst/>
              <a:rect l="l" t="t" r="r" b="b"/>
              <a:pathLst>
                <a:path w="2976839" h="1760491">
                  <a:moveTo>
                    <a:pt x="43842" y="0"/>
                  </a:moveTo>
                  <a:lnTo>
                    <a:pt x="2932997" y="0"/>
                  </a:lnTo>
                  <a:cubicBezTo>
                    <a:pt x="2944625" y="0"/>
                    <a:pt x="2955776" y="4619"/>
                    <a:pt x="2963998" y="12841"/>
                  </a:cubicBezTo>
                  <a:cubicBezTo>
                    <a:pt x="2972220" y="21063"/>
                    <a:pt x="2976839" y="32215"/>
                    <a:pt x="2976839" y="43842"/>
                  </a:cubicBezTo>
                  <a:lnTo>
                    <a:pt x="2976839" y="1716649"/>
                  </a:lnTo>
                  <a:cubicBezTo>
                    <a:pt x="2976839" y="1728276"/>
                    <a:pt x="2972220" y="1739428"/>
                    <a:pt x="2963998" y="1747650"/>
                  </a:cubicBezTo>
                  <a:cubicBezTo>
                    <a:pt x="2955776" y="1755872"/>
                    <a:pt x="2944625" y="1760491"/>
                    <a:pt x="2932997" y="1760491"/>
                  </a:cubicBezTo>
                  <a:lnTo>
                    <a:pt x="43842" y="1760491"/>
                  </a:lnTo>
                  <a:cubicBezTo>
                    <a:pt x="32215" y="1760491"/>
                    <a:pt x="21063" y="1755872"/>
                    <a:pt x="12841" y="1747650"/>
                  </a:cubicBezTo>
                  <a:cubicBezTo>
                    <a:pt x="4619" y="1739428"/>
                    <a:pt x="0" y="1728276"/>
                    <a:pt x="0" y="1716649"/>
                  </a:cubicBezTo>
                  <a:lnTo>
                    <a:pt x="0" y="43842"/>
                  </a:lnTo>
                  <a:cubicBezTo>
                    <a:pt x="0" y="32215"/>
                    <a:pt x="4619" y="21063"/>
                    <a:pt x="12841" y="12841"/>
                  </a:cubicBezTo>
                  <a:cubicBezTo>
                    <a:pt x="21063" y="4619"/>
                    <a:pt x="32215" y="0"/>
                    <a:pt x="438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76839" cy="18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01001" y="3807303"/>
            <a:ext cx="8265723" cy="545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1573" lvl="1" indent="-475787" algn="just">
              <a:lnSpc>
                <a:spcPts val="6170"/>
              </a:lnSpc>
              <a:buFont typeface="Arial"/>
              <a:buChar char="•"/>
            </a:pP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Nêu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ý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kiến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trái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chiều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luận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phản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cơ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sở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951573" lvl="1" indent="-475787" algn="just">
              <a:lnSpc>
                <a:spcPts val="6170"/>
              </a:lnSpc>
              <a:buFont typeface="Arial"/>
              <a:buChar char="•"/>
            </a:pP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xuất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khả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để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giải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quyết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bất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cập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phạm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vi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vấn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7" dirty="0" err="1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</a:t>
            </a:r>
            <a:r>
              <a:rPr lang="en-US" sz="4407" dirty="0">
                <a:solidFill>
                  <a:srgbClr val="22688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  <a:p>
            <a:pPr algn="just">
              <a:lnSpc>
                <a:spcPts val="6170"/>
              </a:lnSpc>
              <a:spcBef>
                <a:spcPct val="0"/>
              </a:spcBef>
            </a:pPr>
            <a:endParaRPr lang="en-US" sz="4407" dirty="0">
              <a:solidFill>
                <a:srgbClr val="22688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82532" y="1019175"/>
            <a:ext cx="12632408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  <a:spcBef>
                <a:spcPct val="0"/>
              </a:spcBef>
            </a:pPr>
            <a:r>
              <a:rPr lang="en-US" sz="4400">
                <a:solidFill>
                  <a:srgbClr val="547668"/>
                </a:solidFill>
                <a:latin typeface="#9Slide07 SVNUT Triumph Press"/>
                <a:ea typeface="#9Slide07 SVNUT Triumph Press"/>
                <a:cs typeface="#9Slide07 SVNUT Triumph Press"/>
                <a:sym typeface="#9Slide07 SVNUT Triumph Press"/>
              </a:rPr>
              <a:t>Bảng kiểm tham khảo 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85861" y="2181112"/>
          <a:ext cx="16916278" cy="3333750"/>
        </p:xfrm>
        <a:graphic>
          <a:graphicData uri="http://schemas.openxmlformats.org/drawingml/2006/table">
            <a:tbl>
              <a:tblPr/>
              <a:tblGrid>
                <a:gridCol w="227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1250">
                <a:tc gridSpan="2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ĐẠT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KĐ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 rowSpan="2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Giới thiệu được vấn đề cần giải quyết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0">
                <a:tc vMerge="1"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r>
                        <a:rPr lang="en-US" sz="3599" b="1">
                          <a:solidFill>
                            <a:srgbClr val="22688D"/>
                          </a:solidFill>
                          <a:latin typeface="Roboto Condensed Bold"/>
                          <a:ea typeface="Roboto Condensed Bold"/>
                          <a:cs typeface="Roboto Condensed Bold"/>
                          <a:sym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39"/>
                        </a:lnSpc>
                        <a:defRPr/>
                      </a:pPr>
                      <a:r>
                        <a:rPr lang="en-US" sz="3599">
                          <a:solidFill>
                            <a:srgbClr val="22688D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Nêu tầm quan trọng của việc giải quyết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68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3662</Words>
  <Application>Microsoft Office PowerPoint</Application>
  <PresentationFormat>Custom</PresentationFormat>
  <Paragraphs>262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#9Slide07 Crocante</vt:lpstr>
      <vt:lpstr>Roboto Condensed Bold</vt:lpstr>
      <vt:lpstr>Fraunces Bold</vt:lpstr>
      <vt:lpstr>Arial</vt:lpstr>
      <vt:lpstr>Roboto Condensed</vt:lpstr>
      <vt:lpstr>#9Slide05 Dear Saturday</vt:lpstr>
      <vt:lpstr>Calibri</vt:lpstr>
      <vt:lpstr>#9Slide05 Fourth Medium</vt:lpstr>
      <vt:lpstr>#9Slide07 SVNUT Triumph Press</vt:lpstr>
      <vt:lpstr>#9Slide07 SVNBango</vt:lpstr>
      <vt:lpstr>Roboto Condensed Bold Italics</vt:lpstr>
      <vt:lpstr>Roboto Condensed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</dc:title>
  <cp:lastModifiedBy>QuangHung Xuan</cp:lastModifiedBy>
  <cp:revision>4</cp:revision>
  <dcterms:created xsi:type="dcterms:W3CDTF">2006-08-16T00:00:00Z</dcterms:created>
  <dcterms:modified xsi:type="dcterms:W3CDTF">2026-02-26T13:45:15Z</dcterms:modified>
  <dc:identifier>DAGZH0RDkoU</dc:identifier>
</cp:coreProperties>
</file>