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8288000" cy="10287000"/>
  <p:notesSz cx="6858000" cy="9144000"/>
  <p:embeddedFontLst>
    <p:embeddedFont>
      <p:font typeface="#9Slide05 Dear Saturday" panose="020B0604020202020204" charset="-93"/>
      <p:regular r:id="rId43"/>
    </p:embeddedFont>
    <p:embeddedFont>
      <p:font typeface="#9Slide07 Bangers" panose="020B0604020202020204" charset="-93"/>
      <p:regular r:id="rId44"/>
    </p:embeddedFont>
    <p:embeddedFont>
      <p:font typeface="#9Slide07 Crocante" panose="020B0604020202020204" charset="-93"/>
      <p:regular r:id="rId45"/>
    </p:embeddedFont>
    <p:embeddedFont>
      <p:font typeface="#9Slide07 SVNUT Triumph Press" panose="00000500000000000000" charset="0"/>
      <p:boldItalic r:id="rId46"/>
    </p:embeddedFont>
    <p:embeddedFont>
      <p:font typeface="Fraunces Bold" panose="020B0604020202020204" charset="-93"/>
      <p:regular r:id="rId47"/>
    </p:embeddedFont>
    <p:embeddedFont>
      <p:font typeface="Roboto Bold" panose="020B0604020202020204" charset="0"/>
      <p:regular r:id="rId48"/>
    </p:embeddedFont>
    <p:embeddedFont>
      <p:font typeface="Roboto Condensed" panose="02000000000000000000" pitchFamily="2" charset="0"/>
      <p:regular r:id="rId49"/>
      <p:bold r:id="rId50"/>
      <p:italic r:id="rId51"/>
    </p:embeddedFont>
    <p:embeddedFont>
      <p:font typeface="Roboto Condensed Bold" panose="02000000000000000000" charset="0"/>
      <p:regular r:id="rId52"/>
    </p:embeddedFont>
    <p:embeddedFont>
      <p:font typeface="Roboto Condensed Bold Italics" panose="020B0604020202020204" charset="0"/>
      <p:regular r:id="rId53"/>
    </p:embeddedFont>
    <p:embeddedFont>
      <p:font typeface="Roboto Condensed Italics" panose="020B0604020202020204"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4.svg"/><Relationship Id="rId7" Type="http://schemas.openxmlformats.org/officeDocument/2006/relationships/image" Target="../media/image2.svg"/><Relationship Id="rId12"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sv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sv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sv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8.sv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8.sv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8.sv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0.svg"/><Relationship Id="rId7" Type="http://schemas.openxmlformats.org/officeDocument/2006/relationships/image" Target="../media/image28.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svg"/></Relationships>
</file>

<file path=ppt/slides/_rels/slide3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sv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sv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0.svg"/><Relationship Id="rId7" Type="http://schemas.openxmlformats.org/officeDocument/2006/relationships/image" Target="../media/image28.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pSp>
        <p:nvGrpSpPr>
          <p:cNvPr id="10" name="Group 10"/>
          <p:cNvGrpSpPr/>
          <p:nvPr/>
        </p:nvGrpSpPr>
        <p:grpSpPr>
          <a:xfrm>
            <a:off x="829173" y="918456"/>
            <a:ext cx="399053" cy="39905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3" name="Group 13"/>
          <p:cNvGrpSpPr/>
          <p:nvPr/>
        </p:nvGrpSpPr>
        <p:grpSpPr>
          <a:xfrm>
            <a:off x="2000002" y="2423272"/>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6" name="Group 16"/>
          <p:cNvGrpSpPr/>
          <p:nvPr/>
        </p:nvGrpSpPr>
        <p:grpSpPr>
          <a:xfrm>
            <a:off x="15995178" y="4159641"/>
            <a:ext cx="399053" cy="39905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9" name="Group 19"/>
          <p:cNvGrpSpPr/>
          <p:nvPr/>
        </p:nvGrpSpPr>
        <p:grpSpPr>
          <a:xfrm>
            <a:off x="17100816" y="2622798"/>
            <a:ext cx="399053" cy="399053"/>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2" name="Group 22"/>
          <p:cNvGrpSpPr/>
          <p:nvPr/>
        </p:nvGrpSpPr>
        <p:grpSpPr>
          <a:xfrm>
            <a:off x="15958340" y="718929"/>
            <a:ext cx="399053" cy="399053"/>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28" name="Freeform 28"/>
          <p:cNvSpPr/>
          <p:nvPr/>
        </p:nvSpPr>
        <p:spPr>
          <a:xfrm>
            <a:off x="421786" y="3142801"/>
            <a:ext cx="1417665" cy="1415893"/>
          </a:xfrm>
          <a:custGeom>
            <a:avLst/>
            <a:gdLst/>
            <a:ahLst/>
            <a:cxnLst/>
            <a:rect l="l" t="t" r="r" b="b"/>
            <a:pathLst>
              <a:path w="1417665" h="1415893">
                <a:moveTo>
                  <a:pt x="0" y="0"/>
                </a:moveTo>
                <a:lnTo>
                  <a:pt x="1417664" y="0"/>
                </a:lnTo>
                <a:lnTo>
                  <a:pt x="1417664" y="1415893"/>
                </a:lnTo>
                <a:lnTo>
                  <a:pt x="0" y="141589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29" name="Freeform 29"/>
          <p:cNvSpPr/>
          <p:nvPr/>
        </p:nvSpPr>
        <p:spPr>
          <a:xfrm>
            <a:off x="16085846" y="5205087"/>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31" name="TextBox 31"/>
          <p:cNvSpPr txBox="1"/>
          <p:nvPr/>
        </p:nvSpPr>
        <p:spPr>
          <a:xfrm>
            <a:off x="2585481" y="1861319"/>
            <a:ext cx="12614352" cy="771525"/>
          </a:xfrm>
          <a:prstGeom prst="rect">
            <a:avLst/>
          </a:prstGeom>
        </p:spPr>
        <p:txBody>
          <a:bodyPr lIns="0" tIns="0" rIns="0" bIns="0" rtlCol="0" anchor="t">
            <a:spAutoFit/>
          </a:bodyPr>
          <a:lstStyle/>
          <a:p>
            <a:pPr algn="ctr">
              <a:lnSpc>
                <a:spcPts val="6000"/>
              </a:lnSpc>
            </a:pPr>
            <a:r>
              <a:rPr lang="en-US" sz="5000" b="1" spc="250">
                <a:solidFill>
                  <a:srgbClr val="7A4675"/>
                </a:solidFill>
                <a:latin typeface="Fraunces Bold"/>
                <a:ea typeface="Fraunces Bold"/>
                <a:cs typeface="Fraunces Bold"/>
                <a:sym typeface="Fraunces Bold"/>
              </a:rPr>
              <a:t>KHỞI ĐỘNG</a:t>
            </a:r>
          </a:p>
        </p:txBody>
      </p:sp>
      <p:sp>
        <p:nvSpPr>
          <p:cNvPr id="32" name="TextBox 32"/>
          <p:cNvSpPr txBox="1"/>
          <p:nvPr/>
        </p:nvSpPr>
        <p:spPr>
          <a:xfrm>
            <a:off x="5149049" y="3190348"/>
            <a:ext cx="7773538" cy="1235075"/>
          </a:xfrm>
          <a:prstGeom prst="rect">
            <a:avLst/>
          </a:prstGeom>
        </p:spPr>
        <p:txBody>
          <a:bodyPr lIns="0" tIns="0" rIns="0" bIns="0" rtlCol="0" anchor="t">
            <a:spAutoFit/>
          </a:bodyPr>
          <a:lstStyle/>
          <a:p>
            <a:pPr algn="just">
              <a:lnSpc>
                <a:spcPts val="4900"/>
              </a:lnSpc>
            </a:pPr>
            <a:r>
              <a:rPr lang="en-US" sz="3500" b="1" dirty="0" err="1">
                <a:solidFill>
                  <a:srgbClr val="4F2C33"/>
                </a:solidFill>
                <a:latin typeface="Roboto Condensed Bold"/>
                <a:ea typeface="Roboto Condensed Bold"/>
                <a:cs typeface="Roboto Condensed Bold"/>
                <a:sym typeface="Roboto Condensed Bold"/>
              </a:rPr>
              <a:t>Nhiệm</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vụ</a:t>
            </a:r>
            <a:r>
              <a:rPr lang="en-US" sz="3500" b="1" dirty="0">
                <a:solidFill>
                  <a:srgbClr val="4F2C33"/>
                </a:solidFill>
                <a:latin typeface="Roboto Condensed Bold"/>
                <a:ea typeface="Roboto Condensed Bold"/>
                <a:cs typeface="Roboto Condensed Bold"/>
                <a:sym typeface="Roboto Condensed Bold"/>
              </a:rPr>
              <a:t> 1: So </a:t>
            </a:r>
            <a:r>
              <a:rPr lang="en-US" sz="3500" b="1" dirty="0" err="1">
                <a:solidFill>
                  <a:srgbClr val="4F2C33"/>
                </a:solidFill>
                <a:latin typeface="Roboto Condensed Bold"/>
                <a:ea typeface="Roboto Condensed Bold"/>
                <a:cs typeface="Roboto Condensed Bold"/>
                <a:sym typeface="Roboto Condensed Bold"/>
              </a:rPr>
              <a:t>sánh</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hai</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câu</a:t>
            </a:r>
            <a:r>
              <a:rPr lang="en-US" sz="3500" b="1" dirty="0">
                <a:solidFill>
                  <a:srgbClr val="4F2C33"/>
                </a:solidFill>
                <a:latin typeface="Roboto Condensed Bold"/>
                <a:ea typeface="Roboto Condensed Bold"/>
                <a:cs typeface="Roboto Condensed Bold"/>
                <a:sym typeface="Roboto Condensed Bold"/>
              </a:rPr>
              <a:t> in </a:t>
            </a:r>
            <a:r>
              <a:rPr lang="en-US" sz="3500" b="1" dirty="0" err="1">
                <a:solidFill>
                  <a:srgbClr val="4F2C33"/>
                </a:solidFill>
                <a:latin typeface="Roboto Condensed Bold"/>
                <a:ea typeface="Roboto Condensed Bold"/>
                <a:cs typeface="Roboto Condensed Bold"/>
                <a:sym typeface="Roboto Condensed Bold"/>
              </a:rPr>
              <a:t>đậm</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về</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nội</a:t>
            </a:r>
            <a:r>
              <a:rPr lang="en-US" sz="3500" b="1" dirty="0">
                <a:solidFill>
                  <a:srgbClr val="4F2C33"/>
                </a:solidFill>
                <a:latin typeface="Roboto Condensed Bold"/>
                <a:ea typeface="Roboto Condensed Bold"/>
                <a:cs typeface="Roboto Condensed Bold"/>
                <a:sym typeface="Roboto Condensed Bold"/>
              </a:rPr>
              <a:t> dung </a:t>
            </a:r>
            <a:r>
              <a:rPr lang="en-US" sz="3500" b="1" dirty="0" err="1">
                <a:solidFill>
                  <a:srgbClr val="4F2C33"/>
                </a:solidFill>
                <a:latin typeface="Roboto Condensed Bold"/>
                <a:ea typeface="Roboto Condensed Bold"/>
                <a:cs typeface="Roboto Condensed Bold"/>
                <a:sym typeface="Roboto Condensed Bold"/>
              </a:rPr>
              <a:t>và</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cấu</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tạo</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trong</a:t>
            </a:r>
            <a:r>
              <a:rPr lang="en-US" sz="3500" b="1" dirty="0">
                <a:solidFill>
                  <a:srgbClr val="4F2C33"/>
                </a:solidFill>
                <a:latin typeface="Roboto Condensed Bold"/>
                <a:ea typeface="Roboto Condensed Bold"/>
                <a:cs typeface="Roboto Condensed Bold"/>
                <a:sym typeface="Roboto Condensed Bold"/>
              </a:rPr>
              <a:t> 2 </a:t>
            </a:r>
            <a:r>
              <a:rPr lang="en-US" sz="3500" b="1" dirty="0" err="1">
                <a:solidFill>
                  <a:srgbClr val="4F2C33"/>
                </a:solidFill>
                <a:latin typeface="Roboto Condensed Bold"/>
                <a:ea typeface="Roboto Condensed Bold"/>
                <a:cs typeface="Roboto Condensed Bold"/>
                <a:sym typeface="Roboto Condensed Bold"/>
              </a:rPr>
              <a:t>ngữ</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liệu</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sau</a:t>
            </a:r>
            <a:r>
              <a:rPr lang="en-US" sz="3500" b="1" dirty="0">
                <a:solidFill>
                  <a:srgbClr val="4F2C33"/>
                </a:solidFill>
                <a:latin typeface="Roboto Condensed Bold"/>
                <a:ea typeface="Roboto Condensed Bold"/>
                <a:cs typeface="Roboto Condensed Bold"/>
                <a:sym typeface="Roboto Condensed Bold"/>
              </a:rPr>
              <a:t>:</a:t>
            </a:r>
          </a:p>
        </p:txBody>
      </p:sp>
      <p:sp>
        <p:nvSpPr>
          <p:cNvPr id="33" name="TextBox 33"/>
          <p:cNvSpPr txBox="1"/>
          <p:nvPr/>
        </p:nvSpPr>
        <p:spPr>
          <a:xfrm>
            <a:off x="3309824" y="4644497"/>
            <a:ext cx="11541358" cy="4330700"/>
          </a:xfrm>
          <a:prstGeom prst="rect">
            <a:avLst/>
          </a:prstGeom>
        </p:spPr>
        <p:txBody>
          <a:bodyPr lIns="0" tIns="0" rIns="0" bIns="0" rtlCol="0" anchor="t">
            <a:spAutoFit/>
          </a:bodyPr>
          <a:lstStyle/>
          <a:p>
            <a:pPr algn="just">
              <a:lnSpc>
                <a:spcPts val="4900"/>
              </a:lnSpc>
            </a:pPr>
            <a:r>
              <a:rPr lang="en-US" sz="3500" b="1" dirty="0" err="1">
                <a:solidFill>
                  <a:srgbClr val="4F2C33"/>
                </a:solidFill>
                <a:latin typeface="Roboto Condensed Bold"/>
                <a:ea typeface="Roboto Condensed Bold"/>
                <a:cs typeface="Roboto Condensed Bold"/>
                <a:sym typeface="Roboto Condensed Bold"/>
              </a:rPr>
              <a:t>Ngữ</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liệu</a:t>
            </a:r>
            <a:r>
              <a:rPr lang="en-US" sz="3500" b="1" dirty="0">
                <a:solidFill>
                  <a:srgbClr val="4F2C33"/>
                </a:solidFill>
                <a:latin typeface="Roboto Condensed Bold"/>
                <a:ea typeface="Roboto Condensed Bold"/>
                <a:cs typeface="Roboto Condensed Bold"/>
                <a:sym typeface="Roboto Condensed Bold"/>
              </a:rPr>
              <a:t> 1: </a:t>
            </a:r>
          </a:p>
          <a:p>
            <a:pPr algn="just">
              <a:lnSpc>
                <a:spcPts val="4900"/>
              </a:lnSpc>
            </a:pPr>
            <a:r>
              <a:rPr lang="en-US" sz="3500" dirty="0">
                <a:solidFill>
                  <a:srgbClr val="4F2C33"/>
                </a:solidFill>
                <a:latin typeface="Roboto Condensed"/>
                <a:ea typeface="Roboto Condensed"/>
                <a:cs typeface="Roboto Condensed"/>
                <a:sym typeface="Roboto Condensed"/>
              </a:rPr>
              <a:t>A: Di </a:t>
            </a:r>
            <a:r>
              <a:rPr lang="en-US" sz="3500" dirty="0" err="1">
                <a:solidFill>
                  <a:srgbClr val="4F2C33"/>
                </a:solidFill>
                <a:latin typeface="Roboto Condensed"/>
                <a:ea typeface="Roboto Condensed"/>
                <a:cs typeface="Roboto Condensed"/>
                <a:sym typeface="Roboto Condensed"/>
              </a:rPr>
              <a:t>tích</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lịch</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sử</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nào</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được</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nhắc</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đến</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trong</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bài</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đọc</a:t>
            </a:r>
            <a:r>
              <a:rPr lang="en-US" sz="3500" dirty="0">
                <a:solidFill>
                  <a:srgbClr val="4F2C33"/>
                </a:solidFill>
                <a:latin typeface="Roboto Condensed"/>
                <a:ea typeface="Roboto Condensed"/>
                <a:cs typeface="Roboto Condensed"/>
                <a:sym typeface="Roboto Condensed"/>
              </a:rPr>
              <a:t> 1 </a:t>
            </a:r>
            <a:r>
              <a:rPr lang="en-US" sz="3500" dirty="0" err="1">
                <a:solidFill>
                  <a:srgbClr val="4F2C33"/>
                </a:solidFill>
                <a:latin typeface="Roboto Condensed"/>
                <a:ea typeface="Roboto Condensed"/>
                <a:cs typeface="Roboto Condensed"/>
                <a:sym typeface="Roboto Condensed"/>
              </a:rPr>
              <a:t>chủ</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đề</a:t>
            </a:r>
            <a:r>
              <a:rPr lang="en-US" sz="3500" dirty="0">
                <a:solidFill>
                  <a:srgbClr val="4F2C33"/>
                </a:solidFill>
                <a:latin typeface="Roboto Condensed"/>
                <a:ea typeface="Roboto Condensed"/>
                <a:cs typeface="Roboto Condensed"/>
                <a:sym typeface="Roboto Condensed"/>
              </a:rPr>
              <a:t> 8?</a:t>
            </a:r>
          </a:p>
          <a:p>
            <a:pPr algn="just">
              <a:lnSpc>
                <a:spcPts val="4900"/>
              </a:lnSpc>
            </a:pPr>
            <a:r>
              <a:rPr lang="en-US" sz="3500" dirty="0">
                <a:solidFill>
                  <a:srgbClr val="4F2C33"/>
                </a:solidFill>
                <a:latin typeface="Roboto Condensed"/>
                <a:ea typeface="Roboto Condensed"/>
                <a:cs typeface="Roboto Condensed"/>
                <a:sym typeface="Roboto Condensed"/>
              </a:rPr>
              <a:t>B: </a:t>
            </a:r>
            <a:r>
              <a:rPr lang="en-US" sz="3500" b="1" dirty="0" err="1">
                <a:solidFill>
                  <a:srgbClr val="4F2C33"/>
                </a:solidFill>
                <a:latin typeface="Roboto Condensed Bold"/>
                <a:ea typeface="Roboto Condensed Bold"/>
                <a:cs typeface="Roboto Condensed Bold"/>
                <a:sym typeface="Roboto Condensed Bold"/>
              </a:rPr>
              <a:t>Quần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thể</a:t>
            </a:r>
            <a:r>
              <a:rPr lang="en-US" sz="3500" b="1" dirty="0">
                <a:solidFill>
                  <a:srgbClr val="4F2C33"/>
                </a:solidFill>
                <a:latin typeface="Roboto Condensed Bold"/>
                <a:ea typeface="Roboto Condensed Bold"/>
                <a:cs typeface="Roboto Condensed Bold"/>
                <a:sym typeface="Roboto Condensed Bold"/>
              </a:rPr>
              <a:t> di </a:t>
            </a:r>
            <a:r>
              <a:rPr lang="en-US" sz="3500" b="1" dirty="0" err="1">
                <a:solidFill>
                  <a:srgbClr val="4F2C33"/>
                </a:solidFill>
                <a:latin typeface="Roboto Condensed Bold"/>
                <a:ea typeface="Roboto Condensed Bold"/>
                <a:cs typeface="Roboto Condensed Bold"/>
                <a:sym typeface="Roboto Condensed Bold"/>
              </a:rPr>
              <a:t>tích</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Cố</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đô</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Huế.Ngữ</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liệu</a:t>
            </a:r>
            <a:r>
              <a:rPr lang="en-US" sz="3500" b="1" dirty="0">
                <a:solidFill>
                  <a:srgbClr val="4F2C33"/>
                </a:solidFill>
                <a:latin typeface="Roboto Condensed Bold"/>
                <a:ea typeface="Roboto Condensed Bold"/>
                <a:cs typeface="Roboto Condensed Bold"/>
                <a:sym typeface="Roboto Condensed Bold"/>
              </a:rPr>
              <a:t> 2:</a:t>
            </a:r>
          </a:p>
          <a:p>
            <a:pPr algn="just">
              <a:lnSpc>
                <a:spcPts val="4900"/>
              </a:lnSpc>
            </a:pPr>
            <a:r>
              <a:rPr lang="en-US" sz="3500" dirty="0">
                <a:solidFill>
                  <a:srgbClr val="4F2C33"/>
                </a:solidFill>
                <a:latin typeface="Roboto Condensed"/>
                <a:ea typeface="Roboto Condensed"/>
                <a:cs typeface="Roboto Condensed"/>
                <a:sym typeface="Roboto Condensed"/>
              </a:rPr>
              <a:t>A: Di </a:t>
            </a:r>
            <a:r>
              <a:rPr lang="en-US" sz="3500" dirty="0" err="1">
                <a:solidFill>
                  <a:srgbClr val="4F2C33"/>
                </a:solidFill>
                <a:latin typeface="Roboto Condensed"/>
                <a:ea typeface="Roboto Condensed"/>
                <a:cs typeface="Roboto Condensed"/>
                <a:sym typeface="Roboto Condensed"/>
              </a:rPr>
              <a:t>tích</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lịch</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sử</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nào</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được</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nhắc</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đến</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trong</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bài</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đọc</a:t>
            </a:r>
            <a:r>
              <a:rPr lang="en-US" sz="3500" dirty="0">
                <a:solidFill>
                  <a:srgbClr val="4F2C33"/>
                </a:solidFill>
                <a:latin typeface="Roboto Condensed"/>
                <a:ea typeface="Roboto Condensed"/>
                <a:cs typeface="Roboto Condensed"/>
                <a:sym typeface="Roboto Condensed"/>
              </a:rPr>
              <a:t> 1 </a:t>
            </a:r>
            <a:r>
              <a:rPr lang="en-US" sz="3500" dirty="0" err="1">
                <a:solidFill>
                  <a:srgbClr val="4F2C33"/>
                </a:solidFill>
                <a:latin typeface="Roboto Condensed"/>
                <a:ea typeface="Roboto Condensed"/>
                <a:cs typeface="Roboto Condensed"/>
                <a:sym typeface="Roboto Condensed"/>
              </a:rPr>
              <a:t>chủ</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đề</a:t>
            </a:r>
            <a:r>
              <a:rPr lang="en-US" sz="3500" dirty="0">
                <a:solidFill>
                  <a:srgbClr val="4F2C33"/>
                </a:solidFill>
                <a:latin typeface="Roboto Condensed"/>
                <a:ea typeface="Roboto Condensed"/>
                <a:cs typeface="Roboto Condensed"/>
                <a:sym typeface="Roboto Condensed"/>
              </a:rPr>
              <a:t> 8?</a:t>
            </a:r>
          </a:p>
          <a:p>
            <a:pPr algn="just">
              <a:lnSpc>
                <a:spcPts val="4900"/>
              </a:lnSpc>
            </a:pPr>
            <a:r>
              <a:rPr lang="en-US" sz="3500" dirty="0">
                <a:solidFill>
                  <a:srgbClr val="4F2C33"/>
                </a:solidFill>
                <a:latin typeface="Roboto Condensed"/>
                <a:ea typeface="Roboto Condensed"/>
                <a:cs typeface="Roboto Condensed"/>
                <a:sym typeface="Roboto Condensed"/>
              </a:rPr>
              <a:t>B:</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Quần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thể</a:t>
            </a:r>
            <a:r>
              <a:rPr lang="en-US" sz="3500" b="1" dirty="0">
                <a:solidFill>
                  <a:srgbClr val="4F2C33"/>
                </a:solidFill>
                <a:latin typeface="Roboto Condensed Bold"/>
                <a:ea typeface="Roboto Condensed Bold"/>
                <a:cs typeface="Roboto Condensed Bold"/>
                <a:sym typeface="Roboto Condensed Bold"/>
              </a:rPr>
              <a:t> di </a:t>
            </a:r>
            <a:r>
              <a:rPr lang="en-US" sz="3500" b="1" dirty="0" err="1">
                <a:solidFill>
                  <a:srgbClr val="4F2C33"/>
                </a:solidFill>
                <a:latin typeface="Roboto Condensed Bold"/>
                <a:ea typeface="Roboto Condensed Bold"/>
                <a:cs typeface="Roboto Condensed Bold"/>
                <a:sym typeface="Roboto Condensed Bold"/>
              </a:rPr>
              <a:t>tích</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Cố</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đô</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Huế</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được</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nhắc</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đến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trong</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bài</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đọc</a:t>
            </a:r>
            <a:r>
              <a:rPr lang="en-US" sz="3500" b="1" dirty="0">
                <a:solidFill>
                  <a:srgbClr val="4F2C33"/>
                </a:solidFill>
                <a:latin typeface="Roboto Condensed Bold"/>
                <a:ea typeface="Roboto Condensed Bold"/>
                <a:cs typeface="Roboto Condensed Bold"/>
                <a:sym typeface="Roboto Condensed Bold"/>
              </a:rPr>
              <a:t> 1 </a:t>
            </a:r>
            <a:r>
              <a:rPr lang="en-US" sz="3500" b="1" dirty="0" err="1">
                <a:solidFill>
                  <a:srgbClr val="4F2C33"/>
                </a:solidFill>
                <a:latin typeface="Roboto Condensed Bold"/>
                <a:ea typeface="Roboto Condensed Bold"/>
                <a:cs typeface="Roboto Condensed Bold"/>
                <a:sym typeface="Roboto Condensed Bold"/>
              </a:rPr>
              <a:t>chủ</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đề</a:t>
            </a:r>
            <a:r>
              <a:rPr lang="en-US" sz="3500" b="1" dirty="0">
                <a:solidFill>
                  <a:srgbClr val="4F2C33"/>
                </a:solidFill>
                <a:latin typeface="Roboto Condensed Bold"/>
                <a:ea typeface="Roboto Condensed Bold"/>
                <a:cs typeface="Roboto Condensed Bold"/>
                <a:sym typeface="Roboto Condensed Bold"/>
              </a:rPr>
              <a:t> 8.</a:t>
            </a:r>
          </a:p>
          <a:p>
            <a:pPr algn="just">
              <a:lnSpc>
                <a:spcPts val="4900"/>
              </a:lnSpc>
            </a:pPr>
            <a:endParaRPr lang="en-US" sz="3500" b="1" dirty="0">
              <a:solidFill>
                <a:srgbClr val="4F2C33"/>
              </a:solidFill>
              <a:latin typeface="Roboto Condensed Bold"/>
              <a:ea typeface="Roboto Condensed Bold"/>
              <a:cs typeface="Roboto Condensed Bold"/>
              <a:sym typeface="Roboto Condensed 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a:off x="7800121" y="-5914954"/>
            <a:ext cx="9658491" cy="21765614"/>
          </a:xfrm>
          <a:custGeom>
            <a:avLst/>
            <a:gdLst/>
            <a:ahLst/>
            <a:cxnLst/>
            <a:rect l="l" t="t" r="r" b="b"/>
            <a:pathLst>
              <a:path w="9658491" h="21765614">
                <a:moveTo>
                  <a:pt x="0" y="0"/>
                </a:moveTo>
                <a:lnTo>
                  <a:pt x="9658491" y="0"/>
                </a:lnTo>
                <a:lnTo>
                  <a:pt x="9658491" y="21765615"/>
                </a:lnTo>
                <a:lnTo>
                  <a:pt x="0" y="21765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1823818">
            <a:off x="-3571403" y="4215654"/>
            <a:ext cx="6647475" cy="8296380"/>
          </a:xfrm>
          <a:custGeom>
            <a:avLst/>
            <a:gdLst/>
            <a:ahLst/>
            <a:cxnLst/>
            <a:rect l="l" t="t" r="r" b="b"/>
            <a:pathLst>
              <a:path w="6647475" h="8296380">
                <a:moveTo>
                  <a:pt x="0" y="0"/>
                </a:moveTo>
                <a:lnTo>
                  <a:pt x="6647475" y="0"/>
                </a:lnTo>
                <a:lnTo>
                  <a:pt x="6647475" y="8296380"/>
                </a:lnTo>
                <a:lnTo>
                  <a:pt x="0" y="82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6293509" y="936126"/>
            <a:ext cx="1555522" cy="1553578"/>
          </a:xfrm>
          <a:custGeom>
            <a:avLst/>
            <a:gdLst/>
            <a:ahLst/>
            <a:cxnLst/>
            <a:rect l="l" t="t" r="r" b="b"/>
            <a:pathLst>
              <a:path w="1555522" h="1553578">
                <a:moveTo>
                  <a:pt x="0" y="0"/>
                </a:moveTo>
                <a:lnTo>
                  <a:pt x="1555522" y="0"/>
                </a:lnTo>
                <a:lnTo>
                  <a:pt x="1555522" y="1553578"/>
                </a:lnTo>
                <a:lnTo>
                  <a:pt x="0" y="155357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13" name="TextBox 13"/>
          <p:cNvSpPr txBox="1"/>
          <p:nvPr/>
        </p:nvSpPr>
        <p:spPr>
          <a:xfrm>
            <a:off x="8641118" y="262922"/>
            <a:ext cx="18016773" cy="1668868"/>
          </a:xfrm>
          <a:prstGeom prst="rect">
            <a:avLst/>
          </a:prstGeom>
        </p:spPr>
        <p:txBody>
          <a:bodyPr lIns="0" tIns="0" rIns="0" bIns="0" rtlCol="0" anchor="t">
            <a:spAutoFit/>
          </a:bodyPr>
          <a:lstStyle/>
          <a:p>
            <a:pPr algn="l">
              <a:lnSpc>
                <a:spcPts val="6720"/>
              </a:lnSpc>
            </a:pPr>
            <a:r>
              <a:rPr lang="en-US" sz="4800" b="1">
                <a:solidFill>
                  <a:srgbClr val="CB715E"/>
                </a:solidFill>
                <a:latin typeface="Fraunces Bold"/>
                <a:ea typeface="Fraunces Bold"/>
                <a:cs typeface="Fraunces Bold"/>
                <a:sym typeface="Fraunces Bold"/>
              </a:rPr>
              <a:t>I. CÂU RÚT GỌN VÀ </a:t>
            </a:r>
          </a:p>
          <a:p>
            <a:pPr algn="l">
              <a:lnSpc>
                <a:spcPts val="6720"/>
              </a:lnSpc>
            </a:pPr>
            <a:r>
              <a:rPr lang="en-US" sz="4800" b="1">
                <a:solidFill>
                  <a:srgbClr val="CB715E"/>
                </a:solidFill>
                <a:latin typeface="Fraunces Bold"/>
                <a:ea typeface="Fraunces Bold"/>
                <a:cs typeface="Fraunces Bold"/>
                <a:sym typeface="Fraunces Bold"/>
              </a:rPr>
              <a:t>CÂU ĐẶC BIỆT</a:t>
            </a:r>
          </a:p>
        </p:txBody>
      </p:sp>
      <p:sp>
        <p:nvSpPr>
          <p:cNvPr id="14" name="TextBox 14"/>
          <p:cNvSpPr txBox="1"/>
          <p:nvPr/>
        </p:nvSpPr>
        <p:spPr>
          <a:xfrm>
            <a:off x="8780761" y="2061699"/>
            <a:ext cx="5186044" cy="760759"/>
          </a:xfrm>
          <a:prstGeom prst="rect">
            <a:avLst/>
          </a:prstGeom>
        </p:spPr>
        <p:txBody>
          <a:bodyPr lIns="0" tIns="0" rIns="0" bIns="0" rtlCol="0" anchor="t">
            <a:spAutoFit/>
          </a:bodyPr>
          <a:lstStyle/>
          <a:p>
            <a:pPr algn="ctr">
              <a:lnSpc>
                <a:spcPts val="6177"/>
              </a:lnSpc>
            </a:pPr>
            <a:r>
              <a:rPr lang="en-US" sz="4412">
                <a:solidFill>
                  <a:srgbClr val="EC9E5E"/>
                </a:solidFill>
                <a:latin typeface="#9Slide07 SVNUT Triumph Press"/>
                <a:ea typeface="#9Slide07 SVNUT Triumph Press"/>
                <a:cs typeface="#9Slide07 SVNUT Triumph Press"/>
                <a:sym typeface="#9Slide07 SVNUT Triumph Press"/>
              </a:rPr>
              <a:t>1. Tìm hiểu ngữ liệu </a:t>
            </a:r>
          </a:p>
        </p:txBody>
      </p:sp>
      <p:sp>
        <p:nvSpPr>
          <p:cNvPr id="15" name="TextBox 15"/>
          <p:cNvSpPr txBox="1"/>
          <p:nvPr/>
        </p:nvSpPr>
        <p:spPr>
          <a:xfrm>
            <a:off x="8954951" y="3160313"/>
            <a:ext cx="7773538" cy="1854200"/>
          </a:xfrm>
          <a:prstGeom prst="rect">
            <a:avLst/>
          </a:prstGeom>
        </p:spPr>
        <p:txBody>
          <a:bodyPr lIns="0" tIns="0" rIns="0" bIns="0" rtlCol="0" anchor="t">
            <a:spAutoFit/>
          </a:bodyPr>
          <a:lstStyle/>
          <a:p>
            <a:pPr algn="just">
              <a:lnSpc>
                <a:spcPts val="4900"/>
              </a:lnSpc>
            </a:pPr>
            <a:r>
              <a:rPr lang="en-US" sz="3500" i="1">
                <a:solidFill>
                  <a:srgbClr val="4F2C33"/>
                </a:solidFill>
                <a:latin typeface="Roboto Condensed Italics"/>
                <a:ea typeface="Roboto Condensed Italics"/>
                <a:cs typeface="Roboto Condensed Italics"/>
                <a:sym typeface="Roboto Condensed Italics"/>
              </a:rPr>
              <a:t>b. Chao ôi!</a:t>
            </a:r>
          </a:p>
          <a:p>
            <a:pPr algn="just">
              <a:lnSpc>
                <a:spcPts val="4900"/>
              </a:lnSpc>
            </a:pPr>
            <a:r>
              <a:rPr lang="en-US" sz="3500" i="1">
                <a:solidFill>
                  <a:srgbClr val="4F2C33"/>
                </a:solidFill>
                <a:latin typeface="Roboto Condensed Italics"/>
                <a:ea typeface="Roboto Condensed Italics"/>
                <a:cs typeface="Roboto Condensed Italics"/>
                <a:sym typeface="Roboto Condensed Italics"/>
              </a:rPr>
              <a:t>Lan ơi!</a:t>
            </a:r>
          </a:p>
          <a:p>
            <a:pPr algn="just">
              <a:lnSpc>
                <a:spcPts val="4900"/>
              </a:lnSpc>
            </a:pPr>
            <a:r>
              <a:rPr lang="en-US" sz="3500" i="1">
                <a:solidFill>
                  <a:srgbClr val="4F2C33"/>
                </a:solidFill>
                <a:latin typeface="Roboto Condensed Italics"/>
                <a:ea typeface="Roboto Condensed Italics"/>
                <a:cs typeface="Roboto Condensed Italics"/>
                <a:sym typeface="Roboto Condensed Italics"/>
              </a:rPr>
              <a:t>Trên bàn có một lọ hoa.</a:t>
            </a:r>
          </a:p>
        </p:txBody>
      </p:sp>
      <p:sp>
        <p:nvSpPr>
          <p:cNvPr id="16" name="TextBox 16"/>
          <p:cNvSpPr txBox="1"/>
          <p:nvPr/>
        </p:nvSpPr>
        <p:spPr>
          <a:xfrm>
            <a:off x="10184368" y="5621196"/>
            <a:ext cx="6544121" cy="1854200"/>
          </a:xfrm>
          <a:prstGeom prst="rect">
            <a:avLst/>
          </a:prstGeom>
        </p:spPr>
        <p:txBody>
          <a:bodyPr lIns="0" tIns="0" rIns="0" bIns="0" rtlCol="0" anchor="t">
            <a:spAutoFit/>
          </a:bodyPr>
          <a:lstStyle/>
          <a:p>
            <a:pPr algn="just">
              <a:lnSpc>
                <a:spcPts val="4900"/>
              </a:lnSpc>
            </a:pPr>
            <a:r>
              <a:rPr lang="en-US" sz="3500" b="1" dirty="0" err="1">
                <a:solidFill>
                  <a:srgbClr val="4F2C33"/>
                </a:solidFill>
                <a:latin typeface="Roboto Condensed Bold"/>
                <a:ea typeface="Roboto Condensed Bold"/>
                <a:cs typeface="Roboto Condensed Bold"/>
                <a:sym typeface="Roboto Condensed Bold"/>
              </a:rPr>
              <a:t>Các</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câu</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trên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có</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cấu</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tạo</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theo</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mô</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hình</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chủ</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ngữ</a:t>
            </a:r>
            <a:r>
              <a:rPr lang="en-US" sz="3500" b="1" dirty="0">
                <a:solidFill>
                  <a:srgbClr val="4F2C33"/>
                </a:solidFill>
                <a:latin typeface="Roboto Condensed Bold"/>
                <a:ea typeface="Roboto Condensed Bold"/>
                <a:cs typeface="Roboto Condensed Bold"/>
                <a:sym typeface="Roboto Condensed Bold"/>
              </a:rPr>
              <a:t> – </a:t>
            </a:r>
            <a:r>
              <a:rPr lang="en-US" sz="3500" b="1" dirty="0" err="1">
                <a:solidFill>
                  <a:srgbClr val="4F2C33"/>
                </a:solidFill>
                <a:latin typeface="Roboto Condensed Bold"/>
                <a:ea typeface="Roboto Condensed Bold"/>
                <a:cs typeface="Roboto Condensed Bold"/>
                <a:sym typeface="Roboto Condensed Bold"/>
              </a:rPr>
              <a:t>vị</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ngữ</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không</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Dựa</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vào</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đâu</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em</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nhận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xét</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như</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vậy</a:t>
            </a:r>
            <a:r>
              <a:rPr lang="en-US" sz="3500" b="1" dirty="0">
                <a:solidFill>
                  <a:srgbClr val="4F2C33"/>
                </a:solidFill>
                <a:latin typeface="Roboto Condensed Bold"/>
                <a:ea typeface="Roboto Condensed Bold"/>
                <a:cs typeface="Roboto Condensed Bold"/>
                <a:sym typeface="Roboto Condensed Bold"/>
              </a:rPr>
              <a:t>? </a:t>
            </a:r>
          </a:p>
        </p:txBody>
      </p:sp>
      <p:sp>
        <p:nvSpPr>
          <p:cNvPr id="17" name="Freeform 17"/>
          <p:cNvSpPr/>
          <p:nvPr/>
        </p:nvSpPr>
        <p:spPr>
          <a:xfrm>
            <a:off x="8893103" y="5706921"/>
            <a:ext cx="948485" cy="1503362"/>
          </a:xfrm>
          <a:custGeom>
            <a:avLst/>
            <a:gdLst/>
            <a:ahLst/>
            <a:cxnLst/>
            <a:rect l="l" t="t" r="r" b="b"/>
            <a:pathLst>
              <a:path w="948485" h="1503362">
                <a:moveTo>
                  <a:pt x="0" y="0"/>
                </a:moveTo>
                <a:lnTo>
                  <a:pt x="948485" y="0"/>
                </a:lnTo>
                <a:lnTo>
                  <a:pt x="948485" y="1503362"/>
                </a:lnTo>
                <a:lnTo>
                  <a:pt x="0" y="15033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a:off x="7800121" y="-5914954"/>
            <a:ext cx="9658491" cy="21765614"/>
          </a:xfrm>
          <a:custGeom>
            <a:avLst/>
            <a:gdLst/>
            <a:ahLst/>
            <a:cxnLst/>
            <a:rect l="l" t="t" r="r" b="b"/>
            <a:pathLst>
              <a:path w="9658491" h="21765614">
                <a:moveTo>
                  <a:pt x="0" y="0"/>
                </a:moveTo>
                <a:lnTo>
                  <a:pt x="9658491" y="0"/>
                </a:lnTo>
                <a:lnTo>
                  <a:pt x="9658491" y="21765615"/>
                </a:lnTo>
                <a:lnTo>
                  <a:pt x="0" y="21765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1823818">
            <a:off x="-3571403" y="4215654"/>
            <a:ext cx="6647475" cy="8296380"/>
          </a:xfrm>
          <a:custGeom>
            <a:avLst/>
            <a:gdLst/>
            <a:ahLst/>
            <a:cxnLst/>
            <a:rect l="l" t="t" r="r" b="b"/>
            <a:pathLst>
              <a:path w="6647475" h="8296380">
                <a:moveTo>
                  <a:pt x="0" y="0"/>
                </a:moveTo>
                <a:lnTo>
                  <a:pt x="6647475" y="0"/>
                </a:lnTo>
                <a:lnTo>
                  <a:pt x="6647475" y="8296380"/>
                </a:lnTo>
                <a:lnTo>
                  <a:pt x="0" y="82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6293509" y="936126"/>
            <a:ext cx="1555522" cy="1553578"/>
          </a:xfrm>
          <a:custGeom>
            <a:avLst/>
            <a:gdLst/>
            <a:ahLst/>
            <a:cxnLst/>
            <a:rect l="l" t="t" r="r" b="b"/>
            <a:pathLst>
              <a:path w="1555522" h="1553578">
                <a:moveTo>
                  <a:pt x="0" y="0"/>
                </a:moveTo>
                <a:lnTo>
                  <a:pt x="1555522" y="0"/>
                </a:lnTo>
                <a:lnTo>
                  <a:pt x="1555522" y="1553578"/>
                </a:lnTo>
                <a:lnTo>
                  <a:pt x="0" y="155357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13" name="TextBox 13"/>
          <p:cNvSpPr txBox="1"/>
          <p:nvPr/>
        </p:nvSpPr>
        <p:spPr>
          <a:xfrm>
            <a:off x="8641118" y="262922"/>
            <a:ext cx="18016773" cy="1668868"/>
          </a:xfrm>
          <a:prstGeom prst="rect">
            <a:avLst/>
          </a:prstGeom>
        </p:spPr>
        <p:txBody>
          <a:bodyPr lIns="0" tIns="0" rIns="0" bIns="0" rtlCol="0" anchor="t">
            <a:spAutoFit/>
          </a:bodyPr>
          <a:lstStyle/>
          <a:p>
            <a:pPr algn="l">
              <a:lnSpc>
                <a:spcPts val="6720"/>
              </a:lnSpc>
            </a:pPr>
            <a:r>
              <a:rPr lang="en-US" sz="4800" b="1">
                <a:solidFill>
                  <a:srgbClr val="CB715E"/>
                </a:solidFill>
                <a:latin typeface="Fraunces Bold"/>
                <a:ea typeface="Fraunces Bold"/>
                <a:cs typeface="Fraunces Bold"/>
                <a:sym typeface="Fraunces Bold"/>
              </a:rPr>
              <a:t>I. CÂU RÚT GỌN VÀ </a:t>
            </a:r>
          </a:p>
          <a:p>
            <a:pPr algn="l">
              <a:lnSpc>
                <a:spcPts val="6720"/>
              </a:lnSpc>
            </a:pPr>
            <a:r>
              <a:rPr lang="en-US" sz="4800" b="1">
                <a:solidFill>
                  <a:srgbClr val="CB715E"/>
                </a:solidFill>
                <a:latin typeface="Fraunces Bold"/>
                <a:ea typeface="Fraunces Bold"/>
                <a:cs typeface="Fraunces Bold"/>
                <a:sym typeface="Fraunces Bold"/>
              </a:rPr>
              <a:t>CÂU ĐẶC BIỆT</a:t>
            </a:r>
          </a:p>
        </p:txBody>
      </p:sp>
      <p:sp>
        <p:nvSpPr>
          <p:cNvPr id="14" name="TextBox 14"/>
          <p:cNvSpPr txBox="1"/>
          <p:nvPr/>
        </p:nvSpPr>
        <p:spPr>
          <a:xfrm>
            <a:off x="8780761" y="2061699"/>
            <a:ext cx="5186044" cy="760759"/>
          </a:xfrm>
          <a:prstGeom prst="rect">
            <a:avLst/>
          </a:prstGeom>
        </p:spPr>
        <p:txBody>
          <a:bodyPr lIns="0" tIns="0" rIns="0" bIns="0" rtlCol="0" anchor="t">
            <a:spAutoFit/>
          </a:bodyPr>
          <a:lstStyle/>
          <a:p>
            <a:pPr algn="ctr">
              <a:lnSpc>
                <a:spcPts val="6177"/>
              </a:lnSpc>
            </a:pPr>
            <a:r>
              <a:rPr lang="en-US" sz="4412">
                <a:solidFill>
                  <a:srgbClr val="EC9E5E"/>
                </a:solidFill>
                <a:latin typeface="#9Slide07 SVNUT Triumph Press"/>
                <a:ea typeface="#9Slide07 SVNUT Triumph Press"/>
                <a:cs typeface="#9Slide07 SVNUT Triumph Press"/>
                <a:sym typeface="#9Slide07 SVNUT Triumph Press"/>
              </a:rPr>
              <a:t>1. Tìm hiểu ngữ liệu </a:t>
            </a:r>
          </a:p>
        </p:txBody>
      </p:sp>
      <p:sp>
        <p:nvSpPr>
          <p:cNvPr id="15" name="TextBox 15"/>
          <p:cNvSpPr txBox="1"/>
          <p:nvPr/>
        </p:nvSpPr>
        <p:spPr>
          <a:xfrm>
            <a:off x="8954951" y="3160313"/>
            <a:ext cx="7773538" cy="1854200"/>
          </a:xfrm>
          <a:prstGeom prst="rect">
            <a:avLst/>
          </a:prstGeom>
        </p:spPr>
        <p:txBody>
          <a:bodyPr lIns="0" tIns="0" rIns="0" bIns="0" rtlCol="0" anchor="t">
            <a:spAutoFit/>
          </a:bodyPr>
          <a:lstStyle/>
          <a:p>
            <a:pPr algn="just">
              <a:lnSpc>
                <a:spcPts val="4900"/>
              </a:lnSpc>
            </a:pPr>
            <a:r>
              <a:rPr lang="en-US" sz="3500" i="1">
                <a:solidFill>
                  <a:srgbClr val="4F2C33"/>
                </a:solidFill>
                <a:latin typeface="Roboto Condensed Italics"/>
                <a:ea typeface="Roboto Condensed Italics"/>
                <a:cs typeface="Roboto Condensed Italics"/>
                <a:sym typeface="Roboto Condensed Italics"/>
              </a:rPr>
              <a:t>b. Chao ôi!</a:t>
            </a:r>
          </a:p>
          <a:p>
            <a:pPr algn="just">
              <a:lnSpc>
                <a:spcPts val="4900"/>
              </a:lnSpc>
            </a:pPr>
            <a:r>
              <a:rPr lang="en-US" sz="3500" i="1">
                <a:solidFill>
                  <a:srgbClr val="4F2C33"/>
                </a:solidFill>
                <a:latin typeface="Roboto Condensed Italics"/>
                <a:ea typeface="Roboto Condensed Italics"/>
                <a:cs typeface="Roboto Condensed Italics"/>
                <a:sym typeface="Roboto Condensed Italics"/>
              </a:rPr>
              <a:t>Lan ơi!</a:t>
            </a:r>
          </a:p>
          <a:p>
            <a:pPr algn="just">
              <a:lnSpc>
                <a:spcPts val="4900"/>
              </a:lnSpc>
            </a:pPr>
            <a:r>
              <a:rPr lang="en-US" sz="3500" i="1">
                <a:solidFill>
                  <a:srgbClr val="4F2C33"/>
                </a:solidFill>
                <a:latin typeface="Roboto Condensed Italics"/>
                <a:ea typeface="Roboto Condensed Italics"/>
                <a:cs typeface="Roboto Condensed Italics"/>
                <a:sym typeface="Roboto Condensed Italics"/>
              </a:rPr>
              <a:t>Trên bàn có một lọ hoa.</a:t>
            </a:r>
          </a:p>
        </p:txBody>
      </p:sp>
      <p:sp>
        <p:nvSpPr>
          <p:cNvPr id="16" name="TextBox 16"/>
          <p:cNvSpPr txBox="1"/>
          <p:nvPr/>
        </p:nvSpPr>
        <p:spPr>
          <a:xfrm>
            <a:off x="11196061" y="5681263"/>
            <a:ext cx="6886902" cy="615950"/>
          </a:xfrm>
          <a:prstGeom prst="rect">
            <a:avLst/>
          </a:prstGeom>
        </p:spPr>
        <p:txBody>
          <a:bodyPr lIns="0" tIns="0" rIns="0" bIns="0" rtlCol="0" anchor="t">
            <a:spAutoFit/>
          </a:bodyPr>
          <a:lstStyle/>
          <a:p>
            <a:pPr algn="just">
              <a:lnSpc>
                <a:spcPts val="4900"/>
              </a:lnSpc>
            </a:pPr>
            <a:r>
              <a:rPr lang="en-US" sz="3500" b="1" dirty="0" err="1">
                <a:solidFill>
                  <a:srgbClr val="4F2C33"/>
                </a:solidFill>
                <a:latin typeface="Roboto Condensed Bold"/>
                <a:ea typeface="Roboto Condensed Bold"/>
                <a:cs typeface="Roboto Condensed Bold"/>
                <a:sym typeface="Roboto Condensed Bold"/>
              </a:rPr>
              <a:t>Các</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câu</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này</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dùng</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để</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làm</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gì</a:t>
            </a:r>
            <a:r>
              <a:rPr lang="en-US" sz="3500" b="1" dirty="0">
                <a:solidFill>
                  <a:srgbClr val="4F2C33"/>
                </a:solidFill>
                <a:latin typeface="Roboto Condensed Bold"/>
                <a:ea typeface="Roboto Condensed Bold"/>
                <a:cs typeface="Roboto Condensed Bold"/>
                <a:sym typeface="Roboto Condensed Bold"/>
              </a:rPr>
              <a:t>? </a:t>
            </a:r>
          </a:p>
        </p:txBody>
      </p:sp>
      <p:sp>
        <p:nvSpPr>
          <p:cNvPr id="17" name="Freeform 17"/>
          <p:cNvSpPr/>
          <p:nvPr/>
        </p:nvSpPr>
        <p:spPr>
          <a:xfrm>
            <a:off x="9897564" y="5280419"/>
            <a:ext cx="948485" cy="1503362"/>
          </a:xfrm>
          <a:custGeom>
            <a:avLst/>
            <a:gdLst/>
            <a:ahLst/>
            <a:cxnLst/>
            <a:rect l="l" t="t" r="r" b="b"/>
            <a:pathLst>
              <a:path w="948485" h="1503362">
                <a:moveTo>
                  <a:pt x="0" y="0"/>
                </a:moveTo>
                <a:lnTo>
                  <a:pt x="948485" y="0"/>
                </a:lnTo>
                <a:lnTo>
                  <a:pt x="948485" y="1503362"/>
                </a:lnTo>
                <a:lnTo>
                  <a:pt x="0" y="15033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a:off x="7800121" y="-5914954"/>
            <a:ext cx="9658491" cy="21765614"/>
          </a:xfrm>
          <a:custGeom>
            <a:avLst/>
            <a:gdLst/>
            <a:ahLst/>
            <a:cxnLst/>
            <a:rect l="l" t="t" r="r" b="b"/>
            <a:pathLst>
              <a:path w="9658491" h="21765614">
                <a:moveTo>
                  <a:pt x="0" y="0"/>
                </a:moveTo>
                <a:lnTo>
                  <a:pt x="9658491" y="0"/>
                </a:lnTo>
                <a:lnTo>
                  <a:pt x="9658491" y="21765615"/>
                </a:lnTo>
                <a:lnTo>
                  <a:pt x="0" y="21765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1823818">
            <a:off x="-3571403" y="4215654"/>
            <a:ext cx="6647475" cy="8296380"/>
          </a:xfrm>
          <a:custGeom>
            <a:avLst/>
            <a:gdLst/>
            <a:ahLst/>
            <a:cxnLst/>
            <a:rect l="l" t="t" r="r" b="b"/>
            <a:pathLst>
              <a:path w="6647475" h="8296380">
                <a:moveTo>
                  <a:pt x="0" y="0"/>
                </a:moveTo>
                <a:lnTo>
                  <a:pt x="6647475" y="0"/>
                </a:lnTo>
                <a:lnTo>
                  <a:pt x="6647475" y="8296380"/>
                </a:lnTo>
                <a:lnTo>
                  <a:pt x="0" y="82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6293509" y="936126"/>
            <a:ext cx="1555522" cy="1553578"/>
          </a:xfrm>
          <a:custGeom>
            <a:avLst/>
            <a:gdLst/>
            <a:ahLst/>
            <a:cxnLst/>
            <a:rect l="l" t="t" r="r" b="b"/>
            <a:pathLst>
              <a:path w="1555522" h="1553578">
                <a:moveTo>
                  <a:pt x="0" y="0"/>
                </a:moveTo>
                <a:lnTo>
                  <a:pt x="1555522" y="0"/>
                </a:lnTo>
                <a:lnTo>
                  <a:pt x="1555522" y="1553578"/>
                </a:lnTo>
                <a:lnTo>
                  <a:pt x="0" y="155357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13" name="TextBox 13"/>
          <p:cNvSpPr txBox="1"/>
          <p:nvPr/>
        </p:nvSpPr>
        <p:spPr>
          <a:xfrm>
            <a:off x="8641118" y="262922"/>
            <a:ext cx="18016773" cy="1668868"/>
          </a:xfrm>
          <a:prstGeom prst="rect">
            <a:avLst/>
          </a:prstGeom>
        </p:spPr>
        <p:txBody>
          <a:bodyPr lIns="0" tIns="0" rIns="0" bIns="0" rtlCol="0" anchor="t">
            <a:spAutoFit/>
          </a:bodyPr>
          <a:lstStyle/>
          <a:p>
            <a:pPr algn="l">
              <a:lnSpc>
                <a:spcPts val="6720"/>
              </a:lnSpc>
            </a:pPr>
            <a:r>
              <a:rPr lang="en-US" sz="4800" b="1">
                <a:solidFill>
                  <a:srgbClr val="CB715E"/>
                </a:solidFill>
                <a:latin typeface="Fraunces Bold"/>
                <a:ea typeface="Fraunces Bold"/>
                <a:cs typeface="Fraunces Bold"/>
                <a:sym typeface="Fraunces Bold"/>
              </a:rPr>
              <a:t>I. CÂU RÚT GỌN VÀ </a:t>
            </a:r>
          </a:p>
          <a:p>
            <a:pPr algn="l">
              <a:lnSpc>
                <a:spcPts val="6720"/>
              </a:lnSpc>
            </a:pPr>
            <a:r>
              <a:rPr lang="en-US" sz="4800" b="1">
                <a:solidFill>
                  <a:srgbClr val="CB715E"/>
                </a:solidFill>
                <a:latin typeface="Fraunces Bold"/>
                <a:ea typeface="Fraunces Bold"/>
                <a:cs typeface="Fraunces Bold"/>
                <a:sym typeface="Fraunces Bold"/>
              </a:rPr>
              <a:t>CÂU ĐẶC BIỆT</a:t>
            </a:r>
          </a:p>
        </p:txBody>
      </p:sp>
      <p:sp>
        <p:nvSpPr>
          <p:cNvPr id="14" name="TextBox 14"/>
          <p:cNvSpPr txBox="1"/>
          <p:nvPr/>
        </p:nvSpPr>
        <p:spPr>
          <a:xfrm>
            <a:off x="8780761" y="2061699"/>
            <a:ext cx="5186044" cy="760759"/>
          </a:xfrm>
          <a:prstGeom prst="rect">
            <a:avLst/>
          </a:prstGeom>
        </p:spPr>
        <p:txBody>
          <a:bodyPr lIns="0" tIns="0" rIns="0" bIns="0" rtlCol="0" anchor="t">
            <a:spAutoFit/>
          </a:bodyPr>
          <a:lstStyle/>
          <a:p>
            <a:pPr algn="ctr">
              <a:lnSpc>
                <a:spcPts val="6177"/>
              </a:lnSpc>
            </a:pPr>
            <a:r>
              <a:rPr lang="en-US" sz="4412">
                <a:solidFill>
                  <a:srgbClr val="EC9E5E"/>
                </a:solidFill>
                <a:latin typeface="#9Slide07 SVNUT Triumph Press"/>
                <a:ea typeface="#9Slide07 SVNUT Triumph Press"/>
                <a:cs typeface="#9Slide07 SVNUT Triumph Press"/>
                <a:sym typeface="#9Slide07 SVNUT Triumph Press"/>
              </a:rPr>
              <a:t>1. Tìm hiểu ngữ liệu </a:t>
            </a:r>
          </a:p>
        </p:txBody>
      </p:sp>
      <p:sp>
        <p:nvSpPr>
          <p:cNvPr id="15" name="TextBox 15"/>
          <p:cNvSpPr txBox="1"/>
          <p:nvPr/>
        </p:nvSpPr>
        <p:spPr>
          <a:xfrm>
            <a:off x="8937426" y="3458234"/>
            <a:ext cx="7773538" cy="2473325"/>
          </a:xfrm>
          <a:prstGeom prst="rect">
            <a:avLst/>
          </a:prstGeom>
        </p:spPr>
        <p:txBody>
          <a:bodyPr lIns="0" tIns="0" rIns="0" bIns="0" rtlCol="0" anchor="t">
            <a:spAutoFit/>
          </a:bodyPr>
          <a:lstStyle/>
          <a:p>
            <a:pPr algn="just">
              <a:lnSpc>
                <a:spcPts val="4900"/>
              </a:lnSpc>
            </a:pPr>
            <a:r>
              <a:rPr lang="en-US" sz="3500" b="1" i="1" dirty="0">
                <a:solidFill>
                  <a:srgbClr val="4F2C33"/>
                </a:solidFill>
                <a:latin typeface="Roboto Condensed Bold Italics"/>
                <a:ea typeface="Roboto Condensed Bold Italics"/>
                <a:cs typeface="Roboto Condensed Bold Italics"/>
                <a:sym typeface="Roboto Condensed Bold Italics"/>
              </a:rPr>
              <a:t>Chao </a:t>
            </a:r>
            <a:r>
              <a:rPr lang="en-US" sz="3500" b="1" i="1" dirty="0" err="1">
                <a:solidFill>
                  <a:srgbClr val="4F2C33"/>
                </a:solidFill>
                <a:latin typeface="Roboto Condensed Bold Italics"/>
                <a:ea typeface="Roboto Condensed Bold Italics"/>
                <a:cs typeface="Roboto Condensed Bold Italics"/>
                <a:sym typeface="Roboto Condensed Bold Italics"/>
              </a:rPr>
              <a:t>ôi</a:t>
            </a:r>
            <a:r>
              <a:rPr lang="en-US" sz="3500" b="1" i="1" dirty="0">
                <a:solidFill>
                  <a:srgbClr val="4F2C33"/>
                </a:solidFill>
                <a:latin typeface="Roboto Condensed Bold Italics"/>
                <a:ea typeface="Roboto Condensed Bold Italics"/>
                <a:cs typeface="Roboto Condensed Bold Italics"/>
                <a:sym typeface="Roboto Condensed Bold Italics"/>
              </a:rPr>
              <a:t>! </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bộc</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lộ</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cảm</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xúc</a:t>
            </a:r>
            <a:endParaRPr lang="en-US" sz="3500" dirty="0">
              <a:solidFill>
                <a:srgbClr val="4F2C33"/>
              </a:solidFill>
              <a:latin typeface="Roboto Condensed"/>
              <a:ea typeface="Roboto Condensed"/>
              <a:cs typeface="Roboto Condensed"/>
              <a:sym typeface="Roboto Condensed"/>
            </a:endParaRPr>
          </a:p>
          <a:p>
            <a:pPr algn="just">
              <a:lnSpc>
                <a:spcPts val="4900"/>
              </a:lnSpc>
            </a:pPr>
            <a:r>
              <a:rPr lang="en-US" sz="3500" b="1" i="1" dirty="0">
                <a:solidFill>
                  <a:srgbClr val="4F2C33"/>
                </a:solidFill>
                <a:latin typeface="Roboto Condensed Bold Italics"/>
                <a:ea typeface="Roboto Condensed Bold Italics"/>
                <a:cs typeface="Roboto Condensed Bold Italics"/>
                <a:sym typeface="Roboto Condensed Bold Italics"/>
              </a:rPr>
              <a:t>Lan </a:t>
            </a:r>
            <a:r>
              <a:rPr lang="en-US" sz="3500" b="1" i="1" dirty="0" err="1">
                <a:solidFill>
                  <a:srgbClr val="4F2C33"/>
                </a:solidFill>
                <a:latin typeface="Roboto Condensed Bold Italics"/>
                <a:ea typeface="Roboto Condensed Bold Italics"/>
                <a:cs typeface="Roboto Condensed Bold Italics"/>
                <a:sym typeface="Roboto Condensed Bold Italics"/>
              </a:rPr>
              <a:t>ơi</a:t>
            </a:r>
            <a:r>
              <a:rPr lang="en-US" sz="3500" b="1" i="1" dirty="0">
                <a:solidFill>
                  <a:srgbClr val="4F2C33"/>
                </a:solidFill>
                <a:latin typeface="Roboto Condensed Bold Italics"/>
                <a:ea typeface="Roboto Condensed Bold Italics"/>
                <a:cs typeface="Roboto Condensed Bold Italics"/>
                <a:sym typeface="Roboto Condensed Bold Italics"/>
              </a:rPr>
              <a:t>! </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Gọi</a:t>
            </a:r>
            <a:r>
              <a:rPr lang="en-US" sz="3500" dirty="0">
                <a:solidFill>
                  <a:srgbClr val="4F2C33"/>
                </a:solidFill>
                <a:latin typeface="Roboto Condensed"/>
                <a:ea typeface="Roboto Condensed"/>
                <a:cs typeface="Roboto Condensed"/>
                <a:sym typeface="Roboto Condensed"/>
              </a:rPr>
              <a:t> - </a:t>
            </a:r>
            <a:r>
              <a:rPr lang="en-US" sz="3500" dirty="0" err="1">
                <a:solidFill>
                  <a:srgbClr val="4F2C33"/>
                </a:solidFill>
                <a:latin typeface="Roboto Condensed"/>
                <a:ea typeface="Roboto Condensed"/>
                <a:cs typeface="Roboto Condensed"/>
                <a:sym typeface="Roboto Condensed"/>
              </a:rPr>
              <a:t>đáp</a:t>
            </a:r>
            <a:endParaRPr lang="en-US" sz="3500" dirty="0">
              <a:solidFill>
                <a:srgbClr val="4F2C33"/>
              </a:solidFill>
              <a:latin typeface="Roboto Condensed"/>
              <a:ea typeface="Roboto Condensed"/>
              <a:cs typeface="Roboto Condensed"/>
              <a:sym typeface="Roboto Condensed"/>
            </a:endParaRPr>
          </a:p>
          <a:p>
            <a:pPr algn="just">
              <a:lnSpc>
                <a:spcPts val="4900"/>
              </a:lnSpc>
            </a:pPr>
            <a:r>
              <a:rPr lang="en-US" sz="3500" b="1" i="1" dirty="0" err="1">
                <a:solidFill>
                  <a:srgbClr val="4F2C33"/>
                </a:solidFill>
                <a:latin typeface="Roboto Condensed Bold Italics"/>
                <a:ea typeface="Roboto Condensed Bold Italics"/>
                <a:cs typeface="Roboto Condensed Bold Italics"/>
                <a:sym typeface="Roboto Condensed Bold Italics"/>
              </a:rPr>
              <a:t>Trên</a:t>
            </a:r>
            <a:r>
              <a:rPr lang="en-US" sz="3500" b="1" i="1" dirty="0">
                <a:solidFill>
                  <a:srgbClr val="4F2C33"/>
                </a:solidFill>
                <a:latin typeface="Roboto Condensed Bold Italics"/>
                <a:ea typeface="Roboto Condensed Bold Italics"/>
                <a:cs typeface="Roboto Condensed Bold Italics"/>
                <a:sym typeface="Roboto Condensed Bold Italics"/>
              </a:rPr>
              <a:t> </a:t>
            </a:r>
            <a:r>
              <a:rPr lang="en-US" sz="3500" b="1" i="1" dirty="0" err="1">
                <a:solidFill>
                  <a:srgbClr val="4F2C33"/>
                </a:solidFill>
                <a:latin typeface="Roboto Condensed Bold Italics"/>
                <a:ea typeface="Roboto Condensed Bold Italics"/>
                <a:cs typeface="Roboto Condensed Bold Italics"/>
                <a:sym typeface="Roboto Condensed Bold Italics"/>
              </a:rPr>
              <a:t>bàn</a:t>
            </a:r>
            <a:r>
              <a:rPr lang="en-US" sz="3500" b="1" i="1" dirty="0">
                <a:solidFill>
                  <a:srgbClr val="4F2C33"/>
                </a:solidFill>
                <a:latin typeface="Roboto Condensed Bold Italics"/>
                <a:ea typeface="Roboto Condensed Bold Italics"/>
                <a:cs typeface="Roboto Condensed Bold Italics"/>
                <a:sym typeface="Roboto Condensed Bold Italics"/>
              </a:rPr>
              <a:t> </a:t>
            </a:r>
            <a:r>
              <a:rPr lang="en-US" sz="3500" b="1" i="1" dirty="0" err="1">
                <a:solidFill>
                  <a:srgbClr val="4F2C33"/>
                </a:solidFill>
                <a:latin typeface="Roboto Condensed Bold Italics"/>
                <a:ea typeface="Roboto Condensed Bold Italics"/>
                <a:cs typeface="Roboto Condensed Bold Italics"/>
                <a:sym typeface="Roboto Condensed Bold Italics"/>
              </a:rPr>
              <a:t>có</a:t>
            </a:r>
            <a:r>
              <a:rPr lang="en-US" sz="3500" b="1" i="1" dirty="0">
                <a:solidFill>
                  <a:srgbClr val="4F2C33"/>
                </a:solidFill>
                <a:latin typeface="Roboto Condensed Bold Italics"/>
                <a:ea typeface="Roboto Condensed Bold Italics"/>
                <a:cs typeface="Roboto Condensed Bold Italics"/>
                <a:sym typeface="Roboto Condensed Bold Italics"/>
              </a:rPr>
              <a:t> </a:t>
            </a:r>
            <a:r>
              <a:rPr lang="en-US" sz="3500" b="1" i="1" dirty="0" err="1">
                <a:solidFill>
                  <a:srgbClr val="4F2C33"/>
                </a:solidFill>
                <a:latin typeface="Roboto Condensed Bold Italics"/>
                <a:ea typeface="Roboto Condensed Bold Italics"/>
                <a:cs typeface="Roboto Condensed Bold Italics"/>
                <a:sym typeface="Roboto Condensed Bold Italics"/>
              </a:rPr>
              <a:t>một</a:t>
            </a:r>
            <a:r>
              <a:rPr lang="en-US" sz="3500" b="1" i="1" dirty="0">
                <a:solidFill>
                  <a:srgbClr val="4F2C33"/>
                </a:solidFill>
                <a:latin typeface="Roboto Condensed Bold Italics"/>
                <a:ea typeface="Roboto Condensed Bold Italics"/>
                <a:cs typeface="Roboto Condensed Bold Italics"/>
                <a:sym typeface="Roboto Condensed Bold Italics"/>
              </a:rPr>
              <a:t> </a:t>
            </a:r>
            <a:r>
              <a:rPr lang="en-US" sz="3500" b="1" i="1" dirty="0" err="1">
                <a:solidFill>
                  <a:srgbClr val="4F2C33"/>
                </a:solidFill>
                <a:latin typeface="Roboto Condensed Bold Italics"/>
                <a:ea typeface="Roboto Condensed Bold Italics"/>
                <a:cs typeface="Roboto Condensed Bold Italics"/>
                <a:sym typeface="Roboto Condensed Bold Italics"/>
              </a:rPr>
              <a:t>lọ</a:t>
            </a:r>
            <a:r>
              <a:rPr lang="en-US" sz="3500" b="1" i="1" dirty="0">
                <a:solidFill>
                  <a:srgbClr val="4F2C33"/>
                </a:solidFill>
                <a:latin typeface="Roboto Condensed Bold Italics"/>
                <a:ea typeface="Roboto Condensed Bold Italics"/>
                <a:cs typeface="Roboto Condensed Bold Italics"/>
                <a:sym typeface="Roboto Condensed Bold Italics"/>
              </a:rPr>
              <a:t> </a:t>
            </a:r>
            <a:r>
              <a:rPr lang="en-US" sz="3500" b="1" i="1" dirty="0" err="1">
                <a:solidFill>
                  <a:srgbClr val="4F2C33"/>
                </a:solidFill>
                <a:latin typeface="Roboto Condensed Bold Italics"/>
                <a:ea typeface="Roboto Condensed Bold Italics"/>
                <a:cs typeface="Roboto Condensed Bold Italics"/>
                <a:sym typeface="Roboto Condensed Bold Italics"/>
              </a:rPr>
              <a:t>hoa</a:t>
            </a:r>
            <a:r>
              <a:rPr lang="en-US" sz="3500" b="1" i="1" dirty="0">
                <a:solidFill>
                  <a:srgbClr val="4F2C33"/>
                </a:solidFill>
                <a:latin typeface="Roboto Condensed Bold Italics"/>
                <a:ea typeface="Roboto Condensed Bold Italics"/>
                <a:cs typeface="Roboto Condensed Bold Italics"/>
                <a:sym typeface="Roboto Condensed Bold Italics"/>
              </a:rPr>
              <a:t>.</a:t>
            </a:r>
            <a:r>
              <a:rPr lang="en-US" sz="3500" dirty="0">
                <a:solidFill>
                  <a:srgbClr val="4F2C33"/>
                </a:solidFill>
                <a:latin typeface="Roboto Condensed"/>
                <a:ea typeface="Roboto Condensed"/>
                <a:cs typeface="Roboto Condensed"/>
                <a:sym typeface="Roboto Condensed"/>
              </a:rPr>
              <a:t> → </a:t>
            </a:r>
            <a:r>
              <a:rPr lang="en-US" sz="3500" dirty="0" err="1">
                <a:solidFill>
                  <a:srgbClr val="4F2C33"/>
                </a:solidFill>
                <a:latin typeface="Roboto Condensed"/>
                <a:ea typeface="Roboto Condensed"/>
                <a:cs typeface="Roboto Condensed"/>
                <a:sym typeface="Roboto Condensed"/>
              </a:rPr>
              <a:t>Chỉ</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sự</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tồn</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tại</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của</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sự</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vật</a:t>
            </a:r>
            <a:endParaRPr lang="en-US" sz="3500" dirty="0">
              <a:solidFill>
                <a:srgbClr val="4F2C33"/>
              </a:solidFill>
              <a:latin typeface="Roboto Condensed"/>
              <a:ea typeface="Roboto Condensed"/>
              <a:cs typeface="Roboto Condensed"/>
              <a:sym typeface="Roboto Condensed"/>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3" name="Freeform 3"/>
          <p:cNvSpPr/>
          <p:nvPr/>
        </p:nvSpPr>
        <p:spPr>
          <a:xfrm flipH="1">
            <a:off x="12824636" y="1028700"/>
            <a:ext cx="4236602" cy="4114800"/>
          </a:xfrm>
          <a:custGeom>
            <a:avLst/>
            <a:gdLst/>
            <a:ahLst/>
            <a:cxnLst/>
            <a:rect l="l" t="t" r="r" b="b"/>
            <a:pathLst>
              <a:path w="4236602" h="4114800">
                <a:moveTo>
                  <a:pt x="4236602" y="0"/>
                </a:moveTo>
                <a:lnTo>
                  <a:pt x="0" y="0"/>
                </a:lnTo>
                <a:lnTo>
                  <a:pt x="0" y="4114800"/>
                </a:lnTo>
                <a:lnTo>
                  <a:pt x="4236602" y="4114800"/>
                </a:lnTo>
                <a:lnTo>
                  <a:pt x="423660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4" name="Group 4"/>
          <p:cNvGrpSpPr/>
          <p:nvPr/>
        </p:nvGrpSpPr>
        <p:grpSpPr>
          <a:xfrm>
            <a:off x="13072021" y="4943973"/>
            <a:ext cx="399053" cy="39905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7" name="Group 7"/>
          <p:cNvGrpSpPr/>
          <p:nvPr/>
        </p:nvGrpSpPr>
        <p:grpSpPr>
          <a:xfrm>
            <a:off x="16413510" y="8859247"/>
            <a:ext cx="399053" cy="39905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0" name="Group 10"/>
          <p:cNvGrpSpPr/>
          <p:nvPr/>
        </p:nvGrpSpPr>
        <p:grpSpPr>
          <a:xfrm>
            <a:off x="16861711" y="1028700"/>
            <a:ext cx="399053" cy="39905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4" name="Freeform 14"/>
          <p:cNvSpPr/>
          <p:nvPr/>
        </p:nvSpPr>
        <p:spPr>
          <a:xfrm>
            <a:off x="16241350" y="5941554"/>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15" name="Freeform 15"/>
          <p:cNvSpPr/>
          <p:nvPr/>
        </p:nvSpPr>
        <p:spPr>
          <a:xfrm>
            <a:off x="10879549" y="1079794"/>
            <a:ext cx="1592905" cy="1590914"/>
          </a:xfrm>
          <a:custGeom>
            <a:avLst/>
            <a:gdLst/>
            <a:ahLst/>
            <a:cxnLst/>
            <a:rect l="l" t="t" r="r" b="b"/>
            <a:pathLst>
              <a:path w="1592905" h="1590914">
                <a:moveTo>
                  <a:pt x="0" y="0"/>
                </a:moveTo>
                <a:lnTo>
                  <a:pt x="1592905" y="0"/>
                </a:lnTo>
                <a:lnTo>
                  <a:pt x="1592905" y="1590913"/>
                </a:lnTo>
                <a:lnTo>
                  <a:pt x="0" y="159091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grpSp>
        <p:nvGrpSpPr>
          <p:cNvPr id="16" name="Group 16"/>
          <p:cNvGrpSpPr/>
          <p:nvPr/>
        </p:nvGrpSpPr>
        <p:grpSpPr>
          <a:xfrm>
            <a:off x="1431915" y="3799977"/>
            <a:ext cx="3086100" cy="807884"/>
            <a:chOff x="0" y="0"/>
            <a:chExt cx="812800" cy="212776"/>
          </a:xfrm>
        </p:grpSpPr>
        <p:sp>
          <p:nvSpPr>
            <p:cNvPr id="17" name="Freeform 17"/>
            <p:cNvSpPr/>
            <p:nvPr/>
          </p:nvSpPr>
          <p:spPr>
            <a:xfrm>
              <a:off x="0" y="0"/>
              <a:ext cx="812800" cy="212776"/>
            </a:xfrm>
            <a:custGeom>
              <a:avLst/>
              <a:gdLst/>
              <a:ahLst/>
              <a:cxnLst/>
              <a:rect l="l" t="t" r="r" b="b"/>
              <a:pathLst>
                <a:path w="812800" h="212776">
                  <a:moveTo>
                    <a:pt x="0" y="0"/>
                  </a:moveTo>
                  <a:lnTo>
                    <a:pt x="812800" y="0"/>
                  </a:lnTo>
                  <a:lnTo>
                    <a:pt x="812800" y="212776"/>
                  </a:lnTo>
                  <a:lnTo>
                    <a:pt x="0" y="212776"/>
                  </a:lnTo>
                  <a:close/>
                </a:path>
              </a:pathLst>
            </a:custGeom>
            <a:solidFill>
              <a:srgbClr val="F7CC73"/>
            </a:solidFill>
          </p:spPr>
          <p:txBody>
            <a:bodyPr/>
            <a:lstStyle/>
            <a:p>
              <a:endParaRPr lang="vi-VN"/>
            </a:p>
          </p:txBody>
        </p:sp>
        <p:sp>
          <p:nvSpPr>
            <p:cNvPr id="18" name="TextBox 18"/>
            <p:cNvSpPr txBox="1"/>
            <p:nvPr/>
          </p:nvSpPr>
          <p:spPr>
            <a:xfrm>
              <a:off x="0" y="-47625"/>
              <a:ext cx="812800" cy="260401"/>
            </a:xfrm>
            <a:prstGeom prst="rect">
              <a:avLst/>
            </a:prstGeom>
          </p:spPr>
          <p:txBody>
            <a:bodyPr lIns="50800" tIns="50800" rIns="50800" bIns="50800" rtlCol="0" anchor="ctr"/>
            <a:lstStyle/>
            <a:p>
              <a:pPr algn="ctr">
                <a:lnSpc>
                  <a:spcPts val="3662"/>
                </a:lnSpc>
              </a:pPr>
              <a:endParaRPr/>
            </a:p>
          </p:txBody>
        </p:sp>
      </p:grpSp>
      <p:sp>
        <p:nvSpPr>
          <p:cNvPr id="19" name="TextBox 19"/>
          <p:cNvSpPr txBox="1"/>
          <p:nvPr/>
        </p:nvSpPr>
        <p:spPr>
          <a:xfrm>
            <a:off x="581733" y="346168"/>
            <a:ext cx="18016773" cy="1668868"/>
          </a:xfrm>
          <a:prstGeom prst="rect">
            <a:avLst/>
          </a:prstGeom>
        </p:spPr>
        <p:txBody>
          <a:bodyPr lIns="0" tIns="0" rIns="0" bIns="0" rtlCol="0" anchor="t">
            <a:spAutoFit/>
          </a:bodyPr>
          <a:lstStyle/>
          <a:p>
            <a:pPr algn="l">
              <a:lnSpc>
                <a:spcPts val="6720"/>
              </a:lnSpc>
            </a:pPr>
            <a:r>
              <a:rPr lang="en-US" sz="4800" b="1">
                <a:solidFill>
                  <a:srgbClr val="CB715E"/>
                </a:solidFill>
                <a:latin typeface="Fraunces Bold"/>
                <a:ea typeface="Fraunces Bold"/>
                <a:cs typeface="Fraunces Bold"/>
                <a:sym typeface="Fraunces Bold"/>
              </a:rPr>
              <a:t>I. CÂU RÚT GỌN VÀ </a:t>
            </a:r>
          </a:p>
          <a:p>
            <a:pPr algn="l">
              <a:lnSpc>
                <a:spcPts val="6720"/>
              </a:lnSpc>
            </a:pPr>
            <a:r>
              <a:rPr lang="en-US" sz="4800" b="1">
                <a:solidFill>
                  <a:srgbClr val="CB715E"/>
                </a:solidFill>
                <a:latin typeface="Fraunces Bold"/>
                <a:ea typeface="Fraunces Bold"/>
                <a:cs typeface="Fraunces Bold"/>
                <a:sym typeface="Fraunces Bold"/>
              </a:rPr>
              <a:t>CÂU ĐẶC BIỆT</a:t>
            </a:r>
          </a:p>
        </p:txBody>
      </p:sp>
      <p:sp>
        <p:nvSpPr>
          <p:cNvPr id="20" name="TextBox 20"/>
          <p:cNvSpPr txBox="1"/>
          <p:nvPr/>
        </p:nvSpPr>
        <p:spPr>
          <a:xfrm>
            <a:off x="1340456" y="2242678"/>
            <a:ext cx="3383943" cy="760808"/>
          </a:xfrm>
          <a:prstGeom prst="rect">
            <a:avLst/>
          </a:prstGeom>
        </p:spPr>
        <p:txBody>
          <a:bodyPr wrap="square" lIns="0" tIns="0" rIns="0" bIns="0" rtlCol="0" anchor="t">
            <a:spAutoFit/>
          </a:bodyPr>
          <a:lstStyle/>
          <a:p>
            <a:pPr algn="ctr">
              <a:lnSpc>
                <a:spcPts val="6177"/>
              </a:lnSpc>
            </a:pPr>
            <a:r>
              <a:rPr lang="en-US" sz="4412" dirty="0">
                <a:solidFill>
                  <a:srgbClr val="EC9E5E"/>
                </a:solidFill>
                <a:latin typeface="#9Slide07 SVNUT Triumph Press"/>
                <a:ea typeface="#9Slide07 SVNUT Triumph Press"/>
                <a:cs typeface="#9Slide07 SVNUT Triumph Press"/>
                <a:sym typeface="#9Slide07 SVNUT Triumph Press"/>
              </a:rPr>
              <a:t>2. </a:t>
            </a:r>
            <a:r>
              <a:rPr lang="en-US" sz="4412" dirty="0" err="1">
                <a:solidFill>
                  <a:srgbClr val="EC9E5E"/>
                </a:solidFill>
                <a:latin typeface="#9Slide07 SVNUT Triumph Press"/>
                <a:ea typeface="#9Slide07 SVNUT Triumph Press"/>
                <a:cs typeface="#9Slide07 SVNUT Triumph Press"/>
                <a:sym typeface="#9Slide07 SVNUT Triumph Press"/>
              </a:rPr>
              <a:t>Nhận</a:t>
            </a:r>
            <a:r>
              <a:rPr lang="en-US" sz="4412" dirty="0">
                <a:solidFill>
                  <a:srgbClr val="EC9E5E"/>
                </a:solidFill>
                <a:latin typeface="#9Slide07 SVNUT Triumph Press"/>
                <a:ea typeface="#9Slide07 SVNUT Triumph Press"/>
                <a:cs typeface="#9Slide07 SVNUT Triumph Press"/>
                <a:sym typeface="#9Slide07 SVNUT Triumph Press"/>
              </a:rPr>
              <a:t> </a:t>
            </a:r>
            <a:r>
              <a:rPr lang="en-US" sz="4412" dirty="0" err="1">
                <a:solidFill>
                  <a:srgbClr val="EC9E5E"/>
                </a:solidFill>
                <a:latin typeface="#9Slide07 SVNUT Triumph Press"/>
                <a:ea typeface="#9Slide07 SVNUT Triumph Press"/>
                <a:cs typeface="#9Slide07 SVNUT Triumph Press"/>
                <a:sym typeface="#9Slide07 SVNUT Triumph Press"/>
              </a:rPr>
              <a:t>xét</a:t>
            </a:r>
            <a:endParaRPr lang="en-US" sz="4412" dirty="0">
              <a:solidFill>
                <a:srgbClr val="EC9E5E"/>
              </a:solidFill>
              <a:latin typeface="#9Slide07 SVNUT Triumph Press"/>
              <a:ea typeface="#9Slide07 SVNUT Triumph Press"/>
              <a:cs typeface="#9Slide07 SVNUT Triumph Press"/>
              <a:sym typeface="#9Slide07 SVNUT Triumph Press"/>
            </a:endParaRPr>
          </a:p>
        </p:txBody>
      </p:sp>
      <p:sp>
        <p:nvSpPr>
          <p:cNvPr id="21" name="TextBox 21"/>
          <p:cNvSpPr txBox="1"/>
          <p:nvPr/>
        </p:nvSpPr>
        <p:spPr>
          <a:xfrm>
            <a:off x="4518015" y="2917761"/>
            <a:ext cx="7773538" cy="761978"/>
          </a:xfrm>
          <a:prstGeom prst="rect">
            <a:avLst/>
          </a:prstGeom>
        </p:spPr>
        <p:txBody>
          <a:bodyPr lIns="0" tIns="0" rIns="0" bIns="0" rtlCol="0" anchor="t">
            <a:spAutoFit/>
          </a:bodyPr>
          <a:lstStyle/>
          <a:p>
            <a:pPr algn="just">
              <a:lnSpc>
                <a:spcPts val="6299"/>
              </a:lnSpc>
            </a:pPr>
            <a:r>
              <a:rPr lang="en-US" sz="4499" dirty="0" err="1">
                <a:solidFill>
                  <a:srgbClr val="4F2C33"/>
                </a:solidFill>
                <a:latin typeface="#9Slide07 Bangers"/>
                <a:ea typeface="#9Slide07 Bangers"/>
                <a:cs typeface="#9Slide07 Bangers"/>
                <a:sym typeface="#9Slide07 Bangers"/>
              </a:rPr>
              <a:t>Câu</a:t>
            </a:r>
            <a:r>
              <a:rPr lang="en-US" sz="4499" dirty="0">
                <a:solidFill>
                  <a:srgbClr val="4F2C33"/>
                </a:solidFill>
                <a:latin typeface="#9Slide07 Bangers"/>
                <a:ea typeface="#9Slide07 Bangers"/>
                <a:cs typeface="#9Slide07 Bangers"/>
                <a:sym typeface="#9Slide07 Bangers"/>
              </a:rPr>
              <a:t> </a:t>
            </a:r>
            <a:r>
              <a:rPr lang="en-US" sz="4499" dirty="0" err="1">
                <a:solidFill>
                  <a:srgbClr val="4F2C33"/>
                </a:solidFill>
                <a:latin typeface="#9Slide07 Bangers"/>
                <a:ea typeface="#9Slide07 Bangers"/>
                <a:cs typeface="#9Slide07 Bangers"/>
                <a:sym typeface="#9Slide07 Bangers"/>
              </a:rPr>
              <a:t>rút</a:t>
            </a:r>
            <a:r>
              <a:rPr lang="en-US" sz="4499" dirty="0">
                <a:solidFill>
                  <a:srgbClr val="4F2C33"/>
                </a:solidFill>
                <a:latin typeface="#9Slide07 Bangers"/>
                <a:ea typeface="#9Slide07 Bangers"/>
                <a:cs typeface="#9Slide07 Bangers"/>
                <a:sym typeface="#9Slide07 Bangers"/>
              </a:rPr>
              <a:t> </a:t>
            </a:r>
            <a:r>
              <a:rPr lang="en-US" sz="4499" dirty="0" err="1">
                <a:solidFill>
                  <a:srgbClr val="4F2C33"/>
                </a:solidFill>
                <a:latin typeface="#9Slide07 Bangers"/>
                <a:ea typeface="#9Slide07 Bangers"/>
                <a:cs typeface="#9Slide07 Bangers"/>
                <a:sym typeface="#9Slide07 Bangers"/>
              </a:rPr>
              <a:t>gọn</a:t>
            </a:r>
            <a:endParaRPr lang="en-US" sz="4499" dirty="0">
              <a:solidFill>
                <a:srgbClr val="4F2C33"/>
              </a:solidFill>
              <a:latin typeface="#9Slide07 Bangers"/>
              <a:ea typeface="#9Slide07 Bangers"/>
              <a:cs typeface="#9Slide07 Bangers"/>
              <a:sym typeface="#9Slide07 Bangers"/>
            </a:endParaRPr>
          </a:p>
        </p:txBody>
      </p:sp>
      <p:sp>
        <p:nvSpPr>
          <p:cNvPr id="22" name="TextBox 22"/>
          <p:cNvSpPr txBox="1"/>
          <p:nvPr/>
        </p:nvSpPr>
        <p:spPr>
          <a:xfrm>
            <a:off x="2123910" y="3876917"/>
            <a:ext cx="2165621" cy="622957"/>
          </a:xfrm>
          <a:prstGeom prst="rect">
            <a:avLst/>
          </a:prstGeom>
        </p:spPr>
        <p:txBody>
          <a:bodyPr lIns="0" tIns="0" rIns="0" bIns="0" rtlCol="0" anchor="t">
            <a:spAutoFit/>
          </a:bodyPr>
          <a:lstStyle/>
          <a:p>
            <a:pPr algn="just">
              <a:lnSpc>
                <a:spcPts val="5040"/>
              </a:lnSpc>
            </a:pPr>
            <a:r>
              <a:rPr lang="en-US" sz="3600" b="1" dirty="0" err="1">
                <a:solidFill>
                  <a:srgbClr val="4F2C33"/>
                </a:solidFill>
                <a:latin typeface="Roboto Condensed Bold"/>
                <a:ea typeface="Roboto Condensed Bold"/>
                <a:cs typeface="Roboto Condensed Bold"/>
                <a:sym typeface="Roboto Condensed Bold"/>
              </a:rPr>
              <a:t>Đặc</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điểm</a:t>
            </a:r>
            <a:endParaRPr lang="en-US" sz="3600" b="1" dirty="0">
              <a:solidFill>
                <a:srgbClr val="4F2C33"/>
              </a:solidFill>
              <a:latin typeface="Roboto Condensed Bold"/>
              <a:ea typeface="Roboto Condensed Bold"/>
              <a:cs typeface="Roboto Condensed Bold"/>
              <a:sym typeface="Roboto Condensed Bold"/>
            </a:endParaRPr>
          </a:p>
        </p:txBody>
      </p:sp>
      <p:grpSp>
        <p:nvGrpSpPr>
          <p:cNvPr id="23" name="Group 23"/>
          <p:cNvGrpSpPr/>
          <p:nvPr/>
        </p:nvGrpSpPr>
        <p:grpSpPr>
          <a:xfrm>
            <a:off x="7420054" y="3827177"/>
            <a:ext cx="3086100" cy="807884"/>
            <a:chOff x="0" y="0"/>
            <a:chExt cx="812800" cy="212776"/>
          </a:xfrm>
        </p:grpSpPr>
        <p:sp>
          <p:nvSpPr>
            <p:cNvPr id="24" name="Freeform 24"/>
            <p:cNvSpPr/>
            <p:nvPr/>
          </p:nvSpPr>
          <p:spPr>
            <a:xfrm>
              <a:off x="0" y="0"/>
              <a:ext cx="812800" cy="212776"/>
            </a:xfrm>
            <a:custGeom>
              <a:avLst/>
              <a:gdLst/>
              <a:ahLst/>
              <a:cxnLst/>
              <a:rect l="l" t="t" r="r" b="b"/>
              <a:pathLst>
                <a:path w="812800" h="212776">
                  <a:moveTo>
                    <a:pt x="0" y="0"/>
                  </a:moveTo>
                  <a:lnTo>
                    <a:pt x="812800" y="0"/>
                  </a:lnTo>
                  <a:lnTo>
                    <a:pt x="812800" y="212776"/>
                  </a:lnTo>
                  <a:lnTo>
                    <a:pt x="0" y="212776"/>
                  </a:lnTo>
                  <a:close/>
                </a:path>
              </a:pathLst>
            </a:custGeom>
            <a:solidFill>
              <a:srgbClr val="F7CC73"/>
            </a:solidFill>
          </p:spPr>
          <p:txBody>
            <a:bodyPr/>
            <a:lstStyle/>
            <a:p>
              <a:endParaRPr lang="vi-VN"/>
            </a:p>
          </p:txBody>
        </p:sp>
        <p:sp>
          <p:nvSpPr>
            <p:cNvPr id="25" name="TextBox 25"/>
            <p:cNvSpPr txBox="1"/>
            <p:nvPr/>
          </p:nvSpPr>
          <p:spPr>
            <a:xfrm>
              <a:off x="0" y="-47625"/>
              <a:ext cx="812800" cy="260401"/>
            </a:xfrm>
            <a:prstGeom prst="rect">
              <a:avLst/>
            </a:prstGeom>
          </p:spPr>
          <p:txBody>
            <a:bodyPr lIns="50800" tIns="50800" rIns="50800" bIns="50800" rtlCol="0" anchor="ctr"/>
            <a:lstStyle/>
            <a:p>
              <a:pPr algn="ctr">
                <a:lnSpc>
                  <a:spcPts val="3662"/>
                </a:lnSpc>
              </a:pPr>
              <a:endParaRPr/>
            </a:p>
          </p:txBody>
        </p:sp>
      </p:grpSp>
      <p:sp>
        <p:nvSpPr>
          <p:cNvPr id="26" name="TextBox 26"/>
          <p:cNvSpPr txBox="1"/>
          <p:nvPr/>
        </p:nvSpPr>
        <p:spPr>
          <a:xfrm>
            <a:off x="8061189" y="3876917"/>
            <a:ext cx="2165621" cy="622957"/>
          </a:xfrm>
          <a:prstGeom prst="rect">
            <a:avLst/>
          </a:prstGeom>
        </p:spPr>
        <p:txBody>
          <a:bodyPr lIns="0" tIns="0" rIns="0" bIns="0" rtlCol="0" anchor="t">
            <a:spAutoFit/>
          </a:bodyPr>
          <a:lstStyle/>
          <a:p>
            <a:pPr algn="just">
              <a:lnSpc>
                <a:spcPts val="5040"/>
              </a:lnSpc>
            </a:pPr>
            <a:r>
              <a:rPr lang="en-US" sz="3600" b="1" dirty="0" err="1">
                <a:solidFill>
                  <a:srgbClr val="4F2C33"/>
                </a:solidFill>
                <a:latin typeface="Roboto Condensed Bold"/>
                <a:ea typeface="Roboto Condensed Bold"/>
                <a:cs typeface="Roboto Condensed Bold"/>
                <a:sym typeface="Roboto Condensed Bold"/>
              </a:rPr>
              <a:t>Chức</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năng</a:t>
            </a:r>
            <a:endParaRPr lang="en-US" sz="3600" b="1" dirty="0">
              <a:solidFill>
                <a:srgbClr val="4F2C33"/>
              </a:solidFill>
              <a:latin typeface="Roboto Condensed Bold"/>
              <a:ea typeface="Roboto Condensed Bold"/>
              <a:cs typeface="Roboto Condensed Bold"/>
              <a:sym typeface="Roboto Condensed Bold"/>
            </a:endParaRPr>
          </a:p>
        </p:txBody>
      </p:sp>
      <p:sp>
        <p:nvSpPr>
          <p:cNvPr id="27" name="TextBox 27"/>
          <p:cNvSpPr txBox="1"/>
          <p:nvPr/>
        </p:nvSpPr>
        <p:spPr>
          <a:xfrm>
            <a:off x="581733" y="4706298"/>
            <a:ext cx="5249976" cy="3175745"/>
          </a:xfrm>
          <a:prstGeom prst="rect">
            <a:avLst/>
          </a:prstGeom>
        </p:spPr>
        <p:txBody>
          <a:bodyPr lIns="0" tIns="0" rIns="0" bIns="0" rtlCol="0" anchor="t">
            <a:spAutoFit/>
          </a:bodyPr>
          <a:lstStyle/>
          <a:p>
            <a:pPr algn="just">
              <a:lnSpc>
                <a:spcPts val="5040"/>
              </a:lnSpc>
            </a:pP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Là</a:t>
            </a:r>
            <a:r>
              <a:rPr lang="en-US" sz="3600" dirty="0">
                <a:solidFill>
                  <a:srgbClr val="4F2C33"/>
                </a:solidFill>
                <a:latin typeface="Roboto Condensed"/>
                <a:ea typeface="Roboto Condensed"/>
                <a:cs typeface="Roboto Condensed"/>
                <a:sym typeface="Roboto Condensed"/>
              </a:rPr>
              <a:t> </a:t>
            </a:r>
            <a:r>
              <a:rPr lang="en-US" sz="3600" b="1" dirty="0" err="1">
                <a:solidFill>
                  <a:srgbClr val="4F2C33"/>
                </a:solidFill>
                <a:latin typeface="Roboto Condensed Bold"/>
                <a:ea typeface="Roboto Condensed Bold"/>
                <a:cs typeface="Roboto Condensed Bold"/>
                <a:sym typeface="Roboto Condensed Bold"/>
              </a:rPr>
              <a:t>loại</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câu</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bị</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lược</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bỏ</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một</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hoặc</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một</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vài</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thành</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phần</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nào</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đó</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và</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có</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thể</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khôi</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phục</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lại</a:t>
            </a:r>
            <a:r>
              <a:rPr lang="en-US" sz="3600" b="1" dirty="0">
                <a:solidFill>
                  <a:srgbClr val="4F2C33"/>
                </a:solidFill>
                <a:latin typeface="Roboto Condensed Bold"/>
                <a:ea typeface="Roboto Condensed Bold"/>
                <a:cs typeface="Roboto Condensed Bold"/>
                <a:sym typeface="Roboto Condensed Bold"/>
              </a:rPr>
              <a:t> </a:t>
            </a:r>
            <a:r>
              <a:rPr lang="en-US" sz="3600" dirty="0">
                <a:solidFill>
                  <a:srgbClr val="4F2C33"/>
                </a:solidFill>
                <a:latin typeface="Roboto Condensed"/>
                <a:ea typeface="Roboto Condensed"/>
                <a:cs typeface="Roboto Condensed"/>
                <a:sym typeface="Roboto Condensed"/>
              </a:rPr>
              <a:t>(</a:t>
            </a:r>
            <a:r>
              <a:rPr lang="en-US" sz="3600" dirty="0" err="1">
                <a:solidFill>
                  <a:srgbClr val="4F2C33"/>
                </a:solidFill>
                <a:latin typeface="Roboto Condensed"/>
                <a:ea typeface="Roboto Condensed"/>
                <a:cs typeface="Roboto Condensed"/>
                <a:sym typeface="Roboto Condensed"/>
              </a:rPr>
              <a:t>các</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thành</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phần</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bị</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rút</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gọn</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nhờ</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ngữ</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cảnh</a:t>
            </a:r>
            <a:r>
              <a:rPr lang="en-US" sz="3600" dirty="0">
                <a:solidFill>
                  <a:srgbClr val="4F2C33"/>
                </a:solidFill>
                <a:latin typeface="Roboto Condensed"/>
                <a:ea typeface="Roboto Condensed"/>
                <a:cs typeface="Roboto Condensed"/>
                <a:sym typeface="Roboto Condensed"/>
              </a:rPr>
              <a:t>.</a:t>
            </a:r>
          </a:p>
        </p:txBody>
      </p:sp>
      <p:sp>
        <p:nvSpPr>
          <p:cNvPr id="28" name="TextBox 28"/>
          <p:cNvSpPr txBox="1"/>
          <p:nvPr/>
        </p:nvSpPr>
        <p:spPr>
          <a:xfrm>
            <a:off x="6026694" y="4835085"/>
            <a:ext cx="5067442" cy="5090160"/>
          </a:xfrm>
          <a:prstGeom prst="rect">
            <a:avLst/>
          </a:prstGeom>
        </p:spPr>
        <p:txBody>
          <a:bodyPr lIns="0" tIns="0" rIns="0" bIns="0" rtlCol="0" anchor="t">
            <a:spAutoFit/>
          </a:bodyPr>
          <a:lstStyle/>
          <a:p>
            <a:pPr marL="777243" lvl="1" indent="-388622" algn="just">
              <a:lnSpc>
                <a:spcPts val="5040"/>
              </a:lnSpc>
              <a:buFont typeface="Arial"/>
              <a:buChar char="•"/>
            </a:pPr>
            <a:r>
              <a:rPr lang="en-US" sz="3600" dirty="0" err="1">
                <a:solidFill>
                  <a:srgbClr val="4F2C33"/>
                </a:solidFill>
                <a:latin typeface="Roboto Condensed"/>
                <a:ea typeface="Roboto Condensed"/>
                <a:cs typeface="Roboto Condensed"/>
                <a:sym typeface="Roboto Condensed"/>
              </a:rPr>
              <a:t>Làm</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cho</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câu</a:t>
            </a:r>
            <a:r>
              <a:rPr lang="en-US" sz="3600" dirty="0">
                <a:solidFill>
                  <a:srgbClr val="4F2C33"/>
                </a:solidFill>
                <a:latin typeface="Roboto Condensed"/>
                <a:ea typeface="Roboto Condensed"/>
                <a:cs typeface="Roboto Condensed"/>
                <a:sym typeface="Roboto Condensed"/>
              </a:rPr>
              <a:t> </a:t>
            </a:r>
            <a:r>
              <a:rPr lang="en-US" sz="3600" b="1" dirty="0" err="1">
                <a:solidFill>
                  <a:srgbClr val="4F2C33"/>
                </a:solidFill>
                <a:latin typeface="Roboto Condensed Bold"/>
                <a:ea typeface="Roboto Condensed Bold"/>
                <a:cs typeface="Roboto Condensed Bold"/>
                <a:sym typeface="Roboto Condensed Bold"/>
              </a:rPr>
              <a:t>ngắn</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gọn</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hơn</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tránh</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lặp</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lại</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những</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từ</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ngữ</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đã</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xuất</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hiện</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trước</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đó</a:t>
            </a:r>
            <a:r>
              <a:rPr lang="en-US" sz="3600" dirty="0">
                <a:solidFill>
                  <a:srgbClr val="4F2C33"/>
                </a:solidFill>
                <a:latin typeface="Roboto Condensed"/>
                <a:ea typeface="Roboto Condensed"/>
                <a:cs typeface="Roboto Condensed"/>
                <a:sym typeface="Roboto Condensed"/>
              </a:rPr>
              <a:t>.</a:t>
            </a:r>
          </a:p>
          <a:p>
            <a:pPr marL="777243" lvl="1" indent="-388622" algn="just">
              <a:lnSpc>
                <a:spcPts val="5040"/>
              </a:lnSpc>
              <a:buFont typeface="Arial"/>
              <a:buChar char="•"/>
            </a:pPr>
            <a:r>
              <a:rPr lang="en-US" sz="3600" dirty="0" err="1">
                <a:solidFill>
                  <a:srgbClr val="4F2C33"/>
                </a:solidFill>
                <a:latin typeface="Roboto Condensed"/>
                <a:ea typeface="Roboto Condensed"/>
                <a:cs typeface="Roboto Condensed"/>
                <a:sym typeface="Roboto Condensed"/>
              </a:rPr>
              <a:t>Ngụ</a:t>
            </a:r>
            <a:r>
              <a:rPr lang="en-US" sz="3600" dirty="0">
                <a:solidFill>
                  <a:srgbClr val="4F2C33"/>
                </a:solidFill>
                <a:latin typeface="Roboto Condensed"/>
                <a:ea typeface="Roboto Condensed"/>
                <a:cs typeface="Roboto Condensed"/>
                <a:sym typeface="Roboto Condensed"/>
              </a:rPr>
              <a:t> ý </a:t>
            </a:r>
            <a:r>
              <a:rPr lang="en-US" sz="3600" dirty="0" err="1">
                <a:solidFill>
                  <a:srgbClr val="4F2C33"/>
                </a:solidFill>
                <a:latin typeface="Roboto Condensed"/>
                <a:ea typeface="Roboto Condensed"/>
                <a:cs typeface="Roboto Condensed"/>
                <a:sym typeface="Roboto Condensed"/>
              </a:rPr>
              <a:t>hành</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động</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được</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nói</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đến</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trong</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câu</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hướng</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đến</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chung</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tất</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cả</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mọi</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người</a:t>
            </a:r>
            <a:r>
              <a:rPr lang="en-US" sz="3600" dirty="0">
                <a:solidFill>
                  <a:srgbClr val="4F2C33"/>
                </a:solidFill>
                <a:latin typeface="Roboto Condensed"/>
                <a:ea typeface="Roboto Condensed"/>
                <a:cs typeface="Roboto Condensed"/>
                <a:sym typeface="Roboto Condensed"/>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3" name="Freeform 3"/>
          <p:cNvSpPr/>
          <p:nvPr/>
        </p:nvSpPr>
        <p:spPr>
          <a:xfrm flipH="1">
            <a:off x="12824636" y="1028700"/>
            <a:ext cx="4236602" cy="4114800"/>
          </a:xfrm>
          <a:custGeom>
            <a:avLst/>
            <a:gdLst/>
            <a:ahLst/>
            <a:cxnLst/>
            <a:rect l="l" t="t" r="r" b="b"/>
            <a:pathLst>
              <a:path w="4236602" h="4114800">
                <a:moveTo>
                  <a:pt x="4236602" y="0"/>
                </a:moveTo>
                <a:lnTo>
                  <a:pt x="0" y="0"/>
                </a:lnTo>
                <a:lnTo>
                  <a:pt x="0" y="4114800"/>
                </a:lnTo>
                <a:lnTo>
                  <a:pt x="4236602" y="4114800"/>
                </a:lnTo>
                <a:lnTo>
                  <a:pt x="423660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4" name="Group 4"/>
          <p:cNvGrpSpPr/>
          <p:nvPr/>
        </p:nvGrpSpPr>
        <p:grpSpPr>
          <a:xfrm>
            <a:off x="13072021" y="4943973"/>
            <a:ext cx="399053" cy="39905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7" name="Group 7"/>
          <p:cNvGrpSpPr/>
          <p:nvPr/>
        </p:nvGrpSpPr>
        <p:grpSpPr>
          <a:xfrm>
            <a:off x="16413510" y="8859247"/>
            <a:ext cx="399053" cy="39905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0" name="Group 10"/>
          <p:cNvGrpSpPr/>
          <p:nvPr/>
        </p:nvGrpSpPr>
        <p:grpSpPr>
          <a:xfrm>
            <a:off x="16861711" y="1028700"/>
            <a:ext cx="399053" cy="39905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4" name="Freeform 14"/>
          <p:cNvSpPr/>
          <p:nvPr/>
        </p:nvSpPr>
        <p:spPr>
          <a:xfrm>
            <a:off x="10170717" y="8027603"/>
            <a:ext cx="1417665" cy="1415893"/>
          </a:xfrm>
          <a:custGeom>
            <a:avLst/>
            <a:gdLst/>
            <a:ahLst/>
            <a:cxnLst/>
            <a:rect l="l" t="t" r="r" b="b"/>
            <a:pathLst>
              <a:path w="1417665" h="1415893">
                <a:moveTo>
                  <a:pt x="0" y="0"/>
                </a:moveTo>
                <a:lnTo>
                  <a:pt x="1417664" y="0"/>
                </a:lnTo>
                <a:lnTo>
                  <a:pt x="1417664" y="1415892"/>
                </a:lnTo>
                <a:lnTo>
                  <a:pt x="0" y="141589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15" name="Freeform 15"/>
          <p:cNvSpPr/>
          <p:nvPr/>
        </p:nvSpPr>
        <p:spPr>
          <a:xfrm>
            <a:off x="16241350" y="5941554"/>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16" name="Freeform 16"/>
          <p:cNvSpPr/>
          <p:nvPr/>
        </p:nvSpPr>
        <p:spPr>
          <a:xfrm>
            <a:off x="10879549" y="1079794"/>
            <a:ext cx="1592905" cy="1590914"/>
          </a:xfrm>
          <a:custGeom>
            <a:avLst/>
            <a:gdLst/>
            <a:ahLst/>
            <a:cxnLst/>
            <a:rect l="l" t="t" r="r" b="b"/>
            <a:pathLst>
              <a:path w="1592905" h="1590914">
                <a:moveTo>
                  <a:pt x="0" y="0"/>
                </a:moveTo>
                <a:lnTo>
                  <a:pt x="1592905" y="0"/>
                </a:lnTo>
                <a:lnTo>
                  <a:pt x="1592905" y="1590913"/>
                </a:lnTo>
                <a:lnTo>
                  <a:pt x="0" y="159091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grpSp>
        <p:nvGrpSpPr>
          <p:cNvPr id="17" name="Group 17"/>
          <p:cNvGrpSpPr/>
          <p:nvPr/>
        </p:nvGrpSpPr>
        <p:grpSpPr>
          <a:xfrm>
            <a:off x="1431915" y="3799977"/>
            <a:ext cx="3086100" cy="807884"/>
            <a:chOff x="0" y="0"/>
            <a:chExt cx="812800" cy="212776"/>
          </a:xfrm>
        </p:grpSpPr>
        <p:sp>
          <p:nvSpPr>
            <p:cNvPr id="18" name="Freeform 18"/>
            <p:cNvSpPr/>
            <p:nvPr/>
          </p:nvSpPr>
          <p:spPr>
            <a:xfrm>
              <a:off x="0" y="0"/>
              <a:ext cx="812800" cy="212776"/>
            </a:xfrm>
            <a:custGeom>
              <a:avLst/>
              <a:gdLst/>
              <a:ahLst/>
              <a:cxnLst/>
              <a:rect l="l" t="t" r="r" b="b"/>
              <a:pathLst>
                <a:path w="812800" h="212776">
                  <a:moveTo>
                    <a:pt x="0" y="0"/>
                  </a:moveTo>
                  <a:lnTo>
                    <a:pt x="812800" y="0"/>
                  </a:lnTo>
                  <a:lnTo>
                    <a:pt x="812800" y="212776"/>
                  </a:lnTo>
                  <a:lnTo>
                    <a:pt x="0" y="212776"/>
                  </a:lnTo>
                  <a:close/>
                </a:path>
              </a:pathLst>
            </a:custGeom>
            <a:solidFill>
              <a:srgbClr val="F7CC73"/>
            </a:solidFill>
          </p:spPr>
          <p:txBody>
            <a:bodyPr/>
            <a:lstStyle/>
            <a:p>
              <a:endParaRPr lang="vi-VN"/>
            </a:p>
          </p:txBody>
        </p:sp>
        <p:sp>
          <p:nvSpPr>
            <p:cNvPr id="19" name="TextBox 19"/>
            <p:cNvSpPr txBox="1"/>
            <p:nvPr/>
          </p:nvSpPr>
          <p:spPr>
            <a:xfrm>
              <a:off x="0" y="-47625"/>
              <a:ext cx="812800" cy="260401"/>
            </a:xfrm>
            <a:prstGeom prst="rect">
              <a:avLst/>
            </a:prstGeom>
          </p:spPr>
          <p:txBody>
            <a:bodyPr lIns="50800" tIns="50800" rIns="50800" bIns="50800" rtlCol="0" anchor="ctr"/>
            <a:lstStyle/>
            <a:p>
              <a:pPr algn="ctr">
                <a:lnSpc>
                  <a:spcPts val="3662"/>
                </a:lnSpc>
              </a:pPr>
              <a:endParaRPr/>
            </a:p>
          </p:txBody>
        </p:sp>
      </p:grpSp>
      <p:sp>
        <p:nvSpPr>
          <p:cNvPr id="20" name="TextBox 20"/>
          <p:cNvSpPr txBox="1"/>
          <p:nvPr/>
        </p:nvSpPr>
        <p:spPr>
          <a:xfrm>
            <a:off x="581733" y="346168"/>
            <a:ext cx="18016773" cy="1668868"/>
          </a:xfrm>
          <a:prstGeom prst="rect">
            <a:avLst/>
          </a:prstGeom>
        </p:spPr>
        <p:txBody>
          <a:bodyPr lIns="0" tIns="0" rIns="0" bIns="0" rtlCol="0" anchor="t">
            <a:spAutoFit/>
          </a:bodyPr>
          <a:lstStyle/>
          <a:p>
            <a:pPr algn="l">
              <a:lnSpc>
                <a:spcPts val="6720"/>
              </a:lnSpc>
            </a:pPr>
            <a:r>
              <a:rPr lang="en-US" sz="4800" b="1">
                <a:solidFill>
                  <a:srgbClr val="CB715E"/>
                </a:solidFill>
                <a:latin typeface="Fraunces Bold"/>
                <a:ea typeface="Fraunces Bold"/>
                <a:cs typeface="Fraunces Bold"/>
                <a:sym typeface="Fraunces Bold"/>
              </a:rPr>
              <a:t>I. CÂU RÚT GỌN VÀ </a:t>
            </a:r>
          </a:p>
          <a:p>
            <a:pPr algn="l">
              <a:lnSpc>
                <a:spcPts val="6720"/>
              </a:lnSpc>
            </a:pPr>
            <a:r>
              <a:rPr lang="en-US" sz="4800" b="1">
                <a:solidFill>
                  <a:srgbClr val="CB715E"/>
                </a:solidFill>
                <a:latin typeface="Fraunces Bold"/>
                <a:ea typeface="Fraunces Bold"/>
                <a:cs typeface="Fraunces Bold"/>
                <a:sym typeface="Fraunces Bold"/>
              </a:rPr>
              <a:t>CÂU ĐẶC BIỆT</a:t>
            </a:r>
          </a:p>
        </p:txBody>
      </p:sp>
      <p:sp>
        <p:nvSpPr>
          <p:cNvPr id="21" name="TextBox 21"/>
          <p:cNvSpPr txBox="1"/>
          <p:nvPr/>
        </p:nvSpPr>
        <p:spPr>
          <a:xfrm>
            <a:off x="1340456" y="2242678"/>
            <a:ext cx="3536343" cy="760808"/>
          </a:xfrm>
          <a:prstGeom prst="rect">
            <a:avLst/>
          </a:prstGeom>
        </p:spPr>
        <p:txBody>
          <a:bodyPr wrap="square" lIns="0" tIns="0" rIns="0" bIns="0" rtlCol="0" anchor="t">
            <a:spAutoFit/>
          </a:bodyPr>
          <a:lstStyle/>
          <a:p>
            <a:pPr algn="ctr">
              <a:lnSpc>
                <a:spcPts val="6177"/>
              </a:lnSpc>
            </a:pPr>
            <a:r>
              <a:rPr lang="en-US" sz="4412" dirty="0">
                <a:solidFill>
                  <a:srgbClr val="EC9E5E"/>
                </a:solidFill>
                <a:latin typeface="#9Slide07 SVNUT Triumph Press"/>
                <a:ea typeface="#9Slide07 SVNUT Triumph Press"/>
                <a:cs typeface="#9Slide07 SVNUT Triumph Press"/>
                <a:sym typeface="#9Slide07 SVNUT Triumph Press"/>
              </a:rPr>
              <a:t>2. </a:t>
            </a:r>
            <a:r>
              <a:rPr lang="en-US" sz="4412" dirty="0" err="1">
                <a:solidFill>
                  <a:srgbClr val="EC9E5E"/>
                </a:solidFill>
                <a:latin typeface="#9Slide07 SVNUT Triumph Press"/>
                <a:ea typeface="#9Slide07 SVNUT Triumph Press"/>
                <a:cs typeface="#9Slide07 SVNUT Triumph Press"/>
                <a:sym typeface="#9Slide07 SVNUT Triumph Press"/>
              </a:rPr>
              <a:t>Nhận</a:t>
            </a:r>
            <a:r>
              <a:rPr lang="en-US" sz="4412" dirty="0">
                <a:solidFill>
                  <a:srgbClr val="EC9E5E"/>
                </a:solidFill>
                <a:latin typeface="#9Slide07 SVNUT Triumph Press"/>
                <a:ea typeface="#9Slide07 SVNUT Triumph Press"/>
                <a:cs typeface="#9Slide07 SVNUT Triumph Press"/>
                <a:sym typeface="#9Slide07 SVNUT Triumph Press"/>
              </a:rPr>
              <a:t> </a:t>
            </a:r>
            <a:r>
              <a:rPr lang="en-US" sz="4412" dirty="0" err="1">
                <a:solidFill>
                  <a:srgbClr val="EC9E5E"/>
                </a:solidFill>
                <a:latin typeface="#9Slide07 SVNUT Triumph Press"/>
                <a:ea typeface="#9Slide07 SVNUT Triumph Press"/>
                <a:cs typeface="#9Slide07 SVNUT Triumph Press"/>
                <a:sym typeface="#9Slide07 SVNUT Triumph Press"/>
              </a:rPr>
              <a:t>xét</a:t>
            </a:r>
            <a:endParaRPr lang="en-US" sz="4412" dirty="0">
              <a:solidFill>
                <a:srgbClr val="EC9E5E"/>
              </a:solidFill>
              <a:latin typeface="#9Slide07 SVNUT Triumph Press"/>
              <a:ea typeface="#9Slide07 SVNUT Triumph Press"/>
              <a:cs typeface="#9Slide07 SVNUT Triumph Press"/>
              <a:sym typeface="#9Slide07 SVNUT Triumph Press"/>
            </a:endParaRPr>
          </a:p>
        </p:txBody>
      </p:sp>
      <p:sp>
        <p:nvSpPr>
          <p:cNvPr id="22" name="TextBox 22"/>
          <p:cNvSpPr txBox="1"/>
          <p:nvPr/>
        </p:nvSpPr>
        <p:spPr>
          <a:xfrm>
            <a:off x="4518015" y="2917761"/>
            <a:ext cx="7773538" cy="761978"/>
          </a:xfrm>
          <a:prstGeom prst="rect">
            <a:avLst/>
          </a:prstGeom>
        </p:spPr>
        <p:txBody>
          <a:bodyPr lIns="0" tIns="0" rIns="0" bIns="0" rtlCol="0" anchor="t">
            <a:spAutoFit/>
          </a:bodyPr>
          <a:lstStyle/>
          <a:p>
            <a:pPr algn="just">
              <a:lnSpc>
                <a:spcPts val="6299"/>
              </a:lnSpc>
            </a:pPr>
            <a:r>
              <a:rPr lang="en-US" sz="4499">
                <a:solidFill>
                  <a:srgbClr val="4F2C33"/>
                </a:solidFill>
                <a:latin typeface="#9Slide07 Bangers"/>
                <a:ea typeface="#9Slide07 Bangers"/>
                <a:cs typeface="#9Slide07 Bangers"/>
                <a:sym typeface="#9Slide07 Bangers"/>
              </a:rPr>
              <a:t>CÂU ĐẶC BIỆT</a:t>
            </a:r>
          </a:p>
        </p:txBody>
      </p:sp>
      <p:sp>
        <p:nvSpPr>
          <p:cNvPr id="23" name="TextBox 23"/>
          <p:cNvSpPr txBox="1"/>
          <p:nvPr/>
        </p:nvSpPr>
        <p:spPr>
          <a:xfrm>
            <a:off x="2123910" y="3876917"/>
            <a:ext cx="2165621" cy="622957"/>
          </a:xfrm>
          <a:prstGeom prst="rect">
            <a:avLst/>
          </a:prstGeom>
        </p:spPr>
        <p:txBody>
          <a:bodyPr lIns="0" tIns="0" rIns="0" bIns="0" rtlCol="0" anchor="t">
            <a:spAutoFit/>
          </a:bodyPr>
          <a:lstStyle/>
          <a:p>
            <a:pPr algn="just">
              <a:lnSpc>
                <a:spcPts val="5040"/>
              </a:lnSpc>
            </a:pPr>
            <a:r>
              <a:rPr lang="en-US" sz="3600" b="1">
                <a:solidFill>
                  <a:srgbClr val="4F2C33"/>
                </a:solidFill>
                <a:latin typeface="Roboto Condensed Bold"/>
                <a:ea typeface="Roboto Condensed Bold"/>
                <a:cs typeface="Roboto Condensed Bold"/>
                <a:sym typeface="Roboto Condensed Bold"/>
              </a:rPr>
              <a:t>Đặc điểm</a:t>
            </a:r>
          </a:p>
        </p:txBody>
      </p:sp>
      <p:grpSp>
        <p:nvGrpSpPr>
          <p:cNvPr id="24" name="Group 24"/>
          <p:cNvGrpSpPr/>
          <p:nvPr/>
        </p:nvGrpSpPr>
        <p:grpSpPr>
          <a:xfrm>
            <a:off x="7420054" y="3827177"/>
            <a:ext cx="3086100" cy="807884"/>
            <a:chOff x="0" y="0"/>
            <a:chExt cx="812800" cy="212776"/>
          </a:xfrm>
        </p:grpSpPr>
        <p:sp>
          <p:nvSpPr>
            <p:cNvPr id="25" name="Freeform 25"/>
            <p:cNvSpPr/>
            <p:nvPr/>
          </p:nvSpPr>
          <p:spPr>
            <a:xfrm>
              <a:off x="0" y="0"/>
              <a:ext cx="812800" cy="212776"/>
            </a:xfrm>
            <a:custGeom>
              <a:avLst/>
              <a:gdLst/>
              <a:ahLst/>
              <a:cxnLst/>
              <a:rect l="l" t="t" r="r" b="b"/>
              <a:pathLst>
                <a:path w="812800" h="212776">
                  <a:moveTo>
                    <a:pt x="0" y="0"/>
                  </a:moveTo>
                  <a:lnTo>
                    <a:pt x="812800" y="0"/>
                  </a:lnTo>
                  <a:lnTo>
                    <a:pt x="812800" y="212776"/>
                  </a:lnTo>
                  <a:lnTo>
                    <a:pt x="0" y="212776"/>
                  </a:lnTo>
                  <a:close/>
                </a:path>
              </a:pathLst>
            </a:custGeom>
            <a:solidFill>
              <a:srgbClr val="F7CC73"/>
            </a:solidFill>
          </p:spPr>
          <p:txBody>
            <a:bodyPr/>
            <a:lstStyle/>
            <a:p>
              <a:endParaRPr lang="vi-VN"/>
            </a:p>
          </p:txBody>
        </p:sp>
        <p:sp>
          <p:nvSpPr>
            <p:cNvPr id="26" name="TextBox 26"/>
            <p:cNvSpPr txBox="1"/>
            <p:nvPr/>
          </p:nvSpPr>
          <p:spPr>
            <a:xfrm>
              <a:off x="0" y="-47625"/>
              <a:ext cx="812800" cy="260401"/>
            </a:xfrm>
            <a:prstGeom prst="rect">
              <a:avLst/>
            </a:prstGeom>
          </p:spPr>
          <p:txBody>
            <a:bodyPr lIns="50800" tIns="50800" rIns="50800" bIns="50800" rtlCol="0" anchor="ctr"/>
            <a:lstStyle/>
            <a:p>
              <a:pPr algn="ctr">
                <a:lnSpc>
                  <a:spcPts val="3662"/>
                </a:lnSpc>
              </a:pPr>
              <a:endParaRPr/>
            </a:p>
          </p:txBody>
        </p:sp>
      </p:grpSp>
      <p:sp>
        <p:nvSpPr>
          <p:cNvPr id="27" name="TextBox 27"/>
          <p:cNvSpPr txBox="1"/>
          <p:nvPr/>
        </p:nvSpPr>
        <p:spPr>
          <a:xfrm>
            <a:off x="8061189" y="3876917"/>
            <a:ext cx="2165621" cy="622957"/>
          </a:xfrm>
          <a:prstGeom prst="rect">
            <a:avLst/>
          </a:prstGeom>
        </p:spPr>
        <p:txBody>
          <a:bodyPr lIns="0" tIns="0" rIns="0" bIns="0" rtlCol="0" anchor="t">
            <a:spAutoFit/>
          </a:bodyPr>
          <a:lstStyle/>
          <a:p>
            <a:pPr algn="just">
              <a:lnSpc>
                <a:spcPts val="5040"/>
              </a:lnSpc>
            </a:pPr>
            <a:r>
              <a:rPr lang="en-US" sz="3600" b="1">
                <a:solidFill>
                  <a:srgbClr val="4F2C33"/>
                </a:solidFill>
                <a:latin typeface="Roboto Condensed Bold"/>
                <a:ea typeface="Roboto Condensed Bold"/>
                <a:cs typeface="Roboto Condensed Bold"/>
                <a:sym typeface="Roboto Condensed Bold"/>
              </a:rPr>
              <a:t>Chức năng</a:t>
            </a:r>
          </a:p>
        </p:txBody>
      </p:sp>
      <p:sp>
        <p:nvSpPr>
          <p:cNvPr id="28" name="TextBox 28"/>
          <p:cNvSpPr txBox="1"/>
          <p:nvPr/>
        </p:nvSpPr>
        <p:spPr>
          <a:xfrm>
            <a:off x="581733" y="4706298"/>
            <a:ext cx="5249976" cy="4452139"/>
          </a:xfrm>
          <a:prstGeom prst="rect">
            <a:avLst/>
          </a:prstGeom>
        </p:spPr>
        <p:txBody>
          <a:bodyPr lIns="0" tIns="0" rIns="0" bIns="0" rtlCol="0" anchor="t">
            <a:spAutoFit/>
          </a:bodyPr>
          <a:lstStyle/>
          <a:p>
            <a:pPr algn="just">
              <a:lnSpc>
                <a:spcPts val="5040"/>
              </a:lnSpc>
            </a:pPr>
            <a:r>
              <a:rPr lang="en-US" sz="3600" dirty="0" err="1">
                <a:solidFill>
                  <a:srgbClr val="4F2C33"/>
                </a:solidFill>
                <a:latin typeface="Roboto Condensed"/>
                <a:ea typeface="Roboto Condensed"/>
                <a:cs typeface="Roboto Condensed"/>
                <a:sym typeface="Roboto Condensed"/>
              </a:rPr>
              <a:t>Là</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loại</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câu</a:t>
            </a:r>
            <a:r>
              <a:rPr lang="en-US" sz="3600" dirty="0">
                <a:solidFill>
                  <a:srgbClr val="4F2C33"/>
                </a:solidFill>
                <a:latin typeface="Roboto Condensed"/>
                <a:ea typeface="Roboto Condensed"/>
                <a:cs typeface="Roboto Condensed"/>
                <a:sym typeface="Roboto Condensed"/>
              </a:rPr>
              <a:t> </a:t>
            </a:r>
            <a:r>
              <a:rPr lang="en-US" sz="3600" b="1" dirty="0" err="1">
                <a:solidFill>
                  <a:srgbClr val="4F2C33"/>
                </a:solidFill>
                <a:latin typeface="Roboto Condensed Bold"/>
                <a:ea typeface="Roboto Condensed Bold"/>
                <a:cs typeface="Roboto Condensed Bold"/>
                <a:sym typeface="Roboto Condensed Bold"/>
              </a:rPr>
              <a:t>không</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cấu</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tạo</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theo</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mô</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hình</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chủ</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ngữ</a:t>
            </a:r>
            <a:r>
              <a:rPr lang="en-US" sz="3600" b="1" dirty="0">
                <a:solidFill>
                  <a:srgbClr val="4F2C33"/>
                </a:solidFill>
                <a:latin typeface="Roboto Condensed Bold"/>
                <a:ea typeface="Roboto Condensed Bold"/>
                <a:cs typeface="Roboto Condensed Bold"/>
                <a:sym typeface="Roboto Condensed Bold"/>
              </a:rPr>
              <a:t> - </a:t>
            </a:r>
            <a:r>
              <a:rPr lang="en-US" sz="3600" b="1" dirty="0" err="1">
                <a:solidFill>
                  <a:srgbClr val="4F2C33"/>
                </a:solidFill>
                <a:latin typeface="Roboto Condensed Bold"/>
                <a:ea typeface="Roboto Condensed Bold"/>
                <a:cs typeface="Roboto Condensed Bold"/>
                <a:sym typeface="Roboto Condensed Bold"/>
              </a:rPr>
              <a:t>vị</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ngữ</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mà</a:t>
            </a:r>
            <a:r>
              <a:rPr lang="en-US" sz="3600" dirty="0">
                <a:solidFill>
                  <a:srgbClr val="4F2C33"/>
                </a:solidFill>
                <a:latin typeface="Roboto Condensed"/>
                <a:ea typeface="Roboto Condensed"/>
                <a:cs typeface="Roboto Condensed"/>
                <a:sym typeface="Roboto Condensed"/>
              </a:rPr>
              <a:t> </a:t>
            </a:r>
            <a:r>
              <a:rPr lang="en-US" sz="3600" b="1" dirty="0" err="1">
                <a:solidFill>
                  <a:srgbClr val="4F2C33"/>
                </a:solidFill>
                <a:latin typeface="Roboto Condensed Bold"/>
                <a:ea typeface="Roboto Condensed Bold"/>
                <a:cs typeface="Roboto Condensed Bold"/>
                <a:sym typeface="Roboto Condensed Bold"/>
              </a:rPr>
              <a:t>chỉ</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có</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một</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trung</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tâm</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cú</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pháp</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chính</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Loại</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câu</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này</a:t>
            </a:r>
            <a:r>
              <a:rPr lang="en-US" sz="3600" dirty="0">
                <a:solidFill>
                  <a:srgbClr val="4F2C33"/>
                </a:solidFill>
                <a:latin typeface="Roboto Condensed"/>
                <a:ea typeface="Roboto Condensed"/>
                <a:cs typeface="Roboto Condensed"/>
                <a:sym typeface="Roboto Condensed"/>
              </a:rPr>
              <a:t> do </a:t>
            </a:r>
            <a:r>
              <a:rPr lang="en-US" sz="3600" b="1" dirty="0" err="1">
                <a:solidFill>
                  <a:srgbClr val="4F2C33"/>
                </a:solidFill>
                <a:latin typeface="Roboto Condensed Bold"/>
                <a:ea typeface="Roboto Condensed Bold"/>
                <a:cs typeface="Roboto Condensed Bold"/>
                <a:sym typeface="Roboto Condensed Bold"/>
              </a:rPr>
              <a:t>một</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từ</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hoặc</a:t>
            </a:r>
            <a:r>
              <a:rPr lang="en-US" sz="3600" dirty="0">
                <a:solidFill>
                  <a:srgbClr val="4F2C33"/>
                </a:solidFill>
                <a:latin typeface="Roboto Condensed"/>
                <a:ea typeface="Roboto Condensed"/>
                <a:cs typeface="Roboto Condensed"/>
                <a:sym typeface="Roboto Condensed"/>
              </a:rPr>
              <a:t> </a:t>
            </a:r>
            <a:r>
              <a:rPr lang="en-US" sz="3600" b="1" dirty="0" err="1">
                <a:solidFill>
                  <a:srgbClr val="4F2C33"/>
                </a:solidFill>
                <a:latin typeface="Roboto Condensed Bold"/>
                <a:ea typeface="Roboto Condensed Bold"/>
                <a:cs typeface="Roboto Condensed Bold"/>
                <a:sym typeface="Roboto Condensed Bold"/>
              </a:rPr>
              <a:t>một</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cụm</a:t>
            </a:r>
            <a:r>
              <a:rPr lang="en-US" sz="3600" b="1" dirty="0">
                <a:solidFill>
                  <a:srgbClr val="4F2C33"/>
                </a:solidFill>
                <a:latin typeface="Roboto Condensed Bold"/>
                <a:ea typeface="Roboto Condensed Bold"/>
                <a:cs typeface="Roboto Condensed Bold"/>
                <a:sym typeface="Roboto Condensed Bold"/>
              </a:rPr>
              <a:t> </a:t>
            </a:r>
            <a:r>
              <a:rPr lang="en-US" sz="3600" b="1" dirty="0" err="1">
                <a:solidFill>
                  <a:srgbClr val="4F2C33"/>
                </a:solidFill>
                <a:latin typeface="Roboto Condensed Bold"/>
                <a:ea typeface="Roboto Condensed Bold"/>
                <a:cs typeface="Roboto Condensed Bold"/>
                <a:sym typeface="Roboto Condensed Bold"/>
              </a:rPr>
              <a:t>từ</a:t>
            </a:r>
            <a:r>
              <a:rPr lang="en-US" sz="3600" b="1" dirty="0">
                <a:solidFill>
                  <a:srgbClr val="4F2C33"/>
                </a:solidFill>
                <a:latin typeface="Roboto Condensed Bold"/>
                <a:ea typeface="Roboto Condensed Bold"/>
                <a:cs typeface="Roboto Condensed Bold"/>
                <a:sym typeface="Roboto Condensed Bold"/>
              </a:rPr>
              <a:t> </a:t>
            </a:r>
            <a:r>
              <a:rPr lang="en-US" sz="3600" dirty="0">
                <a:solidFill>
                  <a:srgbClr val="4F2C33"/>
                </a:solidFill>
                <a:latin typeface="Roboto Condensed"/>
                <a:ea typeface="Roboto Condensed"/>
                <a:cs typeface="Roboto Condensed"/>
                <a:sym typeface="Roboto Condensed"/>
              </a:rPr>
              <a:t>(</a:t>
            </a:r>
            <a:r>
              <a:rPr lang="en-US" sz="3600" dirty="0" err="1">
                <a:solidFill>
                  <a:srgbClr val="4F2C33"/>
                </a:solidFill>
                <a:latin typeface="Roboto Condensed"/>
                <a:ea typeface="Roboto Condensed"/>
                <a:cs typeface="Roboto Condensed"/>
                <a:sym typeface="Roboto Condensed"/>
              </a:rPr>
              <a:t>trừ</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cụm</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chủ</a:t>
            </a:r>
            <a:r>
              <a:rPr lang="en-US" sz="3600" dirty="0">
                <a:solidFill>
                  <a:srgbClr val="4F2C33"/>
                </a:solidFill>
                <a:latin typeface="Roboto Condensed"/>
                <a:ea typeface="Roboto Condensed"/>
                <a:cs typeface="Roboto Condensed"/>
                <a:sym typeface="Roboto Condensed"/>
              </a:rPr>
              <a:t> - </a:t>
            </a:r>
            <a:r>
              <a:rPr lang="en-US" sz="3600" dirty="0" err="1">
                <a:solidFill>
                  <a:srgbClr val="4F2C33"/>
                </a:solidFill>
                <a:latin typeface="Roboto Condensed"/>
                <a:ea typeface="Roboto Condensed"/>
                <a:cs typeface="Roboto Condensed"/>
                <a:sym typeface="Roboto Condensed"/>
              </a:rPr>
              <a:t>vị</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cấu</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tạo</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thành</a:t>
            </a:r>
            <a:r>
              <a:rPr lang="en-US" sz="3600" dirty="0">
                <a:solidFill>
                  <a:srgbClr val="4F2C33"/>
                </a:solidFill>
                <a:latin typeface="Roboto Condensed"/>
                <a:ea typeface="Roboto Condensed"/>
                <a:cs typeface="Roboto Condensed"/>
                <a:sym typeface="Roboto Condensed"/>
              </a:rPr>
              <a:t>.</a:t>
            </a:r>
          </a:p>
        </p:txBody>
      </p:sp>
      <p:sp>
        <p:nvSpPr>
          <p:cNvPr id="29" name="TextBox 29"/>
          <p:cNvSpPr txBox="1"/>
          <p:nvPr/>
        </p:nvSpPr>
        <p:spPr>
          <a:xfrm>
            <a:off x="6610959" y="4835085"/>
            <a:ext cx="4268590" cy="4452139"/>
          </a:xfrm>
          <a:prstGeom prst="rect">
            <a:avLst/>
          </a:prstGeom>
        </p:spPr>
        <p:txBody>
          <a:bodyPr lIns="0" tIns="0" rIns="0" bIns="0" rtlCol="0" anchor="t">
            <a:spAutoFit/>
          </a:bodyPr>
          <a:lstStyle/>
          <a:p>
            <a:pPr marL="777243" lvl="1" indent="-388622" algn="just">
              <a:lnSpc>
                <a:spcPts val="5040"/>
              </a:lnSpc>
              <a:buFont typeface="Arial"/>
              <a:buChar char="•"/>
            </a:pPr>
            <a:r>
              <a:rPr lang="en-US" sz="3600" dirty="0" err="1">
                <a:solidFill>
                  <a:srgbClr val="4F2C33"/>
                </a:solidFill>
                <a:latin typeface="Roboto Condensed"/>
                <a:ea typeface="Roboto Condensed"/>
                <a:cs typeface="Roboto Condensed"/>
                <a:sym typeface="Roboto Condensed"/>
              </a:rPr>
              <a:t>Dùng</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để</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bộc</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lộc</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cảm</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xúc</a:t>
            </a:r>
            <a:r>
              <a:rPr lang="en-US" sz="3600" dirty="0">
                <a:solidFill>
                  <a:srgbClr val="4F2C33"/>
                </a:solidFill>
                <a:latin typeface="Roboto Condensed"/>
                <a:ea typeface="Roboto Condensed"/>
                <a:cs typeface="Roboto Condensed"/>
                <a:sym typeface="Roboto Condensed"/>
              </a:rPr>
              <a:t> </a:t>
            </a:r>
          </a:p>
          <a:p>
            <a:pPr marL="777243" lvl="1" indent="-388622" algn="just">
              <a:lnSpc>
                <a:spcPts val="5040"/>
              </a:lnSpc>
              <a:buFont typeface="Arial"/>
              <a:buChar char="•"/>
            </a:pPr>
            <a:r>
              <a:rPr lang="en-US" sz="3600" dirty="0" err="1">
                <a:solidFill>
                  <a:srgbClr val="4F2C33"/>
                </a:solidFill>
                <a:latin typeface="Roboto Condensed"/>
                <a:ea typeface="Roboto Condensed"/>
                <a:cs typeface="Roboto Condensed"/>
                <a:sym typeface="Roboto Condensed"/>
              </a:rPr>
              <a:t>Gọi-đáp</a:t>
            </a:r>
            <a:r>
              <a:rPr lang="en-US" sz="3600" dirty="0">
                <a:solidFill>
                  <a:srgbClr val="4F2C33"/>
                </a:solidFill>
                <a:latin typeface="Roboto Condensed"/>
                <a:ea typeface="Roboto Condensed"/>
                <a:cs typeface="Roboto Condensed"/>
                <a:sym typeface="Roboto Condensed"/>
              </a:rPr>
              <a:t> </a:t>
            </a:r>
          </a:p>
          <a:p>
            <a:pPr marL="777243" lvl="1" indent="-388622" algn="just">
              <a:lnSpc>
                <a:spcPts val="5040"/>
              </a:lnSpc>
              <a:buFont typeface="Arial"/>
              <a:buChar char="•"/>
            </a:pPr>
            <a:r>
              <a:rPr lang="en-US" sz="3600" dirty="0" err="1">
                <a:solidFill>
                  <a:srgbClr val="4F2C33"/>
                </a:solidFill>
                <a:latin typeface="Roboto Condensed"/>
                <a:ea typeface="Roboto Condensed"/>
                <a:cs typeface="Roboto Condensed"/>
                <a:sym typeface="Roboto Condensed"/>
              </a:rPr>
              <a:t>Chỉ</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sự</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tồn</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tại</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của</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sự</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vật</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hiện</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tượng</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sự</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kiện</a:t>
            </a:r>
            <a:endParaRPr lang="en-US" sz="3600" dirty="0">
              <a:solidFill>
                <a:srgbClr val="4F2C33"/>
              </a:solidFill>
              <a:latin typeface="Roboto Condensed"/>
              <a:ea typeface="Roboto Condensed"/>
              <a:cs typeface="Roboto Condensed"/>
              <a:sym typeface="Roboto Condensed"/>
            </a:endParaRPr>
          </a:p>
          <a:p>
            <a:pPr algn="just">
              <a:lnSpc>
                <a:spcPts val="5040"/>
              </a:lnSpc>
            </a:pPr>
            <a:endParaRPr lang="en-US" sz="3600" dirty="0">
              <a:solidFill>
                <a:srgbClr val="4F2C33"/>
              </a:solidFill>
              <a:latin typeface="Roboto Condensed"/>
              <a:ea typeface="Roboto Condensed"/>
              <a:cs typeface="Roboto Condensed"/>
              <a:sym typeface="Roboto Condense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a:off x="-2774669" y="1194219"/>
            <a:ext cx="13101930" cy="7664629"/>
          </a:xfrm>
          <a:custGeom>
            <a:avLst/>
            <a:gdLst/>
            <a:ahLst/>
            <a:cxnLst/>
            <a:rect l="l" t="t" r="r" b="b"/>
            <a:pathLst>
              <a:path w="13101930" h="7664629">
                <a:moveTo>
                  <a:pt x="0" y="0"/>
                </a:moveTo>
                <a:lnTo>
                  <a:pt x="13101930" y="0"/>
                </a:lnTo>
                <a:lnTo>
                  <a:pt x="13101930" y="7664629"/>
                </a:lnTo>
                <a:lnTo>
                  <a:pt x="0" y="76646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4" name="Freeform 4"/>
          <p:cNvSpPr/>
          <p:nvPr/>
        </p:nvSpPr>
        <p:spPr>
          <a:xfrm flipH="1">
            <a:off x="9482222" y="2967629"/>
            <a:ext cx="5167040" cy="12016372"/>
          </a:xfrm>
          <a:custGeom>
            <a:avLst/>
            <a:gdLst/>
            <a:ahLst/>
            <a:cxnLst/>
            <a:rect l="l" t="t" r="r" b="b"/>
            <a:pathLst>
              <a:path w="5167040" h="12016372">
                <a:moveTo>
                  <a:pt x="5167040" y="0"/>
                </a:moveTo>
                <a:lnTo>
                  <a:pt x="0" y="0"/>
                </a:lnTo>
                <a:lnTo>
                  <a:pt x="0" y="12016372"/>
                </a:lnTo>
                <a:lnTo>
                  <a:pt x="5167040" y="12016372"/>
                </a:lnTo>
                <a:lnTo>
                  <a:pt x="516704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6" name="Group 6"/>
          <p:cNvGrpSpPr/>
          <p:nvPr/>
        </p:nvGrpSpPr>
        <p:grpSpPr>
          <a:xfrm>
            <a:off x="15092523" y="8058939"/>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0813036" y="2532689"/>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2" name="Group 12"/>
          <p:cNvGrpSpPr/>
          <p:nvPr/>
        </p:nvGrpSpPr>
        <p:grpSpPr>
          <a:xfrm>
            <a:off x="17059773" y="1928734"/>
            <a:ext cx="399053" cy="39905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5" name="Freeform 15"/>
          <p:cNvSpPr/>
          <p:nvPr/>
        </p:nvSpPr>
        <p:spPr>
          <a:xfrm>
            <a:off x="9220131" y="736874"/>
            <a:ext cx="1592905" cy="1590914"/>
          </a:xfrm>
          <a:custGeom>
            <a:avLst/>
            <a:gdLst/>
            <a:ahLst/>
            <a:cxnLst/>
            <a:rect l="l" t="t" r="r" b="b"/>
            <a:pathLst>
              <a:path w="1592905" h="1590914">
                <a:moveTo>
                  <a:pt x="0" y="0"/>
                </a:moveTo>
                <a:lnTo>
                  <a:pt x="1592905" y="0"/>
                </a:lnTo>
                <a:lnTo>
                  <a:pt x="1592905" y="1590913"/>
                </a:lnTo>
                <a:lnTo>
                  <a:pt x="0" y="159091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16" name="Freeform 16"/>
          <p:cNvSpPr/>
          <p:nvPr/>
        </p:nvSpPr>
        <p:spPr>
          <a:xfrm>
            <a:off x="17491548" y="4231076"/>
            <a:ext cx="1592905" cy="1590914"/>
          </a:xfrm>
          <a:custGeom>
            <a:avLst/>
            <a:gdLst/>
            <a:ahLst/>
            <a:cxnLst/>
            <a:rect l="l" t="t" r="r" b="b"/>
            <a:pathLst>
              <a:path w="1592905" h="1590914">
                <a:moveTo>
                  <a:pt x="0" y="0"/>
                </a:moveTo>
                <a:lnTo>
                  <a:pt x="1592904" y="0"/>
                </a:lnTo>
                <a:lnTo>
                  <a:pt x="1592904" y="1590914"/>
                </a:lnTo>
                <a:lnTo>
                  <a:pt x="0" y="1590914"/>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17" name="Freeform 17"/>
          <p:cNvSpPr/>
          <p:nvPr/>
        </p:nvSpPr>
        <p:spPr>
          <a:xfrm>
            <a:off x="1163125" y="4838903"/>
            <a:ext cx="799987" cy="983087"/>
          </a:xfrm>
          <a:custGeom>
            <a:avLst/>
            <a:gdLst/>
            <a:ahLst/>
            <a:cxnLst/>
            <a:rect l="l" t="t" r="r" b="b"/>
            <a:pathLst>
              <a:path w="799987" h="983087">
                <a:moveTo>
                  <a:pt x="0" y="0"/>
                </a:moveTo>
                <a:lnTo>
                  <a:pt x="799987" y="0"/>
                </a:lnTo>
                <a:lnTo>
                  <a:pt x="799987" y="983087"/>
                </a:lnTo>
                <a:lnTo>
                  <a:pt x="0" y="9830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18" name="Freeform 18"/>
          <p:cNvSpPr/>
          <p:nvPr/>
        </p:nvSpPr>
        <p:spPr>
          <a:xfrm>
            <a:off x="2450909" y="5821990"/>
            <a:ext cx="741637" cy="909984"/>
          </a:xfrm>
          <a:custGeom>
            <a:avLst/>
            <a:gdLst/>
            <a:ahLst/>
            <a:cxnLst/>
            <a:rect l="l" t="t" r="r" b="b"/>
            <a:pathLst>
              <a:path w="741637" h="909984">
                <a:moveTo>
                  <a:pt x="0" y="0"/>
                </a:moveTo>
                <a:lnTo>
                  <a:pt x="741637" y="0"/>
                </a:lnTo>
                <a:lnTo>
                  <a:pt x="741637" y="909984"/>
                </a:lnTo>
                <a:lnTo>
                  <a:pt x="0" y="9099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19" name="Freeform 19"/>
          <p:cNvSpPr/>
          <p:nvPr/>
        </p:nvSpPr>
        <p:spPr>
          <a:xfrm>
            <a:off x="3458122" y="6617199"/>
            <a:ext cx="636348" cy="923918"/>
          </a:xfrm>
          <a:custGeom>
            <a:avLst/>
            <a:gdLst/>
            <a:ahLst/>
            <a:cxnLst/>
            <a:rect l="l" t="t" r="r" b="b"/>
            <a:pathLst>
              <a:path w="636348" h="923918">
                <a:moveTo>
                  <a:pt x="0" y="0"/>
                </a:moveTo>
                <a:lnTo>
                  <a:pt x="636348" y="0"/>
                </a:lnTo>
                <a:lnTo>
                  <a:pt x="636348" y="923918"/>
                </a:lnTo>
                <a:lnTo>
                  <a:pt x="0" y="9239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vi-VN"/>
          </a:p>
        </p:txBody>
      </p:sp>
      <p:sp>
        <p:nvSpPr>
          <p:cNvPr id="20" name="TextBox 20"/>
          <p:cNvSpPr txBox="1"/>
          <p:nvPr/>
        </p:nvSpPr>
        <p:spPr>
          <a:xfrm>
            <a:off x="473835" y="1850156"/>
            <a:ext cx="18016773" cy="821099"/>
          </a:xfrm>
          <a:prstGeom prst="rect">
            <a:avLst/>
          </a:prstGeom>
        </p:spPr>
        <p:txBody>
          <a:bodyPr lIns="0" tIns="0" rIns="0" bIns="0" rtlCol="0" anchor="t">
            <a:spAutoFit/>
          </a:bodyPr>
          <a:lstStyle/>
          <a:p>
            <a:pPr algn="l">
              <a:lnSpc>
                <a:spcPts val="6720"/>
              </a:lnSpc>
            </a:pPr>
            <a:r>
              <a:rPr lang="en-US" sz="4800" b="1">
                <a:solidFill>
                  <a:srgbClr val="CB715E"/>
                </a:solidFill>
                <a:latin typeface="Fraunces Bold"/>
                <a:ea typeface="Fraunces Bold"/>
                <a:cs typeface="Fraunces Bold"/>
                <a:sym typeface="Fraunces Bold"/>
              </a:rPr>
              <a:t>II. THỰC HÀNH</a:t>
            </a:r>
          </a:p>
        </p:txBody>
      </p:sp>
      <p:sp>
        <p:nvSpPr>
          <p:cNvPr id="21" name="TextBox 21"/>
          <p:cNvSpPr txBox="1"/>
          <p:nvPr/>
        </p:nvSpPr>
        <p:spPr>
          <a:xfrm>
            <a:off x="1563119" y="2855542"/>
            <a:ext cx="5249976" cy="1899351"/>
          </a:xfrm>
          <a:prstGeom prst="rect">
            <a:avLst/>
          </a:prstGeom>
        </p:spPr>
        <p:txBody>
          <a:bodyPr lIns="0" tIns="0" rIns="0" bIns="0" rtlCol="0" anchor="t">
            <a:spAutoFit/>
          </a:bodyPr>
          <a:lstStyle/>
          <a:p>
            <a:pPr algn="just">
              <a:lnSpc>
                <a:spcPts val="5040"/>
              </a:lnSpc>
            </a:pPr>
            <a:r>
              <a:rPr lang="en-US" sz="3600">
                <a:solidFill>
                  <a:srgbClr val="4F2C33"/>
                </a:solidFill>
                <a:latin typeface="Roboto Condensed"/>
                <a:ea typeface="Roboto Condensed"/>
                <a:cs typeface="Roboto Condensed"/>
                <a:sym typeface="Roboto Condensed"/>
              </a:rPr>
              <a:t>Lớp chia thành 6 nhóm nhỏ, các nhóm lần lượt vượt qua các thử thách. </a:t>
            </a:r>
          </a:p>
        </p:txBody>
      </p:sp>
      <p:sp>
        <p:nvSpPr>
          <p:cNvPr id="22" name="TextBox 22"/>
          <p:cNvSpPr txBox="1"/>
          <p:nvPr/>
        </p:nvSpPr>
        <p:spPr>
          <a:xfrm>
            <a:off x="2101063" y="4912233"/>
            <a:ext cx="5249976" cy="661057"/>
          </a:xfrm>
          <a:prstGeom prst="rect">
            <a:avLst/>
          </a:prstGeom>
        </p:spPr>
        <p:txBody>
          <a:bodyPr lIns="0" tIns="0" rIns="0" bIns="0" rtlCol="0" anchor="t">
            <a:spAutoFit/>
          </a:bodyPr>
          <a:lstStyle/>
          <a:p>
            <a:pPr algn="just">
              <a:lnSpc>
                <a:spcPts val="5040"/>
              </a:lnSpc>
            </a:pPr>
            <a:r>
              <a:rPr lang="en-US" sz="3600" dirty="0" err="1">
                <a:solidFill>
                  <a:srgbClr val="B282B6"/>
                </a:solidFill>
                <a:latin typeface="#9Slide07 Crocante"/>
                <a:ea typeface="#9Slide07 Crocante"/>
                <a:cs typeface="#9Slide07 Crocante"/>
                <a:sym typeface="#9Slide07 Crocante"/>
              </a:rPr>
              <a:t>VẬN</a:t>
            </a:r>
            <a:r>
              <a:rPr lang="en-US" sz="3600" dirty="0">
                <a:solidFill>
                  <a:srgbClr val="B282B6"/>
                </a:solidFill>
                <a:latin typeface="#9Slide07 Crocante"/>
                <a:ea typeface="#9Slide07 Crocante"/>
                <a:cs typeface="#9Slide07 Crocante"/>
                <a:sym typeface="#9Slide07 Crocante"/>
              </a:rPr>
              <a:t> </a:t>
            </a:r>
            <a:r>
              <a:rPr lang="en-US" sz="3600" dirty="0" err="1">
                <a:solidFill>
                  <a:srgbClr val="B282B6"/>
                </a:solidFill>
                <a:latin typeface="#9Slide07 Crocante"/>
                <a:ea typeface="#9Slide07 Crocante"/>
                <a:cs typeface="#9Slide07 Crocante"/>
                <a:sym typeface="#9Slide07 Crocante"/>
              </a:rPr>
              <a:t>ĐỘNG</a:t>
            </a:r>
            <a:r>
              <a:rPr lang="en-US" sz="3600" dirty="0">
                <a:solidFill>
                  <a:srgbClr val="B282B6"/>
                </a:solidFill>
                <a:latin typeface="#9Slide07 Crocante"/>
                <a:ea typeface="#9Slide07 Crocante"/>
                <a:cs typeface="#9Slide07 Crocante"/>
                <a:sym typeface="#9Slide07 Crocante"/>
              </a:rPr>
              <a:t> </a:t>
            </a:r>
            <a:r>
              <a:rPr lang="en-US" sz="3600" dirty="0" err="1">
                <a:solidFill>
                  <a:srgbClr val="B282B6"/>
                </a:solidFill>
                <a:latin typeface="#9Slide07 Crocante"/>
                <a:ea typeface="#9Slide07 Crocante"/>
                <a:cs typeface="#9Slide07 Crocante"/>
                <a:sym typeface="#9Slide07 Crocante"/>
              </a:rPr>
              <a:t>CÙNG</a:t>
            </a:r>
            <a:r>
              <a:rPr lang="en-US" sz="3600" dirty="0">
                <a:solidFill>
                  <a:srgbClr val="B282B6"/>
                </a:solidFill>
                <a:latin typeface="#9Slide07 Crocante"/>
                <a:ea typeface="#9Slide07 Crocante"/>
                <a:cs typeface="#9Slide07 Crocante"/>
                <a:sym typeface="#9Slide07 Crocante"/>
              </a:rPr>
              <a:t> </a:t>
            </a:r>
            <a:r>
              <a:rPr lang="en-US" sz="3600" dirty="0" err="1">
                <a:solidFill>
                  <a:srgbClr val="B282B6"/>
                </a:solidFill>
                <a:latin typeface="#9Slide07 Crocante"/>
                <a:ea typeface="#9Slide07 Crocante"/>
                <a:cs typeface="#9Slide07 Crocante"/>
                <a:sym typeface="#9Slide07 Crocante"/>
              </a:rPr>
              <a:t>CÂU</a:t>
            </a:r>
            <a:r>
              <a:rPr lang="en-US" sz="3600" dirty="0">
                <a:solidFill>
                  <a:srgbClr val="B282B6"/>
                </a:solidFill>
                <a:latin typeface="#9Slide07 Crocante"/>
                <a:ea typeface="#9Slide07 Crocante"/>
                <a:cs typeface="#9Slide07 Crocante"/>
                <a:sym typeface="#9Slide07 Crocante"/>
              </a:rPr>
              <a:t> </a:t>
            </a:r>
          </a:p>
        </p:txBody>
      </p:sp>
      <p:sp>
        <p:nvSpPr>
          <p:cNvPr id="23" name="TextBox 23"/>
          <p:cNvSpPr txBox="1"/>
          <p:nvPr/>
        </p:nvSpPr>
        <p:spPr>
          <a:xfrm>
            <a:off x="3192546" y="5801856"/>
            <a:ext cx="5249976" cy="661057"/>
          </a:xfrm>
          <a:prstGeom prst="rect">
            <a:avLst/>
          </a:prstGeom>
        </p:spPr>
        <p:txBody>
          <a:bodyPr lIns="0" tIns="0" rIns="0" bIns="0" rtlCol="0" anchor="t">
            <a:spAutoFit/>
          </a:bodyPr>
          <a:lstStyle/>
          <a:p>
            <a:pPr algn="just">
              <a:lnSpc>
                <a:spcPts val="5040"/>
              </a:lnSpc>
            </a:pPr>
            <a:r>
              <a:rPr lang="en-US" sz="3600" dirty="0" err="1">
                <a:solidFill>
                  <a:srgbClr val="4A7168"/>
                </a:solidFill>
                <a:latin typeface="#9Slide07 Crocante"/>
                <a:ea typeface="#9Slide07 Crocante"/>
                <a:cs typeface="#9Slide07 Crocante"/>
                <a:sym typeface="#9Slide07 Crocante"/>
              </a:rPr>
              <a:t>KHÁM</a:t>
            </a:r>
            <a:r>
              <a:rPr lang="en-US" sz="3600" dirty="0">
                <a:solidFill>
                  <a:srgbClr val="4A7168"/>
                </a:solidFill>
                <a:latin typeface="#9Slide07 Crocante"/>
                <a:ea typeface="#9Slide07 Crocante"/>
                <a:cs typeface="#9Slide07 Crocante"/>
                <a:sym typeface="#9Slide07 Crocante"/>
              </a:rPr>
              <a:t> </a:t>
            </a:r>
            <a:r>
              <a:rPr lang="en-US" sz="3600" dirty="0" err="1">
                <a:solidFill>
                  <a:srgbClr val="4A7168"/>
                </a:solidFill>
                <a:latin typeface="#9Slide07 Crocante"/>
                <a:ea typeface="#9Slide07 Crocante"/>
                <a:cs typeface="#9Slide07 Crocante"/>
                <a:sym typeface="#9Slide07 Crocante"/>
              </a:rPr>
              <a:t>PHÁ</a:t>
            </a:r>
            <a:r>
              <a:rPr lang="en-US" sz="3600" dirty="0">
                <a:solidFill>
                  <a:srgbClr val="4A7168"/>
                </a:solidFill>
                <a:latin typeface="#9Slide07 Crocante"/>
                <a:ea typeface="#9Slide07 Crocante"/>
                <a:cs typeface="#9Slide07 Crocante"/>
                <a:sym typeface="#9Slide07 Crocante"/>
              </a:rPr>
              <a:t> </a:t>
            </a:r>
            <a:r>
              <a:rPr lang="en-US" sz="3600" dirty="0" err="1">
                <a:solidFill>
                  <a:srgbClr val="4A7168"/>
                </a:solidFill>
                <a:latin typeface="#9Slide07 Crocante"/>
                <a:ea typeface="#9Slide07 Crocante"/>
                <a:cs typeface="#9Slide07 Crocante"/>
                <a:sym typeface="#9Slide07 Crocante"/>
              </a:rPr>
              <a:t>CÂU</a:t>
            </a:r>
            <a:endParaRPr lang="en-US" sz="3600" dirty="0">
              <a:solidFill>
                <a:srgbClr val="4A7168"/>
              </a:solidFill>
              <a:latin typeface="#9Slide07 Crocante"/>
              <a:ea typeface="#9Slide07 Crocante"/>
              <a:cs typeface="#9Slide07 Crocante"/>
              <a:sym typeface="#9Slide07 Crocante"/>
            </a:endParaRPr>
          </a:p>
        </p:txBody>
      </p:sp>
      <p:sp>
        <p:nvSpPr>
          <p:cNvPr id="24" name="TextBox 24"/>
          <p:cNvSpPr txBox="1"/>
          <p:nvPr/>
        </p:nvSpPr>
        <p:spPr>
          <a:xfrm>
            <a:off x="4232246" y="6691480"/>
            <a:ext cx="5249976" cy="661057"/>
          </a:xfrm>
          <a:prstGeom prst="rect">
            <a:avLst/>
          </a:prstGeom>
        </p:spPr>
        <p:txBody>
          <a:bodyPr lIns="0" tIns="0" rIns="0" bIns="0" rtlCol="0" anchor="t">
            <a:spAutoFit/>
          </a:bodyPr>
          <a:lstStyle/>
          <a:p>
            <a:pPr algn="just">
              <a:lnSpc>
                <a:spcPts val="5040"/>
              </a:lnSpc>
            </a:pPr>
            <a:r>
              <a:rPr lang="en-US" sz="3600" dirty="0">
                <a:solidFill>
                  <a:srgbClr val="ECB45E"/>
                </a:solidFill>
                <a:latin typeface="#9Slide07 Crocante"/>
                <a:ea typeface="#9Slide07 Crocante"/>
                <a:cs typeface="#9Slide07 Crocante"/>
                <a:sym typeface="#9Slide07 Crocante"/>
              </a:rPr>
              <a:t>CHINH </a:t>
            </a:r>
            <a:r>
              <a:rPr lang="en-US" sz="3600" dirty="0" err="1">
                <a:solidFill>
                  <a:srgbClr val="ECB45E"/>
                </a:solidFill>
                <a:latin typeface="#9Slide07 Crocante"/>
                <a:ea typeface="#9Slide07 Crocante"/>
                <a:cs typeface="#9Slide07 Crocante"/>
                <a:sym typeface="#9Slide07 Crocante"/>
              </a:rPr>
              <a:t>PHỤC</a:t>
            </a:r>
            <a:r>
              <a:rPr lang="en-US" sz="3600" dirty="0">
                <a:solidFill>
                  <a:srgbClr val="ECB45E"/>
                </a:solidFill>
                <a:latin typeface="#9Slide07 Crocante"/>
                <a:ea typeface="#9Slide07 Crocante"/>
                <a:cs typeface="#9Slide07 Crocante"/>
                <a:sym typeface="#9Slide07 Crocante"/>
              </a:rPr>
              <a:t> </a:t>
            </a:r>
            <a:r>
              <a:rPr lang="en-US" sz="3600" dirty="0" err="1">
                <a:solidFill>
                  <a:srgbClr val="ECB45E"/>
                </a:solidFill>
                <a:latin typeface="#9Slide07 Crocante"/>
                <a:ea typeface="#9Slide07 Crocante"/>
                <a:cs typeface="#9Slide07 Crocante"/>
                <a:sym typeface="#9Slide07 Crocante"/>
              </a:rPr>
              <a:t>CÂU</a:t>
            </a:r>
            <a:r>
              <a:rPr lang="en-US" sz="3600" dirty="0">
                <a:solidFill>
                  <a:srgbClr val="ECB45E"/>
                </a:solidFill>
                <a:latin typeface="#9Slide07 Crocante"/>
                <a:ea typeface="#9Slide07 Crocante"/>
                <a:cs typeface="#9Slide07 Crocante"/>
                <a:sym typeface="#9Slide07 Crocante"/>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10" name="Freeform 10"/>
          <p:cNvSpPr/>
          <p:nvPr/>
        </p:nvSpPr>
        <p:spPr>
          <a:xfrm flipH="1">
            <a:off x="10797699" y="1302825"/>
            <a:ext cx="1830534" cy="1777906"/>
          </a:xfrm>
          <a:custGeom>
            <a:avLst/>
            <a:gdLst/>
            <a:ahLst/>
            <a:cxnLst/>
            <a:rect l="l" t="t" r="r" b="b"/>
            <a:pathLst>
              <a:path w="1830534" h="1777906">
                <a:moveTo>
                  <a:pt x="1830534" y="0"/>
                </a:moveTo>
                <a:lnTo>
                  <a:pt x="0" y="0"/>
                </a:lnTo>
                <a:lnTo>
                  <a:pt x="0" y="1777906"/>
                </a:lnTo>
                <a:lnTo>
                  <a:pt x="1830534" y="1777906"/>
                </a:lnTo>
                <a:lnTo>
                  <a:pt x="183053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12" name="Group 12"/>
          <p:cNvGrpSpPr/>
          <p:nvPr/>
        </p:nvGrpSpPr>
        <p:grpSpPr>
          <a:xfrm>
            <a:off x="12628233" y="3330280"/>
            <a:ext cx="399053" cy="39905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5" name="Group 15"/>
          <p:cNvGrpSpPr/>
          <p:nvPr/>
        </p:nvGrpSpPr>
        <p:grpSpPr>
          <a:xfrm>
            <a:off x="6112251" y="7158521"/>
            <a:ext cx="399053" cy="39905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9" name="Freeform 19"/>
          <p:cNvSpPr/>
          <p:nvPr/>
        </p:nvSpPr>
        <p:spPr>
          <a:xfrm>
            <a:off x="14041785" y="649512"/>
            <a:ext cx="1308260" cy="1306625"/>
          </a:xfrm>
          <a:custGeom>
            <a:avLst/>
            <a:gdLst/>
            <a:ahLst/>
            <a:cxnLst/>
            <a:rect l="l" t="t" r="r" b="b"/>
            <a:pathLst>
              <a:path w="1308260" h="1306625">
                <a:moveTo>
                  <a:pt x="0" y="0"/>
                </a:moveTo>
                <a:lnTo>
                  <a:pt x="1308260" y="0"/>
                </a:lnTo>
                <a:lnTo>
                  <a:pt x="1308260" y="1306625"/>
                </a:lnTo>
                <a:lnTo>
                  <a:pt x="0" y="130662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20" name="Freeform 20"/>
          <p:cNvSpPr/>
          <p:nvPr/>
        </p:nvSpPr>
        <p:spPr>
          <a:xfrm rot="4839684">
            <a:off x="9235991" y="5867291"/>
            <a:ext cx="1308260" cy="1306625"/>
          </a:xfrm>
          <a:custGeom>
            <a:avLst/>
            <a:gdLst/>
            <a:ahLst/>
            <a:cxnLst/>
            <a:rect l="l" t="t" r="r" b="b"/>
            <a:pathLst>
              <a:path w="1308260" h="1306625">
                <a:moveTo>
                  <a:pt x="0" y="0"/>
                </a:moveTo>
                <a:lnTo>
                  <a:pt x="1308261" y="0"/>
                </a:lnTo>
                <a:lnTo>
                  <a:pt x="1308261" y="1306625"/>
                </a:lnTo>
                <a:lnTo>
                  <a:pt x="0" y="130662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21" name="Freeform 21"/>
          <p:cNvSpPr/>
          <p:nvPr/>
        </p:nvSpPr>
        <p:spPr>
          <a:xfrm flipH="1">
            <a:off x="16839323" y="3080731"/>
            <a:ext cx="1308260" cy="1306625"/>
          </a:xfrm>
          <a:custGeom>
            <a:avLst/>
            <a:gdLst/>
            <a:ahLst/>
            <a:cxnLst/>
            <a:rect l="l" t="t" r="r" b="b"/>
            <a:pathLst>
              <a:path w="1308260" h="1306625">
                <a:moveTo>
                  <a:pt x="1308261" y="0"/>
                </a:moveTo>
                <a:lnTo>
                  <a:pt x="0" y="0"/>
                </a:lnTo>
                <a:lnTo>
                  <a:pt x="0" y="1306625"/>
                </a:lnTo>
                <a:lnTo>
                  <a:pt x="1308261" y="1306625"/>
                </a:lnTo>
                <a:lnTo>
                  <a:pt x="1308261"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22" name="Freeform 22"/>
          <p:cNvSpPr/>
          <p:nvPr/>
        </p:nvSpPr>
        <p:spPr>
          <a:xfrm>
            <a:off x="196696" y="280393"/>
            <a:ext cx="1664008" cy="2044863"/>
          </a:xfrm>
          <a:custGeom>
            <a:avLst/>
            <a:gdLst/>
            <a:ahLst/>
            <a:cxnLst/>
            <a:rect l="l" t="t" r="r" b="b"/>
            <a:pathLst>
              <a:path w="1664008" h="2044863">
                <a:moveTo>
                  <a:pt x="0" y="0"/>
                </a:moveTo>
                <a:lnTo>
                  <a:pt x="1664008" y="0"/>
                </a:lnTo>
                <a:lnTo>
                  <a:pt x="1664008" y="2044864"/>
                </a:lnTo>
                <a:lnTo>
                  <a:pt x="0" y="20448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grpSp>
        <p:nvGrpSpPr>
          <p:cNvPr id="23" name="Group 23"/>
          <p:cNvGrpSpPr/>
          <p:nvPr/>
        </p:nvGrpSpPr>
        <p:grpSpPr>
          <a:xfrm>
            <a:off x="2568951" y="2186283"/>
            <a:ext cx="6383679" cy="2201072"/>
            <a:chOff x="0" y="0"/>
            <a:chExt cx="1681298" cy="579706"/>
          </a:xfrm>
        </p:grpSpPr>
        <p:sp>
          <p:nvSpPr>
            <p:cNvPr id="24" name="Freeform 24"/>
            <p:cNvSpPr/>
            <p:nvPr/>
          </p:nvSpPr>
          <p:spPr>
            <a:xfrm>
              <a:off x="0" y="0"/>
              <a:ext cx="1681298" cy="579706"/>
            </a:xfrm>
            <a:custGeom>
              <a:avLst/>
              <a:gdLst/>
              <a:ahLst/>
              <a:cxnLst/>
              <a:rect l="l" t="t" r="r" b="b"/>
              <a:pathLst>
                <a:path w="1681298" h="579706">
                  <a:moveTo>
                    <a:pt x="61851" y="0"/>
                  </a:moveTo>
                  <a:lnTo>
                    <a:pt x="1619447" y="0"/>
                  </a:lnTo>
                  <a:cubicBezTo>
                    <a:pt x="1635851" y="0"/>
                    <a:pt x="1651583" y="6516"/>
                    <a:pt x="1663182" y="18116"/>
                  </a:cubicBezTo>
                  <a:cubicBezTo>
                    <a:pt x="1674782" y="29715"/>
                    <a:pt x="1681298" y="45447"/>
                    <a:pt x="1681298" y="61851"/>
                  </a:cubicBezTo>
                  <a:lnTo>
                    <a:pt x="1681298" y="517855"/>
                  </a:lnTo>
                  <a:cubicBezTo>
                    <a:pt x="1681298" y="534259"/>
                    <a:pt x="1674782" y="549991"/>
                    <a:pt x="1663182" y="561590"/>
                  </a:cubicBezTo>
                  <a:cubicBezTo>
                    <a:pt x="1651583" y="573190"/>
                    <a:pt x="1635851" y="579706"/>
                    <a:pt x="1619447" y="579706"/>
                  </a:cubicBezTo>
                  <a:lnTo>
                    <a:pt x="61851" y="579706"/>
                  </a:lnTo>
                  <a:cubicBezTo>
                    <a:pt x="45447" y="579706"/>
                    <a:pt x="29715" y="573190"/>
                    <a:pt x="18116" y="561590"/>
                  </a:cubicBezTo>
                  <a:cubicBezTo>
                    <a:pt x="6516" y="549991"/>
                    <a:pt x="0" y="534259"/>
                    <a:pt x="0" y="517855"/>
                  </a:cubicBezTo>
                  <a:lnTo>
                    <a:pt x="0" y="61851"/>
                  </a:lnTo>
                  <a:cubicBezTo>
                    <a:pt x="0" y="45447"/>
                    <a:pt x="6516" y="29715"/>
                    <a:pt x="18116" y="18116"/>
                  </a:cubicBezTo>
                  <a:cubicBezTo>
                    <a:pt x="29715" y="6516"/>
                    <a:pt x="45447" y="0"/>
                    <a:pt x="61851" y="0"/>
                  </a:cubicBezTo>
                  <a:close/>
                </a:path>
              </a:pathLst>
            </a:custGeom>
            <a:solidFill>
              <a:srgbClr val="A8E1D2"/>
            </a:solidFill>
          </p:spPr>
          <p:txBody>
            <a:bodyPr/>
            <a:lstStyle/>
            <a:p>
              <a:endParaRPr lang="vi-VN"/>
            </a:p>
          </p:txBody>
        </p:sp>
        <p:sp>
          <p:nvSpPr>
            <p:cNvPr id="25" name="TextBox 25"/>
            <p:cNvSpPr txBox="1"/>
            <p:nvPr/>
          </p:nvSpPr>
          <p:spPr>
            <a:xfrm>
              <a:off x="0" y="-47625"/>
              <a:ext cx="1681298" cy="627331"/>
            </a:xfrm>
            <a:prstGeom prst="rect">
              <a:avLst/>
            </a:prstGeom>
          </p:spPr>
          <p:txBody>
            <a:bodyPr lIns="50800" tIns="50800" rIns="50800" bIns="50800" rtlCol="0" anchor="ctr"/>
            <a:lstStyle/>
            <a:p>
              <a:pPr algn="ctr">
                <a:lnSpc>
                  <a:spcPts val="3662"/>
                </a:lnSpc>
              </a:pPr>
              <a:endParaRPr/>
            </a:p>
          </p:txBody>
        </p:sp>
      </p:grpSp>
      <p:sp>
        <p:nvSpPr>
          <p:cNvPr id="26" name="TextBox 26"/>
          <p:cNvSpPr txBox="1"/>
          <p:nvPr/>
        </p:nvSpPr>
        <p:spPr>
          <a:xfrm>
            <a:off x="2062246" y="503762"/>
            <a:ext cx="8898116" cy="1107666"/>
          </a:xfrm>
          <a:prstGeom prst="rect">
            <a:avLst/>
          </a:prstGeom>
        </p:spPr>
        <p:txBody>
          <a:bodyPr lIns="0" tIns="0" rIns="0" bIns="0" rtlCol="0" anchor="t">
            <a:spAutoFit/>
          </a:bodyPr>
          <a:lstStyle/>
          <a:p>
            <a:pPr algn="just">
              <a:lnSpc>
                <a:spcPts val="8542"/>
              </a:lnSpc>
            </a:pPr>
            <a:r>
              <a:rPr lang="en-US" sz="6101">
                <a:solidFill>
                  <a:srgbClr val="B282B6"/>
                </a:solidFill>
                <a:latin typeface="#9Slide07 Crocante"/>
                <a:ea typeface="#9Slide07 Crocante"/>
                <a:cs typeface="#9Slide07 Crocante"/>
                <a:sym typeface="#9Slide07 Crocante"/>
              </a:rPr>
              <a:t>VẬN ĐỘNG CÙNG CÂU </a:t>
            </a:r>
          </a:p>
        </p:txBody>
      </p:sp>
      <p:sp>
        <p:nvSpPr>
          <p:cNvPr id="27" name="TextBox 27"/>
          <p:cNvSpPr txBox="1"/>
          <p:nvPr/>
        </p:nvSpPr>
        <p:spPr>
          <a:xfrm>
            <a:off x="3014038" y="2661604"/>
            <a:ext cx="6196427" cy="1261209"/>
          </a:xfrm>
          <a:prstGeom prst="rect">
            <a:avLst/>
          </a:prstGeom>
        </p:spPr>
        <p:txBody>
          <a:bodyPr lIns="0" tIns="0" rIns="0" bIns="0" rtlCol="0" anchor="t">
            <a:spAutoFit/>
          </a:bodyPr>
          <a:lstStyle/>
          <a:p>
            <a:pPr algn="just">
              <a:lnSpc>
                <a:spcPts val="5040"/>
              </a:lnSpc>
            </a:pPr>
            <a:r>
              <a:rPr lang="en-US" sz="3600" dirty="0">
                <a:solidFill>
                  <a:srgbClr val="4F2C33"/>
                </a:solidFill>
                <a:latin typeface="Roboto Condensed"/>
                <a:ea typeface="Roboto Condensed"/>
                <a:cs typeface="Roboto Condensed"/>
                <a:sym typeface="Roboto Condensed"/>
              </a:rPr>
              <a:t>HS </a:t>
            </a:r>
            <a:r>
              <a:rPr lang="en-US" sz="3600" dirty="0" err="1">
                <a:solidFill>
                  <a:srgbClr val="4F2C33"/>
                </a:solidFill>
                <a:latin typeface="Roboto Condensed"/>
                <a:ea typeface="Roboto Condensed"/>
                <a:cs typeface="Roboto Condensed"/>
                <a:sym typeface="Roboto Condensed"/>
              </a:rPr>
              <a:t>thực</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hiện</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bài</a:t>
            </a:r>
            <a:r>
              <a:rPr lang="en-US" sz="3600" dirty="0">
                <a:solidFill>
                  <a:srgbClr val="4F2C33"/>
                </a:solidFill>
                <a:latin typeface="Roboto Condensed"/>
                <a:ea typeface="Roboto Condensed"/>
                <a:cs typeface="Roboto Condensed"/>
                <a:sym typeface="Roboto Condensed"/>
              </a:rPr>
              <a:t> 1 </a:t>
            </a:r>
            <a:r>
              <a:rPr lang="en-US" sz="3600" dirty="0" err="1">
                <a:solidFill>
                  <a:srgbClr val="4F2C33"/>
                </a:solidFill>
                <a:latin typeface="Roboto Condensed"/>
                <a:ea typeface="Roboto Condensed"/>
                <a:cs typeface="Roboto Condensed"/>
                <a:sym typeface="Roboto Condensed"/>
              </a:rPr>
              <a:t>SGK</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tr.63</a:t>
            </a:r>
            <a:endParaRPr lang="en-US" sz="3600" dirty="0">
              <a:solidFill>
                <a:srgbClr val="4F2C33"/>
              </a:solidFill>
              <a:latin typeface="Roboto Condensed"/>
              <a:ea typeface="Roboto Condensed"/>
              <a:cs typeface="Roboto Condensed"/>
              <a:sym typeface="Roboto Condensed"/>
            </a:endParaRPr>
          </a:p>
          <a:p>
            <a:pPr algn="just">
              <a:lnSpc>
                <a:spcPts val="5040"/>
              </a:lnSpc>
            </a:pPr>
            <a:r>
              <a:rPr lang="en-US" sz="3600" dirty="0" err="1">
                <a:solidFill>
                  <a:srgbClr val="4F2C33"/>
                </a:solidFill>
                <a:latin typeface="Roboto Condensed"/>
                <a:ea typeface="Roboto Condensed"/>
                <a:cs typeface="Roboto Condensed"/>
                <a:sym typeface="Roboto Condensed"/>
              </a:rPr>
              <a:t>Thời</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gian</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thực</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hiện</a:t>
            </a:r>
            <a:r>
              <a:rPr lang="en-US" sz="3600" dirty="0">
                <a:solidFill>
                  <a:srgbClr val="4F2C33"/>
                </a:solidFill>
                <a:latin typeface="Roboto Condensed"/>
                <a:ea typeface="Roboto Condensed"/>
                <a:cs typeface="Roboto Condensed"/>
                <a:sym typeface="Roboto Condensed"/>
              </a:rPr>
              <a:t>: 5 </a:t>
            </a:r>
            <a:r>
              <a:rPr lang="en-US" sz="3600" dirty="0" err="1">
                <a:solidFill>
                  <a:srgbClr val="4F2C33"/>
                </a:solidFill>
                <a:latin typeface="Roboto Condensed"/>
                <a:ea typeface="Roboto Condensed"/>
                <a:cs typeface="Roboto Condensed"/>
                <a:sym typeface="Roboto Condensed"/>
              </a:rPr>
              <a:t>phút</a:t>
            </a:r>
            <a:endParaRPr lang="en-US" sz="3600" dirty="0">
              <a:solidFill>
                <a:srgbClr val="4F2C33"/>
              </a:solidFill>
              <a:latin typeface="Roboto Condensed"/>
              <a:ea typeface="Roboto Condensed"/>
              <a:cs typeface="Roboto Condensed"/>
              <a:sym typeface="Roboto Condense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rot="-5498069">
            <a:off x="9099011" y="-169943"/>
            <a:ext cx="502063" cy="3550970"/>
          </a:xfrm>
          <a:custGeom>
            <a:avLst/>
            <a:gdLst/>
            <a:ahLst/>
            <a:cxnLst/>
            <a:rect l="l" t="t" r="r" b="b"/>
            <a:pathLst>
              <a:path w="502063" h="3550970">
                <a:moveTo>
                  <a:pt x="0" y="0"/>
                </a:moveTo>
                <a:lnTo>
                  <a:pt x="502062" y="0"/>
                </a:lnTo>
                <a:lnTo>
                  <a:pt x="502062" y="3550970"/>
                </a:lnTo>
                <a:lnTo>
                  <a:pt x="0" y="3550970"/>
                </a:lnTo>
                <a:lnTo>
                  <a:pt x="0" y="0"/>
                </a:lnTo>
                <a:close/>
              </a:path>
            </a:pathLst>
          </a:custGeom>
          <a:blipFill>
            <a:blip r:embed="rId2">
              <a:extLst>
                <a:ext uri="{96DAC541-7B7A-43D3-8B79-37D633B846F1}">
                  <asvg:svgBlip xmlns:asvg="http://schemas.microsoft.com/office/drawing/2016/SVG/main" r:embed="rId3"/>
                </a:ext>
              </a:extLst>
            </a:blip>
            <a:stretch>
              <a:fillRect l="-229204"/>
            </a:stretch>
          </a:blipFill>
        </p:spPr>
        <p:txBody>
          <a:bodyPr/>
          <a:lstStyle/>
          <a:p>
            <a:endParaRPr lang="vi-VN"/>
          </a:p>
        </p:txBody>
      </p:sp>
      <p:grpSp>
        <p:nvGrpSpPr>
          <p:cNvPr id="3" name="Group 3"/>
          <p:cNvGrpSpPr/>
          <p:nvPr/>
        </p:nvGrpSpPr>
        <p:grpSpPr>
          <a:xfrm>
            <a:off x="476619" y="389690"/>
            <a:ext cx="399053" cy="39905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6" name="Freeform 6"/>
          <p:cNvSpPr/>
          <p:nvPr/>
        </p:nvSpPr>
        <p:spPr>
          <a:xfrm>
            <a:off x="81986" y="8862511"/>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7" name="Freeform 7"/>
          <p:cNvSpPr/>
          <p:nvPr/>
        </p:nvSpPr>
        <p:spPr>
          <a:xfrm>
            <a:off x="17259300" y="308722"/>
            <a:ext cx="1441758" cy="1439956"/>
          </a:xfrm>
          <a:custGeom>
            <a:avLst/>
            <a:gdLst/>
            <a:ahLst/>
            <a:cxnLst/>
            <a:rect l="l" t="t" r="r" b="b"/>
            <a:pathLst>
              <a:path w="1441758" h="1439956">
                <a:moveTo>
                  <a:pt x="0" y="0"/>
                </a:moveTo>
                <a:lnTo>
                  <a:pt x="1441758" y="0"/>
                </a:lnTo>
                <a:lnTo>
                  <a:pt x="1441758" y="1439956"/>
                </a:lnTo>
                <a:lnTo>
                  <a:pt x="0" y="143995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8" name="TextBox 8"/>
          <p:cNvSpPr txBox="1"/>
          <p:nvPr/>
        </p:nvSpPr>
        <p:spPr>
          <a:xfrm>
            <a:off x="1284628" y="2154138"/>
            <a:ext cx="15718743" cy="1384388"/>
          </a:xfrm>
          <a:prstGeom prst="rect">
            <a:avLst/>
          </a:prstGeom>
        </p:spPr>
        <p:txBody>
          <a:bodyPr lIns="0" tIns="0" rIns="0" bIns="0" rtlCol="0" anchor="t">
            <a:spAutoFit/>
          </a:bodyPr>
          <a:lstStyle/>
          <a:p>
            <a:pPr algn="ctr">
              <a:lnSpc>
                <a:spcPts val="5599"/>
              </a:lnSpc>
              <a:spcBef>
                <a:spcPct val="0"/>
              </a:spcBef>
            </a:pPr>
            <a:r>
              <a:rPr lang="en-US" sz="3999" b="1">
                <a:solidFill>
                  <a:srgbClr val="000000"/>
                </a:solidFill>
                <a:latin typeface="Roboto Condensed Bold"/>
                <a:ea typeface="Roboto Condensed Bold"/>
                <a:cs typeface="Roboto Condensed Bold"/>
                <a:sym typeface="Roboto Condensed Bold"/>
              </a:rPr>
              <a:t>Tìm câu rút gọn trong những câu sau. Xác định thành phần bị lược bỏ và chỉ ra văn cảnh cho phép hiểu đúng, hiểu rõ nghĩa của mỗi câu rút gọn tìm được.</a:t>
            </a:r>
          </a:p>
        </p:txBody>
      </p:sp>
      <p:sp>
        <p:nvSpPr>
          <p:cNvPr id="9" name="TextBox 9"/>
          <p:cNvSpPr txBox="1"/>
          <p:nvPr/>
        </p:nvSpPr>
        <p:spPr>
          <a:xfrm>
            <a:off x="1626981" y="3786176"/>
            <a:ext cx="15446123" cy="6318647"/>
          </a:xfrm>
          <a:prstGeom prst="rect">
            <a:avLst/>
          </a:prstGeom>
        </p:spPr>
        <p:txBody>
          <a:bodyPr lIns="0" tIns="0" rIns="0" bIns="0" rtlCol="0" anchor="t">
            <a:spAutoFit/>
          </a:bodyPr>
          <a:lstStyle/>
          <a:p>
            <a:pPr algn="just">
              <a:lnSpc>
                <a:spcPts val="5599"/>
              </a:lnSpc>
            </a:pPr>
            <a:r>
              <a:rPr lang="en-US" sz="3999" dirty="0">
                <a:solidFill>
                  <a:srgbClr val="000000"/>
                </a:solidFill>
                <a:latin typeface="Roboto Condensed"/>
                <a:ea typeface="Roboto Condensed"/>
                <a:cs typeface="Roboto Condensed"/>
                <a:sym typeface="Roboto Condensed"/>
              </a:rPr>
              <a:t>a) </a:t>
            </a:r>
            <a:r>
              <a:rPr lang="en-US" sz="3999" i="1" dirty="0" err="1">
                <a:solidFill>
                  <a:srgbClr val="000000"/>
                </a:solidFill>
                <a:latin typeface="Roboto Condensed Italics"/>
                <a:ea typeface="Roboto Condensed Italics"/>
                <a:cs typeface="Roboto Condensed Italics"/>
                <a:sym typeface="Roboto Condensed Italics"/>
              </a:rPr>
              <a:t>Tiếng</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hát</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ngừng</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Cả</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tiếng</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cười</a:t>
            </a:r>
            <a:r>
              <a:rPr lang="en-US" sz="3999" i="1" dirty="0">
                <a:solidFill>
                  <a:srgbClr val="000000"/>
                </a:solidFill>
                <a:latin typeface="Roboto Condensed Italics"/>
                <a:ea typeface="Roboto Condensed Italics"/>
                <a:cs typeface="Roboto Condensed Italics"/>
                <a:sym typeface="Roboto Condensed Italics"/>
              </a:rPr>
              <a:t>.</a:t>
            </a:r>
            <a:r>
              <a:rPr lang="en-US" sz="3999" dirty="0">
                <a:solidFill>
                  <a:srgbClr val="000000"/>
                </a:solidFill>
                <a:latin typeface="Roboto Condensed"/>
                <a:ea typeface="Roboto Condensed"/>
                <a:cs typeface="Roboto Condensed"/>
                <a:sym typeface="Roboto Condensed"/>
              </a:rPr>
              <a:t> (Nam Cao)</a:t>
            </a:r>
          </a:p>
          <a:p>
            <a:pPr algn="just">
              <a:lnSpc>
                <a:spcPts val="5599"/>
              </a:lnSpc>
            </a:pPr>
            <a:r>
              <a:rPr lang="en-US" sz="3999" dirty="0">
                <a:solidFill>
                  <a:srgbClr val="000000"/>
                </a:solidFill>
                <a:latin typeface="Roboto Condensed"/>
                <a:ea typeface="Roboto Condensed"/>
                <a:cs typeface="Roboto Condensed"/>
                <a:sym typeface="Roboto Condensed"/>
              </a:rPr>
              <a:t>b) </a:t>
            </a:r>
            <a:r>
              <a:rPr lang="en-US" sz="3999" i="1" dirty="0">
                <a:solidFill>
                  <a:srgbClr val="000000"/>
                </a:solidFill>
                <a:latin typeface="Roboto Condensed Italics"/>
                <a:ea typeface="Roboto Condensed Italics"/>
                <a:cs typeface="Roboto Condensed Italics"/>
                <a:sym typeface="Roboto Condensed Italics"/>
              </a:rPr>
              <a:t>Hai </a:t>
            </a:r>
            <a:r>
              <a:rPr lang="en-US" sz="3999" i="1" dirty="0" err="1">
                <a:solidFill>
                  <a:srgbClr val="000000"/>
                </a:solidFill>
                <a:latin typeface="Roboto Condensed Italics"/>
                <a:ea typeface="Roboto Condensed Italics"/>
                <a:cs typeface="Roboto Condensed Italics"/>
                <a:sym typeface="Roboto Condensed Italics"/>
              </a:rPr>
              <a:t>người</a:t>
            </a:r>
            <a:r>
              <a:rPr lang="en-US" sz="3999" i="1" dirty="0">
                <a:solidFill>
                  <a:srgbClr val="000000"/>
                </a:solidFill>
                <a:latin typeface="Roboto Condensed Italics"/>
                <a:ea typeface="Roboto Condensed Italics"/>
                <a:cs typeface="Roboto Condensed Italics"/>
                <a:sym typeface="Roboto Condensed Italics"/>
              </a:rPr>
              <a:t> qua </a:t>
            </a:r>
            <a:r>
              <a:rPr lang="en-US" sz="3999" i="1" dirty="0" err="1">
                <a:solidFill>
                  <a:srgbClr val="000000"/>
                </a:solidFill>
                <a:latin typeface="Roboto Condensed Italics"/>
                <a:ea typeface="Roboto Condensed Italics"/>
                <a:cs typeface="Roboto Condensed Italics"/>
                <a:sym typeface="Roboto Condensed Italics"/>
              </a:rPr>
              <a:t>đường</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đuổi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theo</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nó</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Rồi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ba</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bốn</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người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sáu</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bảy</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người</a:t>
            </a:r>
            <a:r>
              <a:rPr lang="en-US" sz="3999" i="1" dirty="0">
                <a:solidFill>
                  <a:srgbClr val="000000"/>
                </a:solidFill>
                <a:latin typeface="Roboto Condensed Italics"/>
                <a:ea typeface="Roboto Condensed Italics"/>
                <a:cs typeface="Roboto Condensed Italics"/>
                <a:sym typeface="Roboto Condensed Italics"/>
              </a:rPr>
              <a:t>.</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Nguyễn</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Công</a:t>
            </a:r>
            <a:r>
              <a:rPr lang="en-US" sz="3999" dirty="0">
                <a:solidFill>
                  <a:srgbClr val="000000"/>
                </a:solidFill>
                <a:latin typeface="Roboto Condensed"/>
                <a:ea typeface="Roboto Condensed"/>
                <a:cs typeface="Roboto Condensed"/>
                <a:sym typeface="Roboto Condensed"/>
              </a:rPr>
              <a:t> Hoan)</a:t>
            </a:r>
          </a:p>
          <a:p>
            <a:pPr algn="just">
              <a:lnSpc>
                <a:spcPts val="5599"/>
              </a:lnSpc>
            </a:pPr>
            <a:r>
              <a:rPr lang="en-US" sz="3999" dirty="0">
                <a:solidFill>
                  <a:srgbClr val="000000"/>
                </a:solidFill>
                <a:latin typeface="Roboto Condensed"/>
                <a:ea typeface="Roboto Condensed"/>
                <a:cs typeface="Roboto Condensed"/>
                <a:sym typeface="Roboto Condensed"/>
              </a:rPr>
              <a:t>c) </a:t>
            </a:r>
            <a:r>
              <a:rPr lang="en-US" sz="3999" i="1" dirty="0" err="1">
                <a:solidFill>
                  <a:srgbClr val="000000"/>
                </a:solidFill>
                <a:latin typeface="Roboto Condensed Italics"/>
                <a:ea typeface="Roboto Condensed Italics"/>
                <a:cs typeface="Roboto Condensed Italics"/>
                <a:sym typeface="Roboto Condensed Italics"/>
              </a:rPr>
              <a:t>Cũng</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chỉ</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được</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bằng</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ấy</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câu</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ông</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lão</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lại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lật</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đật</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bỏ</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đi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nơi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khác</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Còn</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phải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kể</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cho</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người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khác</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biết</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chứ</a:t>
            </a:r>
            <a:r>
              <a:rPr lang="en-US" sz="3999" i="1" dirty="0">
                <a:solidFill>
                  <a:srgbClr val="000000"/>
                </a:solidFill>
                <a:latin typeface="Roboto Condensed Italics"/>
                <a:ea typeface="Roboto Condensed Italics"/>
                <a:cs typeface="Roboto Condensed Italics"/>
                <a:sym typeface="Roboto Condensed Italics"/>
              </a:rPr>
              <a:t>.</a:t>
            </a:r>
            <a:r>
              <a:rPr lang="en-US" sz="3999" dirty="0">
                <a:solidFill>
                  <a:srgbClr val="000000"/>
                </a:solidFill>
                <a:latin typeface="Roboto Condensed"/>
                <a:ea typeface="Roboto Condensed"/>
                <a:cs typeface="Roboto Condensed"/>
                <a:sym typeface="Roboto Condensed"/>
              </a:rPr>
              <a:t> (Kim </a:t>
            </a:r>
            <a:r>
              <a:rPr lang="en-US" sz="3999" dirty="0" err="1">
                <a:solidFill>
                  <a:srgbClr val="000000"/>
                </a:solidFill>
                <a:latin typeface="Roboto Condensed"/>
                <a:ea typeface="Roboto Condensed"/>
                <a:cs typeface="Roboto Condensed"/>
                <a:sym typeface="Roboto Condensed"/>
              </a:rPr>
              <a:t>Lân</a:t>
            </a:r>
            <a:r>
              <a:rPr lang="en-US" sz="3999" dirty="0">
                <a:solidFill>
                  <a:srgbClr val="000000"/>
                </a:solidFill>
                <a:latin typeface="Roboto Condensed"/>
                <a:ea typeface="Roboto Condensed"/>
                <a:cs typeface="Roboto Condensed"/>
                <a:sym typeface="Roboto Condensed"/>
              </a:rPr>
              <a:t>)</a:t>
            </a:r>
          </a:p>
          <a:p>
            <a:pPr algn="just">
              <a:lnSpc>
                <a:spcPts val="5599"/>
              </a:lnSpc>
            </a:pPr>
            <a:r>
              <a:rPr lang="en-US" sz="3999" dirty="0">
                <a:solidFill>
                  <a:srgbClr val="000000"/>
                </a:solidFill>
                <a:latin typeface="Roboto Condensed"/>
                <a:ea typeface="Roboto Condensed"/>
                <a:cs typeface="Roboto Condensed"/>
                <a:sym typeface="Roboto Condensed"/>
              </a:rPr>
              <a:t>d) </a:t>
            </a:r>
            <a:r>
              <a:rPr lang="en-US" sz="3999" i="1" dirty="0">
                <a:solidFill>
                  <a:srgbClr val="000000"/>
                </a:solidFill>
                <a:latin typeface="Roboto Condensed Italics"/>
                <a:ea typeface="Roboto Condensed Italics"/>
                <a:cs typeface="Roboto Condensed Italics"/>
                <a:sym typeface="Roboto Condensed Italics"/>
              </a:rPr>
              <a:t>Anh </a:t>
            </a:r>
            <a:r>
              <a:rPr lang="en-US" sz="3999" i="1" dirty="0" err="1">
                <a:solidFill>
                  <a:srgbClr val="000000"/>
                </a:solidFill>
                <a:latin typeface="Roboto Condensed Italics"/>
                <a:ea typeface="Roboto Condensed Italics"/>
                <a:cs typeface="Roboto Condensed Italics"/>
                <a:sym typeface="Roboto Condensed Italics"/>
              </a:rPr>
              <a:t>cảm</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thấy</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yên</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tâm</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và</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cái</a:t>
            </a:r>
            <a:r>
              <a:rPr lang="en-US" sz="3999" i="1" dirty="0">
                <a:solidFill>
                  <a:srgbClr val="000000"/>
                </a:solidFill>
                <a:latin typeface="Roboto Condensed Italics"/>
                <a:ea typeface="Roboto Condensed Italics"/>
                <a:cs typeface="Roboto Condensed Italics"/>
                <a:sym typeface="Roboto Condensed Italics"/>
              </a:rPr>
              <a:t> ý </a:t>
            </a:r>
            <a:r>
              <a:rPr lang="en-US" sz="3999" i="1" dirty="0" err="1">
                <a:solidFill>
                  <a:srgbClr val="000000"/>
                </a:solidFill>
                <a:latin typeface="Roboto Condensed Italics"/>
                <a:ea typeface="Roboto Condensed Italics"/>
                <a:cs typeface="Roboto Condensed Italics"/>
                <a:sym typeface="Roboto Condensed Italics"/>
              </a:rPr>
              <a:t>định</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đưa</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vợ</a:t>
            </a:r>
            <a:r>
              <a:rPr lang="en-US" sz="3999" i="1" dirty="0">
                <a:solidFill>
                  <a:srgbClr val="000000"/>
                </a:solidFill>
                <a:latin typeface="Roboto Condensed Italics"/>
                <a:ea typeface="Roboto Condensed Italics"/>
                <a:cs typeface="Roboto Condensed Italics"/>
                <a:sym typeface="Roboto Condensed Italics"/>
              </a:rPr>
              <a:t> con </a:t>
            </a:r>
            <a:r>
              <a:rPr lang="en-US" sz="3999" i="1" dirty="0" err="1">
                <a:solidFill>
                  <a:srgbClr val="000000"/>
                </a:solidFill>
                <a:latin typeface="Roboto Condensed Italics"/>
                <a:ea typeface="Roboto Condensed Italics"/>
                <a:cs typeface="Roboto Condensed Italics"/>
                <a:sym typeface="Roboto Condensed Italics"/>
              </a:rPr>
              <a:t>đi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chơi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đây</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đó</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mỗi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một</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tí</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cho</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mở</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mang</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tầm</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mắt</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cứ</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nhạt</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dần</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Ngại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rất</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ngại</a:t>
            </a:r>
            <a:r>
              <a:rPr lang="en-US" sz="3999" i="1" dirty="0">
                <a:solidFill>
                  <a:srgbClr val="000000"/>
                </a:solidFill>
                <a:latin typeface="Roboto Condensed Italics"/>
                <a:ea typeface="Roboto Condensed Italics"/>
                <a:cs typeface="Roboto Condensed Italics"/>
                <a:sym typeface="Roboto Condensed Italics"/>
              </a:rPr>
              <a:t>. Ban </a:t>
            </a:r>
            <a:r>
              <a:rPr lang="en-US" sz="3999" i="1" dirty="0" err="1">
                <a:solidFill>
                  <a:srgbClr val="000000"/>
                </a:solidFill>
                <a:latin typeface="Roboto Condensed Italics"/>
                <a:ea typeface="Roboto Condensed Italics"/>
                <a:cs typeface="Roboto Condensed Italics"/>
                <a:sym typeface="Roboto Condensed Italics"/>
              </a:rPr>
              <a:t>ngày</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bận</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bù</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đầu</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lên</a:t>
            </a:r>
            <a:r>
              <a:rPr lang="en-US" sz="3999" i="1" dirty="0">
                <a:solidFill>
                  <a:srgbClr val="000000"/>
                </a:solidFill>
                <a:latin typeface="Roboto Condensed Italics"/>
                <a:ea typeface="Roboto Condensed Italics"/>
                <a:cs typeface="Roboto Condensed Italics"/>
                <a:sym typeface="Roboto Condensed Italics"/>
              </a:rPr>
              <a:t> ở </a:t>
            </a:r>
            <a:r>
              <a:rPr lang="en-US" sz="3999" i="1" dirty="0" err="1">
                <a:solidFill>
                  <a:srgbClr val="000000"/>
                </a:solidFill>
                <a:latin typeface="Roboto Condensed Italics"/>
                <a:ea typeface="Roboto Condensed Italics"/>
                <a:cs typeface="Roboto Condensed Italics"/>
                <a:sym typeface="Roboto Condensed Italics"/>
              </a:rPr>
              <a:t>cơ</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quan</a:t>
            </a:r>
            <a:r>
              <a:rPr lang="en-US" sz="3999" i="1" dirty="0">
                <a:solidFill>
                  <a:srgbClr val="000000"/>
                </a:solidFill>
                <a:latin typeface="Roboto Condensed Italics"/>
                <a:ea typeface="Roboto Condensed Italics"/>
                <a:cs typeface="Roboto Condensed Italics"/>
                <a:sym typeface="Roboto Condensed Italics"/>
              </a:rPr>
              <a:t>. </a:t>
            </a:r>
            <a:r>
              <a:rPr lang="en-US" sz="3999" dirty="0">
                <a:solidFill>
                  <a:srgbClr val="000000"/>
                </a:solidFill>
                <a:latin typeface="Roboto Condensed"/>
                <a:ea typeface="Roboto Condensed"/>
                <a:cs typeface="Roboto Condensed"/>
                <a:sym typeface="Roboto Condensed"/>
              </a:rPr>
              <a:t>(</a:t>
            </a:r>
            <a:r>
              <a:rPr lang="en-US" sz="3999" dirty="0" err="1">
                <a:solidFill>
                  <a:srgbClr val="000000"/>
                </a:solidFill>
                <a:latin typeface="Roboto Condensed"/>
                <a:ea typeface="Roboto Condensed"/>
                <a:cs typeface="Roboto Condensed"/>
                <a:sym typeface="Roboto Condensed"/>
              </a:rPr>
              <a:t>Trần</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Đức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Tiến</a:t>
            </a:r>
            <a:r>
              <a:rPr lang="en-US" sz="3999" dirty="0">
                <a:solidFill>
                  <a:srgbClr val="000000"/>
                </a:solidFill>
                <a:latin typeface="Roboto Condensed"/>
                <a:ea typeface="Roboto Condensed"/>
                <a:cs typeface="Roboto Condensed"/>
                <a:sym typeface="Roboto Condensed"/>
              </a:rPr>
              <a:t>)</a:t>
            </a:r>
          </a:p>
          <a:p>
            <a:pPr algn="just">
              <a:lnSpc>
                <a:spcPts val="5599"/>
              </a:lnSpc>
              <a:spcBef>
                <a:spcPct val="0"/>
              </a:spcBef>
            </a:pPr>
            <a:endParaRPr lang="en-US" sz="3999" dirty="0">
              <a:solidFill>
                <a:srgbClr val="000000"/>
              </a:solidFill>
              <a:latin typeface="Roboto Condensed"/>
              <a:ea typeface="Roboto Condensed"/>
              <a:cs typeface="Roboto Condensed"/>
              <a:sym typeface="Roboto Condensed"/>
            </a:endParaRPr>
          </a:p>
        </p:txBody>
      </p:sp>
      <p:sp>
        <p:nvSpPr>
          <p:cNvPr id="10" name="TextBox 10"/>
          <p:cNvSpPr txBox="1"/>
          <p:nvPr/>
        </p:nvSpPr>
        <p:spPr>
          <a:xfrm>
            <a:off x="7993627" y="70597"/>
            <a:ext cx="3138338" cy="1534944"/>
          </a:xfrm>
          <a:prstGeom prst="rect">
            <a:avLst/>
          </a:prstGeom>
        </p:spPr>
        <p:txBody>
          <a:bodyPr lIns="0" tIns="0" rIns="0" bIns="0" rtlCol="0" anchor="t">
            <a:spAutoFit/>
          </a:bodyPr>
          <a:lstStyle/>
          <a:p>
            <a:pPr algn="just">
              <a:lnSpc>
                <a:spcPts val="11999"/>
              </a:lnSpc>
            </a:pPr>
            <a:r>
              <a:rPr lang="en-US" sz="8570">
                <a:solidFill>
                  <a:srgbClr val="4F2C33"/>
                </a:solidFill>
                <a:latin typeface="#9Slide07 Crocante"/>
                <a:ea typeface="#9Slide07 Crocante"/>
                <a:cs typeface="#9Slide07 Crocante"/>
                <a:sym typeface="#9Slide07 Crocante"/>
              </a:rPr>
              <a:t>BÀI 1</a:t>
            </a: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rot="-5498069">
            <a:off x="9099011" y="-169943"/>
            <a:ext cx="502063" cy="3550970"/>
          </a:xfrm>
          <a:custGeom>
            <a:avLst/>
            <a:gdLst/>
            <a:ahLst/>
            <a:cxnLst/>
            <a:rect l="l" t="t" r="r" b="b"/>
            <a:pathLst>
              <a:path w="502063" h="3550970">
                <a:moveTo>
                  <a:pt x="0" y="0"/>
                </a:moveTo>
                <a:lnTo>
                  <a:pt x="502062" y="0"/>
                </a:lnTo>
                <a:lnTo>
                  <a:pt x="502062" y="3550970"/>
                </a:lnTo>
                <a:lnTo>
                  <a:pt x="0" y="3550970"/>
                </a:lnTo>
                <a:lnTo>
                  <a:pt x="0" y="0"/>
                </a:lnTo>
                <a:close/>
              </a:path>
            </a:pathLst>
          </a:custGeom>
          <a:blipFill>
            <a:blip r:embed="rId2">
              <a:extLst>
                <a:ext uri="{96DAC541-7B7A-43D3-8B79-37D633B846F1}">
                  <asvg:svgBlip xmlns:asvg="http://schemas.microsoft.com/office/drawing/2016/SVG/main" r:embed="rId3"/>
                </a:ext>
              </a:extLst>
            </a:blip>
            <a:stretch>
              <a:fillRect l="-229204"/>
            </a:stretch>
          </a:blipFill>
        </p:spPr>
        <p:txBody>
          <a:bodyPr/>
          <a:lstStyle/>
          <a:p>
            <a:endParaRPr lang="vi-VN"/>
          </a:p>
        </p:txBody>
      </p:sp>
      <p:grpSp>
        <p:nvGrpSpPr>
          <p:cNvPr id="3" name="Group 3"/>
          <p:cNvGrpSpPr/>
          <p:nvPr/>
        </p:nvGrpSpPr>
        <p:grpSpPr>
          <a:xfrm>
            <a:off x="476619" y="389690"/>
            <a:ext cx="399053" cy="39905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6" name="Freeform 6"/>
          <p:cNvSpPr/>
          <p:nvPr/>
        </p:nvSpPr>
        <p:spPr>
          <a:xfrm>
            <a:off x="81986" y="8862511"/>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7" name="Freeform 7"/>
          <p:cNvSpPr/>
          <p:nvPr/>
        </p:nvSpPr>
        <p:spPr>
          <a:xfrm>
            <a:off x="17259300" y="308722"/>
            <a:ext cx="1441758" cy="1439956"/>
          </a:xfrm>
          <a:custGeom>
            <a:avLst/>
            <a:gdLst/>
            <a:ahLst/>
            <a:cxnLst/>
            <a:rect l="l" t="t" r="r" b="b"/>
            <a:pathLst>
              <a:path w="1441758" h="1439956">
                <a:moveTo>
                  <a:pt x="0" y="0"/>
                </a:moveTo>
                <a:lnTo>
                  <a:pt x="1441758" y="0"/>
                </a:lnTo>
                <a:lnTo>
                  <a:pt x="1441758" y="1439956"/>
                </a:lnTo>
                <a:lnTo>
                  <a:pt x="0" y="143995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8" name="TextBox 8"/>
          <p:cNvSpPr txBox="1"/>
          <p:nvPr/>
        </p:nvSpPr>
        <p:spPr>
          <a:xfrm>
            <a:off x="1284628" y="2154138"/>
            <a:ext cx="15718743" cy="1384388"/>
          </a:xfrm>
          <a:prstGeom prst="rect">
            <a:avLst/>
          </a:prstGeom>
        </p:spPr>
        <p:txBody>
          <a:bodyPr lIns="0" tIns="0" rIns="0" bIns="0" rtlCol="0" anchor="t">
            <a:spAutoFit/>
          </a:bodyPr>
          <a:lstStyle/>
          <a:p>
            <a:pPr algn="ctr">
              <a:lnSpc>
                <a:spcPts val="5599"/>
              </a:lnSpc>
              <a:spcBef>
                <a:spcPct val="0"/>
              </a:spcBef>
            </a:pPr>
            <a:r>
              <a:rPr lang="en-US" sz="3999" b="1">
                <a:solidFill>
                  <a:srgbClr val="000000"/>
                </a:solidFill>
                <a:latin typeface="Roboto Condensed Bold"/>
                <a:ea typeface="Roboto Condensed Bold"/>
                <a:cs typeface="Roboto Condensed Bold"/>
                <a:sym typeface="Roboto Condensed Bold"/>
              </a:rPr>
              <a:t>Tìm câu rút gọn trong những câu sau. Xác định thành phần bị lược bỏ và chỉ ra văn cảnh cho phép hiểu đúng, hiểu rõ nghĩa của mỗi câu rút gọn tìm được.</a:t>
            </a:r>
          </a:p>
        </p:txBody>
      </p:sp>
      <p:sp>
        <p:nvSpPr>
          <p:cNvPr id="9" name="TextBox 9"/>
          <p:cNvSpPr txBox="1"/>
          <p:nvPr/>
        </p:nvSpPr>
        <p:spPr>
          <a:xfrm>
            <a:off x="1626981" y="3786176"/>
            <a:ext cx="15446123" cy="679494"/>
          </a:xfrm>
          <a:prstGeom prst="rect">
            <a:avLst/>
          </a:prstGeom>
        </p:spPr>
        <p:txBody>
          <a:bodyPr lIns="0" tIns="0" rIns="0" bIns="0" rtlCol="0" anchor="t">
            <a:spAutoFit/>
          </a:bodyPr>
          <a:lstStyle/>
          <a:p>
            <a:pPr algn="just">
              <a:lnSpc>
                <a:spcPts val="5599"/>
              </a:lnSpc>
              <a:spcBef>
                <a:spcPct val="0"/>
              </a:spcBef>
            </a:pPr>
            <a:r>
              <a:rPr lang="en-US" sz="3999">
                <a:solidFill>
                  <a:srgbClr val="000000"/>
                </a:solidFill>
                <a:latin typeface="Roboto Condensed"/>
                <a:ea typeface="Roboto Condensed"/>
                <a:cs typeface="Roboto Condensed"/>
                <a:sym typeface="Roboto Condensed"/>
              </a:rPr>
              <a:t>a) </a:t>
            </a:r>
            <a:r>
              <a:rPr lang="en-US" sz="3999" i="1">
                <a:solidFill>
                  <a:srgbClr val="000000"/>
                </a:solidFill>
                <a:latin typeface="Roboto Condensed Italics"/>
                <a:ea typeface="Roboto Condensed Italics"/>
                <a:cs typeface="Roboto Condensed Italics"/>
                <a:sym typeface="Roboto Condensed Italics"/>
              </a:rPr>
              <a:t>Tiếng hát ngừng. Cả tiếng cười.</a:t>
            </a:r>
            <a:r>
              <a:rPr lang="en-US" sz="3999">
                <a:solidFill>
                  <a:srgbClr val="000000"/>
                </a:solidFill>
                <a:latin typeface="Roboto Condensed"/>
                <a:ea typeface="Roboto Condensed"/>
                <a:cs typeface="Roboto Condensed"/>
                <a:sym typeface="Roboto Condensed"/>
              </a:rPr>
              <a:t> (Nam Cao)</a:t>
            </a:r>
          </a:p>
        </p:txBody>
      </p:sp>
      <p:sp>
        <p:nvSpPr>
          <p:cNvPr id="10" name="TextBox 10"/>
          <p:cNvSpPr txBox="1"/>
          <p:nvPr/>
        </p:nvSpPr>
        <p:spPr>
          <a:xfrm>
            <a:off x="7993627" y="70597"/>
            <a:ext cx="3138338" cy="1534944"/>
          </a:xfrm>
          <a:prstGeom prst="rect">
            <a:avLst/>
          </a:prstGeom>
        </p:spPr>
        <p:txBody>
          <a:bodyPr lIns="0" tIns="0" rIns="0" bIns="0" rtlCol="0" anchor="t">
            <a:spAutoFit/>
          </a:bodyPr>
          <a:lstStyle/>
          <a:p>
            <a:pPr algn="just">
              <a:lnSpc>
                <a:spcPts val="11999"/>
              </a:lnSpc>
            </a:pPr>
            <a:r>
              <a:rPr lang="en-US" sz="8570">
                <a:solidFill>
                  <a:srgbClr val="4F2C33"/>
                </a:solidFill>
                <a:latin typeface="#9Slide07 Crocante"/>
                <a:ea typeface="#9Slide07 Crocante"/>
                <a:cs typeface="#9Slide07 Crocante"/>
                <a:sym typeface="#9Slide07 Crocante"/>
              </a:rPr>
              <a:t>BÀI 1</a:t>
            </a:r>
          </a:p>
        </p:txBody>
      </p:sp>
      <p:sp>
        <p:nvSpPr>
          <p:cNvPr id="11" name="TextBox 11"/>
          <p:cNvSpPr txBox="1"/>
          <p:nvPr/>
        </p:nvSpPr>
        <p:spPr>
          <a:xfrm>
            <a:off x="1626981" y="4765653"/>
            <a:ext cx="15446123" cy="3499070"/>
          </a:xfrm>
          <a:prstGeom prst="rect">
            <a:avLst/>
          </a:prstGeom>
        </p:spPr>
        <p:txBody>
          <a:bodyPr lIns="0" tIns="0" rIns="0" bIns="0" rtlCol="0" anchor="t">
            <a:spAutoFit/>
          </a:bodyPr>
          <a:lstStyle/>
          <a:p>
            <a:pPr algn="just">
              <a:lnSpc>
                <a:spcPts val="5599"/>
              </a:lnSpc>
            </a:pPr>
            <a:r>
              <a:rPr lang="en-US" sz="3999" dirty="0">
                <a:solidFill>
                  <a:srgbClr val="000000"/>
                </a:solidFill>
                <a:latin typeface="Roboto Condensed"/>
                <a:ea typeface="Roboto Condensed"/>
                <a:cs typeface="Roboto Condensed"/>
                <a:sym typeface="Roboto Condensed"/>
              </a:rPr>
              <a:t>Thành </a:t>
            </a:r>
            <a:r>
              <a:rPr lang="en-US" sz="3999" dirty="0" err="1">
                <a:solidFill>
                  <a:srgbClr val="000000"/>
                </a:solidFill>
                <a:latin typeface="Roboto Condensed"/>
                <a:ea typeface="Roboto Condensed"/>
                <a:cs typeface="Roboto Condensed"/>
                <a:sym typeface="Roboto Condensed"/>
              </a:rPr>
              <a:t>phần</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bị</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lược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bỏ</a:t>
            </a:r>
            <a:r>
              <a:rPr lang="en-US" sz="3999" dirty="0">
                <a:solidFill>
                  <a:srgbClr val="000000"/>
                </a:solidFill>
                <a:latin typeface="Roboto Condensed"/>
                <a:ea typeface="Roboto Condensed"/>
                <a:cs typeface="Roboto Condensed"/>
                <a:sym typeface="Roboto Condensed"/>
              </a:rPr>
              <a:t>: </a:t>
            </a:r>
            <a:r>
              <a:rPr lang="en-US" sz="3999" b="1" dirty="0" err="1">
                <a:solidFill>
                  <a:srgbClr val="000000"/>
                </a:solidFill>
                <a:latin typeface="Roboto Condensed Bold"/>
                <a:ea typeface="Roboto Condensed Bold"/>
                <a:cs typeface="Roboto Condensed Bold"/>
                <a:sym typeface="Roboto Condensed Bold"/>
              </a:rPr>
              <a:t>Chủ</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ngữ</a:t>
            </a:r>
            <a:r>
              <a:rPr lang="en-US" sz="3999" b="1" dirty="0">
                <a:solidFill>
                  <a:srgbClr val="000000"/>
                </a:solidFill>
                <a:latin typeface="Roboto Condensed Bold"/>
                <a:ea typeface="Roboto Condensed Bold"/>
                <a:cs typeface="Roboto Condensed Bold"/>
                <a:sym typeface="Roboto Condensed Bold"/>
              </a:rPr>
              <a:t>.</a:t>
            </a:r>
          </a:p>
          <a:p>
            <a:pPr algn="just">
              <a:lnSpc>
                <a:spcPts val="5599"/>
              </a:lnSpc>
            </a:pPr>
            <a:r>
              <a:rPr lang="en-US" sz="3999" dirty="0">
                <a:solidFill>
                  <a:srgbClr val="000000"/>
                </a:solidFill>
                <a:latin typeface="Roboto Condensed"/>
                <a:ea typeface="Roboto Condensed"/>
                <a:cs typeface="Roboto Condensed"/>
                <a:sym typeface="Roboto Condensed"/>
              </a:rPr>
              <a:t>Văn </a:t>
            </a:r>
            <a:r>
              <a:rPr lang="en-US" sz="3999" dirty="0" err="1">
                <a:solidFill>
                  <a:srgbClr val="000000"/>
                </a:solidFill>
                <a:latin typeface="Roboto Condensed"/>
                <a:ea typeface="Roboto Condensed"/>
                <a:cs typeface="Roboto Condensed"/>
                <a:sym typeface="Roboto Condensed"/>
              </a:rPr>
              <a:t>cảnh</a:t>
            </a:r>
            <a:r>
              <a:rPr lang="en-US" sz="3999" dirty="0">
                <a:solidFill>
                  <a:srgbClr val="000000"/>
                </a:solidFill>
                <a:latin typeface="Roboto Condensed"/>
                <a:ea typeface="Roboto Condensed"/>
                <a:cs typeface="Roboto Condensed"/>
                <a:sym typeface="Roboto Condensed"/>
              </a:rPr>
              <a:t>: Văn </a:t>
            </a:r>
            <a:r>
              <a:rPr lang="en-US" sz="3999" dirty="0" err="1">
                <a:solidFill>
                  <a:srgbClr val="000000"/>
                </a:solidFill>
                <a:latin typeface="Roboto Condensed"/>
                <a:ea typeface="Roboto Condensed"/>
                <a:cs typeface="Roboto Condensed"/>
                <a:sym typeface="Roboto Condensed"/>
              </a:rPr>
              <a:t>cảnh</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cho</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phép</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hiểu</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là</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Cả</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tiếng</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cười</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cũng</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ngừng</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vì</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trong</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câu</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trước</a:t>
            </a:r>
            <a:r>
              <a:rPr lang="en-US" sz="3999" dirty="0">
                <a:solidFill>
                  <a:srgbClr val="000000"/>
                </a:solidFill>
                <a:latin typeface="Roboto Condensed"/>
                <a:ea typeface="Roboto Condensed"/>
                <a:cs typeface="Roboto Condensed"/>
                <a:sym typeface="Roboto Condensed"/>
              </a:rPr>
              <a:t>, </a:t>
            </a:r>
            <a:r>
              <a:rPr lang="en-US" sz="3999" i="1" dirty="0">
                <a:solidFill>
                  <a:srgbClr val="000000"/>
                </a:solidFill>
                <a:latin typeface="Roboto Condensed Italics"/>
                <a:ea typeface="Roboto Condensed Italics"/>
                <a:cs typeface="Roboto Condensed Italics"/>
                <a:sym typeface="Roboto Condensed Italics"/>
              </a:rPr>
              <a:t>“</a:t>
            </a:r>
            <a:r>
              <a:rPr lang="en-US" sz="3999" i="1" dirty="0" err="1">
                <a:solidFill>
                  <a:srgbClr val="000000"/>
                </a:solidFill>
                <a:latin typeface="Roboto Condensed Italics"/>
                <a:ea typeface="Roboto Condensed Italics"/>
                <a:cs typeface="Roboto Condensed Italics"/>
                <a:sym typeface="Roboto Condensed Italics"/>
              </a:rPr>
              <a:t>tiếng</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hát</a:t>
            </a:r>
            <a:r>
              <a:rPr lang="en-US" sz="3999" i="1" dirty="0">
                <a:solidFill>
                  <a:srgbClr val="000000"/>
                </a:solidFill>
                <a:latin typeface="Roboto Condensed Italics"/>
                <a:ea typeface="Roboto Condensed Italics"/>
                <a:cs typeface="Roboto Condensed Italics"/>
                <a:sym typeface="Roboto Condensed Italics"/>
              </a:rPr>
              <a:t>”</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ngừng</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từ</a:t>
            </a:r>
            <a:r>
              <a:rPr lang="en-US" sz="3999" dirty="0">
                <a:solidFill>
                  <a:srgbClr val="000000"/>
                </a:solidFill>
                <a:latin typeface="Roboto Condensed"/>
                <a:ea typeface="Roboto Condensed"/>
                <a:cs typeface="Roboto Condensed"/>
                <a:sym typeface="Roboto Condensed"/>
              </a:rPr>
              <a:t> </a:t>
            </a:r>
            <a:r>
              <a:rPr lang="en-US" sz="3999" i="1" dirty="0">
                <a:solidFill>
                  <a:srgbClr val="000000"/>
                </a:solidFill>
                <a:latin typeface="Roboto Condensed Italics"/>
                <a:ea typeface="Roboto Condensed Italics"/>
                <a:cs typeface="Roboto Condensed Italics"/>
                <a:sym typeface="Roboto Condensed Italics"/>
              </a:rPr>
              <a:t>“</a:t>
            </a:r>
            <a:r>
              <a:rPr lang="en-US" sz="3999" i="1" dirty="0" err="1">
                <a:solidFill>
                  <a:srgbClr val="000000"/>
                </a:solidFill>
                <a:latin typeface="Roboto Condensed Italics"/>
                <a:ea typeface="Roboto Condensed Italics"/>
                <a:cs typeface="Roboto Condensed Italics"/>
                <a:sym typeface="Roboto Condensed Italics"/>
              </a:rPr>
              <a:t>cả</a:t>
            </a:r>
            <a:r>
              <a:rPr lang="en-US" sz="3999" i="1" dirty="0">
                <a:solidFill>
                  <a:srgbClr val="000000"/>
                </a:solidFill>
                <a:latin typeface="Roboto Condensed Italics"/>
                <a:ea typeface="Roboto Condensed Italics"/>
                <a:cs typeface="Roboto Condensed Italics"/>
                <a:sym typeface="Roboto Condensed Italics"/>
              </a:rPr>
              <a:t>” </a:t>
            </a:r>
            <a:r>
              <a:rPr lang="en-US" sz="3999" dirty="0" err="1">
                <a:solidFill>
                  <a:srgbClr val="000000"/>
                </a:solidFill>
                <a:latin typeface="Roboto Condensed"/>
                <a:ea typeface="Roboto Condensed"/>
                <a:cs typeface="Roboto Condensed"/>
                <a:sym typeface="Roboto Condensed"/>
              </a:rPr>
              <a:t>ngụ</a:t>
            </a:r>
            <a:r>
              <a:rPr lang="en-US" sz="3999" dirty="0">
                <a:solidFill>
                  <a:srgbClr val="000000"/>
                </a:solidFill>
                <a:latin typeface="Roboto Condensed"/>
                <a:ea typeface="Roboto Condensed"/>
                <a:cs typeface="Roboto Condensed"/>
                <a:sym typeface="Roboto Condensed"/>
              </a:rPr>
              <a:t> ý </a:t>
            </a:r>
            <a:r>
              <a:rPr lang="en-US" sz="3999" dirty="0" err="1">
                <a:solidFill>
                  <a:srgbClr val="000000"/>
                </a:solidFill>
                <a:latin typeface="Roboto Condensed"/>
                <a:ea typeface="Roboto Condensed"/>
                <a:cs typeface="Roboto Condensed"/>
                <a:sym typeface="Roboto Condensed"/>
              </a:rPr>
              <a:t>rằng</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hành</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động</a:t>
            </a:r>
            <a:r>
              <a:rPr lang="en-US" sz="3999" dirty="0">
                <a:solidFill>
                  <a:srgbClr val="000000"/>
                </a:solidFill>
                <a:latin typeface="Roboto Condensed"/>
                <a:ea typeface="Roboto Condensed"/>
                <a:cs typeface="Roboto Condensed"/>
                <a:sym typeface="Roboto Condensed"/>
              </a:rPr>
              <a:t> </a:t>
            </a:r>
            <a:r>
              <a:rPr lang="en-US" sz="3999" i="1" dirty="0">
                <a:solidFill>
                  <a:srgbClr val="000000"/>
                </a:solidFill>
                <a:latin typeface="Roboto Condensed Italics"/>
                <a:ea typeface="Roboto Condensed Italics"/>
                <a:cs typeface="Roboto Condensed Italics"/>
                <a:sym typeface="Roboto Condensed Italics"/>
              </a:rPr>
              <a:t>“</a:t>
            </a:r>
            <a:r>
              <a:rPr lang="en-US" sz="3999" i="1" dirty="0" err="1">
                <a:solidFill>
                  <a:srgbClr val="000000"/>
                </a:solidFill>
                <a:latin typeface="Roboto Condensed Italics"/>
                <a:ea typeface="Roboto Condensed Italics"/>
                <a:cs typeface="Roboto Condensed Italics"/>
                <a:sym typeface="Roboto Condensed Italics"/>
              </a:rPr>
              <a:t>ngừng</a:t>
            </a:r>
            <a:r>
              <a:rPr lang="en-US" sz="3999" i="1" dirty="0">
                <a:solidFill>
                  <a:srgbClr val="000000"/>
                </a:solidFill>
                <a:latin typeface="Roboto Condensed Italics"/>
                <a:ea typeface="Roboto Condensed Italics"/>
                <a:cs typeface="Roboto Condensed Italics"/>
                <a:sym typeface="Roboto Condensed Italics"/>
              </a:rPr>
              <a:t>” </a:t>
            </a:r>
            <a:r>
              <a:rPr lang="en-US" sz="3999" dirty="0" err="1">
                <a:solidFill>
                  <a:srgbClr val="000000"/>
                </a:solidFill>
                <a:latin typeface="Roboto Condensed"/>
                <a:ea typeface="Roboto Condensed"/>
                <a:cs typeface="Roboto Condensed"/>
                <a:sym typeface="Roboto Condensed"/>
              </a:rPr>
              <a:t>cũng</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xảy</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ra</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với</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tiếng</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cười</a:t>
            </a:r>
            <a:r>
              <a:rPr lang="en-US" sz="3999" dirty="0">
                <a:solidFill>
                  <a:srgbClr val="000000"/>
                </a:solidFill>
                <a:latin typeface="Roboto Condensed"/>
                <a:ea typeface="Roboto Condensed"/>
                <a:cs typeface="Roboto Condensed"/>
                <a:sym typeface="Roboto Condensed"/>
              </a:rPr>
              <a:t>.</a:t>
            </a:r>
          </a:p>
          <a:p>
            <a:pPr algn="just">
              <a:lnSpc>
                <a:spcPts val="5599"/>
              </a:lnSpc>
              <a:spcBef>
                <a:spcPct val="0"/>
              </a:spcBef>
            </a:pPr>
            <a:endParaRPr lang="en-US" sz="3999" dirty="0">
              <a:solidFill>
                <a:srgbClr val="000000"/>
              </a:solidFill>
              <a:latin typeface="Roboto Condensed"/>
              <a:ea typeface="Roboto Condensed"/>
              <a:cs typeface="Roboto Condensed"/>
              <a:sym typeface="Roboto Condense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rot="-5498069">
            <a:off x="9099011" y="-169943"/>
            <a:ext cx="502063" cy="3550970"/>
          </a:xfrm>
          <a:custGeom>
            <a:avLst/>
            <a:gdLst/>
            <a:ahLst/>
            <a:cxnLst/>
            <a:rect l="l" t="t" r="r" b="b"/>
            <a:pathLst>
              <a:path w="502063" h="3550970">
                <a:moveTo>
                  <a:pt x="0" y="0"/>
                </a:moveTo>
                <a:lnTo>
                  <a:pt x="502062" y="0"/>
                </a:lnTo>
                <a:lnTo>
                  <a:pt x="502062" y="3550970"/>
                </a:lnTo>
                <a:lnTo>
                  <a:pt x="0" y="3550970"/>
                </a:lnTo>
                <a:lnTo>
                  <a:pt x="0" y="0"/>
                </a:lnTo>
                <a:close/>
              </a:path>
            </a:pathLst>
          </a:custGeom>
          <a:blipFill>
            <a:blip r:embed="rId2">
              <a:extLst>
                <a:ext uri="{96DAC541-7B7A-43D3-8B79-37D633B846F1}">
                  <asvg:svgBlip xmlns:asvg="http://schemas.microsoft.com/office/drawing/2016/SVG/main" r:embed="rId3"/>
                </a:ext>
              </a:extLst>
            </a:blip>
            <a:stretch>
              <a:fillRect l="-229204"/>
            </a:stretch>
          </a:blipFill>
        </p:spPr>
        <p:txBody>
          <a:bodyPr/>
          <a:lstStyle/>
          <a:p>
            <a:endParaRPr lang="vi-VN"/>
          </a:p>
        </p:txBody>
      </p:sp>
      <p:grpSp>
        <p:nvGrpSpPr>
          <p:cNvPr id="3" name="Group 3"/>
          <p:cNvGrpSpPr/>
          <p:nvPr/>
        </p:nvGrpSpPr>
        <p:grpSpPr>
          <a:xfrm>
            <a:off x="476619" y="389690"/>
            <a:ext cx="399053" cy="39905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6" name="Freeform 6"/>
          <p:cNvSpPr/>
          <p:nvPr/>
        </p:nvSpPr>
        <p:spPr>
          <a:xfrm>
            <a:off x="81986" y="8862511"/>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7" name="Freeform 7"/>
          <p:cNvSpPr/>
          <p:nvPr/>
        </p:nvSpPr>
        <p:spPr>
          <a:xfrm>
            <a:off x="17259300" y="308722"/>
            <a:ext cx="1441758" cy="1439956"/>
          </a:xfrm>
          <a:custGeom>
            <a:avLst/>
            <a:gdLst/>
            <a:ahLst/>
            <a:cxnLst/>
            <a:rect l="l" t="t" r="r" b="b"/>
            <a:pathLst>
              <a:path w="1441758" h="1439956">
                <a:moveTo>
                  <a:pt x="0" y="0"/>
                </a:moveTo>
                <a:lnTo>
                  <a:pt x="1441758" y="0"/>
                </a:lnTo>
                <a:lnTo>
                  <a:pt x="1441758" y="1439956"/>
                </a:lnTo>
                <a:lnTo>
                  <a:pt x="0" y="143995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8" name="TextBox 8"/>
          <p:cNvSpPr txBox="1"/>
          <p:nvPr/>
        </p:nvSpPr>
        <p:spPr>
          <a:xfrm>
            <a:off x="1284628" y="2154138"/>
            <a:ext cx="15718743" cy="1384388"/>
          </a:xfrm>
          <a:prstGeom prst="rect">
            <a:avLst/>
          </a:prstGeom>
        </p:spPr>
        <p:txBody>
          <a:bodyPr lIns="0" tIns="0" rIns="0" bIns="0" rtlCol="0" anchor="t">
            <a:spAutoFit/>
          </a:bodyPr>
          <a:lstStyle/>
          <a:p>
            <a:pPr algn="ctr">
              <a:lnSpc>
                <a:spcPts val="5599"/>
              </a:lnSpc>
              <a:spcBef>
                <a:spcPct val="0"/>
              </a:spcBef>
            </a:pPr>
            <a:r>
              <a:rPr lang="en-US" sz="3999" b="1">
                <a:solidFill>
                  <a:srgbClr val="000000"/>
                </a:solidFill>
                <a:latin typeface="Roboto Condensed Bold"/>
                <a:ea typeface="Roboto Condensed Bold"/>
                <a:cs typeface="Roboto Condensed Bold"/>
                <a:sym typeface="Roboto Condensed Bold"/>
              </a:rPr>
              <a:t>Tìm câu rút gọn trong những câu sau. Xác định thành phần bị lược bỏ và chỉ ra văn cảnh cho phép hiểu đúng, hiểu rõ nghĩa của mỗi câu rút gọn tìm được.</a:t>
            </a:r>
          </a:p>
        </p:txBody>
      </p:sp>
      <p:sp>
        <p:nvSpPr>
          <p:cNvPr id="9" name="TextBox 9"/>
          <p:cNvSpPr txBox="1"/>
          <p:nvPr/>
        </p:nvSpPr>
        <p:spPr>
          <a:xfrm>
            <a:off x="1626981" y="3786176"/>
            <a:ext cx="15446123" cy="1384388"/>
          </a:xfrm>
          <a:prstGeom prst="rect">
            <a:avLst/>
          </a:prstGeom>
        </p:spPr>
        <p:txBody>
          <a:bodyPr lIns="0" tIns="0" rIns="0" bIns="0" rtlCol="0" anchor="t">
            <a:spAutoFit/>
          </a:bodyPr>
          <a:lstStyle/>
          <a:p>
            <a:pPr algn="just">
              <a:lnSpc>
                <a:spcPts val="5599"/>
              </a:lnSpc>
              <a:spcBef>
                <a:spcPct val="0"/>
              </a:spcBef>
            </a:pPr>
            <a:r>
              <a:rPr lang="en-US" sz="3999">
                <a:solidFill>
                  <a:srgbClr val="000000"/>
                </a:solidFill>
                <a:latin typeface="Roboto Condensed"/>
                <a:ea typeface="Roboto Condensed"/>
                <a:cs typeface="Roboto Condensed"/>
                <a:sym typeface="Roboto Condensed"/>
              </a:rPr>
              <a:t>b) </a:t>
            </a:r>
            <a:r>
              <a:rPr lang="en-US" sz="3999" i="1">
                <a:solidFill>
                  <a:srgbClr val="000000"/>
                </a:solidFill>
                <a:latin typeface="Roboto Condensed Italics"/>
                <a:ea typeface="Roboto Condensed Italics"/>
                <a:cs typeface="Roboto Condensed Italics"/>
                <a:sym typeface="Roboto Condensed Italics"/>
              </a:rPr>
              <a:t>Hai người qua đường đuổi theo nó. Rồi ba bốn người, sáu bảy người.</a:t>
            </a:r>
            <a:r>
              <a:rPr lang="en-US" sz="3999">
                <a:solidFill>
                  <a:srgbClr val="000000"/>
                </a:solidFill>
                <a:latin typeface="Roboto Condensed"/>
                <a:ea typeface="Roboto Condensed"/>
                <a:cs typeface="Roboto Condensed"/>
                <a:sym typeface="Roboto Condensed"/>
              </a:rPr>
              <a:t> (Nguyễn Công Hoan)</a:t>
            </a:r>
          </a:p>
        </p:txBody>
      </p:sp>
      <p:sp>
        <p:nvSpPr>
          <p:cNvPr id="10" name="TextBox 10"/>
          <p:cNvSpPr txBox="1"/>
          <p:nvPr/>
        </p:nvSpPr>
        <p:spPr>
          <a:xfrm>
            <a:off x="7993627" y="70597"/>
            <a:ext cx="3138338" cy="1534944"/>
          </a:xfrm>
          <a:prstGeom prst="rect">
            <a:avLst/>
          </a:prstGeom>
        </p:spPr>
        <p:txBody>
          <a:bodyPr lIns="0" tIns="0" rIns="0" bIns="0" rtlCol="0" anchor="t">
            <a:spAutoFit/>
          </a:bodyPr>
          <a:lstStyle/>
          <a:p>
            <a:pPr algn="just">
              <a:lnSpc>
                <a:spcPts val="11999"/>
              </a:lnSpc>
            </a:pPr>
            <a:r>
              <a:rPr lang="en-US" sz="8570">
                <a:solidFill>
                  <a:srgbClr val="4F2C33"/>
                </a:solidFill>
                <a:latin typeface="#9Slide07 Crocante"/>
                <a:ea typeface="#9Slide07 Crocante"/>
                <a:cs typeface="#9Slide07 Crocante"/>
                <a:sym typeface="#9Slide07 Crocante"/>
              </a:rPr>
              <a:t>BÀI 1</a:t>
            </a:r>
          </a:p>
        </p:txBody>
      </p:sp>
      <p:sp>
        <p:nvSpPr>
          <p:cNvPr id="11" name="TextBox 11"/>
          <p:cNvSpPr txBox="1"/>
          <p:nvPr/>
        </p:nvSpPr>
        <p:spPr>
          <a:xfrm>
            <a:off x="1557249" y="5418214"/>
            <a:ext cx="15446123" cy="3499070"/>
          </a:xfrm>
          <a:prstGeom prst="rect">
            <a:avLst/>
          </a:prstGeom>
        </p:spPr>
        <p:txBody>
          <a:bodyPr lIns="0" tIns="0" rIns="0" bIns="0" rtlCol="0" anchor="t">
            <a:spAutoFit/>
          </a:bodyPr>
          <a:lstStyle/>
          <a:p>
            <a:pPr algn="just">
              <a:lnSpc>
                <a:spcPts val="5599"/>
              </a:lnSpc>
            </a:pPr>
            <a:r>
              <a:rPr lang="en-US" sz="3999" dirty="0">
                <a:solidFill>
                  <a:srgbClr val="000000"/>
                </a:solidFill>
                <a:latin typeface="Roboto Condensed"/>
                <a:ea typeface="Roboto Condensed"/>
                <a:cs typeface="Roboto Condensed"/>
                <a:sym typeface="Roboto Condensed"/>
              </a:rPr>
              <a:t>Thành </a:t>
            </a:r>
            <a:r>
              <a:rPr lang="en-US" sz="3999" dirty="0" err="1">
                <a:solidFill>
                  <a:srgbClr val="000000"/>
                </a:solidFill>
                <a:latin typeface="Roboto Condensed"/>
                <a:ea typeface="Roboto Condensed"/>
                <a:cs typeface="Roboto Condensed"/>
                <a:sym typeface="Roboto Condensed"/>
              </a:rPr>
              <a:t>phần</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bị</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lược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bỏ</a:t>
            </a:r>
            <a:r>
              <a:rPr lang="en-US" sz="3999" dirty="0">
                <a:solidFill>
                  <a:srgbClr val="000000"/>
                </a:solidFill>
                <a:latin typeface="Roboto Condensed"/>
                <a:ea typeface="Roboto Condensed"/>
                <a:cs typeface="Roboto Condensed"/>
                <a:sym typeface="Roboto Condensed"/>
              </a:rPr>
              <a:t>: </a:t>
            </a:r>
            <a:r>
              <a:rPr lang="en-US" sz="3999" b="1" dirty="0" err="1">
                <a:solidFill>
                  <a:srgbClr val="000000"/>
                </a:solidFill>
                <a:latin typeface="Roboto Condensed Bold"/>
                <a:ea typeface="Roboto Condensed Bold"/>
                <a:cs typeface="Roboto Condensed Bold"/>
                <a:sym typeface="Roboto Condensed Bold"/>
              </a:rPr>
              <a:t>Vị</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ngữ</a:t>
            </a:r>
            <a:r>
              <a:rPr lang="en-US" sz="3999" b="1" dirty="0">
                <a:solidFill>
                  <a:srgbClr val="000000"/>
                </a:solidFill>
                <a:latin typeface="Roboto Condensed Bold"/>
                <a:ea typeface="Roboto Condensed Bold"/>
                <a:cs typeface="Roboto Condensed Bold"/>
                <a:sym typeface="Roboto Condensed Bold"/>
              </a:rPr>
              <a:t>.</a:t>
            </a:r>
          </a:p>
          <a:p>
            <a:pPr algn="just">
              <a:lnSpc>
                <a:spcPts val="5599"/>
              </a:lnSpc>
            </a:pPr>
            <a:r>
              <a:rPr lang="en-US" sz="3999" dirty="0">
                <a:solidFill>
                  <a:srgbClr val="000000"/>
                </a:solidFill>
                <a:latin typeface="Roboto Condensed"/>
                <a:ea typeface="Roboto Condensed"/>
                <a:cs typeface="Roboto Condensed"/>
                <a:sym typeface="Roboto Condensed"/>
              </a:rPr>
              <a:t>Văn </a:t>
            </a:r>
            <a:r>
              <a:rPr lang="en-US" sz="3999" dirty="0" err="1">
                <a:solidFill>
                  <a:srgbClr val="000000"/>
                </a:solidFill>
                <a:latin typeface="Roboto Condensed"/>
                <a:ea typeface="Roboto Condensed"/>
                <a:cs typeface="Roboto Condensed"/>
                <a:sym typeface="Roboto Condensed"/>
              </a:rPr>
              <a:t>cảnh</a:t>
            </a:r>
            <a:r>
              <a:rPr lang="en-US" sz="3999" dirty="0">
                <a:solidFill>
                  <a:srgbClr val="000000"/>
                </a:solidFill>
                <a:latin typeface="Roboto Condensed"/>
                <a:ea typeface="Roboto Condensed"/>
                <a:cs typeface="Roboto Condensed"/>
                <a:sym typeface="Roboto Condensed"/>
              </a:rPr>
              <a:t>: Văn </a:t>
            </a:r>
            <a:r>
              <a:rPr lang="en-US" sz="3999" dirty="0" err="1">
                <a:solidFill>
                  <a:srgbClr val="000000"/>
                </a:solidFill>
                <a:latin typeface="Roboto Condensed"/>
                <a:ea typeface="Roboto Condensed"/>
                <a:cs typeface="Roboto Condensed"/>
                <a:sym typeface="Roboto Condensed"/>
              </a:rPr>
              <a:t>cảnh</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cho</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phép</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hiểu</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là</a:t>
            </a:r>
            <a:r>
              <a:rPr lang="en-US" sz="3999" dirty="0">
                <a:solidFill>
                  <a:srgbClr val="000000"/>
                </a:solidFill>
                <a:latin typeface="Roboto Condensed"/>
                <a:ea typeface="Roboto Condensed"/>
                <a:cs typeface="Roboto Condensed"/>
                <a:sym typeface="Roboto Condensed"/>
              </a:rPr>
              <a:t> </a:t>
            </a:r>
            <a:r>
              <a:rPr lang="en-US" sz="3999" i="1" dirty="0">
                <a:solidFill>
                  <a:srgbClr val="000000"/>
                </a:solidFill>
                <a:latin typeface="Roboto Condensed Italics"/>
                <a:ea typeface="Roboto Condensed Italics"/>
                <a:cs typeface="Roboto Condensed Italics"/>
                <a:sym typeface="Roboto Condensed Italics"/>
              </a:rPr>
              <a:t>“(</a:t>
            </a:r>
            <a:r>
              <a:rPr lang="en-US" sz="3999" i="1" dirty="0" err="1">
                <a:solidFill>
                  <a:srgbClr val="000000"/>
                </a:solidFill>
                <a:latin typeface="Roboto Condensed Italics"/>
                <a:ea typeface="Roboto Condensed Italics"/>
                <a:cs typeface="Roboto Condensed Italics"/>
                <a:sym typeface="Roboto Condensed Italics"/>
              </a:rPr>
              <a:t>đuổi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theo</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nó</a:t>
            </a:r>
            <a:r>
              <a:rPr lang="en-US" sz="3999" i="1" dirty="0">
                <a:solidFill>
                  <a:srgbClr val="000000"/>
                </a:solidFill>
                <a:latin typeface="Roboto Condensed Italics"/>
                <a:ea typeface="Roboto Condensed Italics"/>
                <a:cs typeface="Roboto Condensed Italics"/>
                <a:sym typeface="Roboto Condensed Italics"/>
              </a:rPr>
              <a:t>)” </a:t>
            </a:r>
            <a:r>
              <a:rPr lang="en-US" sz="3999" dirty="0" err="1">
                <a:solidFill>
                  <a:srgbClr val="000000"/>
                </a:solidFill>
                <a:latin typeface="Roboto Condensed"/>
                <a:ea typeface="Roboto Condensed"/>
                <a:cs typeface="Roboto Condensed"/>
                <a:sym typeface="Roboto Condensed"/>
              </a:rPr>
              <a:t>vì</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câu</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trước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nói</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về</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hai</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người</a:t>
            </a:r>
            <a:r>
              <a:rPr lang="en-US" sz="3999" dirty="0">
                <a:solidFill>
                  <a:srgbClr val="000000"/>
                </a:solidFill>
                <a:latin typeface="Roboto Condensed"/>
                <a:ea typeface="Roboto Condensed"/>
                <a:cs typeface="Roboto Condensed"/>
                <a:sym typeface="Roboto Condensed"/>
              </a:rPr>
              <a:t> qua </a:t>
            </a:r>
            <a:r>
              <a:rPr lang="en-US" sz="3999" dirty="0" err="1">
                <a:solidFill>
                  <a:srgbClr val="000000"/>
                </a:solidFill>
                <a:latin typeface="Roboto Condensed"/>
                <a:ea typeface="Roboto Condensed"/>
                <a:cs typeface="Roboto Condensed"/>
                <a:sym typeface="Roboto Condensed"/>
              </a:rPr>
              <a:t>đường</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đuổi</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theo</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tiếp</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theo</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là</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hành</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động</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tương</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tự</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từ</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những</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người</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khác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nên</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hành</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động</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đuổi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theo</a:t>
            </a:r>
            <a:r>
              <a:rPr lang="en-US" sz="3999" i="1" dirty="0">
                <a:solidFill>
                  <a:srgbClr val="000000"/>
                </a:solidFill>
                <a:latin typeface="Roboto Condensed Italics"/>
                <a:ea typeface="Roboto Condensed Italics"/>
                <a:cs typeface="Roboto Condensed Italics"/>
                <a:sym typeface="Roboto Condensed Italics"/>
              </a:rPr>
              <a:t>” </a:t>
            </a:r>
            <a:r>
              <a:rPr lang="en-US" sz="3999" dirty="0" err="1">
                <a:solidFill>
                  <a:srgbClr val="000000"/>
                </a:solidFill>
                <a:latin typeface="Roboto Condensed"/>
                <a:ea typeface="Roboto Condensed"/>
                <a:cs typeface="Roboto Condensed"/>
                <a:sym typeface="Roboto Condensed"/>
              </a:rPr>
              <a:t>được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lược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bỏ</a:t>
            </a:r>
            <a:r>
              <a:rPr lang="en-US" sz="3999" dirty="0">
                <a:solidFill>
                  <a:srgbClr val="000000"/>
                </a:solidFill>
                <a:latin typeface="Roboto Condensed"/>
                <a:ea typeface="Roboto Condensed"/>
                <a:cs typeface="Roboto Condensed"/>
                <a:sym typeface="Roboto Condensed"/>
              </a:rPr>
              <a:t>.</a:t>
            </a:r>
          </a:p>
          <a:p>
            <a:pPr algn="just">
              <a:lnSpc>
                <a:spcPts val="5599"/>
              </a:lnSpc>
              <a:spcBef>
                <a:spcPct val="0"/>
              </a:spcBef>
            </a:pPr>
            <a:endParaRPr lang="en-US" sz="3999" dirty="0">
              <a:solidFill>
                <a:srgbClr val="000000"/>
              </a:solidFill>
              <a:latin typeface="Roboto Condensed"/>
              <a:ea typeface="Roboto Condensed"/>
              <a:cs typeface="Roboto Condensed"/>
              <a:sym typeface="Roboto Condense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pSp>
        <p:nvGrpSpPr>
          <p:cNvPr id="10" name="Group 10"/>
          <p:cNvGrpSpPr/>
          <p:nvPr/>
        </p:nvGrpSpPr>
        <p:grpSpPr>
          <a:xfrm>
            <a:off x="829173" y="918456"/>
            <a:ext cx="399053" cy="39905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3" name="Group 13"/>
          <p:cNvGrpSpPr/>
          <p:nvPr/>
        </p:nvGrpSpPr>
        <p:grpSpPr>
          <a:xfrm>
            <a:off x="2000002" y="2423272"/>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6" name="Group 16"/>
          <p:cNvGrpSpPr/>
          <p:nvPr/>
        </p:nvGrpSpPr>
        <p:grpSpPr>
          <a:xfrm>
            <a:off x="15995178" y="4159641"/>
            <a:ext cx="399053" cy="39905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9" name="Group 19"/>
          <p:cNvGrpSpPr/>
          <p:nvPr/>
        </p:nvGrpSpPr>
        <p:grpSpPr>
          <a:xfrm>
            <a:off x="17100816" y="2622798"/>
            <a:ext cx="399053" cy="399053"/>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2" name="Group 22"/>
          <p:cNvGrpSpPr/>
          <p:nvPr/>
        </p:nvGrpSpPr>
        <p:grpSpPr>
          <a:xfrm>
            <a:off x="15958340" y="718929"/>
            <a:ext cx="399053" cy="399053"/>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28" name="Freeform 28"/>
          <p:cNvSpPr/>
          <p:nvPr/>
        </p:nvSpPr>
        <p:spPr>
          <a:xfrm>
            <a:off x="421786" y="3142801"/>
            <a:ext cx="1417665" cy="1415893"/>
          </a:xfrm>
          <a:custGeom>
            <a:avLst/>
            <a:gdLst/>
            <a:ahLst/>
            <a:cxnLst/>
            <a:rect l="l" t="t" r="r" b="b"/>
            <a:pathLst>
              <a:path w="1417665" h="1415893">
                <a:moveTo>
                  <a:pt x="0" y="0"/>
                </a:moveTo>
                <a:lnTo>
                  <a:pt x="1417664" y="0"/>
                </a:lnTo>
                <a:lnTo>
                  <a:pt x="1417664" y="1415893"/>
                </a:lnTo>
                <a:lnTo>
                  <a:pt x="0" y="141589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29" name="Freeform 29"/>
          <p:cNvSpPr/>
          <p:nvPr/>
        </p:nvSpPr>
        <p:spPr>
          <a:xfrm>
            <a:off x="16085846" y="5205087"/>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31" name="TextBox 31"/>
          <p:cNvSpPr txBox="1"/>
          <p:nvPr/>
        </p:nvSpPr>
        <p:spPr>
          <a:xfrm>
            <a:off x="2585481" y="1861319"/>
            <a:ext cx="12614352" cy="771525"/>
          </a:xfrm>
          <a:prstGeom prst="rect">
            <a:avLst/>
          </a:prstGeom>
        </p:spPr>
        <p:txBody>
          <a:bodyPr lIns="0" tIns="0" rIns="0" bIns="0" rtlCol="0" anchor="t">
            <a:spAutoFit/>
          </a:bodyPr>
          <a:lstStyle/>
          <a:p>
            <a:pPr algn="ctr">
              <a:lnSpc>
                <a:spcPts val="6000"/>
              </a:lnSpc>
            </a:pPr>
            <a:r>
              <a:rPr lang="en-US" sz="5000" b="1" spc="250">
                <a:solidFill>
                  <a:srgbClr val="7A4675"/>
                </a:solidFill>
                <a:latin typeface="Fraunces Bold"/>
                <a:ea typeface="Fraunces Bold"/>
                <a:cs typeface="Fraunces Bold"/>
                <a:sym typeface="Fraunces Bold"/>
              </a:rPr>
              <a:t>KHỞI ĐỘNG</a:t>
            </a:r>
          </a:p>
        </p:txBody>
      </p:sp>
      <p:sp>
        <p:nvSpPr>
          <p:cNvPr id="32" name="TextBox 32"/>
          <p:cNvSpPr txBox="1"/>
          <p:nvPr/>
        </p:nvSpPr>
        <p:spPr>
          <a:xfrm>
            <a:off x="3157164" y="6784975"/>
            <a:ext cx="11541358" cy="2473325"/>
          </a:xfrm>
          <a:prstGeom prst="rect">
            <a:avLst/>
          </a:prstGeom>
        </p:spPr>
        <p:txBody>
          <a:bodyPr lIns="0" tIns="0" rIns="0" bIns="0" rtlCol="0" anchor="t">
            <a:spAutoFit/>
          </a:bodyPr>
          <a:lstStyle/>
          <a:p>
            <a:pPr algn="just">
              <a:lnSpc>
                <a:spcPts val="4900"/>
              </a:lnSpc>
            </a:pPr>
            <a:r>
              <a:rPr lang="en-US" sz="3500" b="1" dirty="0">
                <a:solidFill>
                  <a:srgbClr val="A5804A"/>
                </a:solidFill>
                <a:latin typeface="Roboto Condensed Bold"/>
                <a:ea typeface="Roboto Condensed Bold"/>
                <a:cs typeface="Roboto Condensed Bold"/>
                <a:sym typeface="Roboto Condensed Bold"/>
              </a:rPr>
              <a:t>Hai </a:t>
            </a:r>
            <a:r>
              <a:rPr lang="en-US" sz="3500" b="1" dirty="0" err="1">
                <a:solidFill>
                  <a:srgbClr val="A5804A"/>
                </a:solidFill>
                <a:latin typeface="Roboto Condensed Bold"/>
                <a:ea typeface="Roboto Condensed Bold"/>
                <a:cs typeface="Roboto Condensed Bold"/>
                <a:sym typeface="Roboto Condensed Bold"/>
              </a:rPr>
              <a:t>câu</a:t>
            </a:r>
            <a:r>
              <a:rPr lang="en-US" sz="3500" b="1" dirty="0">
                <a:solidFill>
                  <a:srgbClr val="A5804A"/>
                </a:solidFill>
                <a:latin typeface="Roboto Condensed Bold"/>
                <a:ea typeface="Roboto Condensed Bold"/>
                <a:cs typeface="Roboto Condensed Bold"/>
                <a:sym typeface="Roboto Condensed Bold"/>
              </a:rPr>
              <a:t> in </a:t>
            </a:r>
            <a:r>
              <a:rPr lang="en-US" sz="3500" b="1" dirty="0" err="1">
                <a:solidFill>
                  <a:srgbClr val="A5804A"/>
                </a:solidFill>
                <a:latin typeface="Roboto Condensed Bold"/>
                <a:ea typeface="Roboto Condensed Bold"/>
                <a:cs typeface="Roboto Condensed Bold"/>
                <a:sym typeface="Roboto Condensed Bold"/>
              </a:rPr>
              <a:t>đậm</a:t>
            </a:r>
            <a:r>
              <a:rPr lang="en-US" sz="3500" b="1" dirty="0">
                <a:solidFill>
                  <a:srgbClr val="A5804A"/>
                </a:solidFill>
                <a:latin typeface="Roboto Condensed Bold"/>
                <a:ea typeface="Roboto Condensed Bold"/>
                <a:cs typeface="Roboto Condensed Bold"/>
                <a:sym typeface="Roboto Condensed Bold"/>
              </a:rPr>
              <a:t> </a:t>
            </a:r>
            <a:r>
              <a:rPr lang="en-US" sz="3500" b="1" dirty="0" err="1">
                <a:solidFill>
                  <a:srgbClr val="A5804A"/>
                </a:solidFill>
                <a:latin typeface="Roboto Condensed Bold"/>
                <a:ea typeface="Roboto Condensed Bold"/>
                <a:cs typeface="Roboto Condensed Bold"/>
                <a:sym typeface="Roboto Condensed Bold"/>
              </a:rPr>
              <a:t>đều</a:t>
            </a:r>
            <a:r>
              <a:rPr lang="en-US" sz="3500" b="1" dirty="0">
                <a:solidFill>
                  <a:srgbClr val="A5804A"/>
                </a:solidFill>
                <a:latin typeface="Roboto Condensed Bold"/>
                <a:ea typeface="Roboto Condensed Bold"/>
                <a:cs typeface="Roboto Condensed Bold"/>
                <a:sym typeface="Roboto Condensed Bold"/>
              </a:rPr>
              <a:t> </a:t>
            </a:r>
            <a:r>
              <a:rPr lang="en-US" sz="3500" b="1" dirty="0" err="1">
                <a:solidFill>
                  <a:srgbClr val="A5804A"/>
                </a:solidFill>
                <a:latin typeface="Roboto Condensed Bold"/>
                <a:ea typeface="Roboto Condensed Bold"/>
                <a:cs typeface="Roboto Condensed Bold"/>
                <a:sym typeface="Roboto Condensed Bold"/>
              </a:rPr>
              <a:t>có</a:t>
            </a:r>
            <a:r>
              <a:rPr lang="en-US" sz="3500" b="1" dirty="0">
                <a:solidFill>
                  <a:srgbClr val="A5804A"/>
                </a:solidFill>
                <a:latin typeface="Roboto Condensed Bold"/>
                <a:ea typeface="Roboto Condensed Bold"/>
                <a:cs typeface="Roboto Condensed Bold"/>
                <a:sym typeface="Roboto Condensed Bold"/>
              </a:rPr>
              <a:t> </a:t>
            </a:r>
            <a:r>
              <a:rPr lang="en-US" sz="3500" b="1" dirty="0" err="1">
                <a:solidFill>
                  <a:srgbClr val="A5804A"/>
                </a:solidFill>
                <a:latin typeface="Roboto Condensed Bold"/>
                <a:ea typeface="Roboto Condensed Bold"/>
                <a:cs typeface="Roboto Condensed Bold"/>
                <a:sym typeface="Roboto Condensed Bold"/>
              </a:rPr>
              <a:t>nội</a:t>
            </a:r>
            <a:r>
              <a:rPr lang="en-US" sz="3500" b="1" dirty="0">
                <a:solidFill>
                  <a:srgbClr val="A5804A"/>
                </a:solidFill>
                <a:latin typeface="Roboto Condensed Bold"/>
                <a:ea typeface="Roboto Condensed Bold"/>
                <a:cs typeface="Roboto Condensed Bold"/>
                <a:sym typeface="Roboto Condensed Bold"/>
              </a:rPr>
              <a:t> dung </a:t>
            </a:r>
            <a:r>
              <a:rPr lang="en-US" sz="3500" b="1" dirty="0" err="1">
                <a:solidFill>
                  <a:srgbClr val="A5804A"/>
                </a:solidFill>
                <a:latin typeface="Roboto Condensed Bold"/>
                <a:ea typeface="Roboto Condensed Bold"/>
                <a:cs typeface="Roboto Condensed Bold"/>
                <a:sym typeface="Roboto Condensed Bold"/>
              </a:rPr>
              <a:t>thông</a:t>
            </a:r>
            <a:r>
              <a:rPr lang="en-US" sz="3500" b="1" dirty="0">
                <a:solidFill>
                  <a:srgbClr val="A5804A"/>
                </a:solidFill>
                <a:latin typeface="Roboto Condensed Bold"/>
                <a:ea typeface="Roboto Condensed Bold"/>
                <a:cs typeface="Roboto Condensed Bold"/>
                <a:sym typeface="Roboto Condensed Bold"/>
              </a:rPr>
              <a:t> tin </a:t>
            </a:r>
            <a:r>
              <a:rPr lang="en-US" sz="3500" b="1" dirty="0" err="1">
                <a:solidFill>
                  <a:srgbClr val="A5804A"/>
                </a:solidFill>
                <a:latin typeface="Roboto Condensed Bold"/>
                <a:ea typeface="Roboto Condensed Bold"/>
                <a:cs typeface="Roboto Condensed Bold"/>
                <a:sym typeface="Roboto Condensed Bold"/>
              </a:rPr>
              <a:t>giống</a:t>
            </a:r>
            <a:r>
              <a:rPr lang="en-US" sz="3500" b="1" dirty="0">
                <a:solidFill>
                  <a:srgbClr val="A5804A"/>
                </a:solidFill>
                <a:latin typeface="Roboto Condensed Bold"/>
                <a:ea typeface="Roboto Condensed Bold"/>
                <a:cs typeface="Roboto Condensed Bold"/>
                <a:sym typeface="Roboto Condensed Bold"/>
              </a:rPr>
              <a:t> </a:t>
            </a:r>
            <a:r>
              <a:rPr lang="en-US" sz="3500" b="1" dirty="0" err="1">
                <a:solidFill>
                  <a:srgbClr val="A5804A"/>
                </a:solidFill>
                <a:latin typeface="Roboto Condensed Bold"/>
                <a:ea typeface="Roboto Condensed Bold"/>
                <a:cs typeface="Roboto Condensed Bold"/>
                <a:sym typeface="Roboto Condensed Bold"/>
              </a:rPr>
              <a:t>nhau</a:t>
            </a:r>
            <a:r>
              <a:rPr lang="en-US" sz="3500" b="1" dirty="0">
                <a:solidFill>
                  <a:srgbClr val="A5804A"/>
                </a:solidFill>
                <a:latin typeface="Roboto Condensed Bold"/>
                <a:ea typeface="Roboto Condensed Bold"/>
                <a:cs typeface="Roboto Condensed Bold"/>
                <a:sym typeface="Roboto Condensed Bold"/>
              </a:rPr>
              <a:t>. </a:t>
            </a:r>
            <a:r>
              <a:rPr lang="en-US" sz="3500" b="1" dirty="0" err="1">
                <a:solidFill>
                  <a:srgbClr val="A5804A"/>
                </a:solidFill>
                <a:latin typeface="Roboto Condensed Bold"/>
                <a:ea typeface="Roboto Condensed Bold"/>
                <a:cs typeface="Roboto Condensed Bold"/>
                <a:sym typeface="Roboto Condensed Bold"/>
              </a:rPr>
              <a:t>Nhưng</a:t>
            </a:r>
            <a:r>
              <a:rPr lang="en-US" sz="3500" b="1" dirty="0">
                <a:solidFill>
                  <a:srgbClr val="A5804A"/>
                </a:solidFill>
                <a:latin typeface="Roboto Condensed Bold"/>
                <a:ea typeface="Roboto Condensed Bold"/>
                <a:cs typeface="Roboto Condensed Bold"/>
                <a:sym typeface="Roboto Condensed Bold"/>
              </a:rPr>
              <a:t> </a:t>
            </a:r>
            <a:r>
              <a:rPr lang="en-US" sz="3500" b="1" dirty="0" err="1">
                <a:solidFill>
                  <a:srgbClr val="A5804A"/>
                </a:solidFill>
                <a:latin typeface="Roboto Condensed Bold"/>
                <a:ea typeface="Roboto Condensed Bold"/>
                <a:cs typeface="Roboto Condensed Bold"/>
                <a:sym typeface="Roboto Condensed Bold"/>
              </a:rPr>
              <a:t>câu</a:t>
            </a:r>
            <a:r>
              <a:rPr lang="en-US" sz="3500" b="1" dirty="0">
                <a:solidFill>
                  <a:srgbClr val="A5804A"/>
                </a:solidFill>
                <a:latin typeface="Roboto Condensed Bold"/>
                <a:ea typeface="Roboto Condensed Bold"/>
                <a:cs typeface="Roboto Condensed Bold"/>
                <a:sym typeface="Roboto Condensed Bold"/>
              </a:rPr>
              <a:t> </a:t>
            </a:r>
            <a:r>
              <a:rPr lang="en-US" sz="3500" b="1" i="1" dirty="0" err="1">
                <a:solidFill>
                  <a:srgbClr val="A5804A"/>
                </a:solidFill>
                <a:latin typeface="Roboto Condensed Bold Italics"/>
                <a:ea typeface="Roboto Condensed Bold Italics"/>
                <a:cs typeface="Roboto Condensed Bold Italics"/>
                <a:sym typeface="Roboto Condensed Bold Italics"/>
              </a:rPr>
              <a:t>Quần</a:t>
            </a:r>
            <a:r>
              <a:rPr lang="en-US" sz="3500" b="1" i="1" dirty="0">
                <a:solidFill>
                  <a:srgbClr val="A5804A"/>
                </a:solidFill>
                <a:latin typeface="Roboto Condensed Bold Italics"/>
                <a:ea typeface="Roboto Condensed Bold Italics"/>
                <a:cs typeface="Roboto Condensed Bold Italics"/>
                <a:sym typeface="Roboto Condensed Bold Italics"/>
              </a:rPr>
              <a:t> </a:t>
            </a:r>
            <a:r>
              <a:rPr lang="en-US" sz="3500" b="1" i="1" dirty="0" err="1">
                <a:solidFill>
                  <a:srgbClr val="A5804A"/>
                </a:solidFill>
                <a:latin typeface="Roboto Condensed Bold Italics"/>
                <a:ea typeface="Roboto Condensed Bold Italics"/>
                <a:cs typeface="Roboto Condensed Bold Italics"/>
                <a:sym typeface="Roboto Condensed Bold Italics"/>
              </a:rPr>
              <a:t>thể</a:t>
            </a:r>
            <a:r>
              <a:rPr lang="en-US" sz="3500" b="1" i="1" dirty="0">
                <a:solidFill>
                  <a:srgbClr val="A5804A"/>
                </a:solidFill>
                <a:latin typeface="Roboto Condensed Bold Italics"/>
                <a:ea typeface="Roboto Condensed Bold Italics"/>
                <a:cs typeface="Roboto Condensed Bold Italics"/>
                <a:sym typeface="Roboto Condensed Bold Italics"/>
              </a:rPr>
              <a:t> di </a:t>
            </a:r>
            <a:r>
              <a:rPr lang="en-US" sz="3500" b="1" i="1" dirty="0" err="1">
                <a:solidFill>
                  <a:srgbClr val="A5804A"/>
                </a:solidFill>
                <a:latin typeface="Roboto Condensed Bold Italics"/>
                <a:ea typeface="Roboto Condensed Bold Italics"/>
                <a:cs typeface="Roboto Condensed Bold Italics"/>
                <a:sym typeface="Roboto Condensed Bold Italics"/>
              </a:rPr>
              <a:t>tích</a:t>
            </a:r>
            <a:r>
              <a:rPr lang="en-US" sz="3500" b="1" i="1" dirty="0">
                <a:solidFill>
                  <a:srgbClr val="A5804A"/>
                </a:solidFill>
                <a:latin typeface="Roboto Condensed Bold Italics"/>
                <a:ea typeface="Roboto Condensed Bold Italics"/>
                <a:cs typeface="Roboto Condensed Bold Italics"/>
                <a:sym typeface="Roboto Condensed Bold Italics"/>
              </a:rPr>
              <a:t> </a:t>
            </a:r>
            <a:r>
              <a:rPr lang="en-US" sz="3500" b="1" i="1" dirty="0" err="1">
                <a:solidFill>
                  <a:srgbClr val="A5804A"/>
                </a:solidFill>
                <a:latin typeface="Roboto Condensed Bold Italics"/>
                <a:ea typeface="Roboto Condensed Bold Italics"/>
                <a:cs typeface="Roboto Condensed Bold Italics"/>
                <a:sym typeface="Roboto Condensed Bold Italics"/>
              </a:rPr>
              <a:t>Cố</a:t>
            </a:r>
            <a:r>
              <a:rPr lang="en-US" sz="3500" b="1" i="1" dirty="0">
                <a:solidFill>
                  <a:srgbClr val="A5804A"/>
                </a:solidFill>
                <a:latin typeface="Roboto Condensed Bold Italics"/>
                <a:ea typeface="Roboto Condensed Bold Italics"/>
                <a:cs typeface="Roboto Condensed Bold Italics"/>
                <a:sym typeface="Roboto Condensed Bold Italics"/>
              </a:rPr>
              <a:t> </a:t>
            </a:r>
            <a:r>
              <a:rPr lang="en-US" sz="3500" b="1" i="1" dirty="0" err="1">
                <a:solidFill>
                  <a:srgbClr val="A5804A"/>
                </a:solidFill>
                <a:latin typeface="Roboto Condensed Bold Italics"/>
                <a:ea typeface="Roboto Condensed Bold Italics"/>
                <a:cs typeface="Roboto Condensed Bold Italics"/>
                <a:sym typeface="Roboto Condensed Bold Italics"/>
              </a:rPr>
              <a:t>đô</a:t>
            </a:r>
            <a:r>
              <a:rPr lang="en-US" sz="3500" b="1" i="1" dirty="0">
                <a:solidFill>
                  <a:srgbClr val="A5804A"/>
                </a:solidFill>
                <a:latin typeface="Roboto Condensed Bold Italics"/>
                <a:ea typeface="Roboto Condensed Bold Italics"/>
                <a:cs typeface="Roboto Condensed Bold Italics"/>
                <a:sym typeface="Roboto Condensed Bold Italics"/>
              </a:rPr>
              <a:t> </a:t>
            </a:r>
            <a:r>
              <a:rPr lang="en-US" sz="3500" b="1" i="1" dirty="0" err="1">
                <a:solidFill>
                  <a:srgbClr val="A5804A"/>
                </a:solidFill>
                <a:latin typeface="Roboto Condensed Bold Italics"/>
                <a:ea typeface="Roboto Condensed Bold Italics"/>
                <a:cs typeface="Roboto Condensed Bold Italics"/>
                <a:sym typeface="Roboto Condensed Bold Italics"/>
              </a:rPr>
              <a:t>Huế</a:t>
            </a:r>
            <a:r>
              <a:rPr lang="en-US" sz="3500" b="1" i="1" dirty="0">
                <a:solidFill>
                  <a:srgbClr val="A5804A"/>
                </a:solidFill>
                <a:latin typeface="Roboto Condensed Bold Italics"/>
                <a:ea typeface="Roboto Condensed Bold Italics"/>
                <a:cs typeface="Roboto Condensed Bold Italics"/>
                <a:sym typeface="Roboto Condensed Bold Italics"/>
              </a:rPr>
              <a:t> </a:t>
            </a:r>
            <a:r>
              <a:rPr lang="en-US" sz="3500" b="1" dirty="0" err="1">
                <a:solidFill>
                  <a:srgbClr val="A5804A"/>
                </a:solidFill>
                <a:latin typeface="Roboto Condensed Bold"/>
                <a:ea typeface="Roboto Condensed Bold"/>
                <a:cs typeface="Roboto Condensed Bold"/>
                <a:sym typeface="Roboto Condensed Bold"/>
              </a:rPr>
              <a:t>ngắn</a:t>
            </a:r>
            <a:r>
              <a:rPr lang="en-US" sz="3500" b="1" dirty="0">
                <a:solidFill>
                  <a:srgbClr val="A5804A"/>
                </a:solidFill>
                <a:latin typeface="Roboto Condensed Bold"/>
                <a:ea typeface="Roboto Condensed Bold"/>
                <a:cs typeface="Roboto Condensed Bold"/>
                <a:sym typeface="Roboto Condensed Bold"/>
              </a:rPr>
              <a:t> </a:t>
            </a:r>
            <a:r>
              <a:rPr lang="en-US" sz="3500" b="1" dirty="0" err="1">
                <a:solidFill>
                  <a:srgbClr val="A5804A"/>
                </a:solidFill>
                <a:latin typeface="Roboto Condensed Bold"/>
                <a:ea typeface="Roboto Condensed Bold"/>
                <a:cs typeface="Roboto Condensed Bold"/>
                <a:sym typeface="Roboto Condensed Bold"/>
              </a:rPr>
              <a:t>gọn</a:t>
            </a:r>
            <a:r>
              <a:rPr lang="en-US" sz="3500" b="1" dirty="0">
                <a:solidFill>
                  <a:srgbClr val="A5804A"/>
                </a:solidFill>
                <a:latin typeface="Roboto Condensed Bold"/>
                <a:ea typeface="Roboto Condensed Bold"/>
                <a:cs typeface="Roboto Condensed Bold"/>
                <a:sym typeface="Roboto Condensed Bold"/>
              </a:rPr>
              <a:t> </a:t>
            </a:r>
            <a:r>
              <a:rPr lang="en-US" sz="3500" b="1" dirty="0" err="1">
                <a:solidFill>
                  <a:srgbClr val="A5804A"/>
                </a:solidFill>
                <a:latin typeface="Roboto Condensed Bold"/>
                <a:ea typeface="Roboto Condensed Bold"/>
                <a:cs typeface="Roboto Condensed Bold"/>
                <a:sym typeface="Roboto Condensed Bold"/>
              </a:rPr>
              <a:t>hơn</a:t>
            </a:r>
            <a:r>
              <a:rPr lang="en-US" sz="3500" b="1" dirty="0">
                <a:solidFill>
                  <a:srgbClr val="A5804A"/>
                </a:solidFill>
                <a:latin typeface="Roboto Condensed Bold"/>
                <a:ea typeface="Roboto Condensed Bold"/>
                <a:cs typeface="Roboto Condensed Bold"/>
                <a:sym typeface="Roboto Condensed Bold"/>
              </a:rPr>
              <a:t> </a:t>
            </a:r>
            <a:r>
              <a:rPr lang="en-US" sz="3500" b="1" dirty="0" err="1">
                <a:solidFill>
                  <a:srgbClr val="A5804A"/>
                </a:solidFill>
                <a:latin typeface="Roboto Condensed Bold"/>
                <a:ea typeface="Roboto Condensed Bold"/>
                <a:cs typeface="Roboto Condensed Bold"/>
                <a:sym typeface="Roboto Condensed Bold"/>
              </a:rPr>
              <a:t>câu</a:t>
            </a:r>
            <a:r>
              <a:rPr lang="en-US" sz="3500" b="1" dirty="0">
                <a:solidFill>
                  <a:srgbClr val="A5804A"/>
                </a:solidFill>
                <a:latin typeface="Roboto Condensed Bold"/>
                <a:ea typeface="Roboto Condensed Bold"/>
                <a:cs typeface="Roboto Condensed Bold"/>
                <a:sym typeface="Roboto Condensed Bold"/>
              </a:rPr>
              <a:t> </a:t>
            </a:r>
            <a:r>
              <a:rPr lang="en-US" sz="3500" b="1" i="1" dirty="0" err="1">
                <a:solidFill>
                  <a:srgbClr val="A5804A"/>
                </a:solidFill>
                <a:latin typeface="Roboto Condensed Bold Italics"/>
                <a:ea typeface="Roboto Condensed Bold Italics"/>
                <a:cs typeface="Roboto Condensed Bold Italics"/>
                <a:sym typeface="Roboto Condensed Bold Italics"/>
              </a:rPr>
              <a:t>Quần</a:t>
            </a:r>
            <a:r>
              <a:rPr lang="en-US" sz="3500" b="1" i="1" dirty="0">
                <a:solidFill>
                  <a:srgbClr val="A5804A"/>
                </a:solidFill>
                <a:latin typeface="Roboto Condensed Bold Italics"/>
                <a:ea typeface="Roboto Condensed Bold Italics"/>
                <a:cs typeface="Roboto Condensed Bold Italics"/>
                <a:sym typeface="Roboto Condensed Bold Italics"/>
              </a:rPr>
              <a:t> </a:t>
            </a:r>
            <a:r>
              <a:rPr lang="en-US" sz="3500" b="1" i="1" dirty="0" err="1">
                <a:solidFill>
                  <a:srgbClr val="A5804A"/>
                </a:solidFill>
                <a:latin typeface="Roboto Condensed Bold Italics"/>
                <a:ea typeface="Roboto Condensed Bold Italics"/>
                <a:cs typeface="Roboto Condensed Bold Italics"/>
                <a:sym typeface="Roboto Condensed Bold Italics"/>
              </a:rPr>
              <a:t>thể</a:t>
            </a:r>
            <a:r>
              <a:rPr lang="en-US" sz="3500" b="1" i="1" dirty="0">
                <a:solidFill>
                  <a:srgbClr val="A5804A"/>
                </a:solidFill>
                <a:latin typeface="Roboto Condensed Bold Italics"/>
                <a:ea typeface="Roboto Condensed Bold Italics"/>
                <a:cs typeface="Roboto Condensed Bold Italics"/>
                <a:sym typeface="Roboto Condensed Bold Italics"/>
              </a:rPr>
              <a:t> di </a:t>
            </a:r>
            <a:r>
              <a:rPr lang="en-US" sz="3500" b="1" i="1" dirty="0" err="1">
                <a:solidFill>
                  <a:srgbClr val="A5804A"/>
                </a:solidFill>
                <a:latin typeface="Roboto Condensed Bold Italics"/>
                <a:ea typeface="Roboto Condensed Bold Italics"/>
                <a:cs typeface="Roboto Condensed Bold Italics"/>
                <a:sym typeface="Roboto Condensed Bold Italics"/>
              </a:rPr>
              <a:t>tích</a:t>
            </a:r>
            <a:r>
              <a:rPr lang="en-US" sz="3500" b="1" i="1" dirty="0">
                <a:solidFill>
                  <a:srgbClr val="A5804A"/>
                </a:solidFill>
                <a:latin typeface="Roboto Condensed Bold Italics"/>
                <a:ea typeface="Roboto Condensed Bold Italics"/>
                <a:cs typeface="Roboto Condensed Bold Italics"/>
                <a:sym typeface="Roboto Condensed Bold Italics"/>
              </a:rPr>
              <a:t> </a:t>
            </a:r>
            <a:r>
              <a:rPr lang="en-US" sz="3500" b="1" i="1" dirty="0" err="1">
                <a:solidFill>
                  <a:srgbClr val="A5804A"/>
                </a:solidFill>
                <a:latin typeface="Roboto Condensed Bold Italics"/>
                <a:ea typeface="Roboto Condensed Bold Italics"/>
                <a:cs typeface="Roboto Condensed Bold Italics"/>
                <a:sym typeface="Roboto Condensed Bold Italics"/>
              </a:rPr>
              <a:t>Cố</a:t>
            </a:r>
            <a:r>
              <a:rPr lang="en-US" sz="3500" b="1" i="1" dirty="0">
                <a:solidFill>
                  <a:srgbClr val="A5804A"/>
                </a:solidFill>
                <a:latin typeface="Roboto Condensed Bold Italics"/>
                <a:ea typeface="Roboto Condensed Bold Italics"/>
                <a:cs typeface="Roboto Condensed Bold Italics"/>
                <a:sym typeface="Roboto Condensed Bold Italics"/>
              </a:rPr>
              <a:t> </a:t>
            </a:r>
            <a:r>
              <a:rPr lang="en-US" sz="3500" b="1" i="1" dirty="0" err="1">
                <a:solidFill>
                  <a:srgbClr val="A5804A"/>
                </a:solidFill>
                <a:latin typeface="Roboto Condensed Bold Italics"/>
                <a:ea typeface="Roboto Condensed Bold Italics"/>
                <a:cs typeface="Roboto Condensed Bold Italics"/>
                <a:sym typeface="Roboto Condensed Bold Italics"/>
              </a:rPr>
              <a:t>đô</a:t>
            </a:r>
            <a:r>
              <a:rPr lang="en-US" sz="3500" b="1" i="1" dirty="0">
                <a:solidFill>
                  <a:srgbClr val="A5804A"/>
                </a:solidFill>
                <a:latin typeface="Roboto Condensed Bold Italics"/>
                <a:ea typeface="Roboto Condensed Bold Italics"/>
                <a:cs typeface="Roboto Condensed Bold Italics"/>
                <a:sym typeface="Roboto Condensed Bold Italics"/>
              </a:rPr>
              <a:t> </a:t>
            </a:r>
            <a:r>
              <a:rPr lang="en-US" sz="3500" b="1" i="1" dirty="0" err="1">
                <a:solidFill>
                  <a:srgbClr val="A5804A"/>
                </a:solidFill>
                <a:latin typeface="Roboto Condensed Bold Italics"/>
                <a:ea typeface="Roboto Condensed Bold Italics"/>
                <a:cs typeface="Roboto Condensed Bold Italics"/>
                <a:sym typeface="Roboto Condensed Bold Italics"/>
              </a:rPr>
              <a:t>Huế</a:t>
            </a:r>
            <a:r>
              <a:rPr lang="en-US" sz="3500" b="1" i="1" dirty="0">
                <a:solidFill>
                  <a:srgbClr val="A5804A"/>
                </a:solidFill>
                <a:latin typeface="Roboto Condensed Bold Italics"/>
                <a:ea typeface="Roboto Condensed Bold Italics"/>
                <a:cs typeface="Roboto Condensed Bold Italics"/>
                <a:sym typeface="Roboto Condensed Bold Italics"/>
              </a:rPr>
              <a:t> </a:t>
            </a:r>
            <a:r>
              <a:rPr lang="en-US" sz="3500" b="1" i="1" dirty="0" err="1">
                <a:solidFill>
                  <a:srgbClr val="A5804A"/>
                </a:solidFill>
                <a:latin typeface="Roboto Condensed Bold Italics"/>
                <a:ea typeface="Roboto Condensed Bold Italics"/>
                <a:cs typeface="Roboto Condensed Bold Italics"/>
                <a:sym typeface="Roboto Condensed Bold Italics"/>
              </a:rPr>
              <a:t>được</a:t>
            </a:r>
            <a:r>
              <a:rPr lang="en-US" sz="3500" b="1" i="1" dirty="0">
                <a:solidFill>
                  <a:srgbClr val="A5804A"/>
                </a:solidFill>
                <a:latin typeface="Roboto Condensed Bold Italics"/>
                <a:ea typeface="Roboto Condensed Bold Italics"/>
                <a:cs typeface="Roboto Condensed Bold Italics"/>
                <a:sym typeface="Roboto Condensed Bold Italics"/>
              </a:rPr>
              <a:t> </a:t>
            </a:r>
            <a:r>
              <a:rPr lang="en-US" sz="3500" b="1" i="1" dirty="0" err="1">
                <a:solidFill>
                  <a:srgbClr val="A5804A"/>
                </a:solidFill>
                <a:latin typeface="Roboto Condensed Bold Italics"/>
                <a:ea typeface="Roboto Condensed Bold Italics"/>
                <a:cs typeface="Roboto Condensed Bold Italics"/>
                <a:sym typeface="Roboto Condensed Bold Italics"/>
              </a:rPr>
              <a:t>nhắc</a:t>
            </a:r>
            <a:r>
              <a:rPr lang="en-US" sz="3500" b="1" i="1" dirty="0">
                <a:solidFill>
                  <a:srgbClr val="A5804A"/>
                </a:solidFill>
                <a:latin typeface="Roboto Condensed Bold Italics"/>
                <a:ea typeface="Roboto Condensed Bold Italics"/>
                <a:cs typeface="Roboto Condensed Bold Italics"/>
                <a:sym typeface="Roboto Condensed Bold Italics"/>
              </a:rPr>
              <a:t> </a:t>
            </a:r>
            <a:r>
              <a:rPr lang="en-US" sz="3500" b="1" i="1" dirty="0" err="1">
                <a:solidFill>
                  <a:srgbClr val="A5804A"/>
                </a:solidFill>
                <a:latin typeface="Roboto Condensed Bold Italics"/>
                <a:ea typeface="Roboto Condensed Bold Italics"/>
                <a:cs typeface="Roboto Condensed Bold Italics"/>
                <a:sym typeface="Roboto Condensed Bold Italics"/>
              </a:rPr>
              <a:t>đến</a:t>
            </a:r>
            <a:r>
              <a:rPr lang="en-US" sz="3500" b="1" i="1" dirty="0">
                <a:solidFill>
                  <a:srgbClr val="A5804A"/>
                </a:solidFill>
                <a:latin typeface="Roboto Condensed Bold Italics"/>
                <a:ea typeface="Roboto Condensed Bold Italics"/>
                <a:cs typeface="Roboto Condensed Bold Italics"/>
                <a:sym typeface="Roboto Condensed Bold Italics"/>
              </a:rPr>
              <a:t> </a:t>
            </a:r>
            <a:r>
              <a:rPr lang="en-US" sz="3500" b="1" i="1" dirty="0" err="1">
                <a:solidFill>
                  <a:srgbClr val="A5804A"/>
                </a:solidFill>
                <a:latin typeface="Roboto Condensed Bold Italics"/>
                <a:ea typeface="Roboto Condensed Bold Italics"/>
                <a:cs typeface="Roboto Condensed Bold Italics"/>
                <a:sym typeface="Roboto Condensed Bold Italics"/>
              </a:rPr>
              <a:t>trong</a:t>
            </a:r>
            <a:r>
              <a:rPr lang="en-US" sz="3500" b="1" i="1" dirty="0">
                <a:solidFill>
                  <a:srgbClr val="A5804A"/>
                </a:solidFill>
                <a:latin typeface="Roboto Condensed Bold Italics"/>
                <a:ea typeface="Roboto Condensed Bold Italics"/>
                <a:cs typeface="Roboto Condensed Bold Italics"/>
                <a:sym typeface="Roboto Condensed Bold Italics"/>
              </a:rPr>
              <a:t> </a:t>
            </a:r>
            <a:r>
              <a:rPr lang="en-US" sz="3500" b="1" i="1" dirty="0" err="1">
                <a:solidFill>
                  <a:srgbClr val="A5804A"/>
                </a:solidFill>
                <a:latin typeface="Roboto Condensed Bold Italics"/>
                <a:ea typeface="Roboto Condensed Bold Italics"/>
                <a:cs typeface="Roboto Condensed Bold Italics"/>
                <a:sym typeface="Roboto Condensed Bold Italics"/>
              </a:rPr>
              <a:t>bài</a:t>
            </a:r>
            <a:r>
              <a:rPr lang="en-US" sz="3500" b="1" i="1" dirty="0">
                <a:solidFill>
                  <a:srgbClr val="A5804A"/>
                </a:solidFill>
                <a:latin typeface="Roboto Condensed Bold Italics"/>
                <a:ea typeface="Roboto Condensed Bold Italics"/>
                <a:cs typeface="Roboto Condensed Bold Italics"/>
                <a:sym typeface="Roboto Condensed Bold Italics"/>
              </a:rPr>
              <a:t> </a:t>
            </a:r>
            <a:r>
              <a:rPr lang="en-US" sz="3500" b="1" i="1" dirty="0" err="1">
                <a:solidFill>
                  <a:srgbClr val="A5804A"/>
                </a:solidFill>
                <a:latin typeface="Roboto Condensed Bold Italics"/>
                <a:ea typeface="Roboto Condensed Bold Italics"/>
                <a:cs typeface="Roboto Condensed Bold Italics"/>
                <a:sym typeface="Roboto Condensed Bold Italics"/>
              </a:rPr>
              <a:t>đọc</a:t>
            </a:r>
            <a:r>
              <a:rPr lang="en-US" sz="3500" b="1" i="1" dirty="0">
                <a:solidFill>
                  <a:srgbClr val="A5804A"/>
                </a:solidFill>
                <a:latin typeface="Roboto Condensed Bold Italics"/>
                <a:ea typeface="Roboto Condensed Bold Italics"/>
                <a:cs typeface="Roboto Condensed Bold Italics"/>
                <a:sym typeface="Roboto Condensed Bold Italics"/>
              </a:rPr>
              <a:t> 1 </a:t>
            </a:r>
            <a:r>
              <a:rPr lang="en-US" sz="3500" b="1" i="1" dirty="0" err="1">
                <a:solidFill>
                  <a:srgbClr val="A5804A"/>
                </a:solidFill>
                <a:latin typeface="Roboto Condensed Bold Italics"/>
                <a:ea typeface="Roboto Condensed Bold Italics"/>
                <a:cs typeface="Roboto Condensed Bold Italics"/>
                <a:sym typeface="Roboto Condensed Bold Italics"/>
              </a:rPr>
              <a:t>chủ</a:t>
            </a:r>
            <a:r>
              <a:rPr lang="en-US" sz="3500" b="1" i="1" dirty="0">
                <a:solidFill>
                  <a:srgbClr val="A5804A"/>
                </a:solidFill>
                <a:latin typeface="Roboto Condensed Bold Italics"/>
                <a:ea typeface="Roboto Condensed Bold Italics"/>
                <a:cs typeface="Roboto Condensed Bold Italics"/>
                <a:sym typeface="Roboto Condensed Bold Italics"/>
              </a:rPr>
              <a:t> </a:t>
            </a:r>
            <a:r>
              <a:rPr lang="en-US" sz="3500" b="1" i="1" dirty="0" err="1">
                <a:solidFill>
                  <a:srgbClr val="A5804A"/>
                </a:solidFill>
                <a:latin typeface="Roboto Condensed Bold Italics"/>
                <a:ea typeface="Roboto Condensed Bold Italics"/>
                <a:cs typeface="Roboto Condensed Bold Italics"/>
                <a:sym typeface="Roboto Condensed Bold Italics"/>
              </a:rPr>
              <a:t>đề</a:t>
            </a:r>
            <a:r>
              <a:rPr lang="en-US" sz="3500" b="1" i="1" dirty="0">
                <a:solidFill>
                  <a:srgbClr val="A5804A"/>
                </a:solidFill>
                <a:latin typeface="Roboto Condensed Bold Italics"/>
                <a:ea typeface="Roboto Condensed Bold Italics"/>
                <a:cs typeface="Roboto Condensed Bold Italics"/>
                <a:sym typeface="Roboto Condensed Bold Italics"/>
              </a:rPr>
              <a:t> 8.</a:t>
            </a:r>
          </a:p>
          <a:p>
            <a:pPr algn="just">
              <a:lnSpc>
                <a:spcPts val="4900"/>
              </a:lnSpc>
            </a:pPr>
            <a:endParaRPr lang="en-US" sz="3500" b="1" i="1" dirty="0">
              <a:solidFill>
                <a:srgbClr val="A5804A"/>
              </a:solidFill>
              <a:latin typeface="Roboto Condensed Bold Italics"/>
              <a:ea typeface="Roboto Condensed Bold Italics"/>
              <a:cs typeface="Roboto Condensed Bold Italics"/>
              <a:sym typeface="Roboto Condensed Bold Italics"/>
            </a:endParaRPr>
          </a:p>
        </p:txBody>
      </p:sp>
      <p:sp>
        <p:nvSpPr>
          <p:cNvPr id="33" name="TextBox 33"/>
          <p:cNvSpPr txBox="1"/>
          <p:nvPr/>
        </p:nvSpPr>
        <p:spPr>
          <a:xfrm>
            <a:off x="3121979" y="2786338"/>
            <a:ext cx="11541358" cy="4330700"/>
          </a:xfrm>
          <a:prstGeom prst="rect">
            <a:avLst/>
          </a:prstGeom>
        </p:spPr>
        <p:txBody>
          <a:bodyPr lIns="0" tIns="0" rIns="0" bIns="0" rtlCol="0" anchor="t">
            <a:spAutoFit/>
          </a:bodyPr>
          <a:lstStyle/>
          <a:p>
            <a:pPr algn="just">
              <a:lnSpc>
                <a:spcPts val="4900"/>
              </a:lnSpc>
            </a:pPr>
            <a:r>
              <a:rPr lang="en-US" sz="3500" b="1" dirty="0" err="1">
                <a:solidFill>
                  <a:srgbClr val="4F2C33"/>
                </a:solidFill>
                <a:latin typeface="Roboto Condensed Bold"/>
                <a:ea typeface="Roboto Condensed Bold"/>
                <a:cs typeface="Roboto Condensed Bold"/>
                <a:sym typeface="Roboto Condensed Bold"/>
              </a:rPr>
              <a:t>Ngữ</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liệu</a:t>
            </a:r>
            <a:r>
              <a:rPr lang="en-US" sz="3500" b="1" dirty="0">
                <a:solidFill>
                  <a:srgbClr val="4F2C33"/>
                </a:solidFill>
                <a:latin typeface="Roboto Condensed Bold"/>
                <a:ea typeface="Roboto Condensed Bold"/>
                <a:cs typeface="Roboto Condensed Bold"/>
                <a:sym typeface="Roboto Condensed Bold"/>
              </a:rPr>
              <a:t> 1: </a:t>
            </a:r>
          </a:p>
          <a:p>
            <a:pPr algn="just">
              <a:lnSpc>
                <a:spcPts val="4900"/>
              </a:lnSpc>
            </a:pPr>
            <a:r>
              <a:rPr lang="en-US" sz="3500" dirty="0">
                <a:solidFill>
                  <a:srgbClr val="4F2C33"/>
                </a:solidFill>
                <a:latin typeface="Roboto Condensed"/>
                <a:ea typeface="Roboto Condensed"/>
                <a:cs typeface="Roboto Condensed"/>
                <a:sym typeface="Roboto Condensed"/>
              </a:rPr>
              <a:t>A: Di </a:t>
            </a:r>
            <a:r>
              <a:rPr lang="en-US" sz="3500" dirty="0" err="1">
                <a:solidFill>
                  <a:srgbClr val="4F2C33"/>
                </a:solidFill>
                <a:latin typeface="Roboto Condensed"/>
                <a:ea typeface="Roboto Condensed"/>
                <a:cs typeface="Roboto Condensed"/>
                <a:sym typeface="Roboto Condensed"/>
              </a:rPr>
              <a:t>tích</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lịch</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sử</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nào</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được</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nhắc</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đến</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trong</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bài</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đọc</a:t>
            </a:r>
            <a:r>
              <a:rPr lang="en-US" sz="3500" dirty="0">
                <a:solidFill>
                  <a:srgbClr val="4F2C33"/>
                </a:solidFill>
                <a:latin typeface="Roboto Condensed"/>
                <a:ea typeface="Roboto Condensed"/>
                <a:cs typeface="Roboto Condensed"/>
                <a:sym typeface="Roboto Condensed"/>
              </a:rPr>
              <a:t> 1 </a:t>
            </a:r>
            <a:r>
              <a:rPr lang="en-US" sz="3500" dirty="0" err="1">
                <a:solidFill>
                  <a:srgbClr val="4F2C33"/>
                </a:solidFill>
                <a:latin typeface="Roboto Condensed"/>
                <a:ea typeface="Roboto Condensed"/>
                <a:cs typeface="Roboto Condensed"/>
                <a:sym typeface="Roboto Condensed"/>
              </a:rPr>
              <a:t>chủ</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đề</a:t>
            </a:r>
            <a:r>
              <a:rPr lang="en-US" sz="3500" dirty="0">
                <a:solidFill>
                  <a:srgbClr val="4F2C33"/>
                </a:solidFill>
                <a:latin typeface="Roboto Condensed"/>
                <a:ea typeface="Roboto Condensed"/>
                <a:cs typeface="Roboto Condensed"/>
                <a:sym typeface="Roboto Condensed"/>
              </a:rPr>
              <a:t> 8?</a:t>
            </a:r>
          </a:p>
          <a:p>
            <a:pPr algn="just">
              <a:lnSpc>
                <a:spcPts val="4900"/>
              </a:lnSpc>
            </a:pPr>
            <a:r>
              <a:rPr lang="en-US" sz="3500" dirty="0">
                <a:solidFill>
                  <a:srgbClr val="4F2C33"/>
                </a:solidFill>
                <a:latin typeface="Roboto Condensed"/>
                <a:ea typeface="Roboto Condensed"/>
                <a:cs typeface="Roboto Condensed"/>
                <a:sym typeface="Roboto Condensed"/>
              </a:rPr>
              <a:t>B: </a:t>
            </a:r>
            <a:r>
              <a:rPr lang="en-US" sz="3500" b="1" dirty="0" err="1">
                <a:solidFill>
                  <a:srgbClr val="4F2C33"/>
                </a:solidFill>
                <a:latin typeface="Roboto Condensed Bold"/>
                <a:ea typeface="Roboto Condensed Bold"/>
                <a:cs typeface="Roboto Condensed Bold"/>
                <a:sym typeface="Roboto Condensed Bold"/>
              </a:rPr>
              <a:t>Quần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thể</a:t>
            </a:r>
            <a:r>
              <a:rPr lang="en-US" sz="3500" b="1" dirty="0">
                <a:solidFill>
                  <a:srgbClr val="4F2C33"/>
                </a:solidFill>
                <a:latin typeface="Roboto Condensed Bold"/>
                <a:ea typeface="Roboto Condensed Bold"/>
                <a:cs typeface="Roboto Condensed Bold"/>
                <a:sym typeface="Roboto Condensed Bold"/>
              </a:rPr>
              <a:t> di </a:t>
            </a:r>
            <a:r>
              <a:rPr lang="en-US" sz="3500" b="1" dirty="0" err="1">
                <a:solidFill>
                  <a:srgbClr val="4F2C33"/>
                </a:solidFill>
                <a:latin typeface="Roboto Condensed Bold"/>
                <a:ea typeface="Roboto Condensed Bold"/>
                <a:cs typeface="Roboto Condensed Bold"/>
                <a:sym typeface="Roboto Condensed Bold"/>
              </a:rPr>
              <a:t>tích</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Cố</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đô</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Huế.Ngữ</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liệu</a:t>
            </a:r>
            <a:r>
              <a:rPr lang="en-US" sz="3500" b="1" dirty="0">
                <a:solidFill>
                  <a:srgbClr val="4F2C33"/>
                </a:solidFill>
                <a:latin typeface="Roboto Condensed Bold"/>
                <a:ea typeface="Roboto Condensed Bold"/>
                <a:cs typeface="Roboto Condensed Bold"/>
                <a:sym typeface="Roboto Condensed Bold"/>
              </a:rPr>
              <a:t> 2:</a:t>
            </a:r>
          </a:p>
          <a:p>
            <a:pPr algn="just">
              <a:lnSpc>
                <a:spcPts val="4900"/>
              </a:lnSpc>
            </a:pPr>
            <a:r>
              <a:rPr lang="en-US" sz="3500" dirty="0">
                <a:solidFill>
                  <a:srgbClr val="4F2C33"/>
                </a:solidFill>
                <a:latin typeface="Roboto Condensed"/>
                <a:ea typeface="Roboto Condensed"/>
                <a:cs typeface="Roboto Condensed"/>
                <a:sym typeface="Roboto Condensed"/>
              </a:rPr>
              <a:t>A: Di </a:t>
            </a:r>
            <a:r>
              <a:rPr lang="en-US" sz="3500" dirty="0" err="1">
                <a:solidFill>
                  <a:srgbClr val="4F2C33"/>
                </a:solidFill>
                <a:latin typeface="Roboto Condensed"/>
                <a:ea typeface="Roboto Condensed"/>
                <a:cs typeface="Roboto Condensed"/>
                <a:sym typeface="Roboto Condensed"/>
              </a:rPr>
              <a:t>tích</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lịch</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sử</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nào</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được</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nhắc</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đến</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trong</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bài</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đọc</a:t>
            </a:r>
            <a:r>
              <a:rPr lang="en-US" sz="3500" dirty="0">
                <a:solidFill>
                  <a:srgbClr val="4F2C33"/>
                </a:solidFill>
                <a:latin typeface="Roboto Condensed"/>
                <a:ea typeface="Roboto Condensed"/>
                <a:cs typeface="Roboto Condensed"/>
                <a:sym typeface="Roboto Condensed"/>
              </a:rPr>
              <a:t> 1 </a:t>
            </a:r>
            <a:r>
              <a:rPr lang="en-US" sz="3500" dirty="0" err="1">
                <a:solidFill>
                  <a:srgbClr val="4F2C33"/>
                </a:solidFill>
                <a:latin typeface="Roboto Condensed"/>
                <a:ea typeface="Roboto Condensed"/>
                <a:cs typeface="Roboto Condensed"/>
                <a:sym typeface="Roboto Condensed"/>
              </a:rPr>
              <a:t>chủ</a:t>
            </a:r>
            <a:r>
              <a:rPr lang="en-US" sz="3500" dirty="0">
                <a:solidFill>
                  <a:srgbClr val="4F2C33"/>
                </a:solidFill>
                <a:latin typeface="Roboto Condensed"/>
                <a:ea typeface="Roboto Condensed"/>
                <a:cs typeface="Roboto Condensed"/>
                <a:sym typeface="Roboto Condensed"/>
              </a:rPr>
              <a:t> </a:t>
            </a:r>
            <a:r>
              <a:rPr lang="en-US" sz="3500" dirty="0" err="1">
                <a:solidFill>
                  <a:srgbClr val="4F2C33"/>
                </a:solidFill>
                <a:latin typeface="Roboto Condensed"/>
                <a:ea typeface="Roboto Condensed"/>
                <a:cs typeface="Roboto Condensed"/>
                <a:sym typeface="Roboto Condensed"/>
              </a:rPr>
              <a:t>đề</a:t>
            </a:r>
            <a:r>
              <a:rPr lang="en-US" sz="3500" dirty="0">
                <a:solidFill>
                  <a:srgbClr val="4F2C33"/>
                </a:solidFill>
                <a:latin typeface="Roboto Condensed"/>
                <a:ea typeface="Roboto Condensed"/>
                <a:cs typeface="Roboto Condensed"/>
                <a:sym typeface="Roboto Condensed"/>
              </a:rPr>
              <a:t> 8?</a:t>
            </a:r>
          </a:p>
          <a:p>
            <a:pPr algn="just">
              <a:lnSpc>
                <a:spcPts val="4900"/>
              </a:lnSpc>
            </a:pPr>
            <a:r>
              <a:rPr lang="en-US" sz="3500" dirty="0">
                <a:solidFill>
                  <a:srgbClr val="4F2C33"/>
                </a:solidFill>
                <a:latin typeface="Roboto Condensed"/>
                <a:ea typeface="Roboto Condensed"/>
                <a:cs typeface="Roboto Condensed"/>
                <a:sym typeface="Roboto Condensed"/>
              </a:rPr>
              <a:t>B:</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Quần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thể</a:t>
            </a:r>
            <a:r>
              <a:rPr lang="en-US" sz="3500" b="1" dirty="0">
                <a:solidFill>
                  <a:srgbClr val="4F2C33"/>
                </a:solidFill>
                <a:latin typeface="Roboto Condensed Bold"/>
                <a:ea typeface="Roboto Condensed Bold"/>
                <a:cs typeface="Roboto Condensed Bold"/>
                <a:sym typeface="Roboto Condensed Bold"/>
              </a:rPr>
              <a:t> di </a:t>
            </a:r>
            <a:r>
              <a:rPr lang="en-US" sz="3500" b="1" dirty="0" err="1">
                <a:solidFill>
                  <a:srgbClr val="4F2C33"/>
                </a:solidFill>
                <a:latin typeface="Roboto Condensed Bold"/>
                <a:ea typeface="Roboto Condensed Bold"/>
                <a:cs typeface="Roboto Condensed Bold"/>
                <a:sym typeface="Roboto Condensed Bold"/>
              </a:rPr>
              <a:t>tích</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Cố</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đô</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Huế</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được</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nhắc</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đến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trong</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bài</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đọc</a:t>
            </a:r>
            <a:r>
              <a:rPr lang="en-US" sz="3500" b="1" dirty="0">
                <a:solidFill>
                  <a:srgbClr val="4F2C33"/>
                </a:solidFill>
                <a:latin typeface="Roboto Condensed Bold"/>
                <a:ea typeface="Roboto Condensed Bold"/>
                <a:cs typeface="Roboto Condensed Bold"/>
                <a:sym typeface="Roboto Condensed Bold"/>
              </a:rPr>
              <a:t> 1 </a:t>
            </a:r>
            <a:r>
              <a:rPr lang="en-US" sz="3500" b="1" dirty="0" err="1">
                <a:solidFill>
                  <a:srgbClr val="4F2C33"/>
                </a:solidFill>
                <a:latin typeface="Roboto Condensed Bold"/>
                <a:ea typeface="Roboto Condensed Bold"/>
                <a:cs typeface="Roboto Condensed Bold"/>
                <a:sym typeface="Roboto Condensed Bold"/>
              </a:rPr>
              <a:t>chủ</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đề</a:t>
            </a:r>
            <a:r>
              <a:rPr lang="en-US" sz="3500" b="1" dirty="0">
                <a:solidFill>
                  <a:srgbClr val="4F2C33"/>
                </a:solidFill>
                <a:latin typeface="Roboto Condensed Bold"/>
                <a:ea typeface="Roboto Condensed Bold"/>
                <a:cs typeface="Roboto Condensed Bold"/>
                <a:sym typeface="Roboto Condensed Bold"/>
              </a:rPr>
              <a:t> 8.</a:t>
            </a:r>
          </a:p>
          <a:p>
            <a:pPr algn="just">
              <a:lnSpc>
                <a:spcPts val="4900"/>
              </a:lnSpc>
            </a:pPr>
            <a:endParaRPr lang="en-US" sz="3500" b="1" dirty="0">
              <a:solidFill>
                <a:srgbClr val="4F2C33"/>
              </a:solidFill>
              <a:latin typeface="Roboto Condensed Bold"/>
              <a:ea typeface="Roboto Condensed Bold"/>
              <a:cs typeface="Roboto Condensed Bold"/>
              <a:sym typeface="Roboto Condensed 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rot="-5498069">
            <a:off x="9099011" y="-169943"/>
            <a:ext cx="502063" cy="3550970"/>
          </a:xfrm>
          <a:custGeom>
            <a:avLst/>
            <a:gdLst/>
            <a:ahLst/>
            <a:cxnLst/>
            <a:rect l="l" t="t" r="r" b="b"/>
            <a:pathLst>
              <a:path w="502063" h="3550970">
                <a:moveTo>
                  <a:pt x="0" y="0"/>
                </a:moveTo>
                <a:lnTo>
                  <a:pt x="502062" y="0"/>
                </a:lnTo>
                <a:lnTo>
                  <a:pt x="502062" y="3550970"/>
                </a:lnTo>
                <a:lnTo>
                  <a:pt x="0" y="3550970"/>
                </a:lnTo>
                <a:lnTo>
                  <a:pt x="0" y="0"/>
                </a:lnTo>
                <a:close/>
              </a:path>
            </a:pathLst>
          </a:custGeom>
          <a:blipFill>
            <a:blip r:embed="rId2">
              <a:extLst>
                <a:ext uri="{96DAC541-7B7A-43D3-8B79-37D633B846F1}">
                  <asvg:svgBlip xmlns:asvg="http://schemas.microsoft.com/office/drawing/2016/SVG/main" r:embed="rId3"/>
                </a:ext>
              </a:extLst>
            </a:blip>
            <a:stretch>
              <a:fillRect l="-229204"/>
            </a:stretch>
          </a:blipFill>
        </p:spPr>
        <p:txBody>
          <a:bodyPr/>
          <a:lstStyle/>
          <a:p>
            <a:endParaRPr lang="vi-VN"/>
          </a:p>
        </p:txBody>
      </p:sp>
      <p:grpSp>
        <p:nvGrpSpPr>
          <p:cNvPr id="3" name="Group 3"/>
          <p:cNvGrpSpPr/>
          <p:nvPr/>
        </p:nvGrpSpPr>
        <p:grpSpPr>
          <a:xfrm>
            <a:off x="476619" y="389690"/>
            <a:ext cx="399053" cy="39905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6" name="Freeform 6"/>
          <p:cNvSpPr/>
          <p:nvPr/>
        </p:nvSpPr>
        <p:spPr>
          <a:xfrm>
            <a:off x="81986" y="8862511"/>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7" name="Freeform 7"/>
          <p:cNvSpPr/>
          <p:nvPr/>
        </p:nvSpPr>
        <p:spPr>
          <a:xfrm>
            <a:off x="17259300" y="308722"/>
            <a:ext cx="1441758" cy="1439956"/>
          </a:xfrm>
          <a:custGeom>
            <a:avLst/>
            <a:gdLst/>
            <a:ahLst/>
            <a:cxnLst/>
            <a:rect l="l" t="t" r="r" b="b"/>
            <a:pathLst>
              <a:path w="1441758" h="1439956">
                <a:moveTo>
                  <a:pt x="0" y="0"/>
                </a:moveTo>
                <a:lnTo>
                  <a:pt x="1441758" y="0"/>
                </a:lnTo>
                <a:lnTo>
                  <a:pt x="1441758" y="1439956"/>
                </a:lnTo>
                <a:lnTo>
                  <a:pt x="0" y="143995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8" name="TextBox 8"/>
          <p:cNvSpPr txBox="1"/>
          <p:nvPr/>
        </p:nvSpPr>
        <p:spPr>
          <a:xfrm>
            <a:off x="1284628" y="2154138"/>
            <a:ext cx="15718743" cy="1384388"/>
          </a:xfrm>
          <a:prstGeom prst="rect">
            <a:avLst/>
          </a:prstGeom>
        </p:spPr>
        <p:txBody>
          <a:bodyPr lIns="0" tIns="0" rIns="0" bIns="0" rtlCol="0" anchor="t">
            <a:spAutoFit/>
          </a:bodyPr>
          <a:lstStyle/>
          <a:p>
            <a:pPr algn="ctr">
              <a:lnSpc>
                <a:spcPts val="5599"/>
              </a:lnSpc>
              <a:spcBef>
                <a:spcPct val="0"/>
              </a:spcBef>
            </a:pPr>
            <a:r>
              <a:rPr lang="en-US" sz="3999" b="1">
                <a:solidFill>
                  <a:srgbClr val="000000"/>
                </a:solidFill>
                <a:latin typeface="Roboto Condensed Bold"/>
                <a:ea typeface="Roboto Condensed Bold"/>
                <a:cs typeface="Roboto Condensed Bold"/>
                <a:sym typeface="Roboto Condensed Bold"/>
              </a:rPr>
              <a:t>Tìm câu rút gọn trong những câu sau. Xác định thành phần bị lược bỏ và chỉ ra văn cảnh cho phép hiểu đúng, hiểu rõ nghĩa của mỗi câu rút gọn tìm được.</a:t>
            </a:r>
          </a:p>
        </p:txBody>
      </p:sp>
      <p:sp>
        <p:nvSpPr>
          <p:cNvPr id="9" name="TextBox 9"/>
          <p:cNvSpPr txBox="1"/>
          <p:nvPr/>
        </p:nvSpPr>
        <p:spPr>
          <a:xfrm>
            <a:off x="7993627" y="70597"/>
            <a:ext cx="3138338" cy="1534944"/>
          </a:xfrm>
          <a:prstGeom prst="rect">
            <a:avLst/>
          </a:prstGeom>
        </p:spPr>
        <p:txBody>
          <a:bodyPr lIns="0" tIns="0" rIns="0" bIns="0" rtlCol="0" anchor="t">
            <a:spAutoFit/>
          </a:bodyPr>
          <a:lstStyle/>
          <a:p>
            <a:pPr algn="just">
              <a:lnSpc>
                <a:spcPts val="11999"/>
              </a:lnSpc>
            </a:pPr>
            <a:r>
              <a:rPr lang="en-US" sz="8570">
                <a:solidFill>
                  <a:srgbClr val="4F2C33"/>
                </a:solidFill>
                <a:latin typeface="#9Slide07 Crocante"/>
                <a:ea typeface="#9Slide07 Crocante"/>
                <a:cs typeface="#9Slide07 Crocante"/>
                <a:sym typeface="#9Slide07 Crocante"/>
              </a:rPr>
              <a:t>BÀI 1</a:t>
            </a:r>
          </a:p>
        </p:txBody>
      </p:sp>
      <p:sp>
        <p:nvSpPr>
          <p:cNvPr id="10" name="TextBox 10"/>
          <p:cNvSpPr txBox="1"/>
          <p:nvPr/>
        </p:nvSpPr>
        <p:spPr>
          <a:xfrm>
            <a:off x="1557249" y="5418214"/>
            <a:ext cx="15446123" cy="2794176"/>
          </a:xfrm>
          <a:prstGeom prst="rect">
            <a:avLst/>
          </a:prstGeom>
        </p:spPr>
        <p:txBody>
          <a:bodyPr lIns="0" tIns="0" rIns="0" bIns="0" rtlCol="0" anchor="t">
            <a:spAutoFit/>
          </a:bodyPr>
          <a:lstStyle/>
          <a:p>
            <a:pPr algn="just">
              <a:lnSpc>
                <a:spcPts val="5599"/>
              </a:lnSpc>
            </a:pPr>
            <a:r>
              <a:rPr lang="en-US" sz="3999" dirty="0">
                <a:solidFill>
                  <a:srgbClr val="000000"/>
                </a:solidFill>
                <a:latin typeface="Roboto Condensed"/>
                <a:ea typeface="Roboto Condensed"/>
                <a:cs typeface="Roboto Condensed"/>
                <a:sym typeface="Roboto Condensed"/>
              </a:rPr>
              <a:t>Thành </a:t>
            </a:r>
            <a:r>
              <a:rPr lang="en-US" sz="3999" dirty="0" err="1">
                <a:solidFill>
                  <a:srgbClr val="000000"/>
                </a:solidFill>
                <a:latin typeface="Roboto Condensed"/>
                <a:ea typeface="Roboto Condensed"/>
                <a:cs typeface="Roboto Condensed"/>
                <a:sym typeface="Roboto Condensed"/>
              </a:rPr>
              <a:t>phần</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bị</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lược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bỏ</a:t>
            </a:r>
            <a:r>
              <a:rPr lang="en-US" sz="3999" dirty="0">
                <a:solidFill>
                  <a:srgbClr val="000000"/>
                </a:solidFill>
                <a:latin typeface="Roboto Condensed"/>
                <a:ea typeface="Roboto Condensed"/>
                <a:cs typeface="Roboto Condensed"/>
                <a:sym typeface="Roboto Condensed"/>
              </a:rPr>
              <a:t>: </a:t>
            </a:r>
            <a:r>
              <a:rPr lang="en-US" sz="3999" b="1" dirty="0" err="1">
                <a:solidFill>
                  <a:srgbClr val="000000"/>
                </a:solidFill>
                <a:latin typeface="Roboto Condensed Bold"/>
                <a:ea typeface="Roboto Condensed Bold"/>
                <a:cs typeface="Roboto Condensed Bold"/>
                <a:sym typeface="Roboto Condensed Bold"/>
              </a:rPr>
              <a:t>Chủ</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ngữ</a:t>
            </a:r>
            <a:r>
              <a:rPr lang="en-US" sz="3999" b="1" dirty="0">
                <a:solidFill>
                  <a:srgbClr val="000000"/>
                </a:solidFill>
                <a:latin typeface="Roboto Condensed Bold"/>
                <a:ea typeface="Roboto Condensed Bold"/>
                <a:cs typeface="Roboto Condensed Bold"/>
                <a:sym typeface="Roboto Condensed Bold"/>
              </a:rPr>
              <a:t>.</a:t>
            </a:r>
          </a:p>
          <a:p>
            <a:pPr algn="just">
              <a:lnSpc>
                <a:spcPts val="5599"/>
              </a:lnSpc>
            </a:pPr>
            <a:r>
              <a:rPr lang="en-US" sz="3999" dirty="0">
                <a:solidFill>
                  <a:srgbClr val="000000"/>
                </a:solidFill>
                <a:latin typeface="Roboto Condensed"/>
                <a:ea typeface="Roboto Condensed"/>
                <a:cs typeface="Roboto Condensed"/>
                <a:sym typeface="Roboto Condensed"/>
              </a:rPr>
              <a:t>Văn </a:t>
            </a:r>
            <a:r>
              <a:rPr lang="en-US" sz="3999" dirty="0" err="1">
                <a:solidFill>
                  <a:srgbClr val="000000"/>
                </a:solidFill>
                <a:latin typeface="Roboto Condensed"/>
                <a:ea typeface="Roboto Condensed"/>
                <a:cs typeface="Roboto Condensed"/>
                <a:sym typeface="Roboto Condensed"/>
              </a:rPr>
              <a:t>cảnh</a:t>
            </a:r>
            <a:r>
              <a:rPr lang="en-US" sz="3999" dirty="0">
                <a:solidFill>
                  <a:srgbClr val="000000"/>
                </a:solidFill>
                <a:latin typeface="Roboto Condensed"/>
                <a:ea typeface="Roboto Condensed"/>
                <a:cs typeface="Roboto Condensed"/>
                <a:sym typeface="Roboto Condensed"/>
              </a:rPr>
              <a:t>: Văn </a:t>
            </a:r>
            <a:r>
              <a:rPr lang="en-US" sz="3999" dirty="0" err="1">
                <a:solidFill>
                  <a:srgbClr val="000000"/>
                </a:solidFill>
                <a:latin typeface="Roboto Condensed"/>
                <a:ea typeface="Roboto Condensed"/>
                <a:cs typeface="Roboto Condensed"/>
                <a:sym typeface="Roboto Condensed"/>
              </a:rPr>
              <a:t>cảnh</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cho</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phép</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hiểu</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là</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Ông</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lão</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còn</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phải</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kể</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cho</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người</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khác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biết</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chứ</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vì</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trước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đó</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là</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hành</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động</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của</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ông</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lão</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nên</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chủ</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ngữ</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được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lược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bỏ</a:t>
            </a:r>
            <a:r>
              <a:rPr lang="en-US" sz="3999" dirty="0">
                <a:solidFill>
                  <a:srgbClr val="000000"/>
                </a:solidFill>
                <a:latin typeface="Roboto Condensed"/>
                <a:ea typeface="Roboto Condensed"/>
                <a:cs typeface="Roboto Condensed"/>
                <a:sym typeface="Roboto Condensed"/>
              </a:rPr>
              <a:t>.</a:t>
            </a:r>
          </a:p>
          <a:p>
            <a:pPr algn="just">
              <a:lnSpc>
                <a:spcPts val="5599"/>
              </a:lnSpc>
              <a:spcBef>
                <a:spcPct val="0"/>
              </a:spcBef>
            </a:pPr>
            <a:endParaRPr lang="en-US" sz="3999" dirty="0">
              <a:solidFill>
                <a:srgbClr val="000000"/>
              </a:solidFill>
              <a:latin typeface="Roboto Condensed"/>
              <a:ea typeface="Roboto Condensed"/>
              <a:cs typeface="Roboto Condensed"/>
              <a:sym typeface="Roboto Condensed"/>
            </a:endParaRPr>
          </a:p>
        </p:txBody>
      </p:sp>
      <p:sp>
        <p:nvSpPr>
          <p:cNvPr id="11" name="TextBox 11"/>
          <p:cNvSpPr txBox="1"/>
          <p:nvPr/>
        </p:nvSpPr>
        <p:spPr>
          <a:xfrm>
            <a:off x="1626981" y="3786176"/>
            <a:ext cx="15446123" cy="1384388"/>
          </a:xfrm>
          <a:prstGeom prst="rect">
            <a:avLst/>
          </a:prstGeom>
        </p:spPr>
        <p:txBody>
          <a:bodyPr lIns="0" tIns="0" rIns="0" bIns="0" rtlCol="0" anchor="t">
            <a:spAutoFit/>
          </a:bodyPr>
          <a:lstStyle/>
          <a:p>
            <a:pPr algn="just">
              <a:lnSpc>
                <a:spcPts val="5599"/>
              </a:lnSpc>
              <a:spcBef>
                <a:spcPct val="0"/>
              </a:spcBef>
            </a:pPr>
            <a:r>
              <a:rPr lang="en-US" sz="3999">
                <a:solidFill>
                  <a:srgbClr val="000000"/>
                </a:solidFill>
                <a:latin typeface="Roboto Condensed"/>
                <a:ea typeface="Roboto Condensed"/>
                <a:cs typeface="Roboto Condensed"/>
                <a:sym typeface="Roboto Condensed"/>
              </a:rPr>
              <a:t>c) </a:t>
            </a:r>
            <a:r>
              <a:rPr lang="en-US" sz="3999" i="1">
                <a:solidFill>
                  <a:srgbClr val="000000"/>
                </a:solidFill>
                <a:latin typeface="Roboto Condensed Italics"/>
                <a:ea typeface="Roboto Condensed Italics"/>
                <a:cs typeface="Roboto Condensed Italics"/>
                <a:sym typeface="Roboto Condensed Italics"/>
              </a:rPr>
              <a:t>Cũng chỉ được bằng ấy câu, ông lão lại lật đật bỏ đi nơi khác. Còn phải kể cho người khác biết chứ.</a:t>
            </a:r>
            <a:r>
              <a:rPr lang="en-US" sz="3999">
                <a:solidFill>
                  <a:srgbClr val="000000"/>
                </a:solidFill>
                <a:latin typeface="Roboto Condensed"/>
                <a:ea typeface="Roboto Condensed"/>
                <a:cs typeface="Roboto Condensed"/>
                <a:sym typeface="Roboto Condensed"/>
              </a:rPr>
              <a:t> (Kim Lân)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rot="-5498069">
            <a:off x="9099011" y="-169943"/>
            <a:ext cx="502063" cy="3550970"/>
          </a:xfrm>
          <a:custGeom>
            <a:avLst/>
            <a:gdLst/>
            <a:ahLst/>
            <a:cxnLst/>
            <a:rect l="l" t="t" r="r" b="b"/>
            <a:pathLst>
              <a:path w="502063" h="3550970">
                <a:moveTo>
                  <a:pt x="0" y="0"/>
                </a:moveTo>
                <a:lnTo>
                  <a:pt x="502062" y="0"/>
                </a:lnTo>
                <a:lnTo>
                  <a:pt x="502062" y="3550970"/>
                </a:lnTo>
                <a:lnTo>
                  <a:pt x="0" y="3550970"/>
                </a:lnTo>
                <a:lnTo>
                  <a:pt x="0" y="0"/>
                </a:lnTo>
                <a:close/>
              </a:path>
            </a:pathLst>
          </a:custGeom>
          <a:blipFill>
            <a:blip r:embed="rId2">
              <a:extLst>
                <a:ext uri="{96DAC541-7B7A-43D3-8B79-37D633B846F1}">
                  <asvg:svgBlip xmlns:asvg="http://schemas.microsoft.com/office/drawing/2016/SVG/main" r:embed="rId3"/>
                </a:ext>
              </a:extLst>
            </a:blip>
            <a:stretch>
              <a:fillRect l="-229204"/>
            </a:stretch>
          </a:blipFill>
        </p:spPr>
        <p:txBody>
          <a:bodyPr/>
          <a:lstStyle/>
          <a:p>
            <a:endParaRPr lang="vi-VN"/>
          </a:p>
        </p:txBody>
      </p:sp>
      <p:grpSp>
        <p:nvGrpSpPr>
          <p:cNvPr id="3" name="Group 3"/>
          <p:cNvGrpSpPr/>
          <p:nvPr/>
        </p:nvGrpSpPr>
        <p:grpSpPr>
          <a:xfrm>
            <a:off x="476619" y="389690"/>
            <a:ext cx="399053" cy="39905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6" name="Freeform 6"/>
          <p:cNvSpPr/>
          <p:nvPr/>
        </p:nvSpPr>
        <p:spPr>
          <a:xfrm>
            <a:off x="81986" y="8862511"/>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7" name="Freeform 7"/>
          <p:cNvSpPr/>
          <p:nvPr/>
        </p:nvSpPr>
        <p:spPr>
          <a:xfrm>
            <a:off x="17259300" y="308722"/>
            <a:ext cx="1441758" cy="1439956"/>
          </a:xfrm>
          <a:custGeom>
            <a:avLst/>
            <a:gdLst/>
            <a:ahLst/>
            <a:cxnLst/>
            <a:rect l="l" t="t" r="r" b="b"/>
            <a:pathLst>
              <a:path w="1441758" h="1439956">
                <a:moveTo>
                  <a:pt x="0" y="0"/>
                </a:moveTo>
                <a:lnTo>
                  <a:pt x="1441758" y="0"/>
                </a:lnTo>
                <a:lnTo>
                  <a:pt x="1441758" y="1439956"/>
                </a:lnTo>
                <a:lnTo>
                  <a:pt x="0" y="143995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8" name="TextBox 8"/>
          <p:cNvSpPr txBox="1"/>
          <p:nvPr/>
        </p:nvSpPr>
        <p:spPr>
          <a:xfrm>
            <a:off x="1284628" y="2154138"/>
            <a:ext cx="15718743" cy="1384388"/>
          </a:xfrm>
          <a:prstGeom prst="rect">
            <a:avLst/>
          </a:prstGeom>
        </p:spPr>
        <p:txBody>
          <a:bodyPr lIns="0" tIns="0" rIns="0" bIns="0" rtlCol="0" anchor="t">
            <a:spAutoFit/>
          </a:bodyPr>
          <a:lstStyle/>
          <a:p>
            <a:pPr algn="ctr">
              <a:lnSpc>
                <a:spcPts val="5599"/>
              </a:lnSpc>
              <a:spcBef>
                <a:spcPct val="0"/>
              </a:spcBef>
            </a:pPr>
            <a:r>
              <a:rPr lang="en-US" sz="3999" b="1">
                <a:solidFill>
                  <a:srgbClr val="000000"/>
                </a:solidFill>
                <a:latin typeface="Roboto Condensed Bold"/>
                <a:ea typeface="Roboto Condensed Bold"/>
                <a:cs typeface="Roboto Condensed Bold"/>
                <a:sym typeface="Roboto Condensed Bold"/>
              </a:rPr>
              <a:t>Tìm câu rút gọn trong những câu sau. Xác định thành phần bị lược bỏ và chỉ ra văn cảnh cho phép hiểu đúng, hiểu rõ nghĩa của mỗi câu rút gọn tìm được.</a:t>
            </a:r>
          </a:p>
        </p:txBody>
      </p:sp>
      <p:sp>
        <p:nvSpPr>
          <p:cNvPr id="9" name="TextBox 9"/>
          <p:cNvSpPr txBox="1"/>
          <p:nvPr/>
        </p:nvSpPr>
        <p:spPr>
          <a:xfrm>
            <a:off x="7993627" y="70597"/>
            <a:ext cx="3138338" cy="1534944"/>
          </a:xfrm>
          <a:prstGeom prst="rect">
            <a:avLst/>
          </a:prstGeom>
        </p:spPr>
        <p:txBody>
          <a:bodyPr lIns="0" tIns="0" rIns="0" bIns="0" rtlCol="0" anchor="t">
            <a:spAutoFit/>
          </a:bodyPr>
          <a:lstStyle/>
          <a:p>
            <a:pPr algn="just">
              <a:lnSpc>
                <a:spcPts val="11999"/>
              </a:lnSpc>
            </a:pPr>
            <a:r>
              <a:rPr lang="en-US" sz="8570">
                <a:solidFill>
                  <a:srgbClr val="4F2C33"/>
                </a:solidFill>
                <a:latin typeface="#9Slide07 Crocante"/>
                <a:ea typeface="#9Slide07 Crocante"/>
                <a:cs typeface="#9Slide07 Crocante"/>
                <a:sym typeface="#9Slide07 Crocante"/>
              </a:rPr>
              <a:t>BÀI 1</a:t>
            </a:r>
          </a:p>
        </p:txBody>
      </p:sp>
      <p:sp>
        <p:nvSpPr>
          <p:cNvPr id="10" name="TextBox 10"/>
          <p:cNvSpPr txBox="1"/>
          <p:nvPr/>
        </p:nvSpPr>
        <p:spPr>
          <a:xfrm>
            <a:off x="1557249" y="6068334"/>
            <a:ext cx="15446123" cy="2794176"/>
          </a:xfrm>
          <a:prstGeom prst="rect">
            <a:avLst/>
          </a:prstGeom>
        </p:spPr>
        <p:txBody>
          <a:bodyPr lIns="0" tIns="0" rIns="0" bIns="0" rtlCol="0" anchor="t">
            <a:spAutoFit/>
          </a:bodyPr>
          <a:lstStyle/>
          <a:p>
            <a:pPr algn="just">
              <a:lnSpc>
                <a:spcPts val="5599"/>
              </a:lnSpc>
            </a:pPr>
            <a:r>
              <a:rPr lang="en-US" sz="3999" dirty="0">
                <a:solidFill>
                  <a:srgbClr val="000000"/>
                </a:solidFill>
                <a:latin typeface="Roboto Condensed"/>
                <a:ea typeface="Roboto Condensed"/>
                <a:cs typeface="Roboto Condensed"/>
                <a:sym typeface="Roboto Condensed"/>
              </a:rPr>
              <a:t>Thành </a:t>
            </a:r>
            <a:r>
              <a:rPr lang="en-US" sz="3999" dirty="0" err="1">
                <a:solidFill>
                  <a:srgbClr val="000000"/>
                </a:solidFill>
                <a:latin typeface="Roboto Condensed"/>
                <a:ea typeface="Roboto Condensed"/>
                <a:cs typeface="Roboto Condensed"/>
                <a:sym typeface="Roboto Condensed"/>
              </a:rPr>
              <a:t>phần</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bị</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lược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bỏ</a:t>
            </a:r>
            <a:r>
              <a:rPr lang="en-US" sz="3999" dirty="0">
                <a:solidFill>
                  <a:srgbClr val="000000"/>
                </a:solidFill>
                <a:latin typeface="Roboto Condensed"/>
                <a:ea typeface="Roboto Condensed"/>
                <a:cs typeface="Roboto Condensed"/>
                <a:sym typeface="Roboto Condensed"/>
              </a:rPr>
              <a:t>: </a:t>
            </a:r>
            <a:r>
              <a:rPr lang="en-US" sz="3999" b="1" dirty="0" err="1">
                <a:solidFill>
                  <a:srgbClr val="000000"/>
                </a:solidFill>
                <a:latin typeface="Roboto Condensed Bold"/>
                <a:ea typeface="Roboto Condensed Bold"/>
                <a:cs typeface="Roboto Condensed Bold"/>
                <a:sym typeface="Roboto Condensed Bold"/>
              </a:rPr>
              <a:t>Chủ</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ngữ</a:t>
            </a:r>
            <a:r>
              <a:rPr lang="en-US" sz="3999" b="1" dirty="0">
                <a:solidFill>
                  <a:srgbClr val="000000"/>
                </a:solidFill>
                <a:latin typeface="Roboto Condensed Bold"/>
                <a:ea typeface="Roboto Condensed Bold"/>
                <a:cs typeface="Roboto Condensed Bold"/>
                <a:sym typeface="Roboto Condensed Bold"/>
              </a:rPr>
              <a:t> </a:t>
            </a:r>
          </a:p>
          <a:p>
            <a:pPr algn="just">
              <a:lnSpc>
                <a:spcPts val="5599"/>
              </a:lnSpc>
            </a:pPr>
            <a:r>
              <a:rPr lang="en-US" sz="3999" dirty="0">
                <a:solidFill>
                  <a:srgbClr val="000000"/>
                </a:solidFill>
                <a:latin typeface="Roboto Condensed"/>
                <a:ea typeface="Roboto Condensed"/>
                <a:cs typeface="Roboto Condensed"/>
                <a:sym typeface="Roboto Condensed"/>
              </a:rPr>
              <a:t>Văn </a:t>
            </a:r>
            <a:r>
              <a:rPr lang="en-US" sz="3999" dirty="0" err="1">
                <a:solidFill>
                  <a:srgbClr val="000000"/>
                </a:solidFill>
                <a:latin typeface="Roboto Condensed"/>
                <a:ea typeface="Roboto Condensed"/>
                <a:cs typeface="Roboto Condensed"/>
                <a:sym typeface="Roboto Condensed"/>
              </a:rPr>
              <a:t>cảnh</a:t>
            </a:r>
            <a:r>
              <a:rPr lang="en-US" sz="3999" dirty="0">
                <a:solidFill>
                  <a:srgbClr val="000000"/>
                </a:solidFill>
                <a:latin typeface="Roboto Condensed"/>
                <a:ea typeface="Roboto Condensed"/>
                <a:cs typeface="Roboto Condensed"/>
                <a:sym typeface="Roboto Condensed"/>
              </a:rPr>
              <a:t>: Anh </a:t>
            </a:r>
            <a:r>
              <a:rPr lang="en-US" sz="3999" dirty="0" err="1">
                <a:solidFill>
                  <a:srgbClr val="000000"/>
                </a:solidFill>
                <a:latin typeface="Roboto Condensed"/>
                <a:ea typeface="Roboto Condensed"/>
                <a:cs typeface="Roboto Condensed"/>
                <a:sym typeface="Roboto Condensed"/>
              </a:rPr>
              <a:t>muốn</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thực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hiện</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một</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kế</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hoạch</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với</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vợ</a:t>
            </a:r>
            <a:r>
              <a:rPr lang="en-US" sz="3999" dirty="0">
                <a:solidFill>
                  <a:srgbClr val="000000"/>
                </a:solidFill>
                <a:latin typeface="Roboto Condensed"/>
                <a:ea typeface="Roboto Condensed"/>
                <a:cs typeface="Roboto Condensed"/>
                <a:sym typeface="Roboto Condensed"/>
              </a:rPr>
              <a:t> con </a:t>
            </a:r>
            <a:r>
              <a:rPr lang="en-US" sz="3999" dirty="0" err="1">
                <a:solidFill>
                  <a:srgbClr val="000000"/>
                </a:solidFill>
                <a:latin typeface="Roboto Condensed"/>
                <a:ea typeface="Roboto Condensed"/>
                <a:cs typeface="Roboto Condensed"/>
                <a:sym typeface="Roboto Condensed"/>
              </a:rPr>
              <a:t>nhưng</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ngại</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lười</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và</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sự</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bận</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rộn</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vào</a:t>
            </a:r>
            <a:r>
              <a:rPr lang="en-US" sz="3999" dirty="0">
                <a:solidFill>
                  <a:srgbClr val="000000"/>
                </a:solidFill>
                <a:latin typeface="Roboto Condensed"/>
                <a:ea typeface="Roboto Condensed"/>
                <a:cs typeface="Roboto Condensed"/>
                <a:sym typeface="Roboto Condensed"/>
              </a:rPr>
              <a:t> ban </a:t>
            </a:r>
            <a:r>
              <a:rPr lang="en-US" sz="3999" dirty="0" err="1">
                <a:solidFill>
                  <a:srgbClr val="000000"/>
                </a:solidFill>
                <a:latin typeface="Roboto Condensed"/>
                <a:ea typeface="Roboto Condensed"/>
                <a:cs typeface="Roboto Condensed"/>
                <a:sym typeface="Roboto Condensed"/>
              </a:rPr>
              <a:t>ngày</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khiến</a:t>
            </a:r>
            <a:r>
              <a:rPr lang="en-US" sz="3999" dirty="0">
                <a:solidFill>
                  <a:srgbClr val="000000"/>
                </a:solidFill>
                <a:latin typeface="Roboto Condensed"/>
                <a:ea typeface="Roboto Condensed"/>
                <a:cs typeface="Roboto Condensed"/>
                <a:sym typeface="Roboto Condensed"/>
              </a:rPr>
              <a:t> ý </a:t>
            </a:r>
            <a:r>
              <a:rPr lang="en-US" sz="3999" dirty="0" err="1">
                <a:solidFill>
                  <a:srgbClr val="000000"/>
                </a:solidFill>
                <a:latin typeface="Roboto Condensed"/>
                <a:ea typeface="Roboto Condensed"/>
                <a:cs typeface="Roboto Condensed"/>
                <a:sym typeface="Roboto Condensed"/>
              </a:rPr>
              <a:t>định</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đó</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trở</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nên</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khó</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khăn</a:t>
            </a:r>
            <a:r>
              <a:rPr lang="en-US" sz="3999" dirty="0">
                <a:solidFill>
                  <a:srgbClr val="000000"/>
                </a:solidFill>
                <a:latin typeface="Roboto Condensed"/>
                <a:ea typeface="Roboto Condensed"/>
                <a:cs typeface="Roboto Condensed"/>
                <a:sym typeface="Roboto Condensed"/>
              </a:rPr>
              <a:t>.</a:t>
            </a:r>
          </a:p>
          <a:p>
            <a:pPr algn="just">
              <a:lnSpc>
                <a:spcPts val="5599"/>
              </a:lnSpc>
              <a:spcBef>
                <a:spcPct val="0"/>
              </a:spcBef>
            </a:pPr>
            <a:endParaRPr lang="en-US" sz="3999" dirty="0">
              <a:solidFill>
                <a:srgbClr val="000000"/>
              </a:solidFill>
              <a:latin typeface="Roboto Condensed"/>
              <a:ea typeface="Roboto Condensed"/>
              <a:cs typeface="Roboto Condensed"/>
              <a:sym typeface="Roboto Condensed"/>
            </a:endParaRPr>
          </a:p>
        </p:txBody>
      </p:sp>
      <p:sp>
        <p:nvSpPr>
          <p:cNvPr id="11" name="TextBox 11"/>
          <p:cNvSpPr txBox="1"/>
          <p:nvPr/>
        </p:nvSpPr>
        <p:spPr>
          <a:xfrm>
            <a:off x="1626981" y="3786176"/>
            <a:ext cx="15446123" cy="2089282"/>
          </a:xfrm>
          <a:prstGeom prst="rect">
            <a:avLst/>
          </a:prstGeom>
        </p:spPr>
        <p:txBody>
          <a:bodyPr lIns="0" tIns="0" rIns="0" bIns="0" rtlCol="0" anchor="t">
            <a:spAutoFit/>
          </a:bodyPr>
          <a:lstStyle/>
          <a:p>
            <a:pPr algn="just">
              <a:lnSpc>
                <a:spcPts val="5599"/>
              </a:lnSpc>
              <a:spcBef>
                <a:spcPct val="0"/>
              </a:spcBef>
            </a:pPr>
            <a:r>
              <a:rPr lang="en-US" sz="3999">
                <a:solidFill>
                  <a:srgbClr val="000000"/>
                </a:solidFill>
                <a:latin typeface="Roboto Condensed"/>
                <a:ea typeface="Roboto Condensed"/>
                <a:cs typeface="Roboto Condensed"/>
                <a:sym typeface="Roboto Condensed"/>
              </a:rPr>
              <a:t>d) </a:t>
            </a:r>
            <a:r>
              <a:rPr lang="en-US" sz="3999" i="1">
                <a:solidFill>
                  <a:srgbClr val="000000"/>
                </a:solidFill>
                <a:latin typeface="Roboto Condensed Italics"/>
                <a:ea typeface="Roboto Condensed Italics"/>
                <a:cs typeface="Roboto Condensed Italics"/>
                <a:sym typeface="Roboto Condensed Italics"/>
              </a:rPr>
              <a:t>Anh cảm thấy yên tâm, và cái ý định đưa vợ con đi chơi đây đó mỗi một tí cho mở mang tầm mắt cứ nhạt dần. Ngại, rất ngại. Ban ngày bận bù đầu lên ở cơ quan. </a:t>
            </a:r>
            <a:r>
              <a:rPr lang="en-US" sz="3999">
                <a:solidFill>
                  <a:srgbClr val="000000"/>
                </a:solidFill>
                <a:latin typeface="Roboto Condensed"/>
                <a:ea typeface="Roboto Condensed"/>
                <a:cs typeface="Roboto Condensed"/>
                <a:sym typeface="Roboto Condensed"/>
              </a:rPr>
              <a:t>(Trần Đức Tiến)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pSp>
        <p:nvGrpSpPr>
          <p:cNvPr id="12" name="Group 12"/>
          <p:cNvGrpSpPr/>
          <p:nvPr/>
        </p:nvGrpSpPr>
        <p:grpSpPr>
          <a:xfrm>
            <a:off x="10389642" y="7431858"/>
            <a:ext cx="399053" cy="39905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5" name="Freeform 15"/>
          <p:cNvSpPr/>
          <p:nvPr/>
        </p:nvSpPr>
        <p:spPr>
          <a:xfrm>
            <a:off x="11263562" y="6523176"/>
            <a:ext cx="1308260" cy="1306625"/>
          </a:xfrm>
          <a:custGeom>
            <a:avLst/>
            <a:gdLst/>
            <a:ahLst/>
            <a:cxnLst/>
            <a:rect l="l" t="t" r="r" b="b"/>
            <a:pathLst>
              <a:path w="1308260" h="1306625">
                <a:moveTo>
                  <a:pt x="0" y="0"/>
                </a:moveTo>
                <a:lnTo>
                  <a:pt x="1308261" y="0"/>
                </a:lnTo>
                <a:lnTo>
                  <a:pt x="1308261" y="1306625"/>
                </a:lnTo>
                <a:lnTo>
                  <a:pt x="0" y="130662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16" name="TextBox 16"/>
          <p:cNvSpPr txBox="1"/>
          <p:nvPr/>
        </p:nvSpPr>
        <p:spPr>
          <a:xfrm>
            <a:off x="2192323" y="104730"/>
            <a:ext cx="9071240" cy="1135221"/>
          </a:xfrm>
          <a:prstGeom prst="rect">
            <a:avLst/>
          </a:prstGeom>
        </p:spPr>
        <p:txBody>
          <a:bodyPr lIns="0" tIns="0" rIns="0" bIns="0" rtlCol="0" anchor="t">
            <a:spAutoFit/>
          </a:bodyPr>
          <a:lstStyle/>
          <a:p>
            <a:pPr algn="just">
              <a:lnSpc>
                <a:spcPts val="8708"/>
              </a:lnSpc>
            </a:pPr>
            <a:r>
              <a:rPr lang="en-US" sz="6220">
                <a:solidFill>
                  <a:srgbClr val="4A7168"/>
                </a:solidFill>
                <a:latin typeface="#9Slide07 Crocante"/>
                <a:ea typeface="#9Slide07 Crocante"/>
                <a:cs typeface="#9Slide07 Crocante"/>
                <a:sym typeface="#9Slide07 Crocante"/>
              </a:rPr>
              <a:t>KHÁM PHÁ CÂU</a:t>
            </a:r>
          </a:p>
        </p:txBody>
      </p:sp>
      <p:sp>
        <p:nvSpPr>
          <p:cNvPr id="17" name="Freeform 17"/>
          <p:cNvSpPr/>
          <p:nvPr/>
        </p:nvSpPr>
        <p:spPr>
          <a:xfrm>
            <a:off x="1142362" y="295230"/>
            <a:ext cx="741637" cy="909984"/>
          </a:xfrm>
          <a:custGeom>
            <a:avLst/>
            <a:gdLst/>
            <a:ahLst/>
            <a:cxnLst/>
            <a:rect l="l" t="t" r="r" b="b"/>
            <a:pathLst>
              <a:path w="741637" h="909984">
                <a:moveTo>
                  <a:pt x="0" y="0"/>
                </a:moveTo>
                <a:lnTo>
                  <a:pt x="741638" y="0"/>
                </a:lnTo>
                <a:lnTo>
                  <a:pt x="741638" y="909985"/>
                </a:lnTo>
                <a:lnTo>
                  <a:pt x="0" y="9099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18" name="Group 18"/>
          <p:cNvGrpSpPr/>
          <p:nvPr/>
        </p:nvGrpSpPr>
        <p:grpSpPr>
          <a:xfrm>
            <a:off x="5222015" y="1859865"/>
            <a:ext cx="6854569" cy="2201072"/>
            <a:chOff x="0" y="0"/>
            <a:chExt cx="1805319" cy="579706"/>
          </a:xfrm>
        </p:grpSpPr>
        <p:sp>
          <p:nvSpPr>
            <p:cNvPr id="19" name="Freeform 19"/>
            <p:cNvSpPr/>
            <p:nvPr/>
          </p:nvSpPr>
          <p:spPr>
            <a:xfrm>
              <a:off x="0" y="0"/>
              <a:ext cx="1805318" cy="579706"/>
            </a:xfrm>
            <a:custGeom>
              <a:avLst/>
              <a:gdLst/>
              <a:ahLst/>
              <a:cxnLst/>
              <a:rect l="l" t="t" r="r" b="b"/>
              <a:pathLst>
                <a:path w="1805318" h="579706">
                  <a:moveTo>
                    <a:pt x="57602" y="0"/>
                  </a:moveTo>
                  <a:lnTo>
                    <a:pt x="1747716" y="0"/>
                  </a:lnTo>
                  <a:cubicBezTo>
                    <a:pt x="1779529" y="0"/>
                    <a:pt x="1805318" y="25789"/>
                    <a:pt x="1805318" y="57602"/>
                  </a:cubicBezTo>
                  <a:lnTo>
                    <a:pt x="1805318" y="522104"/>
                  </a:lnTo>
                  <a:cubicBezTo>
                    <a:pt x="1805318" y="553917"/>
                    <a:pt x="1779529" y="579706"/>
                    <a:pt x="1747716" y="579706"/>
                  </a:cubicBezTo>
                  <a:lnTo>
                    <a:pt x="57602" y="579706"/>
                  </a:lnTo>
                  <a:cubicBezTo>
                    <a:pt x="25789" y="579706"/>
                    <a:pt x="0" y="553917"/>
                    <a:pt x="0" y="522104"/>
                  </a:cubicBezTo>
                  <a:lnTo>
                    <a:pt x="0" y="57602"/>
                  </a:lnTo>
                  <a:cubicBezTo>
                    <a:pt x="0" y="25789"/>
                    <a:pt x="25789" y="0"/>
                    <a:pt x="57602" y="0"/>
                  </a:cubicBezTo>
                  <a:close/>
                </a:path>
              </a:pathLst>
            </a:custGeom>
            <a:solidFill>
              <a:srgbClr val="A8E1D2"/>
            </a:solidFill>
          </p:spPr>
          <p:txBody>
            <a:bodyPr/>
            <a:lstStyle/>
            <a:p>
              <a:endParaRPr lang="vi-VN"/>
            </a:p>
          </p:txBody>
        </p:sp>
        <p:sp>
          <p:nvSpPr>
            <p:cNvPr id="20" name="TextBox 20"/>
            <p:cNvSpPr txBox="1"/>
            <p:nvPr/>
          </p:nvSpPr>
          <p:spPr>
            <a:xfrm>
              <a:off x="0" y="-47625"/>
              <a:ext cx="1805319" cy="627331"/>
            </a:xfrm>
            <a:prstGeom prst="rect">
              <a:avLst/>
            </a:prstGeom>
          </p:spPr>
          <p:txBody>
            <a:bodyPr lIns="50800" tIns="50800" rIns="50800" bIns="50800" rtlCol="0" anchor="ctr"/>
            <a:lstStyle/>
            <a:p>
              <a:pPr algn="ctr">
                <a:lnSpc>
                  <a:spcPts val="3662"/>
                </a:lnSpc>
              </a:pPr>
              <a:endParaRPr/>
            </a:p>
          </p:txBody>
        </p:sp>
      </p:grpSp>
      <p:sp>
        <p:nvSpPr>
          <p:cNvPr id="21" name="TextBox 21"/>
          <p:cNvSpPr txBox="1"/>
          <p:nvPr/>
        </p:nvSpPr>
        <p:spPr>
          <a:xfrm>
            <a:off x="5667101" y="2335185"/>
            <a:ext cx="6196427" cy="1261209"/>
          </a:xfrm>
          <a:prstGeom prst="rect">
            <a:avLst/>
          </a:prstGeom>
        </p:spPr>
        <p:txBody>
          <a:bodyPr lIns="0" tIns="0" rIns="0" bIns="0" rtlCol="0" anchor="t">
            <a:spAutoFit/>
          </a:bodyPr>
          <a:lstStyle/>
          <a:p>
            <a:pPr algn="just">
              <a:lnSpc>
                <a:spcPts val="5040"/>
              </a:lnSpc>
            </a:pPr>
            <a:r>
              <a:rPr lang="en-US" sz="3600" dirty="0">
                <a:solidFill>
                  <a:srgbClr val="4F2C33"/>
                </a:solidFill>
                <a:latin typeface="Roboto Condensed"/>
                <a:ea typeface="Roboto Condensed"/>
                <a:cs typeface="Roboto Condensed"/>
                <a:sym typeface="Roboto Condensed"/>
              </a:rPr>
              <a:t>HS </a:t>
            </a:r>
            <a:r>
              <a:rPr lang="en-US" sz="3600" dirty="0" err="1">
                <a:solidFill>
                  <a:srgbClr val="4F2C33"/>
                </a:solidFill>
                <a:latin typeface="Roboto Condensed"/>
                <a:ea typeface="Roboto Condensed"/>
                <a:cs typeface="Roboto Condensed"/>
                <a:sym typeface="Roboto Condensed"/>
              </a:rPr>
              <a:t>thực</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hiện</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bài</a:t>
            </a:r>
            <a:r>
              <a:rPr lang="en-US" sz="3600" dirty="0">
                <a:solidFill>
                  <a:srgbClr val="4F2C33"/>
                </a:solidFill>
                <a:latin typeface="Roboto Condensed"/>
                <a:ea typeface="Roboto Condensed"/>
                <a:cs typeface="Roboto Condensed"/>
                <a:sym typeface="Roboto Condensed"/>
              </a:rPr>
              <a:t> 2 </a:t>
            </a:r>
            <a:r>
              <a:rPr lang="en-US" sz="3600" dirty="0" err="1">
                <a:solidFill>
                  <a:srgbClr val="4F2C33"/>
                </a:solidFill>
                <a:latin typeface="Roboto Condensed"/>
                <a:ea typeface="Roboto Condensed"/>
                <a:cs typeface="Roboto Condensed"/>
                <a:sym typeface="Roboto Condensed"/>
              </a:rPr>
              <a:t>SGK</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tr.64</a:t>
            </a:r>
            <a:endParaRPr lang="en-US" sz="3600" dirty="0">
              <a:solidFill>
                <a:srgbClr val="4F2C33"/>
              </a:solidFill>
              <a:latin typeface="Roboto Condensed"/>
              <a:ea typeface="Roboto Condensed"/>
              <a:cs typeface="Roboto Condensed"/>
              <a:sym typeface="Roboto Condensed"/>
            </a:endParaRPr>
          </a:p>
          <a:p>
            <a:pPr algn="just">
              <a:lnSpc>
                <a:spcPts val="5040"/>
              </a:lnSpc>
            </a:pPr>
            <a:r>
              <a:rPr lang="en-US" sz="3600" dirty="0" err="1">
                <a:solidFill>
                  <a:srgbClr val="4F2C33"/>
                </a:solidFill>
                <a:latin typeface="Roboto Condensed"/>
                <a:ea typeface="Roboto Condensed"/>
                <a:cs typeface="Roboto Condensed"/>
                <a:sym typeface="Roboto Condensed"/>
              </a:rPr>
              <a:t>Thời</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gian</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thực</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hiện</a:t>
            </a:r>
            <a:r>
              <a:rPr lang="en-US" sz="3600" dirty="0">
                <a:solidFill>
                  <a:srgbClr val="4F2C33"/>
                </a:solidFill>
                <a:latin typeface="Roboto Condensed"/>
                <a:ea typeface="Roboto Condensed"/>
                <a:cs typeface="Roboto Condensed"/>
                <a:sym typeface="Roboto Condensed"/>
              </a:rPr>
              <a:t>: 10 </a:t>
            </a:r>
            <a:r>
              <a:rPr lang="en-US" sz="3600" dirty="0" err="1">
                <a:solidFill>
                  <a:srgbClr val="4F2C33"/>
                </a:solidFill>
                <a:latin typeface="Roboto Condensed"/>
                <a:ea typeface="Roboto Condensed"/>
                <a:cs typeface="Roboto Condensed"/>
                <a:sym typeface="Roboto Condensed"/>
              </a:rPr>
              <a:t>phút</a:t>
            </a:r>
            <a:endParaRPr lang="en-US" sz="3600" dirty="0">
              <a:solidFill>
                <a:srgbClr val="4F2C33"/>
              </a:solidFill>
              <a:latin typeface="Roboto Condensed"/>
              <a:ea typeface="Roboto Condensed"/>
              <a:cs typeface="Roboto Condensed"/>
              <a:sym typeface="Roboto Condense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rot="-5498069">
            <a:off x="8637040" y="-88976"/>
            <a:ext cx="502063" cy="3550970"/>
          </a:xfrm>
          <a:custGeom>
            <a:avLst/>
            <a:gdLst/>
            <a:ahLst/>
            <a:cxnLst/>
            <a:rect l="l" t="t" r="r" b="b"/>
            <a:pathLst>
              <a:path w="502063" h="3550970">
                <a:moveTo>
                  <a:pt x="0" y="0"/>
                </a:moveTo>
                <a:lnTo>
                  <a:pt x="502063" y="0"/>
                </a:lnTo>
                <a:lnTo>
                  <a:pt x="502063" y="3550970"/>
                </a:lnTo>
                <a:lnTo>
                  <a:pt x="0" y="3550970"/>
                </a:lnTo>
                <a:lnTo>
                  <a:pt x="0" y="0"/>
                </a:lnTo>
                <a:close/>
              </a:path>
            </a:pathLst>
          </a:custGeom>
          <a:blipFill>
            <a:blip r:embed="rId2">
              <a:extLst>
                <a:ext uri="{96DAC541-7B7A-43D3-8B79-37D633B846F1}">
                  <asvg:svgBlip xmlns:asvg="http://schemas.microsoft.com/office/drawing/2016/SVG/main" r:embed="rId3"/>
                </a:ext>
              </a:extLst>
            </a:blip>
            <a:stretch>
              <a:fillRect l="-229204"/>
            </a:stretch>
          </a:blipFill>
        </p:spPr>
        <p:txBody>
          <a:bodyPr/>
          <a:lstStyle/>
          <a:p>
            <a:endParaRPr lang="vi-VN"/>
          </a:p>
        </p:txBody>
      </p:sp>
      <p:grpSp>
        <p:nvGrpSpPr>
          <p:cNvPr id="3" name="Group 3"/>
          <p:cNvGrpSpPr/>
          <p:nvPr/>
        </p:nvGrpSpPr>
        <p:grpSpPr>
          <a:xfrm>
            <a:off x="476619" y="389690"/>
            <a:ext cx="399053" cy="39905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6" name="Freeform 6"/>
          <p:cNvSpPr/>
          <p:nvPr/>
        </p:nvSpPr>
        <p:spPr>
          <a:xfrm>
            <a:off x="81986" y="8862511"/>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7" name="Freeform 7"/>
          <p:cNvSpPr/>
          <p:nvPr/>
        </p:nvSpPr>
        <p:spPr>
          <a:xfrm>
            <a:off x="17259300" y="308722"/>
            <a:ext cx="1441758" cy="1439956"/>
          </a:xfrm>
          <a:custGeom>
            <a:avLst/>
            <a:gdLst/>
            <a:ahLst/>
            <a:cxnLst/>
            <a:rect l="l" t="t" r="r" b="b"/>
            <a:pathLst>
              <a:path w="1441758" h="1439956">
                <a:moveTo>
                  <a:pt x="0" y="0"/>
                </a:moveTo>
                <a:lnTo>
                  <a:pt x="1441758" y="0"/>
                </a:lnTo>
                <a:lnTo>
                  <a:pt x="1441758" y="1439956"/>
                </a:lnTo>
                <a:lnTo>
                  <a:pt x="0" y="143995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8" name="TextBox 8"/>
          <p:cNvSpPr txBox="1"/>
          <p:nvPr/>
        </p:nvSpPr>
        <p:spPr>
          <a:xfrm>
            <a:off x="985526" y="2835610"/>
            <a:ext cx="15718743" cy="1384388"/>
          </a:xfrm>
          <a:prstGeom prst="rect">
            <a:avLst/>
          </a:prstGeom>
        </p:spPr>
        <p:txBody>
          <a:bodyPr lIns="0" tIns="0" rIns="0" bIns="0" rtlCol="0" anchor="t">
            <a:spAutoFit/>
          </a:bodyPr>
          <a:lstStyle/>
          <a:p>
            <a:pPr algn="ctr">
              <a:lnSpc>
                <a:spcPts val="5599"/>
              </a:lnSpc>
              <a:spcBef>
                <a:spcPct val="0"/>
              </a:spcBef>
            </a:pPr>
            <a:r>
              <a:rPr lang="en-US" sz="3999" b="1" dirty="0">
                <a:solidFill>
                  <a:srgbClr val="000000"/>
                </a:solidFill>
                <a:latin typeface="Roboto Condensed Bold"/>
                <a:ea typeface="Roboto Condensed Bold"/>
                <a:cs typeface="Roboto Condensed Bold"/>
                <a:sym typeface="Roboto Condensed Bold"/>
              </a:rPr>
              <a:t>Trong </a:t>
            </a:r>
            <a:r>
              <a:rPr lang="en-US" sz="3999" b="1" dirty="0" err="1">
                <a:solidFill>
                  <a:srgbClr val="000000"/>
                </a:solidFill>
                <a:latin typeface="Roboto Condensed Bold"/>
                <a:ea typeface="Roboto Condensed Bold"/>
                <a:cs typeface="Roboto Condensed Bold"/>
                <a:sym typeface="Roboto Condensed Bold"/>
              </a:rPr>
              <a:t>những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câu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sau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thành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phần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nào</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đã</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bị</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lược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bỏ</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Những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câu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đó</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được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sử</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dụng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trong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hoàn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cảnh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tình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huống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giao</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tiếp</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nào</a:t>
            </a:r>
            <a:r>
              <a:rPr lang="en-US" sz="3999" b="1" dirty="0">
                <a:solidFill>
                  <a:srgbClr val="000000"/>
                </a:solidFill>
                <a:latin typeface="Roboto Condensed Bold"/>
                <a:ea typeface="Roboto Condensed Bold"/>
                <a:cs typeface="Roboto Condensed Bold"/>
                <a:sym typeface="Roboto Condensed Bold"/>
              </a:rPr>
              <a:t>?</a:t>
            </a:r>
          </a:p>
        </p:txBody>
      </p:sp>
      <p:sp>
        <p:nvSpPr>
          <p:cNvPr id="9" name="TextBox 9"/>
          <p:cNvSpPr txBox="1"/>
          <p:nvPr/>
        </p:nvSpPr>
        <p:spPr>
          <a:xfrm>
            <a:off x="1770003" y="4581013"/>
            <a:ext cx="15446123" cy="2794176"/>
          </a:xfrm>
          <a:prstGeom prst="rect">
            <a:avLst/>
          </a:prstGeom>
        </p:spPr>
        <p:txBody>
          <a:bodyPr lIns="0" tIns="0" rIns="0" bIns="0" rtlCol="0" anchor="t">
            <a:spAutoFit/>
          </a:bodyPr>
          <a:lstStyle/>
          <a:p>
            <a:pPr algn="just">
              <a:lnSpc>
                <a:spcPts val="5599"/>
              </a:lnSpc>
            </a:pPr>
            <a:r>
              <a:rPr lang="en-US" sz="3999" dirty="0">
                <a:solidFill>
                  <a:srgbClr val="000000"/>
                </a:solidFill>
                <a:latin typeface="Roboto Condensed"/>
                <a:ea typeface="Roboto Condensed"/>
                <a:cs typeface="Roboto Condensed"/>
                <a:sym typeface="Roboto Condensed"/>
              </a:rPr>
              <a:t>a) </a:t>
            </a:r>
            <a:r>
              <a:rPr lang="en-US" sz="3999" i="1" dirty="0" err="1">
                <a:solidFill>
                  <a:srgbClr val="000000"/>
                </a:solidFill>
                <a:latin typeface="Roboto Condensed Italics"/>
                <a:ea typeface="Roboto Condensed Italics"/>
                <a:cs typeface="Roboto Condensed Italics"/>
                <a:sym typeface="Roboto Condensed Italics"/>
              </a:rPr>
              <a:t>Chớ</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thấy</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sóng</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cả</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mà</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ngã</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tay</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chèo</a:t>
            </a:r>
            <a:r>
              <a:rPr lang="en-US" sz="3999" i="1" dirty="0">
                <a:solidFill>
                  <a:srgbClr val="000000"/>
                </a:solidFill>
                <a:latin typeface="Roboto Condensed Italics"/>
                <a:ea typeface="Roboto Condensed Italics"/>
                <a:cs typeface="Roboto Condensed Italics"/>
                <a:sym typeface="Roboto Condensed Italics"/>
              </a:rPr>
              <a:t>.</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Tục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ngữ</a:t>
            </a:r>
            <a:r>
              <a:rPr lang="en-US" sz="3999" dirty="0">
                <a:solidFill>
                  <a:srgbClr val="000000"/>
                </a:solidFill>
                <a:latin typeface="Roboto Condensed"/>
                <a:ea typeface="Roboto Condensed"/>
                <a:cs typeface="Roboto Condensed"/>
                <a:sym typeface="Roboto Condensed"/>
              </a:rPr>
              <a:t>)</a:t>
            </a:r>
          </a:p>
          <a:p>
            <a:pPr algn="just">
              <a:lnSpc>
                <a:spcPts val="5599"/>
              </a:lnSpc>
            </a:pPr>
            <a:r>
              <a:rPr lang="en-US" sz="3999" dirty="0">
                <a:solidFill>
                  <a:srgbClr val="000000"/>
                </a:solidFill>
                <a:latin typeface="Roboto Condensed"/>
                <a:ea typeface="Roboto Condensed"/>
                <a:cs typeface="Roboto Condensed"/>
                <a:sym typeface="Roboto Condensed"/>
              </a:rPr>
              <a:t>b) </a:t>
            </a:r>
            <a:r>
              <a:rPr lang="en-US" sz="3999" i="1" dirty="0" err="1">
                <a:solidFill>
                  <a:srgbClr val="000000"/>
                </a:solidFill>
                <a:latin typeface="Roboto Condensed Italics"/>
                <a:ea typeface="Roboto Condensed Italics"/>
                <a:cs typeface="Roboto Condensed Italics"/>
                <a:sym typeface="Roboto Condensed Italics"/>
              </a:rPr>
              <a:t>Đi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một</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ngày</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đàng</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học</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một</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sàng</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khôn</a:t>
            </a:r>
            <a:r>
              <a:rPr lang="en-US" sz="3999" i="1" dirty="0">
                <a:solidFill>
                  <a:srgbClr val="000000"/>
                </a:solidFill>
                <a:latin typeface="Roboto Condensed Italics"/>
                <a:ea typeface="Roboto Condensed Italics"/>
                <a:cs typeface="Roboto Condensed Italics"/>
                <a:sym typeface="Roboto Condensed Italics"/>
              </a:rPr>
              <a:t>.</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Tục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ngữ</a:t>
            </a:r>
            <a:r>
              <a:rPr lang="en-US" sz="3999" dirty="0">
                <a:solidFill>
                  <a:srgbClr val="000000"/>
                </a:solidFill>
                <a:latin typeface="Roboto Condensed"/>
                <a:ea typeface="Roboto Condensed"/>
                <a:cs typeface="Roboto Condensed"/>
                <a:sym typeface="Roboto Condensed"/>
              </a:rPr>
              <a:t>)</a:t>
            </a:r>
          </a:p>
          <a:p>
            <a:pPr algn="just">
              <a:lnSpc>
                <a:spcPts val="5599"/>
              </a:lnSpc>
            </a:pPr>
            <a:r>
              <a:rPr lang="en-US" sz="3999" dirty="0">
                <a:solidFill>
                  <a:srgbClr val="000000"/>
                </a:solidFill>
                <a:latin typeface="Roboto Condensed"/>
                <a:ea typeface="Roboto Condensed"/>
                <a:cs typeface="Roboto Condensed"/>
                <a:sym typeface="Roboto Condensed"/>
              </a:rPr>
              <a:t>c) </a:t>
            </a:r>
            <a:r>
              <a:rPr lang="en-US" sz="3999" i="1" dirty="0" err="1">
                <a:solidFill>
                  <a:srgbClr val="000000"/>
                </a:solidFill>
                <a:latin typeface="Roboto Condensed Italics"/>
                <a:ea typeface="Roboto Condensed Italics"/>
                <a:cs typeface="Roboto Condensed Italics"/>
                <a:sym typeface="Roboto Condensed Italics"/>
              </a:rPr>
              <a:t>Hãy</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cứu</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lấy</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Trái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Đất</a:t>
            </a:r>
            <a:r>
              <a:rPr lang="en-US" sz="3999" i="1" dirty="0">
                <a:solidFill>
                  <a:srgbClr val="000000"/>
                </a:solidFill>
                <a:latin typeface="Roboto Condensed Italics"/>
                <a:ea typeface="Roboto Condensed Italics"/>
                <a:cs typeface="Roboto Condensed Italics"/>
                <a:sym typeface="Roboto Condensed Italics"/>
              </a:rPr>
              <a:t>!</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Khẩu</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hiệu</a:t>
            </a:r>
            <a:r>
              <a:rPr lang="en-US" sz="3999" dirty="0">
                <a:solidFill>
                  <a:srgbClr val="000000"/>
                </a:solidFill>
                <a:latin typeface="Roboto Condensed"/>
                <a:ea typeface="Roboto Condensed"/>
                <a:cs typeface="Roboto Condensed"/>
                <a:sym typeface="Roboto Condensed"/>
              </a:rPr>
              <a:t>)</a:t>
            </a:r>
          </a:p>
          <a:p>
            <a:pPr algn="just">
              <a:lnSpc>
                <a:spcPts val="5599"/>
              </a:lnSpc>
              <a:spcBef>
                <a:spcPct val="0"/>
              </a:spcBef>
            </a:pPr>
            <a:r>
              <a:rPr lang="en-US" sz="3999" dirty="0">
                <a:solidFill>
                  <a:srgbClr val="000000"/>
                </a:solidFill>
                <a:latin typeface="Roboto Condensed"/>
                <a:ea typeface="Roboto Condensed"/>
                <a:cs typeface="Roboto Condensed"/>
                <a:sym typeface="Roboto Condensed"/>
              </a:rPr>
              <a:t>d) </a:t>
            </a:r>
            <a:r>
              <a:rPr lang="en-US" sz="3999" i="1" dirty="0" err="1">
                <a:solidFill>
                  <a:srgbClr val="000000"/>
                </a:solidFill>
                <a:latin typeface="Roboto Condensed Italics"/>
                <a:ea typeface="Roboto Condensed Italics"/>
                <a:cs typeface="Roboto Condensed Italics"/>
                <a:sym typeface="Roboto Condensed Italics"/>
              </a:rPr>
              <a:t>Sống</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làm</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việc</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theo</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Hiến</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pháp</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và</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pháp</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luật</a:t>
            </a:r>
            <a:r>
              <a:rPr lang="en-US" sz="3999" i="1" dirty="0">
                <a:solidFill>
                  <a:srgbClr val="000000"/>
                </a:solidFill>
                <a:latin typeface="Roboto Condensed Italics"/>
                <a:ea typeface="Roboto Condensed Italics"/>
                <a:cs typeface="Roboto Condensed Italics"/>
                <a:sym typeface="Roboto Condensed Italics"/>
              </a:rPr>
              <a:t>!</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Khẩu</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hiệu</a:t>
            </a:r>
            <a:r>
              <a:rPr lang="en-US" sz="3999" dirty="0">
                <a:solidFill>
                  <a:srgbClr val="000000"/>
                </a:solidFill>
                <a:latin typeface="Roboto Condensed"/>
                <a:ea typeface="Roboto Condensed"/>
                <a:cs typeface="Roboto Condensed"/>
                <a:sym typeface="Roboto Condensed"/>
              </a:rPr>
              <a:t>)</a:t>
            </a:r>
          </a:p>
        </p:txBody>
      </p:sp>
      <p:sp>
        <p:nvSpPr>
          <p:cNvPr id="10" name="TextBox 10"/>
          <p:cNvSpPr txBox="1"/>
          <p:nvPr/>
        </p:nvSpPr>
        <p:spPr>
          <a:xfrm>
            <a:off x="7531657" y="151565"/>
            <a:ext cx="3138338" cy="1534944"/>
          </a:xfrm>
          <a:prstGeom prst="rect">
            <a:avLst/>
          </a:prstGeom>
        </p:spPr>
        <p:txBody>
          <a:bodyPr lIns="0" tIns="0" rIns="0" bIns="0" rtlCol="0" anchor="t">
            <a:spAutoFit/>
          </a:bodyPr>
          <a:lstStyle/>
          <a:p>
            <a:pPr algn="just">
              <a:lnSpc>
                <a:spcPts val="11999"/>
              </a:lnSpc>
            </a:pPr>
            <a:r>
              <a:rPr lang="en-US" sz="8570">
                <a:solidFill>
                  <a:srgbClr val="4F2C33"/>
                </a:solidFill>
                <a:latin typeface="#9Slide07 Crocante"/>
                <a:ea typeface="#9Slide07 Crocante"/>
                <a:cs typeface="#9Slide07 Crocante"/>
                <a:sym typeface="#9Slide07 Crocante"/>
              </a:rPr>
              <a:t>BÀI 2</a:t>
            </a:r>
          </a:p>
        </p:txBody>
      </p:sp>
      <p:sp>
        <p:nvSpPr>
          <p:cNvPr id="11" name="Freeform 11"/>
          <p:cNvSpPr/>
          <p:nvPr/>
        </p:nvSpPr>
        <p:spPr>
          <a:xfrm>
            <a:off x="12622770" y="6723145"/>
            <a:ext cx="4872839" cy="3579322"/>
          </a:xfrm>
          <a:custGeom>
            <a:avLst/>
            <a:gdLst/>
            <a:ahLst/>
            <a:cxnLst/>
            <a:rect l="l" t="t" r="r" b="b"/>
            <a:pathLst>
              <a:path w="4872839" h="3579322">
                <a:moveTo>
                  <a:pt x="0" y="0"/>
                </a:moveTo>
                <a:lnTo>
                  <a:pt x="4872839" y="0"/>
                </a:lnTo>
                <a:lnTo>
                  <a:pt x="4872839" y="3579321"/>
                </a:lnTo>
                <a:lnTo>
                  <a:pt x="0" y="35793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rot="-5498069">
            <a:off x="8637040" y="-88976"/>
            <a:ext cx="502063" cy="3550970"/>
          </a:xfrm>
          <a:custGeom>
            <a:avLst/>
            <a:gdLst/>
            <a:ahLst/>
            <a:cxnLst/>
            <a:rect l="l" t="t" r="r" b="b"/>
            <a:pathLst>
              <a:path w="502063" h="3550970">
                <a:moveTo>
                  <a:pt x="0" y="0"/>
                </a:moveTo>
                <a:lnTo>
                  <a:pt x="502063" y="0"/>
                </a:lnTo>
                <a:lnTo>
                  <a:pt x="502063" y="3550970"/>
                </a:lnTo>
                <a:lnTo>
                  <a:pt x="0" y="3550970"/>
                </a:lnTo>
                <a:lnTo>
                  <a:pt x="0" y="0"/>
                </a:lnTo>
                <a:close/>
              </a:path>
            </a:pathLst>
          </a:custGeom>
          <a:blipFill>
            <a:blip r:embed="rId2">
              <a:extLst>
                <a:ext uri="{96DAC541-7B7A-43D3-8B79-37D633B846F1}">
                  <asvg:svgBlip xmlns:asvg="http://schemas.microsoft.com/office/drawing/2016/SVG/main" r:embed="rId3"/>
                </a:ext>
              </a:extLst>
            </a:blip>
            <a:stretch>
              <a:fillRect l="-229204"/>
            </a:stretch>
          </a:blipFill>
        </p:spPr>
        <p:txBody>
          <a:bodyPr/>
          <a:lstStyle/>
          <a:p>
            <a:endParaRPr lang="vi-VN"/>
          </a:p>
        </p:txBody>
      </p:sp>
      <p:grpSp>
        <p:nvGrpSpPr>
          <p:cNvPr id="3" name="Group 3"/>
          <p:cNvGrpSpPr/>
          <p:nvPr/>
        </p:nvGrpSpPr>
        <p:grpSpPr>
          <a:xfrm>
            <a:off x="476619" y="389690"/>
            <a:ext cx="399053" cy="39905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6" name="Freeform 6"/>
          <p:cNvSpPr/>
          <p:nvPr/>
        </p:nvSpPr>
        <p:spPr>
          <a:xfrm>
            <a:off x="81986" y="8862511"/>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7" name="Freeform 7"/>
          <p:cNvSpPr/>
          <p:nvPr/>
        </p:nvSpPr>
        <p:spPr>
          <a:xfrm>
            <a:off x="17259300" y="308722"/>
            <a:ext cx="1441758" cy="1439956"/>
          </a:xfrm>
          <a:custGeom>
            <a:avLst/>
            <a:gdLst/>
            <a:ahLst/>
            <a:cxnLst/>
            <a:rect l="l" t="t" r="r" b="b"/>
            <a:pathLst>
              <a:path w="1441758" h="1439956">
                <a:moveTo>
                  <a:pt x="0" y="0"/>
                </a:moveTo>
                <a:lnTo>
                  <a:pt x="1441758" y="0"/>
                </a:lnTo>
                <a:lnTo>
                  <a:pt x="1441758" y="1439956"/>
                </a:lnTo>
                <a:lnTo>
                  <a:pt x="0" y="143995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8" name="Freeform 8"/>
          <p:cNvSpPr/>
          <p:nvPr/>
        </p:nvSpPr>
        <p:spPr>
          <a:xfrm>
            <a:off x="12097028" y="6707678"/>
            <a:ext cx="4872839" cy="3579322"/>
          </a:xfrm>
          <a:custGeom>
            <a:avLst/>
            <a:gdLst/>
            <a:ahLst/>
            <a:cxnLst/>
            <a:rect l="l" t="t" r="r" b="b"/>
            <a:pathLst>
              <a:path w="4872839" h="3579322">
                <a:moveTo>
                  <a:pt x="0" y="0"/>
                </a:moveTo>
                <a:lnTo>
                  <a:pt x="4872838" y="0"/>
                </a:lnTo>
                <a:lnTo>
                  <a:pt x="4872838" y="3579322"/>
                </a:lnTo>
                <a:lnTo>
                  <a:pt x="0" y="357932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9" name="TextBox 9"/>
          <p:cNvSpPr txBox="1"/>
          <p:nvPr/>
        </p:nvSpPr>
        <p:spPr>
          <a:xfrm>
            <a:off x="1699904" y="2349324"/>
            <a:ext cx="15446123" cy="2794176"/>
          </a:xfrm>
          <a:prstGeom prst="rect">
            <a:avLst/>
          </a:prstGeom>
        </p:spPr>
        <p:txBody>
          <a:bodyPr lIns="0" tIns="0" rIns="0" bIns="0" rtlCol="0" anchor="t">
            <a:spAutoFit/>
          </a:bodyPr>
          <a:lstStyle/>
          <a:p>
            <a:pPr algn="just">
              <a:lnSpc>
                <a:spcPts val="5599"/>
              </a:lnSpc>
            </a:pPr>
            <a:r>
              <a:rPr lang="en-US" sz="3999">
                <a:solidFill>
                  <a:srgbClr val="000000"/>
                </a:solidFill>
                <a:latin typeface="Roboto Condensed"/>
                <a:ea typeface="Roboto Condensed"/>
                <a:cs typeface="Roboto Condensed"/>
                <a:sym typeface="Roboto Condensed"/>
              </a:rPr>
              <a:t>a) </a:t>
            </a:r>
            <a:r>
              <a:rPr lang="en-US" sz="3999" i="1">
                <a:solidFill>
                  <a:srgbClr val="000000"/>
                </a:solidFill>
                <a:latin typeface="Roboto Condensed Italics"/>
                <a:ea typeface="Roboto Condensed Italics"/>
                <a:cs typeface="Roboto Condensed Italics"/>
                <a:sym typeface="Roboto Condensed Italics"/>
              </a:rPr>
              <a:t>Chớ thấy sóng cả mà ngã tay chèo.</a:t>
            </a:r>
            <a:r>
              <a:rPr lang="en-US" sz="3999">
                <a:solidFill>
                  <a:srgbClr val="000000"/>
                </a:solidFill>
                <a:latin typeface="Roboto Condensed"/>
                <a:ea typeface="Roboto Condensed"/>
                <a:cs typeface="Roboto Condensed"/>
                <a:sym typeface="Roboto Condensed"/>
              </a:rPr>
              <a:t> (Tục ngữ)</a:t>
            </a:r>
          </a:p>
          <a:p>
            <a:pPr algn="just">
              <a:lnSpc>
                <a:spcPts val="5599"/>
              </a:lnSpc>
            </a:pPr>
            <a:r>
              <a:rPr lang="en-US" sz="3999">
                <a:solidFill>
                  <a:srgbClr val="000000"/>
                </a:solidFill>
                <a:latin typeface="Roboto Condensed"/>
                <a:ea typeface="Roboto Condensed"/>
                <a:cs typeface="Roboto Condensed"/>
                <a:sym typeface="Roboto Condensed"/>
              </a:rPr>
              <a:t>b) </a:t>
            </a:r>
            <a:r>
              <a:rPr lang="en-US" sz="3999" i="1">
                <a:solidFill>
                  <a:srgbClr val="000000"/>
                </a:solidFill>
                <a:latin typeface="Roboto Condensed Italics"/>
                <a:ea typeface="Roboto Condensed Italics"/>
                <a:cs typeface="Roboto Condensed Italics"/>
                <a:sym typeface="Roboto Condensed Italics"/>
              </a:rPr>
              <a:t>Đi một ngày đàng, học một sàng khôn.</a:t>
            </a:r>
            <a:r>
              <a:rPr lang="en-US" sz="3999">
                <a:solidFill>
                  <a:srgbClr val="000000"/>
                </a:solidFill>
                <a:latin typeface="Roboto Condensed"/>
                <a:ea typeface="Roboto Condensed"/>
                <a:cs typeface="Roboto Condensed"/>
                <a:sym typeface="Roboto Condensed"/>
              </a:rPr>
              <a:t> (Tục ngữ)</a:t>
            </a:r>
          </a:p>
          <a:p>
            <a:pPr algn="just">
              <a:lnSpc>
                <a:spcPts val="5599"/>
              </a:lnSpc>
            </a:pPr>
            <a:r>
              <a:rPr lang="en-US" sz="3999">
                <a:solidFill>
                  <a:srgbClr val="000000"/>
                </a:solidFill>
                <a:latin typeface="Roboto Condensed"/>
                <a:ea typeface="Roboto Condensed"/>
                <a:cs typeface="Roboto Condensed"/>
                <a:sym typeface="Roboto Condensed"/>
              </a:rPr>
              <a:t>c) </a:t>
            </a:r>
            <a:r>
              <a:rPr lang="en-US" sz="3999" i="1">
                <a:solidFill>
                  <a:srgbClr val="000000"/>
                </a:solidFill>
                <a:latin typeface="Roboto Condensed Italics"/>
                <a:ea typeface="Roboto Condensed Italics"/>
                <a:cs typeface="Roboto Condensed Italics"/>
                <a:sym typeface="Roboto Condensed Italics"/>
              </a:rPr>
              <a:t>Hãy cứu lấy Trái Đất!</a:t>
            </a:r>
            <a:r>
              <a:rPr lang="en-US" sz="3999">
                <a:solidFill>
                  <a:srgbClr val="000000"/>
                </a:solidFill>
                <a:latin typeface="Roboto Condensed"/>
                <a:ea typeface="Roboto Condensed"/>
                <a:cs typeface="Roboto Condensed"/>
                <a:sym typeface="Roboto Condensed"/>
              </a:rPr>
              <a:t> (Khẩu hiệu)</a:t>
            </a:r>
          </a:p>
          <a:p>
            <a:pPr algn="just">
              <a:lnSpc>
                <a:spcPts val="5599"/>
              </a:lnSpc>
              <a:spcBef>
                <a:spcPct val="0"/>
              </a:spcBef>
            </a:pPr>
            <a:r>
              <a:rPr lang="en-US" sz="3999">
                <a:solidFill>
                  <a:srgbClr val="000000"/>
                </a:solidFill>
                <a:latin typeface="Roboto Condensed"/>
                <a:ea typeface="Roboto Condensed"/>
                <a:cs typeface="Roboto Condensed"/>
                <a:sym typeface="Roboto Condensed"/>
              </a:rPr>
              <a:t>d) </a:t>
            </a:r>
            <a:r>
              <a:rPr lang="en-US" sz="3999" i="1">
                <a:solidFill>
                  <a:srgbClr val="000000"/>
                </a:solidFill>
                <a:latin typeface="Roboto Condensed Italics"/>
                <a:ea typeface="Roboto Condensed Italics"/>
                <a:cs typeface="Roboto Condensed Italics"/>
                <a:sym typeface="Roboto Condensed Italics"/>
              </a:rPr>
              <a:t>Sống, làm việc theo Hiến pháp và pháp luật!</a:t>
            </a:r>
            <a:r>
              <a:rPr lang="en-US" sz="3999">
                <a:solidFill>
                  <a:srgbClr val="000000"/>
                </a:solidFill>
                <a:latin typeface="Roboto Condensed"/>
                <a:ea typeface="Roboto Condensed"/>
                <a:cs typeface="Roboto Condensed"/>
                <a:sym typeface="Roboto Condensed"/>
              </a:rPr>
              <a:t> (Khẩu hiệu)</a:t>
            </a:r>
          </a:p>
        </p:txBody>
      </p:sp>
      <p:sp>
        <p:nvSpPr>
          <p:cNvPr id="10" name="TextBox 10"/>
          <p:cNvSpPr txBox="1"/>
          <p:nvPr/>
        </p:nvSpPr>
        <p:spPr>
          <a:xfrm>
            <a:off x="7531657" y="151565"/>
            <a:ext cx="3138338" cy="1534944"/>
          </a:xfrm>
          <a:prstGeom prst="rect">
            <a:avLst/>
          </a:prstGeom>
        </p:spPr>
        <p:txBody>
          <a:bodyPr lIns="0" tIns="0" rIns="0" bIns="0" rtlCol="0" anchor="t">
            <a:spAutoFit/>
          </a:bodyPr>
          <a:lstStyle/>
          <a:p>
            <a:pPr algn="just">
              <a:lnSpc>
                <a:spcPts val="11999"/>
              </a:lnSpc>
            </a:pPr>
            <a:r>
              <a:rPr lang="en-US" sz="8570">
                <a:solidFill>
                  <a:srgbClr val="4F2C33"/>
                </a:solidFill>
                <a:latin typeface="#9Slide07 Crocante"/>
                <a:ea typeface="#9Slide07 Crocante"/>
                <a:cs typeface="#9Slide07 Crocante"/>
                <a:sym typeface="#9Slide07 Crocante"/>
              </a:rPr>
              <a:t>BÀI 2</a:t>
            </a:r>
          </a:p>
        </p:txBody>
      </p:sp>
      <p:sp>
        <p:nvSpPr>
          <p:cNvPr id="11" name="TextBox 11"/>
          <p:cNvSpPr txBox="1"/>
          <p:nvPr/>
        </p:nvSpPr>
        <p:spPr>
          <a:xfrm>
            <a:off x="1523744" y="5505450"/>
            <a:ext cx="15446123" cy="1384388"/>
          </a:xfrm>
          <a:prstGeom prst="rect">
            <a:avLst/>
          </a:prstGeom>
        </p:spPr>
        <p:txBody>
          <a:bodyPr lIns="0" tIns="0" rIns="0" bIns="0" rtlCol="0" anchor="t">
            <a:spAutoFit/>
          </a:bodyPr>
          <a:lstStyle/>
          <a:p>
            <a:pPr algn="just">
              <a:lnSpc>
                <a:spcPts val="5599"/>
              </a:lnSpc>
              <a:spcBef>
                <a:spcPct val="0"/>
              </a:spcBef>
            </a:pPr>
            <a:r>
              <a:rPr lang="en-US" sz="3999" b="1" dirty="0">
                <a:solidFill>
                  <a:srgbClr val="000000"/>
                </a:solidFill>
                <a:latin typeface="Roboto Condensed Bold"/>
                <a:ea typeface="Roboto Condensed Bold"/>
                <a:cs typeface="Roboto Condensed Bold"/>
                <a:sym typeface="Roboto Condensed Bold"/>
              </a:rPr>
              <a:t>Thành </a:t>
            </a:r>
            <a:r>
              <a:rPr lang="en-US" sz="3999" b="1" dirty="0" err="1">
                <a:solidFill>
                  <a:srgbClr val="000000"/>
                </a:solidFill>
                <a:latin typeface="Roboto Condensed Bold"/>
                <a:ea typeface="Roboto Condensed Bold"/>
                <a:cs typeface="Roboto Condensed Bold"/>
                <a:sym typeface="Roboto Condensed Bold"/>
              </a:rPr>
              <a:t>phần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đã</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bị</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lược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bỏ</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là</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chủ</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ngữ</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Những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câu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này</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được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sử</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dụng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trong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các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tình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huống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giao</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tiếp</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khác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nhau</a:t>
            </a:r>
            <a:r>
              <a:rPr lang="en-US" sz="3999" b="1" dirty="0">
                <a:solidFill>
                  <a:srgbClr val="000000"/>
                </a:solidFill>
                <a:latin typeface="Roboto Condensed Bold"/>
                <a:ea typeface="Roboto Condensed Bold"/>
                <a:cs typeface="Roboto Condensed Bold"/>
                <a:sym typeface="Roboto Condensed Bold"/>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rot="-5498069">
            <a:off x="8637040" y="-88976"/>
            <a:ext cx="502063" cy="3550970"/>
          </a:xfrm>
          <a:custGeom>
            <a:avLst/>
            <a:gdLst/>
            <a:ahLst/>
            <a:cxnLst/>
            <a:rect l="l" t="t" r="r" b="b"/>
            <a:pathLst>
              <a:path w="502063" h="3550970">
                <a:moveTo>
                  <a:pt x="0" y="0"/>
                </a:moveTo>
                <a:lnTo>
                  <a:pt x="502063" y="0"/>
                </a:lnTo>
                <a:lnTo>
                  <a:pt x="502063" y="3550970"/>
                </a:lnTo>
                <a:lnTo>
                  <a:pt x="0" y="3550970"/>
                </a:lnTo>
                <a:lnTo>
                  <a:pt x="0" y="0"/>
                </a:lnTo>
                <a:close/>
              </a:path>
            </a:pathLst>
          </a:custGeom>
          <a:blipFill>
            <a:blip r:embed="rId2">
              <a:extLst>
                <a:ext uri="{96DAC541-7B7A-43D3-8B79-37D633B846F1}">
                  <asvg:svgBlip xmlns:asvg="http://schemas.microsoft.com/office/drawing/2016/SVG/main" r:embed="rId3"/>
                </a:ext>
              </a:extLst>
            </a:blip>
            <a:stretch>
              <a:fillRect l="-229204"/>
            </a:stretch>
          </a:blipFill>
        </p:spPr>
        <p:txBody>
          <a:bodyPr/>
          <a:lstStyle/>
          <a:p>
            <a:endParaRPr lang="vi-VN"/>
          </a:p>
        </p:txBody>
      </p:sp>
      <p:grpSp>
        <p:nvGrpSpPr>
          <p:cNvPr id="3" name="Group 3"/>
          <p:cNvGrpSpPr/>
          <p:nvPr/>
        </p:nvGrpSpPr>
        <p:grpSpPr>
          <a:xfrm>
            <a:off x="476619" y="389690"/>
            <a:ext cx="399053" cy="39905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6" name="Freeform 6"/>
          <p:cNvSpPr/>
          <p:nvPr/>
        </p:nvSpPr>
        <p:spPr>
          <a:xfrm>
            <a:off x="81986" y="8862511"/>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7" name="Freeform 7"/>
          <p:cNvSpPr/>
          <p:nvPr/>
        </p:nvSpPr>
        <p:spPr>
          <a:xfrm>
            <a:off x="17259300" y="308722"/>
            <a:ext cx="1441758" cy="1439956"/>
          </a:xfrm>
          <a:custGeom>
            <a:avLst/>
            <a:gdLst/>
            <a:ahLst/>
            <a:cxnLst/>
            <a:rect l="l" t="t" r="r" b="b"/>
            <a:pathLst>
              <a:path w="1441758" h="1439956">
                <a:moveTo>
                  <a:pt x="0" y="0"/>
                </a:moveTo>
                <a:lnTo>
                  <a:pt x="1441758" y="0"/>
                </a:lnTo>
                <a:lnTo>
                  <a:pt x="1441758" y="1439956"/>
                </a:lnTo>
                <a:lnTo>
                  <a:pt x="0" y="143995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8" name="TextBox 8"/>
          <p:cNvSpPr txBox="1"/>
          <p:nvPr/>
        </p:nvSpPr>
        <p:spPr>
          <a:xfrm>
            <a:off x="1961862" y="3739417"/>
            <a:ext cx="8979493" cy="4203965"/>
          </a:xfrm>
          <a:prstGeom prst="rect">
            <a:avLst/>
          </a:prstGeom>
        </p:spPr>
        <p:txBody>
          <a:bodyPr lIns="0" tIns="0" rIns="0" bIns="0" rtlCol="0" anchor="t">
            <a:spAutoFit/>
          </a:bodyPr>
          <a:lstStyle/>
          <a:p>
            <a:pPr algn="just">
              <a:lnSpc>
                <a:spcPts val="5599"/>
              </a:lnSpc>
            </a:pP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Lược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bỏ</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chủ</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ngữ</a:t>
            </a:r>
            <a:r>
              <a:rPr lang="en-US" sz="3999" b="1" dirty="0">
                <a:solidFill>
                  <a:srgbClr val="000000"/>
                </a:solidFill>
                <a:latin typeface="Roboto Condensed Bold"/>
                <a:ea typeface="Roboto Condensed Bold"/>
                <a:cs typeface="Roboto Condensed Bold"/>
                <a:sym typeface="Roboto Condensed Bold"/>
              </a:rPr>
              <a:t>, ý </a:t>
            </a:r>
            <a:r>
              <a:rPr lang="en-US" sz="3999" b="1" dirty="0" err="1">
                <a:solidFill>
                  <a:srgbClr val="000000"/>
                </a:solidFill>
                <a:latin typeface="Roboto Condensed Bold"/>
                <a:ea typeface="Roboto Condensed Bold"/>
                <a:cs typeface="Roboto Condensed Bold"/>
                <a:sym typeface="Roboto Condensed Bold"/>
              </a:rPr>
              <a:t>ngầm</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chỉ</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người</a:t>
            </a:r>
            <a:r>
              <a:rPr lang="en-US" sz="3999" b="1" dirty="0">
                <a:solidFill>
                  <a:srgbClr val="000000"/>
                </a:solidFill>
                <a:latin typeface="Roboto Condensed Bold"/>
                <a:ea typeface="Roboto Condensed Bold"/>
                <a:cs typeface="Roboto Condensed Bold"/>
                <a:sym typeface="Roboto Condensed Bold"/>
              </a:rPr>
              <a:t> ta" </a:t>
            </a:r>
            <a:r>
              <a:rPr lang="en-US" sz="3999" b="1" dirty="0" err="1">
                <a:solidFill>
                  <a:srgbClr val="000000"/>
                </a:solidFill>
                <a:latin typeface="Roboto Condensed Bold"/>
                <a:ea typeface="Roboto Condensed Bold"/>
                <a:cs typeface="Roboto Condensed Bold"/>
                <a:sym typeface="Roboto Condensed Bold"/>
              </a:rPr>
              <a:t>hoặc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chúng</a:t>
            </a:r>
            <a:r>
              <a:rPr lang="en-US" sz="3999" b="1" dirty="0">
                <a:solidFill>
                  <a:srgbClr val="000000"/>
                </a:solidFill>
                <a:latin typeface="Roboto Condensed Bold"/>
                <a:ea typeface="Roboto Condensed Bold"/>
                <a:cs typeface="Roboto Condensed Bold"/>
                <a:sym typeface="Roboto Condensed Bold"/>
              </a:rPr>
              <a:t> ta". </a:t>
            </a:r>
            <a:r>
              <a:rPr lang="en-US" sz="3999" b="1" dirty="0" err="1">
                <a:solidFill>
                  <a:srgbClr val="000000"/>
                </a:solidFill>
                <a:latin typeface="Roboto Condensed Bold"/>
                <a:ea typeface="Roboto Condensed Bold"/>
                <a:cs typeface="Roboto Condensed Bold"/>
                <a:sym typeface="Roboto Condensed Bold"/>
              </a:rPr>
              <a:t>Câu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tục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ngữ</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khuyên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nhủ</a:t>
            </a:r>
            <a:r>
              <a:rPr lang="en-US" sz="3999" b="1" dirty="0">
                <a:solidFill>
                  <a:srgbClr val="000000"/>
                </a:solidFill>
                <a:latin typeface="Roboto Condensed Bold"/>
                <a:ea typeface="Roboto Condensed Bold"/>
                <a:cs typeface="Roboto Condensed Bold"/>
                <a:sym typeface="Roboto Condensed Bold"/>
              </a:rPr>
              <a:t> con </a:t>
            </a:r>
            <a:r>
              <a:rPr lang="en-US" sz="3999" b="1" dirty="0" err="1">
                <a:solidFill>
                  <a:srgbClr val="000000"/>
                </a:solidFill>
                <a:latin typeface="Roboto Condensed Bold"/>
                <a:ea typeface="Roboto Condensed Bold"/>
                <a:cs typeface="Roboto Condensed Bold"/>
                <a:sym typeface="Roboto Condensed Bold"/>
              </a:rPr>
              <a:t>người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không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nên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bỏ</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cuộc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khi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gặp</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khó</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khăn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Thường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được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sử</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dụng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trong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hoàn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cảnh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khuyên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bảo</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hoặc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động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viên</a:t>
            </a:r>
            <a:r>
              <a:rPr lang="en-US" sz="3999" b="1" dirty="0">
                <a:solidFill>
                  <a:srgbClr val="000000"/>
                </a:solidFill>
                <a:latin typeface="Roboto Condensed Bold"/>
                <a:ea typeface="Roboto Condensed Bold"/>
                <a:cs typeface="Roboto Condensed Bold"/>
                <a:sym typeface="Roboto Condensed Bold"/>
              </a:rPr>
              <a:t>.</a:t>
            </a:r>
          </a:p>
          <a:p>
            <a:pPr algn="just">
              <a:lnSpc>
                <a:spcPts val="5599"/>
              </a:lnSpc>
              <a:spcBef>
                <a:spcPct val="0"/>
              </a:spcBef>
            </a:pPr>
            <a:endParaRPr lang="en-US" sz="3999" b="1" dirty="0">
              <a:solidFill>
                <a:srgbClr val="000000"/>
              </a:solidFill>
              <a:latin typeface="Roboto Condensed Bold"/>
              <a:ea typeface="Roboto Condensed Bold"/>
              <a:cs typeface="Roboto Condensed Bold"/>
              <a:sym typeface="Roboto Condensed Bold"/>
            </a:endParaRPr>
          </a:p>
        </p:txBody>
      </p:sp>
      <p:sp>
        <p:nvSpPr>
          <p:cNvPr id="10" name="TextBox 10"/>
          <p:cNvSpPr txBox="1"/>
          <p:nvPr/>
        </p:nvSpPr>
        <p:spPr>
          <a:xfrm>
            <a:off x="1699904" y="2349324"/>
            <a:ext cx="15446123" cy="679494"/>
          </a:xfrm>
          <a:prstGeom prst="rect">
            <a:avLst/>
          </a:prstGeom>
        </p:spPr>
        <p:txBody>
          <a:bodyPr lIns="0" tIns="0" rIns="0" bIns="0" rtlCol="0" anchor="t">
            <a:spAutoFit/>
          </a:bodyPr>
          <a:lstStyle/>
          <a:p>
            <a:pPr algn="just">
              <a:lnSpc>
                <a:spcPts val="5599"/>
              </a:lnSpc>
              <a:spcBef>
                <a:spcPct val="0"/>
              </a:spcBef>
            </a:pPr>
            <a:r>
              <a:rPr lang="en-US" sz="3999">
                <a:solidFill>
                  <a:srgbClr val="000000"/>
                </a:solidFill>
                <a:latin typeface="Roboto Condensed"/>
                <a:ea typeface="Roboto Condensed"/>
                <a:cs typeface="Roboto Condensed"/>
                <a:sym typeface="Roboto Condensed"/>
              </a:rPr>
              <a:t>a) </a:t>
            </a:r>
            <a:r>
              <a:rPr lang="en-US" sz="3999" i="1">
                <a:solidFill>
                  <a:srgbClr val="000000"/>
                </a:solidFill>
                <a:latin typeface="Roboto Condensed Italics"/>
                <a:ea typeface="Roboto Condensed Italics"/>
                <a:cs typeface="Roboto Condensed Italics"/>
                <a:sym typeface="Roboto Condensed Italics"/>
              </a:rPr>
              <a:t>Chớ thấy sóng cả mà ngã tay chèo.</a:t>
            </a:r>
            <a:r>
              <a:rPr lang="en-US" sz="3999">
                <a:solidFill>
                  <a:srgbClr val="000000"/>
                </a:solidFill>
                <a:latin typeface="Roboto Condensed"/>
                <a:ea typeface="Roboto Condensed"/>
                <a:cs typeface="Roboto Condensed"/>
                <a:sym typeface="Roboto Condensed"/>
              </a:rPr>
              <a:t> (Tục ngữ)</a:t>
            </a:r>
          </a:p>
        </p:txBody>
      </p:sp>
      <p:sp>
        <p:nvSpPr>
          <p:cNvPr id="11" name="TextBox 11"/>
          <p:cNvSpPr txBox="1"/>
          <p:nvPr/>
        </p:nvSpPr>
        <p:spPr>
          <a:xfrm>
            <a:off x="7531657" y="151565"/>
            <a:ext cx="3138338" cy="1534944"/>
          </a:xfrm>
          <a:prstGeom prst="rect">
            <a:avLst/>
          </a:prstGeom>
        </p:spPr>
        <p:txBody>
          <a:bodyPr lIns="0" tIns="0" rIns="0" bIns="0" rtlCol="0" anchor="t">
            <a:spAutoFit/>
          </a:bodyPr>
          <a:lstStyle/>
          <a:p>
            <a:pPr algn="just">
              <a:lnSpc>
                <a:spcPts val="11999"/>
              </a:lnSpc>
            </a:pPr>
            <a:r>
              <a:rPr lang="en-US" sz="8570">
                <a:solidFill>
                  <a:srgbClr val="4F2C33"/>
                </a:solidFill>
                <a:latin typeface="#9Slide07 Crocante"/>
                <a:ea typeface="#9Slide07 Crocante"/>
                <a:cs typeface="#9Slide07 Crocante"/>
                <a:sym typeface="#9Slide07 Crocante"/>
              </a:rPr>
              <a:t>BÀI 2</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rot="-5498069">
            <a:off x="11809018" y="-88976"/>
            <a:ext cx="502063" cy="3550970"/>
          </a:xfrm>
          <a:custGeom>
            <a:avLst/>
            <a:gdLst/>
            <a:ahLst/>
            <a:cxnLst/>
            <a:rect l="l" t="t" r="r" b="b"/>
            <a:pathLst>
              <a:path w="502063" h="3550970">
                <a:moveTo>
                  <a:pt x="0" y="0"/>
                </a:moveTo>
                <a:lnTo>
                  <a:pt x="502063" y="0"/>
                </a:lnTo>
                <a:lnTo>
                  <a:pt x="502063" y="3550970"/>
                </a:lnTo>
                <a:lnTo>
                  <a:pt x="0" y="3550970"/>
                </a:lnTo>
                <a:lnTo>
                  <a:pt x="0" y="0"/>
                </a:lnTo>
                <a:close/>
              </a:path>
            </a:pathLst>
          </a:custGeom>
          <a:blipFill>
            <a:blip r:embed="rId2">
              <a:extLst>
                <a:ext uri="{96DAC541-7B7A-43D3-8B79-37D633B846F1}">
                  <asvg:svgBlip xmlns:asvg="http://schemas.microsoft.com/office/drawing/2016/SVG/main" r:embed="rId3"/>
                </a:ext>
              </a:extLst>
            </a:blip>
            <a:stretch>
              <a:fillRect l="-229204"/>
            </a:stretch>
          </a:blipFill>
        </p:spPr>
        <p:txBody>
          <a:bodyPr/>
          <a:lstStyle/>
          <a:p>
            <a:endParaRPr lang="vi-VN"/>
          </a:p>
        </p:txBody>
      </p:sp>
      <p:grpSp>
        <p:nvGrpSpPr>
          <p:cNvPr id="3" name="Group 3"/>
          <p:cNvGrpSpPr/>
          <p:nvPr/>
        </p:nvGrpSpPr>
        <p:grpSpPr>
          <a:xfrm>
            <a:off x="476619" y="389690"/>
            <a:ext cx="399053" cy="39905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6" name="Freeform 6"/>
          <p:cNvSpPr/>
          <p:nvPr/>
        </p:nvSpPr>
        <p:spPr>
          <a:xfrm>
            <a:off x="17259300" y="308722"/>
            <a:ext cx="1441758" cy="1439956"/>
          </a:xfrm>
          <a:custGeom>
            <a:avLst/>
            <a:gdLst/>
            <a:ahLst/>
            <a:cxnLst/>
            <a:rect l="l" t="t" r="r" b="b"/>
            <a:pathLst>
              <a:path w="1441758" h="1439956">
                <a:moveTo>
                  <a:pt x="0" y="0"/>
                </a:moveTo>
                <a:lnTo>
                  <a:pt x="1441758" y="0"/>
                </a:lnTo>
                <a:lnTo>
                  <a:pt x="1441758" y="1439956"/>
                </a:lnTo>
                <a:lnTo>
                  <a:pt x="0" y="143995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8" name="TextBox 8"/>
          <p:cNvSpPr txBox="1"/>
          <p:nvPr/>
        </p:nvSpPr>
        <p:spPr>
          <a:xfrm>
            <a:off x="8279807" y="3452252"/>
            <a:ext cx="8979493" cy="3499070"/>
          </a:xfrm>
          <a:prstGeom prst="rect">
            <a:avLst/>
          </a:prstGeom>
        </p:spPr>
        <p:txBody>
          <a:bodyPr lIns="0" tIns="0" rIns="0" bIns="0" rtlCol="0" anchor="t">
            <a:spAutoFit/>
          </a:bodyPr>
          <a:lstStyle/>
          <a:p>
            <a:pPr algn="just">
              <a:lnSpc>
                <a:spcPts val="5599"/>
              </a:lnSpc>
              <a:spcBef>
                <a:spcPct val="0"/>
              </a:spcBef>
            </a:pP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Lược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bỏ</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chủ</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ngữ</a:t>
            </a:r>
            <a:r>
              <a:rPr lang="en-US" sz="3999" b="1" dirty="0">
                <a:solidFill>
                  <a:srgbClr val="000000"/>
                </a:solidFill>
                <a:latin typeface="Roboto Condensed Bold"/>
                <a:ea typeface="Roboto Condensed Bold"/>
                <a:cs typeface="Roboto Condensed Bold"/>
                <a:sym typeface="Roboto Condensed Bold"/>
              </a:rPr>
              <a:t>, ý </a:t>
            </a:r>
            <a:r>
              <a:rPr lang="en-US" sz="3999" b="1" dirty="0" err="1">
                <a:solidFill>
                  <a:srgbClr val="000000"/>
                </a:solidFill>
                <a:latin typeface="Roboto Condensed Bold"/>
                <a:ea typeface="Roboto Condensed Bold"/>
                <a:cs typeface="Roboto Condensed Bold"/>
                <a:sym typeface="Roboto Condensed Bold"/>
              </a:rPr>
              <a:t>ngầm</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chỉ</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mọi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người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Câu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tục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ngữ</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nói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về</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giá</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trị</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của</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việc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học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hỏi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thông</a:t>
            </a:r>
            <a:r>
              <a:rPr lang="en-US" sz="3999" b="1" dirty="0">
                <a:solidFill>
                  <a:srgbClr val="000000"/>
                </a:solidFill>
                <a:latin typeface="Roboto Condensed Bold"/>
                <a:ea typeface="Roboto Condensed Bold"/>
                <a:cs typeface="Roboto Condensed Bold"/>
                <a:sym typeface="Roboto Condensed Bold"/>
              </a:rPr>
              <a:t> qua </a:t>
            </a:r>
            <a:r>
              <a:rPr lang="en-US" sz="3999" b="1" dirty="0" err="1">
                <a:solidFill>
                  <a:srgbClr val="000000"/>
                </a:solidFill>
                <a:latin typeface="Roboto Condensed Bold"/>
                <a:ea typeface="Roboto Condensed Bold"/>
                <a:cs typeface="Roboto Condensed Bold"/>
                <a:sym typeface="Roboto Condensed Bold"/>
              </a:rPr>
              <a:t>kinh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nghiệm</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sống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Thường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được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sử</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dụng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trong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bối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cảnh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khuyến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khích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sự</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trải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nghiệm</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và</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học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hỏi</a:t>
            </a:r>
            <a:r>
              <a:rPr lang="en-US" sz="3999" b="1" dirty="0">
                <a:solidFill>
                  <a:srgbClr val="000000"/>
                </a:solidFill>
                <a:latin typeface="Roboto Condensed Bold"/>
                <a:ea typeface="Roboto Condensed Bold"/>
                <a:cs typeface="Roboto Condensed Bold"/>
                <a:sym typeface="Roboto Condensed Bold"/>
              </a:rPr>
              <a:t>.</a:t>
            </a:r>
          </a:p>
        </p:txBody>
      </p:sp>
      <p:sp>
        <p:nvSpPr>
          <p:cNvPr id="9" name="TextBox 9"/>
          <p:cNvSpPr txBox="1"/>
          <p:nvPr/>
        </p:nvSpPr>
        <p:spPr>
          <a:xfrm>
            <a:off x="7710890" y="2382233"/>
            <a:ext cx="15446123" cy="679494"/>
          </a:xfrm>
          <a:prstGeom prst="rect">
            <a:avLst/>
          </a:prstGeom>
        </p:spPr>
        <p:txBody>
          <a:bodyPr lIns="0" tIns="0" rIns="0" bIns="0" rtlCol="0" anchor="t">
            <a:spAutoFit/>
          </a:bodyPr>
          <a:lstStyle/>
          <a:p>
            <a:pPr algn="just">
              <a:lnSpc>
                <a:spcPts val="5599"/>
              </a:lnSpc>
              <a:spcBef>
                <a:spcPct val="0"/>
              </a:spcBef>
            </a:pPr>
            <a:r>
              <a:rPr lang="en-US" sz="3999">
                <a:solidFill>
                  <a:srgbClr val="000000"/>
                </a:solidFill>
                <a:latin typeface="Roboto Condensed"/>
                <a:ea typeface="Roboto Condensed"/>
                <a:cs typeface="Roboto Condensed"/>
                <a:sym typeface="Roboto Condensed"/>
              </a:rPr>
              <a:t>b) </a:t>
            </a:r>
            <a:r>
              <a:rPr lang="en-US" sz="3999" i="1">
                <a:solidFill>
                  <a:srgbClr val="000000"/>
                </a:solidFill>
                <a:latin typeface="Roboto Condensed Italics"/>
                <a:ea typeface="Roboto Condensed Italics"/>
                <a:cs typeface="Roboto Condensed Italics"/>
                <a:sym typeface="Roboto Condensed Italics"/>
              </a:rPr>
              <a:t>Đi một ngày đàng, học một sàng khôn. </a:t>
            </a:r>
            <a:r>
              <a:rPr lang="en-US" sz="3999">
                <a:solidFill>
                  <a:srgbClr val="000000"/>
                </a:solidFill>
                <a:latin typeface="Roboto Condensed"/>
                <a:ea typeface="Roboto Condensed"/>
                <a:cs typeface="Roboto Condensed"/>
                <a:sym typeface="Roboto Condensed"/>
              </a:rPr>
              <a:t>(Tục ngữ)</a:t>
            </a:r>
          </a:p>
        </p:txBody>
      </p:sp>
      <p:sp>
        <p:nvSpPr>
          <p:cNvPr id="10" name="TextBox 10"/>
          <p:cNvSpPr txBox="1"/>
          <p:nvPr/>
        </p:nvSpPr>
        <p:spPr>
          <a:xfrm>
            <a:off x="10703635" y="151565"/>
            <a:ext cx="3138338" cy="1534944"/>
          </a:xfrm>
          <a:prstGeom prst="rect">
            <a:avLst/>
          </a:prstGeom>
        </p:spPr>
        <p:txBody>
          <a:bodyPr lIns="0" tIns="0" rIns="0" bIns="0" rtlCol="0" anchor="t">
            <a:spAutoFit/>
          </a:bodyPr>
          <a:lstStyle/>
          <a:p>
            <a:pPr algn="just">
              <a:lnSpc>
                <a:spcPts val="11999"/>
              </a:lnSpc>
            </a:pPr>
            <a:r>
              <a:rPr lang="en-US" sz="8570">
                <a:solidFill>
                  <a:srgbClr val="4F2C33"/>
                </a:solidFill>
                <a:latin typeface="#9Slide07 Crocante"/>
                <a:ea typeface="#9Slide07 Crocante"/>
                <a:cs typeface="#9Slide07 Crocante"/>
                <a:sym typeface="#9Slide07 Crocante"/>
              </a:rPr>
              <a:t>BÀI 2</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rot="-5498069">
            <a:off x="11809018" y="-88976"/>
            <a:ext cx="502063" cy="3550970"/>
          </a:xfrm>
          <a:custGeom>
            <a:avLst/>
            <a:gdLst/>
            <a:ahLst/>
            <a:cxnLst/>
            <a:rect l="l" t="t" r="r" b="b"/>
            <a:pathLst>
              <a:path w="502063" h="3550970">
                <a:moveTo>
                  <a:pt x="0" y="0"/>
                </a:moveTo>
                <a:lnTo>
                  <a:pt x="502063" y="0"/>
                </a:lnTo>
                <a:lnTo>
                  <a:pt x="502063" y="3550970"/>
                </a:lnTo>
                <a:lnTo>
                  <a:pt x="0" y="3550970"/>
                </a:lnTo>
                <a:lnTo>
                  <a:pt x="0" y="0"/>
                </a:lnTo>
                <a:close/>
              </a:path>
            </a:pathLst>
          </a:custGeom>
          <a:blipFill>
            <a:blip r:embed="rId2">
              <a:extLst>
                <a:ext uri="{96DAC541-7B7A-43D3-8B79-37D633B846F1}">
                  <asvg:svgBlip xmlns:asvg="http://schemas.microsoft.com/office/drawing/2016/SVG/main" r:embed="rId3"/>
                </a:ext>
              </a:extLst>
            </a:blip>
            <a:stretch>
              <a:fillRect l="-229204"/>
            </a:stretch>
          </a:blipFill>
        </p:spPr>
        <p:txBody>
          <a:bodyPr/>
          <a:lstStyle/>
          <a:p>
            <a:endParaRPr lang="vi-VN"/>
          </a:p>
        </p:txBody>
      </p:sp>
      <p:grpSp>
        <p:nvGrpSpPr>
          <p:cNvPr id="3" name="Group 3"/>
          <p:cNvGrpSpPr/>
          <p:nvPr/>
        </p:nvGrpSpPr>
        <p:grpSpPr>
          <a:xfrm>
            <a:off x="476619" y="389690"/>
            <a:ext cx="399053" cy="39905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8" name="TextBox 8"/>
          <p:cNvSpPr txBox="1"/>
          <p:nvPr/>
        </p:nvSpPr>
        <p:spPr>
          <a:xfrm>
            <a:off x="8279807" y="3452252"/>
            <a:ext cx="8979493" cy="3499070"/>
          </a:xfrm>
          <a:prstGeom prst="rect">
            <a:avLst/>
          </a:prstGeom>
        </p:spPr>
        <p:txBody>
          <a:bodyPr lIns="0" tIns="0" rIns="0" bIns="0" rtlCol="0" anchor="t">
            <a:spAutoFit/>
          </a:bodyPr>
          <a:lstStyle/>
          <a:p>
            <a:pPr algn="just">
              <a:lnSpc>
                <a:spcPts val="5599"/>
              </a:lnSpc>
              <a:spcBef>
                <a:spcPct val="0"/>
              </a:spcBef>
            </a:pP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Lược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bỏ</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chủ</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ngữ</a:t>
            </a:r>
            <a:r>
              <a:rPr lang="en-US" sz="3999" b="1" dirty="0">
                <a:solidFill>
                  <a:srgbClr val="000000"/>
                </a:solidFill>
                <a:latin typeface="Roboto Condensed Bold"/>
                <a:ea typeface="Roboto Condensed Bold"/>
                <a:cs typeface="Roboto Condensed Bold"/>
                <a:sym typeface="Roboto Condensed Bold"/>
              </a:rPr>
              <a:t>, ý </a:t>
            </a:r>
            <a:r>
              <a:rPr lang="en-US" sz="3999" b="1" dirty="0" err="1">
                <a:solidFill>
                  <a:srgbClr val="000000"/>
                </a:solidFill>
                <a:latin typeface="Roboto Condensed Bold"/>
                <a:ea typeface="Roboto Condensed Bold"/>
                <a:cs typeface="Roboto Condensed Bold"/>
                <a:sym typeface="Roboto Condensed Bold"/>
              </a:rPr>
              <a:t>ngầm</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chỉ</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mọi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người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chúng</a:t>
            </a:r>
            <a:r>
              <a:rPr lang="en-US" sz="3999" b="1" dirty="0">
                <a:solidFill>
                  <a:srgbClr val="000000"/>
                </a:solidFill>
                <a:latin typeface="Roboto Condensed Bold"/>
                <a:ea typeface="Roboto Condensed Bold"/>
                <a:cs typeface="Roboto Condensed Bold"/>
                <a:sym typeface="Roboto Condensed Bold"/>
              </a:rPr>
              <a:t> ta”. </a:t>
            </a:r>
            <a:r>
              <a:rPr lang="en-US" sz="3999" b="1" dirty="0" err="1">
                <a:solidFill>
                  <a:srgbClr val="000000"/>
                </a:solidFill>
                <a:latin typeface="Roboto Condensed Bold"/>
                <a:ea typeface="Roboto Condensed Bold"/>
                <a:cs typeface="Roboto Condensed Bold"/>
                <a:sym typeface="Roboto Condensed Bold"/>
              </a:rPr>
              <a:t>Câu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khẩu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hiệu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này</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kêu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gọi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mọi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người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hành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động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để</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bảo</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vệ</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môi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trường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Thường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được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sử</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dụng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trong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bối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cảnh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tuyên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truyền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bảo</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vệ</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môi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trường</a:t>
            </a:r>
            <a:r>
              <a:rPr lang="en-US" sz="3999" b="1" dirty="0">
                <a:solidFill>
                  <a:srgbClr val="000000"/>
                </a:solidFill>
                <a:latin typeface="Roboto Condensed Bold"/>
                <a:ea typeface="Roboto Condensed Bold"/>
                <a:cs typeface="Roboto Condensed Bold"/>
                <a:sym typeface="Roboto Condensed Bold"/>
              </a:rPr>
              <a:t>.</a:t>
            </a:r>
          </a:p>
        </p:txBody>
      </p:sp>
      <p:sp>
        <p:nvSpPr>
          <p:cNvPr id="9" name="TextBox 9"/>
          <p:cNvSpPr txBox="1"/>
          <p:nvPr/>
        </p:nvSpPr>
        <p:spPr>
          <a:xfrm>
            <a:off x="7710890" y="2382233"/>
            <a:ext cx="15446123" cy="679494"/>
          </a:xfrm>
          <a:prstGeom prst="rect">
            <a:avLst/>
          </a:prstGeom>
        </p:spPr>
        <p:txBody>
          <a:bodyPr lIns="0" tIns="0" rIns="0" bIns="0" rtlCol="0" anchor="t">
            <a:spAutoFit/>
          </a:bodyPr>
          <a:lstStyle/>
          <a:p>
            <a:pPr algn="just">
              <a:lnSpc>
                <a:spcPts val="5599"/>
              </a:lnSpc>
              <a:spcBef>
                <a:spcPct val="0"/>
              </a:spcBef>
            </a:pPr>
            <a:r>
              <a:rPr lang="en-US" sz="3999">
                <a:solidFill>
                  <a:srgbClr val="000000"/>
                </a:solidFill>
                <a:latin typeface="Roboto Condensed"/>
                <a:ea typeface="Roboto Condensed"/>
                <a:cs typeface="Roboto Condensed"/>
                <a:sym typeface="Roboto Condensed"/>
              </a:rPr>
              <a:t>c) </a:t>
            </a:r>
            <a:r>
              <a:rPr lang="en-US" sz="3999" i="1">
                <a:solidFill>
                  <a:srgbClr val="000000"/>
                </a:solidFill>
                <a:latin typeface="Roboto Condensed Italics"/>
                <a:ea typeface="Roboto Condensed Italics"/>
                <a:cs typeface="Roboto Condensed Italics"/>
                <a:sym typeface="Roboto Condensed Italics"/>
              </a:rPr>
              <a:t>Hãy cứu lấy Trái Đất! </a:t>
            </a:r>
            <a:r>
              <a:rPr lang="en-US" sz="3999">
                <a:solidFill>
                  <a:srgbClr val="000000"/>
                </a:solidFill>
                <a:latin typeface="Roboto Condensed"/>
                <a:ea typeface="Roboto Condensed"/>
                <a:cs typeface="Roboto Condensed"/>
                <a:sym typeface="Roboto Condensed"/>
              </a:rPr>
              <a:t>(Khẩu hiệu)</a:t>
            </a:r>
          </a:p>
        </p:txBody>
      </p:sp>
      <p:sp>
        <p:nvSpPr>
          <p:cNvPr id="10" name="TextBox 10"/>
          <p:cNvSpPr txBox="1"/>
          <p:nvPr/>
        </p:nvSpPr>
        <p:spPr>
          <a:xfrm>
            <a:off x="10703635" y="151565"/>
            <a:ext cx="3138338" cy="1534944"/>
          </a:xfrm>
          <a:prstGeom prst="rect">
            <a:avLst/>
          </a:prstGeom>
        </p:spPr>
        <p:txBody>
          <a:bodyPr lIns="0" tIns="0" rIns="0" bIns="0" rtlCol="0" anchor="t">
            <a:spAutoFit/>
          </a:bodyPr>
          <a:lstStyle/>
          <a:p>
            <a:pPr algn="just">
              <a:lnSpc>
                <a:spcPts val="11999"/>
              </a:lnSpc>
            </a:pPr>
            <a:r>
              <a:rPr lang="en-US" sz="8570">
                <a:solidFill>
                  <a:srgbClr val="4F2C33"/>
                </a:solidFill>
                <a:latin typeface="#9Slide07 Crocante"/>
                <a:ea typeface="#9Slide07 Crocante"/>
                <a:cs typeface="#9Slide07 Crocante"/>
                <a:sym typeface="#9Slide07 Crocante"/>
              </a:rPr>
              <a:t>BÀI 2</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rot="-5498069">
            <a:off x="11809018" y="-88976"/>
            <a:ext cx="502063" cy="3550970"/>
          </a:xfrm>
          <a:custGeom>
            <a:avLst/>
            <a:gdLst/>
            <a:ahLst/>
            <a:cxnLst/>
            <a:rect l="l" t="t" r="r" b="b"/>
            <a:pathLst>
              <a:path w="502063" h="3550970">
                <a:moveTo>
                  <a:pt x="0" y="0"/>
                </a:moveTo>
                <a:lnTo>
                  <a:pt x="502063" y="0"/>
                </a:lnTo>
                <a:lnTo>
                  <a:pt x="502063" y="3550970"/>
                </a:lnTo>
                <a:lnTo>
                  <a:pt x="0" y="3550970"/>
                </a:lnTo>
                <a:lnTo>
                  <a:pt x="0" y="0"/>
                </a:lnTo>
                <a:close/>
              </a:path>
            </a:pathLst>
          </a:custGeom>
          <a:blipFill>
            <a:blip r:embed="rId2">
              <a:extLst>
                <a:ext uri="{96DAC541-7B7A-43D3-8B79-37D633B846F1}">
                  <asvg:svgBlip xmlns:asvg="http://schemas.microsoft.com/office/drawing/2016/SVG/main" r:embed="rId3"/>
                </a:ext>
              </a:extLst>
            </a:blip>
            <a:stretch>
              <a:fillRect l="-229204"/>
            </a:stretch>
          </a:blipFill>
        </p:spPr>
        <p:txBody>
          <a:bodyPr/>
          <a:lstStyle/>
          <a:p>
            <a:endParaRPr lang="vi-VN"/>
          </a:p>
        </p:txBody>
      </p:sp>
      <p:grpSp>
        <p:nvGrpSpPr>
          <p:cNvPr id="3" name="Group 3"/>
          <p:cNvGrpSpPr/>
          <p:nvPr/>
        </p:nvGrpSpPr>
        <p:grpSpPr>
          <a:xfrm>
            <a:off x="476619" y="389690"/>
            <a:ext cx="399053" cy="39905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8" name="TextBox 8"/>
          <p:cNvSpPr txBox="1"/>
          <p:nvPr/>
        </p:nvSpPr>
        <p:spPr>
          <a:xfrm>
            <a:off x="7981886" y="3355865"/>
            <a:ext cx="8979493" cy="3499070"/>
          </a:xfrm>
          <a:prstGeom prst="rect">
            <a:avLst/>
          </a:prstGeom>
        </p:spPr>
        <p:txBody>
          <a:bodyPr lIns="0" tIns="0" rIns="0" bIns="0" rtlCol="0" anchor="t">
            <a:spAutoFit/>
          </a:bodyPr>
          <a:lstStyle/>
          <a:p>
            <a:pPr algn="just">
              <a:lnSpc>
                <a:spcPts val="5599"/>
              </a:lnSpc>
            </a:pP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Lược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bỏ</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chủ</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ngữ</a:t>
            </a:r>
            <a:r>
              <a:rPr lang="en-US" sz="3999" b="1" dirty="0">
                <a:solidFill>
                  <a:srgbClr val="000000"/>
                </a:solidFill>
                <a:latin typeface="Roboto Condensed Bold"/>
                <a:ea typeface="Roboto Condensed Bold"/>
                <a:cs typeface="Roboto Condensed Bold"/>
                <a:sym typeface="Roboto Condensed Bold"/>
              </a:rPr>
              <a:t>, ý </a:t>
            </a:r>
            <a:r>
              <a:rPr lang="en-US" sz="3999" b="1" dirty="0" err="1">
                <a:solidFill>
                  <a:srgbClr val="000000"/>
                </a:solidFill>
                <a:latin typeface="Roboto Condensed Bold"/>
                <a:ea typeface="Roboto Condensed Bold"/>
                <a:cs typeface="Roboto Condensed Bold"/>
                <a:sym typeface="Roboto Condensed Bold"/>
              </a:rPr>
              <a:t>ngầm</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chỉ</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mọi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người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Câu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khẩu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hiệu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kêu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gọi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tuân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thủ</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pháp</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luật</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Thường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được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sử</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dụng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trong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các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văn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bản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thông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điệp</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tuyên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truyền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pháp</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luật</a:t>
            </a:r>
            <a:r>
              <a:rPr lang="en-US" sz="3999" b="1" dirty="0">
                <a:solidFill>
                  <a:srgbClr val="000000"/>
                </a:solidFill>
                <a:latin typeface="Roboto Condensed Bold"/>
                <a:ea typeface="Roboto Condensed Bold"/>
                <a:cs typeface="Roboto Condensed Bold"/>
                <a:sym typeface="Roboto Condensed Bold"/>
              </a:rPr>
              <a:t>.</a:t>
            </a:r>
          </a:p>
          <a:p>
            <a:pPr algn="just">
              <a:lnSpc>
                <a:spcPts val="5599"/>
              </a:lnSpc>
              <a:spcBef>
                <a:spcPct val="0"/>
              </a:spcBef>
            </a:pPr>
            <a:endParaRPr lang="en-US" sz="3999" b="1" dirty="0">
              <a:solidFill>
                <a:srgbClr val="000000"/>
              </a:solidFill>
              <a:latin typeface="Roboto Condensed Bold"/>
              <a:ea typeface="Roboto Condensed Bold"/>
              <a:cs typeface="Roboto Condensed Bold"/>
              <a:sym typeface="Roboto Condensed Bold"/>
            </a:endParaRPr>
          </a:p>
        </p:txBody>
      </p:sp>
      <p:sp>
        <p:nvSpPr>
          <p:cNvPr id="9" name="TextBox 9"/>
          <p:cNvSpPr txBox="1"/>
          <p:nvPr/>
        </p:nvSpPr>
        <p:spPr>
          <a:xfrm>
            <a:off x="6256336" y="2229634"/>
            <a:ext cx="15446123" cy="679494"/>
          </a:xfrm>
          <a:prstGeom prst="rect">
            <a:avLst/>
          </a:prstGeom>
        </p:spPr>
        <p:txBody>
          <a:bodyPr lIns="0" tIns="0" rIns="0" bIns="0" rtlCol="0" anchor="t">
            <a:spAutoFit/>
          </a:bodyPr>
          <a:lstStyle/>
          <a:p>
            <a:pPr algn="just">
              <a:lnSpc>
                <a:spcPts val="5599"/>
              </a:lnSpc>
              <a:spcBef>
                <a:spcPct val="0"/>
              </a:spcBef>
            </a:pPr>
            <a:r>
              <a:rPr lang="en-US" sz="3999">
                <a:solidFill>
                  <a:srgbClr val="000000"/>
                </a:solidFill>
                <a:latin typeface="Roboto Condensed"/>
                <a:ea typeface="Roboto Condensed"/>
                <a:cs typeface="Roboto Condensed"/>
                <a:sym typeface="Roboto Condensed"/>
              </a:rPr>
              <a:t>d) </a:t>
            </a:r>
            <a:r>
              <a:rPr lang="en-US" sz="3999" i="1">
                <a:solidFill>
                  <a:srgbClr val="000000"/>
                </a:solidFill>
                <a:latin typeface="Roboto Condensed Italics"/>
                <a:ea typeface="Roboto Condensed Italics"/>
                <a:cs typeface="Roboto Condensed Italics"/>
                <a:sym typeface="Roboto Condensed Italics"/>
              </a:rPr>
              <a:t>Sống, làm việc theo Hiến pháp và pháp luật!</a:t>
            </a:r>
            <a:r>
              <a:rPr lang="en-US" sz="3999">
                <a:solidFill>
                  <a:srgbClr val="000000"/>
                </a:solidFill>
                <a:latin typeface="Roboto Condensed"/>
                <a:ea typeface="Roboto Condensed"/>
                <a:cs typeface="Roboto Condensed"/>
                <a:sym typeface="Roboto Condensed"/>
              </a:rPr>
              <a:t> (Khẩu hiệu)</a:t>
            </a:r>
          </a:p>
        </p:txBody>
      </p:sp>
      <p:sp>
        <p:nvSpPr>
          <p:cNvPr id="10" name="TextBox 10"/>
          <p:cNvSpPr txBox="1"/>
          <p:nvPr/>
        </p:nvSpPr>
        <p:spPr>
          <a:xfrm>
            <a:off x="10703635" y="151565"/>
            <a:ext cx="3138338" cy="1534944"/>
          </a:xfrm>
          <a:prstGeom prst="rect">
            <a:avLst/>
          </a:prstGeom>
        </p:spPr>
        <p:txBody>
          <a:bodyPr lIns="0" tIns="0" rIns="0" bIns="0" rtlCol="0" anchor="t">
            <a:spAutoFit/>
          </a:bodyPr>
          <a:lstStyle/>
          <a:p>
            <a:pPr algn="just">
              <a:lnSpc>
                <a:spcPts val="11999"/>
              </a:lnSpc>
            </a:pPr>
            <a:r>
              <a:rPr lang="en-US" sz="8570">
                <a:solidFill>
                  <a:srgbClr val="4F2C33"/>
                </a:solidFill>
                <a:latin typeface="#9Slide07 Crocante"/>
                <a:ea typeface="#9Slide07 Crocante"/>
                <a:cs typeface="#9Slide07 Crocante"/>
                <a:sym typeface="#9Slide07 Crocante"/>
              </a:rPr>
              <a:t>BÀI 2</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pSp>
        <p:nvGrpSpPr>
          <p:cNvPr id="12" name="Group 12"/>
          <p:cNvGrpSpPr/>
          <p:nvPr/>
        </p:nvGrpSpPr>
        <p:grpSpPr>
          <a:xfrm>
            <a:off x="10389642" y="7431858"/>
            <a:ext cx="399053" cy="39905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5" name="Freeform 15"/>
          <p:cNvSpPr/>
          <p:nvPr/>
        </p:nvSpPr>
        <p:spPr>
          <a:xfrm>
            <a:off x="11263562" y="6523176"/>
            <a:ext cx="1308260" cy="1306625"/>
          </a:xfrm>
          <a:custGeom>
            <a:avLst/>
            <a:gdLst/>
            <a:ahLst/>
            <a:cxnLst/>
            <a:rect l="l" t="t" r="r" b="b"/>
            <a:pathLst>
              <a:path w="1308260" h="1306625">
                <a:moveTo>
                  <a:pt x="0" y="0"/>
                </a:moveTo>
                <a:lnTo>
                  <a:pt x="1308261" y="0"/>
                </a:lnTo>
                <a:lnTo>
                  <a:pt x="1308261" y="1306625"/>
                </a:lnTo>
                <a:lnTo>
                  <a:pt x="0" y="130662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16" name="TextBox 16"/>
          <p:cNvSpPr txBox="1"/>
          <p:nvPr/>
        </p:nvSpPr>
        <p:spPr>
          <a:xfrm>
            <a:off x="2192323" y="104730"/>
            <a:ext cx="9071240" cy="1135221"/>
          </a:xfrm>
          <a:prstGeom prst="rect">
            <a:avLst/>
          </a:prstGeom>
        </p:spPr>
        <p:txBody>
          <a:bodyPr lIns="0" tIns="0" rIns="0" bIns="0" rtlCol="0" anchor="t">
            <a:spAutoFit/>
          </a:bodyPr>
          <a:lstStyle/>
          <a:p>
            <a:pPr algn="just">
              <a:lnSpc>
                <a:spcPts val="8708"/>
              </a:lnSpc>
            </a:pPr>
            <a:r>
              <a:rPr lang="en-US" sz="6220">
                <a:solidFill>
                  <a:srgbClr val="4A7168"/>
                </a:solidFill>
                <a:latin typeface="#9Slide07 Crocante"/>
                <a:ea typeface="#9Slide07 Crocante"/>
                <a:cs typeface="#9Slide07 Crocante"/>
                <a:sym typeface="#9Slide07 Crocante"/>
              </a:rPr>
              <a:t>KHÁM PHÁ CÂU</a:t>
            </a:r>
          </a:p>
        </p:txBody>
      </p:sp>
      <p:sp>
        <p:nvSpPr>
          <p:cNvPr id="17" name="Freeform 17"/>
          <p:cNvSpPr/>
          <p:nvPr/>
        </p:nvSpPr>
        <p:spPr>
          <a:xfrm>
            <a:off x="1142362" y="295230"/>
            <a:ext cx="741637" cy="909984"/>
          </a:xfrm>
          <a:custGeom>
            <a:avLst/>
            <a:gdLst/>
            <a:ahLst/>
            <a:cxnLst/>
            <a:rect l="l" t="t" r="r" b="b"/>
            <a:pathLst>
              <a:path w="741637" h="909984">
                <a:moveTo>
                  <a:pt x="0" y="0"/>
                </a:moveTo>
                <a:lnTo>
                  <a:pt x="741638" y="0"/>
                </a:lnTo>
                <a:lnTo>
                  <a:pt x="741638" y="909985"/>
                </a:lnTo>
                <a:lnTo>
                  <a:pt x="0" y="9099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18" name="Group 18"/>
          <p:cNvGrpSpPr/>
          <p:nvPr/>
        </p:nvGrpSpPr>
        <p:grpSpPr>
          <a:xfrm>
            <a:off x="5222015" y="1859865"/>
            <a:ext cx="6854569" cy="2201072"/>
            <a:chOff x="0" y="0"/>
            <a:chExt cx="1805319" cy="579706"/>
          </a:xfrm>
        </p:grpSpPr>
        <p:sp>
          <p:nvSpPr>
            <p:cNvPr id="19" name="Freeform 19"/>
            <p:cNvSpPr/>
            <p:nvPr/>
          </p:nvSpPr>
          <p:spPr>
            <a:xfrm>
              <a:off x="0" y="0"/>
              <a:ext cx="1805318" cy="579706"/>
            </a:xfrm>
            <a:custGeom>
              <a:avLst/>
              <a:gdLst/>
              <a:ahLst/>
              <a:cxnLst/>
              <a:rect l="l" t="t" r="r" b="b"/>
              <a:pathLst>
                <a:path w="1805318" h="579706">
                  <a:moveTo>
                    <a:pt x="57602" y="0"/>
                  </a:moveTo>
                  <a:lnTo>
                    <a:pt x="1747716" y="0"/>
                  </a:lnTo>
                  <a:cubicBezTo>
                    <a:pt x="1779529" y="0"/>
                    <a:pt x="1805318" y="25789"/>
                    <a:pt x="1805318" y="57602"/>
                  </a:cubicBezTo>
                  <a:lnTo>
                    <a:pt x="1805318" y="522104"/>
                  </a:lnTo>
                  <a:cubicBezTo>
                    <a:pt x="1805318" y="553917"/>
                    <a:pt x="1779529" y="579706"/>
                    <a:pt x="1747716" y="579706"/>
                  </a:cubicBezTo>
                  <a:lnTo>
                    <a:pt x="57602" y="579706"/>
                  </a:lnTo>
                  <a:cubicBezTo>
                    <a:pt x="25789" y="579706"/>
                    <a:pt x="0" y="553917"/>
                    <a:pt x="0" y="522104"/>
                  </a:cubicBezTo>
                  <a:lnTo>
                    <a:pt x="0" y="57602"/>
                  </a:lnTo>
                  <a:cubicBezTo>
                    <a:pt x="0" y="25789"/>
                    <a:pt x="25789" y="0"/>
                    <a:pt x="57602" y="0"/>
                  </a:cubicBezTo>
                  <a:close/>
                </a:path>
              </a:pathLst>
            </a:custGeom>
            <a:solidFill>
              <a:srgbClr val="A8E1D2"/>
            </a:solidFill>
          </p:spPr>
          <p:txBody>
            <a:bodyPr/>
            <a:lstStyle/>
            <a:p>
              <a:endParaRPr lang="vi-VN"/>
            </a:p>
          </p:txBody>
        </p:sp>
        <p:sp>
          <p:nvSpPr>
            <p:cNvPr id="20" name="TextBox 20"/>
            <p:cNvSpPr txBox="1"/>
            <p:nvPr/>
          </p:nvSpPr>
          <p:spPr>
            <a:xfrm>
              <a:off x="0" y="-47625"/>
              <a:ext cx="1805319" cy="627331"/>
            </a:xfrm>
            <a:prstGeom prst="rect">
              <a:avLst/>
            </a:prstGeom>
          </p:spPr>
          <p:txBody>
            <a:bodyPr lIns="50800" tIns="50800" rIns="50800" bIns="50800" rtlCol="0" anchor="ctr"/>
            <a:lstStyle/>
            <a:p>
              <a:pPr algn="ctr">
                <a:lnSpc>
                  <a:spcPts val="3662"/>
                </a:lnSpc>
              </a:pPr>
              <a:endParaRPr/>
            </a:p>
          </p:txBody>
        </p:sp>
      </p:grpSp>
      <p:sp>
        <p:nvSpPr>
          <p:cNvPr id="21" name="TextBox 21"/>
          <p:cNvSpPr txBox="1"/>
          <p:nvPr/>
        </p:nvSpPr>
        <p:spPr>
          <a:xfrm>
            <a:off x="5667101" y="2335185"/>
            <a:ext cx="6196427" cy="1261209"/>
          </a:xfrm>
          <a:prstGeom prst="rect">
            <a:avLst/>
          </a:prstGeom>
        </p:spPr>
        <p:txBody>
          <a:bodyPr lIns="0" tIns="0" rIns="0" bIns="0" rtlCol="0" anchor="t">
            <a:spAutoFit/>
          </a:bodyPr>
          <a:lstStyle/>
          <a:p>
            <a:pPr algn="just">
              <a:lnSpc>
                <a:spcPts val="5040"/>
              </a:lnSpc>
            </a:pPr>
            <a:r>
              <a:rPr lang="en-US" sz="3600" dirty="0">
                <a:solidFill>
                  <a:srgbClr val="4F2C33"/>
                </a:solidFill>
                <a:latin typeface="Roboto Condensed"/>
                <a:ea typeface="Roboto Condensed"/>
                <a:cs typeface="Roboto Condensed"/>
                <a:sym typeface="Roboto Condensed"/>
              </a:rPr>
              <a:t>HS </a:t>
            </a:r>
            <a:r>
              <a:rPr lang="en-US" sz="3600" dirty="0" err="1">
                <a:solidFill>
                  <a:srgbClr val="4F2C33"/>
                </a:solidFill>
                <a:latin typeface="Roboto Condensed"/>
                <a:ea typeface="Roboto Condensed"/>
                <a:cs typeface="Roboto Condensed"/>
                <a:sym typeface="Roboto Condensed"/>
              </a:rPr>
              <a:t>thực</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hiện</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bài</a:t>
            </a:r>
            <a:r>
              <a:rPr lang="en-US" sz="3600" dirty="0">
                <a:solidFill>
                  <a:srgbClr val="4F2C33"/>
                </a:solidFill>
                <a:latin typeface="Roboto Condensed"/>
                <a:ea typeface="Roboto Condensed"/>
                <a:cs typeface="Roboto Condensed"/>
                <a:sym typeface="Roboto Condensed"/>
              </a:rPr>
              <a:t> 3 </a:t>
            </a:r>
            <a:r>
              <a:rPr lang="en-US" sz="3600" dirty="0" err="1">
                <a:solidFill>
                  <a:srgbClr val="4F2C33"/>
                </a:solidFill>
                <a:latin typeface="Roboto Condensed"/>
                <a:ea typeface="Roboto Condensed"/>
                <a:cs typeface="Roboto Condensed"/>
                <a:sym typeface="Roboto Condensed"/>
              </a:rPr>
              <a:t>SGK</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tr.64</a:t>
            </a:r>
            <a:endParaRPr lang="en-US" sz="3600" dirty="0">
              <a:solidFill>
                <a:srgbClr val="4F2C33"/>
              </a:solidFill>
              <a:latin typeface="Roboto Condensed"/>
              <a:ea typeface="Roboto Condensed"/>
              <a:cs typeface="Roboto Condensed"/>
              <a:sym typeface="Roboto Condensed"/>
            </a:endParaRPr>
          </a:p>
          <a:p>
            <a:pPr algn="just">
              <a:lnSpc>
                <a:spcPts val="5040"/>
              </a:lnSpc>
            </a:pPr>
            <a:r>
              <a:rPr lang="en-US" sz="3600" dirty="0" err="1">
                <a:solidFill>
                  <a:srgbClr val="4F2C33"/>
                </a:solidFill>
                <a:latin typeface="Roboto Condensed"/>
                <a:ea typeface="Roboto Condensed"/>
                <a:cs typeface="Roboto Condensed"/>
                <a:sym typeface="Roboto Condensed"/>
              </a:rPr>
              <a:t>Thời</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gian</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thực</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hiện</a:t>
            </a:r>
            <a:r>
              <a:rPr lang="en-US" sz="3600" dirty="0">
                <a:solidFill>
                  <a:srgbClr val="4F2C33"/>
                </a:solidFill>
                <a:latin typeface="Roboto Condensed"/>
                <a:ea typeface="Roboto Condensed"/>
                <a:cs typeface="Roboto Condensed"/>
                <a:sym typeface="Roboto Condensed"/>
              </a:rPr>
              <a:t>: 10 </a:t>
            </a:r>
            <a:r>
              <a:rPr lang="en-US" sz="3600" dirty="0" err="1">
                <a:solidFill>
                  <a:srgbClr val="4F2C33"/>
                </a:solidFill>
                <a:latin typeface="Roboto Condensed"/>
                <a:ea typeface="Roboto Condensed"/>
                <a:cs typeface="Roboto Condensed"/>
                <a:sym typeface="Roboto Condensed"/>
              </a:rPr>
              <a:t>phút</a:t>
            </a:r>
            <a:endParaRPr lang="en-US" sz="3600" dirty="0">
              <a:solidFill>
                <a:srgbClr val="4F2C33"/>
              </a:solidFill>
              <a:latin typeface="Roboto Condensed"/>
              <a:ea typeface="Roboto Condensed"/>
              <a:cs typeface="Roboto Condensed"/>
              <a:sym typeface="Roboto Condensed"/>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pSp>
        <p:nvGrpSpPr>
          <p:cNvPr id="10" name="Group 10"/>
          <p:cNvGrpSpPr/>
          <p:nvPr/>
        </p:nvGrpSpPr>
        <p:grpSpPr>
          <a:xfrm>
            <a:off x="829173" y="918456"/>
            <a:ext cx="399053" cy="39905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3" name="Group 13"/>
          <p:cNvGrpSpPr/>
          <p:nvPr/>
        </p:nvGrpSpPr>
        <p:grpSpPr>
          <a:xfrm>
            <a:off x="2000002" y="2423272"/>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6" name="Group 16"/>
          <p:cNvGrpSpPr/>
          <p:nvPr/>
        </p:nvGrpSpPr>
        <p:grpSpPr>
          <a:xfrm>
            <a:off x="15995178" y="4159641"/>
            <a:ext cx="399053" cy="39905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9" name="Group 19"/>
          <p:cNvGrpSpPr/>
          <p:nvPr/>
        </p:nvGrpSpPr>
        <p:grpSpPr>
          <a:xfrm>
            <a:off x="17100816" y="2622798"/>
            <a:ext cx="399053" cy="399053"/>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2" name="Group 22"/>
          <p:cNvGrpSpPr/>
          <p:nvPr/>
        </p:nvGrpSpPr>
        <p:grpSpPr>
          <a:xfrm>
            <a:off x="15958340" y="718929"/>
            <a:ext cx="399053" cy="399053"/>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28" name="Freeform 28"/>
          <p:cNvSpPr/>
          <p:nvPr/>
        </p:nvSpPr>
        <p:spPr>
          <a:xfrm>
            <a:off x="421786" y="3142801"/>
            <a:ext cx="1417665" cy="1415893"/>
          </a:xfrm>
          <a:custGeom>
            <a:avLst/>
            <a:gdLst/>
            <a:ahLst/>
            <a:cxnLst/>
            <a:rect l="l" t="t" r="r" b="b"/>
            <a:pathLst>
              <a:path w="1417665" h="1415893">
                <a:moveTo>
                  <a:pt x="0" y="0"/>
                </a:moveTo>
                <a:lnTo>
                  <a:pt x="1417664" y="0"/>
                </a:lnTo>
                <a:lnTo>
                  <a:pt x="1417664" y="1415893"/>
                </a:lnTo>
                <a:lnTo>
                  <a:pt x="0" y="141589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29" name="Freeform 29"/>
          <p:cNvSpPr/>
          <p:nvPr/>
        </p:nvSpPr>
        <p:spPr>
          <a:xfrm>
            <a:off x="16085846" y="5205087"/>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31" name="TextBox 31"/>
          <p:cNvSpPr txBox="1"/>
          <p:nvPr/>
        </p:nvSpPr>
        <p:spPr>
          <a:xfrm>
            <a:off x="2585481" y="1861319"/>
            <a:ext cx="12614352" cy="771525"/>
          </a:xfrm>
          <a:prstGeom prst="rect">
            <a:avLst/>
          </a:prstGeom>
        </p:spPr>
        <p:txBody>
          <a:bodyPr lIns="0" tIns="0" rIns="0" bIns="0" rtlCol="0" anchor="t">
            <a:spAutoFit/>
          </a:bodyPr>
          <a:lstStyle/>
          <a:p>
            <a:pPr algn="ctr">
              <a:lnSpc>
                <a:spcPts val="6000"/>
              </a:lnSpc>
            </a:pPr>
            <a:r>
              <a:rPr lang="en-US" sz="5000" b="1" spc="250">
                <a:solidFill>
                  <a:srgbClr val="7A4675"/>
                </a:solidFill>
                <a:latin typeface="Fraunces Bold"/>
                <a:ea typeface="Fraunces Bold"/>
                <a:cs typeface="Fraunces Bold"/>
                <a:sym typeface="Fraunces Bold"/>
              </a:rPr>
              <a:t>KHỞI ĐỘNG</a:t>
            </a:r>
          </a:p>
        </p:txBody>
      </p:sp>
      <p:sp>
        <p:nvSpPr>
          <p:cNvPr id="32" name="TextBox 32"/>
          <p:cNvSpPr txBox="1"/>
          <p:nvPr/>
        </p:nvSpPr>
        <p:spPr>
          <a:xfrm>
            <a:off x="5149049" y="3190348"/>
            <a:ext cx="7773538" cy="615950"/>
          </a:xfrm>
          <a:prstGeom prst="rect">
            <a:avLst/>
          </a:prstGeom>
        </p:spPr>
        <p:txBody>
          <a:bodyPr lIns="0" tIns="0" rIns="0" bIns="0" rtlCol="0" anchor="t">
            <a:spAutoFit/>
          </a:bodyPr>
          <a:lstStyle/>
          <a:p>
            <a:pPr algn="just">
              <a:lnSpc>
                <a:spcPts val="4900"/>
              </a:lnSpc>
            </a:pPr>
            <a:r>
              <a:rPr lang="en-US" sz="3500" b="1">
                <a:solidFill>
                  <a:srgbClr val="4F2C33"/>
                </a:solidFill>
                <a:latin typeface="Roboto Condensed Bold"/>
                <a:ea typeface="Roboto Condensed Bold"/>
                <a:cs typeface="Roboto Condensed Bold"/>
                <a:sym typeface="Roboto Condensed Bold"/>
              </a:rPr>
              <a:t>Nhiệm vụ 2: Tiếp tục so sánh 2 câu sau</a:t>
            </a:r>
          </a:p>
        </p:txBody>
      </p:sp>
      <p:sp>
        <p:nvSpPr>
          <p:cNvPr id="33" name="TextBox 33"/>
          <p:cNvSpPr txBox="1"/>
          <p:nvPr/>
        </p:nvSpPr>
        <p:spPr>
          <a:xfrm>
            <a:off x="3157164" y="4368272"/>
            <a:ext cx="11541358" cy="1235075"/>
          </a:xfrm>
          <a:prstGeom prst="rect">
            <a:avLst/>
          </a:prstGeom>
        </p:spPr>
        <p:txBody>
          <a:bodyPr lIns="0" tIns="0" rIns="0" bIns="0" rtlCol="0" anchor="t">
            <a:spAutoFit/>
          </a:bodyPr>
          <a:lstStyle/>
          <a:p>
            <a:pPr algn="just">
              <a:lnSpc>
                <a:spcPts val="4900"/>
              </a:lnSpc>
            </a:pPr>
            <a:r>
              <a:rPr lang="en-US" sz="3500">
                <a:solidFill>
                  <a:srgbClr val="4F2C33"/>
                </a:solidFill>
                <a:latin typeface="Roboto Condensed"/>
                <a:ea typeface="Roboto Condensed"/>
                <a:cs typeface="Roboto Condensed"/>
                <a:sym typeface="Roboto Condensed"/>
              </a:rPr>
              <a:t>Ngữ liệu 1: </a:t>
            </a:r>
            <a:r>
              <a:rPr lang="en-US" sz="3500" b="1" i="1">
                <a:solidFill>
                  <a:srgbClr val="4F2C33"/>
                </a:solidFill>
                <a:latin typeface="Roboto Condensed Bold Italics"/>
                <a:ea typeface="Roboto Condensed Bold Italics"/>
                <a:cs typeface="Roboto Condensed Bold Italics"/>
                <a:sym typeface="Roboto Condensed Bold Italics"/>
              </a:rPr>
              <a:t>Cảnh đẹp quá!</a:t>
            </a:r>
          </a:p>
          <a:p>
            <a:pPr algn="just">
              <a:lnSpc>
                <a:spcPts val="4900"/>
              </a:lnSpc>
            </a:pPr>
            <a:r>
              <a:rPr lang="en-US" sz="3500">
                <a:solidFill>
                  <a:srgbClr val="4F2C33"/>
                </a:solidFill>
                <a:latin typeface="Roboto Condensed"/>
                <a:ea typeface="Roboto Condensed"/>
                <a:cs typeface="Roboto Condensed"/>
                <a:sym typeface="Roboto Condensed"/>
              </a:rPr>
              <a:t>Ngữ liệu 2: </a:t>
            </a:r>
            <a:r>
              <a:rPr lang="en-US" sz="3500" b="1" i="1">
                <a:solidFill>
                  <a:srgbClr val="4F2C33"/>
                </a:solidFill>
                <a:latin typeface="Roboto Condensed Bold Italics"/>
                <a:ea typeface="Roboto Condensed Bold Italics"/>
                <a:cs typeface="Roboto Condensed Bold Italics"/>
                <a:sym typeface="Roboto Condensed Bold Italics"/>
              </a:rPr>
              <a:t>Trời ơi! Cảnh đẹp quá!</a:t>
            </a:r>
          </a:p>
        </p:txBody>
      </p:sp>
      <p:sp>
        <p:nvSpPr>
          <p:cNvPr id="34" name="TextBox 34"/>
          <p:cNvSpPr txBox="1"/>
          <p:nvPr/>
        </p:nvSpPr>
        <p:spPr>
          <a:xfrm>
            <a:off x="3121979" y="6358534"/>
            <a:ext cx="11541358" cy="615950"/>
          </a:xfrm>
          <a:prstGeom prst="rect">
            <a:avLst/>
          </a:prstGeom>
        </p:spPr>
        <p:txBody>
          <a:bodyPr lIns="0" tIns="0" rIns="0" bIns="0" rtlCol="0" anchor="t">
            <a:spAutoFit/>
          </a:bodyPr>
          <a:lstStyle/>
          <a:p>
            <a:pPr algn="just">
              <a:lnSpc>
                <a:spcPts val="4900"/>
              </a:lnSpc>
            </a:pPr>
            <a:r>
              <a:rPr lang="en-US" sz="3500" dirty="0" err="1">
                <a:solidFill>
                  <a:srgbClr val="A5804A"/>
                </a:solidFill>
                <a:latin typeface="Roboto Condensed"/>
                <a:ea typeface="Roboto Condensed"/>
                <a:cs typeface="Roboto Condensed"/>
                <a:sym typeface="Roboto Condensed"/>
              </a:rPr>
              <a:t>Ngữ</a:t>
            </a:r>
            <a:r>
              <a:rPr lang="en-US" sz="3500" dirty="0">
                <a:solidFill>
                  <a:srgbClr val="A5804A"/>
                </a:solidFill>
                <a:latin typeface="Roboto Condensed"/>
                <a:ea typeface="Roboto Condensed"/>
                <a:cs typeface="Roboto Condensed"/>
                <a:sym typeface="Roboto Condensed"/>
              </a:rPr>
              <a:t> </a:t>
            </a:r>
            <a:r>
              <a:rPr lang="en-US" sz="3500" dirty="0" err="1">
                <a:solidFill>
                  <a:srgbClr val="A5804A"/>
                </a:solidFill>
                <a:latin typeface="Roboto Condensed"/>
                <a:ea typeface="Roboto Condensed"/>
                <a:cs typeface="Roboto Condensed"/>
                <a:sym typeface="Roboto Condensed"/>
              </a:rPr>
              <a:t>liệu</a:t>
            </a:r>
            <a:r>
              <a:rPr lang="en-US" sz="3500" dirty="0">
                <a:solidFill>
                  <a:srgbClr val="A5804A"/>
                </a:solidFill>
                <a:latin typeface="Roboto Condensed"/>
                <a:ea typeface="Roboto Condensed"/>
                <a:cs typeface="Roboto Condensed"/>
                <a:sym typeface="Roboto Condensed"/>
              </a:rPr>
              <a:t> 2 </a:t>
            </a:r>
            <a:r>
              <a:rPr lang="en-US" sz="3500" dirty="0" err="1">
                <a:solidFill>
                  <a:srgbClr val="A5804A"/>
                </a:solidFill>
                <a:latin typeface="Roboto Condensed"/>
                <a:ea typeface="Roboto Condensed"/>
                <a:cs typeface="Roboto Condensed"/>
                <a:sym typeface="Roboto Condensed"/>
              </a:rPr>
              <a:t>thể</a:t>
            </a:r>
            <a:r>
              <a:rPr lang="en-US" sz="3500" dirty="0">
                <a:solidFill>
                  <a:srgbClr val="A5804A"/>
                </a:solidFill>
                <a:latin typeface="Roboto Condensed"/>
                <a:ea typeface="Roboto Condensed"/>
                <a:cs typeface="Roboto Condensed"/>
                <a:sym typeface="Roboto Condensed"/>
              </a:rPr>
              <a:t> </a:t>
            </a:r>
            <a:r>
              <a:rPr lang="en-US" sz="3500" dirty="0" err="1">
                <a:solidFill>
                  <a:srgbClr val="A5804A"/>
                </a:solidFill>
                <a:latin typeface="Roboto Condensed"/>
                <a:ea typeface="Roboto Condensed"/>
                <a:cs typeface="Roboto Condensed"/>
                <a:sym typeface="Roboto Condensed"/>
              </a:rPr>
              <a:t>hiện</a:t>
            </a:r>
            <a:r>
              <a:rPr lang="en-US" sz="3500" dirty="0">
                <a:solidFill>
                  <a:srgbClr val="A5804A"/>
                </a:solidFill>
                <a:latin typeface="Roboto Condensed"/>
                <a:ea typeface="Roboto Condensed"/>
                <a:cs typeface="Roboto Condensed"/>
                <a:sym typeface="Roboto Condensed"/>
              </a:rPr>
              <a:t> </a:t>
            </a:r>
            <a:r>
              <a:rPr lang="en-US" sz="3500" dirty="0" err="1">
                <a:solidFill>
                  <a:srgbClr val="A5804A"/>
                </a:solidFill>
                <a:latin typeface="Roboto Condensed"/>
                <a:ea typeface="Roboto Condensed"/>
                <a:cs typeface="Roboto Condensed"/>
                <a:sym typeface="Roboto Condensed"/>
              </a:rPr>
              <a:t>cảm</a:t>
            </a:r>
            <a:r>
              <a:rPr lang="en-US" sz="3500" dirty="0">
                <a:solidFill>
                  <a:srgbClr val="A5804A"/>
                </a:solidFill>
                <a:latin typeface="Roboto Condensed"/>
                <a:ea typeface="Roboto Condensed"/>
                <a:cs typeface="Roboto Condensed"/>
                <a:sym typeface="Roboto Condensed"/>
              </a:rPr>
              <a:t> </a:t>
            </a:r>
            <a:r>
              <a:rPr lang="en-US" sz="3500" dirty="0" err="1">
                <a:solidFill>
                  <a:srgbClr val="A5804A"/>
                </a:solidFill>
                <a:latin typeface="Roboto Condensed"/>
                <a:ea typeface="Roboto Condensed"/>
                <a:cs typeface="Roboto Condensed"/>
                <a:sym typeface="Roboto Condensed"/>
              </a:rPr>
              <a:t>xúc</a:t>
            </a:r>
            <a:r>
              <a:rPr lang="en-US" sz="3500" dirty="0">
                <a:solidFill>
                  <a:srgbClr val="A5804A"/>
                </a:solidFill>
                <a:latin typeface="Roboto Condensed"/>
                <a:ea typeface="Roboto Condensed"/>
                <a:cs typeface="Roboto Condensed"/>
                <a:sym typeface="Roboto Condensed"/>
              </a:rPr>
              <a:t> </a:t>
            </a:r>
            <a:r>
              <a:rPr lang="en-US" sz="3500" dirty="0" err="1">
                <a:solidFill>
                  <a:srgbClr val="A5804A"/>
                </a:solidFill>
                <a:latin typeface="Roboto Condensed"/>
                <a:ea typeface="Roboto Condensed"/>
                <a:cs typeface="Roboto Condensed"/>
                <a:sym typeface="Roboto Condensed"/>
              </a:rPr>
              <a:t>mãnh</a:t>
            </a:r>
            <a:r>
              <a:rPr lang="en-US" sz="3500" dirty="0">
                <a:solidFill>
                  <a:srgbClr val="A5804A"/>
                </a:solidFill>
                <a:latin typeface="Roboto Condensed"/>
                <a:ea typeface="Roboto Condensed"/>
                <a:cs typeface="Roboto Condensed"/>
                <a:sym typeface="Roboto Condensed"/>
              </a:rPr>
              <a:t> </a:t>
            </a:r>
            <a:r>
              <a:rPr lang="en-US" sz="3500" dirty="0" err="1">
                <a:solidFill>
                  <a:srgbClr val="A5804A"/>
                </a:solidFill>
                <a:latin typeface="Roboto Condensed"/>
                <a:ea typeface="Roboto Condensed"/>
                <a:cs typeface="Roboto Condensed"/>
                <a:sym typeface="Roboto Condensed"/>
              </a:rPr>
              <a:t>liệt</a:t>
            </a:r>
            <a:r>
              <a:rPr lang="en-US" sz="3500" dirty="0">
                <a:solidFill>
                  <a:srgbClr val="A5804A"/>
                </a:solidFill>
                <a:latin typeface="Roboto Condensed"/>
                <a:ea typeface="Roboto Condensed"/>
                <a:cs typeface="Roboto Condensed"/>
                <a:sym typeface="Roboto Condensed"/>
              </a:rPr>
              <a:t> </a:t>
            </a:r>
            <a:r>
              <a:rPr lang="en-US" sz="3500" dirty="0" err="1">
                <a:solidFill>
                  <a:srgbClr val="A5804A"/>
                </a:solidFill>
                <a:latin typeface="Roboto Condensed"/>
                <a:ea typeface="Roboto Condensed"/>
                <a:cs typeface="Roboto Condensed"/>
                <a:sym typeface="Roboto Condensed"/>
              </a:rPr>
              <a:t>hơn</a:t>
            </a:r>
            <a:r>
              <a:rPr lang="en-US" sz="3500" dirty="0">
                <a:solidFill>
                  <a:srgbClr val="A5804A"/>
                </a:solidFill>
                <a:latin typeface="Roboto Condensed"/>
                <a:ea typeface="Roboto Condensed"/>
                <a:cs typeface="Roboto Condensed"/>
                <a:sym typeface="Roboto Condensed"/>
              </a:rPr>
              <a:t> </a:t>
            </a:r>
            <a:r>
              <a:rPr lang="en-US" sz="3500" dirty="0" err="1">
                <a:solidFill>
                  <a:srgbClr val="A5804A"/>
                </a:solidFill>
                <a:latin typeface="Roboto Condensed"/>
                <a:ea typeface="Roboto Condensed"/>
                <a:cs typeface="Roboto Condensed"/>
                <a:sym typeface="Roboto Condensed"/>
              </a:rPr>
              <a:t>vì</a:t>
            </a:r>
            <a:r>
              <a:rPr lang="en-US" sz="3500" dirty="0">
                <a:solidFill>
                  <a:srgbClr val="A5804A"/>
                </a:solidFill>
                <a:latin typeface="Roboto Condensed"/>
                <a:ea typeface="Roboto Condensed"/>
                <a:cs typeface="Roboto Condensed"/>
                <a:sym typeface="Roboto Condensed"/>
              </a:rPr>
              <a:t> </a:t>
            </a:r>
            <a:r>
              <a:rPr lang="en-US" sz="3500" dirty="0" err="1">
                <a:solidFill>
                  <a:srgbClr val="A5804A"/>
                </a:solidFill>
                <a:latin typeface="Roboto Condensed"/>
                <a:ea typeface="Roboto Condensed"/>
                <a:cs typeface="Roboto Condensed"/>
                <a:sym typeface="Roboto Condensed"/>
              </a:rPr>
              <a:t>có</a:t>
            </a:r>
            <a:r>
              <a:rPr lang="en-US" sz="3500" dirty="0">
                <a:solidFill>
                  <a:srgbClr val="A5804A"/>
                </a:solidFill>
                <a:latin typeface="Roboto Condensed"/>
                <a:ea typeface="Roboto Condensed"/>
                <a:cs typeface="Roboto Condensed"/>
                <a:sym typeface="Roboto Condensed"/>
              </a:rPr>
              <a:t> </a:t>
            </a:r>
            <a:r>
              <a:rPr lang="en-US" sz="3500" dirty="0" err="1">
                <a:solidFill>
                  <a:srgbClr val="A5804A"/>
                </a:solidFill>
                <a:latin typeface="Roboto Condensed"/>
                <a:ea typeface="Roboto Condensed"/>
                <a:cs typeface="Roboto Condensed"/>
                <a:sym typeface="Roboto Condensed"/>
              </a:rPr>
              <a:t>câu</a:t>
            </a:r>
            <a:r>
              <a:rPr lang="en-US" sz="3500" dirty="0">
                <a:solidFill>
                  <a:srgbClr val="A5804A"/>
                </a:solidFill>
                <a:latin typeface="Roboto Condensed"/>
                <a:ea typeface="Roboto Condensed"/>
                <a:cs typeface="Roboto Condensed"/>
                <a:sym typeface="Roboto Condensed"/>
              </a:rPr>
              <a:t> </a:t>
            </a:r>
            <a:r>
              <a:rPr lang="en-US" sz="3500" b="1" i="1" dirty="0" err="1">
                <a:solidFill>
                  <a:srgbClr val="A5804A"/>
                </a:solidFill>
                <a:latin typeface="Roboto Condensed Bold Italics"/>
                <a:ea typeface="Roboto Condensed Bold Italics"/>
                <a:cs typeface="Roboto Condensed Bold Italics"/>
                <a:sym typeface="Roboto Condensed Bold Italics"/>
              </a:rPr>
              <a:t>Trời</a:t>
            </a:r>
            <a:r>
              <a:rPr lang="en-US" sz="3500" b="1" i="1" dirty="0">
                <a:solidFill>
                  <a:srgbClr val="A5804A"/>
                </a:solidFill>
                <a:latin typeface="Roboto Condensed Bold Italics"/>
                <a:ea typeface="Roboto Condensed Bold Italics"/>
                <a:cs typeface="Roboto Condensed Bold Italics"/>
                <a:sym typeface="Roboto Condensed Bold Italics"/>
              </a:rPr>
              <a:t> </a:t>
            </a:r>
            <a:r>
              <a:rPr lang="en-US" sz="3500" b="1" i="1" dirty="0" err="1">
                <a:solidFill>
                  <a:srgbClr val="A5804A"/>
                </a:solidFill>
                <a:latin typeface="Roboto Condensed Bold Italics"/>
                <a:ea typeface="Roboto Condensed Bold Italics"/>
                <a:cs typeface="Roboto Condensed Bold Italics"/>
                <a:sym typeface="Roboto Condensed Bold Italics"/>
              </a:rPr>
              <a:t>ơi</a:t>
            </a:r>
            <a:r>
              <a:rPr lang="en-US" sz="3500" b="1" i="1" dirty="0">
                <a:solidFill>
                  <a:srgbClr val="A5804A"/>
                </a:solidFill>
                <a:latin typeface="Roboto Condensed Bold Italics"/>
                <a:ea typeface="Roboto Condensed Bold Italics"/>
                <a:cs typeface="Roboto Condensed Bold Italics"/>
                <a:sym typeface="Roboto Condensed Bold Italics"/>
              </a:rPr>
              <a:t>!</a:t>
            </a:r>
            <a:r>
              <a:rPr lang="en-US" sz="3500" dirty="0">
                <a:solidFill>
                  <a:srgbClr val="A5804A"/>
                </a:solidFill>
                <a:latin typeface="Roboto Condensed"/>
                <a:ea typeface="Roboto Condensed"/>
                <a:cs typeface="Roboto Condensed"/>
                <a:sym typeface="Roboto Condensed"/>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rot="-5498069">
            <a:off x="9272496" y="7807004"/>
            <a:ext cx="502063" cy="3550970"/>
          </a:xfrm>
          <a:custGeom>
            <a:avLst/>
            <a:gdLst/>
            <a:ahLst/>
            <a:cxnLst/>
            <a:rect l="l" t="t" r="r" b="b"/>
            <a:pathLst>
              <a:path w="502063" h="3550970">
                <a:moveTo>
                  <a:pt x="0" y="0"/>
                </a:moveTo>
                <a:lnTo>
                  <a:pt x="502063" y="0"/>
                </a:lnTo>
                <a:lnTo>
                  <a:pt x="502063" y="3550969"/>
                </a:lnTo>
                <a:lnTo>
                  <a:pt x="0" y="3550969"/>
                </a:lnTo>
                <a:lnTo>
                  <a:pt x="0" y="0"/>
                </a:lnTo>
                <a:close/>
              </a:path>
            </a:pathLst>
          </a:custGeom>
          <a:blipFill>
            <a:blip r:embed="rId2">
              <a:extLst>
                <a:ext uri="{96DAC541-7B7A-43D3-8B79-37D633B846F1}">
                  <asvg:svgBlip xmlns:asvg="http://schemas.microsoft.com/office/drawing/2016/SVG/main" r:embed="rId3"/>
                </a:ext>
              </a:extLst>
            </a:blip>
            <a:stretch>
              <a:fillRect l="-229204"/>
            </a:stretch>
          </a:blipFill>
        </p:spPr>
        <p:txBody>
          <a:bodyPr/>
          <a:lstStyle/>
          <a:p>
            <a:endParaRPr lang="vi-VN"/>
          </a:p>
        </p:txBody>
      </p:sp>
      <p:grpSp>
        <p:nvGrpSpPr>
          <p:cNvPr id="3" name="Group 3"/>
          <p:cNvGrpSpPr/>
          <p:nvPr/>
        </p:nvGrpSpPr>
        <p:grpSpPr>
          <a:xfrm>
            <a:off x="476619" y="389690"/>
            <a:ext cx="399053" cy="39905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8" name="TextBox 8"/>
          <p:cNvSpPr txBox="1"/>
          <p:nvPr/>
        </p:nvSpPr>
        <p:spPr>
          <a:xfrm>
            <a:off x="1028700" y="952500"/>
            <a:ext cx="15718743" cy="1384388"/>
          </a:xfrm>
          <a:prstGeom prst="rect">
            <a:avLst/>
          </a:prstGeom>
        </p:spPr>
        <p:txBody>
          <a:bodyPr lIns="0" tIns="0" rIns="0" bIns="0" rtlCol="0" anchor="t">
            <a:spAutoFit/>
          </a:bodyPr>
          <a:lstStyle/>
          <a:p>
            <a:pPr algn="ctr">
              <a:lnSpc>
                <a:spcPts val="5599"/>
              </a:lnSpc>
              <a:spcBef>
                <a:spcPct val="0"/>
              </a:spcBef>
            </a:pPr>
            <a:r>
              <a:rPr lang="en-US" sz="3999" b="1">
                <a:solidFill>
                  <a:srgbClr val="000000"/>
                </a:solidFill>
                <a:latin typeface="Roboto Condensed Bold"/>
                <a:ea typeface="Roboto Condensed Bold"/>
                <a:cs typeface="Roboto Condensed Bold"/>
                <a:sym typeface="Roboto Condensed Bold"/>
              </a:rPr>
              <a:t>Tìm câu đặc biệt trong những câu dưới đây. Chỉ ra ý nghĩa, tác dụng của mỗi câu đặc biệt tìm được.</a:t>
            </a:r>
          </a:p>
        </p:txBody>
      </p:sp>
      <p:sp>
        <p:nvSpPr>
          <p:cNvPr id="9" name="TextBox 9"/>
          <p:cNvSpPr txBox="1"/>
          <p:nvPr/>
        </p:nvSpPr>
        <p:spPr>
          <a:xfrm>
            <a:off x="1813177" y="2697903"/>
            <a:ext cx="15446123" cy="4908859"/>
          </a:xfrm>
          <a:prstGeom prst="rect">
            <a:avLst/>
          </a:prstGeom>
        </p:spPr>
        <p:txBody>
          <a:bodyPr lIns="0" tIns="0" rIns="0" bIns="0" rtlCol="0" anchor="t">
            <a:spAutoFit/>
          </a:bodyPr>
          <a:lstStyle/>
          <a:p>
            <a:pPr algn="just">
              <a:lnSpc>
                <a:spcPts val="5599"/>
              </a:lnSpc>
            </a:pPr>
            <a:r>
              <a:rPr lang="en-US" sz="3999" dirty="0">
                <a:solidFill>
                  <a:srgbClr val="000000"/>
                </a:solidFill>
                <a:latin typeface="Roboto Condensed"/>
                <a:ea typeface="Roboto Condensed"/>
                <a:cs typeface="Roboto Condensed"/>
                <a:sym typeface="Roboto Condensed"/>
              </a:rPr>
              <a:t>a) </a:t>
            </a:r>
            <a:r>
              <a:rPr lang="en-US" sz="3999" i="1" dirty="0">
                <a:solidFill>
                  <a:srgbClr val="000000"/>
                </a:solidFill>
                <a:latin typeface="Roboto Condensed Italics"/>
                <a:ea typeface="Roboto Condensed Italics"/>
                <a:cs typeface="Roboto Condensed Italics"/>
                <a:sym typeface="Roboto Condensed Italics"/>
              </a:rPr>
              <a:t>Chao </a:t>
            </a:r>
            <a:r>
              <a:rPr lang="en-US" sz="3999" i="1" dirty="0" err="1">
                <a:solidFill>
                  <a:srgbClr val="000000"/>
                </a:solidFill>
                <a:latin typeface="Roboto Condensed Italics"/>
                <a:ea typeface="Roboto Condensed Italics"/>
                <a:cs typeface="Roboto Condensed Italics"/>
                <a:sym typeface="Roboto Condensed Italics"/>
              </a:rPr>
              <a:t>ôi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Ông</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lão</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nhớ</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làng</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nhớ</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cái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làng</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quá</a:t>
            </a:r>
            <a:r>
              <a:rPr lang="en-US" sz="3999" i="1" dirty="0">
                <a:solidFill>
                  <a:srgbClr val="000000"/>
                </a:solidFill>
                <a:latin typeface="Roboto Condensed Italics"/>
                <a:ea typeface="Roboto Condensed Italics"/>
                <a:cs typeface="Roboto Condensed Italics"/>
                <a:sym typeface="Roboto Condensed Italics"/>
              </a:rPr>
              <a:t>. </a:t>
            </a:r>
            <a:r>
              <a:rPr lang="en-US" sz="3999" dirty="0">
                <a:solidFill>
                  <a:srgbClr val="000000"/>
                </a:solidFill>
                <a:latin typeface="Roboto Condensed"/>
                <a:ea typeface="Roboto Condensed"/>
                <a:cs typeface="Roboto Condensed"/>
                <a:sym typeface="Roboto Condensed"/>
              </a:rPr>
              <a:t>(Kim </a:t>
            </a:r>
            <a:r>
              <a:rPr lang="en-US" sz="3999" dirty="0" err="1">
                <a:solidFill>
                  <a:srgbClr val="000000"/>
                </a:solidFill>
                <a:latin typeface="Roboto Condensed"/>
                <a:ea typeface="Roboto Condensed"/>
                <a:cs typeface="Roboto Condensed"/>
                <a:sym typeface="Roboto Condensed"/>
              </a:rPr>
              <a:t>Lân</a:t>
            </a:r>
            <a:r>
              <a:rPr lang="en-US" sz="3999" dirty="0">
                <a:solidFill>
                  <a:srgbClr val="000000"/>
                </a:solidFill>
                <a:latin typeface="Roboto Condensed"/>
                <a:ea typeface="Roboto Condensed"/>
                <a:cs typeface="Roboto Condensed"/>
                <a:sym typeface="Roboto Condensed"/>
              </a:rPr>
              <a:t>)</a:t>
            </a:r>
          </a:p>
          <a:p>
            <a:pPr algn="just">
              <a:lnSpc>
                <a:spcPts val="5599"/>
              </a:lnSpc>
            </a:pPr>
            <a:r>
              <a:rPr lang="en-US" sz="3999" dirty="0">
                <a:solidFill>
                  <a:srgbClr val="000000"/>
                </a:solidFill>
                <a:latin typeface="Roboto Condensed"/>
                <a:ea typeface="Roboto Condensed"/>
                <a:cs typeface="Roboto Condensed"/>
                <a:sym typeface="Roboto Condensed"/>
              </a:rPr>
              <a:t>b) </a:t>
            </a:r>
            <a:r>
              <a:rPr lang="en-US" sz="3999" i="1" dirty="0" err="1">
                <a:solidFill>
                  <a:srgbClr val="000000"/>
                </a:solidFill>
                <a:latin typeface="Roboto Condensed Italics"/>
                <a:ea typeface="Roboto Condensed Italics"/>
                <a:cs typeface="Roboto Condensed Italics"/>
                <a:sym typeface="Roboto Condensed Italics"/>
              </a:rPr>
              <a:t>Khốn</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nạn</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Nào</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tôi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có</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tiếc</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gì</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đâu</a:t>
            </a:r>
            <a:r>
              <a:rPr lang="en-US" sz="3999" i="1" dirty="0">
                <a:solidFill>
                  <a:srgbClr val="000000"/>
                </a:solidFill>
                <a:latin typeface="Roboto Condensed Italics"/>
                <a:ea typeface="Roboto Condensed Italics"/>
                <a:cs typeface="Roboto Condensed Italics"/>
                <a:sym typeface="Roboto Condensed Italics"/>
              </a:rPr>
              <a:t>?</a:t>
            </a:r>
            <a:r>
              <a:rPr lang="en-US" sz="3999" dirty="0">
                <a:solidFill>
                  <a:srgbClr val="000000"/>
                </a:solidFill>
                <a:latin typeface="Roboto Condensed"/>
                <a:ea typeface="Roboto Condensed"/>
                <a:cs typeface="Roboto Condensed"/>
                <a:sym typeface="Roboto Condensed"/>
              </a:rPr>
              <a:t> (Ngô </a:t>
            </a:r>
            <a:r>
              <a:rPr lang="en-US" sz="3999" dirty="0" err="1">
                <a:solidFill>
                  <a:srgbClr val="000000"/>
                </a:solidFill>
                <a:latin typeface="Roboto Condensed"/>
                <a:ea typeface="Roboto Condensed"/>
                <a:cs typeface="Roboto Condensed"/>
                <a:sym typeface="Roboto Condensed"/>
              </a:rPr>
              <a:t>Tất</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Tố</a:t>
            </a:r>
            <a:r>
              <a:rPr lang="en-US" sz="3999" dirty="0">
                <a:solidFill>
                  <a:srgbClr val="000000"/>
                </a:solidFill>
                <a:latin typeface="Roboto Condensed"/>
                <a:ea typeface="Roboto Condensed"/>
                <a:cs typeface="Roboto Condensed"/>
                <a:sym typeface="Roboto Condensed"/>
              </a:rPr>
              <a:t>)</a:t>
            </a:r>
          </a:p>
          <a:p>
            <a:pPr algn="just">
              <a:lnSpc>
                <a:spcPts val="5599"/>
              </a:lnSpc>
            </a:pPr>
            <a:r>
              <a:rPr lang="en-US" sz="3999" dirty="0">
                <a:solidFill>
                  <a:srgbClr val="000000"/>
                </a:solidFill>
                <a:latin typeface="Roboto Condensed"/>
                <a:ea typeface="Roboto Condensed"/>
                <a:cs typeface="Roboto Condensed"/>
                <a:sym typeface="Roboto Condensed"/>
              </a:rPr>
              <a:t>c) </a:t>
            </a:r>
            <a:r>
              <a:rPr lang="en-US" sz="3999" i="1" dirty="0">
                <a:solidFill>
                  <a:srgbClr val="000000"/>
                </a:solidFill>
                <a:latin typeface="Roboto Condensed Italics"/>
                <a:ea typeface="Roboto Condensed Italics"/>
                <a:cs typeface="Roboto Condensed Italics"/>
                <a:sym typeface="Roboto Condensed Italics"/>
              </a:rPr>
              <a:t>Thu! </a:t>
            </a:r>
            <a:r>
              <a:rPr lang="en-US" sz="3999" i="1" dirty="0" err="1">
                <a:solidFill>
                  <a:srgbClr val="000000"/>
                </a:solidFill>
                <a:latin typeface="Roboto Condensed Italics"/>
                <a:ea typeface="Roboto Condensed Italics"/>
                <a:cs typeface="Roboto Condensed Italics"/>
                <a:sym typeface="Roboto Condensed Italics"/>
              </a:rPr>
              <a:t>Để</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ba</a:t>
            </a:r>
            <a:r>
              <a:rPr lang="en-US" sz="3999" i="1" dirty="0">
                <a:solidFill>
                  <a:srgbClr val="000000"/>
                </a:solidFill>
                <a:latin typeface="Roboto Condensed Italics"/>
                <a:ea typeface="Roboto Condensed Italics"/>
                <a:cs typeface="Roboto Condensed Italics"/>
                <a:sym typeface="Roboto Condensed Italics"/>
              </a:rPr>
              <a:t> con </a:t>
            </a:r>
            <a:r>
              <a:rPr lang="en-US" sz="3999" i="1" dirty="0" err="1">
                <a:solidFill>
                  <a:srgbClr val="000000"/>
                </a:solidFill>
                <a:latin typeface="Roboto Condensed Italics"/>
                <a:ea typeface="Roboto Condensed Italics"/>
                <a:cs typeface="Roboto Condensed Italics"/>
                <a:sym typeface="Roboto Condensed Italics"/>
              </a:rPr>
              <a:t>đi</a:t>
            </a:r>
            <a:r>
              <a:rPr lang="en-US" sz="3999" i="1" dirty="0">
                <a:solidFill>
                  <a:srgbClr val="000000"/>
                </a:solidFill>
                <a:latin typeface="Roboto Condensed Italics"/>
                <a:ea typeface="Roboto Condensed Italics"/>
                <a:cs typeface="Roboto Condensed Italics"/>
                <a:sym typeface="Roboto Condensed Italics"/>
              </a:rPr>
              <a:t>. </a:t>
            </a:r>
            <a:r>
              <a:rPr lang="en-US" sz="3999" dirty="0">
                <a:solidFill>
                  <a:srgbClr val="000000"/>
                </a:solidFill>
                <a:latin typeface="Roboto Condensed"/>
                <a:ea typeface="Roboto Condensed"/>
                <a:cs typeface="Roboto Condensed"/>
                <a:sym typeface="Roboto Condensed"/>
              </a:rPr>
              <a:t>(</a:t>
            </a:r>
            <a:r>
              <a:rPr lang="en-US" sz="3999" dirty="0" err="1">
                <a:solidFill>
                  <a:srgbClr val="000000"/>
                </a:solidFill>
                <a:latin typeface="Roboto Condensed"/>
                <a:ea typeface="Roboto Condensed"/>
                <a:cs typeface="Roboto Condensed"/>
                <a:sym typeface="Roboto Condensed"/>
              </a:rPr>
              <a:t>Nguyễn</a:t>
            </a:r>
            <a:r>
              <a:rPr lang="en-US" sz="3999" dirty="0">
                <a:solidFill>
                  <a:srgbClr val="000000"/>
                </a:solidFill>
                <a:latin typeface="Roboto Condensed"/>
                <a:ea typeface="Roboto Condensed"/>
                <a:cs typeface="Roboto Condensed"/>
                <a:sym typeface="Roboto Condensed"/>
              </a:rPr>
              <a:t> Quang </a:t>
            </a:r>
            <a:r>
              <a:rPr lang="en-US" sz="3999" dirty="0" err="1">
                <a:solidFill>
                  <a:srgbClr val="000000"/>
                </a:solidFill>
                <a:latin typeface="Roboto Condensed"/>
                <a:ea typeface="Roboto Condensed"/>
                <a:cs typeface="Roboto Condensed"/>
                <a:sym typeface="Roboto Condensed"/>
              </a:rPr>
              <a:t>Sáng</a:t>
            </a:r>
            <a:r>
              <a:rPr lang="en-US" sz="3999" dirty="0">
                <a:solidFill>
                  <a:srgbClr val="000000"/>
                </a:solidFill>
                <a:latin typeface="Roboto Condensed"/>
                <a:ea typeface="Roboto Condensed"/>
                <a:cs typeface="Roboto Condensed"/>
                <a:sym typeface="Roboto Condensed"/>
              </a:rPr>
              <a:t>)</a:t>
            </a:r>
          </a:p>
          <a:p>
            <a:pPr algn="just">
              <a:lnSpc>
                <a:spcPts val="5599"/>
              </a:lnSpc>
            </a:pPr>
            <a:r>
              <a:rPr lang="en-US" sz="3999" dirty="0">
                <a:solidFill>
                  <a:srgbClr val="000000"/>
                </a:solidFill>
                <a:latin typeface="Roboto Condensed"/>
                <a:ea typeface="Roboto Condensed"/>
                <a:cs typeface="Roboto Condensed"/>
                <a:sym typeface="Roboto Condensed"/>
              </a:rPr>
              <a:t>d) </a:t>
            </a:r>
            <a:r>
              <a:rPr lang="en-US" sz="3999" i="1" dirty="0" err="1">
                <a:solidFill>
                  <a:srgbClr val="000000"/>
                </a:solidFill>
                <a:latin typeface="Roboto Condensed Italics"/>
                <a:ea typeface="Roboto Condensed Italics"/>
                <a:cs typeface="Roboto Condensed Italics"/>
                <a:sym typeface="Roboto Condensed Italics"/>
              </a:rPr>
              <a:t>Đình</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chiến</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Các</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anh</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bộ</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đội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đội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nón</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lưới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có</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gắn</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sao</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kéo</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về</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đầy</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nhà</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Út</a:t>
            </a:r>
            <a:r>
              <a:rPr lang="en-US" sz="3999" i="1" dirty="0">
                <a:solidFill>
                  <a:srgbClr val="000000"/>
                </a:solidFill>
                <a:latin typeface="Roboto Condensed Italics"/>
                <a:ea typeface="Roboto Condensed Italics"/>
                <a:cs typeface="Roboto Condensed Italics"/>
                <a:sym typeface="Roboto Condensed Italics"/>
              </a:rPr>
              <a:t>.</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Nguyễn</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Thi</a:t>
            </a:r>
            <a:r>
              <a:rPr lang="en-US" sz="3999" dirty="0">
                <a:solidFill>
                  <a:srgbClr val="000000"/>
                </a:solidFill>
                <a:latin typeface="Roboto Condensed"/>
                <a:ea typeface="Roboto Condensed"/>
                <a:cs typeface="Roboto Condensed"/>
                <a:sym typeface="Roboto Condensed"/>
              </a:rPr>
              <a:t>)</a:t>
            </a:r>
          </a:p>
          <a:p>
            <a:pPr algn="just">
              <a:lnSpc>
                <a:spcPts val="5599"/>
              </a:lnSpc>
              <a:spcBef>
                <a:spcPct val="0"/>
              </a:spcBef>
            </a:pPr>
            <a:r>
              <a:rPr lang="en-US" sz="3999" dirty="0">
                <a:solidFill>
                  <a:srgbClr val="000000"/>
                </a:solidFill>
                <a:latin typeface="Roboto Condensed"/>
                <a:ea typeface="Roboto Condensed"/>
                <a:cs typeface="Roboto Condensed"/>
                <a:sym typeface="Roboto Condensed"/>
              </a:rPr>
              <a:t>e) </a:t>
            </a:r>
            <a:r>
              <a:rPr lang="en-US" sz="3999" i="1" dirty="0" err="1">
                <a:solidFill>
                  <a:srgbClr val="000000"/>
                </a:solidFill>
                <a:latin typeface="Roboto Condensed Italics"/>
                <a:ea typeface="Roboto Condensed Italics"/>
                <a:cs typeface="Roboto Condensed Italics"/>
                <a:sym typeface="Roboto Condensed Italics"/>
              </a:rPr>
              <a:t>Một</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đêm</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mùa</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xuân</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Trên</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dòng</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sông</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êm</a:t>
            </a:r>
            <a:r>
              <a:rPr lang="en-US" sz="3999" i="1" dirty="0">
                <a:solidFill>
                  <a:srgbClr val="000000"/>
                </a:solidFill>
                <a:latin typeface="Roboto Condensed Italics"/>
                <a:ea typeface="Roboto Condensed Italics"/>
                <a:cs typeface="Roboto Condensed Italics"/>
                <a:sym typeface="Roboto Condensed Italics"/>
              </a:rPr>
              <a:t> ả, </a:t>
            </a:r>
            <a:r>
              <a:rPr lang="en-US" sz="3999" i="1" dirty="0" err="1">
                <a:solidFill>
                  <a:srgbClr val="000000"/>
                </a:solidFill>
                <a:latin typeface="Roboto Condensed Italics"/>
                <a:ea typeface="Roboto Condensed Italics"/>
                <a:cs typeface="Roboto Condensed Italics"/>
                <a:sym typeface="Roboto Condensed Italics"/>
              </a:rPr>
              <a:t>cái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đò</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cũ</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của</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bác</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tài</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Phán</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từ</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từ</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trôi</a:t>
            </a:r>
            <a:r>
              <a:rPr lang="en-US" sz="3999" i="1" dirty="0">
                <a:solidFill>
                  <a:srgbClr val="000000"/>
                </a:solidFill>
                <a:latin typeface="Roboto Condensed Italics"/>
                <a:ea typeface="Roboto Condensed Italics"/>
                <a:cs typeface="Roboto Condensed Italics"/>
                <a:sym typeface="Roboto Condensed Italics"/>
              </a:rPr>
              <a:t>.</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Nguyên</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Hồng</a:t>
            </a:r>
            <a:r>
              <a:rPr lang="en-US" sz="3999" dirty="0">
                <a:solidFill>
                  <a:srgbClr val="000000"/>
                </a:solidFill>
                <a:latin typeface="Roboto Condensed"/>
                <a:ea typeface="Roboto Condensed"/>
                <a:cs typeface="Roboto Condensed"/>
                <a:sym typeface="Roboto Condensed"/>
              </a:rPr>
              <a:t>)</a:t>
            </a:r>
          </a:p>
        </p:txBody>
      </p:sp>
      <p:sp>
        <p:nvSpPr>
          <p:cNvPr id="10" name="TextBox 10"/>
          <p:cNvSpPr txBox="1"/>
          <p:nvPr/>
        </p:nvSpPr>
        <p:spPr>
          <a:xfrm>
            <a:off x="8167113" y="8047544"/>
            <a:ext cx="3138338" cy="1534944"/>
          </a:xfrm>
          <a:prstGeom prst="rect">
            <a:avLst/>
          </a:prstGeom>
        </p:spPr>
        <p:txBody>
          <a:bodyPr lIns="0" tIns="0" rIns="0" bIns="0" rtlCol="0" anchor="t">
            <a:spAutoFit/>
          </a:bodyPr>
          <a:lstStyle/>
          <a:p>
            <a:pPr algn="just">
              <a:lnSpc>
                <a:spcPts val="11999"/>
              </a:lnSpc>
            </a:pPr>
            <a:r>
              <a:rPr lang="en-US" sz="8570">
                <a:solidFill>
                  <a:srgbClr val="4F2C33"/>
                </a:solidFill>
                <a:latin typeface="#9Slide07 Crocante"/>
                <a:ea typeface="#9Slide07 Crocante"/>
                <a:cs typeface="#9Slide07 Crocante"/>
                <a:sym typeface="#9Slide07 Crocante"/>
              </a:rPr>
              <a:t>BÀI 3</a:t>
            </a: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rot="-5498069">
            <a:off x="8637040" y="-249161"/>
            <a:ext cx="502063" cy="3550970"/>
          </a:xfrm>
          <a:custGeom>
            <a:avLst/>
            <a:gdLst/>
            <a:ahLst/>
            <a:cxnLst/>
            <a:rect l="l" t="t" r="r" b="b"/>
            <a:pathLst>
              <a:path w="502063" h="3550970">
                <a:moveTo>
                  <a:pt x="0" y="0"/>
                </a:moveTo>
                <a:lnTo>
                  <a:pt x="502063" y="0"/>
                </a:lnTo>
                <a:lnTo>
                  <a:pt x="502063" y="3550970"/>
                </a:lnTo>
                <a:lnTo>
                  <a:pt x="0" y="3550970"/>
                </a:lnTo>
                <a:lnTo>
                  <a:pt x="0" y="0"/>
                </a:lnTo>
                <a:close/>
              </a:path>
            </a:pathLst>
          </a:custGeom>
          <a:blipFill>
            <a:blip r:embed="rId2">
              <a:extLst>
                <a:ext uri="{96DAC541-7B7A-43D3-8B79-37D633B846F1}">
                  <asvg:svgBlip xmlns:asvg="http://schemas.microsoft.com/office/drawing/2016/SVG/main" r:embed="rId3"/>
                </a:ext>
              </a:extLst>
            </a:blip>
            <a:stretch>
              <a:fillRect l="-229204"/>
            </a:stretch>
          </a:blipFill>
        </p:spPr>
        <p:txBody>
          <a:bodyPr/>
          <a:lstStyle/>
          <a:p>
            <a:endParaRPr lang="vi-VN"/>
          </a:p>
        </p:txBody>
      </p:sp>
      <p:grpSp>
        <p:nvGrpSpPr>
          <p:cNvPr id="3" name="Group 3"/>
          <p:cNvGrpSpPr/>
          <p:nvPr/>
        </p:nvGrpSpPr>
        <p:grpSpPr>
          <a:xfrm>
            <a:off x="476619" y="389690"/>
            <a:ext cx="399053" cy="39905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6" name="Freeform 6"/>
          <p:cNvSpPr/>
          <p:nvPr/>
        </p:nvSpPr>
        <p:spPr>
          <a:xfrm>
            <a:off x="81986" y="8862511"/>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7" name="Freeform 7"/>
          <p:cNvSpPr/>
          <p:nvPr/>
        </p:nvSpPr>
        <p:spPr>
          <a:xfrm>
            <a:off x="17259300" y="308722"/>
            <a:ext cx="1441758" cy="1439956"/>
          </a:xfrm>
          <a:custGeom>
            <a:avLst/>
            <a:gdLst/>
            <a:ahLst/>
            <a:cxnLst/>
            <a:rect l="l" t="t" r="r" b="b"/>
            <a:pathLst>
              <a:path w="1441758" h="1439956">
                <a:moveTo>
                  <a:pt x="0" y="0"/>
                </a:moveTo>
                <a:lnTo>
                  <a:pt x="1441758" y="0"/>
                </a:lnTo>
                <a:lnTo>
                  <a:pt x="1441758" y="1439956"/>
                </a:lnTo>
                <a:lnTo>
                  <a:pt x="0" y="143995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8" name="TextBox 8"/>
          <p:cNvSpPr txBox="1"/>
          <p:nvPr/>
        </p:nvSpPr>
        <p:spPr>
          <a:xfrm>
            <a:off x="1284628" y="1968935"/>
            <a:ext cx="15718743" cy="1384388"/>
          </a:xfrm>
          <a:prstGeom prst="rect">
            <a:avLst/>
          </a:prstGeom>
        </p:spPr>
        <p:txBody>
          <a:bodyPr lIns="0" tIns="0" rIns="0" bIns="0" rtlCol="0" anchor="t">
            <a:spAutoFit/>
          </a:bodyPr>
          <a:lstStyle/>
          <a:p>
            <a:pPr algn="ctr">
              <a:lnSpc>
                <a:spcPts val="5599"/>
              </a:lnSpc>
              <a:spcBef>
                <a:spcPct val="0"/>
              </a:spcBef>
            </a:pPr>
            <a:r>
              <a:rPr lang="en-US" sz="3999" b="1">
                <a:solidFill>
                  <a:srgbClr val="000000"/>
                </a:solidFill>
                <a:latin typeface="Roboto Condensed Bold"/>
                <a:ea typeface="Roboto Condensed Bold"/>
                <a:cs typeface="Roboto Condensed Bold"/>
                <a:sym typeface="Roboto Condensed Bold"/>
              </a:rPr>
              <a:t>Tìm câu đặc biệt trong những câu dưới đây. Chỉ ra ý nghĩa, tác dụng của mỗi câu đặc biệt tìm được.</a:t>
            </a:r>
          </a:p>
        </p:txBody>
      </p:sp>
      <p:sp>
        <p:nvSpPr>
          <p:cNvPr id="9" name="TextBox 9"/>
          <p:cNvSpPr txBox="1"/>
          <p:nvPr/>
        </p:nvSpPr>
        <p:spPr>
          <a:xfrm>
            <a:off x="1813177" y="4064833"/>
            <a:ext cx="15446123" cy="679494"/>
          </a:xfrm>
          <a:prstGeom prst="rect">
            <a:avLst/>
          </a:prstGeom>
        </p:spPr>
        <p:txBody>
          <a:bodyPr lIns="0" tIns="0" rIns="0" bIns="0" rtlCol="0" anchor="t">
            <a:spAutoFit/>
          </a:bodyPr>
          <a:lstStyle/>
          <a:p>
            <a:pPr algn="just">
              <a:lnSpc>
                <a:spcPts val="5599"/>
              </a:lnSpc>
              <a:spcBef>
                <a:spcPct val="0"/>
              </a:spcBef>
            </a:pPr>
            <a:r>
              <a:rPr lang="en-US" sz="3999">
                <a:solidFill>
                  <a:srgbClr val="000000"/>
                </a:solidFill>
                <a:latin typeface="Roboto Condensed"/>
                <a:ea typeface="Roboto Condensed"/>
                <a:cs typeface="Roboto Condensed"/>
                <a:sym typeface="Roboto Condensed"/>
              </a:rPr>
              <a:t>a) </a:t>
            </a:r>
            <a:r>
              <a:rPr lang="en-US" sz="3999" i="1">
                <a:solidFill>
                  <a:srgbClr val="000000"/>
                </a:solidFill>
                <a:latin typeface="Roboto Condensed Italics"/>
                <a:ea typeface="Roboto Condensed Italics"/>
                <a:cs typeface="Roboto Condensed Italics"/>
                <a:sym typeface="Roboto Condensed Italics"/>
              </a:rPr>
              <a:t>Chao ôi! Ông lão nhớ làng, nhớ cái làng quá. </a:t>
            </a:r>
            <a:r>
              <a:rPr lang="en-US" sz="3999">
                <a:solidFill>
                  <a:srgbClr val="000000"/>
                </a:solidFill>
                <a:latin typeface="Roboto Condensed"/>
                <a:ea typeface="Roboto Condensed"/>
                <a:cs typeface="Roboto Condensed"/>
                <a:sym typeface="Roboto Condensed"/>
              </a:rPr>
              <a:t>(Kim Lân)</a:t>
            </a:r>
          </a:p>
        </p:txBody>
      </p:sp>
      <p:sp>
        <p:nvSpPr>
          <p:cNvPr id="10" name="TextBox 10"/>
          <p:cNvSpPr txBox="1"/>
          <p:nvPr/>
        </p:nvSpPr>
        <p:spPr>
          <a:xfrm>
            <a:off x="7531657" y="-8621"/>
            <a:ext cx="3138338" cy="1534944"/>
          </a:xfrm>
          <a:prstGeom prst="rect">
            <a:avLst/>
          </a:prstGeom>
        </p:spPr>
        <p:txBody>
          <a:bodyPr lIns="0" tIns="0" rIns="0" bIns="0" rtlCol="0" anchor="t">
            <a:spAutoFit/>
          </a:bodyPr>
          <a:lstStyle/>
          <a:p>
            <a:pPr algn="just">
              <a:lnSpc>
                <a:spcPts val="11999"/>
              </a:lnSpc>
            </a:pPr>
            <a:r>
              <a:rPr lang="en-US" sz="8570">
                <a:solidFill>
                  <a:srgbClr val="4F2C33"/>
                </a:solidFill>
                <a:latin typeface="#9Slide07 Crocante"/>
                <a:ea typeface="#9Slide07 Crocante"/>
                <a:cs typeface="#9Slide07 Crocante"/>
                <a:sym typeface="#9Slide07 Crocante"/>
              </a:rPr>
              <a:t>BÀI 3</a:t>
            </a:r>
          </a:p>
        </p:txBody>
      </p:sp>
      <p:sp>
        <p:nvSpPr>
          <p:cNvPr id="11" name="TextBox 11"/>
          <p:cNvSpPr txBox="1"/>
          <p:nvPr/>
        </p:nvSpPr>
        <p:spPr>
          <a:xfrm>
            <a:off x="1702706" y="5279268"/>
            <a:ext cx="15446123" cy="2794176"/>
          </a:xfrm>
          <a:prstGeom prst="rect">
            <a:avLst/>
          </a:prstGeom>
        </p:spPr>
        <p:txBody>
          <a:bodyPr lIns="0" tIns="0" rIns="0" bIns="0" rtlCol="0" anchor="t">
            <a:spAutoFit/>
          </a:bodyPr>
          <a:lstStyle/>
          <a:p>
            <a:pPr algn="just">
              <a:lnSpc>
                <a:spcPts val="5599"/>
              </a:lnSpc>
            </a:pPr>
            <a:r>
              <a:rPr lang="en-US" sz="3999" dirty="0" err="1">
                <a:solidFill>
                  <a:srgbClr val="000000"/>
                </a:solidFill>
                <a:latin typeface="Roboto Condensed"/>
                <a:ea typeface="Roboto Condensed"/>
                <a:cs typeface="Roboto Condensed"/>
                <a:sym typeface="Roboto Condensed"/>
              </a:rPr>
              <a:t>Câu</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đặc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biệt</a:t>
            </a:r>
            <a:r>
              <a:rPr lang="en-US" sz="3999" dirty="0">
                <a:solidFill>
                  <a:srgbClr val="000000"/>
                </a:solidFill>
                <a:latin typeface="Roboto Condensed"/>
                <a:ea typeface="Roboto Condensed"/>
                <a:cs typeface="Roboto Condensed"/>
                <a:sym typeface="Roboto Condensed"/>
              </a:rPr>
              <a:t>: </a:t>
            </a:r>
            <a:r>
              <a:rPr lang="en-US" sz="3999" b="1" i="1" dirty="0">
                <a:solidFill>
                  <a:srgbClr val="000000"/>
                </a:solidFill>
                <a:latin typeface="Roboto Condensed Bold Italics"/>
                <a:ea typeface="Roboto Condensed Bold Italics"/>
                <a:cs typeface="Roboto Condensed Bold Italics"/>
                <a:sym typeface="Roboto Condensed Bold Italics"/>
              </a:rPr>
              <a:t>“Chao </a:t>
            </a:r>
            <a:r>
              <a:rPr lang="en-US" sz="3999" b="1" i="1" dirty="0" err="1">
                <a:solidFill>
                  <a:srgbClr val="000000"/>
                </a:solidFill>
                <a:latin typeface="Roboto Condensed Bold Italics"/>
                <a:ea typeface="Roboto Condensed Bold Italics"/>
                <a:cs typeface="Roboto Condensed Bold Italics"/>
                <a:sym typeface="Roboto Condensed Bold Italics"/>
              </a:rPr>
              <a:t>ôi</a:t>
            </a:r>
            <a:r>
              <a:rPr lang="en-US" sz="3999" b="1" i="1" dirty="0">
                <a:solidFill>
                  <a:srgbClr val="000000"/>
                </a:solidFill>
                <a:latin typeface="Roboto Condensed Bold Italics"/>
                <a:ea typeface="Roboto Condensed Bold Italics"/>
                <a:cs typeface="Roboto Condensed Bold Italics"/>
                <a:sym typeface="Roboto Condensed Bold Italics"/>
              </a:rPr>
              <a:t>!”</a:t>
            </a:r>
          </a:p>
          <a:p>
            <a:pPr algn="just">
              <a:lnSpc>
                <a:spcPts val="5599"/>
              </a:lnSpc>
              <a:spcBef>
                <a:spcPct val="0"/>
              </a:spcBef>
            </a:pPr>
            <a:r>
              <a:rPr lang="en-US" sz="3999" dirty="0">
                <a:solidFill>
                  <a:srgbClr val="000000"/>
                </a:solidFill>
                <a:latin typeface="Roboto Condensed"/>
                <a:ea typeface="Roboto Condensed"/>
                <a:cs typeface="Roboto Condensed"/>
                <a:sym typeface="Roboto Condensed"/>
              </a:rPr>
              <a:t>Ý </a:t>
            </a:r>
            <a:r>
              <a:rPr lang="en-US" sz="3999" dirty="0" err="1">
                <a:solidFill>
                  <a:srgbClr val="000000"/>
                </a:solidFill>
                <a:latin typeface="Roboto Condensed"/>
                <a:ea typeface="Roboto Condensed"/>
                <a:cs typeface="Roboto Condensed"/>
                <a:sym typeface="Roboto Condensed"/>
              </a:rPr>
              <a:t>nghĩa</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và</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tác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dụng</a:t>
            </a:r>
            <a:r>
              <a:rPr lang="en-US" sz="3999" dirty="0">
                <a:solidFill>
                  <a:srgbClr val="000000"/>
                </a:solidFill>
                <a:latin typeface="Roboto Condensed"/>
                <a:ea typeface="Roboto Condensed"/>
                <a:cs typeface="Roboto Condensed"/>
                <a:sym typeface="Roboto Condensed"/>
              </a:rPr>
              <a:t>: </a:t>
            </a:r>
            <a:r>
              <a:rPr lang="en-US" sz="3999" b="1" dirty="0" err="1">
                <a:solidFill>
                  <a:srgbClr val="000000"/>
                </a:solidFill>
                <a:latin typeface="Roboto Condensed Bold"/>
                <a:ea typeface="Roboto Condensed Bold"/>
                <a:cs typeface="Roboto Condensed Bold"/>
                <a:sym typeface="Roboto Condensed Bold"/>
              </a:rPr>
              <a:t>Bộc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lộ</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cảm</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xúc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mạnh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mẽ</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diễn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tả</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sự</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xúc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động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và</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nỗi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nhớ</a:t>
            </a:r>
            <a:r>
              <a:rPr lang="en-US" sz="3999" b="1" dirty="0">
                <a:solidFill>
                  <a:srgbClr val="000000"/>
                </a:solidFill>
                <a:latin typeface="Roboto Condensed Bold"/>
                <a:ea typeface="Roboto Condensed Bold"/>
                <a:cs typeface="Roboto Condensed Bold"/>
                <a:sym typeface="Roboto Condensed Bold"/>
              </a:rPr>
              <a:t> da </a:t>
            </a:r>
            <a:r>
              <a:rPr lang="en-US" sz="3999" b="1" dirty="0" err="1">
                <a:solidFill>
                  <a:srgbClr val="000000"/>
                </a:solidFill>
                <a:latin typeface="Roboto Condensed Bold"/>
                <a:ea typeface="Roboto Condensed Bold"/>
                <a:cs typeface="Roboto Condensed Bold"/>
                <a:sym typeface="Roboto Condensed Bold"/>
              </a:rPr>
              <a:t>diết</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của</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nhân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vật</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Từ</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cảm</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thán</a:t>
            </a:r>
            <a:r>
              <a:rPr lang="en-US" sz="3999" b="1" dirty="0">
                <a:solidFill>
                  <a:srgbClr val="000000"/>
                </a:solidFill>
                <a:latin typeface="Roboto Condensed Bold"/>
                <a:ea typeface="Roboto Condensed Bold"/>
                <a:cs typeface="Roboto Condensed Bold"/>
                <a:sym typeface="Roboto Condensed Bold"/>
              </a:rPr>
              <a:t> “chao </a:t>
            </a:r>
            <a:r>
              <a:rPr lang="en-US" sz="3999" b="1" dirty="0" err="1">
                <a:solidFill>
                  <a:srgbClr val="000000"/>
                </a:solidFill>
                <a:latin typeface="Roboto Condensed Bold"/>
                <a:ea typeface="Roboto Condensed Bold"/>
                <a:cs typeface="Roboto Condensed Bold"/>
                <a:sym typeface="Roboto Condensed Bold"/>
              </a:rPr>
              <a:t>ôi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làm</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nổi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bật</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cảm</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giác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bồi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hồi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sâu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lắng</a:t>
            </a:r>
            <a:r>
              <a:rPr lang="en-US" sz="3999" b="1" dirty="0">
                <a:solidFill>
                  <a:srgbClr val="000000"/>
                </a:solidFill>
                <a:latin typeface="Roboto Condensed Bold"/>
                <a:ea typeface="Roboto Condensed Bold"/>
                <a:cs typeface="Roboto Condensed Bold"/>
                <a:sym typeface="Roboto Condensed Bold"/>
              </a:rPr>
              <a:t>.</a:t>
            </a:r>
          </a:p>
        </p:txBody>
      </p:sp>
      <p:sp>
        <p:nvSpPr>
          <p:cNvPr id="12" name="Freeform 12"/>
          <p:cNvSpPr/>
          <p:nvPr/>
        </p:nvSpPr>
        <p:spPr>
          <a:xfrm>
            <a:off x="14438808" y="7333460"/>
            <a:ext cx="4041964" cy="2969006"/>
          </a:xfrm>
          <a:custGeom>
            <a:avLst/>
            <a:gdLst/>
            <a:ahLst/>
            <a:cxnLst/>
            <a:rect l="l" t="t" r="r" b="b"/>
            <a:pathLst>
              <a:path w="4041964" h="2969006">
                <a:moveTo>
                  <a:pt x="0" y="0"/>
                </a:moveTo>
                <a:lnTo>
                  <a:pt x="4041964" y="0"/>
                </a:lnTo>
                <a:lnTo>
                  <a:pt x="4041964" y="2969006"/>
                </a:lnTo>
                <a:lnTo>
                  <a:pt x="0" y="29690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rot="-5498069">
            <a:off x="8637040" y="-249161"/>
            <a:ext cx="502063" cy="3550970"/>
          </a:xfrm>
          <a:custGeom>
            <a:avLst/>
            <a:gdLst/>
            <a:ahLst/>
            <a:cxnLst/>
            <a:rect l="l" t="t" r="r" b="b"/>
            <a:pathLst>
              <a:path w="502063" h="3550970">
                <a:moveTo>
                  <a:pt x="0" y="0"/>
                </a:moveTo>
                <a:lnTo>
                  <a:pt x="502063" y="0"/>
                </a:lnTo>
                <a:lnTo>
                  <a:pt x="502063" y="3550970"/>
                </a:lnTo>
                <a:lnTo>
                  <a:pt x="0" y="3550970"/>
                </a:lnTo>
                <a:lnTo>
                  <a:pt x="0" y="0"/>
                </a:lnTo>
                <a:close/>
              </a:path>
            </a:pathLst>
          </a:custGeom>
          <a:blipFill>
            <a:blip r:embed="rId2">
              <a:extLst>
                <a:ext uri="{96DAC541-7B7A-43D3-8B79-37D633B846F1}">
                  <asvg:svgBlip xmlns:asvg="http://schemas.microsoft.com/office/drawing/2016/SVG/main" r:embed="rId3"/>
                </a:ext>
              </a:extLst>
            </a:blip>
            <a:stretch>
              <a:fillRect l="-229204"/>
            </a:stretch>
          </a:blipFill>
        </p:spPr>
        <p:txBody>
          <a:bodyPr/>
          <a:lstStyle/>
          <a:p>
            <a:endParaRPr lang="vi-VN"/>
          </a:p>
        </p:txBody>
      </p:sp>
      <p:grpSp>
        <p:nvGrpSpPr>
          <p:cNvPr id="3" name="Group 3"/>
          <p:cNvGrpSpPr/>
          <p:nvPr/>
        </p:nvGrpSpPr>
        <p:grpSpPr>
          <a:xfrm>
            <a:off x="476619" y="389690"/>
            <a:ext cx="399053" cy="39905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6" name="Freeform 6"/>
          <p:cNvSpPr/>
          <p:nvPr/>
        </p:nvSpPr>
        <p:spPr>
          <a:xfrm>
            <a:off x="81986" y="8862511"/>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7" name="Freeform 7"/>
          <p:cNvSpPr/>
          <p:nvPr/>
        </p:nvSpPr>
        <p:spPr>
          <a:xfrm>
            <a:off x="17259300" y="308722"/>
            <a:ext cx="1441758" cy="1439956"/>
          </a:xfrm>
          <a:custGeom>
            <a:avLst/>
            <a:gdLst/>
            <a:ahLst/>
            <a:cxnLst/>
            <a:rect l="l" t="t" r="r" b="b"/>
            <a:pathLst>
              <a:path w="1441758" h="1439956">
                <a:moveTo>
                  <a:pt x="0" y="0"/>
                </a:moveTo>
                <a:lnTo>
                  <a:pt x="1441758" y="0"/>
                </a:lnTo>
                <a:lnTo>
                  <a:pt x="1441758" y="1439956"/>
                </a:lnTo>
                <a:lnTo>
                  <a:pt x="0" y="143995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8" name="TextBox 8"/>
          <p:cNvSpPr txBox="1"/>
          <p:nvPr/>
        </p:nvSpPr>
        <p:spPr>
          <a:xfrm>
            <a:off x="1284628" y="1968935"/>
            <a:ext cx="15718743" cy="1384388"/>
          </a:xfrm>
          <a:prstGeom prst="rect">
            <a:avLst/>
          </a:prstGeom>
        </p:spPr>
        <p:txBody>
          <a:bodyPr lIns="0" tIns="0" rIns="0" bIns="0" rtlCol="0" anchor="t">
            <a:spAutoFit/>
          </a:bodyPr>
          <a:lstStyle/>
          <a:p>
            <a:pPr algn="ctr">
              <a:lnSpc>
                <a:spcPts val="5599"/>
              </a:lnSpc>
              <a:spcBef>
                <a:spcPct val="0"/>
              </a:spcBef>
            </a:pPr>
            <a:r>
              <a:rPr lang="en-US" sz="3999" b="1">
                <a:solidFill>
                  <a:srgbClr val="000000"/>
                </a:solidFill>
                <a:latin typeface="Roboto Condensed Bold"/>
                <a:ea typeface="Roboto Condensed Bold"/>
                <a:cs typeface="Roboto Condensed Bold"/>
                <a:sym typeface="Roboto Condensed Bold"/>
              </a:rPr>
              <a:t>Tìm câu đặc biệt trong những câu dưới đây. Chỉ ra ý nghĩa, tác dụng của mỗi câu đặc biệt tìm được.</a:t>
            </a:r>
          </a:p>
        </p:txBody>
      </p:sp>
      <p:sp>
        <p:nvSpPr>
          <p:cNvPr id="9" name="TextBox 9"/>
          <p:cNvSpPr txBox="1"/>
          <p:nvPr/>
        </p:nvSpPr>
        <p:spPr>
          <a:xfrm>
            <a:off x="1813177" y="4064833"/>
            <a:ext cx="15446123" cy="679494"/>
          </a:xfrm>
          <a:prstGeom prst="rect">
            <a:avLst/>
          </a:prstGeom>
        </p:spPr>
        <p:txBody>
          <a:bodyPr lIns="0" tIns="0" rIns="0" bIns="0" rtlCol="0" anchor="t">
            <a:spAutoFit/>
          </a:bodyPr>
          <a:lstStyle/>
          <a:p>
            <a:pPr algn="just">
              <a:lnSpc>
                <a:spcPts val="5599"/>
              </a:lnSpc>
              <a:spcBef>
                <a:spcPct val="0"/>
              </a:spcBef>
            </a:pPr>
            <a:r>
              <a:rPr lang="en-US" sz="3999">
                <a:solidFill>
                  <a:srgbClr val="000000"/>
                </a:solidFill>
                <a:latin typeface="Roboto Condensed"/>
                <a:ea typeface="Roboto Condensed"/>
                <a:cs typeface="Roboto Condensed"/>
                <a:sym typeface="Roboto Condensed"/>
              </a:rPr>
              <a:t>b) </a:t>
            </a:r>
            <a:r>
              <a:rPr lang="en-US" sz="3999" i="1">
                <a:solidFill>
                  <a:srgbClr val="000000"/>
                </a:solidFill>
                <a:latin typeface="Roboto Condensed Italics"/>
                <a:ea typeface="Roboto Condensed Italics"/>
                <a:cs typeface="Roboto Condensed Italics"/>
                <a:sym typeface="Roboto Condensed Italics"/>
              </a:rPr>
              <a:t>Khốn nạn! Nào tôi có tiếc gì đâu? </a:t>
            </a:r>
            <a:r>
              <a:rPr lang="en-US" sz="3999">
                <a:solidFill>
                  <a:srgbClr val="000000"/>
                </a:solidFill>
                <a:latin typeface="Roboto Condensed"/>
                <a:ea typeface="Roboto Condensed"/>
                <a:cs typeface="Roboto Condensed"/>
                <a:sym typeface="Roboto Condensed"/>
              </a:rPr>
              <a:t>(Ngô Tất Tố)</a:t>
            </a:r>
          </a:p>
        </p:txBody>
      </p:sp>
      <p:sp>
        <p:nvSpPr>
          <p:cNvPr id="10" name="TextBox 10"/>
          <p:cNvSpPr txBox="1"/>
          <p:nvPr/>
        </p:nvSpPr>
        <p:spPr>
          <a:xfrm>
            <a:off x="7531657" y="-8621"/>
            <a:ext cx="3138338" cy="1534944"/>
          </a:xfrm>
          <a:prstGeom prst="rect">
            <a:avLst/>
          </a:prstGeom>
        </p:spPr>
        <p:txBody>
          <a:bodyPr lIns="0" tIns="0" rIns="0" bIns="0" rtlCol="0" anchor="t">
            <a:spAutoFit/>
          </a:bodyPr>
          <a:lstStyle/>
          <a:p>
            <a:pPr algn="just">
              <a:lnSpc>
                <a:spcPts val="11999"/>
              </a:lnSpc>
            </a:pPr>
            <a:r>
              <a:rPr lang="en-US" sz="8570">
                <a:solidFill>
                  <a:srgbClr val="4F2C33"/>
                </a:solidFill>
                <a:latin typeface="#9Slide07 Crocante"/>
                <a:ea typeface="#9Slide07 Crocante"/>
                <a:cs typeface="#9Slide07 Crocante"/>
                <a:sym typeface="#9Slide07 Crocante"/>
              </a:rPr>
              <a:t>BÀI 3</a:t>
            </a:r>
          </a:p>
        </p:txBody>
      </p:sp>
      <p:sp>
        <p:nvSpPr>
          <p:cNvPr id="11" name="TextBox 11"/>
          <p:cNvSpPr txBox="1"/>
          <p:nvPr/>
        </p:nvSpPr>
        <p:spPr>
          <a:xfrm>
            <a:off x="1702706" y="5279268"/>
            <a:ext cx="15446123" cy="2089282"/>
          </a:xfrm>
          <a:prstGeom prst="rect">
            <a:avLst/>
          </a:prstGeom>
        </p:spPr>
        <p:txBody>
          <a:bodyPr lIns="0" tIns="0" rIns="0" bIns="0" rtlCol="0" anchor="t">
            <a:spAutoFit/>
          </a:bodyPr>
          <a:lstStyle/>
          <a:p>
            <a:pPr algn="just">
              <a:lnSpc>
                <a:spcPts val="5599"/>
              </a:lnSpc>
            </a:pPr>
            <a:r>
              <a:rPr lang="en-US" sz="3999" dirty="0" err="1">
                <a:solidFill>
                  <a:srgbClr val="000000"/>
                </a:solidFill>
                <a:latin typeface="Roboto Condensed"/>
                <a:ea typeface="Roboto Condensed"/>
                <a:cs typeface="Roboto Condensed"/>
                <a:sym typeface="Roboto Condensed"/>
              </a:rPr>
              <a:t>Câu</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đặc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biệt</a:t>
            </a:r>
            <a:r>
              <a:rPr lang="en-US" sz="3999" dirty="0">
                <a:solidFill>
                  <a:srgbClr val="000000"/>
                </a:solidFill>
                <a:latin typeface="Roboto Condensed"/>
                <a:ea typeface="Roboto Condensed"/>
                <a:cs typeface="Roboto Condensed"/>
                <a:sym typeface="Roboto Condensed"/>
              </a:rPr>
              <a:t>: </a:t>
            </a:r>
            <a:r>
              <a:rPr lang="en-US" sz="3999" b="1" dirty="0">
                <a:solidFill>
                  <a:srgbClr val="000000"/>
                </a:solidFill>
                <a:latin typeface="Roboto Condensed Bold"/>
                <a:ea typeface="Roboto Condensed Bold"/>
                <a:cs typeface="Roboto Condensed Bold"/>
                <a:sym typeface="Roboto Condensed Bold"/>
              </a:rPr>
              <a:t>“</a:t>
            </a:r>
            <a:r>
              <a:rPr lang="en-US" sz="3999" b="1" dirty="0" err="1">
                <a:solidFill>
                  <a:srgbClr val="000000"/>
                </a:solidFill>
                <a:latin typeface="Roboto Condensed Bold"/>
                <a:ea typeface="Roboto Condensed Bold"/>
                <a:cs typeface="Roboto Condensed Bold"/>
                <a:sym typeface="Roboto Condensed Bold"/>
              </a:rPr>
              <a:t>Khốn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nạn</a:t>
            </a:r>
            <a:r>
              <a:rPr lang="en-US" sz="3999" b="1" dirty="0">
                <a:solidFill>
                  <a:srgbClr val="000000"/>
                </a:solidFill>
                <a:latin typeface="Roboto Condensed Bold"/>
                <a:ea typeface="Roboto Condensed Bold"/>
                <a:cs typeface="Roboto Condensed Bold"/>
                <a:sym typeface="Roboto Condensed Bold"/>
              </a:rPr>
              <a:t>!”</a:t>
            </a:r>
          </a:p>
          <a:p>
            <a:pPr algn="just">
              <a:lnSpc>
                <a:spcPts val="5599"/>
              </a:lnSpc>
              <a:spcBef>
                <a:spcPct val="0"/>
              </a:spcBef>
            </a:pPr>
            <a:r>
              <a:rPr lang="en-US" sz="3999" dirty="0">
                <a:solidFill>
                  <a:srgbClr val="000000"/>
                </a:solidFill>
                <a:latin typeface="Roboto Condensed"/>
                <a:ea typeface="Roboto Condensed"/>
                <a:cs typeface="Roboto Condensed"/>
                <a:sym typeface="Roboto Condensed"/>
              </a:rPr>
              <a:t>Ý </a:t>
            </a:r>
            <a:r>
              <a:rPr lang="en-US" sz="3999" dirty="0" err="1">
                <a:solidFill>
                  <a:srgbClr val="000000"/>
                </a:solidFill>
                <a:latin typeface="Roboto Condensed"/>
                <a:ea typeface="Roboto Condensed"/>
                <a:cs typeface="Roboto Condensed"/>
                <a:sym typeface="Roboto Condensed"/>
              </a:rPr>
              <a:t>nghĩa</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và</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tác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dụng</a:t>
            </a:r>
            <a:r>
              <a:rPr lang="en-US" sz="3999" dirty="0">
                <a:solidFill>
                  <a:srgbClr val="000000"/>
                </a:solidFill>
                <a:latin typeface="Roboto Condensed"/>
                <a:ea typeface="Roboto Condensed"/>
                <a:cs typeface="Roboto Condensed"/>
                <a:sym typeface="Roboto Condensed"/>
              </a:rPr>
              <a:t>: </a:t>
            </a:r>
            <a:r>
              <a:rPr lang="en-US" sz="3999" b="1" dirty="0" err="1">
                <a:solidFill>
                  <a:srgbClr val="000000"/>
                </a:solidFill>
                <a:latin typeface="Roboto Condensed Bold"/>
                <a:ea typeface="Roboto Condensed Bold"/>
                <a:cs typeface="Roboto Condensed Bold"/>
                <a:sym typeface="Roboto Condensed Bold"/>
              </a:rPr>
              <a:t>Bộc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lộ</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sự</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căm</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phẫn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uất</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ức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của</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nhân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vật</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Từ</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ngữ</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mạnh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mẽ</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này</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nhấn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mạnh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cảm</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xúc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tức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giận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và</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bất</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lực</a:t>
            </a:r>
            <a:r>
              <a:rPr lang="en-US" sz="3999" b="1" dirty="0">
                <a:solidFill>
                  <a:srgbClr val="000000"/>
                </a:solidFill>
                <a:latin typeface="Roboto Condensed Bold"/>
                <a:ea typeface="Roboto Condensed Bold"/>
                <a:cs typeface="Roboto Condensed Bold"/>
                <a:sym typeface="Roboto Condensed Bold"/>
              </a:rPr>
              <a:t>.</a:t>
            </a:r>
          </a:p>
        </p:txBody>
      </p:sp>
      <p:sp>
        <p:nvSpPr>
          <p:cNvPr id="12" name="Freeform 12"/>
          <p:cNvSpPr/>
          <p:nvPr/>
        </p:nvSpPr>
        <p:spPr>
          <a:xfrm>
            <a:off x="13415161" y="6723145"/>
            <a:ext cx="4872839" cy="3579322"/>
          </a:xfrm>
          <a:custGeom>
            <a:avLst/>
            <a:gdLst/>
            <a:ahLst/>
            <a:cxnLst/>
            <a:rect l="l" t="t" r="r" b="b"/>
            <a:pathLst>
              <a:path w="4872839" h="3579322">
                <a:moveTo>
                  <a:pt x="0" y="0"/>
                </a:moveTo>
                <a:lnTo>
                  <a:pt x="4872839" y="0"/>
                </a:lnTo>
                <a:lnTo>
                  <a:pt x="4872839" y="3579321"/>
                </a:lnTo>
                <a:lnTo>
                  <a:pt x="0" y="35793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rot="-5498069">
            <a:off x="8637040" y="-249161"/>
            <a:ext cx="502063" cy="3550970"/>
          </a:xfrm>
          <a:custGeom>
            <a:avLst/>
            <a:gdLst/>
            <a:ahLst/>
            <a:cxnLst/>
            <a:rect l="l" t="t" r="r" b="b"/>
            <a:pathLst>
              <a:path w="502063" h="3550970">
                <a:moveTo>
                  <a:pt x="0" y="0"/>
                </a:moveTo>
                <a:lnTo>
                  <a:pt x="502063" y="0"/>
                </a:lnTo>
                <a:lnTo>
                  <a:pt x="502063" y="3550970"/>
                </a:lnTo>
                <a:lnTo>
                  <a:pt x="0" y="3550970"/>
                </a:lnTo>
                <a:lnTo>
                  <a:pt x="0" y="0"/>
                </a:lnTo>
                <a:close/>
              </a:path>
            </a:pathLst>
          </a:custGeom>
          <a:blipFill>
            <a:blip r:embed="rId2">
              <a:extLst>
                <a:ext uri="{96DAC541-7B7A-43D3-8B79-37D633B846F1}">
                  <asvg:svgBlip xmlns:asvg="http://schemas.microsoft.com/office/drawing/2016/SVG/main" r:embed="rId3"/>
                </a:ext>
              </a:extLst>
            </a:blip>
            <a:stretch>
              <a:fillRect l="-229204"/>
            </a:stretch>
          </a:blipFill>
        </p:spPr>
        <p:txBody>
          <a:bodyPr/>
          <a:lstStyle/>
          <a:p>
            <a:endParaRPr lang="vi-VN"/>
          </a:p>
        </p:txBody>
      </p:sp>
      <p:grpSp>
        <p:nvGrpSpPr>
          <p:cNvPr id="3" name="Group 3"/>
          <p:cNvGrpSpPr/>
          <p:nvPr/>
        </p:nvGrpSpPr>
        <p:grpSpPr>
          <a:xfrm>
            <a:off x="476619" y="389690"/>
            <a:ext cx="399053" cy="39905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6" name="Freeform 6"/>
          <p:cNvSpPr/>
          <p:nvPr/>
        </p:nvSpPr>
        <p:spPr>
          <a:xfrm flipH="1">
            <a:off x="12358859" y="7960906"/>
            <a:ext cx="4900441" cy="6070366"/>
          </a:xfrm>
          <a:custGeom>
            <a:avLst/>
            <a:gdLst/>
            <a:ahLst/>
            <a:cxnLst/>
            <a:rect l="l" t="t" r="r" b="b"/>
            <a:pathLst>
              <a:path w="4900441" h="6070366">
                <a:moveTo>
                  <a:pt x="4900441" y="0"/>
                </a:moveTo>
                <a:lnTo>
                  <a:pt x="0" y="0"/>
                </a:lnTo>
                <a:lnTo>
                  <a:pt x="0" y="6070366"/>
                </a:lnTo>
                <a:lnTo>
                  <a:pt x="4900441" y="6070366"/>
                </a:lnTo>
                <a:lnTo>
                  <a:pt x="490044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7" name="Freeform 7"/>
          <p:cNvSpPr/>
          <p:nvPr/>
        </p:nvSpPr>
        <p:spPr>
          <a:xfrm>
            <a:off x="81986" y="8862511"/>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8" name="Freeform 8"/>
          <p:cNvSpPr/>
          <p:nvPr/>
        </p:nvSpPr>
        <p:spPr>
          <a:xfrm>
            <a:off x="17259300" y="308722"/>
            <a:ext cx="1441758" cy="1439956"/>
          </a:xfrm>
          <a:custGeom>
            <a:avLst/>
            <a:gdLst/>
            <a:ahLst/>
            <a:cxnLst/>
            <a:rect l="l" t="t" r="r" b="b"/>
            <a:pathLst>
              <a:path w="1441758" h="1439956">
                <a:moveTo>
                  <a:pt x="0" y="0"/>
                </a:moveTo>
                <a:lnTo>
                  <a:pt x="1441758" y="0"/>
                </a:lnTo>
                <a:lnTo>
                  <a:pt x="1441758" y="1439956"/>
                </a:lnTo>
                <a:lnTo>
                  <a:pt x="0" y="143995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9" name="TextBox 9"/>
          <p:cNvSpPr txBox="1"/>
          <p:nvPr/>
        </p:nvSpPr>
        <p:spPr>
          <a:xfrm>
            <a:off x="1284628" y="1968935"/>
            <a:ext cx="15718743" cy="1384388"/>
          </a:xfrm>
          <a:prstGeom prst="rect">
            <a:avLst/>
          </a:prstGeom>
        </p:spPr>
        <p:txBody>
          <a:bodyPr lIns="0" tIns="0" rIns="0" bIns="0" rtlCol="0" anchor="t">
            <a:spAutoFit/>
          </a:bodyPr>
          <a:lstStyle/>
          <a:p>
            <a:pPr algn="ctr">
              <a:lnSpc>
                <a:spcPts val="5599"/>
              </a:lnSpc>
              <a:spcBef>
                <a:spcPct val="0"/>
              </a:spcBef>
            </a:pPr>
            <a:r>
              <a:rPr lang="en-US" sz="3999" b="1">
                <a:solidFill>
                  <a:srgbClr val="000000"/>
                </a:solidFill>
                <a:latin typeface="Roboto Condensed Bold"/>
                <a:ea typeface="Roboto Condensed Bold"/>
                <a:cs typeface="Roboto Condensed Bold"/>
                <a:sym typeface="Roboto Condensed Bold"/>
              </a:rPr>
              <a:t>Tìm câu đặc biệt trong những câu dưới đây. Chỉ ra ý nghĩa, tác dụng của mỗi câu đặc biệt tìm được.</a:t>
            </a:r>
          </a:p>
        </p:txBody>
      </p:sp>
      <p:sp>
        <p:nvSpPr>
          <p:cNvPr id="10" name="TextBox 10"/>
          <p:cNvSpPr txBox="1"/>
          <p:nvPr/>
        </p:nvSpPr>
        <p:spPr>
          <a:xfrm>
            <a:off x="1813177" y="4064833"/>
            <a:ext cx="15446123" cy="679494"/>
          </a:xfrm>
          <a:prstGeom prst="rect">
            <a:avLst/>
          </a:prstGeom>
        </p:spPr>
        <p:txBody>
          <a:bodyPr lIns="0" tIns="0" rIns="0" bIns="0" rtlCol="0" anchor="t">
            <a:spAutoFit/>
          </a:bodyPr>
          <a:lstStyle/>
          <a:p>
            <a:pPr algn="just">
              <a:lnSpc>
                <a:spcPts val="5599"/>
              </a:lnSpc>
              <a:spcBef>
                <a:spcPct val="0"/>
              </a:spcBef>
            </a:pPr>
            <a:r>
              <a:rPr lang="en-US" sz="3999">
                <a:solidFill>
                  <a:srgbClr val="000000"/>
                </a:solidFill>
                <a:latin typeface="Roboto Condensed"/>
                <a:ea typeface="Roboto Condensed"/>
                <a:cs typeface="Roboto Condensed"/>
                <a:sym typeface="Roboto Condensed"/>
              </a:rPr>
              <a:t>c) </a:t>
            </a:r>
            <a:r>
              <a:rPr lang="en-US" sz="3999" i="1">
                <a:solidFill>
                  <a:srgbClr val="000000"/>
                </a:solidFill>
                <a:latin typeface="Roboto Condensed Italics"/>
                <a:ea typeface="Roboto Condensed Italics"/>
                <a:cs typeface="Roboto Condensed Italics"/>
                <a:sym typeface="Roboto Condensed Italics"/>
              </a:rPr>
              <a:t>Thu! Để ba con đi. </a:t>
            </a:r>
            <a:r>
              <a:rPr lang="en-US" sz="3999">
                <a:solidFill>
                  <a:srgbClr val="000000"/>
                </a:solidFill>
                <a:latin typeface="Roboto Condensed"/>
                <a:ea typeface="Roboto Condensed"/>
                <a:cs typeface="Roboto Condensed"/>
                <a:sym typeface="Roboto Condensed"/>
              </a:rPr>
              <a:t>(Nguyễn Quang Sáng)</a:t>
            </a:r>
          </a:p>
        </p:txBody>
      </p:sp>
      <p:sp>
        <p:nvSpPr>
          <p:cNvPr id="11" name="TextBox 11"/>
          <p:cNvSpPr txBox="1"/>
          <p:nvPr/>
        </p:nvSpPr>
        <p:spPr>
          <a:xfrm>
            <a:off x="7531657" y="-8621"/>
            <a:ext cx="3138338" cy="1534944"/>
          </a:xfrm>
          <a:prstGeom prst="rect">
            <a:avLst/>
          </a:prstGeom>
        </p:spPr>
        <p:txBody>
          <a:bodyPr lIns="0" tIns="0" rIns="0" bIns="0" rtlCol="0" anchor="t">
            <a:spAutoFit/>
          </a:bodyPr>
          <a:lstStyle/>
          <a:p>
            <a:pPr algn="just">
              <a:lnSpc>
                <a:spcPts val="11999"/>
              </a:lnSpc>
            </a:pPr>
            <a:r>
              <a:rPr lang="en-US" sz="8570">
                <a:solidFill>
                  <a:srgbClr val="4F2C33"/>
                </a:solidFill>
                <a:latin typeface="#9Slide07 Crocante"/>
                <a:ea typeface="#9Slide07 Crocante"/>
                <a:cs typeface="#9Slide07 Crocante"/>
                <a:sym typeface="#9Slide07 Crocante"/>
              </a:rPr>
              <a:t>BÀI 3</a:t>
            </a:r>
          </a:p>
        </p:txBody>
      </p:sp>
      <p:sp>
        <p:nvSpPr>
          <p:cNvPr id="12" name="TextBox 12"/>
          <p:cNvSpPr txBox="1"/>
          <p:nvPr/>
        </p:nvSpPr>
        <p:spPr>
          <a:xfrm>
            <a:off x="1702706" y="5279268"/>
            <a:ext cx="15446123" cy="2794176"/>
          </a:xfrm>
          <a:prstGeom prst="rect">
            <a:avLst/>
          </a:prstGeom>
        </p:spPr>
        <p:txBody>
          <a:bodyPr lIns="0" tIns="0" rIns="0" bIns="0" rtlCol="0" anchor="t">
            <a:spAutoFit/>
          </a:bodyPr>
          <a:lstStyle/>
          <a:p>
            <a:pPr algn="just">
              <a:lnSpc>
                <a:spcPts val="5599"/>
              </a:lnSpc>
            </a:pPr>
            <a:r>
              <a:rPr lang="en-US" sz="3999" dirty="0" err="1">
                <a:solidFill>
                  <a:srgbClr val="000000"/>
                </a:solidFill>
                <a:latin typeface="Roboto Condensed"/>
                <a:ea typeface="Roboto Condensed"/>
                <a:cs typeface="Roboto Condensed"/>
                <a:sym typeface="Roboto Condensed"/>
              </a:rPr>
              <a:t>Câu</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đặc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biệt</a:t>
            </a:r>
            <a:r>
              <a:rPr lang="en-US" sz="3999" dirty="0">
                <a:solidFill>
                  <a:srgbClr val="000000"/>
                </a:solidFill>
                <a:latin typeface="Roboto Condensed"/>
                <a:ea typeface="Roboto Condensed"/>
                <a:cs typeface="Roboto Condensed"/>
                <a:sym typeface="Roboto Condensed"/>
              </a:rPr>
              <a:t>: </a:t>
            </a:r>
            <a:r>
              <a:rPr lang="en-US" sz="3999" b="1" i="1" dirty="0">
                <a:solidFill>
                  <a:srgbClr val="000000"/>
                </a:solidFill>
                <a:latin typeface="Roboto Condensed Bold Italics"/>
                <a:ea typeface="Roboto Condensed Bold Italics"/>
                <a:cs typeface="Roboto Condensed Bold Italics"/>
                <a:sym typeface="Roboto Condensed Bold Italics"/>
              </a:rPr>
              <a:t>“Thu!”</a:t>
            </a:r>
          </a:p>
          <a:p>
            <a:pPr algn="just">
              <a:lnSpc>
                <a:spcPts val="5599"/>
              </a:lnSpc>
              <a:spcBef>
                <a:spcPct val="0"/>
              </a:spcBef>
            </a:pPr>
            <a:r>
              <a:rPr lang="en-US" sz="3999" dirty="0">
                <a:solidFill>
                  <a:srgbClr val="000000"/>
                </a:solidFill>
                <a:latin typeface="Roboto Condensed"/>
                <a:ea typeface="Roboto Condensed"/>
                <a:cs typeface="Roboto Condensed"/>
                <a:sym typeface="Roboto Condensed"/>
              </a:rPr>
              <a:t>Ý </a:t>
            </a:r>
            <a:r>
              <a:rPr lang="en-US" sz="3999" dirty="0" err="1">
                <a:solidFill>
                  <a:srgbClr val="000000"/>
                </a:solidFill>
                <a:latin typeface="Roboto Condensed"/>
                <a:ea typeface="Roboto Condensed"/>
                <a:cs typeface="Roboto Condensed"/>
                <a:sym typeface="Roboto Condensed"/>
              </a:rPr>
              <a:t>nghĩa</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và</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tác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dụng</a:t>
            </a:r>
            <a:r>
              <a:rPr lang="en-US" sz="3999" dirty="0">
                <a:solidFill>
                  <a:srgbClr val="000000"/>
                </a:solidFill>
                <a:latin typeface="Roboto Condensed"/>
                <a:ea typeface="Roboto Condensed"/>
                <a:cs typeface="Roboto Condensed"/>
                <a:sym typeface="Roboto Condensed"/>
              </a:rPr>
              <a:t>: </a:t>
            </a:r>
            <a:r>
              <a:rPr lang="en-US" sz="3999" b="1" dirty="0" err="1">
                <a:solidFill>
                  <a:srgbClr val="000000"/>
                </a:solidFill>
                <a:latin typeface="Roboto Condensed Bold"/>
                <a:ea typeface="Roboto Condensed Bold"/>
                <a:cs typeface="Roboto Condensed Bold"/>
                <a:sym typeface="Roboto Condensed Bold"/>
              </a:rPr>
              <a:t>Gọi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tên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nhân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vật</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nhằm</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thu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hút</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sự</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chú</a:t>
            </a:r>
            <a:r>
              <a:rPr lang="en-US" sz="3999" b="1" dirty="0">
                <a:solidFill>
                  <a:srgbClr val="000000"/>
                </a:solidFill>
                <a:latin typeface="Roboto Condensed Bold"/>
                <a:ea typeface="Roboto Condensed Bold"/>
                <a:cs typeface="Roboto Condensed Bold"/>
                <a:sym typeface="Roboto Condensed Bold"/>
              </a:rPr>
              <a:t> ý </a:t>
            </a:r>
            <a:r>
              <a:rPr lang="en-US" sz="3999" b="1" dirty="0" err="1">
                <a:solidFill>
                  <a:srgbClr val="000000"/>
                </a:solidFill>
                <a:latin typeface="Roboto Condensed Bold"/>
                <a:ea typeface="Roboto Condensed Bold"/>
                <a:cs typeface="Roboto Condensed Bold"/>
                <a:sym typeface="Roboto Condensed Bold"/>
              </a:rPr>
              <a:t>hoặc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thể</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hiện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tình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cảm</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của</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người</a:t>
            </a:r>
            <a:r>
              <a:rPr lang="en-US" sz="3999" b="1" dirty="0">
                <a:solidFill>
                  <a:srgbClr val="000000"/>
                </a:solidFill>
                <a:latin typeface="Roboto Condensed Bold"/>
                <a:ea typeface="Roboto Condensed Bold"/>
                <a:cs typeface="Roboto Condensed Bold"/>
                <a:sym typeface="Roboto Condensed Bold"/>
              </a:rPr>
              <a:t> cha </a:t>
            </a:r>
            <a:r>
              <a:rPr lang="en-US" sz="3999" b="1" dirty="0" err="1">
                <a:solidFill>
                  <a:srgbClr val="000000"/>
                </a:solidFill>
                <a:latin typeface="Roboto Condensed Bold"/>
                <a:ea typeface="Roboto Condensed Bold"/>
                <a:cs typeface="Roboto Condensed Bold"/>
                <a:sym typeface="Roboto Condensed Bold"/>
              </a:rPr>
              <a:t>với</a:t>
            </a:r>
            <a:r>
              <a:rPr lang="en-US" sz="3999" b="1" dirty="0">
                <a:solidFill>
                  <a:srgbClr val="000000"/>
                </a:solidFill>
                <a:latin typeface="Roboto Condensed Bold"/>
                <a:ea typeface="Roboto Condensed Bold"/>
                <a:cs typeface="Roboto Condensed Bold"/>
                <a:sym typeface="Roboto Condensed Bold"/>
              </a:rPr>
              <a:t> con </a:t>
            </a:r>
            <a:r>
              <a:rPr lang="en-US" sz="3999" b="1" dirty="0" err="1">
                <a:solidFill>
                  <a:srgbClr val="000000"/>
                </a:solidFill>
                <a:latin typeface="Roboto Condensed Bold"/>
                <a:ea typeface="Roboto Condensed Bold"/>
                <a:cs typeface="Roboto Condensed Bold"/>
                <a:sym typeface="Roboto Condensed Bold"/>
              </a:rPr>
              <a:t>mình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làm</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cho</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câu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văn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trở</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nên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gần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gũi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và</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sinh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động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hơn</a:t>
            </a:r>
            <a:r>
              <a:rPr lang="en-US" sz="3999" b="1" dirty="0">
                <a:solidFill>
                  <a:srgbClr val="000000"/>
                </a:solidFill>
                <a:latin typeface="Roboto Condensed Bold"/>
                <a:ea typeface="Roboto Condensed Bold"/>
                <a:cs typeface="Roboto Condensed Bold"/>
                <a:sym typeface="Roboto Condensed Bold"/>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rot="-5498069">
            <a:off x="8637040" y="-249161"/>
            <a:ext cx="502063" cy="3550970"/>
          </a:xfrm>
          <a:custGeom>
            <a:avLst/>
            <a:gdLst/>
            <a:ahLst/>
            <a:cxnLst/>
            <a:rect l="l" t="t" r="r" b="b"/>
            <a:pathLst>
              <a:path w="502063" h="3550970">
                <a:moveTo>
                  <a:pt x="0" y="0"/>
                </a:moveTo>
                <a:lnTo>
                  <a:pt x="502063" y="0"/>
                </a:lnTo>
                <a:lnTo>
                  <a:pt x="502063" y="3550970"/>
                </a:lnTo>
                <a:lnTo>
                  <a:pt x="0" y="3550970"/>
                </a:lnTo>
                <a:lnTo>
                  <a:pt x="0" y="0"/>
                </a:lnTo>
                <a:close/>
              </a:path>
            </a:pathLst>
          </a:custGeom>
          <a:blipFill>
            <a:blip r:embed="rId2">
              <a:extLst>
                <a:ext uri="{96DAC541-7B7A-43D3-8B79-37D633B846F1}">
                  <asvg:svgBlip xmlns:asvg="http://schemas.microsoft.com/office/drawing/2016/SVG/main" r:embed="rId3"/>
                </a:ext>
              </a:extLst>
            </a:blip>
            <a:stretch>
              <a:fillRect l="-229204"/>
            </a:stretch>
          </a:blipFill>
        </p:spPr>
        <p:txBody>
          <a:bodyPr/>
          <a:lstStyle/>
          <a:p>
            <a:endParaRPr lang="vi-VN"/>
          </a:p>
        </p:txBody>
      </p:sp>
      <p:grpSp>
        <p:nvGrpSpPr>
          <p:cNvPr id="3" name="Group 3"/>
          <p:cNvGrpSpPr/>
          <p:nvPr/>
        </p:nvGrpSpPr>
        <p:grpSpPr>
          <a:xfrm>
            <a:off x="476619" y="389690"/>
            <a:ext cx="399053" cy="39905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6" name="Freeform 6"/>
          <p:cNvSpPr/>
          <p:nvPr/>
        </p:nvSpPr>
        <p:spPr>
          <a:xfrm flipH="1">
            <a:off x="12358859" y="7960906"/>
            <a:ext cx="4900441" cy="6070366"/>
          </a:xfrm>
          <a:custGeom>
            <a:avLst/>
            <a:gdLst/>
            <a:ahLst/>
            <a:cxnLst/>
            <a:rect l="l" t="t" r="r" b="b"/>
            <a:pathLst>
              <a:path w="4900441" h="6070366">
                <a:moveTo>
                  <a:pt x="4900441" y="0"/>
                </a:moveTo>
                <a:lnTo>
                  <a:pt x="0" y="0"/>
                </a:lnTo>
                <a:lnTo>
                  <a:pt x="0" y="6070366"/>
                </a:lnTo>
                <a:lnTo>
                  <a:pt x="4900441" y="6070366"/>
                </a:lnTo>
                <a:lnTo>
                  <a:pt x="490044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7" name="Freeform 7"/>
          <p:cNvSpPr/>
          <p:nvPr/>
        </p:nvSpPr>
        <p:spPr>
          <a:xfrm>
            <a:off x="81986" y="8862511"/>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8" name="Freeform 8"/>
          <p:cNvSpPr/>
          <p:nvPr/>
        </p:nvSpPr>
        <p:spPr>
          <a:xfrm>
            <a:off x="17259300" y="308722"/>
            <a:ext cx="1441758" cy="1439956"/>
          </a:xfrm>
          <a:custGeom>
            <a:avLst/>
            <a:gdLst/>
            <a:ahLst/>
            <a:cxnLst/>
            <a:rect l="l" t="t" r="r" b="b"/>
            <a:pathLst>
              <a:path w="1441758" h="1439956">
                <a:moveTo>
                  <a:pt x="0" y="0"/>
                </a:moveTo>
                <a:lnTo>
                  <a:pt x="1441758" y="0"/>
                </a:lnTo>
                <a:lnTo>
                  <a:pt x="1441758" y="1439956"/>
                </a:lnTo>
                <a:lnTo>
                  <a:pt x="0" y="143995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9" name="TextBox 9"/>
          <p:cNvSpPr txBox="1"/>
          <p:nvPr/>
        </p:nvSpPr>
        <p:spPr>
          <a:xfrm>
            <a:off x="1284628" y="1968935"/>
            <a:ext cx="15718743" cy="1384388"/>
          </a:xfrm>
          <a:prstGeom prst="rect">
            <a:avLst/>
          </a:prstGeom>
        </p:spPr>
        <p:txBody>
          <a:bodyPr lIns="0" tIns="0" rIns="0" bIns="0" rtlCol="0" anchor="t">
            <a:spAutoFit/>
          </a:bodyPr>
          <a:lstStyle/>
          <a:p>
            <a:pPr algn="ctr">
              <a:lnSpc>
                <a:spcPts val="5599"/>
              </a:lnSpc>
              <a:spcBef>
                <a:spcPct val="0"/>
              </a:spcBef>
            </a:pPr>
            <a:r>
              <a:rPr lang="en-US" sz="3999" b="1">
                <a:solidFill>
                  <a:srgbClr val="000000"/>
                </a:solidFill>
                <a:latin typeface="Roboto Condensed Bold"/>
                <a:ea typeface="Roboto Condensed Bold"/>
                <a:cs typeface="Roboto Condensed Bold"/>
                <a:sym typeface="Roboto Condensed Bold"/>
              </a:rPr>
              <a:t>Tìm câu đặc biệt trong những câu dưới đây. Chỉ ra ý nghĩa, tác dụng của mỗi câu đặc biệt tìm được.</a:t>
            </a:r>
          </a:p>
        </p:txBody>
      </p:sp>
      <p:sp>
        <p:nvSpPr>
          <p:cNvPr id="10" name="TextBox 10"/>
          <p:cNvSpPr txBox="1"/>
          <p:nvPr/>
        </p:nvSpPr>
        <p:spPr>
          <a:xfrm>
            <a:off x="1813177" y="4064833"/>
            <a:ext cx="15446123" cy="1384388"/>
          </a:xfrm>
          <a:prstGeom prst="rect">
            <a:avLst/>
          </a:prstGeom>
        </p:spPr>
        <p:txBody>
          <a:bodyPr lIns="0" tIns="0" rIns="0" bIns="0" rtlCol="0" anchor="t">
            <a:spAutoFit/>
          </a:bodyPr>
          <a:lstStyle/>
          <a:p>
            <a:pPr algn="just">
              <a:lnSpc>
                <a:spcPts val="5599"/>
              </a:lnSpc>
              <a:spcBef>
                <a:spcPct val="0"/>
              </a:spcBef>
            </a:pPr>
            <a:r>
              <a:rPr lang="en-US" sz="3999">
                <a:solidFill>
                  <a:srgbClr val="000000"/>
                </a:solidFill>
                <a:latin typeface="Roboto Condensed"/>
                <a:ea typeface="Roboto Condensed"/>
                <a:cs typeface="Roboto Condensed"/>
                <a:sym typeface="Roboto Condensed"/>
              </a:rPr>
              <a:t>d) </a:t>
            </a:r>
            <a:r>
              <a:rPr lang="en-US" sz="3999" i="1">
                <a:solidFill>
                  <a:srgbClr val="000000"/>
                </a:solidFill>
                <a:latin typeface="Roboto Condensed Italics"/>
                <a:ea typeface="Roboto Condensed Italics"/>
                <a:cs typeface="Roboto Condensed Italics"/>
                <a:sym typeface="Roboto Condensed Italics"/>
              </a:rPr>
              <a:t>Đình chiến. Các anh bộ đội đội nón lưới có gắn sao kéo về đầy nhà Út.</a:t>
            </a:r>
            <a:r>
              <a:rPr lang="en-US" sz="3999">
                <a:solidFill>
                  <a:srgbClr val="000000"/>
                </a:solidFill>
                <a:latin typeface="Roboto Condensed"/>
                <a:ea typeface="Roboto Condensed"/>
                <a:cs typeface="Roboto Condensed"/>
                <a:sym typeface="Roboto Condensed"/>
              </a:rPr>
              <a:t> (Nguyễn Thi)</a:t>
            </a:r>
          </a:p>
        </p:txBody>
      </p:sp>
      <p:sp>
        <p:nvSpPr>
          <p:cNvPr id="11" name="TextBox 11"/>
          <p:cNvSpPr txBox="1"/>
          <p:nvPr/>
        </p:nvSpPr>
        <p:spPr>
          <a:xfrm>
            <a:off x="7531657" y="-8621"/>
            <a:ext cx="3138338" cy="1534944"/>
          </a:xfrm>
          <a:prstGeom prst="rect">
            <a:avLst/>
          </a:prstGeom>
        </p:spPr>
        <p:txBody>
          <a:bodyPr lIns="0" tIns="0" rIns="0" bIns="0" rtlCol="0" anchor="t">
            <a:spAutoFit/>
          </a:bodyPr>
          <a:lstStyle/>
          <a:p>
            <a:pPr algn="just">
              <a:lnSpc>
                <a:spcPts val="11999"/>
              </a:lnSpc>
            </a:pPr>
            <a:r>
              <a:rPr lang="en-US" sz="8570">
                <a:solidFill>
                  <a:srgbClr val="4F2C33"/>
                </a:solidFill>
                <a:latin typeface="#9Slide07 Crocante"/>
                <a:ea typeface="#9Slide07 Crocante"/>
                <a:cs typeface="#9Slide07 Crocante"/>
                <a:sym typeface="#9Slide07 Crocante"/>
              </a:rPr>
              <a:t>BÀI 3</a:t>
            </a:r>
          </a:p>
        </p:txBody>
      </p:sp>
      <p:sp>
        <p:nvSpPr>
          <p:cNvPr id="12" name="TextBox 12"/>
          <p:cNvSpPr txBox="1"/>
          <p:nvPr/>
        </p:nvSpPr>
        <p:spPr>
          <a:xfrm>
            <a:off x="1813177" y="5668296"/>
            <a:ext cx="15446123" cy="2794176"/>
          </a:xfrm>
          <a:prstGeom prst="rect">
            <a:avLst/>
          </a:prstGeom>
        </p:spPr>
        <p:txBody>
          <a:bodyPr lIns="0" tIns="0" rIns="0" bIns="0" rtlCol="0" anchor="t">
            <a:spAutoFit/>
          </a:bodyPr>
          <a:lstStyle/>
          <a:p>
            <a:pPr algn="just">
              <a:lnSpc>
                <a:spcPts val="5599"/>
              </a:lnSpc>
            </a:pPr>
            <a:r>
              <a:rPr lang="en-US" sz="3999" dirty="0" err="1">
                <a:solidFill>
                  <a:srgbClr val="000000"/>
                </a:solidFill>
                <a:latin typeface="Roboto Condensed"/>
                <a:ea typeface="Roboto Condensed"/>
                <a:cs typeface="Roboto Condensed"/>
                <a:sym typeface="Roboto Condensed"/>
              </a:rPr>
              <a:t>Câu</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đặc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biệt</a:t>
            </a:r>
            <a:r>
              <a:rPr lang="en-US" sz="3999" dirty="0">
                <a:solidFill>
                  <a:srgbClr val="000000"/>
                </a:solidFill>
                <a:latin typeface="Roboto Condensed"/>
                <a:ea typeface="Roboto Condensed"/>
                <a:cs typeface="Roboto Condensed"/>
                <a:sym typeface="Roboto Condensed"/>
              </a:rPr>
              <a:t>: </a:t>
            </a:r>
            <a:r>
              <a:rPr lang="en-US" sz="3999" i="1" dirty="0">
                <a:solidFill>
                  <a:srgbClr val="000000"/>
                </a:solidFill>
                <a:latin typeface="Roboto Condensed Italics"/>
                <a:ea typeface="Roboto Condensed Italics"/>
                <a:cs typeface="Roboto Condensed Italics"/>
                <a:sym typeface="Roboto Condensed Italics"/>
              </a:rPr>
              <a:t>“</a:t>
            </a:r>
            <a:r>
              <a:rPr lang="en-US" sz="3999" i="1" dirty="0" err="1">
                <a:solidFill>
                  <a:srgbClr val="000000"/>
                </a:solidFill>
                <a:latin typeface="Roboto Condensed Italics"/>
                <a:ea typeface="Roboto Condensed Italics"/>
                <a:cs typeface="Roboto Condensed Italics"/>
                <a:sym typeface="Roboto Condensed Italics"/>
              </a:rPr>
              <a:t>Đình</a:t>
            </a:r>
            <a:r>
              <a:rPr lang="en-US" sz="3999" i="1" dirty="0">
                <a:solidFill>
                  <a:srgbClr val="000000"/>
                </a:solidFill>
                <a:latin typeface="Roboto Condensed Italics"/>
                <a:ea typeface="Roboto Condensed Italics"/>
                <a:cs typeface="Roboto Condensed Italics"/>
                <a:sym typeface="Roboto Condensed Italics"/>
              </a:rPr>
              <a:t> </a:t>
            </a:r>
            <a:r>
              <a:rPr lang="en-US" sz="3999" i="1" dirty="0" err="1">
                <a:solidFill>
                  <a:srgbClr val="000000"/>
                </a:solidFill>
                <a:latin typeface="Roboto Condensed Italics"/>
                <a:ea typeface="Roboto Condensed Italics"/>
                <a:cs typeface="Roboto Condensed Italics"/>
                <a:sym typeface="Roboto Condensed Italics"/>
              </a:rPr>
              <a:t>chiến</a:t>
            </a:r>
            <a:r>
              <a:rPr lang="en-US" sz="3999" i="1" dirty="0">
                <a:solidFill>
                  <a:srgbClr val="000000"/>
                </a:solidFill>
                <a:latin typeface="Roboto Condensed Italics"/>
                <a:ea typeface="Roboto Condensed Italics"/>
                <a:cs typeface="Roboto Condensed Italics"/>
                <a:sym typeface="Roboto Condensed Italics"/>
              </a:rPr>
              <a:t>.”</a:t>
            </a:r>
          </a:p>
          <a:p>
            <a:pPr algn="just">
              <a:lnSpc>
                <a:spcPts val="5599"/>
              </a:lnSpc>
              <a:spcBef>
                <a:spcPct val="0"/>
              </a:spcBef>
            </a:pPr>
            <a:r>
              <a:rPr lang="en-US" sz="3999" dirty="0">
                <a:solidFill>
                  <a:srgbClr val="000000"/>
                </a:solidFill>
                <a:latin typeface="Roboto Condensed"/>
                <a:ea typeface="Roboto Condensed"/>
                <a:cs typeface="Roboto Condensed"/>
                <a:sym typeface="Roboto Condensed"/>
              </a:rPr>
              <a:t>Ý </a:t>
            </a:r>
            <a:r>
              <a:rPr lang="en-US" sz="3999" dirty="0" err="1">
                <a:solidFill>
                  <a:srgbClr val="000000"/>
                </a:solidFill>
                <a:latin typeface="Roboto Condensed"/>
                <a:ea typeface="Roboto Condensed"/>
                <a:cs typeface="Roboto Condensed"/>
                <a:sym typeface="Roboto Condensed"/>
              </a:rPr>
              <a:t>nghĩa</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và</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tác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dụng</a:t>
            </a:r>
            <a:r>
              <a:rPr lang="en-US" sz="3999" dirty="0">
                <a:solidFill>
                  <a:srgbClr val="000000"/>
                </a:solidFill>
                <a:latin typeface="Roboto Condensed"/>
                <a:ea typeface="Roboto Condensed"/>
                <a:cs typeface="Roboto Condensed"/>
                <a:sym typeface="Roboto Condensed"/>
              </a:rPr>
              <a:t>: </a:t>
            </a:r>
            <a:r>
              <a:rPr lang="en-US" sz="3999" b="1" dirty="0">
                <a:solidFill>
                  <a:srgbClr val="000000"/>
                </a:solidFill>
                <a:latin typeface="Roboto Condensed Bold"/>
                <a:ea typeface="Roboto Condensed Bold"/>
                <a:cs typeface="Roboto Condensed Bold"/>
                <a:sym typeface="Roboto Condensed Bold"/>
              </a:rPr>
              <a:t>Thông </a:t>
            </a:r>
            <a:r>
              <a:rPr lang="en-US" sz="3999" b="1" dirty="0" err="1">
                <a:solidFill>
                  <a:srgbClr val="000000"/>
                </a:solidFill>
                <a:latin typeface="Roboto Condensed Bold"/>
                <a:ea typeface="Roboto Condensed Bold"/>
                <a:cs typeface="Roboto Condensed Bold"/>
                <a:sym typeface="Roboto Condensed Bold"/>
              </a:rPr>
              <a:t>báo</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ngắn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gọn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về</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sự</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kiện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đình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chiến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tạo</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sự</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nhấn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mạnh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và</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cảm</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giác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khẩn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trương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Câu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này</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đóng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vai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trò</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thông</a:t>
            </a:r>
            <a:r>
              <a:rPr lang="en-US" sz="3999" b="1" dirty="0">
                <a:solidFill>
                  <a:srgbClr val="000000"/>
                </a:solidFill>
                <a:latin typeface="Roboto Condensed Bold"/>
                <a:ea typeface="Roboto Condensed Bold"/>
                <a:cs typeface="Roboto Condensed Bold"/>
                <a:sym typeface="Roboto Condensed Bold"/>
              </a:rPr>
              <a:t> tin </a:t>
            </a:r>
            <a:r>
              <a:rPr lang="en-US" sz="3999" b="1" dirty="0" err="1">
                <a:solidFill>
                  <a:srgbClr val="000000"/>
                </a:solidFill>
                <a:latin typeface="Roboto Condensed Bold"/>
                <a:ea typeface="Roboto Condensed Bold"/>
                <a:cs typeface="Roboto Condensed Bold"/>
                <a:sym typeface="Roboto Condensed Bold"/>
              </a:rPr>
              <a:t>nhanh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làm</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tiền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đề</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cho</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các</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sự</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kiện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tiếp</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theo.</a:t>
            </a:r>
            <a:endParaRPr lang="en-US" sz="3999" b="1" dirty="0">
              <a:solidFill>
                <a:srgbClr val="000000"/>
              </a:solidFill>
              <a:latin typeface="Roboto Condensed Bold"/>
              <a:ea typeface="Roboto Condensed Bold"/>
              <a:cs typeface="Roboto Condensed Bold"/>
              <a:sym typeface="Roboto Condensed 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rot="-5498069">
            <a:off x="8637040" y="-249161"/>
            <a:ext cx="502063" cy="3550970"/>
          </a:xfrm>
          <a:custGeom>
            <a:avLst/>
            <a:gdLst/>
            <a:ahLst/>
            <a:cxnLst/>
            <a:rect l="l" t="t" r="r" b="b"/>
            <a:pathLst>
              <a:path w="502063" h="3550970">
                <a:moveTo>
                  <a:pt x="0" y="0"/>
                </a:moveTo>
                <a:lnTo>
                  <a:pt x="502063" y="0"/>
                </a:lnTo>
                <a:lnTo>
                  <a:pt x="502063" y="3550970"/>
                </a:lnTo>
                <a:lnTo>
                  <a:pt x="0" y="3550970"/>
                </a:lnTo>
                <a:lnTo>
                  <a:pt x="0" y="0"/>
                </a:lnTo>
                <a:close/>
              </a:path>
            </a:pathLst>
          </a:custGeom>
          <a:blipFill>
            <a:blip r:embed="rId2">
              <a:extLst>
                <a:ext uri="{96DAC541-7B7A-43D3-8B79-37D633B846F1}">
                  <asvg:svgBlip xmlns:asvg="http://schemas.microsoft.com/office/drawing/2016/SVG/main" r:embed="rId3"/>
                </a:ext>
              </a:extLst>
            </a:blip>
            <a:stretch>
              <a:fillRect l="-229204"/>
            </a:stretch>
          </a:blipFill>
        </p:spPr>
        <p:txBody>
          <a:bodyPr/>
          <a:lstStyle/>
          <a:p>
            <a:endParaRPr lang="vi-VN"/>
          </a:p>
        </p:txBody>
      </p:sp>
      <p:grpSp>
        <p:nvGrpSpPr>
          <p:cNvPr id="3" name="Group 3"/>
          <p:cNvGrpSpPr/>
          <p:nvPr/>
        </p:nvGrpSpPr>
        <p:grpSpPr>
          <a:xfrm>
            <a:off x="476619" y="389690"/>
            <a:ext cx="399053" cy="39905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6" name="Freeform 6"/>
          <p:cNvSpPr/>
          <p:nvPr/>
        </p:nvSpPr>
        <p:spPr>
          <a:xfrm flipH="1">
            <a:off x="12358859" y="7960906"/>
            <a:ext cx="4900441" cy="6070366"/>
          </a:xfrm>
          <a:custGeom>
            <a:avLst/>
            <a:gdLst/>
            <a:ahLst/>
            <a:cxnLst/>
            <a:rect l="l" t="t" r="r" b="b"/>
            <a:pathLst>
              <a:path w="4900441" h="6070366">
                <a:moveTo>
                  <a:pt x="4900441" y="0"/>
                </a:moveTo>
                <a:lnTo>
                  <a:pt x="0" y="0"/>
                </a:lnTo>
                <a:lnTo>
                  <a:pt x="0" y="6070366"/>
                </a:lnTo>
                <a:lnTo>
                  <a:pt x="4900441" y="6070366"/>
                </a:lnTo>
                <a:lnTo>
                  <a:pt x="490044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7" name="Freeform 7"/>
          <p:cNvSpPr/>
          <p:nvPr/>
        </p:nvSpPr>
        <p:spPr>
          <a:xfrm>
            <a:off x="81986" y="8862511"/>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8" name="Freeform 8"/>
          <p:cNvSpPr/>
          <p:nvPr/>
        </p:nvSpPr>
        <p:spPr>
          <a:xfrm>
            <a:off x="17259300" y="308722"/>
            <a:ext cx="1441758" cy="1439956"/>
          </a:xfrm>
          <a:custGeom>
            <a:avLst/>
            <a:gdLst/>
            <a:ahLst/>
            <a:cxnLst/>
            <a:rect l="l" t="t" r="r" b="b"/>
            <a:pathLst>
              <a:path w="1441758" h="1439956">
                <a:moveTo>
                  <a:pt x="0" y="0"/>
                </a:moveTo>
                <a:lnTo>
                  <a:pt x="1441758" y="0"/>
                </a:lnTo>
                <a:lnTo>
                  <a:pt x="1441758" y="1439956"/>
                </a:lnTo>
                <a:lnTo>
                  <a:pt x="0" y="143995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9" name="TextBox 9"/>
          <p:cNvSpPr txBox="1"/>
          <p:nvPr/>
        </p:nvSpPr>
        <p:spPr>
          <a:xfrm>
            <a:off x="1284628" y="1968935"/>
            <a:ext cx="15718743" cy="1384388"/>
          </a:xfrm>
          <a:prstGeom prst="rect">
            <a:avLst/>
          </a:prstGeom>
        </p:spPr>
        <p:txBody>
          <a:bodyPr lIns="0" tIns="0" rIns="0" bIns="0" rtlCol="0" anchor="t">
            <a:spAutoFit/>
          </a:bodyPr>
          <a:lstStyle/>
          <a:p>
            <a:pPr algn="ctr">
              <a:lnSpc>
                <a:spcPts val="5599"/>
              </a:lnSpc>
              <a:spcBef>
                <a:spcPct val="0"/>
              </a:spcBef>
            </a:pPr>
            <a:r>
              <a:rPr lang="en-US" sz="3999" b="1">
                <a:solidFill>
                  <a:srgbClr val="000000"/>
                </a:solidFill>
                <a:latin typeface="Roboto Condensed Bold"/>
                <a:ea typeface="Roboto Condensed Bold"/>
                <a:cs typeface="Roboto Condensed Bold"/>
                <a:sym typeface="Roboto Condensed Bold"/>
              </a:rPr>
              <a:t>Tìm câu đặc biệt trong những câu dưới đây. Chỉ ra ý nghĩa, tác dụng của mỗi câu đặc biệt tìm được.</a:t>
            </a:r>
          </a:p>
        </p:txBody>
      </p:sp>
      <p:sp>
        <p:nvSpPr>
          <p:cNvPr id="10" name="TextBox 10"/>
          <p:cNvSpPr txBox="1"/>
          <p:nvPr/>
        </p:nvSpPr>
        <p:spPr>
          <a:xfrm>
            <a:off x="1813177" y="4064833"/>
            <a:ext cx="15446123" cy="1384388"/>
          </a:xfrm>
          <a:prstGeom prst="rect">
            <a:avLst/>
          </a:prstGeom>
        </p:spPr>
        <p:txBody>
          <a:bodyPr lIns="0" tIns="0" rIns="0" bIns="0" rtlCol="0" anchor="t">
            <a:spAutoFit/>
          </a:bodyPr>
          <a:lstStyle/>
          <a:p>
            <a:pPr algn="just">
              <a:lnSpc>
                <a:spcPts val="5599"/>
              </a:lnSpc>
              <a:spcBef>
                <a:spcPct val="0"/>
              </a:spcBef>
            </a:pPr>
            <a:r>
              <a:rPr lang="en-US" sz="3999">
                <a:solidFill>
                  <a:srgbClr val="000000"/>
                </a:solidFill>
                <a:latin typeface="Roboto Condensed"/>
                <a:ea typeface="Roboto Condensed"/>
                <a:cs typeface="Roboto Condensed"/>
                <a:sym typeface="Roboto Condensed"/>
              </a:rPr>
              <a:t>e) </a:t>
            </a:r>
            <a:r>
              <a:rPr lang="en-US" sz="3999" i="1">
                <a:solidFill>
                  <a:srgbClr val="000000"/>
                </a:solidFill>
                <a:latin typeface="Roboto Condensed Italics"/>
                <a:ea typeface="Roboto Condensed Italics"/>
                <a:cs typeface="Roboto Condensed Italics"/>
                <a:sym typeface="Roboto Condensed Italics"/>
              </a:rPr>
              <a:t>Một đêm mùa xuân. Trên dòng sông êm ả, cái đò cũ của bác tài Phán từ từ trôi.</a:t>
            </a:r>
            <a:r>
              <a:rPr lang="en-US" sz="3999">
                <a:solidFill>
                  <a:srgbClr val="000000"/>
                </a:solidFill>
                <a:latin typeface="Roboto Condensed"/>
                <a:ea typeface="Roboto Condensed"/>
                <a:cs typeface="Roboto Condensed"/>
                <a:sym typeface="Roboto Condensed"/>
              </a:rPr>
              <a:t> (Nguyên Hồng)</a:t>
            </a:r>
          </a:p>
        </p:txBody>
      </p:sp>
      <p:sp>
        <p:nvSpPr>
          <p:cNvPr id="11" name="TextBox 11"/>
          <p:cNvSpPr txBox="1"/>
          <p:nvPr/>
        </p:nvSpPr>
        <p:spPr>
          <a:xfrm>
            <a:off x="7531657" y="-8621"/>
            <a:ext cx="3138338" cy="1534944"/>
          </a:xfrm>
          <a:prstGeom prst="rect">
            <a:avLst/>
          </a:prstGeom>
        </p:spPr>
        <p:txBody>
          <a:bodyPr lIns="0" tIns="0" rIns="0" bIns="0" rtlCol="0" anchor="t">
            <a:spAutoFit/>
          </a:bodyPr>
          <a:lstStyle/>
          <a:p>
            <a:pPr algn="just">
              <a:lnSpc>
                <a:spcPts val="11999"/>
              </a:lnSpc>
            </a:pPr>
            <a:r>
              <a:rPr lang="en-US" sz="8570">
                <a:solidFill>
                  <a:srgbClr val="4F2C33"/>
                </a:solidFill>
                <a:latin typeface="#9Slide07 Crocante"/>
                <a:ea typeface="#9Slide07 Crocante"/>
                <a:cs typeface="#9Slide07 Crocante"/>
                <a:sym typeface="#9Slide07 Crocante"/>
              </a:rPr>
              <a:t>BÀI 3</a:t>
            </a:r>
          </a:p>
        </p:txBody>
      </p:sp>
      <p:sp>
        <p:nvSpPr>
          <p:cNvPr id="12" name="TextBox 12"/>
          <p:cNvSpPr txBox="1"/>
          <p:nvPr/>
        </p:nvSpPr>
        <p:spPr>
          <a:xfrm>
            <a:off x="1813177" y="5668296"/>
            <a:ext cx="15446123" cy="2794176"/>
          </a:xfrm>
          <a:prstGeom prst="rect">
            <a:avLst/>
          </a:prstGeom>
        </p:spPr>
        <p:txBody>
          <a:bodyPr lIns="0" tIns="0" rIns="0" bIns="0" rtlCol="0" anchor="t">
            <a:spAutoFit/>
          </a:bodyPr>
          <a:lstStyle/>
          <a:p>
            <a:pPr algn="just">
              <a:lnSpc>
                <a:spcPts val="5599"/>
              </a:lnSpc>
            </a:pPr>
            <a:r>
              <a:rPr lang="en-US" sz="3999" dirty="0" err="1">
                <a:solidFill>
                  <a:srgbClr val="000000"/>
                </a:solidFill>
                <a:latin typeface="Roboto Condensed"/>
                <a:ea typeface="Roboto Condensed"/>
                <a:cs typeface="Roboto Condensed"/>
                <a:sym typeface="Roboto Condensed"/>
              </a:rPr>
              <a:t>Câu</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đặc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biệt</a:t>
            </a:r>
            <a:r>
              <a:rPr lang="en-US" sz="3999" dirty="0">
                <a:solidFill>
                  <a:srgbClr val="000000"/>
                </a:solidFill>
                <a:latin typeface="Roboto Condensed"/>
                <a:ea typeface="Roboto Condensed"/>
                <a:cs typeface="Roboto Condensed"/>
                <a:sym typeface="Roboto Condensed"/>
              </a:rPr>
              <a:t>: </a:t>
            </a:r>
            <a:r>
              <a:rPr lang="en-US" sz="3999" b="1" i="1" dirty="0">
                <a:solidFill>
                  <a:srgbClr val="000000"/>
                </a:solidFill>
                <a:latin typeface="Roboto Condensed Bold Italics"/>
                <a:ea typeface="Roboto Condensed Bold Italics"/>
                <a:cs typeface="Roboto Condensed Bold Italics"/>
                <a:sym typeface="Roboto Condensed Bold Italics"/>
              </a:rPr>
              <a:t>“</a:t>
            </a:r>
            <a:r>
              <a:rPr lang="en-US" sz="3999" b="1" i="1" dirty="0" err="1">
                <a:solidFill>
                  <a:srgbClr val="000000"/>
                </a:solidFill>
                <a:latin typeface="Roboto Condensed Bold Italics"/>
                <a:ea typeface="Roboto Condensed Bold Italics"/>
                <a:cs typeface="Roboto Condensed Bold Italics"/>
                <a:sym typeface="Roboto Condensed Bold Italics"/>
              </a:rPr>
              <a:t>Một</a:t>
            </a:r>
            <a:r>
              <a:rPr lang="en-US" sz="3999" b="1" i="1" dirty="0">
                <a:solidFill>
                  <a:srgbClr val="000000"/>
                </a:solidFill>
                <a:latin typeface="Roboto Condensed Bold Italics"/>
                <a:ea typeface="Roboto Condensed Bold Italics"/>
                <a:cs typeface="Roboto Condensed Bold Italics"/>
                <a:sym typeface="Roboto Condensed Bold Italics"/>
              </a:rPr>
              <a:t> </a:t>
            </a:r>
            <a:r>
              <a:rPr lang="en-US" sz="3999" b="1" i="1" dirty="0" err="1">
                <a:solidFill>
                  <a:srgbClr val="000000"/>
                </a:solidFill>
                <a:latin typeface="Roboto Condensed Bold Italics"/>
                <a:ea typeface="Roboto Condensed Bold Italics"/>
                <a:cs typeface="Roboto Condensed Bold Italics"/>
                <a:sym typeface="Roboto Condensed Bold Italics"/>
              </a:rPr>
              <a:t>đêm</a:t>
            </a:r>
            <a:r>
              <a:rPr lang="en-US" sz="3999" b="1" i="1" dirty="0">
                <a:solidFill>
                  <a:srgbClr val="000000"/>
                </a:solidFill>
                <a:latin typeface="Roboto Condensed Bold Italics"/>
                <a:ea typeface="Roboto Condensed Bold Italics"/>
                <a:cs typeface="Roboto Condensed Bold Italics"/>
                <a:sym typeface="Roboto Condensed Bold Italics"/>
              </a:rPr>
              <a:t> </a:t>
            </a:r>
            <a:r>
              <a:rPr lang="en-US" sz="3999" b="1" i="1" dirty="0" err="1">
                <a:solidFill>
                  <a:srgbClr val="000000"/>
                </a:solidFill>
                <a:latin typeface="Roboto Condensed Bold Italics"/>
                <a:ea typeface="Roboto Condensed Bold Italics"/>
                <a:cs typeface="Roboto Condensed Bold Italics"/>
                <a:sym typeface="Roboto Condensed Bold Italics"/>
              </a:rPr>
              <a:t>mùa</a:t>
            </a:r>
            <a:r>
              <a:rPr lang="en-US" sz="3999" b="1" i="1" dirty="0">
                <a:solidFill>
                  <a:srgbClr val="000000"/>
                </a:solidFill>
                <a:latin typeface="Roboto Condensed Bold Italics"/>
                <a:ea typeface="Roboto Condensed Bold Italics"/>
                <a:cs typeface="Roboto Condensed Bold Italics"/>
                <a:sym typeface="Roboto Condensed Bold Italics"/>
              </a:rPr>
              <a:t> </a:t>
            </a:r>
            <a:r>
              <a:rPr lang="en-US" sz="3999" b="1" i="1" dirty="0" err="1">
                <a:solidFill>
                  <a:srgbClr val="000000"/>
                </a:solidFill>
                <a:latin typeface="Roboto Condensed Bold Italics"/>
                <a:ea typeface="Roboto Condensed Bold Italics"/>
                <a:cs typeface="Roboto Condensed Bold Italics"/>
                <a:sym typeface="Roboto Condensed Bold Italics"/>
              </a:rPr>
              <a:t>xuân</a:t>
            </a:r>
            <a:r>
              <a:rPr lang="en-US" sz="3999" b="1" i="1" dirty="0">
                <a:solidFill>
                  <a:srgbClr val="000000"/>
                </a:solidFill>
                <a:latin typeface="Roboto Condensed Bold Italics"/>
                <a:ea typeface="Roboto Condensed Bold Italics"/>
                <a:cs typeface="Roboto Condensed Bold Italics"/>
                <a:sym typeface="Roboto Condensed Bold Italics"/>
              </a:rPr>
              <a:t>.”</a:t>
            </a:r>
          </a:p>
          <a:p>
            <a:pPr algn="just">
              <a:lnSpc>
                <a:spcPts val="5599"/>
              </a:lnSpc>
              <a:spcBef>
                <a:spcPct val="0"/>
              </a:spcBef>
            </a:pPr>
            <a:r>
              <a:rPr lang="en-US" sz="3999" dirty="0">
                <a:solidFill>
                  <a:srgbClr val="000000"/>
                </a:solidFill>
                <a:latin typeface="Roboto Condensed"/>
                <a:ea typeface="Roboto Condensed"/>
                <a:cs typeface="Roboto Condensed"/>
                <a:sym typeface="Roboto Condensed"/>
              </a:rPr>
              <a:t>Ý </a:t>
            </a:r>
            <a:r>
              <a:rPr lang="en-US" sz="3999" dirty="0" err="1">
                <a:solidFill>
                  <a:srgbClr val="000000"/>
                </a:solidFill>
                <a:latin typeface="Roboto Condensed"/>
                <a:ea typeface="Roboto Condensed"/>
                <a:cs typeface="Roboto Condensed"/>
                <a:sym typeface="Roboto Condensed"/>
              </a:rPr>
              <a:t>nghĩa</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và</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tác</a:t>
            </a:r>
            <a:r>
              <a:rPr lang="en-US" sz="3999" dirty="0">
                <a:solidFill>
                  <a:srgbClr val="000000"/>
                </a:solidFill>
                <a:latin typeface="Roboto Condensed"/>
                <a:ea typeface="Roboto Condensed"/>
                <a:cs typeface="Roboto Condensed"/>
                <a:sym typeface="Roboto Condensed"/>
              </a:rPr>
              <a:t> </a:t>
            </a:r>
            <a:r>
              <a:rPr lang="en-US" sz="3999" dirty="0" err="1">
                <a:solidFill>
                  <a:srgbClr val="000000"/>
                </a:solidFill>
                <a:latin typeface="Roboto Condensed"/>
                <a:ea typeface="Roboto Condensed"/>
                <a:cs typeface="Roboto Condensed"/>
                <a:sym typeface="Roboto Condensed"/>
              </a:rPr>
              <a:t>dụng</a:t>
            </a:r>
            <a:r>
              <a:rPr lang="en-US" sz="3999" dirty="0">
                <a:solidFill>
                  <a:srgbClr val="000000"/>
                </a:solidFill>
                <a:latin typeface="Roboto Condensed"/>
                <a:ea typeface="Roboto Condensed"/>
                <a:cs typeface="Roboto Condensed"/>
                <a:sym typeface="Roboto Condensed"/>
              </a:rPr>
              <a:t>: </a:t>
            </a:r>
            <a:r>
              <a:rPr lang="en-US" sz="3999" b="1" dirty="0" err="1">
                <a:solidFill>
                  <a:srgbClr val="000000"/>
                </a:solidFill>
                <a:latin typeface="Roboto Condensed Bold"/>
                <a:ea typeface="Roboto Condensed Bold"/>
                <a:cs typeface="Roboto Condensed Bold"/>
                <a:sym typeface="Roboto Condensed Bold"/>
              </a:rPr>
              <a:t>Giới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thiệu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bối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cảnh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không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gian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và</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thời</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gian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tạo</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không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khí</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lãng</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mạn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và</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êm</a:t>
            </a:r>
            <a:r>
              <a:rPr lang="en-US" sz="3999" b="1" dirty="0">
                <a:solidFill>
                  <a:srgbClr val="000000"/>
                </a:solidFill>
                <a:latin typeface="Roboto Condensed Bold"/>
                <a:ea typeface="Roboto Condensed Bold"/>
                <a:cs typeface="Roboto Condensed Bold"/>
                <a:sym typeface="Roboto Condensed Bold"/>
              </a:rPr>
              <a:t> ả </a:t>
            </a:r>
            <a:r>
              <a:rPr lang="en-US" sz="3999" b="1" dirty="0" err="1">
                <a:solidFill>
                  <a:srgbClr val="000000"/>
                </a:solidFill>
                <a:latin typeface="Roboto Condensed Bold"/>
                <a:ea typeface="Roboto Condensed Bold"/>
                <a:cs typeface="Roboto Condensed Bold"/>
                <a:sym typeface="Roboto Condensed Bold"/>
              </a:rPr>
              <a:t>cho</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đoạn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văn</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Câu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này</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giúp</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mở</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đầu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cho</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cảnh</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miêu</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tả</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tiếp</a:t>
            </a:r>
            <a:r>
              <a:rPr lang="en-US" sz="3999" b="1" dirty="0">
                <a:solidFill>
                  <a:srgbClr val="000000"/>
                </a:solidFill>
                <a:latin typeface="Roboto Condensed Bold"/>
                <a:ea typeface="Roboto Condensed Bold"/>
                <a:cs typeface="Roboto Condensed Bold"/>
                <a:sym typeface="Roboto Condensed Bold"/>
              </a:rPr>
              <a:t> </a:t>
            </a:r>
            <a:r>
              <a:rPr lang="en-US" sz="3999" b="1" dirty="0" err="1">
                <a:solidFill>
                  <a:srgbClr val="000000"/>
                </a:solidFill>
                <a:latin typeface="Roboto Condensed Bold"/>
                <a:ea typeface="Roboto Condensed Bold"/>
                <a:cs typeface="Roboto Condensed Bold"/>
                <a:sym typeface="Roboto Condensed Bold"/>
              </a:rPr>
              <a:t>theo.</a:t>
            </a:r>
            <a:endParaRPr lang="en-US" sz="3999" b="1" dirty="0">
              <a:solidFill>
                <a:srgbClr val="000000"/>
              </a:solidFill>
              <a:latin typeface="Roboto Condensed Bold"/>
              <a:ea typeface="Roboto Condensed Bold"/>
              <a:cs typeface="Roboto Condensed Bold"/>
              <a:sym typeface="Roboto Condensed 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a:off x="4102767" y="840344"/>
            <a:ext cx="10288077" cy="13926330"/>
          </a:xfrm>
          <a:custGeom>
            <a:avLst/>
            <a:gdLst/>
            <a:ahLst/>
            <a:cxnLst/>
            <a:rect l="l" t="t" r="r" b="b"/>
            <a:pathLst>
              <a:path w="10288077" h="13926330">
                <a:moveTo>
                  <a:pt x="0" y="0"/>
                </a:moveTo>
                <a:lnTo>
                  <a:pt x="10288076" y="0"/>
                </a:lnTo>
                <a:lnTo>
                  <a:pt x="10288076" y="13926330"/>
                </a:lnTo>
                <a:lnTo>
                  <a:pt x="0" y="139263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3" name="Freeform 3"/>
          <p:cNvSpPr/>
          <p:nvPr/>
        </p:nvSpPr>
        <p:spPr>
          <a:xfrm rot="-5498069">
            <a:off x="8995774" y="7388598"/>
            <a:ext cx="502063" cy="3550970"/>
          </a:xfrm>
          <a:custGeom>
            <a:avLst/>
            <a:gdLst/>
            <a:ahLst/>
            <a:cxnLst/>
            <a:rect l="l" t="t" r="r" b="b"/>
            <a:pathLst>
              <a:path w="502063" h="3550970">
                <a:moveTo>
                  <a:pt x="0" y="0"/>
                </a:moveTo>
                <a:lnTo>
                  <a:pt x="502062" y="0"/>
                </a:lnTo>
                <a:lnTo>
                  <a:pt x="502062" y="3550970"/>
                </a:lnTo>
                <a:lnTo>
                  <a:pt x="0" y="3550970"/>
                </a:lnTo>
                <a:lnTo>
                  <a:pt x="0" y="0"/>
                </a:lnTo>
                <a:close/>
              </a:path>
            </a:pathLst>
          </a:custGeom>
          <a:blipFill>
            <a:blip r:embed="rId4">
              <a:extLst>
                <a:ext uri="{96DAC541-7B7A-43D3-8B79-37D633B846F1}">
                  <asvg:svgBlip xmlns:asvg="http://schemas.microsoft.com/office/drawing/2016/SVG/main" r:embed="rId5"/>
                </a:ext>
              </a:extLst>
            </a:blip>
            <a:stretch>
              <a:fillRect l="-229204"/>
            </a:stretch>
          </a:blipFill>
        </p:spPr>
        <p:txBody>
          <a:bodyPr/>
          <a:lstStyle/>
          <a:p>
            <a:endParaRPr lang="vi-VN"/>
          </a:p>
        </p:txBody>
      </p:sp>
      <p:grpSp>
        <p:nvGrpSpPr>
          <p:cNvPr id="4" name="Group 4"/>
          <p:cNvGrpSpPr/>
          <p:nvPr/>
        </p:nvGrpSpPr>
        <p:grpSpPr>
          <a:xfrm>
            <a:off x="14907965" y="3832190"/>
            <a:ext cx="399053" cy="39905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7" name="Group 7"/>
          <p:cNvGrpSpPr/>
          <p:nvPr/>
        </p:nvGrpSpPr>
        <p:grpSpPr>
          <a:xfrm>
            <a:off x="1214597" y="1028700"/>
            <a:ext cx="399053" cy="39905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0" name="Group 10"/>
          <p:cNvGrpSpPr/>
          <p:nvPr/>
        </p:nvGrpSpPr>
        <p:grpSpPr>
          <a:xfrm>
            <a:off x="3187861" y="3830138"/>
            <a:ext cx="399053" cy="39905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3" name="Freeform 13"/>
          <p:cNvSpPr/>
          <p:nvPr/>
        </p:nvSpPr>
        <p:spPr>
          <a:xfrm>
            <a:off x="476619" y="6231680"/>
            <a:ext cx="4900441" cy="6070366"/>
          </a:xfrm>
          <a:custGeom>
            <a:avLst/>
            <a:gdLst/>
            <a:ahLst/>
            <a:cxnLst/>
            <a:rect l="l" t="t" r="r" b="b"/>
            <a:pathLst>
              <a:path w="4900441" h="6070366">
                <a:moveTo>
                  <a:pt x="0" y="0"/>
                </a:moveTo>
                <a:lnTo>
                  <a:pt x="4900440" y="0"/>
                </a:lnTo>
                <a:lnTo>
                  <a:pt x="4900440" y="6070366"/>
                </a:lnTo>
                <a:lnTo>
                  <a:pt x="0" y="60703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14" name="Freeform 14"/>
          <p:cNvSpPr/>
          <p:nvPr/>
        </p:nvSpPr>
        <p:spPr>
          <a:xfrm flipH="1">
            <a:off x="12159333" y="7625359"/>
            <a:ext cx="4900441" cy="6070366"/>
          </a:xfrm>
          <a:custGeom>
            <a:avLst/>
            <a:gdLst/>
            <a:ahLst/>
            <a:cxnLst/>
            <a:rect l="l" t="t" r="r" b="b"/>
            <a:pathLst>
              <a:path w="4900441" h="6070366">
                <a:moveTo>
                  <a:pt x="4900440" y="0"/>
                </a:moveTo>
                <a:lnTo>
                  <a:pt x="0" y="0"/>
                </a:lnTo>
                <a:lnTo>
                  <a:pt x="0" y="6070365"/>
                </a:lnTo>
                <a:lnTo>
                  <a:pt x="4900440" y="6070365"/>
                </a:lnTo>
                <a:lnTo>
                  <a:pt x="490044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grpSp>
        <p:nvGrpSpPr>
          <p:cNvPr id="15" name="Group 15"/>
          <p:cNvGrpSpPr/>
          <p:nvPr/>
        </p:nvGrpSpPr>
        <p:grpSpPr>
          <a:xfrm>
            <a:off x="16860247" y="5542553"/>
            <a:ext cx="399053" cy="39905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8" name="Freeform 18"/>
          <p:cNvSpPr/>
          <p:nvPr/>
        </p:nvSpPr>
        <p:spPr>
          <a:xfrm>
            <a:off x="892772" y="4029665"/>
            <a:ext cx="1441758" cy="1439956"/>
          </a:xfrm>
          <a:custGeom>
            <a:avLst/>
            <a:gdLst/>
            <a:ahLst/>
            <a:cxnLst/>
            <a:rect l="l" t="t" r="r" b="b"/>
            <a:pathLst>
              <a:path w="1441758" h="1439956">
                <a:moveTo>
                  <a:pt x="0" y="0"/>
                </a:moveTo>
                <a:lnTo>
                  <a:pt x="1441757" y="0"/>
                </a:lnTo>
                <a:lnTo>
                  <a:pt x="1441757" y="1439955"/>
                </a:lnTo>
                <a:lnTo>
                  <a:pt x="0" y="1439955"/>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vi-VN"/>
          </a:p>
        </p:txBody>
      </p:sp>
      <p:sp>
        <p:nvSpPr>
          <p:cNvPr id="19" name="Freeform 19"/>
          <p:cNvSpPr/>
          <p:nvPr/>
        </p:nvSpPr>
        <p:spPr>
          <a:xfrm>
            <a:off x="16139368" y="508249"/>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vi-VN"/>
          </a:p>
        </p:txBody>
      </p:sp>
      <p:sp>
        <p:nvSpPr>
          <p:cNvPr id="20" name="TextBox 20"/>
          <p:cNvSpPr txBox="1"/>
          <p:nvPr/>
        </p:nvSpPr>
        <p:spPr>
          <a:xfrm>
            <a:off x="6099105" y="1852954"/>
            <a:ext cx="18016773" cy="821055"/>
          </a:xfrm>
          <a:prstGeom prst="rect">
            <a:avLst/>
          </a:prstGeom>
        </p:spPr>
        <p:txBody>
          <a:bodyPr lIns="0" tIns="0" rIns="0" bIns="0" rtlCol="0" anchor="t">
            <a:spAutoFit/>
          </a:bodyPr>
          <a:lstStyle/>
          <a:p>
            <a:pPr algn="l">
              <a:lnSpc>
                <a:spcPts val="6720"/>
              </a:lnSpc>
            </a:pPr>
            <a:r>
              <a:rPr lang="en-US" sz="4800" b="1">
                <a:solidFill>
                  <a:srgbClr val="4F2C33"/>
                </a:solidFill>
                <a:latin typeface="Fraunces Bold"/>
                <a:ea typeface="Fraunces Bold"/>
                <a:cs typeface="Fraunces Bold"/>
                <a:sym typeface="Fraunces Bold"/>
              </a:rPr>
              <a:t>III. VIẾT NGẮN </a:t>
            </a:r>
          </a:p>
        </p:txBody>
      </p:sp>
      <p:sp>
        <p:nvSpPr>
          <p:cNvPr id="21" name="TextBox 21"/>
          <p:cNvSpPr txBox="1"/>
          <p:nvPr/>
        </p:nvSpPr>
        <p:spPr>
          <a:xfrm>
            <a:off x="5188404" y="2972210"/>
            <a:ext cx="8166987" cy="4091940"/>
          </a:xfrm>
          <a:prstGeom prst="rect">
            <a:avLst/>
          </a:prstGeom>
        </p:spPr>
        <p:txBody>
          <a:bodyPr lIns="0" tIns="0" rIns="0" bIns="0" rtlCol="0" anchor="t">
            <a:spAutoFit/>
          </a:bodyPr>
          <a:lstStyle/>
          <a:p>
            <a:pPr algn="just">
              <a:lnSpc>
                <a:spcPts val="5459"/>
              </a:lnSpc>
            </a:pPr>
            <a:r>
              <a:rPr lang="en-US" sz="3900" b="1" dirty="0" err="1">
                <a:solidFill>
                  <a:srgbClr val="4F2C33"/>
                </a:solidFill>
                <a:latin typeface="Roboto Condensed Bold"/>
                <a:ea typeface="Roboto Condensed Bold"/>
                <a:cs typeface="Roboto Condensed Bold"/>
                <a:sym typeface="Roboto Condensed Bold"/>
              </a:rPr>
              <a:t>Nhiệm</a:t>
            </a:r>
            <a:r>
              <a:rPr lang="en-US" sz="3900" b="1" dirty="0">
                <a:solidFill>
                  <a:srgbClr val="4F2C33"/>
                </a:solidFill>
                <a:latin typeface="Roboto Condensed Bold"/>
                <a:ea typeface="Roboto Condensed Bold"/>
                <a:cs typeface="Roboto Condensed Bold"/>
                <a:sym typeface="Roboto Condensed Bold"/>
              </a:rPr>
              <a:t> </a:t>
            </a:r>
            <a:r>
              <a:rPr lang="en-US" sz="3900" b="1" dirty="0" err="1">
                <a:solidFill>
                  <a:srgbClr val="4F2C33"/>
                </a:solidFill>
                <a:latin typeface="Roboto Condensed Bold"/>
                <a:ea typeface="Roboto Condensed Bold"/>
                <a:cs typeface="Roboto Condensed Bold"/>
                <a:sym typeface="Roboto Condensed Bold"/>
              </a:rPr>
              <a:t>vụ</a:t>
            </a:r>
            <a:r>
              <a:rPr lang="en-US" sz="3900" b="1" dirty="0">
                <a:solidFill>
                  <a:srgbClr val="4F2C33"/>
                </a:solidFill>
                <a:latin typeface="Roboto Condensed Bold"/>
                <a:ea typeface="Roboto Condensed Bold"/>
                <a:cs typeface="Roboto Condensed Bold"/>
                <a:sym typeface="Roboto Condensed Bold"/>
              </a:rPr>
              <a:t> 1: Quan </a:t>
            </a:r>
            <a:r>
              <a:rPr lang="en-US" sz="3900" b="1" dirty="0" err="1">
                <a:solidFill>
                  <a:srgbClr val="4F2C33"/>
                </a:solidFill>
                <a:latin typeface="Roboto Condensed Bold"/>
                <a:ea typeface="Roboto Condensed Bold"/>
                <a:cs typeface="Roboto Condensed Bold"/>
                <a:sym typeface="Roboto Condensed Bold"/>
              </a:rPr>
              <a:t>sát</a:t>
            </a:r>
            <a:r>
              <a:rPr lang="en-US" sz="3900" b="1" dirty="0">
                <a:solidFill>
                  <a:srgbClr val="4F2C33"/>
                </a:solidFill>
                <a:latin typeface="Roboto Condensed Bold"/>
                <a:ea typeface="Roboto Condensed Bold"/>
                <a:cs typeface="Roboto Condensed Bold"/>
                <a:sym typeface="Roboto Condensed Bold"/>
              </a:rPr>
              <a:t> </a:t>
            </a:r>
            <a:r>
              <a:rPr lang="en-US" sz="3900" b="1" dirty="0" err="1">
                <a:solidFill>
                  <a:srgbClr val="4F2C33"/>
                </a:solidFill>
                <a:latin typeface="Roboto Condensed Bold"/>
                <a:ea typeface="Roboto Condensed Bold"/>
                <a:cs typeface="Roboto Condensed Bold"/>
                <a:sym typeface="Roboto Condensed Bold"/>
              </a:rPr>
              <a:t>các</a:t>
            </a:r>
            <a:r>
              <a:rPr lang="en-US" sz="3900" b="1" dirty="0">
                <a:solidFill>
                  <a:srgbClr val="4F2C33"/>
                </a:solidFill>
                <a:latin typeface="Roboto Condensed Bold"/>
                <a:ea typeface="Roboto Condensed Bold"/>
                <a:cs typeface="Roboto Condensed Bold"/>
                <a:sym typeface="Roboto Condensed Bold"/>
              </a:rPr>
              <a:t> </a:t>
            </a:r>
            <a:r>
              <a:rPr lang="en-US" sz="3900" b="1" dirty="0" err="1">
                <a:solidFill>
                  <a:srgbClr val="4F2C33"/>
                </a:solidFill>
                <a:latin typeface="Roboto Condensed Bold"/>
                <a:ea typeface="Roboto Condensed Bold"/>
                <a:cs typeface="Roboto Condensed Bold"/>
                <a:sym typeface="Roboto Condensed Bold"/>
              </a:rPr>
              <a:t>bức</a:t>
            </a:r>
            <a:r>
              <a:rPr lang="en-US" sz="3900" b="1" dirty="0">
                <a:solidFill>
                  <a:srgbClr val="4F2C33"/>
                </a:solidFill>
                <a:latin typeface="Roboto Condensed Bold"/>
                <a:ea typeface="Roboto Condensed Bold"/>
                <a:cs typeface="Roboto Condensed Bold"/>
                <a:sym typeface="Roboto Condensed Bold"/>
              </a:rPr>
              <a:t> </a:t>
            </a:r>
            <a:r>
              <a:rPr lang="en-US" sz="3900" b="1" dirty="0" err="1">
                <a:solidFill>
                  <a:srgbClr val="4F2C33"/>
                </a:solidFill>
                <a:latin typeface="Roboto Condensed Bold"/>
                <a:ea typeface="Roboto Condensed Bold"/>
                <a:cs typeface="Roboto Condensed Bold"/>
                <a:sym typeface="Roboto Condensed Bold"/>
              </a:rPr>
              <a:t>hình</a:t>
            </a:r>
            <a:r>
              <a:rPr lang="en-US" sz="3900" b="1" dirty="0">
                <a:solidFill>
                  <a:srgbClr val="4F2C33"/>
                </a:solidFill>
                <a:latin typeface="Roboto Condensed Bold"/>
                <a:ea typeface="Roboto Condensed Bold"/>
                <a:cs typeface="Roboto Condensed Bold"/>
                <a:sym typeface="Roboto Condensed Bold"/>
              </a:rPr>
              <a:t> </a:t>
            </a:r>
            <a:r>
              <a:rPr lang="en-US" sz="3900" b="1" dirty="0" err="1">
                <a:solidFill>
                  <a:srgbClr val="4F2C33"/>
                </a:solidFill>
                <a:latin typeface="Roboto Condensed Bold"/>
                <a:ea typeface="Roboto Condensed Bold"/>
                <a:cs typeface="Roboto Condensed Bold"/>
                <a:sym typeface="Roboto Condensed Bold"/>
              </a:rPr>
              <a:t>sau</a:t>
            </a:r>
            <a:r>
              <a:rPr lang="en-US" sz="3900" b="1" dirty="0">
                <a:solidFill>
                  <a:srgbClr val="4F2C33"/>
                </a:solidFill>
                <a:latin typeface="Roboto Condensed Bold"/>
                <a:ea typeface="Roboto Condensed Bold"/>
                <a:cs typeface="Roboto Condensed Bold"/>
                <a:sym typeface="Roboto Condensed Bold"/>
              </a:rPr>
              <a:t>, </a:t>
            </a:r>
            <a:r>
              <a:rPr lang="en-US" sz="3900" b="1" dirty="0" err="1">
                <a:solidFill>
                  <a:srgbClr val="4F2C33"/>
                </a:solidFill>
                <a:latin typeface="Roboto Condensed Bold"/>
                <a:ea typeface="Roboto Condensed Bold"/>
                <a:cs typeface="Roboto Condensed Bold"/>
                <a:sym typeface="Roboto Condensed Bold"/>
              </a:rPr>
              <a:t>sau</a:t>
            </a:r>
            <a:r>
              <a:rPr lang="en-US" sz="3900" b="1" dirty="0">
                <a:solidFill>
                  <a:srgbClr val="4F2C33"/>
                </a:solidFill>
                <a:latin typeface="Roboto Condensed Bold"/>
                <a:ea typeface="Roboto Condensed Bold"/>
                <a:cs typeface="Roboto Condensed Bold"/>
                <a:sym typeface="Roboto Condensed Bold"/>
              </a:rPr>
              <a:t> </a:t>
            </a:r>
            <a:r>
              <a:rPr lang="en-US" sz="3900" b="1" dirty="0" err="1">
                <a:solidFill>
                  <a:srgbClr val="4F2C33"/>
                </a:solidFill>
                <a:latin typeface="Roboto Condensed Bold"/>
                <a:ea typeface="Roboto Condensed Bold"/>
                <a:cs typeface="Roboto Condensed Bold"/>
                <a:sym typeface="Roboto Condensed Bold"/>
              </a:rPr>
              <a:t>đó</a:t>
            </a:r>
            <a:r>
              <a:rPr lang="en-US" sz="3900" b="1" dirty="0">
                <a:solidFill>
                  <a:srgbClr val="4F2C33"/>
                </a:solidFill>
                <a:latin typeface="Roboto Condensed Bold"/>
                <a:ea typeface="Roboto Condensed Bold"/>
                <a:cs typeface="Roboto Condensed Bold"/>
                <a:sym typeface="Roboto Condensed Bold"/>
              </a:rPr>
              <a:t> </a:t>
            </a:r>
            <a:r>
              <a:rPr lang="en-US" sz="3900" b="1" dirty="0" err="1">
                <a:solidFill>
                  <a:srgbClr val="4F2C33"/>
                </a:solidFill>
                <a:latin typeface="Roboto Condensed Bold"/>
                <a:ea typeface="Roboto Condensed Bold"/>
                <a:cs typeface="Roboto Condensed Bold"/>
                <a:sym typeface="Roboto Condensed Bold"/>
              </a:rPr>
              <a:t>tạo</a:t>
            </a:r>
            <a:r>
              <a:rPr lang="en-US" sz="3900" b="1" dirty="0">
                <a:solidFill>
                  <a:srgbClr val="4F2C33"/>
                </a:solidFill>
                <a:latin typeface="Roboto Condensed Bold"/>
                <a:ea typeface="Roboto Condensed Bold"/>
                <a:cs typeface="Roboto Condensed Bold"/>
                <a:sym typeface="Roboto Condensed Bold"/>
              </a:rPr>
              <a:t> </a:t>
            </a:r>
            <a:r>
              <a:rPr lang="en-US" sz="3900" b="1" dirty="0" err="1">
                <a:solidFill>
                  <a:srgbClr val="4F2C33"/>
                </a:solidFill>
                <a:latin typeface="Roboto Condensed Bold"/>
                <a:ea typeface="Roboto Condensed Bold"/>
                <a:cs typeface="Roboto Condensed Bold"/>
                <a:sym typeface="Roboto Condensed Bold"/>
              </a:rPr>
              <a:t>câu</a:t>
            </a:r>
            <a:r>
              <a:rPr lang="en-US" sz="3900" b="1" dirty="0">
                <a:solidFill>
                  <a:srgbClr val="4F2C33"/>
                </a:solidFill>
                <a:latin typeface="Roboto Condensed Bold"/>
                <a:ea typeface="Roboto Condensed Bold"/>
                <a:cs typeface="Roboto Condensed Bold"/>
                <a:sym typeface="Roboto Condensed Bold"/>
              </a:rPr>
              <a:t> </a:t>
            </a:r>
            <a:r>
              <a:rPr lang="en-US" sz="3900" b="1" dirty="0" err="1">
                <a:solidFill>
                  <a:srgbClr val="4F2C33"/>
                </a:solidFill>
                <a:latin typeface="Roboto Condensed Bold"/>
                <a:ea typeface="Roboto Condensed Bold"/>
                <a:cs typeface="Roboto Condensed Bold"/>
                <a:sym typeface="Roboto Condensed Bold"/>
              </a:rPr>
              <a:t>rút</a:t>
            </a:r>
            <a:r>
              <a:rPr lang="en-US" sz="3900" b="1" dirty="0">
                <a:solidFill>
                  <a:srgbClr val="4F2C33"/>
                </a:solidFill>
                <a:latin typeface="Roboto Condensed Bold"/>
                <a:ea typeface="Roboto Condensed Bold"/>
                <a:cs typeface="Roboto Condensed Bold"/>
                <a:sym typeface="Roboto Condensed Bold"/>
              </a:rPr>
              <a:t> </a:t>
            </a:r>
            <a:r>
              <a:rPr lang="en-US" sz="3900" b="1" dirty="0" err="1">
                <a:solidFill>
                  <a:srgbClr val="4F2C33"/>
                </a:solidFill>
                <a:latin typeface="Roboto Condensed Bold"/>
                <a:ea typeface="Roboto Condensed Bold"/>
                <a:cs typeface="Roboto Condensed Bold"/>
                <a:sym typeface="Roboto Condensed Bold"/>
              </a:rPr>
              <a:t>gọn</a:t>
            </a:r>
            <a:r>
              <a:rPr lang="en-US" sz="3900" b="1" dirty="0">
                <a:solidFill>
                  <a:srgbClr val="4F2C33"/>
                </a:solidFill>
                <a:latin typeface="Roboto Condensed Bold"/>
                <a:ea typeface="Roboto Condensed Bold"/>
                <a:cs typeface="Roboto Condensed Bold"/>
                <a:sym typeface="Roboto Condensed Bold"/>
              </a:rPr>
              <a:t>, </a:t>
            </a:r>
            <a:r>
              <a:rPr lang="en-US" sz="3900" b="1" dirty="0" err="1">
                <a:solidFill>
                  <a:srgbClr val="4F2C33"/>
                </a:solidFill>
                <a:latin typeface="Roboto Condensed Bold"/>
                <a:ea typeface="Roboto Condensed Bold"/>
                <a:cs typeface="Roboto Condensed Bold"/>
                <a:sym typeface="Roboto Condensed Bold"/>
              </a:rPr>
              <a:t>câu</a:t>
            </a:r>
            <a:r>
              <a:rPr lang="en-US" sz="3900" b="1" dirty="0">
                <a:solidFill>
                  <a:srgbClr val="4F2C33"/>
                </a:solidFill>
                <a:latin typeface="Roboto Condensed Bold"/>
                <a:ea typeface="Roboto Condensed Bold"/>
                <a:cs typeface="Roboto Condensed Bold"/>
                <a:sym typeface="Roboto Condensed Bold"/>
              </a:rPr>
              <a:t> </a:t>
            </a:r>
            <a:r>
              <a:rPr lang="en-US" sz="3900" b="1" dirty="0" err="1">
                <a:solidFill>
                  <a:srgbClr val="4F2C33"/>
                </a:solidFill>
                <a:latin typeface="Roboto Condensed Bold"/>
                <a:ea typeface="Roboto Condensed Bold"/>
                <a:cs typeface="Roboto Condensed Bold"/>
                <a:sym typeface="Roboto Condensed Bold"/>
              </a:rPr>
              <a:t>đặc</a:t>
            </a:r>
            <a:r>
              <a:rPr lang="en-US" sz="3900" b="1" dirty="0">
                <a:solidFill>
                  <a:srgbClr val="4F2C33"/>
                </a:solidFill>
                <a:latin typeface="Roboto Condensed Bold"/>
                <a:ea typeface="Roboto Condensed Bold"/>
                <a:cs typeface="Roboto Condensed Bold"/>
                <a:sym typeface="Roboto Condensed Bold"/>
              </a:rPr>
              <a:t> </a:t>
            </a:r>
            <a:r>
              <a:rPr lang="en-US" sz="3900" b="1" dirty="0" err="1">
                <a:solidFill>
                  <a:srgbClr val="4F2C33"/>
                </a:solidFill>
                <a:latin typeface="Roboto Condensed Bold"/>
                <a:ea typeface="Roboto Condensed Bold"/>
                <a:cs typeface="Roboto Condensed Bold"/>
                <a:sym typeface="Roboto Condensed Bold"/>
              </a:rPr>
              <a:t>biệt</a:t>
            </a:r>
            <a:r>
              <a:rPr lang="en-US" sz="3900" b="1" dirty="0">
                <a:solidFill>
                  <a:srgbClr val="4F2C33"/>
                </a:solidFill>
                <a:latin typeface="Roboto Condensed Bold"/>
                <a:ea typeface="Roboto Condensed Bold"/>
                <a:cs typeface="Roboto Condensed Bold"/>
                <a:sym typeface="Roboto Condensed Bold"/>
              </a:rPr>
              <a:t> </a:t>
            </a:r>
            <a:r>
              <a:rPr lang="en-US" sz="3900" b="1" dirty="0" err="1">
                <a:solidFill>
                  <a:srgbClr val="4F2C33"/>
                </a:solidFill>
                <a:latin typeface="Roboto Condensed Bold"/>
                <a:ea typeface="Roboto Condensed Bold"/>
                <a:cs typeface="Roboto Condensed Bold"/>
                <a:sym typeface="Roboto Condensed Bold"/>
              </a:rPr>
              <a:t>phù</a:t>
            </a:r>
            <a:r>
              <a:rPr lang="en-US" sz="3900" b="1" dirty="0">
                <a:solidFill>
                  <a:srgbClr val="4F2C33"/>
                </a:solidFill>
                <a:latin typeface="Roboto Condensed Bold"/>
                <a:ea typeface="Roboto Condensed Bold"/>
                <a:cs typeface="Roboto Condensed Bold"/>
                <a:sym typeface="Roboto Condensed Bold"/>
              </a:rPr>
              <a:t> </a:t>
            </a:r>
            <a:r>
              <a:rPr lang="en-US" sz="3900" b="1" dirty="0" err="1">
                <a:solidFill>
                  <a:srgbClr val="4F2C33"/>
                </a:solidFill>
                <a:latin typeface="Roboto Condensed Bold"/>
                <a:ea typeface="Roboto Condensed Bold"/>
                <a:cs typeface="Roboto Condensed Bold"/>
                <a:sym typeface="Roboto Condensed Bold"/>
              </a:rPr>
              <a:t>hợp</a:t>
            </a:r>
            <a:endParaRPr lang="en-US" sz="3900" b="1" dirty="0">
              <a:solidFill>
                <a:srgbClr val="4F2C33"/>
              </a:solidFill>
              <a:latin typeface="Roboto Condensed Bold"/>
              <a:ea typeface="Roboto Condensed Bold"/>
              <a:cs typeface="Roboto Condensed Bold"/>
              <a:sym typeface="Roboto Condensed Bold"/>
            </a:endParaRPr>
          </a:p>
          <a:p>
            <a:pPr algn="just">
              <a:lnSpc>
                <a:spcPts val="5459"/>
              </a:lnSpc>
            </a:pPr>
            <a:r>
              <a:rPr lang="en-US" sz="3900" dirty="0" err="1">
                <a:solidFill>
                  <a:srgbClr val="4F2C33"/>
                </a:solidFill>
                <a:latin typeface="Roboto Condensed"/>
                <a:ea typeface="Roboto Condensed"/>
                <a:cs typeface="Roboto Condensed"/>
                <a:sym typeface="Roboto Condensed"/>
              </a:rPr>
              <a:t>Hình</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thức</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thực</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hiện</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cá</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nhân</a:t>
            </a:r>
            <a:endParaRPr lang="en-US" sz="3900" dirty="0">
              <a:solidFill>
                <a:srgbClr val="4F2C33"/>
              </a:solidFill>
              <a:latin typeface="Roboto Condensed"/>
              <a:ea typeface="Roboto Condensed"/>
              <a:cs typeface="Roboto Condensed"/>
              <a:sym typeface="Roboto Condensed"/>
            </a:endParaRPr>
          </a:p>
          <a:p>
            <a:pPr algn="just">
              <a:lnSpc>
                <a:spcPts val="5459"/>
              </a:lnSpc>
            </a:pPr>
            <a:r>
              <a:rPr lang="en-US" sz="3900" dirty="0" err="1">
                <a:solidFill>
                  <a:srgbClr val="4F2C33"/>
                </a:solidFill>
                <a:latin typeface="Roboto Condensed"/>
                <a:ea typeface="Roboto Condensed"/>
                <a:cs typeface="Roboto Condensed"/>
                <a:sym typeface="Roboto Condensed"/>
              </a:rPr>
              <a:t>Thời</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gian</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suy</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nghĩ</a:t>
            </a:r>
            <a:r>
              <a:rPr lang="en-US" sz="3900" dirty="0">
                <a:solidFill>
                  <a:srgbClr val="4F2C33"/>
                </a:solidFill>
                <a:latin typeface="Roboto Condensed"/>
                <a:ea typeface="Roboto Condensed"/>
                <a:cs typeface="Roboto Condensed"/>
                <a:sym typeface="Roboto Condensed"/>
              </a:rPr>
              <a:t>: 2 </a:t>
            </a:r>
            <a:r>
              <a:rPr lang="en-US" sz="3900" dirty="0" err="1">
                <a:solidFill>
                  <a:srgbClr val="4F2C33"/>
                </a:solidFill>
                <a:latin typeface="Roboto Condensed"/>
                <a:ea typeface="Roboto Condensed"/>
                <a:cs typeface="Roboto Condensed"/>
                <a:sym typeface="Roboto Condensed"/>
              </a:rPr>
              <a:t>phút</a:t>
            </a:r>
            <a:r>
              <a:rPr lang="en-US" sz="3900" dirty="0">
                <a:solidFill>
                  <a:srgbClr val="4F2C33"/>
                </a:solidFill>
                <a:latin typeface="Roboto Condensed"/>
                <a:ea typeface="Roboto Condensed"/>
                <a:cs typeface="Roboto Condensed"/>
                <a:sym typeface="Roboto Condensed"/>
              </a:rPr>
              <a:t>/ </a:t>
            </a:r>
            <a:r>
              <a:rPr lang="en-US" sz="3900" dirty="0" err="1">
                <a:solidFill>
                  <a:srgbClr val="4F2C33"/>
                </a:solidFill>
                <a:latin typeface="Roboto Condensed"/>
                <a:ea typeface="Roboto Condensed"/>
                <a:cs typeface="Roboto Condensed"/>
                <a:sym typeface="Roboto Condensed"/>
              </a:rPr>
              <a:t>câu</a:t>
            </a:r>
            <a:endParaRPr lang="en-US" sz="3900" dirty="0">
              <a:solidFill>
                <a:srgbClr val="4F2C33"/>
              </a:solidFill>
              <a:latin typeface="Roboto Condensed"/>
              <a:ea typeface="Roboto Condensed"/>
              <a:cs typeface="Roboto Condensed"/>
              <a:sym typeface="Roboto Condensed"/>
            </a:endParaRPr>
          </a:p>
          <a:p>
            <a:pPr algn="just">
              <a:lnSpc>
                <a:spcPts val="5459"/>
              </a:lnSpc>
              <a:spcBef>
                <a:spcPct val="0"/>
              </a:spcBef>
            </a:pPr>
            <a:endParaRPr lang="en-US" sz="3900" dirty="0">
              <a:solidFill>
                <a:srgbClr val="4F2C33"/>
              </a:solidFill>
              <a:latin typeface="Roboto Condensed"/>
              <a:ea typeface="Roboto Condensed"/>
              <a:cs typeface="Roboto Condensed"/>
              <a:sym typeface="Roboto Condensed"/>
            </a:endParaRPr>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pSp>
        <p:nvGrpSpPr>
          <p:cNvPr id="2" name="Group 2"/>
          <p:cNvGrpSpPr/>
          <p:nvPr/>
        </p:nvGrpSpPr>
        <p:grpSpPr>
          <a:xfrm>
            <a:off x="14907965" y="3832190"/>
            <a:ext cx="399053" cy="399053"/>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5" name="Group 5"/>
          <p:cNvGrpSpPr/>
          <p:nvPr/>
        </p:nvGrpSpPr>
        <p:grpSpPr>
          <a:xfrm>
            <a:off x="1214597" y="1028700"/>
            <a:ext cx="399053" cy="39905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8" name="Group 8"/>
          <p:cNvGrpSpPr/>
          <p:nvPr/>
        </p:nvGrpSpPr>
        <p:grpSpPr>
          <a:xfrm>
            <a:off x="3187861" y="3830138"/>
            <a:ext cx="399053" cy="39905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1" name="Freeform 11"/>
          <p:cNvSpPr/>
          <p:nvPr/>
        </p:nvSpPr>
        <p:spPr>
          <a:xfrm>
            <a:off x="-836570" y="6337445"/>
            <a:ext cx="4900441" cy="6070366"/>
          </a:xfrm>
          <a:custGeom>
            <a:avLst/>
            <a:gdLst/>
            <a:ahLst/>
            <a:cxnLst/>
            <a:rect l="l" t="t" r="r" b="b"/>
            <a:pathLst>
              <a:path w="4900441" h="6070366">
                <a:moveTo>
                  <a:pt x="0" y="0"/>
                </a:moveTo>
                <a:lnTo>
                  <a:pt x="4900441" y="0"/>
                </a:lnTo>
                <a:lnTo>
                  <a:pt x="4900441" y="6070365"/>
                </a:lnTo>
                <a:lnTo>
                  <a:pt x="0" y="60703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2" name="Freeform 12"/>
          <p:cNvSpPr/>
          <p:nvPr/>
        </p:nvSpPr>
        <p:spPr>
          <a:xfrm flipH="1">
            <a:off x="13387559" y="7378575"/>
            <a:ext cx="4900441" cy="6070366"/>
          </a:xfrm>
          <a:custGeom>
            <a:avLst/>
            <a:gdLst/>
            <a:ahLst/>
            <a:cxnLst/>
            <a:rect l="l" t="t" r="r" b="b"/>
            <a:pathLst>
              <a:path w="4900441" h="6070366">
                <a:moveTo>
                  <a:pt x="4900441" y="0"/>
                </a:moveTo>
                <a:lnTo>
                  <a:pt x="0" y="0"/>
                </a:lnTo>
                <a:lnTo>
                  <a:pt x="0" y="6070365"/>
                </a:lnTo>
                <a:lnTo>
                  <a:pt x="4900441" y="6070365"/>
                </a:lnTo>
                <a:lnTo>
                  <a:pt x="490044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13" name="Group 13"/>
          <p:cNvGrpSpPr/>
          <p:nvPr/>
        </p:nvGrpSpPr>
        <p:grpSpPr>
          <a:xfrm>
            <a:off x="16860247" y="5542553"/>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6" name="Freeform 16"/>
          <p:cNvSpPr/>
          <p:nvPr/>
        </p:nvSpPr>
        <p:spPr>
          <a:xfrm>
            <a:off x="892772" y="4029665"/>
            <a:ext cx="1441758" cy="1439956"/>
          </a:xfrm>
          <a:custGeom>
            <a:avLst/>
            <a:gdLst/>
            <a:ahLst/>
            <a:cxnLst/>
            <a:rect l="l" t="t" r="r" b="b"/>
            <a:pathLst>
              <a:path w="1441758" h="1439956">
                <a:moveTo>
                  <a:pt x="0" y="0"/>
                </a:moveTo>
                <a:lnTo>
                  <a:pt x="1441757" y="0"/>
                </a:lnTo>
                <a:lnTo>
                  <a:pt x="1441757" y="1439955"/>
                </a:lnTo>
                <a:lnTo>
                  <a:pt x="0" y="143995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17" name="Freeform 17"/>
          <p:cNvSpPr/>
          <p:nvPr/>
        </p:nvSpPr>
        <p:spPr>
          <a:xfrm>
            <a:off x="16139368" y="508249"/>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18" name="Freeform 18"/>
          <p:cNvSpPr/>
          <p:nvPr/>
        </p:nvSpPr>
        <p:spPr>
          <a:xfrm>
            <a:off x="2049050" y="508249"/>
            <a:ext cx="14189899" cy="9737818"/>
          </a:xfrm>
          <a:custGeom>
            <a:avLst/>
            <a:gdLst/>
            <a:ahLst/>
            <a:cxnLst/>
            <a:rect l="l" t="t" r="r" b="b"/>
            <a:pathLst>
              <a:path w="14189899" h="9737818">
                <a:moveTo>
                  <a:pt x="0" y="0"/>
                </a:moveTo>
                <a:lnTo>
                  <a:pt x="14189900" y="0"/>
                </a:lnTo>
                <a:lnTo>
                  <a:pt x="14189900" y="9737818"/>
                </a:lnTo>
                <a:lnTo>
                  <a:pt x="0" y="9737818"/>
                </a:lnTo>
                <a:lnTo>
                  <a:pt x="0" y="0"/>
                </a:lnTo>
                <a:close/>
              </a:path>
            </a:pathLst>
          </a:custGeom>
          <a:blipFill>
            <a:blip r:embed="rId6"/>
            <a:stretch>
              <a:fillRect/>
            </a:stretch>
          </a:blipFill>
        </p:spPr>
        <p:txBody>
          <a:bodyPr/>
          <a:lstStyle/>
          <a:p>
            <a:endParaRPr lang="vi-VN"/>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pSp>
        <p:nvGrpSpPr>
          <p:cNvPr id="2" name="Group 2"/>
          <p:cNvGrpSpPr/>
          <p:nvPr/>
        </p:nvGrpSpPr>
        <p:grpSpPr>
          <a:xfrm>
            <a:off x="14907965" y="3832190"/>
            <a:ext cx="399053" cy="399053"/>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5" name="Group 5"/>
          <p:cNvGrpSpPr/>
          <p:nvPr/>
        </p:nvGrpSpPr>
        <p:grpSpPr>
          <a:xfrm>
            <a:off x="1214597" y="1028700"/>
            <a:ext cx="399053" cy="39905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8" name="Group 8"/>
          <p:cNvGrpSpPr/>
          <p:nvPr/>
        </p:nvGrpSpPr>
        <p:grpSpPr>
          <a:xfrm>
            <a:off x="3187861" y="3830138"/>
            <a:ext cx="399053" cy="39905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1" name="Freeform 11"/>
          <p:cNvSpPr/>
          <p:nvPr/>
        </p:nvSpPr>
        <p:spPr>
          <a:xfrm>
            <a:off x="-836570" y="6337445"/>
            <a:ext cx="4900441" cy="6070366"/>
          </a:xfrm>
          <a:custGeom>
            <a:avLst/>
            <a:gdLst/>
            <a:ahLst/>
            <a:cxnLst/>
            <a:rect l="l" t="t" r="r" b="b"/>
            <a:pathLst>
              <a:path w="4900441" h="6070366">
                <a:moveTo>
                  <a:pt x="0" y="0"/>
                </a:moveTo>
                <a:lnTo>
                  <a:pt x="4900441" y="0"/>
                </a:lnTo>
                <a:lnTo>
                  <a:pt x="4900441" y="6070365"/>
                </a:lnTo>
                <a:lnTo>
                  <a:pt x="0" y="60703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2" name="Freeform 12"/>
          <p:cNvSpPr/>
          <p:nvPr/>
        </p:nvSpPr>
        <p:spPr>
          <a:xfrm flipH="1">
            <a:off x="13387559" y="7378575"/>
            <a:ext cx="4900441" cy="6070366"/>
          </a:xfrm>
          <a:custGeom>
            <a:avLst/>
            <a:gdLst/>
            <a:ahLst/>
            <a:cxnLst/>
            <a:rect l="l" t="t" r="r" b="b"/>
            <a:pathLst>
              <a:path w="4900441" h="6070366">
                <a:moveTo>
                  <a:pt x="4900441" y="0"/>
                </a:moveTo>
                <a:lnTo>
                  <a:pt x="0" y="0"/>
                </a:lnTo>
                <a:lnTo>
                  <a:pt x="0" y="6070365"/>
                </a:lnTo>
                <a:lnTo>
                  <a:pt x="4900441" y="6070365"/>
                </a:lnTo>
                <a:lnTo>
                  <a:pt x="490044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13" name="Group 13"/>
          <p:cNvGrpSpPr/>
          <p:nvPr/>
        </p:nvGrpSpPr>
        <p:grpSpPr>
          <a:xfrm>
            <a:off x="16860247" y="5542553"/>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6" name="Freeform 16"/>
          <p:cNvSpPr/>
          <p:nvPr/>
        </p:nvSpPr>
        <p:spPr>
          <a:xfrm>
            <a:off x="892772" y="4029665"/>
            <a:ext cx="1441758" cy="1439956"/>
          </a:xfrm>
          <a:custGeom>
            <a:avLst/>
            <a:gdLst/>
            <a:ahLst/>
            <a:cxnLst/>
            <a:rect l="l" t="t" r="r" b="b"/>
            <a:pathLst>
              <a:path w="1441758" h="1439956">
                <a:moveTo>
                  <a:pt x="0" y="0"/>
                </a:moveTo>
                <a:lnTo>
                  <a:pt x="1441757" y="0"/>
                </a:lnTo>
                <a:lnTo>
                  <a:pt x="1441757" y="1439955"/>
                </a:lnTo>
                <a:lnTo>
                  <a:pt x="0" y="143995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17" name="Freeform 17"/>
          <p:cNvSpPr/>
          <p:nvPr/>
        </p:nvSpPr>
        <p:spPr>
          <a:xfrm>
            <a:off x="16139368" y="508249"/>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18" name="Freeform 18"/>
          <p:cNvSpPr/>
          <p:nvPr/>
        </p:nvSpPr>
        <p:spPr>
          <a:xfrm>
            <a:off x="2873515" y="281901"/>
            <a:ext cx="12964265" cy="9723199"/>
          </a:xfrm>
          <a:custGeom>
            <a:avLst/>
            <a:gdLst/>
            <a:ahLst/>
            <a:cxnLst/>
            <a:rect l="l" t="t" r="r" b="b"/>
            <a:pathLst>
              <a:path w="12964265" h="9723199">
                <a:moveTo>
                  <a:pt x="0" y="0"/>
                </a:moveTo>
                <a:lnTo>
                  <a:pt x="12964265" y="0"/>
                </a:lnTo>
                <a:lnTo>
                  <a:pt x="12964265" y="9723198"/>
                </a:lnTo>
                <a:lnTo>
                  <a:pt x="0" y="9723198"/>
                </a:lnTo>
                <a:lnTo>
                  <a:pt x="0" y="0"/>
                </a:lnTo>
                <a:close/>
              </a:path>
            </a:pathLst>
          </a:custGeom>
          <a:blipFill>
            <a:blip r:embed="rId6"/>
            <a:stretch>
              <a:fillRect/>
            </a:stretch>
          </a:blipFill>
        </p:spPr>
        <p:txBody>
          <a:bodyPr/>
          <a:lstStyle/>
          <a:p>
            <a:endParaRPr lang="vi-VN"/>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pSp>
        <p:nvGrpSpPr>
          <p:cNvPr id="2" name="Group 2"/>
          <p:cNvGrpSpPr/>
          <p:nvPr/>
        </p:nvGrpSpPr>
        <p:grpSpPr>
          <a:xfrm>
            <a:off x="14907965" y="3832190"/>
            <a:ext cx="399053" cy="399053"/>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5" name="Group 5"/>
          <p:cNvGrpSpPr/>
          <p:nvPr/>
        </p:nvGrpSpPr>
        <p:grpSpPr>
          <a:xfrm>
            <a:off x="1214597" y="1028700"/>
            <a:ext cx="399053" cy="39905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8" name="Group 8"/>
          <p:cNvGrpSpPr/>
          <p:nvPr/>
        </p:nvGrpSpPr>
        <p:grpSpPr>
          <a:xfrm>
            <a:off x="3187861" y="3830138"/>
            <a:ext cx="399053" cy="39905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1" name="Freeform 11"/>
          <p:cNvSpPr/>
          <p:nvPr/>
        </p:nvSpPr>
        <p:spPr>
          <a:xfrm>
            <a:off x="-836570" y="6337445"/>
            <a:ext cx="4900441" cy="6070366"/>
          </a:xfrm>
          <a:custGeom>
            <a:avLst/>
            <a:gdLst/>
            <a:ahLst/>
            <a:cxnLst/>
            <a:rect l="l" t="t" r="r" b="b"/>
            <a:pathLst>
              <a:path w="4900441" h="6070366">
                <a:moveTo>
                  <a:pt x="0" y="0"/>
                </a:moveTo>
                <a:lnTo>
                  <a:pt x="4900441" y="0"/>
                </a:lnTo>
                <a:lnTo>
                  <a:pt x="4900441" y="6070365"/>
                </a:lnTo>
                <a:lnTo>
                  <a:pt x="0" y="60703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2" name="Freeform 12"/>
          <p:cNvSpPr/>
          <p:nvPr/>
        </p:nvSpPr>
        <p:spPr>
          <a:xfrm flipH="1">
            <a:off x="13387559" y="7378575"/>
            <a:ext cx="4900441" cy="6070366"/>
          </a:xfrm>
          <a:custGeom>
            <a:avLst/>
            <a:gdLst/>
            <a:ahLst/>
            <a:cxnLst/>
            <a:rect l="l" t="t" r="r" b="b"/>
            <a:pathLst>
              <a:path w="4900441" h="6070366">
                <a:moveTo>
                  <a:pt x="4900441" y="0"/>
                </a:moveTo>
                <a:lnTo>
                  <a:pt x="0" y="0"/>
                </a:lnTo>
                <a:lnTo>
                  <a:pt x="0" y="6070365"/>
                </a:lnTo>
                <a:lnTo>
                  <a:pt x="4900441" y="6070365"/>
                </a:lnTo>
                <a:lnTo>
                  <a:pt x="490044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13" name="Group 13"/>
          <p:cNvGrpSpPr/>
          <p:nvPr/>
        </p:nvGrpSpPr>
        <p:grpSpPr>
          <a:xfrm>
            <a:off x="16860247" y="5542553"/>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6" name="Freeform 16"/>
          <p:cNvSpPr/>
          <p:nvPr/>
        </p:nvSpPr>
        <p:spPr>
          <a:xfrm>
            <a:off x="892772" y="4029665"/>
            <a:ext cx="1441758" cy="1439956"/>
          </a:xfrm>
          <a:custGeom>
            <a:avLst/>
            <a:gdLst/>
            <a:ahLst/>
            <a:cxnLst/>
            <a:rect l="l" t="t" r="r" b="b"/>
            <a:pathLst>
              <a:path w="1441758" h="1439956">
                <a:moveTo>
                  <a:pt x="0" y="0"/>
                </a:moveTo>
                <a:lnTo>
                  <a:pt x="1441757" y="0"/>
                </a:lnTo>
                <a:lnTo>
                  <a:pt x="1441757" y="1439955"/>
                </a:lnTo>
                <a:lnTo>
                  <a:pt x="0" y="143995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17" name="Freeform 17"/>
          <p:cNvSpPr/>
          <p:nvPr/>
        </p:nvSpPr>
        <p:spPr>
          <a:xfrm>
            <a:off x="16139368" y="508249"/>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18" name="Freeform 18"/>
          <p:cNvSpPr/>
          <p:nvPr/>
        </p:nvSpPr>
        <p:spPr>
          <a:xfrm>
            <a:off x="2334529" y="508249"/>
            <a:ext cx="14236754" cy="9643028"/>
          </a:xfrm>
          <a:custGeom>
            <a:avLst/>
            <a:gdLst/>
            <a:ahLst/>
            <a:cxnLst/>
            <a:rect l="l" t="t" r="r" b="b"/>
            <a:pathLst>
              <a:path w="14236754" h="9643028">
                <a:moveTo>
                  <a:pt x="0" y="0"/>
                </a:moveTo>
                <a:lnTo>
                  <a:pt x="14236754" y="0"/>
                </a:lnTo>
                <a:lnTo>
                  <a:pt x="14236754" y="9643028"/>
                </a:lnTo>
                <a:lnTo>
                  <a:pt x="0" y="9643028"/>
                </a:lnTo>
                <a:lnTo>
                  <a:pt x="0" y="0"/>
                </a:lnTo>
                <a:close/>
              </a:path>
            </a:pathLst>
          </a:custGeom>
          <a:blipFill>
            <a:blip r:embed="rId6"/>
            <a:stretch>
              <a:fillRect/>
            </a:stretch>
          </a:blipFill>
        </p:spPr>
        <p:txBody>
          <a:bodyPr/>
          <a:lstStyle/>
          <a:p>
            <a:endParaRPr lang="vi-VN"/>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grpSp>
        <p:nvGrpSpPr>
          <p:cNvPr id="13" name="Group 13"/>
          <p:cNvGrpSpPr/>
          <p:nvPr/>
        </p:nvGrpSpPr>
        <p:grpSpPr>
          <a:xfrm>
            <a:off x="829173" y="918456"/>
            <a:ext cx="399053" cy="39905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6" name="Group 16"/>
          <p:cNvGrpSpPr/>
          <p:nvPr/>
        </p:nvGrpSpPr>
        <p:grpSpPr>
          <a:xfrm>
            <a:off x="2000002" y="2423272"/>
            <a:ext cx="399053" cy="39905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9" name="Group 19"/>
          <p:cNvGrpSpPr/>
          <p:nvPr/>
        </p:nvGrpSpPr>
        <p:grpSpPr>
          <a:xfrm>
            <a:off x="15995178" y="4159641"/>
            <a:ext cx="399053" cy="399053"/>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2" name="Group 22"/>
          <p:cNvGrpSpPr/>
          <p:nvPr/>
        </p:nvGrpSpPr>
        <p:grpSpPr>
          <a:xfrm>
            <a:off x="17100816" y="2622798"/>
            <a:ext cx="399053" cy="399053"/>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25" name="Group 25"/>
          <p:cNvGrpSpPr/>
          <p:nvPr/>
        </p:nvGrpSpPr>
        <p:grpSpPr>
          <a:xfrm>
            <a:off x="15958340" y="718929"/>
            <a:ext cx="399053" cy="399053"/>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27" name="TextBox 27"/>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31" name="Freeform 31"/>
          <p:cNvSpPr/>
          <p:nvPr/>
        </p:nvSpPr>
        <p:spPr>
          <a:xfrm>
            <a:off x="421786" y="3142801"/>
            <a:ext cx="1417665" cy="1415893"/>
          </a:xfrm>
          <a:custGeom>
            <a:avLst/>
            <a:gdLst/>
            <a:ahLst/>
            <a:cxnLst/>
            <a:rect l="l" t="t" r="r" b="b"/>
            <a:pathLst>
              <a:path w="1417665" h="1415893">
                <a:moveTo>
                  <a:pt x="0" y="0"/>
                </a:moveTo>
                <a:lnTo>
                  <a:pt x="1417664" y="0"/>
                </a:lnTo>
                <a:lnTo>
                  <a:pt x="1417664" y="1415893"/>
                </a:lnTo>
                <a:lnTo>
                  <a:pt x="0" y="141589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32" name="Freeform 32"/>
          <p:cNvSpPr/>
          <p:nvPr/>
        </p:nvSpPr>
        <p:spPr>
          <a:xfrm>
            <a:off x="16085846" y="5205087"/>
            <a:ext cx="1240723" cy="1239172"/>
          </a:xfrm>
          <a:custGeom>
            <a:avLst/>
            <a:gdLst/>
            <a:ahLst/>
            <a:cxnLst/>
            <a:rect l="l" t="t" r="r" b="b"/>
            <a:pathLst>
              <a:path w="1240723" h="1239172">
                <a:moveTo>
                  <a:pt x="0" y="0"/>
                </a:moveTo>
                <a:lnTo>
                  <a:pt x="1240723" y="0"/>
                </a:lnTo>
                <a:lnTo>
                  <a:pt x="1240723" y="1239172"/>
                </a:lnTo>
                <a:lnTo>
                  <a:pt x="0" y="123917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34" name="TextBox 34"/>
          <p:cNvSpPr txBox="1"/>
          <p:nvPr/>
        </p:nvSpPr>
        <p:spPr>
          <a:xfrm>
            <a:off x="3162957" y="2348313"/>
            <a:ext cx="12614352" cy="1104801"/>
          </a:xfrm>
          <a:prstGeom prst="rect">
            <a:avLst/>
          </a:prstGeom>
        </p:spPr>
        <p:txBody>
          <a:bodyPr lIns="0" tIns="0" rIns="0" bIns="0" rtlCol="0" anchor="t">
            <a:spAutoFit/>
          </a:bodyPr>
          <a:lstStyle/>
          <a:p>
            <a:pPr algn="ctr">
              <a:lnSpc>
                <a:spcPts val="4357"/>
              </a:lnSpc>
            </a:pPr>
            <a:r>
              <a:rPr lang="en-US" sz="3631" b="1" spc="181">
                <a:solidFill>
                  <a:srgbClr val="7A4675"/>
                </a:solidFill>
                <a:latin typeface="Fraunces Bold"/>
                <a:ea typeface="Fraunces Bold"/>
                <a:cs typeface="Fraunces Bold"/>
                <a:sym typeface="Fraunces Bold"/>
              </a:rPr>
              <a:t>BÀI 8: </a:t>
            </a:r>
          </a:p>
          <a:p>
            <a:pPr algn="ctr">
              <a:lnSpc>
                <a:spcPts val="4357"/>
              </a:lnSpc>
            </a:pPr>
            <a:r>
              <a:rPr lang="en-US" sz="3631" b="1" spc="181">
                <a:solidFill>
                  <a:srgbClr val="7A4675"/>
                </a:solidFill>
                <a:latin typeface="Fraunces Bold"/>
                <a:ea typeface="Fraunces Bold"/>
                <a:cs typeface="Fraunces Bold"/>
                <a:sym typeface="Fraunces Bold"/>
              </a:rPr>
              <a:t>VĂN BẢN THÔNG TIN</a:t>
            </a:r>
          </a:p>
        </p:txBody>
      </p:sp>
      <p:sp>
        <p:nvSpPr>
          <p:cNvPr id="35" name="TextBox 35"/>
          <p:cNvSpPr txBox="1"/>
          <p:nvPr/>
        </p:nvSpPr>
        <p:spPr>
          <a:xfrm>
            <a:off x="3747835" y="3955307"/>
            <a:ext cx="10697766" cy="721995"/>
          </a:xfrm>
          <a:prstGeom prst="rect">
            <a:avLst/>
          </a:prstGeom>
        </p:spPr>
        <p:txBody>
          <a:bodyPr lIns="0" tIns="0" rIns="0" bIns="0" rtlCol="0" anchor="t">
            <a:spAutoFit/>
          </a:bodyPr>
          <a:lstStyle/>
          <a:p>
            <a:pPr algn="ctr">
              <a:lnSpc>
                <a:spcPts val="5880"/>
              </a:lnSpc>
            </a:pPr>
            <a:r>
              <a:rPr lang="en-US" sz="4200" b="1">
                <a:solidFill>
                  <a:srgbClr val="89A162"/>
                </a:solidFill>
                <a:latin typeface="Roboto Bold"/>
                <a:ea typeface="Roboto Bold"/>
                <a:cs typeface="Roboto Bold"/>
                <a:sym typeface="Roboto Bold"/>
              </a:rPr>
              <a:t>THỰC HÀNH TIẾNG VIỆT </a:t>
            </a:r>
          </a:p>
        </p:txBody>
      </p:sp>
      <p:sp>
        <p:nvSpPr>
          <p:cNvPr id="36" name="TextBox 36"/>
          <p:cNvSpPr txBox="1"/>
          <p:nvPr/>
        </p:nvSpPr>
        <p:spPr>
          <a:xfrm>
            <a:off x="1614114" y="5259963"/>
            <a:ext cx="14965206" cy="3163967"/>
          </a:xfrm>
          <a:prstGeom prst="rect">
            <a:avLst/>
          </a:prstGeom>
        </p:spPr>
        <p:txBody>
          <a:bodyPr lIns="0" tIns="0" rIns="0" bIns="0" rtlCol="0" anchor="t">
            <a:spAutoFit/>
          </a:bodyPr>
          <a:lstStyle/>
          <a:p>
            <a:pPr algn="ctr">
              <a:lnSpc>
                <a:spcPts val="8154"/>
              </a:lnSpc>
            </a:pPr>
            <a:r>
              <a:rPr lang="en-US" sz="8494" dirty="0" err="1">
                <a:solidFill>
                  <a:srgbClr val="EC9E5E"/>
                </a:solidFill>
                <a:latin typeface="#9Slide05 Dear Saturday"/>
                <a:ea typeface="#9Slide05 Dear Saturday"/>
                <a:cs typeface="#9Slide05 Dear Saturday"/>
                <a:sym typeface="#9Slide05 Dear Saturday"/>
              </a:rPr>
              <a:t>Câu</a:t>
            </a:r>
            <a:r>
              <a:rPr lang="en-US" sz="8494" dirty="0">
                <a:solidFill>
                  <a:srgbClr val="EC9E5E"/>
                </a:solidFill>
                <a:latin typeface="#9Slide05 Dear Saturday"/>
                <a:ea typeface="#9Slide05 Dear Saturday"/>
                <a:cs typeface="#9Slide05 Dear Saturday"/>
                <a:sym typeface="#9Slide05 Dear Saturday"/>
              </a:rPr>
              <a:t> </a:t>
            </a:r>
            <a:r>
              <a:rPr lang="en-US" sz="8494" dirty="0" err="1">
                <a:solidFill>
                  <a:srgbClr val="EC9E5E"/>
                </a:solidFill>
                <a:latin typeface="#9Slide05 Dear Saturday"/>
                <a:ea typeface="#9Slide05 Dear Saturday"/>
                <a:cs typeface="#9Slide05 Dear Saturday"/>
                <a:sym typeface="#9Slide05 Dear Saturday"/>
              </a:rPr>
              <a:t>rút</a:t>
            </a:r>
            <a:r>
              <a:rPr lang="en-US" sz="8494" dirty="0">
                <a:solidFill>
                  <a:srgbClr val="EC9E5E"/>
                </a:solidFill>
                <a:latin typeface="#9Slide05 Dear Saturday"/>
                <a:ea typeface="#9Slide05 Dear Saturday"/>
                <a:cs typeface="#9Slide05 Dear Saturday"/>
                <a:sym typeface="#9Slide05 Dear Saturday"/>
              </a:rPr>
              <a:t> </a:t>
            </a:r>
            <a:r>
              <a:rPr lang="en-US" sz="8494" dirty="0" err="1">
                <a:solidFill>
                  <a:srgbClr val="EC9E5E"/>
                </a:solidFill>
                <a:latin typeface="#9Slide05 Dear Saturday"/>
                <a:ea typeface="#9Slide05 Dear Saturday"/>
                <a:cs typeface="#9Slide05 Dear Saturday"/>
                <a:sym typeface="#9Slide05 Dear Saturday"/>
              </a:rPr>
              <a:t>gọn</a:t>
            </a:r>
            <a:r>
              <a:rPr lang="en-US" sz="8494" dirty="0">
                <a:solidFill>
                  <a:srgbClr val="EC9E5E"/>
                </a:solidFill>
                <a:latin typeface="#9Slide05 Dear Saturday"/>
                <a:ea typeface="#9Slide05 Dear Saturday"/>
                <a:cs typeface="#9Slide05 Dear Saturday"/>
                <a:sym typeface="#9Slide05 Dear Saturday"/>
              </a:rPr>
              <a:t> </a:t>
            </a:r>
          </a:p>
          <a:p>
            <a:pPr algn="ctr">
              <a:lnSpc>
                <a:spcPts val="8154"/>
              </a:lnSpc>
            </a:pPr>
            <a:r>
              <a:rPr lang="en-US" sz="8494" dirty="0" err="1">
                <a:solidFill>
                  <a:srgbClr val="80623B"/>
                </a:solidFill>
                <a:latin typeface="#9Slide05 Dear Saturday"/>
                <a:ea typeface="#9Slide05 Dear Saturday"/>
                <a:cs typeface="#9Slide05 Dear Saturday"/>
                <a:sym typeface="#9Slide05 Dear Saturday"/>
              </a:rPr>
              <a:t>và</a:t>
            </a:r>
            <a:r>
              <a:rPr lang="en-US" sz="8494" dirty="0">
                <a:solidFill>
                  <a:srgbClr val="2E2B27"/>
                </a:solidFill>
                <a:latin typeface="#9Slide05 Dear Saturday"/>
                <a:ea typeface="#9Slide05 Dear Saturday"/>
                <a:cs typeface="#9Slide05 Dear Saturday"/>
                <a:sym typeface="#9Slide05 Dear Saturday"/>
              </a:rPr>
              <a:t> </a:t>
            </a:r>
          </a:p>
          <a:p>
            <a:pPr algn="ctr">
              <a:lnSpc>
                <a:spcPts val="8154"/>
              </a:lnSpc>
            </a:pPr>
            <a:r>
              <a:rPr lang="en-US" sz="8494" dirty="0" err="1">
                <a:solidFill>
                  <a:srgbClr val="EC9E5E"/>
                </a:solidFill>
                <a:latin typeface="#9Slide05 Dear Saturday"/>
                <a:ea typeface="#9Slide05 Dear Saturday"/>
                <a:cs typeface="#9Slide05 Dear Saturday"/>
                <a:sym typeface="#9Slide05 Dear Saturday"/>
              </a:rPr>
              <a:t>Câu</a:t>
            </a:r>
            <a:r>
              <a:rPr lang="en-US" sz="8494" dirty="0">
                <a:solidFill>
                  <a:srgbClr val="EC9E5E"/>
                </a:solidFill>
                <a:latin typeface="#9Slide05 Dear Saturday"/>
                <a:ea typeface="#9Slide05 Dear Saturday"/>
                <a:cs typeface="#9Slide05 Dear Saturday"/>
                <a:sym typeface="#9Slide05 Dear Saturday"/>
              </a:rPr>
              <a:t> </a:t>
            </a:r>
            <a:r>
              <a:rPr lang="en-US" sz="8494" dirty="0" err="1">
                <a:solidFill>
                  <a:srgbClr val="EC9E5E"/>
                </a:solidFill>
                <a:latin typeface="#9Slide05 Dear Saturday"/>
                <a:ea typeface="#9Slide05 Dear Saturday"/>
                <a:cs typeface="#9Slide05 Dear Saturday"/>
                <a:sym typeface="#9Slide05 Dear Saturday"/>
              </a:rPr>
              <a:t>đặc</a:t>
            </a:r>
            <a:r>
              <a:rPr lang="en-US" sz="8494" dirty="0">
                <a:solidFill>
                  <a:srgbClr val="EC9E5E"/>
                </a:solidFill>
                <a:latin typeface="#9Slide05 Dear Saturday"/>
                <a:ea typeface="#9Slide05 Dear Saturday"/>
                <a:cs typeface="#9Slide05 Dear Saturday"/>
                <a:sym typeface="#9Slide05 Dear Saturday"/>
              </a:rPr>
              <a:t> </a:t>
            </a:r>
            <a:r>
              <a:rPr lang="en-US" sz="8494" dirty="0" err="1">
                <a:solidFill>
                  <a:srgbClr val="EC9E5E"/>
                </a:solidFill>
                <a:latin typeface="#9Slide05 Dear Saturday"/>
                <a:ea typeface="#9Slide05 Dear Saturday"/>
                <a:cs typeface="#9Slide05 Dear Saturday"/>
                <a:sym typeface="#9Slide05 Dear Saturday"/>
              </a:rPr>
              <a:t>biệt</a:t>
            </a:r>
            <a:endParaRPr lang="en-US" sz="8494" dirty="0">
              <a:solidFill>
                <a:srgbClr val="EC9E5E"/>
              </a:solidFill>
              <a:latin typeface="#9Slide05 Dear Saturday"/>
              <a:ea typeface="#9Slide05 Dear Saturday"/>
              <a:cs typeface="#9Slide05 Dear Saturday"/>
              <a:sym typeface="#9Slide05 Dear Saturday"/>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a:off x="4102767" y="840344"/>
            <a:ext cx="10288077" cy="13926330"/>
          </a:xfrm>
          <a:custGeom>
            <a:avLst/>
            <a:gdLst/>
            <a:ahLst/>
            <a:cxnLst/>
            <a:rect l="l" t="t" r="r" b="b"/>
            <a:pathLst>
              <a:path w="10288077" h="13926330">
                <a:moveTo>
                  <a:pt x="0" y="0"/>
                </a:moveTo>
                <a:lnTo>
                  <a:pt x="10288076" y="0"/>
                </a:lnTo>
                <a:lnTo>
                  <a:pt x="10288076" y="13926330"/>
                </a:lnTo>
                <a:lnTo>
                  <a:pt x="0" y="1392633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vi-VN"/>
          </a:p>
        </p:txBody>
      </p:sp>
      <p:sp>
        <p:nvSpPr>
          <p:cNvPr id="3" name="Freeform 3"/>
          <p:cNvSpPr/>
          <p:nvPr/>
        </p:nvSpPr>
        <p:spPr>
          <a:xfrm rot="-5498069">
            <a:off x="8995774" y="7388598"/>
            <a:ext cx="502063" cy="3550970"/>
          </a:xfrm>
          <a:custGeom>
            <a:avLst/>
            <a:gdLst/>
            <a:ahLst/>
            <a:cxnLst/>
            <a:rect l="l" t="t" r="r" b="b"/>
            <a:pathLst>
              <a:path w="502063" h="3550970">
                <a:moveTo>
                  <a:pt x="0" y="0"/>
                </a:moveTo>
                <a:lnTo>
                  <a:pt x="502062" y="0"/>
                </a:lnTo>
                <a:lnTo>
                  <a:pt x="502062" y="3550970"/>
                </a:lnTo>
                <a:lnTo>
                  <a:pt x="0" y="3550970"/>
                </a:lnTo>
                <a:lnTo>
                  <a:pt x="0" y="0"/>
                </a:lnTo>
                <a:close/>
              </a:path>
            </a:pathLst>
          </a:custGeom>
          <a:blipFill>
            <a:blip r:embed="rId4">
              <a:extLst>
                <a:ext uri="{96DAC541-7B7A-43D3-8B79-37D633B846F1}">
                  <asvg:svgBlip xmlns:asvg="http://schemas.microsoft.com/office/drawing/2016/SVG/main" r:embed="rId5"/>
                </a:ext>
              </a:extLst>
            </a:blip>
            <a:stretch>
              <a:fillRect l="-229204"/>
            </a:stretch>
          </a:blipFill>
        </p:spPr>
        <p:txBody>
          <a:bodyPr/>
          <a:lstStyle/>
          <a:p>
            <a:endParaRPr lang="vi-VN"/>
          </a:p>
        </p:txBody>
      </p:sp>
      <p:grpSp>
        <p:nvGrpSpPr>
          <p:cNvPr id="4" name="Group 4"/>
          <p:cNvGrpSpPr/>
          <p:nvPr/>
        </p:nvGrpSpPr>
        <p:grpSpPr>
          <a:xfrm>
            <a:off x="14907965" y="3832190"/>
            <a:ext cx="399053" cy="399053"/>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7" name="Group 7"/>
          <p:cNvGrpSpPr/>
          <p:nvPr/>
        </p:nvGrpSpPr>
        <p:grpSpPr>
          <a:xfrm>
            <a:off x="1214597" y="1028700"/>
            <a:ext cx="399053" cy="39905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E2A"/>
            </a:solidFill>
          </p:spPr>
          <p:txBody>
            <a:bodyPr/>
            <a:lstStyle/>
            <a:p>
              <a:endParaRPr lang="vi-VN"/>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10" name="Group 10"/>
          <p:cNvGrpSpPr/>
          <p:nvPr/>
        </p:nvGrpSpPr>
        <p:grpSpPr>
          <a:xfrm>
            <a:off x="3187861" y="3830138"/>
            <a:ext cx="399053" cy="39905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3" name="Freeform 13"/>
          <p:cNvSpPr/>
          <p:nvPr/>
        </p:nvSpPr>
        <p:spPr>
          <a:xfrm>
            <a:off x="476619" y="6231680"/>
            <a:ext cx="4900441" cy="6070366"/>
          </a:xfrm>
          <a:custGeom>
            <a:avLst/>
            <a:gdLst/>
            <a:ahLst/>
            <a:cxnLst/>
            <a:rect l="l" t="t" r="r" b="b"/>
            <a:pathLst>
              <a:path w="4900441" h="6070366">
                <a:moveTo>
                  <a:pt x="0" y="0"/>
                </a:moveTo>
                <a:lnTo>
                  <a:pt x="4900440" y="0"/>
                </a:lnTo>
                <a:lnTo>
                  <a:pt x="4900440" y="6070366"/>
                </a:lnTo>
                <a:lnTo>
                  <a:pt x="0" y="60703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14" name="Freeform 14"/>
          <p:cNvSpPr/>
          <p:nvPr/>
        </p:nvSpPr>
        <p:spPr>
          <a:xfrm flipH="1">
            <a:off x="12159333" y="7625359"/>
            <a:ext cx="4900441" cy="6070366"/>
          </a:xfrm>
          <a:custGeom>
            <a:avLst/>
            <a:gdLst/>
            <a:ahLst/>
            <a:cxnLst/>
            <a:rect l="l" t="t" r="r" b="b"/>
            <a:pathLst>
              <a:path w="4900441" h="6070366">
                <a:moveTo>
                  <a:pt x="4900440" y="0"/>
                </a:moveTo>
                <a:lnTo>
                  <a:pt x="0" y="0"/>
                </a:lnTo>
                <a:lnTo>
                  <a:pt x="0" y="6070365"/>
                </a:lnTo>
                <a:lnTo>
                  <a:pt x="4900440" y="6070365"/>
                </a:lnTo>
                <a:lnTo>
                  <a:pt x="490044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grpSp>
        <p:nvGrpSpPr>
          <p:cNvPr id="15" name="Group 15"/>
          <p:cNvGrpSpPr/>
          <p:nvPr/>
        </p:nvGrpSpPr>
        <p:grpSpPr>
          <a:xfrm>
            <a:off x="16860247" y="5542553"/>
            <a:ext cx="399053" cy="39905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8" name="Freeform 18"/>
          <p:cNvSpPr/>
          <p:nvPr/>
        </p:nvSpPr>
        <p:spPr>
          <a:xfrm>
            <a:off x="892772" y="4029665"/>
            <a:ext cx="1441758" cy="1439956"/>
          </a:xfrm>
          <a:custGeom>
            <a:avLst/>
            <a:gdLst/>
            <a:ahLst/>
            <a:cxnLst/>
            <a:rect l="l" t="t" r="r" b="b"/>
            <a:pathLst>
              <a:path w="1441758" h="1439956">
                <a:moveTo>
                  <a:pt x="0" y="0"/>
                </a:moveTo>
                <a:lnTo>
                  <a:pt x="1441757" y="0"/>
                </a:lnTo>
                <a:lnTo>
                  <a:pt x="1441757" y="1439955"/>
                </a:lnTo>
                <a:lnTo>
                  <a:pt x="0" y="1439955"/>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vi-VN"/>
          </a:p>
        </p:txBody>
      </p:sp>
      <p:sp>
        <p:nvSpPr>
          <p:cNvPr id="19" name="Freeform 19"/>
          <p:cNvSpPr/>
          <p:nvPr/>
        </p:nvSpPr>
        <p:spPr>
          <a:xfrm>
            <a:off x="16139368" y="508249"/>
            <a:ext cx="1441758" cy="1439956"/>
          </a:xfrm>
          <a:custGeom>
            <a:avLst/>
            <a:gdLst/>
            <a:ahLst/>
            <a:cxnLst/>
            <a:rect l="l" t="t" r="r" b="b"/>
            <a:pathLst>
              <a:path w="1441758" h="1439956">
                <a:moveTo>
                  <a:pt x="0" y="0"/>
                </a:moveTo>
                <a:lnTo>
                  <a:pt x="1441758" y="0"/>
                </a:lnTo>
                <a:lnTo>
                  <a:pt x="1441758" y="1439955"/>
                </a:lnTo>
                <a:lnTo>
                  <a:pt x="0" y="1439955"/>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vi-VN"/>
          </a:p>
        </p:txBody>
      </p:sp>
      <p:sp>
        <p:nvSpPr>
          <p:cNvPr id="20" name="TextBox 20"/>
          <p:cNvSpPr txBox="1"/>
          <p:nvPr/>
        </p:nvSpPr>
        <p:spPr>
          <a:xfrm>
            <a:off x="6099105" y="1852954"/>
            <a:ext cx="18016773" cy="821055"/>
          </a:xfrm>
          <a:prstGeom prst="rect">
            <a:avLst/>
          </a:prstGeom>
        </p:spPr>
        <p:txBody>
          <a:bodyPr lIns="0" tIns="0" rIns="0" bIns="0" rtlCol="0" anchor="t">
            <a:spAutoFit/>
          </a:bodyPr>
          <a:lstStyle/>
          <a:p>
            <a:pPr algn="l">
              <a:lnSpc>
                <a:spcPts val="6720"/>
              </a:lnSpc>
            </a:pPr>
            <a:r>
              <a:rPr lang="en-US" sz="4800" b="1">
                <a:solidFill>
                  <a:srgbClr val="4F2C33"/>
                </a:solidFill>
                <a:latin typeface="Fraunces Bold"/>
                <a:ea typeface="Fraunces Bold"/>
                <a:cs typeface="Fraunces Bold"/>
                <a:sym typeface="Fraunces Bold"/>
              </a:rPr>
              <a:t>III. VIẾT NGẮN </a:t>
            </a:r>
          </a:p>
        </p:txBody>
      </p:sp>
      <p:sp>
        <p:nvSpPr>
          <p:cNvPr id="21" name="TextBox 21"/>
          <p:cNvSpPr txBox="1"/>
          <p:nvPr/>
        </p:nvSpPr>
        <p:spPr>
          <a:xfrm>
            <a:off x="5188404" y="2972210"/>
            <a:ext cx="8280718" cy="5463936"/>
          </a:xfrm>
          <a:prstGeom prst="rect">
            <a:avLst/>
          </a:prstGeom>
        </p:spPr>
        <p:txBody>
          <a:bodyPr lIns="0" tIns="0" rIns="0" bIns="0" rtlCol="0" anchor="t">
            <a:spAutoFit/>
          </a:bodyPr>
          <a:lstStyle/>
          <a:p>
            <a:pPr algn="just">
              <a:lnSpc>
                <a:spcPts val="5459"/>
              </a:lnSpc>
            </a:pPr>
            <a:r>
              <a:rPr lang="en-US" sz="3900" b="1">
                <a:solidFill>
                  <a:srgbClr val="4F2C33"/>
                </a:solidFill>
                <a:latin typeface="Roboto Condensed Bold"/>
                <a:ea typeface="Roboto Condensed Bold"/>
                <a:cs typeface="Roboto Condensed Bold"/>
                <a:sym typeface="Roboto Condensed Bold"/>
              </a:rPr>
              <a:t>Nhiệm vụ 2: Viết đoạn văn khoảng 8-10 dòng nêu cảm xúc của em khi đến tham quan một di tích lịch sử, trong đoạn văn có sử dụng một câu đặc biệt (hoặc câu rút gọn).</a:t>
            </a:r>
          </a:p>
          <a:p>
            <a:pPr algn="just">
              <a:lnSpc>
                <a:spcPts val="5459"/>
              </a:lnSpc>
            </a:pPr>
            <a:r>
              <a:rPr lang="en-US" sz="3900">
                <a:solidFill>
                  <a:srgbClr val="4F2C33"/>
                </a:solidFill>
                <a:latin typeface="Roboto Condensed"/>
                <a:ea typeface="Roboto Condensed"/>
                <a:cs typeface="Roboto Condensed"/>
                <a:sym typeface="Roboto Condensed"/>
              </a:rPr>
              <a:t>Hình thức thực hiện: theo cặp đôi</a:t>
            </a:r>
          </a:p>
          <a:p>
            <a:pPr algn="just">
              <a:lnSpc>
                <a:spcPts val="5459"/>
              </a:lnSpc>
            </a:pPr>
            <a:r>
              <a:rPr lang="en-US" sz="3900">
                <a:solidFill>
                  <a:srgbClr val="4F2C33"/>
                </a:solidFill>
                <a:latin typeface="Roboto Condensed"/>
                <a:ea typeface="Roboto Condensed"/>
                <a:cs typeface="Roboto Condensed"/>
                <a:sym typeface="Roboto Condensed"/>
              </a:rPr>
              <a:t>Thời gian thực hiện: 10 phút </a:t>
            </a:r>
          </a:p>
          <a:p>
            <a:pPr algn="just">
              <a:lnSpc>
                <a:spcPts val="5459"/>
              </a:lnSpc>
              <a:spcBef>
                <a:spcPct val="0"/>
              </a:spcBef>
            </a:pPr>
            <a:endParaRPr lang="en-US" sz="3900">
              <a:solidFill>
                <a:srgbClr val="4F2C33"/>
              </a:solidFill>
              <a:latin typeface="Roboto Condensed"/>
              <a:ea typeface="Roboto Condensed"/>
              <a:cs typeface="Roboto Condensed"/>
              <a:sym typeface="Roboto Condensed"/>
            </a:endParaRPr>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EE6C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801564017"/>
              </p:ext>
            </p:extLst>
          </p:nvPr>
        </p:nvGraphicFramePr>
        <p:xfrm>
          <a:off x="377872" y="133350"/>
          <a:ext cx="17532256" cy="10020301"/>
        </p:xfrm>
        <a:graphic>
          <a:graphicData uri="http://schemas.openxmlformats.org/drawingml/2006/table">
            <a:tbl>
              <a:tblPr/>
              <a:tblGrid>
                <a:gridCol w="2495916">
                  <a:extLst>
                    <a:ext uri="{9D8B030D-6E8A-4147-A177-3AD203B41FA5}">
                      <a16:colId xmlns:a16="http://schemas.microsoft.com/office/drawing/2014/main" val="20000"/>
                    </a:ext>
                  </a:extLst>
                </a:gridCol>
                <a:gridCol w="15036340">
                  <a:extLst>
                    <a:ext uri="{9D8B030D-6E8A-4147-A177-3AD203B41FA5}">
                      <a16:colId xmlns:a16="http://schemas.microsoft.com/office/drawing/2014/main" val="20001"/>
                    </a:ext>
                  </a:extLst>
                </a:gridCol>
              </a:tblGrid>
              <a:tr h="2455568">
                <a:tc>
                  <a:txBody>
                    <a:bodyPr/>
                    <a:lstStyle/>
                    <a:p>
                      <a:pPr algn="ctr">
                        <a:lnSpc>
                          <a:spcPts val="5040"/>
                        </a:lnSpc>
                        <a:defRPr/>
                      </a:pPr>
                      <a:r>
                        <a:rPr lang="en-US" sz="3600" b="1">
                          <a:solidFill>
                            <a:srgbClr val="4F2C33"/>
                          </a:solidFill>
                          <a:latin typeface="Roboto Condensed Bold"/>
                          <a:ea typeface="Roboto Condensed Bold"/>
                          <a:cs typeface="Roboto Condensed Bold"/>
                          <a:sym typeface="Roboto Condensed Bold"/>
                        </a:rPr>
                        <a:t>Mở đoạn </a:t>
                      </a:r>
                      <a:endParaRPr lang="en-US" sz="1100"/>
                    </a:p>
                    <a:p>
                      <a:pPr algn="ctr">
                        <a:lnSpc>
                          <a:spcPts val="5040"/>
                        </a:lnSpc>
                      </a:pPr>
                      <a:r>
                        <a:rPr lang="en-US" sz="3600" b="1">
                          <a:solidFill>
                            <a:srgbClr val="4F2C33"/>
                          </a:solidFill>
                          <a:latin typeface="Roboto Condensed Bold"/>
                          <a:ea typeface="Roboto Condensed Bold"/>
                          <a:cs typeface="Roboto Condensed Bold"/>
                          <a:sym typeface="Roboto Condensed Bold"/>
                        </a:rPr>
                        <a:t>(1 câu)</a:t>
                      </a: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D6C2"/>
                    </a:solidFill>
                  </a:tcPr>
                </a:tc>
                <a:tc>
                  <a:txBody>
                    <a:bodyPr/>
                    <a:lstStyle/>
                    <a:p>
                      <a:pPr algn="just">
                        <a:lnSpc>
                          <a:spcPts val="5040"/>
                        </a:lnSpc>
                        <a:defRPr/>
                      </a:pPr>
                      <a:r>
                        <a:rPr lang="en-US" sz="3600">
                          <a:solidFill>
                            <a:srgbClr val="4F2C33"/>
                          </a:solidFill>
                          <a:latin typeface="Roboto Condensed"/>
                          <a:ea typeface="Roboto Condensed"/>
                          <a:cs typeface="Roboto Condensed"/>
                          <a:sym typeface="Roboto Condensed"/>
                        </a:rPr>
                        <a:t>Giới thiệu tên di tích lịch sử, ấn tượng ban đầu, và khái quát cảm xúc khi đến tham quan</a:t>
                      </a:r>
                      <a:endParaRPr lang="en-US" sz="110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109165">
                <a:tc>
                  <a:txBody>
                    <a:bodyPr/>
                    <a:lstStyle/>
                    <a:p>
                      <a:pPr algn="ctr">
                        <a:lnSpc>
                          <a:spcPts val="5040"/>
                        </a:lnSpc>
                        <a:defRPr/>
                      </a:pPr>
                      <a:r>
                        <a:rPr lang="en-US" sz="3600" b="1">
                          <a:solidFill>
                            <a:srgbClr val="4F2C33"/>
                          </a:solidFill>
                          <a:latin typeface="Roboto Condensed Bold"/>
                          <a:ea typeface="Roboto Condensed Bold"/>
                          <a:cs typeface="Roboto Condensed Bold"/>
                          <a:sym typeface="Roboto Condensed Bold"/>
                        </a:rPr>
                        <a:t>Thân đoạn </a:t>
                      </a:r>
                      <a:endParaRPr lang="en-US" sz="1100"/>
                    </a:p>
                    <a:p>
                      <a:pPr algn="ctr">
                        <a:lnSpc>
                          <a:spcPts val="5040"/>
                        </a:lnSpc>
                      </a:pPr>
                      <a:r>
                        <a:rPr lang="en-US" sz="3600" b="1">
                          <a:solidFill>
                            <a:srgbClr val="4F2C33"/>
                          </a:solidFill>
                          <a:latin typeface="Roboto Condensed Bold"/>
                          <a:ea typeface="Roboto Condensed Bold"/>
                          <a:cs typeface="Roboto Condensed Bold"/>
                          <a:sym typeface="Roboto Condensed Bold"/>
                        </a:rPr>
                        <a:t>(6-7 câu)</a:t>
                      </a: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D6C2"/>
                    </a:solidFill>
                  </a:tcPr>
                </a:tc>
                <a:tc>
                  <a:txBody>
                    <a:bodyPr/>
                    <a:lstStyle/>
                    <a:p>
                      <a:pPr algn="just">
                        <a:lnSpc>
                          <a:spcPts val="5040"/>
                        </a:lnSpc>
                        <a:defRPr/>
                      </a:pPr>
                      <a:r>
                        <a:rPr lang="en-US" sz="3600" b="1">
                          <a:solidFill>
                            <a:srgbClr val="4F2C33"/>
                          </a:solidFill>
                          <a:latin typeface="Roboto Condensed Bold"/>
                          <a:ea typeface="Roboto Condensed Bold"/>
                          <a:cs typeface="Roboto Condensed Bold"/>
                          <a:sym typeface="Roboto Condensed Bold"/>
                        </a:rPr>
                        <a:t>- Giới thiệu/ miêu tả cụ thể cảnh quan hoặc chi tiết tiêu biểu của di tích lịch sử.</a:t>
                      </a:r>
                      <a:endParaRPr lang="en-US" sz="1100"/>
                    </a:p>
                    <a:p>
                      <a:pPr marL="777242" lvl="1" indent="-388621" algn="just">
                        <a:lnSpc>
                          <a:spcPts val="5040"/>
                        </a:lnSpc>
                        <a:buFont typeface="Arial"/>
                        <a:buChar char="•"/>
                      </a:pPr>
                      <a:r>
                        <a:rPr lang="en-US" sz="3600">
                          <a:solidFill>
                            <a:srgbClr val="4F2C33"/>
                          </a:solidFill>
                          <a:latin typeface="Roboto Condensed"/>
                          <a:ea typeface="Roboto Condensed"/>
                          <a:cs typeface="Roboto Condensed"/>
                          <a:sym typeface="Roboto Condensed"/>
                        </a:rPr>
                        <a:t>Nêu một hình ảnh nổi bật khiến em xúc động</a:t>
                      </a:r>
                    </a:p>
                    <a:p>
                      <a:pPr marL="777242" lvl="1" indent="-388621" algn="just">
                        <a:lnSpc>
                          <a:spcPts val="5040"/>
                        </a:lnSpc>
                        <a:buFont typeface="Arial"/>
                        <a:buChar char="•"/>
                      </a:pPr>
                      <a:r>
                        <a:rPr lang="en-US" sz="3600">
                          <a:solidFill>
                            <a:srgbClr val="4F2C33"/>
                          </a:solidFill>
                          <a:latin typeface="Roboto Condensed"/>
                          <a:ea typeface="Roboto Condensed"/>
                          <a:cs typeface="Roboto Condensed"/>
                          <a:sym typeface="Roboto Condensed"/>
                        </a:rPr>
                        <a:t>Cảm nhận về ý nghĩa lịch sử của di tích</a:t>
                      </a:r>
                    </a:p>
                    <a:p>
                      <a:pPr algn="just">
                        <a:lnSpc>
                          <a:spcPts val="5040"/>
                        </a:lnSpc>
                      </a:pPr>
                      <a:r>
                        <a:rPr lang="en-US" sz="3600">
                          <a:solidFill>
                            <a:srgbClr val="4F2C33"/>
                          </a:solidFill>
                          <a:latin typeface="Roboto Condensed"/>
                          <a:ea typeface="Roboto Condensed"/>
                          <a:cs typeface="Roboto Condensed"/>
                          <a:sym typeface="Roboto Condensed"/>
                        </a:rPr>
                        <a:t>-</a:t>
                      </a:r>
                      <a:r>
                        <a:rPr lang="en-US" sz="3600" b="1">
                          <a:solidFill>
                            <a:srgbClr val="4F2C33"/>
                          </a:solidFill>
                          <a:latin typeface="Roboto Condensed Bold"/>
                          <a:ea typeface="Roboto Condensed Bold"/>
                          <a:cs typeface="Roboto Condensed Bold"/>
                          <a:sym typeface="Roboto Condensed Bold"/>
                        </a:rPr>
                        <a:t> Nhấn mạnh cảm xúc tự hào, biết ơn về những hy sinh của thế hệ đi trước.</a:t>
                      </a:r>
                    </a:p>
                    <a:p>
                      <a:pPr algn="just">
                        <a:lnSpc>
                          <a:spcPts val="5040"/>
                        </a:lnSpc>
                      </a:pPr>
                      <a:r>
                        <a:rPr lang="en-US" sz="3600" b="1">
                          <a:solidFill>
                            <a:srgbClr val="4F2C33"/>
                          </a:solidFill>
                          <a:latin typeface="Roboto Condensed Bold"/>
                          <a:ea typeface="Roboto Condensed Bold"/>
                          <a:cs typeface="Roboto Condensed Bold"/>
                          <a:sym typeface="Roboto Condensed Bold"/>
                        </a:rPr>
                        <a:t>- Nêu sự liên tưởng đến bài học cuộc sống, giá trị của hòa bình, hoặc ý thức giữ gìn di sản lịch sử.</a:t>
                      </a: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455568">
                <a:tc>
                  <a:txBody>
                    <a:bodyPr/>
                    <a:lstStyle/>
                    <a:p>
                      <a:pPr algn="ctr">
                        <a:lnSpc>
                          <a:spcPts val="5040"/>
                        </a:lnSpc>
                        <a:defRPr/>
                      </a:pPr>
                      <a:r>
                        <a:rPr lang="en-US" sz="3600" b="1">
                          <a:solidFill>
                            <a:srgbClr val="4F2C33"/>
                          </a:solidFill>
                          <a:latin typeface="Roboto Condensed Bold"/>
                          <a:ea typeface="Roboto Condensed Bold"/>
                          <a:cs typeface="Roboto Condensed Bold"/>
                          <a:sym typeface="Roboto Condensed Bold"/>
                        </a:rPr>
                        <a:t>Kết đoạn </a:t>
                      </a:r>
                      <a:endParaRPr lang="en-US" sz="1100"/>
                    </a:p>
                    <a:p>
                      <a:pPr algn="ctr">
                        <a:lnSpc>
                          <a:spcPts val="5040"/>
                        </a:lnSpc>
                      </a:pPr>
                      <a:r>
                        <a:rPr lang="en-US" sz="3600" b="1">
                          <a:solidFill>
                            <a:srgbClr val="4F2C33"/>
                          </a:solidFill>
                          <a:latin typeface="Roboto Condensed Bold"/>
                          <a:ea typeface="Roboto Condensed Bold"/>
                          <a:cs typeface="Roboto Condensed Bold"/>
                          <a:sym typeface="Roboto Condensed Bold"/>
                        </a:rPr>
                        <a:t>(1 câu)</a:t>
                      </a:r>
                    </a:p>
                    <a:p>
                      <a:pPr algn="ctr">
                        <a:lnSpc>
                          <a:spcPts val="5040"/>
                        </a:lnSpc>
                      </a:pPr>
                      <a:endParaRPr lang="en-US" sz="3600" b="1">
                        <a:solidFill>
                          <a:srgbClr val="4F2C33"/>
                        </a:solidFill>
                        <a:latin typeface="Roboto Condensed Bold"/>
                        <a:ea typeface="Roboto Condensed Bold"/>
                        <a:cs typeface="Roboto Condensed Bold"/>
                        <a:sym typeface="Roboto Condensed Bold"/>
                      </a:endParaRP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D6C2"/>
                    </a:solidFill>
                  </a:tcPr>
                </a:tc>
                <a:tc>
                  <a:txBody>
                    <a:bodyPr/>
                    <a:lstStyle/>
                    <a:p>
                      <a:pPr algn="just">
                        <a:lnSpc>
                          <a:spcPts val="5040"/>
                        </a:lnSpc>
                        <a:defRPr/>
                      </a:pPr>
                      <a:r>
                        <a:rPr lang="en-US" sz="3600" dirty="0" err="1">
                          <a:solidFill>
                            <a:srgbClr val="4F2C33"/>
                          </a:solidFill>
                          <a:latin typeface="Roboto Condensed"/>
                          <a:ea typeface="Roboto Condensed"/>
                          <a:cs typeface="Roboto Condensed"/>
                          <a:sym typeface="Roboto Condensed"/>
                        </a:rPr>
                        <a:t>Khẳng</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định</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cảm</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xúc</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sâu</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sắc</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và</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kêu</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gọi</a:t>
                      </a:r>
                      <a:r>
                        <a:rPr lang="en-US" sz="3600" dirty="0">
                          <a:solidFill>
                            <a:srgbClr val="4F2C33"/>
                          </a:solidFill>
                          <a:latin typeface="Roboto Condensed"/>
                          <a:ea typeface="Roboto Condensed"/>
                          <a:cs typeface="Roboto Condensed"/>
                          <a:sym typeface="Roboto Condensed"/>
                        </a:rPr>
                        <a:t> ý </a:t>
                      </a:r>
                      <a:r>
                        <a:rPr lang="en-US" sz="3600" dirty="0" err="1">
                          <a:solidFill>
                            <a:srgbClr val="4F2C33"/>
                          </a:solidFill>
                          <a:latin typeface="Roboto Condensed"/>
                          <a:ea typeface="Roboto Condensed"/>
                          <a:cs typeface="Roboto Condensed"/>
                          <a:sym typeface="Roboto Condensed"/>
                        </a:rPr>
                        <a:t>thức</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bảo</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tồn</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giá</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trị</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lịch</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sử</a:t>
                      </a:r>
                      <a:r>
                        <a:rPr lang="en-US" sz="3600" dirty="0">
                          <a:solidFill>
                            <a:srgbClr val="4F2C33"/>
                          </a:solidFill>
                          <a:latin typeface="Roboto Condensed"/>
                          <a:ea typeface="Roboto Condensed"/>
                          <a:cs typeface="Roboto Condensed"/>
                          <a:sym typeface="Roboto Condensed"/>
                        </a:rPr>
                        <a:t> </a:t>
                      </a:r>
                      <a:r>
                        <a:rPr lang="en-US" sz="3600" dirty="0" err="1">
                          <a:solidFill>
                            <a:srgbClr val="4F2C33"/>
                          </a:solidFill>
                          <a:latin typeface="Roboto Condensed"/>
                          <a:ea typeface="Roboto Condensed"/>
                          <a:cs typeface="Roboto Condensed"/>
                          <a:sym typeface="Roboto Condensed"/>
                        </a:rPr>
                        <a:t>của</a:t>
                      </a:r>
                      <a:r>
                        <a:rPr lang="en-US" sz="3600" dirty="0">
                          <a:solidFill>
                            <a:srgbClr val="4F2C33"/>
                          </a:solidFill>
                          <a:latin typeface="Roboto Condensed"/>
                          <a:ea typeface="Roboto Condensed"/>
                          <a:cs typeface="Roboto Condensed"/>
                          <a:sym typeface="Roboto Condensed"/>
                        </a:rPr>
                        <a:t> di </a:t>
                      </a:r>
                      <a:r>
                        <a:rPr lang="en-US" sz="3600" dirty="0" err="1">
                          <a:solidFill>
                            <a:srgbClr val="4F2C33"/>
                          </a:solidFill>
                          <a:latin typeface="Roboto Condensed"/>
                          <a:ea typeface="Roboto Condensed"/>
                          <a:cs typeface="Roboto Condensed"/>
                          <a:sym typeface="Roboto Condensed"/>
                        </a:rPr>
                        <a:t>tích</a:t>
                      </a:r>
                      <a:r>
                        <a:rPr lang="en-US" sz="3600" dirty="0">
                          <a:solidFill>
                            <a:srgbClr val="4F2C33"/>
                          </a:solidFill>
                          <a:latin typeface="Roboto Condensed"/>
                          <a:ea typeface="Roboto Condensed"/>
                          <a:cs typeface="Roboto Condensed"/>
                          <a:sym typeface="Roboto Condensed"/>
                        </a:rPr>
                        <a:t>.</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a:off x="7800121" y="-5914954"/>
            <a:ext cx="9658491" cy="21765614"/>
          </a:xfrm>
          <a:custGeom>
            <a:avLst/>
            <a:gdLst/>
            <a:ahLst/>
            <a:cxnLst/>
            <a:rect l="l" t="t" r="r" b="b"/>
            <a:pathLst>
              <a:path w="9658491" h="21765614">
                <a:moveTo>
                  <a:pt x="0" y="0"/>
                </a:moveTo>
                <a:lnTo>
                  <a:pt x="9658491" y="0"/>
                </a:lnTo>
                <a:lnTo>
                  <a:pt x="9658491" y="21765615"/>
                </a:lnTo>
                <a:lnTo>
                  <a:pt x="0" y="21765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6293509" y="936126"/>
            <a:ext cx="1555522" cy="1553578"/>
          </a:xfrm>
          <a:custGeom>
            <a:avLst/>
            <a:gdLst/>
            <a:ahLst/>
            <a:cxnLst/>
            <a:rect l="l" t="t" r="r" b="b"/>
            <a:pathLst>
              <a:path w="1555522" h="1553578">
                <a:moveTo>
                  <a:pt x="0" y="0"/>
                </a:moveTo>
                <a:lnTo>
                  <a:pt x="1555522" y="0"/>
                </a:lnTo>
                <a:lnTo>
                  <a:pt x="1555522" y="1553578"/>
                </a:lnTo>
                <a:lnTo>
                  <a:pt x="0" y="1553578"/>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13" name="Freeform 13"/>
          <p:cNvSpPr/>
          <p:nvPr/>
        </p:nvSpPr>
        <p:spPr>
          <a:xfrm>
            <a:off x="9144000" y="6252763"/>
            <a:ext cx="948485" cy="1503362"/>
          </a:xfrm>
          <a:custGeom>
            <a:avLst/>
            <a:gdLst/>
            <a:ahLst/>
            <a:cxnLst/>
            <a:rect l="l" t="t" r="r" b="b"/>
            <a:pathLst>
              <a:path w="948485" h="1503362">
                <a:moveTo>
                  <a:pt x="0" y="0"/>
                </a:moveTo>
                <a:lnTo>
                  <a:pt x="948485" y="0"/>
                </a:lnTo>
                <a:lnTo>
                  <a:pt x="948485" y="1503362"/>
                </a:lnTo>
                <a:lnTo>
                  <a:pt x="0" y="15033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14" name="TextBox 14"/>
          <p:cNvSpPr txBox="1"/>
          <p:nvPr/>
        </p:nvSpPr>
        <p:spPr>
          <a:xfrm>
            <a:off x="8641118" y="262922"/>
            <a:ext cx="18016773" cy="1668868"/>
          </a:xfrm>
          <a:prstGeom prst="rect">
            <a:avLst/>
          </a:prstGeom>
        </p:spPr>
        <p:txBody>
          <a:bodyPr lIns="0" tIns="0" rIns="0" bIns="0" rtlCol="0" anchor="t">
            <a:spAutoFit/>
          </a:bodyPr>
          <a:lstStyle/>
          <a:p>
            <a:pPr algn="l">
              <a:lnSpc>
                <a:spcPts val="6720"/>
              </a:lnSpc>
            </a:pPr>
            <a:r>
              <a:rPr lang="en-US" sz="4800" b="1">
                <a:solidFill>
                  <a:srgbClr val="CB715E"/>
                </a:solidFill>
                <a:latin typeface="Fraunces Bold"/>
                <a:ea typeface="Fraunces Bold"/>
                <a:cs typeface="Fraunces Bold"/>
                <a:sym typeface="Fraunces Bold"/>
              </a:rPr>
              <a:t>I. CÂU RÚT GỌN VÀ </a:t>
            </a:r>
          </a:p>
          <a:p>
            <a:pPr algn="l">
              <a:lnSpc>
                <a:spcPts val="6720"/>
              </a:lnSpc>
            </a:pPr>
            <a:r>
              <a:rPr lang="en-US" sz="4800" b="1">
                <a:solidFill>
                  <a:srgbClr val="CB715E"/>
                </a:solidFill>
                <a:latin typeface="Fraunces Bold"/>
                <a:ea typeface="Fraunces Bold"/>
                <a:cs typeface="Fraunces Bold"/>
                <a:sym typeface="Fraunces Bold"/>
              </a:rPr>
              <a:t>CÂU ĐẶC BIỆT</a:t>
            </a:r>
          </a:p>
        </p:txBody>
      </p:sp>
      <p:sp>
        <p:nvSpPr>
          <p:cNvPr id="15" name="TextBox 15"/>
          <p:cNvSpPr txBox="1"/>
          <p:nvPr/>
        </p:nvSpPr>
        <p:spPr>
          <a:xfrm>
            <a:off x="8780761" y="2061699"/>
            <a:ext cx="5186044" cy="760759"/>
          </a:xfrm>
          <a:prstGeom prst="rect">
            <a:avLst/>
          </a:prstGeom>
        </p:spPr>
        <p:txBody>
          <a:bodyPr lIns="0" tIns="0" rIns="0" bIns="0" rtlCol="0" anchor="t">
            <a:spAutoFit/>
          </a:bodyPr>
          <a:lstStyle/>
          <a:p>
            <a:pPr algn="ctr">
              <a:lnSpc>
                <a:spcPts val="6177"/>
              </a:lnSpc>
            </a:pPr>
            <a:r>
              <a:rPr lang="en-US" sz="4412">
                <a:solidFill>
                  <a:srgbClr val="EC9E5E"/>
                </a:solidFill>
                <a:latin typeface="#9Slide07 SVNUT Triumph Press"/>
                <a:ea typeface="#9Slide07 SVNUT Triumph Press"/>
                <a:cs typeface="#9Slide07 SVNUT Triumph Press"/>
                <a:sym typeface="#9Slide07 SVNUT Triumph Press"/>
              </a:rPr>
              <a:t>1. Tìm hiểu ngữ liệu </a:t>
            </a:r>
          </a:p>
        </p:txBody>
      </p:sp>
      <p:sp>
        <p:nvSpPr>
          <p:cNvPr id="16" name="TextBox 16"/>
          <p:cNvSpPr txBox="1"/>
          <p:nvPr/>
        </p:nvSpPr>
        <p:spPr>
          <a:xfrm>
            <a:off x="8954951" y="2947532"/>
            <a:ext cx="7773538" cy="3725379"/>
          </a:xfrm>
          <a:prstGeom prst="rect">
            <a:avLst/>
          </a:prstGeom>
        </p:spPr>
        <p:txBody>
          <a:bodyPr lIns="0" tIns="0" rIns="0" bIns="0" rtlCol="0" anchor="t">
            <a:spAutoFit/>
          </a:bodyPr>
          <a:lstStyle/>
          <a:p>
            <a:pPr algn="just">
              <a:lnSpc>
                <a:spcPts val="4900"/>
              </a:lnSpc>
            </a:pPr>
            <a:r>
              <a:rPr lang="en-US" sz="3500" i="1" dirty="0">
                <a:solidFill>
                  <a:srgbClr val="4F2C33"/>
                </a:solidFill>
                <a:latin typeface="Roboto Condensed Italics"/>
                <a:ea typeface="Roboto Condensed Italics"/>
                <a:cs typeface="Roboto Condensed Italics"/>
                <a:sym typeface="Roboto Condensed Italics"/>
              </a:rPr>
              <a:t>a. </a:t>
            </a:r>
            <a:r>
              <a:rPr lang="en-US" sz="3500" i="1" dirty="0" err="1">
                <a:solidFill>
                  <a:srgbClr val="4F2C33"/>
                </a:solidFill>
                <a:latin typeface="Roboto Condensed Italics"/>
                <a:ea typeface="Roboto Condensed Italics"/>
                <a:cs typeface="Roboto Condensed Italics"/>
                <a:sym typeface="Roboto Condensed Italics"/>
              </a:rPr>
              <a:t>Nhàn</a:t>
            </a:r>
            <a:r>
              <a:rPr lang="en-US" sz="3500" i="1" dirty="0">
                <a:solidFill>
                  <a:srgbClr val="4F2C33"/>
                </a:solidFill>
                <a:latin typeface="Roboto Condensed Italics"/>
                <a:ea typeface="Roboto Condensed Italics"/>
                <a:cs typeface="Roboto Condensed Italics"/>
                <a:sym typeface="Roboto Condensed Italics"/>
              </a:rPr>
              <a:t>: - </a:t>
            </a:r>
            <a:r>
              <a:rPr lang="en-US" sz="3500" i="1" dirty="0" err="1">
                <a:solidFill>
                  <a:srgbClr val="4F2C33"/>
                </a:solidFill>
                <a:latin typeface="Roboto Condensed Italics"/>
                <a:ea typeface="Roboto Condensed Italics"/>
                <a:cs typeface="Roboto Condensed Italics"/>
                <a:sym typeface="Roboto Condensed Italics"/>
              </a:rPr>
              <a:t>Thuyền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trưởng</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của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các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anh</a:t>
            </a:r>
            <a:r>
              <a:rPr lang="en-US" sz="3500" i="1" dirty="0">
                <a:solidFill>
                  <a:srgbClr val="4F2C33"/>
                </a:solidFill>
                <a:latin typeface="Roboto Condensed Italics"/>
                <a:ea typeface="Roboto Condensed Italics"/>
                <a:cs typeface="Roboto Condensed Italics"/>
                <a:sym typeface="Roboto Condensed Italics"/>
              </a:rPr>
              <a:t> … </a:t>
            </a:r>
            <a:r>
              <a:rPr lang="en-US" sz="3500" i="1" dirty="0" err="1">
                <a:solidFill>
                  <a:srgbClr val="4F2C33"/>
                </a:solidFill>
                <a:latin typeface="Roboto Condensed Italics"/>
                <a:ea typeface="Roboto Condensed Italics"/>
                <a:cs typeface="Roboto Condensed Italics"/>
                <a:sym typeface="Roboto Condensed Italics"/>
              </a:rPr>
              <a:t>là</a:t>
            </a:r>
            <a:r>
              <a:rPr lang="en-US" sz="3500" i="1" dirty="0">
                <a:solidFill>
                  <a:srgbClr val="4F2C33"/>
                </a:solidFill>
                <a:latin typeface="Roboto Condensed Italics"/>
                <a:ea typeface="Roboto Condensed Italics"/>
                <a:cs typeface="Roboto Condensed Italics"/>
                <a:sym typeface="Roboto Condensed Italics"/>
              </a:rPr>
              <a:t> ai?</a:t>
            </a:r>
          </a:p>
          <a:p>
            <a:pPr algn="just">
              <a:lnSpc>
                <a:spcPts val="4900"/>
              </a:lnSpc>
            </a:pPr>
            <a:r>
              <a:rPr lang="en-US" sz="3500" i="1" dirty="0" err="1">
                <a:solidFill>
                  <a:srgbClr val="4F2C33"/>
                </a:solidFill>
                <a:latin typeface="Roboto Condensed Italics"/>
                <a:ea typeface="Roboto Condensed Italics"/>
                <a:cs typeface="Roboto Condensed Italics"/>
                <a:sym typeface="Roboto Condensed Italics"/>
              </a:rPr>
              <a:t>Tiến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Là</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người</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đã</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lặn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lội</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mưa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gió</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nước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lũ</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đưa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đoàn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xà</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lan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này</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về</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đây</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cho</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xã</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các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cô</a:t>
            </a:r>
            <a:r>
              <a:rPr lang="en-US" sz="3500" i="1" dirty="0">
                <a:solidFill>
                  <a:srgbClr val="4F2C33"/>
                </a:solidFill>
                <a:latin typeface="Roboto Condensed Italics"/>
                <a:ea typeface="Roboto Condensed Italics"/>
                <a:cs typeface="Roboto Condensed Italics"/>
                <a:sym typeface="Roboto Condensed Italics"/>
              </a:rPr>
              <a:t>.</a:t>
            </a:r>
          </a:p>
          <a:p>
            <a:pPr algn="r">
              <a:lnSpc>
                <a:spcPts val="4900"/>
              </a:lnSpc>
            </a:pPr>
            <a:r>
              <a:rPr lang="en-US" sz="3500" dirty="0">
                <a:solidFill>
                  <a:srgbClr val="4F2C33"/>
                </a:solidFill>
                <a:latin typeface="Roboto Condensed"/>
                <a:ea typeface="Roboto Condensed"/>
                <a:cs typeface="Roboto Condensed"/>
                <a:sym typeface="Roboto Condensed"/>
              </a:rPr>
              <a:t>(</a:t>
            </a:r>
            <a:r>
              <a:rPr lang="en-US" sz="3500" dirty="0" err="1">
                <a:solidFill>
                  <a:srgbClr val="4F2C33"/>
                </a:solidFill>
                <a:latin typeface="Roboto Condensed"/>
                <a:ea typeface="Roboto Condensed"/>
                <a:cs typeface="Roboto Condensed"/>
                <a:sym typeface="Roboto Condensed"/>
              </a:rPr>
              <a:t>Lưu</a:t>
            </a:r>
            <a:r>
              <a:rPr lang="en-US" sz="3500" dirty="0">
                <a:solidFill>
                  <a:srgbClr val="4F2C33"/>
                </a:solidFill>
                <a:latin typeface="Roboto Condensed"/>
                <a:ea typeface="Roboto Condensed"/>
                <a:cs typeface="Roboto Condensed"/>
                <a:sym typeface="Roboto Condensed"/>
              </a:rPr>
              <a:t> Quang Vũ, </a:t>
            </a:r>
            <a:r>
              <a:rPr lang="en-US" sz="3500" i="1" dirty="0" err="1">
                <a:solidFill>
                  <a:srgbClr val="4F2C33"/>
                </a:solidFill>
                <a:latin typeface="Roboto Condensed"/>
                <a:ea typeface="Roboto Condensed"/>
                <a:cs typeface="Roboto Condensed"/>
                <a:sym typeface="Roboto Condensed"/>
              </a:rPr>
              <a:t>Bệnh</a:t>
            </a:r>
            <a:r>
              <a:rPr lang="en-US" sz="3500" i="1" dirty="0">
                <a:solidFill>
                  <a:srgbClr val="4F2C33"/>
                </a:solidFill>
                <a:latin typeface="Roboto Condensed"/>
                <a:ea typeface="Roboto Condensed"/>
                <a:cs typeface="Roboto Condensed"/>
                <a:sym typeface="Roboto Condensed"/>
              </a:rPr>
              <a:t> </a:t>
            </a:r>
            <a:r>
              <a:rPr lang="en-US" sz="3500" i="1" dirty="0" err="1">
                <a:solidFill>
                  <a:srgbClr val="4F2C33"/>
                </a:solidFill>
                <a:latin typeface="Roboto Condensed"/>
                <a:ea typeface="Roboto Condensed"/>
                <a:cs typeface="Roboto Condensed"/>
                <a:sym typeface="Roboto Condensed"/>
              </a:rPr>
              <a:t>sĩ</a:t>
            </a:r>
            <a:r>
              <a:rPr lang="en-US" sz="3500" dirty="0">
                <a:solidFill>
                  <a:srgbClr val="4F2C33"/>
                </a:solidFill>
                <a:latin typeface="Roboto Condensed"/>
                <a:ea typeface="Roboto Condensed"/>
                <a:cs typeface="Roboto Condensed"/>
                <a:sym typeface="Roboto Condensed"/>
              </a:rPr>
              <a:t>)</a:t>
            </a:r>
          </a:p>
          <a:p>
            <a:pPr algn="just">
              <a:lnSpc>
                <a:spcPts val="4900"/>
              </a:lnSpc>
            </a:pPr>
            <a:endParaRPr lang="en-US" sz="3500" dirty="0">
              <a:solidFill>
                <a:srgbClr val="4F2C33"/>
              </a:solidFill>
              <a:latin typeface="Roboto Condensed"/>
              <a:ea typeface="Roboto Condensed"/>
              <a:cs typeface="Roboto Condensed"/>
              <a:sym typeface="Roboto Condensed"/>
            </a:endParaRPr>
          </a:p>
        </p:txBody>
      </p:sp>
      <p:sp>
        <p:nvSpPr>
          <p:cNvPr id="17" name="TextBox 17"/>
          <p:cNvSpPr txBox="1"/>
          <p:nvPr/>
        </p:nvSpPr>
        <p:spPr>
          <a:xfrm>
            <a:off x="10281534" y="6247320"/>
            <a:ext cx="4513936" cy="2473325"/>
          </a:xfrm>
          <a:prstGeom prst="rect">
            <a:avLst/>
          </a:prstGeom>
        </p:spPr>
        <p:txBody>
          <a:bodyPr lIns="0" tIns="0" rIns="0" bIns="0" rtlCol="0" anchor="t">
            <a:spAutoFit/>
          </a:bodyPr>
          <a:lstStyle/>
          <a:p>
            <a:pPr algn="just">
              <a:lnSpc>
                <a:spcPts val="4900"/>
              </a:lnSpc>
            </a:pPr>
            <a:r>
              <a:rPr lang="en-US" sz="3500" b="1" dirty="0" err="1">
                <a:solidFill>
                  <a:srgbClr val="4F2C33"/>
                </a:solidFill>
                <a:latin typeface="Roboto Condensed Bold"/>
                <a:ea typeface="Roboto Condensed Bold"/>
                <a:cs typeface="Roboto Condensed Bold"/>
                <a:sym typeface="Roboto Condensed Bold"/>
              </a:rPr>
              <a:t>Câu</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được</a:t>
            </a:r>
            <a:r>
              <a:rPr lang="en-US" sz="3500" b="1" dirty="0">
                <a:solidFill>
                  <a:srgbClr val="4F2C33"/>
                </a:solidFill>
                <a:latin typeface="Roboto Condensed Bold"/>
                <a:ea typeface="Roboto Condensed Bold"/>
                <a:cs typeface="Roboto Condensed Bold"/>
                <a:sym typeface="Roboto Condensed Bold"/>
              </a:rPr>
              <a:t> in </a:t>
            </a:r>
            <a:r>
              <a:rPr lang="en-US" sz="3500" b="1" dirty="0" err="1">
                <a:solidFill>
                  <a:srgbClr val="4F2C33"/>
                </a:solidFill>
                <a:latin typeface="Roboto Condensed Bold"/>
                <a:ea typeface="Roboto Condensed Bold"/>
                <a:cs typeface="Roboto Condensed Bold"/>
                <a:sym typeface="Roboto Condensed Bold"/>
              </a:rPr>
              <a:t>đậm</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trong</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ví</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dụ</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trên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bị</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lược</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bỏ</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thành</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phần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nào</a:t>
            </a:r>
            <a:r>
              <a:rPr lang="en-US" sz="3500" b="1" dirty="0">
                <a:solidFill>
                  <a:srgbClr val="4F2C33"/>
                </a:solidFill>
                <a:latin typeface="Roboto Condensed Bold"/>
                <a:ea typeface="Roboto Condensed Bold"/>
                <a:cs typeface="Roboto Condensed Bold"/>
                <a:sym typeface="Roboto Condensed Bold"/>
              </a:rPr>
              <a:t>?</a:t>
            </a:r>
          </a:p>
          <a:p>
            <a:pPr algn="just">
              <a:lnSpc>
                <a:spcPts val="4900"/>
              </a:lnSpc>
            </a:pPr>
            <a:endParaRPr lang="en-US" sz="3500" b="1" dirty="0">
              <a:solidFill>
                <a:srgbClr val="4F2C33"/>
              </a:solidFill>
              <a:latin typeface="Roboto Condensed Bold"/>
              <a:ea typeface="Roboto Condensed Bold"/>
              <a:cs typeface="Roboto Condensed Bold"/>
              <a:sym typeface="Roboto Condensed 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a:off x="7800121" y="-5914954"/>
            <a:ext cx="9658491" cy="21765614"/>
          </a:xfrm>
          <a:custGeom>
            <a:avLst/>
            <a:gdLst/>
            <a:ahLst/>
            <a:cxnLst/>
            <a:rect l="l" t="t" r="r" b="b"/>
            <a:pathLst>
              <a:path w="9658491" h="21765614">
                <a:moveTo>
                  <a:pt x="0" y="0"/>
                </a:moveTo>
                <a:lnTo>
                  <a:pt x="9658491" y="0"/>
                </a:lnTo>
                <a:lnTo>
                  <a:pt x="9658491" y="21765615"/>
                </a:lnTo>
                <a:lnTo>
                  <a:pt x="0" y="21765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6293509" y="936126"/>
            <a:ext cx="1555522" cy="1553578"/>
          </a:xfrm>
          <a:custGeom>
            <a:avLst/>
            <a:gdLst/>
            <a:ahLst/>
            <a:cxnLst/>
            <a:rect l="l" t="t" r="r" b="b"/>
            <a:pathLst>
              <a:path w="1555522" h="1553578">
                <a:moveTo>
                  <a:pt x="0" y="0"/>
                </a:moveTo>
                <a:lnTo>
                  <a:pt x="1555522" y="0"/>
                </a:lnTo>
                <a:lnTo>
                  <a:pt x="1555522" y="1553578"/>
                </a:lnTo>
                <a:lnTo>
                  <a:pt x="0" y="1553578"/>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vi-VN"/>
          </a:p>
        </p:txBody>
      </p:sp>
      <p:sp>
        <p:nvSpPr>
          <p:cNvPr id="13" name="TextBox 13"/>
          <p:cNvSpPr txBox="1"/>
          <p:nvPr/>
        </p:nvSpPr>
        <p:spPr>
          <a:xfrm>
            <a:off x="8641118" y="262922"/>
            <a:ext cx="18016773" cy="1668868"/>
          </a:xfrm>
          <a:prstGeom prst="rect">
            <a:avLst/>
          </a:prstGeom>
        </p:spPr>
        <p:txBody>
          <a:bodyPr lIns="0" tIns="0" rIns="0" bIns="0" rtlCol="0" anchor="t">
            <a:spAutoFit/>
          </a:bodyPr>
          <a:lstStyle/>
          <a:p>
            <a:pPr algn="l">
              <a:lnSpc>
                <a:spcPts val="6720"/>
              </a:lnSpc>
            </a:pPr>
            <a:r>
              <a:rPr lang="en-US" sz="4800" b="1">
                <a:solidFill>
                  <a:srgbClr val="CB715E"/>
                </a:solidFill>
                <a:latin typeface="Fraunces Bold"/>
                <a:ea typeface="Fraunces Bold"/>
                <a:cs typeface="Fraunces Bold"/>
                <a:sym typeface="Fraunces Bold"/>
              </a:rPr>
              <a:t>I. CÂU RÚT GỌN VÀ </a:t>
            </a:r>
          </a:p>
          <a:p>
            <a:pPr algn="l">
              <a:lnSpc>
                <a:spcPts val="6720"/>
              </a:lnSpc>
            </a:pPr>
            <a:r>
              <a:rPr lang="en-US" sz="4800" b="1">
                <a:solidFill>
                  <a:srgbClr val="CB715E"/>
                </a:solidFill>
                <a:latin typeface="Fraunces Bold"/>
                <a:ea typeface="Fraunces Bold"/>
                <a:cs typeface="Fraunces Bold"/>
                <a:sym typeface="Fraunces Bold"/>
              </a:rPr>
              <a:t>CÂU ĐẶC BIỆT</a:t>
            </a:r>
          </a:p>
        </p:txBody>
      </p:sp>
      <p:sp>
        <p:nvSpPr>
          <p:cNvPr id="14" name="TextBox 14"/>
          <p:cNvSpPr txBox="1"/>
          <p:nvPr/>
        </p:nvSpPr>
        <p:spPr>
          <a:xfrm>
            <a:off x="8780761" y="2061699"/>
            <a:ext cx="5186044" cy="760759"/>
          </a:xfrm>
          <a:prstGeom prst="rect">
            <a:avLst/>
          </a:prstGeom>
        </p:spPr>
        <p:txBody>
          <a:bodyPr lIns="0" tIns="0" rIns="0" bIns="0" rtlCol="0" anchor="t">
            <a:spAutoFit/>
          </a:bodyPr>
          <a:lstStyle/>
          <a:p>
            <a:pPr algn="ctr">
              <a:lnSpc>
                <a:spcPts val="6177"/>
              </a:lnSpc>
            </a:pPr>
            <a:r>
              <a:rPr lang="en-US" sz="4412">
                <a:solidFill>
                  <a:srgbClr val="EC9E5E"/>
                </a:solidFill>
                <a:latin typeface="#9Slide07 SVNUT Triumph Press"/>
                <a:ea typeface="#9Slide07 SVNUT Triumph Press"/>
                <a:cs typeface="#9Slide07 SVNUT Triumph Press"/>
                <a:sym typeface="#9Slide07 SVNUT Triumph Press"/>
              </a:rPr>
              <a:t>1. Tìm hiểu ngữ liệu </a:t>
            </a:r>
          </a:p>
        </p:txBody>
      </p:sp>
      <p:sp>
        <p:nvSpPr>
          <p:cNvPr id="15" name="TextBox 15"/>
          <p:cNvSpPr txBox="1"/>
          <p:nvPr/>
        </p:nvSpPr>
        <p:spPr>
          <a:xfrm>
            <a:off x="8954950" y="3160313"/>
            <a:ext cx="7961449" cy="3092450"/>
          </a:xfrm>
          <a:prstGeom prst="rect">
            <a:avLst/>
          </a:prstGeom>
        </p:spPr>
        <p:txBody>
          <a:bodyPr wrap="square" lIns="0" tIns="0" rIns="0" bIns="0" rtlCol="0" anchor="t">
            <a:spAutoFit/>
          </a:bodyPr>
          <a:lstStyle/>
          <a:p>
            <a:pPr algn="just">
              <a:lnSpc>
                <a:spcPts val="4900"/>
              </a:lnSpc>
            </a:pPr>
            <a:r>
              <a:rPr lang="en-US" sz="3500" i="1" dirty="0">
                <a:solidFill>
                  <a:srgbClr val="4F2C33"/>
                </a:solidFill>
                <a:latin typeface="Roboto Condensed Italics"/>
                <a:ea typeface="Roboto Condensed Italics"/>
                <a:cs typeface="Roboto Condensed Italics"/>
                <a:sym typeface="Roboto Condensed Italics"/>
              </a:rPr>
              <a:t>a. </a:t>
            </a:r>
            <a:r>
              <a:rPr lang="en-US" sz="3500" i="1" dirty="0" err="1">
                <a:solidFill>
                  <a:srgbClr val="4F2C33"/>
                </a:solidFill>
                <a:latin typeface="Roboto Condensed Italics"/>
                <a:ea typeface="Roboto Condensed Italics"/>
                <a:cs typeface="Roboto Condensed Italics"/>
                <a:sym typeface="Roboto Condensed Italics"/>
              </a:rPr>
              <a:t>Nhàn</a:t>
            </a:r>
            <a:r>
              <a:rPr lang="en-US" sz="3500" i="1" dirty="0">
                <a:solidFill>
                  <a:srgbClr val="4F2C33"/>
                </a:solidFill>
                <a:latin typeface="Roboto Condensed Italics"/>
                <a:ea typeface="Roboto Condensed Italics"/>
                <a:cs typeface="Roboto Condensed Italics"/>
                <a:sym typeface="Roboto Condensed Italics"/>
              </a:rPr>
              <a:t>: - </a:t>
            </a:r>
            <a:r>
              <a:rPr lang="en-US" sz="3500" i="1" dirty="0" err="1">
                <a:solidFill>
                  <a:srgbClr val="4F2C33"/>
                </a:solidFill>
                <a:latin typeface="Roboto Condensed Italics"/>
                <a:ea typeface="Roboto Condensed Italics"/>
                <a:cs typeface="Roboto Condensed Italics"/>
                <a:sym typeface="Roboto Condensed Italics"/>
              </a:rPr>
              <a:t>Thuyền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trưởng</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của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các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anh</a:t>
            </a:r>
            <a:r>
              <a:rPr lang="en-US" sz="3500" i="1" dirty="0">
                <a:solidFill>
                  <a:srgbClr val="4F2C33"/>
                </a:solidFill>
                <a:latin typeface="Roboto Condensed Italics"/>
                <a:ea typeface="Roboto Condensed Italics"/>
                <a:cs typeface="Roboto Condensed Italics"/>
                <a:sym typeface="Roboto Condensed Italics"/>
              </a:rPr>
              <a:t> … </a:t>
            </a:r>
            <a:r>
              <a:rPr lang="en-US" sz="3500" i="1" dirty="0" err="1">
                <a:solidFill>
                  <a:srgbClr val="4F2C33"/>
                </a:solidFill>
                <a:latin typeface="Roboto Condensed Italics"/>
                <a:ea typeface="Roboto Condensed Italics"/>
                <a:cs typeface="Roboto Condensed Italics"/>
                <a:sym typeface="Roboto Condensed Italics"/>
              </a:rPr>
              <a:t>là</a:t>
            </a:r>
            <a:r>
              <a:rPr lang="en-US" sz="3500" i="1" dirty="0">
                <a:solidFill>
                  <a:srgbClr val="4F2C33"/>
                </a:solidFill>
                <a:latin typeface="Roboto Condensed Italics"/>
                <a:ea typeface="Roboto Condensed Italics"/>
                <a:cs typeface="Roboto Condensed Italics"/>
                <a:sym typeface="Roboto Condensed Italics"/>
              </a:rPr>
              <a:t> ai?</a:t>
            </a:r>
          </a:p>
          <a:p>
            <a:pPr algn="just">
              <a:lnSpc>
                <a:spcPts val="4900"/>
              </a:lnSpc>
            </a:pPr>
            <a:r>
              <a:rPr lang="en-US" sz="3500" i="1" dirty="0" err="1">
                <a:solidFill>
                  <a:srgbClr val="4F2C33"/>
                </a:solidFill>
                <a:latin typeface="Roboto Condensed Italics"/>
                <a:ea typeface="Roboto Condensed Italics"/>
                <a:cs typeface="Roboto Condensed Italics"/>
                <a:sym typeface="Roboto Condensed Italics"/>
              </a:rPr>
              <a:t>Tiến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Là</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người</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đã</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lặn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lội</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mưa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gió</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nước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lũ</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đưa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đoàn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xà</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lan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này</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về</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đây</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cho</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xã</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các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cô</a:t>
            </a:r>
            <a:r>
              <a:rPr lang="en-US" sz="3500" i="1" dirty="0">
                <a:solidFill>
                  <a:srgbClr val="4F2C33"/>
                </a:solidFill>
                <a:latin typeface="Roboto Condensed Italics"/>
                <a:ea typeface="Roboto Condensed Italics"/>
                <a:cs typeface="Roboto Condensed Italics"/>
                <a:sym typeface="Roboto Condensed Italics"/>
              </a:rPr>
              <a:t>.</a:t>
            </a:r>
          </a:p>
          <a:p>
            <a:pPr algn="r">
              <a:lnSpc>
                <a:spcPts val="4900"/>
              </a:lnSpc>
            </a:pPr>
            <a:r>
              <a:rPr lang="en-US" sz="3500" dirty="0">
                <a:solidFill>
                  <a:srgbClr val="4F2C33"/>
                </a:solidFill>
                <a:latin typeface="Roboto Condensed"/>
                <a:ea typeface="Roboto Condensed"/>
                <a:cs typeface="Roboto Condensed"/>
                <a:sym typeface="Roboto Condensed"/>
              </a:rPr>
              <a:t>(</a:t>
            </a:r>
            <a:r>
              <a:rPr lang="en-US" sz="3500" dirty="0" err="1">
                <a:solidFill>
                  <a:srgbClr val="4F2C33"/>
                </a:solidFill>
                <a:latin typeface="Roboto Condensed"/>
                <a:ea typeface="Roboto Condensed"/>
                <a:cs typeface="Roboto Condensed"/>
                <a:sym typeface="Roboto Condensed"/>
              </a:rPr>
              <a:t>Lưu</a:t>
            </a:r>
            <a:r>
              <a:rPr lang="en-US" sz="3500" dirty="0">
                <a:solidFill>
                  <a:srgbClr val="4F2C33"/>
                </a:solidFill>
                <a:latin typeface="Roboto Condensed"/>
                <a:ea typeface="Roboto Condensed"/>
                <a:cs typeface="Roboto Condensed"/>
                <a:sym typeface="Roboto Condensed"/>
              </a:rPr>
              <a:t> Quang Vũ, </a:t>
            </a:r>
            <a:r>
              <a:rPr lang="en-US" sz="3500" i="1" dirty="0" err="1">
                <a:solidFill>
                  <a:srgbClr val="4F2C33"/>
                </a:solidFill>
                <a:latin typeface="Roboto Condensed"/>
                <a:ea typeface="Roboto Condensed"/>
                <a:cs typeface="Roboto Condensed"/>
                <a:sym typeface="Roboto Condensed"/>
              </a:rPr>
              <a:t>Bệnh</a:t>
            </a:r>
            <a:r>
              <a:rPr lang="en-US" sz="3500" i="1" dirty="0">
                <a:solidFill>
                  <a:srgbClr val="4F2C33"/>
                </a:solidFill>
                <a:latin typeface="Roboto Condensed"/>
                <a:ea typeface="Roboto Condensed"/>
                <a:cs typeface="Roboto Condensed"/>
                <a:sym typeface="Roboto Condensed"/>
              </a:rPr>
              <a:t> </a:t>
            </a:r>
            <a:r>
              <a:rPr lang="en-US" sz="3500" i="1" dirty="0" err="1">
                <a:solidFill>
                  <a:srgbClr val="4F2C33"/>
                </a:solidFill>
                <a:latin typeface="Roboto Condensed"/>
                <a:ea typeface="Roboto Condensed"/>
                <a:cs typeface="Roboto Condensed"/>
                <a:sym typeface="Roboto Condensed"/>
              </a:rPr>
              <a:t>sĩ</a:t>
            </a:r>
            <a:r>
              <a:rPr lang="en-US" sz="3500" dirty="0">
                <a:solidFill>
                  <a:srgbClr val="4F2C33"/>
                </a:solidFill>
                <a:latin typeface="Roboto Condensed"/>
                <a:ea typeface="Roboto Condensed"/>
                <a:cs typeface="Roboto Condensed"/>
                <a:sym typeface="Roboto Condensed"/>
              </a:rPr>
              <a:t>)</a:t>
            </a:r>
          </a:p>
          <a:p>
            <a:pPr algn="just">
              <a:lnSpc>
                <a:spcPts val="4900"/>
              </a:lnSpc>
            </a:pPr>
            <a:endParaRPr lang="en-US" sz="3500" dirty="0">
              <a:solidFill>
                <a:srgbClr val="4F2C33"/>
              </a:solidFill>
              <a:latin typeface="Roboto Condensed"/>
              <a:ea typeface="Roboto Condensed"/>
              <a:cs typeface="Roboto Condensed"/>
              <a:sym typeface="Roboto Condensed"/>
            </a:endParaRPr>
          </a:p>
        </p:txBody>
      </p:sp>
      <p:sp>
        <p:nvSpPr>
          <p:cNvPr id="16" name="TextBox 16"/>
          <p:cNvSpPr txBox="1"/>
          <p:nvPr/>
        </p:nvSpPr>
        <p:spPr>
          <a:xfrm>
            <a:off x="10372398" y="5890519"/>
            <a:ext cx="4513936" cy="2473325"/>
          </a:xfrm>
          <a:prstGeom prst="rect">
            <a:avLst/>
          </a:prstGeom>
        </p:spPr>
        <p:txBody>
          <a:bodyPr lIns="0" tIns="0" rIns="0" bIns="0" rtlCol="0" anchor="t">
            <a:spAutoFit/>
          </a:bodyPr>
          <a:lstStyle/>
          <a:p>
            <a:pPr algn="just">
              <a:lnSpc>
                <a:spcPts val="4900"/>
              </a:lnSpc>
            </a:pPr>
            <a:r>
              <a:rPr lang="en-US" sz="3500" b="1" dirty="0" err="1">
                <a:solidFill>
                  <a:srgbClr val="4F2C33"/>
                </a:solidFill>
                <a:latin typeface="Roboto Condensed Bold"/>
                <a:ea typeface="Roboto Condensed Bold"/>
                <a:cs typeface="Roboto Condensed Bold"/>
                <a:sym typeface="Roboto Condensed Bold"/>
              </a:rPr>
              <a:t>Câu</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được</a:t>
            </a:r>
            <a:r>
              <a:rPr lang="en-US" sz="3500" b="1" dirty="0">
                <a:solidFill>
                  <a:srgbClr val="4F2C33"/>
                </a:solidFill>
                <a:latin typeface="Roboto Condensed Bold"/>
                <a:ea typeface="Roboto Condensed Bold"/>
                <a:cs typeface="Roboto Condensed Bold"/>
                <a:sym typeface="Roboto Condensed Bold"/>
              </a:rPr>
              <a:t> in </a:t>
            </a:r>
            <a:r>
              <a:rPr lang="en-US" sz="3500" b="1" dirty="0" err="1">
                <a:solidFill>
                  <a:srgbClr val="4F2C33"/>
                </a:solidFill>
                <a:latin typeface="Roboto Condensed Bold"/>
                <a:ea typeface="Roboto Condensed Bold"/>
                <a:cs typeface="Roboto Condensed Bold"/>
                <a:sym typeface="Roboto Condensed Bold"/>
              </a:rPr>
              <a:t>đậm</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trong</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ví</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dụ</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trên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bị</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lược</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bỏ</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thành</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phần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DE4871"/>
                </a:solidFill>
                <a:latin typeface="Roboto Condensed Bold"/>
                <a:ea typeface="Roboto Condensed Bold"/>
                <a:cs typeface="Roboto Condensed Bold"/>
                <a:sym typeface="Roboto Condensed Bold"/>
              </a:rPr>
              <a:t>chủ</a:t>
            </a:r>
            <a:r>
              <a:rPr lang="en-US" sz="3500" b="1" dirty="0">
                <a:solidFill>
                  <a:srgbClr val="DE4871"/>
                </a:solidFill>
                <a:latin typeface="Roboto Condensed Bold"/>
                <a:ea typeface="Roboto Condensed Bold"/>
                <a:cs typeface="Roboto Condensed Bold"/>
                <a:sym typeface="Roboto Condensed Bold"/>
              </a:rPr>
              <a:t> </a:t>
            </a:r>
            <a:r>
              <a:rPr lang="en-US" sz="3500" b="1" dirty="0" err="1">
                <a:solidFill>
                  <a:srgbClr val="DE4871"/>
                </a:solidFill>
                <a:latin typeface="Roboto Condensed Bold"/>
                <a:ea typeface="Roboto Condensed Bold"/>
                <a:cs typeface="Roboto Condensed Bold"/>
                <a:sym typeface="Roboto Condensed Bold"/>
              </a:rPr>
              <a:t>ngữ</a:t>
            </a:r>
            <a:r>
              <a:rPr lang="en-US" sz="3500" b="1" dirty="0">
                <a:solidFill>
                  <a:srgbClr val="4F2C33"/>
                </a:solidFill>
                <a:latin typeface="Roboto Condensed Bold"/>
                <a:ea typeface="Roboto Condensed Bold"/>
                <a:cs typeface="Roboto Condensed Bold"/>
                <a:sym typeface="Roboto Condensed Bold"/>
              </a:rPr>
              <a:t>.</a:t>
            </a:r>
          </a:p>
          <a:p>
            <a:pPr algn="just">
              <a:lnSpc>
                <a:spcPts val="4900"/>
              </a:lnSpc>
            </a:pPr>
            <a:endParaRPr lang="en-US" sz="3500" b="1" dirty="0">
              <a:solidFill>
                <a:srgbClr val="4F2C33"/>
              </a:solidFill>
              <a:latin typeface="Roboto Condensed Bold"/>
              <a:ea typeface="Roboto Condensed Bold"/>
              <a:cs typeface="Roboto Condensed Bold"/>
              <a:sym typeface="Roboto Condensed Bo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a:off x="7800121" y="-5914954"/>
            <a:ext cx="9658491" cy="21765614"/>
          </a:xfrm>
          <a:custGeom>
            <a:avLst/>
            <a:gdLst/>
            <a:ahLst/>
            <a:cxnLst/>
            <a:rect l="l" t="t" r="r" b="b"/>
            <a:pathLst>
              <a:path w="9658491" h="21765614">
                <a:moveTo>
                  <a:pt x="0" y="0"/>
                </a:moveTo>
                <a:lnTo>
                  <a:pt x="9658491" y="0"/>
                </a:lnTo>
                <a:lnTo>
                  <a:pt x="9658491" y="21765615"/>
                </a:lnTo>
                <a:lnTo>
                  <a:pt x="0" y="21765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1823818">
            <a:off x="-3571403" y="4215654"/>
            <a:ext cx="6647475" cy="8296380"/>
          </a:xfrm>
          <a:custGeom>
            <a:avLst/>
            <a:gdLst/>
            <a:ahLst/>
            <a:cxnLst/>
            <a:rect l="l" t="t" r="r" b="b"/>
            <a:pathLst>
              <a:path w="6647475" h="8296380">
                <a:moveTo>
                  <a:pt x="0" y="0"/>
                </a:moveTo>
                <a:lnTo>
                  <a:pt x="6647475" y="0"/>
                </a:lnTo>
                <a:lnTo>
                  <a:pt x="6647475" y="8296380"/>
                </a:lnTo>
                <a:lnTo>
                  <a:pt x="0" y="82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6293509" y="936126"/>
            <a:ext cx="1555522" cy="1553578"/>
          </a:xfrm>
          <a:custGeom>
            <a:avLst/>
            <a:gdLst/>
            <a:ahLst/>
            <a:cxnLst/>
            <a:rect l="l" t="t" r="r" b="b"/>
            <a:pathLst>
              <a:path w="1555522" h="1553578">
                <a:moveTo>
                  <a:pt x="0" y="0"/>
                </a:moveTo>
                <a:lnTo>
                  <a:pt x="1555522" y="0"/>
                </a:lnTo>
                <a:lnTo>
                  <a:pt x="1555522" y="1553578"/>
                </a:lnTo>
                <a:lnTo>
                  <a:pt x="0" y="155357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13" name="TextBox 13"/>
          <p:cNvSpPr txBox="1"/>
          <p:nvPr/>
        </p:nvSpPr>
        <p:spPr>
          <a:xfrm>
            <a:off x="8641118" y="262922"/>
            <a:ext cx="18016773" cy="1668868"/>
          </a:xfrm>
          <a:prstGeom prst="rect">
            <a:avLst/>
          </a:prstGeom>
        </p:spPr>
        <p:txBody>
          <a:bodyPr lIns="0" tIns="0" rIns="0" bIns="0" rtlCol="0" anchor="t">
            <a:spAutoFit/>
          </a:bodyPr>
          <a:lstStyle/>
          <a:p>
            <a:pPr algn="l">
              <a:lnSpc>
                <a:spcPts val="6720"/>
              </a:lnSpc>
            </a:pPr>
            <a:r>
              <a:rPr lang="en-US" sz="4800" b="1">
                <a:solidFill>
                  <a:srgbClr val="CB715E"/>
                </a:solidFill>
                <a:latin typeface="Fraunces Bold"/>
                <a:ea typeface="Fraunces Bold"/>
                <a:cs typeface="Fraunces Bold"/>
                <a:sym typeface="Fraunces Bold"/>
              </a:rPr>
              <a:t>I. CÂU RÚT GỌN VÀ </a:t>
            </a:r>
          </a:p>
          <a:p>
            <a:pPr algn="l">
              <a:lnSpc>
                <a:spcPts val="6720"/>
              </a:lnSpc>
            </a:pPr>
            <a:r>
              <a:rPr lang="en-US" sz="4800" b="1">
                <a:solidFill>
                  <a:srgbClr val="CB715E"/>
                </a:solidFill>
                <a:latin typeface="Fraunces Bold"/>
                <a:ea typeface="Fraunces Bold"/>
                <a:cs typeface="Fraunces Bold"/>
                <a:sym typeface="Fraunces Bold"/>
              </a:rPr>
              <a:t>CÂU ĐẶC BIỆT</a:t>
            </a:r>
          </a:p>
        </p:txBody>
      </p:sp>
      <p:sp>
        <p:nvSpPr>
          <p:cNvPr id="14" name="TextBox 14"/>
          <p:cNvSpPr txBox="1"/>
          <p:nvPr/>
        </p:nvSpPr>
        <p:spPr>
          <a:xfrm>
            <a:off x="8780761" y="2061699"/>
            <a:ext cx="5186044" cy="760759"/>
          </a:xfrm>
          <a:prstGeom prst="rect">
            <a:avLst/>
          </a:prstGeom>
        </p:spPr>
        <p:txBody>
          <a:bodyPr lIns="0" tIns="0" rIns="0" bIns="0" rtlCol="0" anchor="t">
            <a:spAutoFit/>
          </a:bodyPr>
          <a:lstStyle/>
          <a:p>
            <a:pPr algn="ctr">
              <a:lnSpc>
                <a:spcPts val="6177"/>
              </a:lnSpc>
            </a:pPr>
            <a:r>
              <a:rPr lang="en-US" sz="4412">
                <a:solidFill>
                  <a:srgbClr val="EC9E5E"/>
                </a:solidFill>
                <a:latin typeface="#9Slide07 SVNUT Triumph Press"/>
                <a:ea typeface="#9Slide07 SVNUT Triumph Press"/>
                <a:cs typeface="#9Slide07 SVNUT Triumph Press"/>
                <a:sym typeface="#9Slide07 SVNUT Triumph Press"/>
              </a:rPr>
              <a:t>1. Tìm hiểu ngữ liệu </a:t>
            </a:r>
          </a:p>
        </p:txBody>
      </p:sp>
      <p:sp>
        <p:nvSpPr>
          <p:cNvPr id="15" name="TextBox 15"/>
          <p:cNvSpPr txBox="1"/>
          <p:nvPr/>
        </p:nvSpPr>
        <p:spPr>
          <a:xfrm>
            <a:off x="8954950" y="3160313"/>
            <a:ext cx="8113849" cy="3092450"/>
          </a:xfrm>
          <a:prstGeom prst="rect">
            <a:avLst/>
          </a:prstGeom>
        </p:spPr>
        <p:txBody>
          <a:bodyPr wrap="square" lIns="0" tIns="0" rIns="0" bIns="0" rtlCol="0" anchor="t">
            <a:spAutoFit/>
          </a:bodyPr>
          <a:lstStyle/>
          <a:p>
            <a:pPr algn="just">
              <a:lnSpc>
                <a:spcPts val="4900"/>
              </a:lnSpc>
            </a:pPr>
            <a:r>
              <a:rPr lang="en-US" sz="3500" i="1" dirty="0">
                <a:solidFill>
                  <a:srgbClr val="4F2C33"/>
                </a:solidFill>
                <a:latin typeface="Roboto Condensed Italics"/>
                <a:ea typeface="Roboto Condensed Italics"/>
                <a:cs typeface="Roboto Condensed Italics"/>
                <a:sym typeface="Roboto Condensed Italics"/>
              </a:rPr>
              <a:t>a. </a:t>
            </a:r>
            <a:r>
              <a:rPr lang="en-US" sz="3500" i="1" dirty="0" err="1">
                <a:solidFill>
                  <a:srgbClr val="4F2C33"/>
                </a:solidFill>
                <a:latin typeface="Roboto Condensed Italics"/>
                <a:ea typeface="Roboto Condensed Italics"/>
                <a:cs typeface="Roboto Condensed Italics"/>
                <a:sym typeface="Roboto Condensed Italics"/>
              </a:rPr>
              <a:t>Nhàn</a:t>
            </a:r>
            <a:r>
              <a:rPr lang="en-US" sz="3500" i="1" dirty="0">
                <a:solidFill>
                  <a:srgbClr val="4F2C33"/>
                </a:solidFill>
                <a:latin typeface="Roboto Condensed Italics"/>
                <a:ea typeface="Roboto Condensed Italics"/>
                <a:cs typeface="Roboto Condensed Italics"/>
                <a:sym typeface="Roboto Condensed Italics"/>
              </a:rPr>
              <a:t>: - </a:t>
            </a:r>
            <a:r>
              <a:rPr lang="en-US" sz="3500" i="1" dirty="0" err="1">
                <a:solidFill>
                  <a:srgbClr val="4F2C33"/>
                </a:solidFill>
                <a:latin typeface="Roboto Condensed Italics"/>
                <a:ea typeface="Roboto Condensed Italics"/>
                <a:cs typeface="Roboto Condensed Italics"/>
                <a:sym typeface="Roboto Condensed Italics"/>
              </a:rPr>
              <a:t>Thuyền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trưởng</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của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các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anh</a:t>
            </a:r>
            <a:r>
              <a:rPr lang="en-US" sz="3500" i="1" dirty="0">
                <a:solidFill>
                  <a:srgbClr val="4F2C33"/>
                </a:solidFill>
                <a:latin typeface="Roboto Condensed Italics"/>
                <a:ea typeface="Roboto Condensed Italics"/>
                <a:cs typeface="Roboto Condensed Italics"/>
                <a:sym typeface="Roboto Condensed Italics"/>
              </a:rPr>
              <a:t> … </a:t>
            </a:r>
            <a:r>
              <a:rPr lang="en-US" sz="3500" i="1" dirty="0" err="1">
                <a:solidFill>
                  <a:srgbClr val="4F2C33"/>
                </a:solidFill>
                <a:latin typeface="Roboto Condensed Italics"/>
                <a:ea typeface="Roboto Condensed Italics"/>
                <a:cs typeface="Roboto Condensed Italics"/>
                <a:sym typeface="Roboto Condensed Italics"/>
              </a:rPr>
              <a:t>là</a:t>
            </a:r>
            <a:r>
              <a:rPr lang="en-US" sz="3500" i="1" dirty="0">
                <a:solidFill>
                  <a:srgbClr val="4F2C33"/>
                </a:solidFill>
                <a:latin typeface="Roboto Condensed Italics"/>
                <a:ea typeface="Roboto Condensed Italics"/>
                <a:cs typeface="Roboto Condensed Italics"/>
                <a:sym typeface="Roboto Condensed Italics"/>
              </a:rPr>
              <a:t> ai?</a:t>
            </a:r>
          </a:p>
          <a:p>
            <a:pPr algn="just">
              <a:lnSpc>
                <a:spcPts val="4900"/>
              </a:lnSpc>
            </a:pPr>
            <a:r>
              <a:rPr lang="en-US" sz="3500" i="1" dirty="0" err="1">
                <a:solidFill>
                  <a:srgbClr val="4F2C33"/>
                </a:solidFill>
                <a:latin typeface="Roboto Condensed Italics"/>
                <a:ea typeface="Roboto Condensed Italics"/>
                <a:cs typeface="Roboto Condensed Italics"/>
                <a:sym typeface="Roboto Condensed Italics"/>
              </a:rPr>
              <a:t>Tiến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Là</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người</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đã</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lặn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lội</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mưa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gió</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nước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lũ</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đưa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đoàn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xà</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lan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này</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về</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đây</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cho</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xã</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các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cô</a:t>
            </a:r>
            <a:r>
              <a:rPr lang="en-US" sz="3500" i="1" dirty="0">
                <a:solidFill>
                  <a:srgbClr val="4F2C33"/>
                </a:solidFill>
                <a:latin typeface="Roboto Condensed Italics"/>
                <a:ea typeface="Roboto Condensed Italics"/>
                <a:cs typeface="Roboto Condensed Italics"/>
                <a:sym typeface="Roboto Condensed Italics"/>
              </a:rPr>
              <a:t>.</a:t>
            </a:r>
          </a:p>
          <a:p>
            <a:pPr algn="r">
              <a:lnSpc>
                <a:spcPts val="4900"/>
              </a:lnSpc>
            </a:pPr>
            <a:r>
              <a:rPr lang="en-US" sz="3500" dirty="0">
                <a:solidFill>
                  <a:srgbClr val="4F2C33"/>
                </a:solidFill>
                <a:latin typeface="Roboto Condensed"/>
                <a:ea typeface="Roboto Condensed"/>
                <a:cs typeface="Roboto Condensed"/>
                <a:sym typeface="Roboto Condensed"/>
              </a:rPr>
              <a:t>(</a:t>
            </a:r>
            <a:r>
              <a:rPr lang="en-US" sz="3500" dirty="0" err="1">
                <a:solidFill>
                  <a:srgbClr val="4F2C33"/>
                </a:solidFill>
                <a:latin typeface="Roboto Condensed"/>
                <a:ea typeface="Roboto Condensed"/>
                <a:cs typeface="Roboto Condensed"/>
                <a:sym typeface="Roboto Condensed"/>
              </a:rPr>
              <a:t>Lưu</a:t>
            </a:r>
            <a:r>
              <a:rPr lang="en-US" sz="3500" dirty="0">
                <a:solidFill>
                  <a:srgbClr val="4F2C33"/>
                </a:solidFill>
                <a:latin typeface="Roboto Condensed"/>
                <a:ea typeface="Roboto Condensed"/>
                <a:cs typeface="Roboto Condensed"/>
                <a:sym typeface="Roboto Condensed"/>
              </a:rPr>
              <a:t> Quang Vũ, </a:t>
            </a:r>
            <a:r>
              <a:rPr lang="en-US" sz="3500" i="1" dirty="0" err="1">
                <a:solidFill>
                  <a:srgbClr val="4F2C33"/>
                </a:solidFill>
                <a:latin typeface="Roboto Condensed"/>
                <a:ea typeface="Roboto Condensed"/>
                <a:cs typeface="Roboto Condensed"/>
                <a:sym typeface="Roboto Condensed"/>
              </a:rPr>
              <a:t>Bệnh</a:t>
            </a:r>
            <a:r>
              <a:rPr lang="en-US" sz="3500" i="1" dirty="0">
                <a:solidFill>
                  <a:srgbClr val="4F2C33"/>
                </a:solidFill>
                <a:latin typeface="Roboto Condensed"/>
                <a:ea typeface="Roboto Condensed"/>
                <a:cs typeface="Roboto Condensed"/>
                <a:sym typeface="Roboto Condensed"/>
              </a:rPr>
              <a:t> </a:t>
            </a:r>
            <a:r>
              <a:rPr lang="en-US" sz="3500" i="1" dirty="0" err="1">
                <a:solidFill>
                  <a:srgbClr val="4F2C33"/>
                </a:solidFill>
                <a:latin typeface="Roboto Condensed"/>
                <a:ea typeface="Roboto Condensed"/>
                <a:cs typeface="Roboto Condensed"/>
                <a:sym typeface="Roboto Condensed"/>
              </a:rPr>
              <a:t>sĩ</a:t>
            </a:r>
            <a:r>
              <a:rPr lang="en-US" sz="3500" dirty="0">
                <a:solidFill>
                  <a:srgbClr val="4F2C33"/>
                </a:solidFill>
                <a:latin typeface="Roboto Condensed"/>
                <a:ea typeface="Roboto Condensed"/>
                <a:cs typeface="Roboto Condensed"/>
                <a:sym typeface="Roboto Condensed"/>
              </a:rPr>
              <a:t>)</a:t>
            </a:r>
          </a:p>
          <a:p>
            <a:pPr algn="just">
              <a:lnSpc>
                <a:spcPts val="4900"/>
              </a:lnSpc>
            </a:pPr>
            <a:endParaRPr lang="en-US" sz="3500" dirty="0">
              <a:solidFill>
                <a:srgbClr val="4F2C33"/>
              </a:solidFill>
              <a:latin typeface="Roboto Condensed"/>
              <a:ea typeface="Roboto Condensed"/>
              <a:cs typeface="Roboto Condensed"/>
              <a:sym typeface="Roboto Condensed"/>
            </a:endParaRPr>
          </a:p>
        </p:txBody>
      </p:sp>
      <p:sp>
        <p:nvSpPr>
          <p:cNvPr id="16" name="TextBox 16"/>
          <p:cNvSpPr txBox="1"/>
          <p:nvPr/>
        </p:nvSpPr>
        <p:spPr>
          <a:xfrm>
            <a:off x="10372398" y="6110591"/>
            <a:ext cx="6356091" cy="1854200"/>
          </a:xfrm>
          <a:prstGeom prst="rect">
            <a:avLst/>
          </a:prstGeom>
        </p:spPr>
        <p:txBody>
          <a:bodyPr lIns="0" tIns="0" rIns="0" bIns="0" rtlCol="0" anchor="t">
            <a:spAutoFit/>
          </a:bodyPr>
          <a:lstStyle/>
          <a:p>
            <a:pPr algn="just">
              <a:lnSpc>
                <a:spcPts val="4900"/>
              </a:lnSpc>
            </a:pPr>
            <a:r>
              <a:rPr lang="en-US" sz="3500" b="1" dirty="0" err="1">
                <a:solidFill>
                  <a:srgbClr val="4F2C33"/>
                </a:solidFill>
                <a:latin typeface="Roboto Condensed Bold"/>
                <a:ea typeface="Roboto Condensed Bold"/>
                <a:cs typeface="Roboto Condensed Bold"/>
                <a:sym typeface="Roboto Condensed Bold"/>
              </a:rPr>
              <a:t>Vì</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sao</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người</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nói</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lại</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lược</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bỏ</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thành</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phần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đó</a:t>
            </a:r>
            <a:r>
              <a:rPr lang="en-US" sz="3500" b="1" dirty="0">
                <a:solidFill>
                  <a:srgbClr val="4F2C33"/>
                </a:solidFill>
                <a:latin typeface="Roboto Condensed Bold"/>
                <a:ea typeface="Roboto Condensed Bold"/>
                <a:cs typeface="Roboto Condensed Bold"/>
                <a:sym typeface="Roboto Condensed Bold"/>
              </a:rPr>
              <a:t>?</a:t>
            </a:r>
          </a:p>
          <a:p>
            <a:pPr algn="just">
              <a:lnSpc>
                <a:spcPts val="4900"/>
              </a:lnSpc>
            </a:pPr>
            <a:r>
              <a:rPr lang="en-US" sz="3500" b="1" dirty="0" err="1">
                <a:solidFill>
                  <a:srgbClr val="4F2C33"/>
                </a:solidFill>
                <a:latin typeface="Roboto Condensed Bold"/>
                <a:ea typeface="Roboto Condensed Bold"/>
                <a:cs typeface="Roboto Condensed Bold"/>
                <a:sym typeface="Roboto Condensed Bold"/>
              </a:rPr>
              <a:t>Hãy</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khôi</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phục</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lại</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thành</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phần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đó</a:t>
            </a:r>
            <a:r>
              <a:rPr lang="en-US" sz="3500" b="1" dirty="0">
                <a:solidFill>
                  <a:srgbClr val="4F2C33"/>
                </a:solidFill>
                <a:latin typeface="Roboto Condensed Bold"/>
                <a:ea typeface="Roboto Condensed Bold"/>
                <a:cs typeface="Roboto Condensed Bold"/>
                <a:sym typeface="Roboto Condensed Bold"/>
              </a:rPr>
              <a:t>.</a:t>
            </a:r>
          </a:p>
        </p:txBody>
      </p:sp>
      <p:sp>
        <p:nvSpPr>
          <p:cNvPr id="17" name="Freeform 17"/>
          <p:cNvSpPr/>
          <p:nvPr/>
        </p:nvSpPr>
        <p:spPr>
          <a:xfrm>
            <a:off x="9144000" y="6252763"/>
            <a:ext cx="948485" cy="1503362"/>
          </a:xfrm>
          <a:custGeom>
            <a:avLst/>
            <a:gdLst/>
            <a:ahLst/>
            <a:cxnLst/>
            <a:rect l="l" t="t" r="r" b="b"/>
            <a:pathLst>
              <a:path w="948485" h="1503362">
                <a:moveTo>
                  <a:pt x="0" y="0"/>
                </a:moveTo>
                <a:lnTo>
                  <a:pt x="948485" y="0"/>
                </a:lnTo>
                <a:lnTo>
                  <a:pt x="948485" y="1503362"/>
                </a:lnTo>
                <a:lnTo>
                  <a:pt x="0" y="15033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a:off x="7800121" y="-5914954"/>
            <a:ext cx="9658491" cy="21765614"/>
          </a:xfrm>
          <a:custGeom>
            <a:avLst/>
            <a:gdLst/>
            <a:ahLst/>
            <a:cxnLst/>
            <a:rect l="l" t="t" r="r" b="b"/>
            <a:pathLst>
              <a:path w="9658491" h="21765614">
                <a:moveTo>
                  <a:pt x="0" y="0"/>
                </a:moveTo>
                <a:lnTo>
                  <a:pt x="9658491" y="0"/>
                </a:lnTo>
                <a:lnTo>
                  <a:pt x="9658491" y="21765615"/>
                </a:lnTo>
                <a:lnTo>
                  <a:pt x="0" y="21765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1823818">
            <a:off x="-3571403" y="4215654"/>
            <a:ext cx="6647475" cy="8296380"/>
          </a:xfrm>
          <a:custGeom>
            <a:avLst/>
            <a:gdLst/>
            <a:ahLst/>
            <a:cxnLst/>
            <a:rect l="l" t="t" r="r" b="b"/>
            <a:pathLst>
              <a:path w="6647475" h="8296380">
                <a:moveTo>
                  <a:pt x="0" y="0"/>
                </a:moveTo>
                <a:lnTo>
                  <a:pt x="6647475" y="0"/>
                </a:lnTo>
                <a:lnTo>
                  <a:pt x="6647475" y="8296380"/>
                </a:lnTo>
                <a:lnTo>
                  <a:pt x="0" y="82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6293509" y="936126"/>
            <a:ext cx="1555522" cy="1553578"/>
          </a:xfrm>
          <a:custGeom>
            <a:avLst/>
            <a:gdLst/>
            <a:ahLst/>
            <a:cxnLst/>
            <a:rect l="l" t="t" r="r" b="b"/>
            <a:pathLst>
              <a:path w="1555522" h="1553578">
                <a:moveTo>
                  <a:pt x="0" y="0"/>
                </a:moveTo>
                <a:lnTo>
                  <a:pt x="1555522" y="0"/>
                </a:lnTo>
                <a:lnTo>
                  <a:pt x="1555522" y="1553578"/>
                </a:lnTo>
                <a:lnTo>
                  <a:pt x="0" y="155357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13" name="TextBox 13"/>
          <p:cNvSpPr txBox="1"/>
          <p:nvPr/>
        </p:nvSpPr>
        <p:spPr>
          <a:xfrm>
            <a:off x="8641118" y="262922"/>
            <a:ext cx="18016773" cy="1668868"/>
          </a:xfrm>
          <a:prstGeom prst="rect">
            <a:avLst/>
          </a:prstGeom>
        </p:spPr>
        <p:txBody>
          <a:bodyPr lIns="0" tIns="0" rIns="0" bIns="0" rtlCol="0" anchor="t">
            <a:spAutoFit/>
          </a:bodyPr>
          <a:lstStyle/>
          <a:p>
            <a:pPr algn="l">
              <a:lnSpc>
                <a:spcPts val="6720"/>
              </a:lnSpc>
            </a:pPr>
            <a:r>
              <a:rPr lang="en-US" sz="4800" b="1">
                <a:solidFill>
                  <a:srgbClr val="CB715E"/>
                </a:solidFill>
                <a:latin typeface="Fraunces Bold"/>
                <a:ea typeface="Fraunces Bold"/>
                <a:cs typeface="Fraunces Bold"/>
                <a:sym typeface="Fraunces Bold"/>
              </a:rPr>
              <a:t>I. CÂU RÚT GỌN VÀ </a:t>
            </a:r>
          </a:p>
          <a:p>
            <a:pPr algn="l">
              <a:lnSpc>
                <a:spcPts val="6720"/>
              </a:lnSpc>
            </a:pPr>
            <a:r>
              <a:rPr lang="en-US" sz="4800" b="1">
                <a:solidFill>
                  <a:srgbClr val="CB715E"/>
                </a:solidFill>
                <a:latin typeface="Fraunces Bold"/>
                <a:ea typeface="Fraunces Bold"/>
                <a:cs typeface="Fraunces Bold"/>
                <a:sym typeface="Fraunces Bold"/>
              </a:rPr>
              <a:t>CÂU ĐẶC BIỆT</a:t>
            </a:r>
          </a:p>
        </p:txBody>
      </p:sp>
      <p:sp>
        <p:nvSpPr>
          <p:cNvPr id="14" name="TextBox 14"/>
          <p:cNvSpPr txBox="1"/>
          <p:nvPr/>
        </p:nvSpPr>
        <p:spPr>
          <a:xfrm>
            <a:off x="8780761" y="2061699"/>
            <a:ext cx="5186044" cy="760759"/>
          </a:xfrm>
          <a:prstGeom prst="rect">
            <a:avLst/>
          </a:prstGeom>
        </p:spPr>
        <p:txBody>
          <a:bodyPr lIns="0" tIns="0" rIns="0" bIns="0" rtlCol="0" anchor="t">
            <a:spAutoFit/>
          </a:bodyPr>
          <a:lstStyle/>
          <a:p>
            <a:pPr algn="ctr">
              <a:lnSpc>
                <a:spcPts val="6177"/>
              </a:lnSpc>
            </a:pPr>
            <a:r>
              <a:rPr lang="en-US" sz="4412">
                <a:solidFill>
                  <a:srgbClr val="EC9E5E"/>
                </a:solidFill>
                <a:latin typeface="#9Slide07 SVNUT Triumph Press"/>
                <a:ea typeface="#9Slide07 SVNUT Triumph Press"/>
                <a:cs typeface="#9Slide07 SVNUT Triumph Press"/>
                <a:sym typeface="#9Slide07 SVNUT Triumph Press"/>
              </a:rPr>
              <a:t>1. Tìm hiểu ngữ liệu </a:t>
            </a:r>
          </a:p>
        </p:txBody>
      </p:sp>
      <p:sp>
        <p:nvSpPr>
          <p:cNvPr id="15" name="TextBox 15"/>
          <p:cNvSpPr txBox="1"/>
          <p:nvPr/>
        </p:nvSpPr>
        <p:spPr>
          <a:xfrm>
            <a:off x="8954950" y="3160313"/>
            <a:ext cx="8037649" cy="3092450"/>
          </a:xfrm>
          <a:prstGeom prst="rect">
            <a:avLst/>
          </a:prstGeom>
        </p:spPr>
        <p:txBody>
          <a:bodyPr wrap="square" lIns="0" tIns="0" rIns="0" bIns="0" rtlCol="0" anchor="t">
            <a:spAutoFit/>
          </a:bodyPr>
          <a:lstStyle/>
          <a:p>
            <a:pPr algn="just">
              <a:lnSpc>
                <a:spcPts val="4900"/>
              </a:lnSpc>
            </a:pPr>
            <a:r>
              <a:rPr lang="en-US" sz="3500" i="1" dirty="0">
                <a:solidFill>
                  <a:srgbClr val="4F2C33"/>
                </a:solidFill>
                <a:latin typeface="Roboto Condensed Italics"/>
                <a:ea typeface="Roboto Condensed Italics"/>
                <a:cs typeface="Roboto Condensed Italics"/>
                <a:sym typeface="Roboto Condensed Italics"/>
              </a:rPr>
              <a:t>a. </a:t>
            </a:r>
            <a:r>
              <a:rPr lang="en-US" sz="3500" i="1" dirty="0" err="1">
                <a:solidFill>
                  <a:srgbClr val="4F2C33"/>
                </a:solidFill>
                <a:latin typeface="Roboto Condensed Italics"/>
                <a:ea typeface="Roboto Condensed Italics"/>
                <a:cs typeface="Roboto Condensed Italics"/>
                <a:sym typeface="Roboto Condensed Italics"/>
              </a:rPr>
              <a:t>Nhàn</a:t>
            </a:r>
            <a:r>
              <a:rPr lang="en-US" sz="3500" i="1" dirty="0">
                <a:solidFill>
                  <a:srgbClr val="4F2C33"/>
                </a:solidFill>
                <a:latin typeface="Roboto Condensed Italics"/>
                <a:ea typeface="Roboto Condensed Italics"/>
                <a:cs typeface="Roboto Condensed Italics"/>
                <a:sym typeface="Roboto Condensed Italics"/>
              </a:rPr>
              <a:t>: - </a:t>
            </a:r>
            <a:r>
              <a:rPr lang="en-US" sz="3500" i="1" dirty="0" err="1">
                <a:solidFill>
                  <a:srgbClr val="4F2C33"/>
                </a:solidFill>
                <a:latin typeface="Roboto Condensed Italics"/>
                <a:ea typeface="Roboto Condensed Italics"/>
                <a:cs typeface="Roboto Condensed Italics"/>
                <a:sym typeface="Roboto Condensed Italics"/>
              </a:rPr>
              <a:t>Thuyền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trưởng</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của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các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anh</a:t>
            </a:r>
            <a:r>
              <a:rPr lang="en-US" sz="3500" i="1" dirty="0">
                <a:solidFill>
                  <a:srgbClr val="4F2C33"/>
                </a:solidFill>
                <a:latin typeface="Roboto Condensed Italics"/>
                <a:ea typeface="Roboto Condensed Italics"/>
                <a:cs typeface="Roboto Condensed Italics"/>
                <a:sym typeface="Roboto Condensed Italics"/>
              </a:rPr>
              <a:t> … </a:t>
            </a:r>
            <a:r>
              <a:rPr lang="en-US" sz="3500" i="1" dirty="0" err="1">
                <a:solidFill>
                  <a:srgbClr val="4F2C33"/>
                </a:solidFill>
                <a:latin typeface="Roboto Condensed Italics"/>
                <a:ea typeface="Roboto Condensed Italics"/>
                <a:cs typeface="Roboto Condensed Italics"/>
                <a:sym typeface="Roboto Condensed Italics"/>
              </a:rPr>
              <a:t>là</a:t>
            </a:r>
            <a:r>
              <a:rPr lang="en-US" sz="3500" i="1" dirty="0">
                <a:solidFill>
                  <a:srgbClr val="4F2C33"/>
                </a:solidFill>
                <a:latin typeface="Roboto Condensed Italics"/>
                <a:ea typeface="Roboto Condensed Italics"/>
                <a:cs typeface="Roboto Condensed Italics"/>
                <a:sym typeface="Roboto Condensed Italics"/>
              </a:rPr>
              <a:t> ai?</a:t>
            </a:r>
          </a:p>
          <a:p>
            <a:pPr algn="just">
              <a:lnSpc>
                <a:spcPts val="4900"/>
              </a:lnSpc>
            </a:pPr>
            <a:r>
              <a:rPr lang="en-US" sz="3500" i="1" dirty="0" err="1">
                <a:solidFill>
                  <a:srgbClr val="4F2C33"/>
                </a:solidFill>
                <a:latin typeface="Roboto Condensed Italics"/>
                <a:ea typeface="Roboto Condensed Italics"/>
                <a:cs typeface="Roboto Condensed Italics"/>
                <a:sym typeface="Roboto Condensed Italics"/>
              </a:rPr>
              <a:t>Tiến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Là</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người</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đã</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lặn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lội</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mưa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gió</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nước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lũ</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đưa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đoàn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xà</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lan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này</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về</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đây</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cho</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xã</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các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cô</a:t>
            </a:r>
            <a:r>
              <a:rPr lang="en-US" sz="3500" i="1" dirty="0">
                <a:solidFill>
                  <a:srgbClr val="4F2C33"/>
                </a:solidFill>
                <a:latin typeface="Roboto Condensed Italics"/>
                <a:ea typeface="Roboto Condensed Italics"/>
                <a:cs typeface="Roboto Condensed Italics"/>
                <a:sym typeface="Roboto Condensed Italics"/>
              </a:rPr>
              <a:t>.</a:t>
            </a:r>
          </a:p>
          <a:p>
            <a:pPr algn="r">
              <a:lnSpc>
                <a:spcPts val="4900"/>
              </a:lnSpc>
            </a:pPr>
            <a:r>
              <a:rPr lang="en-US" sz="3500" dirty="0">
                <a:solidFill>
                  <a:srgbClr val="4F2C33"/>
                </a:solidFill>
                <a:latin typeface="Roboto Condensed"/>
                <a:ea typeface="Roboto Condensed"/>
                <a:cs typeface="Roboto Condensed"/>
                <a:sym typeface="Roboto Condensed"/>
              </a:rPr>
              <a:t>(</a:t>
            </a:r>
            <a:r>
              <a:rPr lang="en-US" sz="3500" dirty="0" err="1">
                <a:solidFill>
                  <a:srgbClr val="4F2C33"/>
                </a:solidFill>
                <a:latin typeface="Roboto Condensed"/>
                <a:ea typeface="Roboto Condensed"/>
                <a:cs typeface="Roboto Condensed"/>
                <a:sym typeface="Roboto Condensed"/>
              </a:rPr>
              <a:t>Lưu</a:t>
            </a:r>
            <a:r>
              <a:rPr lang="en-US" sz="3500" dirty="0">
                <a:solidFill>
                  <a:srgbClr val="4F2C33"/>
                </a:solidFill>
                <a:latin typeface="Roboto Condensed"/>
                <a:ea typeface="Roboto Condensed"/>
                <a:cs typeface="Roboto Condensed"/>
                <a:sym typeface="Roboto Condensed"/>
              </a:rPr>
              <a:t> Quang Vũ, </a:t>
            </a:r>
            <a:r>
              <a:rPr lang="en-US" sz="3500" i="1" dirty="0" err="1">
                <a:solidFill>
                  <a:srgbClr val="4F2C33"/>
                </a:solidFill>
                <a:latin typeface="Roboto Condensed"/>
                <a:ea typeface="Roboto Condensed"/>
                <a:cs typeface="Roboto Condensed"/>
                <a:sym typeface="Roboto Condensed"/>
              </a:rPr>
              <a:t>Bệnh</a:t>
            </a:r>
            <a:r>
              <a:rPr lang="en-US" sz="3500" i="1" dirty="0">
                <a:solidFill>
                  <a:srgbClr val="4F2C33"/>
                </a:solidFill>
                <a:latin typeface="Roboto Condensed"/>
                <a:ea typeface="Roboto Condensed"/>
                <a:cs typeface="Roboto Condensed"/>
                <a:sym typeface="Roboto Condensed"/>
              </a:rPr>
              <a:t> </a:t>
            </a:r>
            <a:r>
              <a:rPr lang="en-US" sz="3500" i="1" dirty="0" err="1">
                <a:solidFill>
                  <a:srgbClr val="4F2C33"/>
                </a:solidFill>
                <a:latin typeface="Roboto Condensed"/>
                <a:ea typeface="Roboto Condensed"/>
                <a:cs typeface="Roboto Condensed"/>
                <a:sym typeface="Roboto Condensed"/>
              </a:rPr>
              <a:t>sĩ</a:t>
            </a:r>
            <a:r>
              <a:rPr lang="en-US" sz="3500" dirty="0">
                <a:solidFill>
                  <a:srgbClr val="4F2C33"/>
                </a:solidFill>
                <a:latin typeface="Roboto Condensed"/>
                <a:ea typeface="Roboto Condensed"/>
                <a:cs typeface="Roboto Condensed"/>
                <a:sym typeface="Roboto Condensed"/>
              </a:rPr>
              <a:t>)</a:t>
            </a:r>
          </a:p>
          <a:p>
            <a:pPr algn="just">
              <a:lnSpc>
                <a:spcPts val="4900"/>
              </a:lnSpc>
            </a:pPr>
            <a:endParaRPr lang="en-US" sz="3500" dirty="0">
              <a:solidFill>
                <a:srgbClr val="4F2C33"/>
              </a:solidFill>
              <a:latin typeface="Roboto Condensed"/>
              <a:ea typeface="Roboto Condensed"/>
              <a:cs typeface="Roboto Condensed"/>
              <a:sym typeface="Roboto Condensed"/>
            </a:endParaRPr>
          </a:p>
        </p:txBody>
      </p:sp>
      <p:sp>
        <p:nvSpPr>
          <p:cNvPr id="16" name="TextBox 16"/>
          <p:cNvSpPr txBox="1"/>
          <p:nvPr/>
        </p:nvSpPr>
        <p:spPr>
          <a:xfrm>
            <a:off x="9663675" y="6110591"/>
            <a:ext cx="6356091" cy="1235075"/>
          </a:xfrm>
          <a:prstGeom prst="rect">
            <a:avLst/>
          </a:prstGeom>
        </p:spPr>
        <p:txBody>
          <a:bodyPr lIns="0" tIns="0" rIns="0" bIns="0" rtlCol="0" anchor="t">
            <a:spAutoFit/>
          </a:bodyPr>
          <a:lstStyle/>
          <a:p>
            <a:pPr algn="just">
              <a:lnSpc>
                <a:spcPts val="4900"/>
              </a:lnSpc>
            </a:pPr>
            <a:r>
              <a:rPr lang="en-US" sz="3500" b="1" dirty="0" err="1">
                <a:solidFill>
                  <a:srgbClr val="4F2C33"/>
                </a:solidFill>
                <a:latin typeface="Roboto Condensed Bold"/>
                <a:ea typeface="Roboto Condensed Bold"/>
                <a:cs typeface="Roboto Condensed Bold"/>
                <a:sym typeface="Roboto Condensed Bold"/>
              </a:rPr>
              <a:t>Câu</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trả</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lời</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được</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ngắn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gọn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thể</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hiện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thông</a:t>
            </a:r>
            <a:r>
              <a:rPr lang="en-US" sz="3500" b="1" dirty="0">
                <a:solidFill>
                  <a:srgbClr val="4F2C33"/>
                </a:solidFill>
                <a:latin typeface="Roboto Condensed Bold"/>
                <a:ea typeface="Roboto Condensed Bold"/>
                <a:cs typeface="Roboto Condensed Bold"/>
                <a:sym typeface="Roboto Condensed Bold"/>
              </a:rPr>
              <a:t> tin </a:t>
            </a:r>
            <a:r>
              <a:rPr lang="en-US" sz="3500" b="1" dirty="0" err="1">
                <a:solidFill>
                  <a:srgbClr val="4F2C33"/>
                </a:solidFill>
                <a:latin typeface="Roboto Condensed Bold"/>
                <a:ea typeface="Roboto Condensed Bold"/>
                <a:cs typeface="Roboto Condensed Bold"/>
                <a:sym typeface="Roboto Condensed Bold"/>
              </a:rPr>
              <a:t>cần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trả</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lời</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nhanh</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hơn</a:t>
            </a:r>
            <a:r>
              <a:rPr lang="en-US" sz="3500" b="1" dirty="0">
                <a:solidFill>
                  <a:srgbClr val="4F2C33"/>
                </a:solidFill>
                <a:latin typeface="Roboto Condensed Bold"/>
                <a:ea typeface="Roboto Condensed Bold"/>
                <a:cs typeface="Roboto Condensed Bold"/>
                <a:sym typeface="Roboto Condensed Bold"/>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E5E1"/>
        </a:solidFill>
        <a:effectLst/>
      </p:bgPr>
    </p:bg>
    <p:spTree>
      <p:nvGrpSpPr>
        <p:cNvPr id="1" name=""/>
        <p:cNvGrpSpPr/>
        <p:nvPr/>
      </p:nvGrpSpPr>
      <p:grpSpPr>
        <a:xfrm>
          <a:off x="0" y="0"/>
          <a:ext cx="0" cy="0"/>
          <a:chOff x="0" y="0"/>
          <a:chExt cx="0" cy="0"/>
        </a:xfrm>
      </p:grpSpPr>
      <p:sp>
        <p:nvSpPr>
          <p:cNvPr id="2" name="Freeform 2"/>
          <p:cNvSpPr/>
          <p:nvPr/>
        </p:nvSpPr>
        <p:spPr>
          <a:xfrm>
            <a:off x="7800121" y="-5914954"/>
            <a:ext cx="9658491" cy="21765614"/>
          </a:xfrm>
          <a:custGeom>
            <a:avLst/>
            <a:gdLst/>
            <a:ahLst/>
            <a:cxnLst/>
            <a:rect l="l" t="t" r="r" b="b"/>
            <a:pathLst>
              <a:path w="9658491" h="21765614">
                <a:moveTo>
                  <a:pt x="0" y="0"/>
                </a:moveTo>
                <a:lnTo>
                  <a:pt x="9658491" y="0"/>
                </a:lnTo>
                <a:lnTo>
                  <a:pt x="9658491" y="21765615"/>
                </a:lnTo>
                <a:lnTo>
                  <a:pt x="0" y="217656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1823818">
            <a:off x="-3571403" y="4215654"/>
            <a:ext cx="6647475" cy="8296380"/>
          </a:xfrm>
          <a:custGeom>
            <a:avLst/>
            <a:gdLst/>
            <a:ahLst/>
            <a:cxnLst/>
            <a:rect l="l" t="t" r="r" b="b"/>
            <a:pathLst>
              <a:path w="6647475" h="8296380">
                <a:moveTo>
                  <a:pt x="0" y="0"/>
                </a:moveTo>
                <a:lnTo>
                  <a:pt x="6647475" y="0"/>
                </a:lnTo>
                <a:lnTo>
                  <a:pt x="6647475" y="8296380"/>
                </a:lnTo>
                <a:lnTo>
                  <a:pt x="0" y="82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grpSp>
        <p:nvGrpSpPr>
          <p:cNvPr id="6" name="Group 6"/>
          <p:cNvGrpSpPr/>
          <p:nvPr/>
        </p:nvGrpSpPr>
        <p:grpSpPr>
          <a:xfrm>
            <a:off x="17449978" y="358172"/>
            <a:ext cx="399053" cy="39905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A2BB"/>
            </a:solidFill>
          </p:spPr>
          <p:txBody>
            <a:bodyPr/>
            <a:lstStyle/>
            <a:p>
              <a:endParaRPr lang="vi-VN"/>
            </a:p>
          </p:txBody>
        </p:sp>
        <p:sp>
          <p:nvSpPr>
            <p:cNvPr id="8" name="TextBox 8"/>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grpSp>
        <p:nvGrpSpPr>
          <p:cNvPr id="9" name="Group 9"/>
          <p:cNvGrpSpPr/>
          <p:nvPr/>
        </p:nvGrpSpPr>
        <p:grpSpPr>
          <a:xfrm>
            <a:off x="17449978" y="7964791"/>
            <a:ext cx="399053" cy="39905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42A"/>
            </a:solidFill>
          </p:spPr>
          <p:txBody>
            <a:bodyPr/>
            <a:lstStyle/>
            <a:p>
              <a:endParaRPr lang="vi-VN"/>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662"/>
                </a:lnSpc>
              </a:pPr>
              <a:endParaRPr/>
            </a:p>
          </p:txBody>
        </p:sp>
      </p:grpSp>
      <p:sp>
        <p:nvSpPr>
          <p:cNvPr id="12" name="Freeform 12"/>
          <p:cNvSpPr/>
          <p:nvPr/>
        </p:nvSpPr>
        <p:spPr>
          <a:xfrm>
            <a:off x="16293509" y="936126"/>
            <a:ext cx="1555522" cy="1553578"/>
          </a:xfrm>
          <a:custGeom>
            <a:avLst/>
            <a:gdLst/>
            <a:ahLst/>
            <a:cxnLst/>
            <a:rect l="l" t="t" r="r" b="b"/>
            <a:pathLst>
              <a:path w="1555522" h="1553578">
                <a:moveTo>
                  <a:pt x="0" y="0"/>
                </a:moveTo>
                <a:lnTo>
                  <a:pt x="1555522" y="0"/>
                </a:lnTo>
                <a:lnTo>
                  <a:pt x="1555522" y="1553578"/>
                </a:lnTo>
                <a:lnTo>
                  <a:pt x="0" y="155357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vi-VN"/>
          </a:p>
        </p:txBody>
      </p:sp>
      <p:sp>
        <p:nvSpPr>
          <p:cNvPr id="13" name="Freeform 13"/>
          <p:cNvSpPr/>
          <p:nvPr/>
        </p:nvSpPr>
        <p:spPr>
          <a:xfrm>
            <a:off x="7680306" y="5588885"/>
            <a:ext cx="1274646" cy="1327756"/>
          </a:xfrm>
          <a:custGeom>
            <a:avLst/>
            <a:gdLst/>
            <a:ahLst/>
            <a:cxnLst/>
            <a:rect l="l" t="t" r="r" b="b"/>
            <a:pathLst>
              <a:path w="1274646" h="1327756">
                <a:moveTo>
                  <a:pt x="0" y="0"/>
                </a:moveTo>
                <a:lnTo>
                  <a:pt x="1274645" y="0"/>
                </a:lnTo>
                <a:lnTo>
                  <a:pt x="1274645" y="1327756"/>
                </a:lnTo>
                <a:lnTo>
                  <a:pt x="0" y="13277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sp>
        <p:nvSpPr>
          <p:cNvPr id="14" name="TextBox 14"/>
          <p:cNvSpPr txBox="1"/>
          <p:nvPr/>
        </p:nvSpPr>
        <p:spPr>
          <a:xfrm>
            <a:off x="8641118" y="262922"/>
            <a:ext cx="18016773" cy="1668868"/>
          </a:xfrm>
          <a:prstGeom prst="rect">
            <a:avLst/>
          </a:prstGeom>
        </p:spPr>
        <p:txBody>
          <a:bodyPr lIns="0" tIns="0" rIns="0" bIns="0" rtlCol="0" anchor="t">
            <a:spAutoFit/>
          </a:bodyPr>
          <a:lstStyle/>
          <a:p>
            <a:pPr algn="l">
              <a:lnSpc>
                <a:spcPts val="6720"/>
              </a:lnSpc>
            </a:pPr>
            <a:r>
              <a:rPr lang="en-US" sz="4800" b="1">
                <a:solidFill>
                  <a:srgbClr val="CB715E"/>
                </a:solidFill>
                <a:latin typeface="Fraunces Bold"/>
                <a:ea typeface="Fraunces Bold"/>
                <a:cs typeface="Fraunces Bold"/>
                <a:sym typeface="Fraunces Bold"/>
              </a:rPr>
              <a:t>I. CÂU RÚT GỌN VÀ </a:t>
            </a:r>
          </a:p>
          <a:p>
            <a:pPr algn="l">
              <a:lnSpc>
                <a:spcPts val="6720"/>
              </a:lnSpc>
            </a:pPr>
            <a:r>
              <a:rPr lang="en-US" sz="4800" b="1">
                <a:solidFill>
                  <a:srgbClr val="CB715E"/>
                </a:solidFill>
                <a:latin typeface="Fraunces Bold"/>
                <a:ea typeface="Fraunces Bold"/>
                <a:cs typeface="Fraunces Bold"/>
                <a:sym typeface="Fraunces Bold"/>
              </a:rPr>
              <a:t>CÂU ĐẶC BIỆT</a:t>
            </a:r>
          </a:p>
        </p:txBody>
      </p:sp>
      <p:sp>
        <p:nvSpPr>
          <p:cNvPr id="15" name="TextBox 15"/>
          <p:cNvSpPr txBox="1"/>
          <p:nvPr/>
        </p:nvSpPr>
        <p:spPr>
          <a:xfrm>
            <a:off x="8780761" y="2061699"/>
            <a:ext cx="5186044" cy="760759"/>
          </a:xfrm>
          <a:prstGeom prst="rect">
            <a:avLst/>
          </a:prstGeom>
        </p:spPr>
        <p:txBody>
          <a:bodyPr lIns="0" tIns="0" rIns="0" bIns="0" rtlCol="0" anchor="t">
            <a:spAutoFit/>
          </a:bodyPr>
          <a:lstStyle/>
          <a:p>
            <a:pPr algn="ctr">
              <a:lnSpc>
                <a:spcPts val="6177"/>
              </a:lnSpc>
            </a:pPr>
            <a:r>
              <a:rPr lang="en-US" sz="4412">
                <a:solidFill>
                  <a:srgbClr val="EC9E5E"/>
                </a:solidFill>
                <a:latin typeface="#9Slide07 SVNUT Triumph Press"/>
                <a:ea typeface="#9Slide07 SVNUT Triumph Press"/>
                <a:cs typeface="#9Slide07 SVNUT Triumph Press"/>
                <a:sym typeface="#9Slide07 SVNUT Triumph Press"/>
              </a:rPr>
              <a:t>1. Tìm hiểu ngữ liệu </a:t>
            </a:r>
          </a:p>
        </p:txBody>
      </p:sp>
      <p:sp>
        <p:nvSpPr>
          <p:cNvPr id="16" name="TextBox 16"/>
          <p:cNvSpPr txBox="1"/>
          <p:nvPr/>
        </p:nvSpPr>
        <p:spPr>
          <a:xfrm>
            <a:off x="8954950" y="3160313"/>
            <a:ext cx="7961449" cy="3092450"/>
          </a:xfrm>
          <a:prstGeom prst="rect">
            <a:avLst/>
          </a:prstGeom>
        </p:spPr>
        <p:txBody>
          <a:bodyPr wrap="square" lIns="0" tIns="0" rIns="0" bIns="0" rtlCol="0" anchor="t">
            <a:spAutoFit/>
          </a:bodyPr>
          <a:lstStyle/>
          <a:p>
            <a:pPr algn="just">
              <a:lnSpc>
                <a:spcPts val="4900"/>
              </a:lnSpc>
            </a:pPr>
            <a:r>
              <a:rPr lang="en-US" sz="3500" i="1" dirty="0">
                <a:solidFill>
                  <a:srgbClr val="4F2C33"/>
                </a:solidFill>
                <a:latin typeface="Roboto Condensed Italics"/>
                <a:ea typeface="Roboto Condensed Italics"/>
                <a:cs typeface="Roboto Condensed Italics"/>
                <a:sym typeface="Roboto Condensed Italics"/>
              </a:rPr>
              <a:t>a. </a:t>
            </a:r>
            <a:r>
              <a:rPr lang="en-US" sz="3500" i="1" dirty="0" err="1">
                <a:solidFill>
                  <a:srgbClr val="4F2C33"/>
                </a:solidFill>
                <a:latin typeface="Roboto Condensed Italics"/>
                <a:ea typeface="Roboto Condensed Italics"/>
                <a:cs typeface="Roboto Condensed Italics"/>
                <a:sym typeface="Roboto Condensed Italics"/>
              </a:rPr>
              <a:t>Nhàn</a:t>
            </a:r>
            <a:r>
              <a:rPr lang="en-US" sz="3500" i="1" dirty="0">
                <a:solidFill>
                  <a:srgbClr val="4F2C33"/>
                </a:solidFill>
                <a:latin typeface="Roboto Condensed Italics"/>
                <a:ea typeface="Roboto Condensed Italics"/>
                <a:cs typeface="Roboto Condensed Italics"/>
                <a:sym typeface="Roboto Condensed Italics"/>
              </a:rPr>
              <a:t>: - </a:t>
            </a:r>
            <a:r>
              <a:rPr lang="en-US" sz="3500" i="1" dirty="0" err="1">
                <a:solidFill>
                  <a:srgbClr val="4F2C33"/>
                </a:solidFill>
                <a:latin typeface="Roboto Condensed Italics"/>
                <a:ea typeface="Roboto Condensed Italics"/>
                <a:cs typeface="Roboto Condensed Italics"/>
                <a:sym typeface="Roboto Condensed Italics"/>
              </a:rPr>
              <a:t>Thuyền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trưởng</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của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các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anh</a:t>
            </a:r>
            <a:r>
              <a:rPr lang="en-US" sz="3500" i="1" dirty="0">
                <a:solidFill>
                  <a:srgbClr val="4F2C33"/>
                </a:solidFill>
                <a:latin typeface="Roboto Condensed Italics"/>
                <a:ea typeface="Roboto Condensed Italics"/>
                <a:cs typeface="Roboto Condensed Italics"/>
                <a:sym typeface="Roboto Condensed Italics"/>
              </a:rPr>
              <a:t> … </a:t>
            </a:r>
            <a:r>
              <a:rPr lang="en-US" sz="3500" i="1" dirty="0" err="1">
                <a:solidFill>
                  <a:srgbClr val="4F2C33"/>
                </a:solidFill>
                <a:latin typeface="Roboto Condensed Italics"/>
                <a:ea typeface="Roboto Condensed Italics"/>
                <a:cs typeface="Roboto Condensed Italics"/>
                <a:sym typeface="Roboto Condensed Italics"/>
              </a:rPr>
              <a:t>là</a:t>
            </a:r>
            <a:r>
              <a:rPr lang="en-US" sz="3500" i="1" dirty="0">
                <a:solidFill>
                  <a:srgbClr val="4F2C33"/>
                </a:solidFill>
                <a:latin typeface="Roboto Condensed Italics"/>
                <a:ea typeface="Roboto Condensed Italics"/>
                <a:cs typeface="Roboto Condensed Italics"/>
                <a:sym typeface="Roboto Condensed Italics"/>
              </a:rPr>
              <a:t> ai?</a:t>
            </a:r>
          </a:p>
          <a:p>
            <a:pPr algn="just">
              <a:lnSpc>
                <a:spcPts val="4900"/>
              </a:lnSpc>
            </a:pPr>
            <a:r>
              <a:rPr lang="en-US" sz="3500" i="1" dirty="0" err="1">
                <a:solidFill>
                  <a:srgbClr val="4F2C33"/>
                </a:solidFill>
                <a:latin typeface="Roboto Condensed Italics"/>
                <a:ea typeface="Roboto Condensed Italics"/>
                <a:cs typeface="Roboto Condensed Italics"/>
                <a:sym typeface="Roboto Condensed Italics"/>
              </a:rPr>
              <a:t>Tiến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Là</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người</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đã</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lặn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lội</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mưa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gió</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nước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lũ</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đưa</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đoàn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xà</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lan</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này</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về</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đây</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cho</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xã</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các</a:t>
            </a:r>
            <a:r>
              <a:rPr lang="en-US" sz="3500" i="1" dirty="0">
                <a:solidFill>
                  <a:srgbClr val="4F2C33"/>
                </a:solidFill>
                <a:latin typeface="Roboto Condensed Italics"/>
                <a:ea typeface="Roboto Condensed Italics"/>
                <a:cs typeface="Roboto Condensed Italics"/>
                <a:sym typeface="Roboto Condensed Italics"/>
              </a:rPr>
              <a:t> </a:t>
            </a:r>
            <a:r>
              <a:rPr lang="en-US" sz="3500" i="1" dirty="0" err="1">
                <a:solidFill>
                  <a:srgbClr val="4F2C33"/>
                </a:solidFill>
                <a:latin typeface="Roboto Condensed Italics"/>
                <a:ea typeface="Roboto Condensed Italics"/>
                <a:cs typeface="Roboto Condensed Italics"/>
                <a:sym typeface="Roboto Condensed Italics"/>
              </a:rPr>
              <a:t>cô</a:t>
            </a:r>
            <a:r>
              <a:rPr lang="en-US" sz="3500" i="1" dirty="0">
                <a:solidFill>
                  <a:srgbClr val="4F2C33"/>
                </a:solidFill>
                <a:latin typeface="Roboto Condensed Italics"/>
                <a:ea typeface="Roboto Condensed Italics"/>
                <a:cs typeface="Roboto Condensed Italics"/>
                <a:sym typeface="Roboto Condensed Italics"/>
              </a:rPr>
              <a:t>.</a:t>
            </a:r>
          </a:p>
          <a:p>
            <a:pPr algn="r">
              <a:lnSpc>
                <a:spcPts val="4900"/>
              </a:lnSpc>
            </a:pPr>
            <a:r>
              <a:rPr lang="en-US" sz="3500" dirty="0">
                <a:solidFill>
                  <a:srgbClr val="4F2C33"/>
                </a:solidFill>
                <a:latin typeface="Roboto Condensed"/>
                <a:ea typeface="Roboto Condensed"/>
                <a:cs typeface="Roboto Condensed"/>
                <a:sym typeface="Roboto Condensed"/>
              </a:rPr>
              <a:t>(</a:t>
            </a:r>
            <a:r>
              <a:rPr lang="en-US" sz="3500" dirty="0" err="1">
                <a:solidFill>
                  <a:srgbClr val="4F2C33"/>
                </a:solidFill>
                <a:latin typeface="Roboto Condensed"/>
                <a:ea typeface="Roboto Condensed"/>
                <a:cs typeface="Roboto Condensed"/>
                <a:sym typeface="Roboto Condensed"/>
              </a:rPr>
              <a:t>Lưu</a:t>
            </a:r>
            <a:r>
              <a:rPr lang="en-US" sz="3500" dirty="0">
                <a:solidFill>
                  <a:srgbClr val="4F2C33"/>
                </a:solidFill>
                <a:latin typeface="Roboto Condensed"/>
                <a:ea typeface="Roboto Condensed"/>
                <a:cs typeface="Roboto Condensed"/>
                <a:sym typeface="Roboto Condensed"/>
              </a:rPr>
              <a:t> Quang Vũ, </a:t>
            </a:r>
            <a:r>
              <a:rPr lang="en-US" sz="3500" i="1" dirty="0" err="1">
                <a:solidFill>
                  <a:srgbClr val="4F2C33"/>
                </a:solidFill>
                <a:latin typeface="Roboto Condensed"/>
                <a:ea typeface="Roboto Condensed"/>
                <a:cs typeface="Roboto Condensed"/>
                <a:sym typeface="Roboto Condensed"/>
              </a:rPr>
              <a:t>Bệnh</a:t>
            </a:r>
            <a:r>
              <a:rPr lang="en-US" sz="3500" i="1" dirty="0">
                <a:solidFill>
                  <a:srgbClr val="4F2C33"/>
                </a:solidFill>
                <a:latin typeface="Roboto Condensed"/>
                <a:ea typeface="Roboto Condensed"/>
                <a:cs typeface="Roboto Condensed"/>
                <a:sym typeface="Roboto Condensed"/>
              </a:rPr>
              <a:t> </a:t>
            </a:r>
            <a:r>
              <a:rPr lang="en-US" sz="3500" i="1" dirty="0" err="1">
                <a:solidFill>
                  <a:srgbClr val="4F2C33"/>
                </a:solidFill>
                <a:latin typeface="Roboto Condensed"/>
                <a:ea typeface="Roboto Condensed"/>
                <a:cs typeface="Roboto Condensed"/>
                <a:sym typeface="Roboto Condensed"/>
              </a:rPr>
              <a:t>sĩ</a:t>
            </a:r>
            <a:r>
              <a:rPr lang="en-US" sz="3500" dirty="0">
                <a:solidFill>
                  <a:srgbClr val="4F2C33"/>
                </a:solidFill>
                <a:latin typeface="Roboto Condensed"/>
                <a:ea typeface="Roboto Condensed"/>
                <a:cs typeface="Roboto Condensed"/>
                <a:sym typeface="Roboto Condensed"/>
              </a:rPr>
              <a:t>)</a:t>
            </a:r>
          </a:p>
          <a:p>
            <a:pPr algn="just">
              <a:lnSpc>
                <a:spcPts val="4900"/>
              </a:lnSpc>
            </a:pPr>
            <a:endParaRPr lang="en-US" sz="3500" dirty="0">
              <a:solidFill>
                <a:srgbClr val="4F2C33"/>
              </a:solidFill>
              <a:latin typeface="Roboto Condensed"/>
              <a:ea typeface="Roboto Condensed"/>
              <a:cs typeface="Roboto Condensed"/>
              <a:sym typeface="Roboto Condensed"/>
            </a:endParaRPr>
          </a:p>
        </p:txBody>
      </p:sp>
      <p:sp>
        <p:nvSpPr>
          <p:cNvPr id="17" name="TextBox 17"/>
          <p:cNvSpPr txBox="1"/>
          <p:nvPr/>
        </p:nvSpPr>
        <p:spPr>
          <a:xfrm>
            <a:off x="9341577" y="6167038"/>
            <a:ext cx="7274050" cy="1854200"/>
          </a:xfrm>
          <a:prstGeom prst="rect">
            <a:avLst/>
          </a:prstGeom>
        </p:spPr>
        <p:txBody>
          <a:bodyPr lIns="0" tIns="0" rIns="0" bIns="0" rtlCol="0" anchor="t">
            <a:spAutoFit/>
          </a:bodyPr>
          <a:lstStyle/>
          <a:p>
            <a:pPr algn="just">
              <a:lnSpc>
                <a:spcPts val="4900"/>
              </a:lnSpc>
            </a:pPr>
            <a:r>
              <a:rPr lang="en-US" sz="3500" b="1" dirty="0" err="1">
                <a:solidFill>
                  <a:srgbClr val="4F2C33"/>
                </a:solidFill>
                <a:latin typeface="Roboto Condensed Bold"/>
                <a:ea typeface="Roboto Condensed Bold"/>
                <a:cs typeface="Roboto Condensed Bold"/>
                <a:sym typeface="Roboto Condensed Bold"/>
              </a:rPr>
              <a:t>Thuyền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trưởng</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của</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chúng</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tôi</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là</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người</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đã</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lặn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lội</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mưa</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gió</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nước</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lũ</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đưa</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đoàn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xà</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lan</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này</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về</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đây</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cho</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xã</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các</a:t>
            </a:r>
            <a:r>
              <a:rPr lang="en-US" sz="3500" b="1" dirty="0">
                <a:solidFill>
                  <a:srgbClr val="4F2C33"/>
                </a:solidFill>
                <a:latin typeface="Roboto Condensed Bold"/>
                <a:ea typeface="Roboto Condensed Bold"/>
                <a:cs typeface="Roboto Condensed Bold"/>
                <a:sym typeface="Roboto Condensed Bold"/>
              </a:rPr>
              <a:t> </a:t>
            </a:r>
            <a:r>
              <a:rPr lang="en-US" sz="3500" b="1" dirty="0" err="1">
                <a:solidFill>
                  <a:srgbClr val="4F2C33"/>
                </a:solidFill>
                <a:latin typeface="Roboto Condensed Bold"/>
                <a:ea typeface="Roboto Condensed Bold"/>
                <a:cs typeface="Roboto Condensed Bold"/>
                <a:sym typeface="Roboto Condensed Bold"/>
              </a:rPr>
              <a:t>cô</a:t>
            </a:r>
            <a:r>
              <a:rPr lang="en-US" sz="3500" b="1" dirty="0">
                <a:solidFill>
                  <a:srgbClr val="4F2C33"/>
                </a:solidFill>
                <a:latin typeface="Roboto Condensed Bold"/>
                <a:ea typeface="Roboto Condensed Bold"/>
                <a:cs typeface="Roboto Condensed Bold"/>
                <a:sym typeface="Roboto Condensed Bold"/>
              </a:rPr>
              <a:t>.</a:t>
            </a:r>
          </a:p>
        </p:txBody>
      </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3016</Words>
  <Application>Microsoft Office PowerPoint</Application>
  <PresentationFormat>Custom</PresentationFormat>
  <Paragraphs>217</Paragraphs>
  <Slides>41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Roboto Bold</vt:lpstr>
      <vt:lpstr>Arial</vt:lpstr>
      <vt:lpstr>Fraunces Bold</vt:lpstr>
      <vt:lpstr>Calibri</vt:lpstr>
      <vt:lpstr>#9Slide05 Dear Saturday</vt:lpstr>
      <vt:lpstr>Roboto Condensed Italics</vt:lpstr>
      <vt:lpstr>Roboto Condensed Bold</vt:lpstr>
      <vt:lpstr>#9Slide07 Crocante</vt:lpstr>
      <vt:lpstr>Roboto Condensed</vt:lpstr>
      <vt:lpstr>#9Slide07 SVNUT Triumph Press</vt:lpstr>
      <vt:lpstr>Roboto Condensed Bold Italics</vt:lpstr>
      <vt:lpstr>#9Slide07 Bangers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dc:title>
  <cp:lastModifiedBy>QuangHung Xuan</cp:lastModifiedBy>
  <cp:revision>3</cp:revision>
  <dcterms:created xsi:type="dcterms:W3CDTF">2006-08-16T00:00:00Z</dcterms:created>
  <dcterms:modified xsi:type="dcterms:W3CDTF">2026-02-26T11:50:15Z</dcterms:modified>
  <dc:identifier>DAGZH02FL5I</dc:identifier>
</cp:coreProperties>
</file>