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9Slide03 Bebas Neue ZSmall" panose="020B0604020202020204" charset="-93"/>
      <p:bold r:id="rId40"/>
    </p:embeddedFont>
    <p:embeddedFont>
      <p:font typeface="#9Slide05 Dear Saturday" panose="020B0604020202020204" charset="-93"/>
      <p:regular r:id="rId41"/>
    </p:embeddedFont>
    <p:embeddedFont>
      <p:font typeface="#9Slide07 Bangers" panose="020B0604020202020204" charset="-93"/>
      <p:regular r:id="rId42"/>
    </p:embeddedFont>
    <p:embeddedFont>
      <p:font typeface="#9Slide07 Crocante" panose="020B0604020202020204" charset="-93"/>
      <p:regular r:id="rId43"/>
    </p:embeddedFont>
    <p:embeddedFont>
      <p:font typeface="#9Slide07 SVNUT Triumph Press" panose="00000500000000000000" charset="0"/>
      <p:boldItalic r:id="rId44"/>
    </p:embeddedFont>
    <p:embeddedFont>
      <p:font typeface="Fraunces Bold" panose="020B0604020202020204" charset="-93"/>
      <p:regular r:id="rId45"/>
    </p:embeddedFont>
    <p:embeddedFont>
      <p:font typeface="Roboto Condensed" panose="02000000000000000000" pitchFamily="2" charset="0"/>
      <p:regular r:id="rId46"/>
      <p:bold r:id="rId47"/>
    </p:embeddedFont>
    <p:embeddedFont>
      <p:font typeface="Roboto Condensed Bold" panose="02000000000000000000"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29"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sv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4.sv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4.sv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7975385" y="10271760"/>
            <a:ext cx="312615" cy="15240"/>
          </a:xfrm>
          <a:custGeom>
            <a:avLst/>
            <a:gdLst/>
            <a:ahLst/>
            <a:cxnLst/>
            <a:rect l="l" t="t" r="r" b="b"/>
            <a:pathLst>
              <a:path w="312615" h="15240">
                <a:moveTo>
                  <a:pt x="0" y="0"/>
                </a:moveTo>
                <a:lnTo>
                  <a:pt x="312615" y="0"/>
                </a:lnTo>
                <a:lnTo>
                  <a:pt x="312615"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8259829" y="595300"/>
            <a:ext cx="10422613" cy="10422613"/>
          </a:xfrm>
          <a:custGeom>
            <a:avLst/>
            <a:gdLst/>
            <a:ahLst/>
            <a:cxnLst/>
            <a:rect l="l" t="t" r="r" b="b"/>
            <a:pathLst>
              <a:path w="10422613" h="10422613">
                <a:moveTo>
                  <a:pt x="0" y="0"/>
                </a:moveTo>
                <a:lnTo>
                  <a:pt x="10422613" y="0"/>
                </a:lnTo>
                <a:lnTo>
                  <a:pt x="10422613" y="10422613"/>
                </a:lnTo>
                <a:lnTo>
                  <a:pt x="0" y="10422613"/>
                </a:lnTo>
                <a:lnTo>
                  <a:pt x="0" y="0"/>
                </a:lnTo>
                <a:close/>
              </a:path>
            </a:pathLst>
          </a:custGeom>
          <a:blipFill>
            <a:blip r:embed="rId5"/>
            <a:stretch>
              <a:fillRect/>
            </a:stretch>
          </a:blipFill>
        </p:spPr>
        <p:txBody>
          <a:bodyPr/>
          <a:lstStyle/>
          <a:p>
            <a:endParaRPr lang="vi-VN"/>
          </a:p>
        </p:txBody>
      </p:sp>
      <p:sp>
        <p:nvSpPr>
          <p:cNvPr id="5" name="TextBox 5"/>
          <p:cNvSpPr txBox="1"/>
          <p:nvPr/>
        </p:nvSpPr>
        <p:spPr>
          <a:xfrm>
            <a:off x="10812519" y="301823"/>
            <a:ext cx="12191372" cy="866800"/>
          </a:xfrm>
          <a:prstGeom prst="rect">
            <a:avLst/>
          </a:prstGeom>
        </p:spPr>
        <p:txBody>
          <a:bodyPr lIns="0" tIns="0" rIns="0" bIns="0" rtlCol="0" anchor="t">
            <a:spAutoFit/>
          </a:bodyPr>
          <a:lstStyle/>
          <a:p>
            <a:pPr algn="l">
              <a:lnSpc>
                <a:spcPts val="6849"/>
              </a:lnSpc>
            </a:pPr>
            <a:r>
              <a:rPr lang="en-US" sz="5707" b="1" spc="285">
                <a:solidFill>
                  <a:srgbClr val="535254"/>
                </a:solidFill>
                <a:latin typeface="Fraunces Bold"/>
                <a:ea typeface="Fraunces Bold"/>
                <a:cs typeface="Fraunces Bold"/>
                <a:sym typeface="Fraunces Bold"/>
              </a:rPr>
              <a:t>1. CHUẨN BỊ ĐỌC</a:t>
            </a:r>
          </a:p>
        </p:txBody>
      </p:sp>
      <p:sp>
        <p:nvSpPr>
          <p:cNvPr id="6" name="TextBox 6"/>
          <p:cNvSpPr txBox="1"/>
          <p:nvPr/>
        </p:nvSpPr>
        <p:spPr>
          <a:xfrm>
            <a:off x="-2180116" y="2014309"/>
            <a:ext cx="14756965" cy="6313755"/>
          </a:xfrm>
          <a:prstGeom prst="rect">
            <a:avLst/>
          </a:prstGeom>
        </p:spPr>
        <p:txBody>
          <a:bodyPr lIns="0" tIns="0" rIns="0" bIns="0" rtlCol="0" anchor="t">
            <a:spAutoFit/>
          </a:bodyPr>
          <a:lstStyle/>
          <a:p>
            <a:pPr algn="ctr">
              <a:lnSpc>
                <a:spcPts val="25278"/>
              </a:lnSpc>
            </a:pPr>
            <a:r>
              <a:rPr lang="en-US" sz="18055" dirty="0">
                <a:solidFill>
                  <a:srgbClr val="535254"/>
                </a:solidFill>
                <a:latin typeface="#9Slide07 Bangers"/>
                <a:ea typeface="#9Slide07 Bangers"/>
                <a:cs typeface="#9Slide07 Bangers"/>
                <a:sym typeface="#9Slide07 Bangers"/>
              </a:rPr>
              <a:t>HÀ </a:t>
            </a:r>
            <a:r>
              <a:rPr lang="en-US" sz="18055" dirty="0" err="1">
                <a:solidFill>
                  <a:srgbClr val="535254"/>
                </a:solidFill>
                <a:latin typeface="#9Slide07 Bangers"/>
                <a:ea typeface="#9Slide07 Bangers"/>
                <a:cs typeface="#9Slide07 Bangers"/>
                <a:sym typeface="#9Slide07 Bangers"/>
              </a:rPr>
              <a:t>NỘI</a:t>
            </a:r>
            <a:r>
              <a:rPr lang="en-US" sz="18055" dirty="0">
                <a:solidFill>
                  <a:srgbClr val="535254"/>
                </a:solidFill>
                <a:latin typeface="#9Slide07 Bangers"/>
                <a:ea typeface="#9Slide07 Bangers"/>
                <a:cs typeface="#9Slide07 Bangers"/>
                <a:sym typeface="#9Slide07 Bangers"/>
              </a:rPr>
              <a:t> </a:t>
            </a:r>
          </a:p>
          <a:p>
            <a:pPr algn="ctr">
              <a:lnSpc>
                <a:spcPts val="25278"/>
              </a:lnSpc>
              <a:spcBef>
                <a:spcPct val="0"/>
              </a:spcBef>
            </a:pPr>
            <a:r>
              <a:rPr lang="en-US" sz="18055" dirty="0" err="1">
                <a:solidFill>
                  <a:srgbClr val="E7791E"/>
                </a:solidFill>
                <a:latin typeface="#9Slide03 Bebas Neue ZSmall"/>
                <a:ea typeface="#9Slide03 Bebas Neue ZSmall"/>
                <a:cs typeface="#9Slide03 Bebas Neue ZSmall"/>
                <a:sym typeface="#9Slide03 Bebas Neue ZSmall"/>
              </a:rPr>
              <a:t>XƯA</a:t>
            </a:r>
            <a:r>
              <a:rPr lang="en-US" sz="18055" dirty="0">
                <a:solidFill>
                  <a:srgbClr val="535254"/>
                </a:solidFill>
                <a:latin typeface="#9Slide03 Bebas Neue ZSmall"/>
                <a:ea typeface="#9Slide03 Bebas Neue ZSmall"/>
                <a:cs typeface="#9Slide03 Bebas Neue ZSmall"/>
                <a:sym typeface="#9Slide03 Bebas Neue ZSmall"/>
              </a:rPr>
              <a:t> </a:t>
            </a:r>
            <a:r>
              <a:rPr lang="en-US" sz="18055" dirty="0" err="1">
                <a:solidFill>
                  <a:srgbClr val="535254"/>
                </a:solidFill>
                <a:latin typeface="#9Slide03 Bebas Neue ZSmall"/>
                <a:ea typeface="#9Slide03 Bebas Neue ZSmall"/>
                <a:cs typeface="#9Slide03 Bebas Neue ZSmall"/>
                <a:sym typeface="#9Slide03 Bebas Neue ZSmall"/>
              </a:rPr>
              <a:t>VÀ</a:t>
            </a:r>
            <a:r>
              <a:rPr lang="en-US" sz="18055" dirty="0">
                <a:solidFill>
                  <a:srgbClr val="535254"/>
                </a:solidFill>
                <a:latin typeface="#9Slide03 Bebas Neue ZSmall"/>
                <a:ea typeface="#9Slide03 Bebas Neue ZSmall"/>
                <a:cs typeface="#9Slide03 Bebas Neue ZSmall"/>
                <a:sym typeface="#9Slide03 Bebas Neue ZSmall"/>
              </a:rPr>
              <a:t> </a:t>
            </a:r>
            <a:r>
              <a:rPr lang="en-US" sz="18055" dirty="0">
                <a:solidFill>
                  <a:srgbClr val="8DB696"/>
                </a:solidFill>
                <a:latin typeface="#9Slide03 Bebas Neue ZSmall"/>
                <a:ea typeface="#9Slide03 Bebas Neue ZSmall"/>
                <a:cs typeface="#9Slide03 Bebas Neue ZSmall"/>
                <a:sym typeface="#9Slide03 Bebas Neue ZSmall"/>
              </a:rPr>
              <a:t>NAY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1596424" y="6312045"/>
            <a:ext cx="6512557" cy="3826128"/>
          </a:xfrm>
          <a:custGeom>
            <a:avLst/>
            <a:gdLst/>
            <a:ahLst/>
            <a:cxnLst/>
            <a:rect l="l" t="t" r="r" b="b"/>
            <a:pathLst>
              <a:path w="6512557" h="3826128">
                <a:moveTo>
                  <a:pt x="0" y="0"/>
                </a:moveTo>
                <a:lnTo>
                  <a:pt x="6512557" y="0"/>
                </a:lnTo>
                <a:lnTo>
                  <a:pt x="6512557" y="3826128"/>
                </a:lnTo>
                <a:lnTo>
                  <a:pt x="0" y="3826128"/>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5" name="TextBox 5"/>
          <p:cNvSpPr txBox="1"/>
          <p:nvPr/>
        </p:nvSpPr>
        <p:spPr>
          <a:xfrm>
            <a:off x="9144000" y="3486051"/>
            <a:ext cx="8283001" cy="3107889"/>
          </a:xfrm>
          <a:prstGeom prst="rect">
            <a:avLst/>
          </a:prstGeom>
        </p:spPr>
        <p:txBody>
          <a:bodyPr lIns="0" tIns="0" rIns="0" bIns="0" rtlCol="0" anchor="t">
            <a:spAutoFit/>
          </a:bodyPr>
          <a:lstStyle/>
          <a:p>
            <a:pPr algn="just">
              <a:lnSpc>
                <a:spcPts val="6159"/>
              </a:lnSpc>
            </a:pPr>
            <a:r>
              <a:rPr lang="en-US" sz="4399" b="1" dirty="0">
                <a:solidFill>
                  <a:srgbClr val="FD5795"/>
                </a:solidFill>
                <a:latin typeface="Roboto Condensed Bold"/>
                <a:ea typeface="Roboto Condensed Bold"/>
                <a:cs typeface="Roboto Condensed Bold"/>
                <a:sym typeface="Roboto Condensed Bold"/>
              </a:rPr>
              <a:t>Văn </a:t>
            </a:r>
            <a:r>
              <a:rPr lang="en-US" sz="4399" b="1" dirty="0" err="1">
                <a:solidFill>
                  <a:srgbClr val="FD5795"/>
                </a:solidFill>
                <a:latin typeface="Roboto Condensed Bold"/>
                <a:ea typeface="Roboto Condensed Bold"/>
                <a:cs typeface="Roboto Condensed Bold"/>
                <a:sym typeface="Roboto Condensed Bold"/>
              </a:rPr>
              <a:t>Miếu</a:t>
            </a:r>
            <a:r>
              <a:rPr lang="en-US" sz="4399" b="1" dirty="0">
                <a:solidFill>
                  <a:srgbClr val="FD5795"/>
                </a:solidFill>
                <a:latin typeface="Roboto Condensed Bold"/>
                <a:ea typeface="Roboto Condensed Bold"/>
                <a:cs typeface="Roboto Condensed Bold"/>
                <a:sym typeface="Roboto Condensed Bold"/>
              </a:rPr>
              <a:t> - </a:t>
            </a:r>
            <a:r>
              <a:rPr lang="en-US" sz="4399" b="1" dirty="0" err="1">
                <a:solidFill>
                  <a:srgbClr val="FD5795"/>
                </a:solidFill>
                <a:latin typeface="Roboto Condensed Bold"/>
                <a:ea typeface="Roboto Condensed Bold"/>
                <a:cs typeface="Roboto Condensed Bold"/>
                <a:sym typeface="Roboto Condensed Bold"/>
              </a:rPr>
              <a:t>Quốc</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Tử</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Giám</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không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chỉ</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nơi</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thờ</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Khổng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Tử</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mà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còn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biểu</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tượng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của</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truyền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thống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hiếu</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học</a:t>
            </a:r>
            <a:r>
              <a:rPr lang="en-US" sz="4399" b="1" dirty="0">
                <a:solidFill>
                  <a:srgbClr val="FD5795"/>
                </a:solidFill>
                <a:latin typeface="Roboto Condensed Bold"/>
                <a:ea typeface="Roboto Condensed Bold"/>
                <a:cs typeface="Roboto Condensed Bold"/>
                <a:sym typeface="Roboto Condensed Bold"/>
              </a:rPr>
              <a:t>.</a:t>
            </a:r>
          </a:p>
          <a:p>
            <a:pPr algn="just">
              <a:lnSpc>
                <a:spcPts val="6159"/>
              </a:lnSpc>
              <a:spcBef>
                <a:spcPct val="0"/>
              </a:spcBef>
            </a:pPr>
            <a:endParaRPr lang="en-US" sz="4399" b="1" dirty="0">
              <a:solidFill>
                <a:srgbClr val="FD5795"/>
              </a:solidFill>
              <a:latin typeface="Roboto Condensed Bold"/>
              <a:ea typeface="Roboto Condensed Bold"/>
              <a:cs typeface="Roboto Condensed Bold"/>
              <a:sym typeface="Roboto Condensed Bold"/>
            </a:endParaRPr>
          </a:p>
        </p:txBody>
      </p:sp>
      <p:sp>
        <p:nvSpPr>
          <p:cNvPr id="6" name="Freeform 6"/>
          <p:cNvSpPr/>
          <p:nvPr/>
        </p:nvSpPr>
        <p:spPr>
          <a:xfrm>
            <a:off x="1485701" y="3253404"/>
            <a:ext cx="6402696" cy="5530329"/>
          </a:xfrm>
          <a:custGeom>
            <a:avLst/>
            <a:gdLst/>
            <a:ahLst/>
            <a:cxnLst/>
            <a:rect l="l" t="t" r="r" b="b"/>
            <a:pathLst>
              <a:path w="6402696" h="5530329">
                <a:moveTo>
                  <a:pt x="0" y="0"/>
                </a:moveTo>
                <a:lnTo>
                  <a:pt x="6402696" y="0"/>
                </a:lnTo>
                <a:lnTo>
                  <a:pt x="6402696"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TextBox 7"/>
          <p:cNvSpPr txBox="1"/>
          <p:nvPr/>
        </p:nvSpPr>
        <p:spPr>
          <a:xfrm>
            <a:off x="1082458" y="5019675"/>
            <a:ext cx="7209182" cy="1574264"/>
          </a:xfrm>
          <a:prstGeom prst="rect">
            <a:avLst/>
          </a:prstGeom>
        </p:spPr>
        <p:txBody>
          <a:bodyPr lIns="0" tIns="0" rIns="0" bIns="0" rtlCol="0" anchor="t">
            <a:spAutoFit/>
          </a:bodyPr>
          <a:lstStyle/>
          <a:p>
            <a:pPr algn="ctr">
              <a:lnSpc>
                <a:spcPts val="6159"/>
              </a:lnSpc>
            </a:pPr>
            <a:r>
              <a:rPr lang="en-US" sz="4399">
                <a:solidFill>
                  <a:srgbClr val="E7791E"/>
                </a:solidFill>
                <a:latin typeface="#9Slide07 Crocante"/>
                <a:ea typeface="#9Slide07 Crocante"/>
                <a:cs typeface="#9Slide07 Crocante"/>
                <a:sym typeface="#9Slide07 Crocante"/>
              </a:rPr>
              <a:t>Văn Miếu - </a:t>
            </a:r>
          </a:p>
          <a:p>
            <a:pPr algn="ctr">
              <a:lnSpc>
                <a:spcPts val="6159"/>
              </a:lnSpc>
              <a:spcBef>
                <a:spcPct val="0"/>
              </a:spcBef>
            </a:pPr>
            <a:r>
              <a:rPr lang="en-US" sz="4399">
                <a:solidFill>
                  <a:srgbClr val="E7791E"/>
                </a:solidFill>
                <a:latin typeface="#9Slide07 Crocante"/>
                <a:ea typeface="#9Slide07 Crocante"/>
                <a:cs typeface="#9Slide07 Crocante"/>
                <a:sym typeface="#9Slide07 Crocante"/>
              </a:rPr>
              <a:t>Quốc Tử Giám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765336" y="1534923"/>
            <a:ext cx="12018875" cy="9402521"/>
          </a:xfrm>
          <a:custGeom>
            <a:avLst/>
            <a:gdLst/>
            <a:ahLst/>
            <a:cxnLst/>
            <a:rect l="l" t="t" r="r" b="b"/>
            <a:pathLst>
              <a:path w="12018875" h="9402521">
                <a:moveTo>
                  <a:pt x="0" y="0"/>
                </a:moveTo>
                <a:lnTo>
                  <a:pt x="12018875" y="0"/>
                </a:lnTo>
                <a:lnTo>
                  <a:pt x="12018875" y="9402521"/>
                </a:lnTo>
                <a:lnTo>
                  <a:pt x="0" y="9402521"/>
                </a:lnTo>
                <a:lnTo>
                  <a:pt x="0" y="0"/>
                </a:lnTo>
                <a:close/>
              </a:path>
            </a:pathLst>
          </a:custGeom>
          <a:blipFill>
            <a:blip r:embed="rId3"/>
            <a:stretch>
              <a:fillRect/>
            </a:stretch>
          </a:blipFill>
        </p:spPr>
        <p:txBody>
          <a:bodyPr/>
          <a:lstStyle/>
          <a:p>
            <a:endParaRPr lang="vi-VN"/>
          </a:p>
        </p:txBody>
      </p:sp>
      <p:sp>
        <p:nvSpPr>
          <p:cNvPr id="4" name="Freeform 4"/>
          <p:cNvSpPr/>
          <p:nvPr/>
        </p:nvSpPr>
        <p:spPr>
          <a:xfrm>
            <a:off x="9803748" y="4263069"/>
            <a:ext cx="6402696" cy="5530329"/>
          </a:xfrm>
          <a:custGeom>
            <a:avLst/>
            <a:gdLst/>
            <a:ahLst/>
            <a:cxnLst/>
            <a:rect l="l" t="t" r="r" b="b"/>
            <a:pathLst>
              <a:path w="6402696" h="5530329">
                <a:moveTo>
                  <a:pt x="0" y="0"/>
                </a:moveTo>
                <a:lnTo>
                  <a:pt x="6402695" y="0"/>
                </a:lnTo>
                <a:lnTo>
                  <a:pt x="6402695"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5"/>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6" name="TextBox 6"/>
          <p:cNvSpPr txBox="1"/>
          <p:nvPr/>
        </p:nvSpPr>
        <p:spPr>
          <a:xfrm>
            <a:off x="9400504" y="1578127"/>
            <a:ext cx="7502659" cy="2326789"/>
          </a:xfrm>
          <a:prstGeom prst="rect">
            <a:avLst/>
          </a:prstGeom>
        </p:spPr>
        <p:txBody>
          <a:bodyPr lIns="0" tIns="0" rIns="0" bIns="0" rtlCol="0" anchor="t">
            <a:spAutoFit/>
          </a:bodyPr>
          <a:lstStyle/>
          <a:p>
            <a:pPr algn="just">
              <a:lnSpc>
                <a:spcPts val="6159"/>
              </a:lnSpc>
              <a:spcBef>
                <a:spcPct val="0"/>
              </a:spcBef>
            </a:pPr>
            <a:r>
              <a:rPr lang="en-US" sz="4399" dirty="0" err="1">
                <a:solidFill>
                  <a:srgbClr val="535254"/>
                </a:solidFill>
                <a:latin typeface="Roboto Condensed"/>
                <a:ea typeface="Roboto Condensed"/>
                <a:cs typeface="Roboto Condensed"/>
                <a:sym typeface="Roboto Condensed"/>
              </a:rPr>
              <a:t>Loài</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hoa</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nào</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thường</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nở</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rộ</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vào</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tháng</a:t>
            </a:r>
            <a:r>
              <a:rPr lang="en-US" sz="4399" dirty="0">
                <a:solidFill>
                  <a:srgbClr val="535254"/>
                </a:solidFill>
                <a:latin typeface="Roboto Condensed"/>
                <a:ea typeface="Roboto Condensed"/>
                <a:cs typeface="Roboto Condensed"/>
                <a:sym typeface="Roboto Condensed"/>
              </a:rPr>
              <a:t> 11, </a:t>
            </a:r>
            <a:r>
              <a:rPr lang="en-US" sz="4399" dirty="0" err="1">
                <a:solidFill>
                  <a:srgbClr val="535254"/>
                </a:solidFill>
                <a:latin typeface="Roboto Condensed"/>
                <a:ea typeface="Roboto Condensed"/>
                <a:cs typeface="Roboto Condensed"/>
                <a:sym typeface="Roboto Condensed"/>
              </a:rPr>
              <a:t>trở</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thành</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biểu</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tượng</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mùa</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đông</a:t>
            </a:r>
            <a:r>
              <a:rPr lang="en-US" sz="4399" dirty="0">
                <a:solidFill>
                  <a:srgbClr val="535254"/>
                </a:solidFill>
                <a:latin typeface="Roboto Condensed"/>
                <a:ea typeface="Roboto Condensed"/>
                <a:cs typeface="Roboto Condensed"/>
                <a:sym typeface="Roboto Condensed"/>
              </a:rPr>
              <a:t> Hà </a:t>
            </a:r>
            <a:r>
              <a:rPr lang="en-US" sz="4399" dirty="0" err="1">
                <a:solidFill>
                  <a:srgbClr val="535254"/>
                </a:solidFill>
                <a:latin typeface="Roboto Condensed"/>
                <a:ea typeface="Roboto Condensed"/>
                <a:cs typeface="Roboto Condensed"/>
                <a:sym typeface="Roboto Condensed"/>
              </a:rPr>
              <a:t>Nội</a:t>
            </a:r>
            <a:r>
              <a:rPr lang="en-US" sz="4399" dirty="0">
                <a:solidFill>
                  <a:srgbClr val="535254"/>
                </a:solidFill>
                <a:latin typeface="Roboto Condensed"/>
                <a:ea typeface="Roboto Condensed"/>
                <a:cs typeface="Roboto Condensed"/>
                <a:sym typeface="Roboto Condensed"/>
              </a:rPr>
              <a:t>?</a:t>
            </a:r>
          </a:p>
        </p:txBody>
      </p:sp>
      <p:sp>
        <p:nvSpPr>
          <p:cNvPr id="7" name="TextBox 7"/>
          <p:cNvSpPr txBox="1"/>
          <p:nvPr/>
        </p:nvSpPr>
        <p:spPr>
          <a:xfrm>
            <a:off x="11078818" y="615820"/>
            <a:ext cx="7209182" cy="764590"/>
          </a:xfrm>
          <a:prstGeom prst="rect">
            <a:avLst/>
          </a:prstGeom>
        </p:spPr>
        <p:txBody>
          <a:bodyPr lIns="0" tIns="0" rIns="0" bIns="0" rtlCol="0" anchor="t">
            <a:spAutoFit/>
          </a:bodyPr>
          <a:lstStyle/>
          <a:p>
            <a:pPr algn="just">
              <a:lnSpc>
                <a:spcPts val="6159"/>
              </a:lnSpc>
              <a:spcBef>
                <a:spcPct val="0"/>
              </a:spcBef>
            </a:pPr>
            <a:r>
              <a:rPr lang="en-US" sz="4399" b="1">
                <a:solidFill>
                  <a:srgbClr val="5A8090"/>
                </a:solidFill>
                <a:latin typeface="Roboto Condensed Bold"/>
                <a:ea typeface="Roboto Condensed Bold"/>
                <a:cs typeface="Roboto Condensed Bold"/>
                <a:sym typeface="Roboto Condensed Bold"/>
              </a:rPr>
              <a:t>THỬ THÁCH 4</a:t>
            </a:r>
          </a:p>
        </p:txBody>
      </p:sp>
      <p:sp>
        <p:nvSpPr>
          <p:cNvPr id="8" name="TextBox 8"/>
          <p:cNvSpPr txBox="1"/>
          <p:nvPr/>
        </p:nvSpPr>
        <p:spPr>
          <a:xfrm>
            <a:off x="9400504" y="6417467"/>
            <a:ext cx="7209182" cy="793165"/>
          </a:xfrm>
          <a:prstGeom prst="rect">
            <a:avLst/>
          </a:prstGeom>
        </p:spPr>
        <p:txBody>
          <a:bodyPr lIns="0" tIns="0" rIns="0" bIns="0" rtlCol="0" anchor="t">
            <a:spAutoFit/>
          </a:bodyPr>
          <a:lstStyle/>
          <a:p>
            <a:pPr algn="ctr">
              <a:lnSpc>
                <a:spcPts val="6159"/>
              </a:lnSpc>
              <a:spcBef>
                <a:spcPct val="0"/>
              </a:spcBef>
            </a:pPr>
            <a:r>
              <a:rPr lang="en-US" sz="4399" dirty="0">
                <a:solidFill>
                  <a:srgbClr val="E7791E"/>
                </a:solidFill>
                <a:latin typeface="#9Slide07 Crocante"/>
                <a:ea typeface="#9Slide07 Crocante"/>
                <a:cs typeface="#9Slide07 Crocante"/>
                <a:sym typeface="#9Slide07 Crocante"/>
              </a:rPr>
              <a:t>HOA </a:t>
            </a:r>
            <a:r>
              <a:rPr lang="en-US" sz="4399" dirty="0" err="1">
                <a:solidFill>
                  <a:srgbClr val="E7791E"/>
                </a:solidFill>
                <a:latin typeface="#9Slide07 Crocante"/>
                <a:ea typeface="#9Slide07 Crocante"/>
                <a:cs typeface="#9Slide07 Crocante"/>
                <a:sym typeface="#9Slide07 Crocante"/>
              </a:rPr>
              <a:t>CÚC</a:t>
            </a:r>
            <a:r>
              <a:rPr lang="en-US" sz="4399" dirty="0">
                <a:solidFill>
                  <a:srgbClr val="E7791E"/>
                </a:solidFill>
                <a:latin typeface="#9Slide07 Crocante"/>
                <a:ea typeface="#9Slide07 Crocante"/>
                <a:cs typeface="#9Slide07 Crocante"/>
                <a:sym typeface="#9Slide07 Crocante"/>
              </a:rPr>
              <a:t> </a:t>
            </a:r>
            <a:r>
              <a:rPr lang="en-US" sz="4399" dirty="0" err="1">
                <a:solidFill>
                  <a:srgbClr val="E7791E"/>
                </a:solidFill>
                <a:latin typeface="#9Slide07 Crocante"/>
                <a:ea typeface="#9Slide07 Crocante"/>
                <a:cs typeface="#9Slide07 Crocante"/>
                <a:sym typeface="#9Slide07 Crocante"/>
              </a:rPr>
              <a:t>HOẠ</a:t>
            </a:r>
            <a:r>
              <a:rPr lang="en-US" sz="4399" dirty="0">
                <a:solidFill>
                  <a:srgbClr val="E7791E"/>
                </a:solidFill>
                <a:latin typeface="#9Slide07 Crocante"/>
                <a:ea typeface="#9Slide07 Crocante"/>
                <a:cs typeface="#9Slide07 Crocante"/>
                <a:sym typeface="#9Slide07 Crocante"/>
              </a:rPr>
              <a:t> MI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1596424" y="6312045"/>
            <a:ext cx="6512557" cy="3826128"/>
          </a:xfrm>
          <a:custGeom>
            <a:avLst/>
            <a:gdLst/>
            <a:ahLst/>
            <a:cxnLst/>
            <a:rect l="l" t="t" r="r" b="b"/>
            <a:pathLst>
              <a:path w="6512557" h="3826128">
                <a:moveTo>
                  <a:pt x="0" y="0"/>
                </a:moveTo>
                <a:lnTo>
                  <a:pt x="6512557" y="0"/>
                </a:lnTo>
                <a:lnTo>
                  <a:pt x="6512557" y="3826128"/>
                </a:lnTo>
                <a:lnTo>
                  <a:pt x="0" y="3826128"/>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5" name="TextBox 5"/>
          <p:cNvSpPr txBox="1"/>
          <p:nvPr/>
        </p:nvSpPr>
        <p:spPr>
          <a:xfrm>
            <a:off x="9144000" y="3486051"/>
            <a:ext cx="8283001" cy="3107889"/>
          </a:xfrm>
          <a:prstGeom prst="rect">
            <a:avLst/>
          </a:prstGeom>
        </p:spPr>
        <p:txBody>
          <a:bodyPr lIns="0" tIns="0" rIns="0" bIns="0" rtlCol="0" anchor="t">
            <a:spAutoFit/>
          </a:bodyPr>
          <a:lstStyle/>
          <a:p>
            <a:pPr algn="just">
              <a:lnSpc>
                <a:spcPts val="6159"/>
              </a:lnSpc>
            </a:pPr>
            <a:r>
              <a:rPr lang="en-US" sz="4399" b="1" dirty="0">
                <a:solidFill>
                  <a:srgbClr val="FD5795"/>
                </a:solidFill>
                <a:latin typeface="Roboto Condensed Bold"/>
                <a:ea typeface="Roboto Condensed Bold"/>
                <a:cs typeface="Roboto Condensed Bold"/>
                <a:sym typeface="Roboto Condensed Bold"/>
              </a:rPr>
              <a:t>Hoa </a:t>
            </a:r>
            <a:r>
              <a:rPr lang="en-US" sz="4399" b="1" dirty="0" err="1">
                <a:solidFill>
                  <a:srgbClr val="FD5795"/>
                </a:solidFill>
                <a:latin typeface="Roboto Condensed Bold"/>
                <a:ea typeface="Roboto Condensed Bold"/>
                <a:cs typeface="Roboto Condensed Bold"/>
                <a:sym typeface="Roboto Condensed Bold"/>
              </a:rPr>
              <a:t>cúc</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họa</a:t>
            </a:r>
            <a:r>
              <a:rPr lang="en-US" sz="4399" b="1" dirty="0">
                <a:solidFill>
                  <a:srgbClr val="FD5795"/>
                </a:solidFill>
                <a:latin typeface="Roboto Condensed Bold"/>
                <a:ea typeface="Roboto Condensed Bold"/>
                <a:cs typeface="Roboto Condensed Bold"/>
                <a:sym typeface="Roboto Condensed Bold"/>
              </a:rPr>
              <a:t> mi </a:t>
            </a:r>
            <a:r>
              <a:rPr lang="en-US" sz="4399" b="1" dirty="0" err="1">
                <a:solidFill>
                  <a:srgbClr val="FD5795"/>
                </a:solidFill>
                <a:latin typeface="Roboto Condensed Bold"/>
                <a:ea typeface="Roboto Condensed Bold"/>
                <a:cs typeface="Roboto Condensed Bold"/>
                <a:sym typeface="Roboto Condensed Bold"/>
              </a:rPr>
              <a:t>mang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vẻ</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đẹp</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tinh</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khôi</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giản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dị</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thường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xuất</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hiện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trong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nhiều</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bức</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ảnh</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về</a:t>
            </a:r>
            <a:r>
              <a:rPr lang="en-US" sz="4399" b="1" dirty="0">
                <a:solidFill>
                  <a:srgbClr val="FD5795"/>
                </a:solidFill>
                <a:latin typeface="Roboto Condensed Bold"/>
                <a:ea typeface="Roboto Condensed Bold"/>
                <a:cs typeface="Roboto Condensed Bold"/>
                <a:sym typeface="Roboto Condensed Bold"/>
              </a:rPr>
              <a:t> Hà </a:t>
            </a:r>
            <a:r>
              <a:rPr lang="en-US" sz="4399" b="1" dirty="0" err="1">
                <a:solidFill>
                  <a:srgbClr val="FD5795"/>
                </a:solidFill>
                <a:latin typeface="Roboto Condensed Bold"/>
                <a:ea typeface="Roboto Condensed Bold"/>
                <a:cs typeface="Roboto Condensed Bold"/>
                <a:sym typeface="Roboto Condensed Bold"/>
              </a:rPr>
              <a:t>Nội</a:t>
            </a:r>
            <a:r>
              <a:rPr lang="en-US" sz="4399" b="1" dirty="0">
                <a:solidFill>
                  <a:srgbClr val="FD5795"/>
                </a:solidFill>
                <a:latin typeface="Roboto Condensed Bold"/>
                <a:ea typeface="Roboto Condensed Bold"/>
                <a:cs typeface="Roboto Condensed Bold"/>
                <a:sym typeface="Roboto Condensed Bold"/>
              </a:rPr>
              <a:t>.</a:t>
            </a:r>
          </a:p>
          <a:p>
            <a:pPr algn="just">
              <a:lnSpc>
                <a:spcPts val="6159"/>
              </a:lnSpc>
              <a:spcBef>
                <a:spcPct val="0"/>
              </a:spcBef>
            </a:pPr>
            <a:endParaRPr lang="en-US" sz="4399" b="1" dirty="0">
              <a:solidFill>
                <a:srgbClr val="FD5795"/>
              </a:solidFill>
              <a:latin typeface="Roboto Condensed Bold"/>
              <a:ea typeface="Roboto Condensed Bold"/>
              <a:cs typeface="Roboto Condensed Bold"/>
              <a:sym typeface="Roboto Condensed Bold"/>
            </a:endParaRPr>
          </a:p>
        </p:txBody>
      </p:sp>
      <p:sp>
        <p:nvSpPr>
          <p:cNvPr id="6" name="Freeform 6"/>
          <p:cNvSpPr/>
          <p:nvPr/>
        </p:nvSpPr>
        <p:spPr>
          <a:xfrm>
            <a:off x="1485701" y="3253404"/>
            <a:ext cx="6402696" cy="5530329"/>
          </a:xfrm>
          <a:custGeom>
            <a:avLst/>
            <a:gdLst/>
            <a:ahLst/>
            <a:cxnLst/>
            <a:rect l="l" t="t" r="r" b="b"/>
            <a:pathLst>
              <a:path w="6402696" h="5530329">
                <a:moveTo>
                  <a:pt x="0" y="0"/>
                </a:moveTo>
                <a:lnTo>
                  <a:pt x="6402696" y="0"/>
                </a:lnTo>
                <a:lnTo>
                  <a:pt x="6402696"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TextBox 7"/>
          <p:cNvSpPr txBox="1"/>
          <p:nvPr/>
        </p:nvSpPr>
        <p:spPr>
          <a:xfrm>
            <a:off x="1082458" y="5560073"/>
            <a:ext cx="7209182" cy="793165"/>
          </a:xfrm>
          <a:prstGeom prst="rect">
            <a:avLst/>
          </a:prstGeom>
        </p:spPr>
        <p:txBody>
          <a:bodyPr lIns="0" tIns="0" rIns="0" bIns="0" rtlCol="0" anchor="t">
            <a:spAutoFit/>
          </a:bodyPr>
          <a:lstStyle/>
          <a:p>
            <a:pPr algn="ctr">
              <a:lnSpc>
                <a:spcPts val="6159"/>
              </a:lnSpc>
              <a:spcBef>
                <a:spcPct val="0"/>
              </a:spcBef>
            </a:pPr>
            <a:r>
              <a:rPr lang="en-US" sz="4399">
                <a:solidFill>
                  <a:srgbClr val="E7791E"/>
                </a:solidFill>
                <a:latin typeface="#9Slide07 Crocante"/>
                <a:ea typeface="#9Slide07 Crocante"/>
                <a:cs typeface="#9Slide07 Crocante"/>
                <a:sym typeface="#9Slide07 Crocante"/>
              </a:rPr>
              <a:t>HOA CÚC HOẠ MI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3ACB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121694"/>
            <a:chOff x="0" y="0"/>
            <a:chExt cx="2833290" cy="948411"/>
          </a:xfrm>
        </p:grpSpPr>
        <p:sp>
          <p:nvSpPr>
            <p:cNvPr id="3" name="Freeform 3"/>
            <p:cNvSpPr/>
            <p:nvPr/>
          </p:nvSpPr>
          <p:spPr>
            <a:xfrm>
              <a:off x="0" y="0"/>
              <a:ext cx="2833290" cy="948411"/>
            </a:xfrm>
            <a:custGeom>
              <a:avLst/>
              <a:gdLst/>
              <a:ahLst/>
              <a:cxnLst/>
              <a:rect l="l" t="t" r="r" b="b"/>
              <a:pathLst>
                <a:path w="2833290" h="948411">
                  <a:moveTo>
                    <a:pt x="0" y="0"/>
                  </a:moveTo>
                  <a:lnTo>
                    <a:pt x="2833290" y="0"/>
                  </a:lnTo>
                  <a:lnTo>
                    <a:pt x="2833290" y="948411"/>
                  </a:lnTo>
                  <a:lnTo>
                    <a:pt x="0" y="948411"/>
                  </a:lnTo>
                  <a:close/>
                </a:path>
              </a:pathLst>
            </a:custGeom>
            <a:blipFill>
              <a:blip r:embed="rId2"/>
              <a:stretch>
                <a:fillRect t="-62027" b="-62027"/>
              </a:stretch>
            </a:blipFill>
          </p:spPr>
          <p:txBody>
            <a:bodyPr/>
            <a:lstStyle/>
            <a:p>
              <a:endParaRPr lang="vi-VN"/>
            </a:p>
          </p:txBody>
        </p:sp>
      </p:grpSp>
      <p:sp>
        <p:nvSpPr>
          <p:cNvPr id="4" name="Freeform 4"/>
          <p:cNvSpPr/>
          <p:nvPr/>
        </p:nvSpPr>
        <p:spPr>
          <a:xfrm flipH="1">
            <a:off x="12295894" y="276348"/>
            <a:ext cx="6846916" cy="2113985"/>
          </a:xfrm>
          <a:custGeom>
            <a:avLst/>
            <a:gdLst/>
            <a:ahLst/>
            <a:cxnLst/>
            <a:rect l="l" t="t" r="r" b="b"/>
            <a:pathLst>
              <a:path w="6846916" h="2113985">
                <a:moveTo>
                  <a:pt x="6846916" y="0"/>
                </a:moveTo>
                <a:lnTo>
                  <a:pt x="0" y="0"/>
                </a:lnTo>
                <a:lnTo>
                  <a:pt x="0" y="2113986"/>
                </a:lnTo>
                <a:lnTo>
                  <a:pt x="6846916" y="2113986"/>
                </a:lnTo>
                <a:lnTo>
                  <a:pt x="684691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869413">
            <a:off x="-1280310" y="9014369"/>
            <a:ext cx="7315200" cy="2258568"/>
          </a:xfrm>
          <a:custGeom>
            <a:avLst/>
            <a:gdLst/>
            <a:ahLst/>
            <a:cxnLst/>
            <a:rect l="l" t="t" r="r" b="b"/>
            <a:pathLst>
              <a:path w="7315200" h="2258568">
                <a:moveTo>
                  <a:pt x="0" y="0"/>
                </a:moveTo>
                <a:lnTo>
                  <a:pt x="7315200" y="0"/>
                </a:lnTo>
                <a:lnTo>
                  <a:pt x="7315200" y="2258568"/>
                </a:lnTo>
                <a:lnTo>
                  <a:pt x="0" y="2258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14981871" y="2738035"/>
            <a:ext cx="2562543" cy="4412083"/>
            <a:chOff x="0" y="0"/>
            <a:chExt cx="757245" cy="1303793"/>
          </a:xfrm>
        </p:grpSpPr>
        <p:sp>
          <p:nvSpPr>
            <p:cNvPr id="7" name="Freeform 7"/>
            <p:cNvSpPr/>
            <p:nvPr/>
          </p:nvSpPr>
          <p:spPr>
            <a:xfrm>
              <a:off x="0" y="0"/>
              <a:ext cx="757245" cy="1303793"/>
            </a:xfrm>
            <a:custGeom>
              <a:avLst/>
              <a:gdLst/>
              <a:ahLst/>
              <a:cxnLst/>
              <a:rect l="l" t="t" r="r" b="b"/>
              <a:pathLst>
                <a:path w="757245" h="1303793">
                  <a:moveTo>
                    <a:pt x="93657" y="0"/>
                  </a:moveTo>
                  <a:lnTo>
                    <a:pt x="663588" y="0"/>
                  </a:lnTo>
                  <a:cubicBezTo>
                    <a:pt x="715313" y="0"/>
                    <a:pt x="757245" y="41932"/>
                    <a:pt x="757245" y="93657"/>
                  </a:cubicBezTo>
                  <a:lnTo>
                    <a:pt x="757245" y="1210136"/>
                  </a:lnTo>
                  <a:cubicBezTo>
                    <a:pt x="757245" y="1261861"/>
                    <a:pt x="715313" y="1303793"/>
                    <a:pt x="663588" y="1303793"/>
                  </a:cubicBezTo>
                  <a:lnTo>
                    <a:pt x="93657" y="1303793"/>
                  </a:lnTo>
                  <a:cubicBezTo>
                    <a:pt x="41932" y="1303793"/>
                    <a:pt x="0" y="1261861"/>
                    <a:pt x="0" y="1210136"/>
                  </a:cubicBezTo>
                  <a:lnTo>
                    <a:pt x="0" y="93657"/>
                  </a:lnTo>
                  <a:cubicBezTo>
                    <a:pt x="0" y="41932"/>
                    <a:pt x="41932" y="0"/>
                    <a:pt x="93657" y="0"/>
                  </a:cubicBezTo>
                  <a:close/>
                </a:path>
              </a:pathLst>
            </a:custGeom>
            <a:blipFill>
              <a:blip r:embed="rId5"/>
              <a:stretch>
                <a:fillRect l="-79212" r="-79212"/>
              </a:stretch>
            </a:blipFill>
            <a:ln w="76200" cap="rnd">
              <a:solidFill>
                <a:srgbClr val="FFFFFF"/>
              </a:solidFill>
              <a:prstDash val="solid"/>
              <a:round/>
            </a:ln>
          </p:spPr>
          <p:txBody>
            <a:bodyPr/>
            <a:lstStyle/>
            <a:p>
              <a:endParaRPr lang="vi-VN"/>
            </a:p>
          </p:txBody>
        </p:sp>
      </p:grpSp>
      <p:grpSp>
        <p:nvGrpSpPr>
          <p:cNvPr id="8" name="Group 8"/>
          <p:cNvGrpSpPr/>
          <p:nvPr/>
        </p:nvGrpSpPr>
        <p:grpSpPr>
          <a:xfrm>
            <a:off x="12295894" y="2738035"/>
            <a:ext cx="2562543" cy="4412083"/>
            <a:chOff x="0" y="0"/>
            <a:chExt cx="757245" cy="1303793"/>
          </a:xfrm>
        </p:grpSpPr>
        <p:sp>
          <p:nvSpPr>
            <p:cNvPr id="9" name="Freeform 9"/>
            <p:cNvSpPr/>
            <p:nvPr/>
          </p:nvSpPr>
          <p:spPr>
            <a:xfrm>
              <a:off x="0" y="0"/>
              <a:ext cx="757245" cy="1303793"/>
            </a:xfrm>
            <a:custGeom>
              <a:avLst/>
              <a:gdLst/>
              <a:ahLst/>
              <a:cxnLst/>
              <a:rect l="l" t="t" r="r" b="b"/>
              <a:pathLst>
                <a:path w="757245" h="1303793">
                  <a:moveTo>
                    <a:pt x="93657" y="0"/>
                  </a:moveTo>
                  <a:lnTo>
                    <a:pt x="663588" y="0"/>
                  </a:lnTo>
                  <a:cubicBezTo>
                    <a:pt x="715313" y="0"/>
                    <a:pt x="757245" y="41932"/>
                    <a:pt x="757245" y="93657"/>
                  </a:cubicBezTo>
                  <a:lnTo>
                    <a:pt x="757245" y="1210136"/>
                  </a:lnTo>
                  <a:cubicBezTo>
                    <a:pt x="757245" y="1261861"/>
                    <a:pt x="715313" y="1303793"/>
                    <a:pt x="663588" y="1303793"/>
                  </a:cubicBezTo>
                  <a:lnTo>
                    <a:pt x="93657" y="1303793"/>
                  </a:lnTo>
                  <a:cubicBezTo>
                    <a:pt x="41932" y="1303793"/>
                    <a:pt x="0" y="1261861"/>
                    <a:pt x="0" y="1210136"/>
                  </a:cubicBezTo>
                  <a:lnTo>
                    <a:pt x="0" y="93657"/>
                  </a:lnTo>
                  <a:cubicBezTo>
                    <a:pt x="0" y="41932"/>
                    <a:pt x="41932" y="0"/>
                    <a:pt x="93657" y="0"/>
                  </a:cubicBezTo>
                  <a:close/>
                </a:path>
              </a:pathLst>
            </a:custGeom>
            <a:blipFill>
              <a:blip r:embed="rId6"/>
              <a:stretch>
                <a:fillRect l="-79212" r="-79212"/>
              </a:stretch>
            </a:blipFill>
            <a:ln w="76200" cap="rnd">
              <a:solidFill>
                <a:srgbClr val="FFFFFF"/>
              </a:solidFill>
              <a:prstDash val="solid"/>
              <a:round/>
            </a:ln>
          </p:spPr>
          <p:txBody>
            <a:bodyPr/>
            <a:lstStyle/>
            <a:p>
              <a:endParaRPr lang="vi-VN"/>
            </a:p>
          </p:txBody>
        </p:sp>
      </p:grpSp>
      <p:grpSp>
        <p:nvGrpSpPr>
          <p:cNvPr id="10" name="Group 10"/>
          <p:cNvGrpSpPr/>
          <p:nvPr/>
        </p:nvGrpSpPr>
        <p:grpSpPr>
          <a:xfrm>
            <a:off x="0" y="9999183"/>
            <a:ext cx="18288000" cy="281024"/>
            <a:chOff x="0" y="0"/>
            <a:chExt cx="4816593" cy="74014"/>
          </a:xfrm>
        </p:grpSpPr>
        <p:sp>
          <p:nvSpPr>
            <p:cNvPr id="11" name="Freeform 11"/>
            <p:cNvSpPr/>
            <p:nvPr/>
          </p:nvSpPr>
          <p:spPr>
            <a:xfrm>
              <a:off x="0" y="0"/>
              <a:ext cx="4816592" cy="74014"/>
            </a:xfrm>
            <a:custGeom>
              <a:avLst/>
              <a:gdLst/>
              <a:ahLst/>
              <a:cxnLst/>
              <a:rect l="l" t="t" r="r" b="b"/>
              <a:pathLst>
                <a:path w="4816592" h="74014">
                  <a:moveTo>
                    <a:pt x="0" y="0"/>
                  </a:moveTo>
                  <a:lnTo>
                    <a:pt x="4816592" y="0"/>
                  </a:lnTo>
                  <a:lnTo>
                    <a:pt x="4816592" y="74014"/>
                  </a:lnTo>
                  <a:lnTo>
                    <a:pt x="0" y="74014"/>
                  </a:lnTo>
                  <a:close/>
                </a:path>
              </a:pathLst>
            </a:custGeom>
            <a:solidFill>
              <a:srgbClr val="5A8090"/>
            </a:solidFill>
          </p:spPr>
          <p:txBody>
            <a:bodyPr/>
            <a:lstStyle/>
            <a:p>
              <a:endParaRPr lang="vi-VN"/>
            </a:p>
          </p:txBody>
        </p:sp>
        <p:sp>
          <p:nvSpPr>
            <p:cNvPr id="12" name="TextBox 12"/>
            <p:cNvSpPr txBox="1"/>
            <p:nvPr/>
          </p:nvSpPr>
          <p:spPr>
            <a:xfrm>
              <a:off x="0" y="-38100"/>
              <a:ext cx="4816593" cy="112114"/>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651077" y="7502543"/>
            <a:ext cx="5238633" cy="1885908"/>
          </a:xfrm>
          <a:custGeom>
            <a:avLst/>
            <a:gdLst/>
            <a:ahLst/>
            <a:cxnLst/>
            <a:rect l="l" t="t" r="r" b="b"/>
            <a:pathLst>
              <a:path w="5238633" h="1885908">
                <a:moveTo>
                  <a:pt x="0" y="0"/>
                </a:moveTo>
                <a:lnTo>
                  <a:pt x="5238633" y="0"/>
                </a:lnTo>
                <a:lnTo>
                  <a:pt x="5238633" y="1885908"/>
                </a:lnTo>
                <a:lnTo>
                  <a:pt x="0" y="188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4" name="TextBox 14"/>
          <p:cNvSpPr txBox="1"/>
          <p:nvPr/>
        </p:nvSpPr>
        <p:spPr>
          <a:xfrm>
            <a:off x="2068262" y="6330221"/>
            <a:ext cx="10396374" cy="1173344"/>
          </a:xfrm>
          <a:prstGeom prst="rect">
            <a:avLst/>
          </a:prstGeom>
        </p:spPr>
        <p:txBody>
          <a:bodyPr lIns="0" tIns="0" rIns="0" bIns="0" rtlCol="0" anchor="t">
            <a:spAutoFit/>
          </a:bodyPr>
          <a:lstStyle/>
          <a:p>
            <a:pPr algn="ctr">
              <a:lnSpc>
                <a:spcPts val="4613"/>
              </a:lnSpc>
            </a:pPr>
            <a:r>
              <a:rPr lang="en-US" sz="3844" b="1" spc="192">
                <a:solidFill>
                  <a:srgbClr val="FFFFFF"/>
                </a:solidFill>
                <a:latin typeface="Fraunces Bold"/>
                <a:ea typeface="Fraunces Bold"/>
                <a:cs typeface="Fraunces Bold"/>
                <a:sym typeface="Fraunces Bold"/>
              </a:rPr>
              <a:t>BÀI 8: </a:t>
            </a:r>
          </a:p>
          <a:p>
            <a:pPr algn="ctr">
              <a:lnSpc>
                <a:spcPts val="4613"/>
              </a:lnSpc>
            </a:pPr>
            <a:r>
              <a:rPr lang="en-US" sz="3844" b="1" spc="192">
                <a:solidFill>
                  <a:srgbClr val="FFFFFF"/>
                </a:solidFill>
                <a:latin typeface="Fraunces Bold"/>
                <a:ea typeface="Fraunces Bold"/>
                <a:cs typeface="Fraunces Bold"/>
                <a:sym typeface="Fraunces Bold"/>
              </a:rPr>
              <a:t>VĂN BẢN THÔNG TIN</a:t>
            </a:r>
          </a:p>
        </p:txBody>
      </p:sp>
      <p:sp>
        <p:nvSpPr>
          <p:cNvPr id="15" name="TextBox 15"/>
          <p:cNvSpPr txBox="1"/>
          <p:nvPr/>
        </p:nvSpPr>
        <p:spPr>
          <a:xfrm>
            <a:off x="2655216" y="7503565"/>
            <a:ext cx="8753985" cy="2010070"/>
          </a:xfrm>
          <a:prstGeom prst="rect">
            <a:avLst/>
          </a:prstGeom>
        </p:spPr>
        <p:txBody>
          <a:bodyPr lIns="0" tIns="0" rIns="0" bIns="0" rtlCol="0" anchor="t">
            <a:spAutoFit/>
          </a:bodyPr>
          <a:lstStyle/>
          <a:p>
            <a:pPr algn="ctr">
              <a:lnSpc>
                <a:spcPts val="8165"/>
              </a:lnSpc>
            </a:pPr>
            <a:r>
              <a:rPr lang="en-US" sz="4948" dirty="0" err="1">
                <a:solidFill>
                  <a:srgbClr val="535254"/>
                </a:solidFill>
                <a:latin typeface="#9Slide05 Dear Saturday"/>
                <a:ea typeface="#9Slide05 Dear Saturday"/>
                <a:cs typeface="#9Slide05 Dear Saturday"/>
                <a:sym typeface="#9Slide05 Dear Saturday"/>
              </a:rPr>
              <a:t>Cùng</a:t>
            </a:r>
            <a:r>
              <a:rPr lang="en-US" sz="4948" dirty="0">
                <a:solidFill>
                  <a:srgbClr val="535254"/>
                </a:solidFill>
                <a:latin typeface="#9Slide05 Dear Saturday"/>
                <a:ea typeface="#9Slide05 Dear Saturday"/>
                <a:cs typeface="#9Slide05 Dear Saturday"/>
                <a:sym typeface="#9Slide05 Dear Saturday"/>
              </a:rPr>
              <a:t> </a:t>
            </a:r>
            <a:r>
              <a:rPr lang="en-US" sz="4948" dirty="0" err="1">
                <a:solidFill>
                  <a:srgbClr val="535254"/>
                </a:solidFill>
                <a:latin typeface="#9Slide05 Dear Saturday"/>
                <a:ea typeface="#9Slide05 Dear Saturday"/>
                <a:cs typeface="#9Slide05 Dear Saturday"/>
                <a:sym typeface="#9Slide05 Dear Saturday"/>
              </a:rPr>
              <a:t>nhà</a:t>
            </a:r>
            <a:r>
              <a:rPr lang="en-US" sz="4948" dirty="0">
                <a:solidFill>
                  <a:srgbClr val="535254"/>
                </a:solidFill>
                <a:latin typeface="#9Slide05 Dear Saturday"/>
                <a:ea typeface="#9Slide05 Dear Saturday"/>
                <a:cs typeface="#9Slide05 Dear Saturday"/>
                <a:sym typeface="#9Slide05 Dear Saturday"/>
              </a:rPr>
              <a:t> </a:t>
            </a:r>
            <a:r>
              <a:rPr lang="en-US" sz="4948" dirty="0" err="1">
                <a:solidFill>
                  <a:srgbClr val="535254"/>
                </a:solidFill>
                <a:latin typeface="#9Slide05 Dear Saturday"/>
                <a:ea typeface="#9Slide05 Dear Saturday"/>
                <a:cs typeface="#9Slide05 Dear Saturday"/>
                <a:sym typeface="#9Slide05 Dear Saturday"/>
              </a:rPr>
              <a:t>văn</a:t>
            </a:r>
            <a:r>
              <a:rPr lang="en-US" sz="4948" dirty="0">
                <a:solidFill>
                  <a:srgbClr val="535254"/>
                </a:solidFill>
                <a:latin typeface="#9Slide05 Dear Saturday"/>
                <a:ea typeface="#9Slide05 Dear Saturday"/>
                <a:cs typeface="#9Slide05 Dear Saturday"/>
                <a:sym typeface="#9Slide05 Dear Saturday"/>
              </a:rPr>
              <a:t> </a:t>
            </a:r>
            <a:r>
              <a:rPr lang="en-US" sz="4948" dirty="0" err="1">
                <a:solidFill>
                  <a:srgbClr val="535254"/>
                </a:solidFill>
                <a:latin typeface="#9Slide05 Dear Saturday"/>
                <a:ea typeface="#9Slide05 Dear Saturday"/>
                <a:cs typeface="#9Slide05 Dear Saturday"/>
                <a:sym typeface="#9Slide05 Dear Saturday"/>
              </a:rPr>
              <a:t>Tô</a:t>
            </a:r>
            <a:r>
              <a:rPr lang="en-US" sz="4948" dirty="0">
                <a:solidFill>
                  <a:srgbClr val="535254"/>
                </a:solidFill>
                <a:latin typeface="#9Slide05 Dear Saturday"/>
                <a:ea typeface="#9Slide05 Dear Saturday"/>
                <a:cs typeface="#9Slide05 Dear Saturday"/>
                <a:sym typeface="#9Slide05 Dear Saturday"/>
              </a:rPr>
              <a:t> Hoài </a:t>
            </a:r>
            <a:r>
              <a:rPr lang="en-US" sz="4948" dirty="0" err="1">
                <a:solidFill>
                  <a:srgbClr val="535254"/>
                </a:solidFill>
                <a:latin typeface="#9Slide05 Dear Saturday"/>
                <a:ea typeface="#9Slide05 Dear Saturday"/>
                <a:cs typeface="#9Slide05 Dear Saturday"/>
                <a:sym typeface="#9Slide05 Dear Saturday"/>
              </a:rPr>
              <a:t>ngắm</a:t>
            </a:r>
            <a:r>
              <a:rPr lang="en-US" sz="4948" dirty="0">
                <a:solidFill>
                  <a:srgbClr val="535254"/>
                </a:solidFill>
                <a:latin typeface="#9Slide05 Dear Saturday"/>
                <a:ea typeface="#9Slide05 Dear Saturday"/>
                <a:cs typeface="#9Slide05 Dear Saturday"/>
                <a:sym typeface="#9Slide05 Dear Saturday"/>
              </a:rPr>
              <a:t> </a:t>
            </a:r>
            <a:r>
              <a:rPr lang="en-US" sz="4948" dirty="0" err="1">
                <a:solidFill>
                  <a:srgbClr val="535254"/>
                </a:solidFill>
                <a:latin typeface="#9Slide05 Dear Saturday"/>
                <a:ea typeface="#9Slide05 Dear Saturday"/>
                <a:cs typeface="#9Slide05 Dear Saturday"/>
                <a:sym typeface="#9Slide05 Dear Saturday"/>
              </a:rPr>
              <a:t>phố</a:t>
            </a:r>
            <a:r>
              <a:rPr lang="en-US" sz="4948" dirty="0">
                <a:solidFill>
                  <a:srgbClr val="535254"/>
                </a:solidFill>
                <a:latin typeface="#9Slide05 Dear Saturday"/>
                <a:ea typeface="#9Slide05 Dear Saturday"/>
                <a:cs typeface="#9Slide05 Dear Saturday"/>
                <a:sym typeface="#9Slide05 Dear Saturday"/>
              </a:rPr>
              <a:t> </a:t>
            </a:r>
            <a:r>
              <a:rPr lang="en-US" sz="4948" dirty="0" err="1">
                <a:solidFill>
                  <a:srgbClr val="535254"/>
                </a:solidFill>
                <a:latin typeface="#9Slide05 Dear Saturday"/>
                <a:ea typeface="#9Slide05 Dear Saturday"/>
                <a:cs typeface="#9Slide05 Dear Saturday"/>
                <a:sym typeface="#9Slide05 Dear Saturday"/>
              </a:rPr>
              <a:t>phường</a:t>
            </a:r>
            <a:r>
              <a:rPr lang="en-US" sz="4948" dirty="0">
                <a:solidFill>
                  <a:srgbClr val="535254"/>
                </a:solidFill>
                <a:latin typeface="#9Slide05 Dear Saturday"/>
                <a:ea typeface="#9Slide05 Dear Saturday"/>
                <a:cs typeface="#9Slide05 Dear Saturday"/>
                <a:sym typeface="#9Slide05 Dear Saturday"/>
              </a:rPr>
              <a:t> Hà </a:t>
            </a:r>
            <a:r>
              <a:rPr lang="en-US" sz="4948" dirty="0" err="1">
                <a:solidFill>
                  <a:srgbClr val="535254"/>
                </a:solidFill>
                <a:latin typeface="#9Slide05 Dear Saturday"/>
                <a:ea typeface="#9Slide05 Dear Saturday"/>
                <a:cs typeface="#9Slide05 Dear Saturday"/>
                <a:sym typeface="#9Slide05 Dear Saturday"/>
              </a:rPr>
              <a:t>Nội</a:t>
            </a:r>
            <a:endParaRPr lang="en-US" sz="4948" dirty="0">
              <a:solidFill>
                <a:srgbClr val="535254"/>
              </a:solidFill>
              <a:latin typeface="#9Slide05 Dear Saturday"/>
              <a:ea typeface="#9Slide05 Dear Saturday"/>
              <a:cs typeface="#9Slide05 Dear Saturday"/>
              <a:sym typeface="#9Slide05 Dear Saturday"/>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aphicFrame>
        <p:nvGraphicFramePr>
          <p:cNvPr id="4" name="Table 4"/>
          <p:cNvGraphicFramePr>
            <a:graphicFrameLocks noGrp="1"/>
          </p:cNvGraphicFramePr>
          <p:nvPr/>
        </p:nvGraphicFramePr>
        <p:xfrm>
          <a:off x="618830" y="2474179"/>
          <a:ext cx="17050341" cy="7600786"/>
        </p:xfrm>
        <a:graphic>
          <a:graphicData uri="http://schemas.openxmlformats.org/drawingml/2006/table">
            <a:tbl>
              <a:tblPr/>
              <a:tblGrid>
                <a:gridCol w="12158055">
                  <a:extLst>
                    <a:ext uri="{9D8B030D-6E8A-4147-A177-3AD203B41FA5}">
                      <a16:colId xmlns:a16="http://schemas.microsoft.com/office/drawing/2014/main" val="20000"/>
                    </a:ext>
                  </a:extLst>
                </a:gridCol>
                <a:gridCol w="3151636">
                  <a:extLst>
                    <a:ext uri="{9D8B030D-6E8A-4147-A177-3AD203B41FA5}">
                      <a16:colId xmlns:a16="http://schemas.microsoft.com/office/drawing/2014/main" val="20001"/>
                    </a:ext>
                  </a:extLst>
                </a:gridCol>
                <a:gridCol w="1740650">
                  <a:extLst>
                    <a:ext uri="{9D8B030D-6E8A-4147-A177-3AD203B41FA5}">
                      <a16:colId xmlns:a16="http://schemas.microsoft.com/office/drawing/2014/main" val="20002"/>
                    </a:ext>
                  </a:extLst>
                </a:gridCol>
              </a:tblGrid>
              <a:tr h="1135884">
                <a:tc>
                  <a:txBody>
                    <a:bodyPr/>
                    <a:lstStyle/>
                    <a:p>
                      <a:pPr algn="ctr">
                        <a:lnSpc>
                          <a:spcPts val="4439"/>
                        </a:lnSpc>
                        <a:defRPr/>
                      </a:pPr>
                      <a:r>
                        <a:rPr lang="en-US" sz="3699" b="1" dirty="0" err="1">
                          <a:solidFill>
                            <a:srgbClr val="FFFFFF">
                              <a:alpha val="86667"/>
                            </a:srgbClr>
                          </a:solidFill>
                          <a:latin typeface="Roboto Condensed Bold"/>
                          <a:ea typeface="Roboto Condensed Bold"/>
                          <a:cs typeface="Roboto Condensed Bold"/>
                          <a:sym typeface="Roboto Condensed Bold"/>
                        </a:rPr>
                        <a:t>Tiêu</a:t>
                      </a:r>
                      <a:r>
                        <a:rPr lang="en-US" sz="3699" b="1" dirty="0">
                          <a:solidFill>
                            <a:srgbClr val="FFFFFF">
                              <a:alpha val="86667"/>
                            </a:srgbClr>
                          </a:solidFill>
                          <a:latin typeface="Roboto Condensed Bold"/>
                          <a:ea typeface="Roboto Condensed Bold"/>
                          <a:cs typeface="Roboto Condensed Bold"/>
                          <a:sym typeface="Roboto Condensed Bold"/>
                        </a:rPr>
                        <a:t> </a:t>
                      </a:r>
                      <a:r>
                        <a:rPr lang="en-US" sz="3699" b="1" dirty="0" err="1">
                          <a:solidFill>
                            <a:srgbClr val="FFFFFF">
                              <a:alpha val="86667"/>
                            </a:srgbClr>
                          </a:solidFill>
                          <a:latin typeface="Roboto Condensed Bold"/>
                          <a:ea typeface="Roboto Condensed Bold"/>
                          <a:cs typeface="Roboto Condensed Bold"/>
                          <a:sym typeface="Roboto Condensed Bold"/>
                        </a:rPr>
                        <a:t>chí</a:t>
                      </a:r>
                      <a:endParaRPr lang="en-US" sz="1100" dirty="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B4595D">
                        <a:alpha val="86667"/>
                      </a:srgbClr>
                    </a:solidFill>
                  </a:tcPr>
                </a:tc>
                <a:tc>
                  <a:txBody>
                    <a:bodyPr/>
                    <a:lstStyle/>
                    <a:p>
                      <a:pPr algn="ctr">
                        <a:lnSpc>
                          <a:spcPts val="4439"/>
                        </a:lnSpc>
                        <a:defRPr/>
                      </a:pPr>
                      <a:r>
                        <a:rPr lang="en-US" sz="3699" b="1">
                          <a:solidFill>
                            <a:srgbClr val="FFFFFF">
                              <a:alpha val="86667"/>
                            </a:srgbClr>
                          </a:solidFill>
                          <a:latin typeface="Roboto Condensed Bold"/>
                          <a:ea typeface="Roboto Condensed Bold"/>
                          <a:cs typeface="Roboto Condensed Bold"/>
                          <a:sym typeface="Roboto Condensed Bold"/>
                        </a:rPr>
                        <a:t>Có </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B4595D">
                        <a:alpha val="86667"/>
                      </a:srgbClr>
                    </a:solidFill>
                  </a:tcPr>
                </a:tc>
                <a:tc>
                  <a:txBody>
                    <a:bodyPr/>
                    <a:lstStyle/>
                    <a:p>
                      <a:pPr algn="ctr">
                        <a:lnSpc>
                          <a:spcPts val="4439"/>
                        </a:lnSpc>
                        <a:defRPr/>
                      </a:pPr>
                      <a:r>
                        <a:rPr lang="en-US" sz="3699" b="1">
                          <a:solidFill>
                            <a:srgbClr val="FFFFFF">
                              <a:alpha val="86667"/>
                            </a:srgbClr>
                          </a:solidFill>
                          <a:latin typeface="Roboto Condensed Bold"/>
                          <a:ea typeface="Roboto Condensed Bold"/>
                          <a:cs typeface="Roboto Condensed Bold"/>
                          <a:sym typeface="Roboto Condensed Bold"/>
                        </a:rPr>
                        <a:t>Không</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B4595D">
                        <a:alpha val="86667"/>
                      </a:srgbClr>
                    </a:solidFill>
                  </a:tcPr>
                </a:tc>
                <a:extLst>
                  <a:ext uri="{0D108BD9-81ED-4DB2-BD59-A6C34878D82A}">
                    <a16:rowId xmlns:a16="http://schemas.microsoft.com/office/drawing/2014/main" val="10000"/>
                  </a:ext>
                </a:extLst>
              </a:tr>
              <a:tr h="1135884">
                <a:tc>
                  <a:txBody>
                    <a:bodyPr/>
                    <a:lstStyle/>
                    <a:p>
                      <a:pPr algn="just">
                        <a:lnSpc>
                          <a:spcPts val="4439"/>
                        </a:lnSpc>
                        <a:defRPr/>
                      </a:pPr>
                      <a:r>
                        <a:rPr lang="en-US" sz="3699">
                          <a:solidFill>
                            <a:srgbClr val="000000">
                              <a:alpha val="86667"/>
                            </a:srgbClr>
                          </a:solidFill>
                          <a:latin typeface="Roboto Condensed"/>
                          <a:ea typeface="Roboto Condensed"/>
                          <a:cs typeface="Roboto Condensed"/>
                          <a:sym typeface="Roboto Condensed"/>
                        </a:rPr>
                        <a:t>Đọc trôi chảy, không bỏ từ, thêm từ.</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1"/>
                  </a:ext>
                </a:extLst>
              </a:tr>
              <a:tr h="1575904">
                <a:tc>
                  <a:txBody>
                    <a:bodyPr/>
                    <a:lstStyle/>
                    <a:p>
                      <a:pPr algn="just">
                        <a:lnSpc>
                          <a:spcPts val="4439"/>
                        </a:lnSpc>
                        <a:defRPr/>
                      </a:pPr>
                      <a:r>
                        <a:rPr lang="en-US" sz="3699">
                          <a:solidFill>
                            <a:srgbClr val="000000">
                              <a:alpha val="86667"/>
                            </a:srgbClr>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2"/>
                  </a:ext>
                </a:extLst>
              </a:tr>
              <a:tr h="1135884">
                <a:tc>
                  <a:txBody>
                    <a:bodyPr/>
                    <a:lstStyle/>
                    <a:p>
                      <a:pPr algn="just">
                        <a:lnSpc>
                          <a:spcPts val="4439"/>
                        </a:lnSpc>
                        <a:defRPr/>
                      </a:pPr>
                      <a:r>
                        <a:rPr lang="en-US" sz="3699">
                          <a:solidFill>
                            <a:srgbClr val="000000">
                              <a:alpha val="86667"/>
                            </a:srgbClr>
                          </a:solidFill>
                          <a:latin typeface="Roboto Condensed"/>
                          <a:ea typeface="Roboto Condensed"/>
                          <a:cs typeface="Roboto Condensed"/>
                          <a:sym typeface="Roboto Condensed"/>
                        </a:rPr>
                        <a:t>Tốc độ đọc phù hợp.</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3"/>
                  </a:ext>
                </a:extLst>
              </a:tr>
              <a:tr h="2617230">
                <a:tc>
                  <a:txBody>
                    <a:bodyPr/>
                    <a:lstStyle/>
                    <a:p>
                      <a:pPr algn="just">
                        <a:lnSpc>
                          <a:spcPts val="4439"/>
                        </a:lnSpc>
                        <a:defRPr/>
                      </a:pPr>
                      <a:r>
                        <a:rPr lang="en-US" sz="3699">
                          <a:solidFill>
                            <a:srgbClr val="000000">
                              <a:alpha val="86667"/>
                            </a:srgbClr>
                          </a:solidFill>
                          <a:latin typeface="Roboto Condensed"/>
                          <a:ea typeface="Roboto Condensed"/>
                          <a:cs typeface="Roboto Condensed"/>
                          <a:sym typeface="Roboto Condensed"/>
                        </a:rPr>
                        <a:t>Sử dụng giọng điệu khác nhau để thể hiện được cảm xúc của nhà văn Tô Hoài với phố phường Hà Nội và sự tò mò thích thú của nhà thơ Trần Đăng Khoa khi đặt câu hỏi và lắng nghe nhà văn Tô Hoài trả lời.</a:t>
                      </a: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tc>
                  <a:txBody>
                    <a:bodyPr/>
                    <a:lstStyle/>
                    <a:p>
                      <a:pPr algn="l">
                        <a:lnSpc>
                          <a:spcPts val="5179"/>
                        </a:lnSpc>
                        <a:defRPr/>
                      </a:pPr>
                      <a:endParaRPr lang="en-US" sz="1100" dirty="0"/>
                    </a:p>
                  </a:txBody>
                  <a:tcPr marT="91440" marB="91440" anchor="ctr">
                    <a:lnL w="21431" cap="flat" cmpd="sng" algn="ctr">
                      <a:solidFill>
                        <a:srgbClr val="474847"/>
                      </a:solidFill>
                      <a:prstDash val="solid"/>
                      <a:round/>
                      <a:headEnd type="none" w="med" len="med"/>
                      <a:tailEnd type="none" w="med" len="med"/>
                    </a:lnL>
                    <a:lnR w="21431" cap="flat" cmpd="sng" algn="ctr">
                      <a:solidFill>
                        <a:srgbClr val="474847"/>
                      </a:solidFill>
                      <a:prstDash val="solid"/>
                      <a:round/>
                      <a:headEnd type="none" w="med" len="med"/>
                      <a:tailEnd type="none" w="med" len="med"/>
                    </a:lnR>
                    <a:lnT w="21431" cap="flat" cmpd="sng" algn="ctr">
                      <a:solidFill>
                        <a:srgbClr val="474847"/>
                      </a:solidFill>
                      <a:prstDash val="solid"/>
                      <a:round/>
                      <a:headEnd type="none" w="med" len="med"/>
                      <a:tailEnd type="none" w="med" len="med"/>
                    </a:lnT>
                    <a:lnB w="21431" cap="flat" cmpd="sng" algn="ctr">
                      <a:solidFill>
                        <a:srgbClr val="474847"/>
                      </a:solidFill>
                      <a:prstDash val="solid"/>
                      <a:round/>
                      <a:headEnd type="none" w="med" len="med"/>
                      <a:tailEnd type="none" w="med" len="med"/>
                    </a:lnB>
                    <a:solidFill>
                      <a:srgbClr val="EFEBE0">
                        <a:alpha val="86667"/>
                      </a:srgbClr>
                    </a:solidFill>
                  </a:tcPr>
                </a:tc>
                <a:extLst>
                  <a:ext uri="{0D108BD9-81ED-4DB2-BD59-A6C34878D82A}">
                    <a16:rowId xmlns:a16="http://schemas.microsoft.com/office/drawing/2014/main" val="10004"/>
                  </a:ext>
                </a:extLst>
              </a:tr>
            </a:tbl>
          </a:graphicData>
        </a:graphic>
      </p:graphicFrame>
      <p:sp>
        <p:nvSpPr>
          <p:cNvPr id="6" name="TextBox 6"/>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sp>
        <p:nvSpPr>
          <p:cNvPr id="7" name="TextBox 7"/>
          <p:cNvSpPr txBox="1"/>
          <p:nvPr/>
        </p:nvSpPr>
        <p:spPr>
          <a:xfrm>
            <a:off x="2871436" y="1438823"/>
            <a:ext cx="12545128" cy="779146"/>
          </a:xfrm>
          <a:prstGeom prst="rect">
            <a:avLst/>
          </a:prstGeom>
        </p:spPr>
        <p:txBody>
          <a:bodyPr lIns="0" tIns="0" rIns="0" bIns="0" rtlCol="0" anchor="t">
            <a:spAutoFit/>
          </a:bodyPr>
          <a:lstStyle/>
          <a:p>
            <a:pPr algn="ctr">
              <a:lnSpc>
                <a:spcPts val="5638"/>
              </a:lnSpc>
            </a:pPr>
            <a:r>
              <a:rPr lang="en-US" sz="3999" b="1">
                <a:solidFill>
                  <a:srgbClr val="535254"/>
                </a:solidFill>
                <a:latin typeface="Roboto Condensed Bold"/>
                <a:ea typeface="Roboto Condensed Bold"/>
                <a:cs typeface="Roboto Condensed Bold"/>
                <a:sym typeface="Roboto Condensed Bold"/>
              </a:rPr>
              <a:t>BẢNG KIỂM KĨ NĂNG ĐỌC DIỄN CẢM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sp>
        <p:nvSpPr>
          <p:cNvPr id="3" name="Freeform 3"/>
          <p:cNvSpPr/>
          <p:nvPr/>
        </p:nvSpPr>
        <p:spPr>
          <a:xfrm>
            <a:off x="9144000" y="1949597"/>
            <a:ext cx="9571088" cy="8699807"/>
          </a:xfrm>
          <a:custGeom>
            <a:avLst/>
            <a:gdLst/>
            <a:ahLst/>
            <a:cxnLst/>
            <a:rect l="l" t="t" r="r" b="b"/>
            <a:pathLst>
              <a:path w="9571088" h="8699807">
                <a:moveTo>
                  <a:pt x="0" y="0"/>
                </a:moveTo>
                <a:lnTo>
                  <a:pt x="9571088" y="0"/>
                </a:lnTo>
                <a:lnTo>
                  <a:pt x="9571088" y="8699807"/>
                </a:lnTo>
                <a:lnTo>
                  <a:pt x="0" y="8699807"/>
                </a:lnTo>
                <a:lnTo>
                  <a:pt x="0" y="0"/>
                </a:lnTo>
                <a:close/>
              </a:path>
            </a:pathLst>
          </a:custGeom>
          <a:blipFill>
            <a:blip r:embed="rId3"/>
            <a:stretch>
              <a:fillRect/>
            </a:stretch>
          </a:blipFill>
        </p:spPr>
        <p:txBody>
          <a:bodyPr/>
          <a:lstStyle/>
          <a:p>
            <a:endParaRPr lang="vi-VN"/>
          </a:p>
        </p:txBody>
      </p:sp>
      <p:sp>
        <p:nvSpPr>
          <p:cNvPr id="4" name="Freeform 4"/>
          <p:cNvSpPr/>
          <p:nvPr/>
        </p:nvSpPr>
        <p:spPr>
          <a:xfrm>
            <a:off x="373713" y="2222714"/>
            <a:ext cx="9373288" cy="6721957"/>
          </a:xfrm>
          <a:custGeom>
            <a:avLst/>
            <a:gdLst/>
            <a:ahLst/>
            <a:cxnLst/>
            <a:rect l="l" t="t" r="r" b="b"/>
            <a:pathLst>
              <a:path w="9373288" h="6721957">
                <a:moveTo>
                  <a:pt x="0" y="0"/>
                </a:moveTo>
                <a:lnTo>
                  <a:pt x="9373288" y="0"/>
                </a:lnTo>
                <a:lnTo>
                  <a:pt x="9373288" y="6721958"/>
                </a:lnTo>
                <a:lnTo>
                  <a:pt x="0" y="6721958"/>
                </a:lnTo>
                <a:lnTo>
                  <a:pt x="0" y="0"/>
                </a:lnTo>
                <a:close/>
              </a:path>
            </a:pathLst>
          </a:custGeom>
          <a:blipFill>
            <a:blip r:embed="rId4"/>
            <a:stretch>
              <a:fillRect t="-1419" b="-1419"/>
            </a:stretch>
          </a:blipFill>
        </p:spPr>
        <p:txBody>
          <a:bodyPr/>
          <a:lstStyle/>
          <a:p>
            <a:endParaRPr lang="vi-VN"/>
          </a:p>
        </p:txBody>
      </p:sp>
      <p:sp>
        <p:nvSpPr>
          <p:cNvPr id="5" name="TextBox 5"/>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sp>
        <p:nvSpPr>
          <p:cNvPr id="6" name="TextBox 6"/>
          <p:cNvSpPr txBox="1"/>
          <p:nvPr/>
        </p:nvSpPr>
        <p:spPr>
          <a:xfrm>
            <a:off x="2190229" y="4258846"/>
            <a:ext cx="5241677" cy="3107889"/>
          </a:xfrm>
          <a:prstGeom prst="rect">
            <a:avLst/>
          </a:prstGeom>
        </p:spPr>
        <p:txBody>
          <a:bodyPr lIns="0" tIns="0" rIns="0" bIns="0" rtlCol="0" anchor="t">
            <a:spAutoFit/>
          </a:bodyPr>
          <a:lstStyle/>
          <a:p>
            <a:pPr algn="ctr">
              <a:lnSpc>
                <a:spcPts val="6159"/>
              </a:lnSpc>
            </a:pPr>
            <a:r>
              <a:rPr lang="en-US" sz="4399" b="1" dirty="0">
                <a:solidFill>
                  <a:srgbClr val="E7791E"/>
                </a:solidFill>
                <a:latin typeface="Roboto Condensed Bold"/>
                <a:ea typeface="Roboto Condensed Bold"/>
                <a:cs typeface="Roboto Condensed Bold"/>
                <a:sym typeface="Roboto Condensed Bold"/>
              </a:rPr>
              <a:t>Ở </a:t>
            </a:r>
            <a:r>
              <a:rPr lang="en-US" sz="4399" b="1" dirty="0" err="1">
                <a:solidFill>
                  <a:srgbClr val="E7791E"/>
                </a:solidFill>
                <a:latin typeface="Roboto Condensed Bold"/>
                <a:ea typeface="Roboto Condensed Bold"/>
                <a:cs typeface="Roboto Condensed Bold"/>
                <a:sym typeface="Roboto Condensed Bold"/>
              </a:rPr>
              <a:t>đoạn</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đầu</a:t>
            </a:r>
            <a:r>
              <a:rPr lang="en-US" sz="4399" b="1" dirty="0">
                <a:solidFill>
                  <a:srgbClr val="E7791E"/>
                </a:solidFill>
                <a:latin typeface="Roboto Condensed Bold"/>
                <a:ea typeface="Roboto Condensed Bold"/>
                <a:cs typeface="Roboto Condensed Bold"/>
                <a:sym typeface="Roboto Condensed Bold"/>
              </a:rPr>
              <a:t>, chi </a:t>
            </a:r>
            <a:r>
              <a:rPr lang="en-US" sz="4399" b="1" dirty="0" err="1">
                <a:solidFill>
                  <a:srgbClr val="E7791E"/>
                </a:solidFill>
                <a:latin typeface="Roboto Condensed Bold"/>
                <a:ea typeface="Roboto Condensed Bold"/>
                <a:cs typeface="Roboto Condensed Bold"/>
                <a:sym typeface="Roboto Condensed Bold"/>
              </a:rPr>
              <a:t>tiết</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nào</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cho</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thấy</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Tô</a:t>
            </a:r>
            <a:r>
              <a:rPr lang="en-US" sz="4399" b="1" dirty="0">
                <a:solidFill>
                  <a:srgbClr val="E7791E"/>
                </a:solidFill>
                <a:latin typeface="Roboto Condensed Bold"/>
                <a:ea typeface="Roboto Condensed Bold"/>
                <a:cs typeface="Roboto Condensed Bold"/>
                <a:sym typeface="Roboto Condensed Bold"/>
              </a:rPr>
              <a:t> Hoài </a:t>
            </a:r>
            <a:r>
              <a:rPr lang="en-US" sz="4399" b="1" dirty="0" err="1">
                <a:solidFill>
                  <a:srgbClr val="E7791E"/>
                </a:solidFill>
                <a:latin typeface="Roboto Condensed Bold"/>
                <a:ea typeface="Roboto Condensed Bold"/>
                <a:cs typeface="Roboto Condensed Bold"/>
                <a:sym typeface="Roboto Condensed Bold"/>
              </a:rPr>
              <a:t>rất</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thông</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hiểu</a:t>
            </a:r>
            <a:r>
              <a:rPr lang="en-US" sz="4399" b="1" dirty="0">
                <a:solidFill>
                  <a:srgbClr val="E7791E"/>
                </a:solidFill>
                <a:latin typeface="Roboto Condensed Bold"/>
                <a:ea typeface="Roboto Condensed Bold"/>
                <a:cs typeface="Roboto Condensed Bold"/>
                <a:sym typeface="Roboto Condensed Bold"/>
              </a:rPr>
              <a:t> Hà </a:t>
            </a:r>
            <a:r>
              <a:rPr lang="en-US" sz="4399" b="1" dirty="0" err="1">
                <a:solidFill>
                  <a:srgbClr val="E7791E"/>
                </a:solidFill>
                <a:latin typeface="Roboto Condensed Bold"/>
                <a:ea typeface="Roboto Condensed Bold"/>
                <a:cs typeface="Roboto Condensed Bold"/>
                <a:sym typeface="Roboto Condensed Bold"/>
              </a:rPr>
              <a:t>Nội</a:t>
            </a:r>
            <a:r>
              <a:rPr lang="en-US" sz="4399" b="1" dirty="0">
                <a:solidFill>
                  <a:srgbClr val="E7791E"/>
                </a:solidFill>
                <a:latin typeface="Roboto Condensed Bold"/>
                <a:ea typeface="Roboto Condensed Bold"/>
                <a:cs typeface="Roboto Condensed Bold"/>
                <a:sym typeface="Roboto Condensed Bold"/>
              </a:rPr>
              <a:t>?</a:t>
            </a:r>
          </a:p>
          <a:p>
            <a:pPr algn="ctr">
              <a:lnSpc>
                <a:spcPts val="6159"/>
              </a:lnSpc>
              <a:spcBef>
                <a:spcPct val="0"/>
              </a:spcBef>
            </a:pPr>
            <a:endParaRPr lang="en-US" sz="4399" b="1" dirty="0">
              <a:solidFill>
                <a:srgbClr val="E7791E"/>
              </a:solidFill>
              <a:latin typeface="Roboto Condensed Bold"/>
              <a:ea typeface="Roboto Condensed Bold"/>
              <a:cs typeface="Roboto Condensed Bold"/>
              <a:sym typeface="Roboto Condensed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sp>
        <p:nvSpPr>
          <p:cNvPr id="3" name="Freeform 3"/>
          <p:cNvSpPr/>
          <p:nvPr/>
        </p:nvSpPr>
        <p:spPr>
          <a:xfrm>
            <a:off x="9144000" y="1949597"/>
            <a:ext cx="9571088" cy="8699807"/>
          </a:xfrm>
          <a:custGeom>
            <a:avLst/>
            <a:gdLst/>
            <a:ahLst/>
            <a:cxnLst/>
            <a:rect l="l" t="t" r="r" b="b"/>
            <a:pathLst>
              <a:path w="9571088" h="8699807">
                <a:moveTo>
                  <a:pt x="0" y="0"/>
                </a:moveTo>
                <a:lnTo>
                  <a:pt x="9571088" y="0"/>
                </a:lnTo>
                <a:lnTo>
                  <a:pt x="9571088" y="8699807"/>
                </a:lnTo>
                <a:lnTo>
                  <a:pt x="0" y="8699807"/>
                </a:lnTo>
                <a:lnTo>
                  <a:pt x="0" y="0"/>
                </a:lnTo>
                <a:close/>
              </a:path>
            </a:pathLst>
          </a:custGeom>
          <a:blipFill>
            <a:blip r:embed="rId3"/>
            <a:stretch>
              <a:fillRect/>
            </a:stretch>
          </a:blipFill>
        </p:spPr>
        <p:txBody>
          <a:bodyPr/>
          <a:lstStyle/>
          <a:p>
            <a:endParaRPr lang="vi-VN"/>
          </a:p>
        </p:txBody>
      </p:sp>
      <p:sp>
        <p:nvSpPr>
          <p:cNvPr id="4" name="Freeform 4"/>
          <p:cNvSpPr/>
          <p:nvPr/>
        </p:nvSpPr>
        <p:spPr>
          <a:xfrm>
            <a:off x="373713" y="2222714"/>
            <a:ext cx="9373288" cy="6721957"/>
          </a:xfrm>
          <a:custGeom>
            <a:avLst/>
            <a:gdLst/>
            <a:ahLst/>
            <a:cxnLst/>
            <a:rect l="l" t="t" r="r" b="b"/>
            <a:pathLst>
              <a:path w="9373288" h="6721957">
                <a:moveTo>
                  <a:pt x="0" y="0"/>
                </a:moveTo>
                <a:lnTo>
                  <a:pt x="9373288" y="0"/>
                </a:lnTo>
                <a:lnTo>
                  <a:pt x="9373288" y="6721958"/>
                </a:lnTo>
                <a:lnTo>
                  <a:pt x="0" y="6721958"/>
                </a:lnTo>
                <a:lnTo>
                  <a:pt x="0" y="0"/>
                </a:lnTo>
                <a:close/>
              </a:path>
            </a:pathLst>
          </a:custGeom>
          <a:blipFill>
            <a:blip r:embed="rId4"/>
            <a:stretch>
              <a:fillRect t="-1419" b="-1419"/>
            </a:stretch>
          </a:blipFill>
        </p:spPr>
        <p:txBody>
          <a:bodyPr/>
          <a:lstStyle/>
          <a:p>
            <a:endParaRPr lang="vi-VN"/>
          </a:p>
        </p:txBody>
      </p:sp>
      <p:sp>
        <p:nvSpPr>
          <p:cNvPr id="5" name="TextBox 5"/>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sp>
        <p:nvSpPr>
          <p:cNvPr id="6" name="TextBox 6"/>
          <p:cNvSpPr txBox="1"/>
          <p:nvPr/>
        </p:nvSpPr>
        <p:spPr>
          <a:xfrm>
            <a:off x="2190229" y="4258846"/>
            <a:ext cx="5241677" cy="1545689"/>
          </a:xfrm>
          <a:prstGeom prst="rect">
            <a:avLst/>
          </a:prstGeom>
        </p:spPr>
        <p:txBody>
          <a:bodyPr lIns="0" tIns="0" rIns="0" bIns="0" rtlCol="0" anchor="t">
            <a:spAutoFit/>
          </a:bodyPr>
          <a:lstStyle/>
          <a:p>
            <a:pPr algn="ctr">
              <a:lnSpc>
                <a:spcPts val="6159"/>
              </a:lnSpc>
              <a:spcBef>
                <a:spcPct val="0"/>
              </a:spcBef>
            </a:pP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Địa</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giới</a:t>
            </a:r>
            <a:r>
              <a:rPr lang="en-US" sz="4399" b="1" dirty="0">
                <a:solidFill>
                  <a:srgbClr val="E7791E"/>
                </a:solidFill>
                <a:latin typeface="Roboto Condensed Bold"/>
                <a:ea typeface="Roboto Condensed Bold"/>
                <a:cs typeface="Roboto Condensed Bold"/>
                <a:sym typeface="Roboto Condensed Bold"/>
              </a:rPr>
              <a:t> Hà </a:t>
            </a:r>
            <a:r>
              <a:rPr lang="en-US" sz="4399" b="1" dirty="0" err="1">
                <a:solidFill>
                  <a:srgbClr val="E7791E"/>
                </a:solidFill>
                <a:latin typeface="Roboto Condensed Bold"/>
                <a:ea typeface="Roboto Condensed Bold"/>
                <a:cs typeface="Roboto Condensed Bold"/>
                <a:sym typeface="Roboto Condensed Bold"/>
              </a:rPr>
              <a:t>Nội</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xưa</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có</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đặc</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điểm</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gì</a:t>
            </a:r>
            <a:r>
              <a:rPr lang="en-US" sz="4399" b="1" dirty="0">
                <a:solidFill>
                  <a:srgbClr val="E7791E"/>
                </a:solidFill>
                <a:latin typeface="Roboto Condensed Bold"/>
                <a:ea typeface="Roboto Condensed Bold"/>
                <a:cs typeface="Roboto Condensed Bold"/>
                <a:sym typeface="Roboto Condensed Bol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sp>
        <p:nvSpPr>
          <p:cNvPr id="3" name="Freeform 3"/>
          <p:cNvSpPr/>
          <p:nvPr/>
        </p:nvSpPr>
        <p:spPr>
          <a:xfrm>
            <a:off x="9144000" y="1949597"/>
            <a:ext cx="9571088" cy="8699807"/>
          </a:xfrm>
          <a:custGeom>
            <a:avLst/>
            <a:gdLst/>
            <a:ahLst/>
            <a:cxnLst/>
            <a:rect l="l" t="t" r="r" b="b"/>
            <a:pathLst>
              <a:path w="9571088" h="8699807">
                <a:moveTo>
                  <a:pt x="0" y="0"/>
                </a:moveTo>
                <a:lnTo>
                  <a:pt x="9571088" y="0"/>
                </a:lnTo>
                <a:lnTo>
                  <a:pt x="9571088" y="8699807"/>
                </a:lnTo>
                <a:lnTo>
                  <a:pt x="0" y="8699807"/>
                </a:lnTo>
                <a:lnTo>
                  <a:pt x="0" y="0"/>
                </a:lnTo>
                <a:close/>
              </a:path>
            </a:pathLst>
          </a:custGeom>
          <a:blipFill>
            <a:blip r:embed="rId3"/>
            <a:stretch>
              <a:fillRect/>
            </a:stretch>
          </a:blipFill>
        </p:spPr>
        <p:txBody>
          <a:bodyPr/>
          <a:lstStyle/>
          <a:p>
            <a:endParaRPr lang="vi-VN"/>
          </a:p>
        </p:txBody>
      </p:sp>
      <p:sp>
        <p:nvSpPr>
          <p:cNvPr id="4" name="Freeform 4"/>
          <p:cNvSpPr/>
          <p:nvPr/>
        </p:nvSpPr>
        <p:spPr>
          <a:xfrm>
            <a:off x="373713" y="2222714"/>
            <a:ext cx="9373288" cy="6721957"/>
          </a:xfrm>
          <a:custGeom>
            <a:avLst/>
            <a:gdLst/>
            <a:ahLst/>
            <a:cxnLst/>
            <a:rect l="l" t="t" r="r" b="b"/>
            <a:pathLst>
              <a:path w="9373288" h="6721957">
                <a:moveTo>
                  <a:pt x="0" y="0"/>
                </a:moveTo>
                <a:lnTo>
                  <a:pt x="9373288" y="0"/>
                </a:lnTo>
                <a:lnTo>
                  <a:pt x="9373288" y="6721958"/>
                </a:lnTo>
                <a:lnTo>
                  <a:pt x="0" y="6721958"/>
                </a:lnTo>
                <a:lnTo>
                  <a:pt x="0" y="0"/>
                </a:lnTo>
                <a:close/>
              </a:path>
            </a:pathLst>
          </a:custGeom>
          <a:blipFill>
            <a:blip r:embed="rId4"/>
            <a:stretch>
              <a:fillRect t="-1419" b="-1419"/>
            </a:stretch>
          </a:blipFill>
        </p:spPr>
        <p:txBody>
          <a:bodyPr/>
          <a:lstStyle/>
          <a:p>
            <a:endParaRPr lang="vi-VN"/>
          </a:p>
        </p:txBody>
      </p:sp>
      <p:sp>
        <p:nvSpPr>
          <p:cNvPr id="5" name="TextBox 5"/>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2. ĐỌC VĂN BẢN</a:t>
            </a:r>
          </a:p>
        </p:txBody>
      </p:sp>
      <p:sp>
        <p:nvSpPr>
          <p:cNvPr id="6" name="TextBox 6"/>
          <p:cNvSpPr txBox="1"/>
          <p:nvPr/>
        </p:nvSpPr>
        <p:spPr>
          <a:xfrm>
            <a:off x="2190229" y="4258846"/>
            <a:ext cx="5241677" cy="1545689"/>
          </a:xfrm>
          <a:prstGeom prst="rect">
            <a:avLst/>
          </a:prstGeom>
        </p:spPr>
        <p:txBody>
          <a:bodyPr lIns="0" tIns="0" rIns="0" bIns="0" rtlCol="0" anchor="t">
            <a:spAutoFit/>
          </a:bodyPr>
          <a:lstStyle/>
          <a:p>
            <a:pPr algn="ctr">
              <a:lnSpc>
                <a:spcPts val="6159"/>
              </a:lnSpc>
              <a:spcBef>
                <a:spcPct val="0"/>
              </a:spcBef>
            </a:pPr>
            <a:r>
              <a:rPr lang="en-US" sz="4399" b="1" dirty="0" err="1">
                <a:solidFill>
                  <a:srgbClr val="E7791E"/>
                </a:solidFill>
                <a:latin typeface="Roboto Condensed Bold"/>
                <a:ea typeface="Roboto Condensed Bold"/>
                <a:cs typeface="Roboto Condensed Bold"/>
                <a:sym typeface="Roboto Condensed Bold"/>
              </a:rPr>
              <a:t>Tên</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phố</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cổ</a:t>
            </a:r>
            <a:r>
              <a:rPr lang="en-US" sz="4399" b="1" dirty="0">
                <a:solidFill>
                  <a:srgbClr val="E7791E"/>
                </a:solidFill>
                <a:latin typeface="Roboto Condensed Bold"/>
                <a:ea typeface="Roboto Condensed Bold"/>
                <a:cs typeface="Roboto Condensed Bold"/>
                <a:sym typeface="Roboto Condensed Bold"/>
              </a:rPr>
              <a:t> Hà </a:t>
            </a:r>
            <a:r>
              <a:rPr lang="en-US" sz="4399" b="1" dirty="0" err="1">
                <a:solidFill>
                  <a:srgbClr val="E7791E"/>
                </a:solidFill>
                <a:latin typeface="Roboto Condensed Bold"/>
                <a:ea typeface="Roboto Condensed Bold"/>
                <a:cs typeface="Roboto Condensed Bold"/>
                <a:sym typeface="Roboto Condensed Bold"/>
              </a:rPr>
              <a:t>Nội</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có</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gì</a:t>
            </a:r>
            <a:r>
              <a:rPr lang="en-US" sz="4399" b="1" dirty="0">
                <a:solidFill>
                  <a:srgbClr val="E7791E"/>
                </a:solidFill>
                <a:latin typeface="Roboto Condensed Bold"/>
                <a:ea typeface="Roboto Condensed Bold"/>
                <a:cs typeface="Roboto Condensed Bold"/>
                <a:sym typeface="Roboto Condensed Bold"/>
              </a:rPr>
              <a:t> </a:t>
            </a:r>
            <a:r>
              <a:rPr lang="en-US" sz="4399" b="1" dirty="0" err="1">
                <a:solidFill>
                  <a:srgbClr val="E7791E"/>
                </a:solidFill>
                <a:latin typeface="Roboto Condensed Bold"/>
                <a:ea typeface="Roboto Condensed Bold"/>
                <a:cs typeface="Roboto Condensed Bold"/>
                <a:sym typeface="Roboto Condensed Bold"/>
              </a:rPr>
              <a:t>lạ</a:t>
            </a:r>
            <a:r>
              <a:rPr lang="en-US" sz="4399" b="1" dirty="0">
                <a:solidFill>
                  <a:srgbClr val="E7791E"/>
                </a:solidFill>
                <a:latin typeface="Roboto Condensed Bold"/>
                <a:ea typeface="Roboto Condensed Bold"/>
                <a:cs typeface="Roboto Condensed Bold"/>
                <a:sym typeface="Roboto Condensed Bol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grpSp>
        <p:nvGrpSpPr>
          <p:cNvPr id="5" name="Group 5"/>
          <p:cNvGrpSpPr/>
          <p:nvPr/>
        </p:nvGrpSpPr>
        <p:grpSpPr>
          <a:xfrm>
            <a:off x="3005886" y="1806893"/>
            <a:ext cx="11691209" cy="5428100"/>
            <a:chOff x="0" y="0"/>
            <a:chExt cx="3079166" cy="1429623"/>
          </a:xfrm>
        </p:grpSpPr>
        <p:sp>
          <p:nvSpPr>
            <p:cNvPr id="6" name="Freeform 6"/>
            <p:cNvSpPr/>
            <p:nvPr/>
          </p:nvSpPr>
          <p:spPr>
            <a:xfrm>
              <a:off x="0" y="0"/>
              <a:ext cx="3079166" cy="1429623"/>
            </a:xfrm>
            <a:custGeom>
              <a:avLst/>
              <a:gdLst/>
              <a:ahLst/>
              <a:cxnLst/>
              <a:rect l="l" t="t" r="r" b="b"/>
              <a:pathLst>
                <a:path w="3079166" h="1429623">
                  <a:moveTo>
                    <a:pt x="33772" y="0"/>
                  </a:moveTo>
                  <a:lnTo>
                    <a:pt x="3045394" y="0"/>
                  </a:lnTo>
                  <a:cubicBezTo>
                    <a:pt x="3064046" y="0"/>
                    <a:pt x="3079166" y="15120"/>
                    <a:pt x="3079166" y="33772"/>
                  </a:cubicBezTo>
                  <a:lnTo>
                    <a:pt x="3079166" y="1395851"/>
                  </a:lnTo>
                  <a:cubicBezTo>
                    <a:pt x="3079166" y="1414503"/>
                    <a:pt x="3064046" y="1429623"/>
                    <a:pt x="3045394" y="1429623"/>
                  </a:cubicBezTo>
                  <a:lnTo>
                    <a:pt x="33772" y="1429623"/>
                  </a:lnTo>
                  <a:cubicBezTo>
                    <a:pt x="15120" y="1429623"/>
                    <a:pt x="0" y="1414503"/>
                    <a:pt x="0" y="1395851"/>
                  </a:cubicBezTo>
                  <a:lnTo>
                    <a:pt x="0" y="33772"/>
                  </a:lnTo>
                  <a:cubicBezTo>
                    <a:pt x="0" y="15120"/>
                    <a:pt x="15120" y="0"/>
                    <a:pt x="33772" y="0"/>
                  </a:cubicBezTo>
                  <a:close/>
                </a:path>
              </a:pathLst>
            </a:custGeom>
            <a:solidFill>
              <a:srgbClr val="FFFFFF"/>
            </a:solidFill>
          </p:spPr>
          <p:txBody>
            <a:bodyPr/>
            <a:lstStyle/>
            <a:p>
              <a:endParaRPr lang="vi-VN"/>
            </a:p>
          </p:txBody>
        </p:sp>
        <p:sp>
          <p:nvSpPr>
            <p:cNvPr id="7" name="TextBox 7"/>
            <p:cNvSpPr txBox="1"/>
            <p:nvPr/>
          </p:nvSpPr>
          <p:spPr>
            <a:xfrm>
              <a:off x="0" y="-47625"/>
              <a:ext cx="3079166" cy="147724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952622" y="4171162"/>
            <a:ext cx="10044216" cy="2554763"/>
          </a:xfrm>
          <a:prstGeom prst="rect">
            <a:avLst/>
          </a:prstGeom>
        </p:spPr>
        <p:txBody>
          <a:bodyPr lIns="0" tIns="0" rIns="0" bIns="0" rtlCol="0" anchor="t">
            <a:spAutoFit/>
          </a:bodyPr>
          <a:lstStyle/>
          <a:p>
            <a:pPr algn="l">
              <a:lnSpc>
                <a:spcPts val="4079"/>
              </a:lnSpc>
            </a:pPr>
            <a:r>
              <a:rPr lang="en-US" sz="2913" b="1" dirty="0" err="1">
                <a:solidFill>
                  <a:srgbClr val="535254"/>
                </a:solidFill>
                <a:latin typeface="Roboto Condensed Bold"/>
                <a:ea typeface="Roboto Condensed Bold"/>
                <a:cs typeface="Roboto Condensed Bold"/>
                <a:sym typeface="Roboto Condensed Bold"/>
              </a:rPr>
              <a:t>Mục</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đích</a:t>
            </a:r>
            <a:r>
              <a:rPr lang="en-US" sz="2913" b="1" dirty="0">
                <a:solidFill>
                  <a:srgbClr val="535254"/>
                </a:solidFill>
                <a:latin typeface="Roboto Condensed Bold"/>
                <a:ea typeface="Roboto Condensed Bold"/>
                <a:cs typeface="Roboto Condensed Bold"/>
                <a:sym typeface="Roboto Condensed Bold"/>
              </a:rPr>
              <a:t>:</a:t>
            </a:r>
            <a:r>
              <a:rPr lang="en-US" sz="2913" dirty="0">
                <a:solidFill>
                  <a:srgbClr val="535254"/>
                </a:solidFill>
                <a:latin typeface="Roboto Condensed"/>
                <a:ea typeface="Roboto Condensed"/>
                <a:cs typeface="Roboto Condensed"/>
                <a:sym typeface="Roboto Condensed"/>
              </a:rPr>
              <a:t> Lý do </a:t>
            </a:r>
            <a:r>
              <a:rPr lang="en-US" sz="2913" dirty="0" err="1">
                <a:solidFill>
                  <a:srgbClr val="535254"/>
                </a:solidFill>
                <a:latin typeface="Roboto Condensed"/>
                <a:ea typeface="Roboto Condensed"/>
                <a:cs typeface="Roboto Condensed"/>
                <a:sym typeface="Roboto Condensed"/>
              </a:rPr>
              <a:t>thực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hiện</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cuộc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phỏng</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vấn</a:t>
            </a:r>
            <a:r>
              <a:rPr lang="en-US" sz="2913" dirty="0">
                <a:solidFill>
                  <a:srgbClr val="535254"/>
                </a:solidFill>
                <a:latin typeface="Roboto Condensed"/>
                <a:ea typeface="Roboto Condensed"/>
                <a:cs typeface="Roboto Condensed"/>
                <a:sym typeface="Roboto Condensed"/>
              </a:rPr>
              <a:t>.</a:t>
            </a:r>
          </a:p>
          <a:p>
            <a:pPr algn="l">
              <a:lnSpc>
                <a:spcPts val="4079"/>
              </a:lnSpc>
            </a:pPr>
            <a:r>
              <a:rPr lang="en-US" sz="2913" b="1" dirty="0" err="1">
                <a:solidFill>
                  <a:srgbClr val="535254"/>
                </a:solidFill>
                <a:latin typeface="Roboto Condensed Bold"/>
                <a:ea typeface="Roboto Condensed Bold"/>
                <a:cs typeface="Roboto Condensed Bold"/>
                <a:sym typeface="Roboto Condensed Bold"/>
              </a:rPr>
              <a:t>Cách</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thức</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thực</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hiện</a:t>
            </a:r>
            <a:r>
              <a:rPr lang="en-US" sz="2913" b="1" dirty="0">
                <a:solidFill>
                  <a:srgbClr val="535254"/>
                </a:solidFill>
                <a:latin typeface="Roboto Condensed Bold"/>
                <a:ea typeface="Roboto Condensed Bold"/>
                <a:cs typeface="Roboto Condensed Bold"/>
                <a:sym typeface="Roboto Condensed Bold"/>
              </a:rPr>
              <a:t>: </a:t>
            </a:r>
            <a:r>
              <a:rPr lang="en-US" sz="2913" dirty="0" err="1">
                <a:solidFill>
                  <a:srgbClr val="535254"/>
                </a:solidFill>
                <a:latin typeface="Roboto Condensed"/>
                <a:ea typeface="Roboto Condensed"/>
                <a:cs typeface="Roboto Condensed"/>
                <a:sym typeface="Roboto Condensed"/>
              </a:rPr>
              <a:t>Hình</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thức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đối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thoại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trực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tiếp</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giữa</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nhà</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thơ</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Trần</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Đăng</a:t>
            </a:r>
            <a:r>
              <a:rPr lang="en-US" sz="2913" dirty="0">
                <a:solidFill>
                  <a:srgbClr val="535254"/>
                </a:solidFill>
                <a:latin typeface="Roboto Condensed"/>
                <a:ea typeface="Roboto Condensed"/>
                <a:cs typeface="Roboto Condensed"/>
                <a:sym typeface="Roboto Condensed"/>
              </a:rPr>
              <a:t> Khoa </a:t>
            </a:r>
            <a:r>
              <a:rPr lang="en-US" sz="2913" dirty="0" err="1">
                <a:solidFill>
                  <a:srgbClr val="535254"/>
                </a:solidFill>
                <a:latin typeface="Roboto Condensed"/>
                <a:ea typeface="Roboto Condensed"/>
                <a:cs typeface="Roboto Condensed"/>
                <a:sym typeface="Roboto Condensed"/>
              </a:rPr>
              <a:t>và</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nhà</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văn</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Tô</a:t>
            </a:r>
            <a:r>
              <a:rPr lang="en-US" sz="2913" dirty="0">
                <a:solidFill>
                  <a:srgbClr val="535254"/>
                </a:solidFill>
                <a:latin typeface="Roboto Condensed"/>
                <a:ea typeface="Roboto Condensed"/>
                <a:cs typeface="Roboto Condensed"/>
                <a:sym typeface="Roboto Condensed"/>
              </a:rPr>
              <a:t> Hoài.</a:t>
            </a:r>
          </a:p>
          <a:p>
            <a:pPr algn="l">
              <a:lnSpc>
                <a:spcPts val="4079"/>
              </a:lnSpc>
              <a:spcBef>
                <a:spcPct val="0"/>
              </a:spcBef>
            </a:pPr>
            <a:r>
              <a:rPr lang="en-US" sz="2913" b="1" dirty="0" err="1">
                <a:solidFill>
                  <a:srgbClr val="535254"/>
                </a:solidFill>
                <a:latin typeface="Roboto Condensed Bold"/>
                <a:ea typeface="Roboto Condensed Bold"/>
                <a:cs typeface="Roboto Condensed Bold"/>
                <a:sym typeface="Roboto Condensed Bold"/>
              </a:rPr>
              <a:t>Nội</a:t>
            </a:r>
            <a:r>
              <a:rPr lang="en-US" sz="2913" b="1" dirty="0">
                <a:solidFill>
                  <a:srgbClr val="535254"/>
                </a:solidFill>
                <a:latin typeface="Roboto Condensed Bold"/>
                <a:ea typeface="Roboto Condensed Bold"/>
                <a:cs typeface="Roboto Condensed Bold"/>
                <a:sym typeface="Roboto Condensed Bold"/>
              </a:rPr>
              <a:t> dung: </a:t>
            </a:r>
            <a:r>
              <a:rPr lang="en-US" sz="2913" dirty="0" err="1">
                <a:solidFill>
                  <a:srgbClr val="535254"/>
                </a:solidFill>
                <a:latin typeface="Roboto Condensed"/>
                <a:ea typeface="Roboto Condensed"/>
                <a:cs typeface="Roboto Condensed"/>
                <a:sym typeface="Roboto Condensed"/>
              </a:rPr>
              <a:t>Những</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ký</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ức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sự</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thay</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đổi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của</a:t>
            </a:r>
            <a:r>
              <a:rPr lang="en-US" sz="2913" dirty="0">
                <a:solidFill>
                  <a:srgbClr val="535254"/>
                </a:solidFill>
                <a:latin typeface="Roboto Condensed"/>
                <a:ea typeface="Roboto Condensed"/>
                <a:cs typeface="Roboto Condensed"/>
                <a:sym typeface="Roboto Condensed"/>
              </a:rPr>
              <a:t> Hà </a:t>
            </a:r>
            <a:r>
              <a:rPr lang="en-US" sz="2913" dirty="0" err="1">
                <a:solidFill>
                  <a:srgbClr val="535254"/>
                </a:solidFill>
                <a:latin typeface="Roboto Condensed"/>
                <a:ea typeface="Roboto Condensed"/>
                <a:cs typeface="Roboto Condensed"/>
                <a:sym typeface="Roboto Condensed"/>
              </a:rPr>
              <a:t>Nội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tình</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cảm</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của</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Tô</a:t>
            </a:r>
            <a:r>
              <a:rPr lang="en-US" sz="2913" dirty="0">
                <a:solidFill>
                  <a:srgbClr val="535254"/>
                </a:solidFill>
                <a:latin typeface="Roboto Condensed"/>
                <a:ea typeface="Roboto Condensed"/>
                <a:cs typeface="Roboto Condensed"/>
                <a:sym typeface="Roboto Condensed"/>
              </a:rPr>
              <a:t> Hoài </a:t>
            </a:r>
            <a:r>
              <a:rPr lang="en-US" sz="2913" dirty="0" err="1">
                <a:solidFill>
                  <a:srgbClr val="535254"/>
                </a:solidFill>
                <a:latin typeface="Roboto Condensed"/>
                <a:ea typeface="Roboto Condensed"/>
                <a:cs typeface="Roboto Condensed"/>
                <a:sym typeface="Roboto Condensed"/>
              </a:rPr>
              <a:t>với</a:t>
            </a:r>
            <a:r>
              <a:rPr lang="en-US" sz="2913" dirty="0">
                <a:solidFill>
                  <a:srgbClr val="535254"/>
                </a:solidFill>
                <a:latin typeface="Roboto Condensed"/>
                <a:ea typeface="Roboto Condensed"/>
                <a:cs typeface="Roboto Condensed"/>
                <a:sym typeface="Roboto Condensed"/>
              </a:rPr>
              <a:t> Hà </a:t>
            </a:r>
            <a:r>
              <a:rPr lang="en-US" sz="2913" dirty="0" err="1">
                <a:solidFill>
                  <a:srgbClr val="535254"/>
                </a:solidFill>
                <a:latin typeface="Roboto Condensed"/>
                <a:ea typeface="Roboto Condensed"/>
                <a:cs typeface="Roboto Condensed"/>
                <a:sym typeface="Roboto Condensed"/>
              </a:rPr>
              <a:t>Nội</a:t>
            </a:r>
            <a:r>
              <a:rPr lang="en-US" sz="2913" dirty="0">
                <a:solidFill>
                  <a:srgbClr val="535254"/>
                </a:solidFill>
                <a:latin typeface="Roboto Condensed"/>
                <a:ea typeface="Roboto Condensed"/>
                <a:cs typeface="Roboto Condensed"/>
                <a:sym typeface="Roboto Condensed"/>
              </a:rPr>
              <a:t>.</a:t>
            </a:r>
          </a:p>
        </p:txBody>
      </p:sp>
      <p:sp>
        <p:nvSpPr>
          <p:cNvPr id="9" name="TextBox 9"/>
          <p:cNvSpPr txBox="1"/>
          <p:nvPr/>
        </p:nvSpPr>
        <p:spPr>
          <a:xfrm>
            <a:off x="6929489" y="1799960"/>
            <a:ext cx="16549389" cy="896331"/>
          </a:xfrm>
          <a:prstGeom prst="rect">
            <a:avLst/>
          </a:prstGeom>
        </p:spPr>
        <p:txBody>
          <a:bodyPr lIns="0" tIns="0" rIns="0" bIns="0" rtlCol="0" anchor="t">
            <a:spAutoFit/>
          </a:bodyPr>
          <a:lstStyle/>
          <a:p>
            <a:pPr algn="just">
              <a:lnSpc>
                <a:spcPts val="7624"/>
              </a:lnSpc>
              <a:spcBef>
                <a:spcPct val="0"/>
              </a:spcBef>
            </a:pPr>
            <a:r>
              <a:rPr lang="en-US" sz="4484">
                <a:solidFill>
                  <a:srgbClr val="B4595D"/>
                </a:solidFill>
                <a:latin typeface="#9Slide07 Bangers"/>
                <a:ea typeface="#9Slide07 Bangers"/>
                <a:cs typeface="#9Slide07 Bangers"/>
                <a:sym typeface="#9Slide07 Bangers"/>
              </a:rPr>
              <a:t>BẢN ĐỒ Ý TƯỞNG</a:t>
            </a:r>
          </a:p>
        </p:txBody>
      </p:sp>
      <p:sp>
        <p:nvSpPr>
          <p:cNvPr id="10" name="TextBox 10"/>
          <p:cNvSpPr txBox="1"/>
          <p:nvPr/>
        </p:nvSpPr>
        <p:spPr>
          <a:xfrm>
            <a:off x="3588361" y="2924890"/>
            <a:ext cx="10037908" cy="1017671"/>
          </a:xfrm>
          <a:prstGeom prst="rect">
            <a:avLst/>
          </a:prstGeom>
        </p:spPr>
        <p:txBody>
          <a:bodyPr lIns="0" tIns="0" rIns="0" bIns="0" rtlCol="0" anchor="t">
            <a:spAutoFit/>
          </a:bodyPr>
          <a:lstStyle/>
          <a:p>
            <a:pPr algn="ctr">
              <a:lnSpc>
                <a:spcPts val="4076"/>
              </a:lnSpc>
            </a:pPr>
            <a:r>
              <a:rPr lang="en-US" sz="2912" b="1">
                <a:solidFill>
                  <a:srgbClr val="535254"/>
                </a:solidFill>
                <a:latin typeface="Roboto Condensed Bold"/>
                <a:ea typeface="Roboto Condensed Bold"/>
                <a:cs typeface="Roboto Condensed Bold"/>
                <a:sym typeface="Roboto Condensed Bold"/>
              </a:rPr>
              <a:t>Mỗi nhóm được phát một tờ giấy lớn hoặc sử dụng bảng phụ.</a:t>
            </a:r>
          </a:p>
          <a:p>
            <a:pPr algn="ctr">
              <a:lnSpc>
                <a:spcPts val="4076"/>
              </a:lnSpc>
              <a:spcBef>
                <a:spcPct val="0"/>
              </a:spcBef>
            </a:pPr>
            <a:r>
              <a:rPr lang="en-US" sz="2912" b="1">
                <a:solidFill>
                  <a:srgbClr val="535254"/>
                </a:solidFill>
                <a:latin typeface="Roboto Condensed Bold"/>
                <a:ea typeface="Roboto Condensed Bold"/>
                <a:cs typeface="Roboto Condensed Bold"/>
                <a:sym typeface="Roboto Condensed Bold"/>
              </a:rPr>
              <a:t>Các nhóm tạo một bản đồ ý tưởng với ba nhánh chính: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28700" y="1703189"/>
            <a:ext cx="11691209" cy="5428100"/>
            <a:chOff x="0" y="0"/>
            <a:chExt cx="3079166" cy="1429623"/>
          </a:xfrm>
        </p:grpSpPr>
        <p:sp>
          <p:nvSpPr>
            <p:cNvPr id="6" name="Freeform 6"/>
            <p:cNvSpPr/>
            <p:nvPr/>
          </p:nvSpPr>
          <p:spPr>
            <a:xfrm>
              <a:off x="0" y="0"/>
              <a:ext cx="3079166" cy="1429623"/>
            </a:xfrm>
            <a:custGeom>
              <a:avLst/>
              <a:gdLst/>
              <a:ahLst/>
              <a:cxnLst/>
              <a:rect l="l" t="t" r="r" b="b"/>
              <a:pathLst>
                <a:path w="3079166" h="1429623">
                  <a:moveTo>
                    <a:pt x="33772" y="0"/>
                  </a:moveTo>
                  <a:lnTo>
                    <a:pt x="3045394" y="0"/>
                  </a:lnTo>
                  <a:cubicBezTo>
                    <a:pt x="3064046" y="0"/>
                    <a:pt x="3079166" y="15120"/>
                    <a:pt x="3079166" y="33772"/>
                  </a:cubicBezTo>
                  <a:lnTo>
                    <a:pt x="3079166" y="1395851"/>
                  </a:lnTo>
                  <a:cubicBezTo>
                    <a:pt x="3079166" y="1414503"/>
                    <a:pt x="3064046" y="1429623"/>
                    <a:pt x="3045394" y="1429623"/>
                  </a:cubicBezTo>
                  <a:lnTo>
                    <a:pt x="33772" y="1429623"/>
                  </a:lnTo>
                  <a:cubicBezTo>
                    <a:pt x="15120" y="1429623"/>
                    <a:pt x="0" y="1414503"/>
                    <a:pt x="0" y="1395851"/>
                  </a:cubicBezTo>
                  <a:lnTo>
                    <a:pt x="0" y="33772"/>
                  </a:lnTo>
                  <a:cubicBezTo>
                    <a:pt x="0" y="15120"/>
                    <a:pt x="15120" y="0"/>
                    <a:pt x="33772" y="0"/>
                  </a:cubicBezTo>
                  <a:close/>
                </a:path>
              </a:pathLst>
            </a:custGeom>
            <a:solidFill>
              <a:srgbClr val="FFFFFF"/>
            </a:solidFill>
          </p:spPr>
          <p:txBody>
            <a:bodyPr/>
            <a:lstStyle/>
            <a:p>
              <a:endParaRPr lang="vi-VN"/>
            </a:p>
          </p:txBody>
        </p:sp>
        <p:sp>
          <p:nvSpPr>
            <p:cNvPr id="7" name="TextBox 7"/>
            <p:cNvSpPr txBox="1"/>
            <p:nvPr/>
          </p:nvSpPr>
          <p:spPr>
            <a:xfrm>
              <a:off x="0" y="-47625"/>
              <a:ext cx="3079166" cy="147724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975436" y="4067458"/>
            <a:ext cx="10044216" cy="2554763"/>
          </a:xfrm>
          <a:prstGeom prst="rect">
            <a:avLst/>
          </a:prstGeom>
        </p:spPr>
        <p:txBody>
          <a:bodyPr lIns="0" tIns="0" rIns="0" bIns="0" rtlCol="0" anchor="t">
            <a:spAutoFit/>
          </a:bodyPr>
          <a:lstStyle/>
          <a:p>
            <a:pPr algn="l">
              <a:lnSpc>
                <a:spcPts val="4079"/>
              </a:lnSpc>
            </a:pPr>
            <a:r>
              <a:rPr lang="en-US" sz="2913" b="1" dirty="0" err="1">
                <a:solidFill>
                  <a:srgbClr val="535254"/>
                </a:solidFill>
                <a:latin typeface="Roboto Condensed Bold"/>
                <a:ea typeface="Roboto Condensed Bold"/>
                <a:cs typeface="Roboto Condensed Bold"/>
                <a:sym typeface="Roboto Condensed Bold"/>
              </a:rPr>
              <a:t>Mục</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đích</a:t>
            </a:r>
            <a:r>
              <a:rPr lang="en-US" sz="2913" b="1" dirty="0">
                <a:solidFill>
                  <a:srgbClr val="535254"/>
                </a:solidFill>
                <a:latin typeface="Roboto Condensed Bold"/>
                <a:ea typeface="Roboto Condensed Bold"/>
                <a:cs typeface="Roboto Condensed Bold"/>
                <a:sym typeface="Roboto Condensed Bold"/>
              </a:rPr>
              <a:t>:</a:t>
            </a:r>
            <a:r>
              <a:rPr lang="en-US" sz="2913" dirty="0">
                <a:solidFill>
                  <a:srgbClr val="535254"/>
                </a:solidFill>
                <a:latin typeface="Roboto Condensed"/>
                <a:ea typeface="Roboto Condensed"/>
                <a:cs typeface="Roboto Condensed"/>
                <a:sym typeface="Roboto Condensed"/>
              </a:rPr>
              <a:t> Lý do </a:t>
            </a:r>
            <a:r>
              <a:rPr lang="en-US" sz="2913" dirty="0" err="1">
                <a:solidFill>
                  <a:srgbClr val="535254"/>
                </a:solidFill>
                <a:latin typeface="Roboto Condensed"/>
                <a:ea typeface="Roboto Condensed"/>
                <a:cs typeface="Roboto Condensed"/>
                <a:sym typeface="Roboto Condensed"/>
              </a:rPr>
              <a:t>thực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hiện</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cuộc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phỏng</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vấn</a:t>
            </a:r>
            <a:r>
              <a:rPr lang="en-US" sz="2913" dirty="0">
                <a:solidFill>
                  <a:srgbClr val="535254"/>
                </a:solidFill>
                <a:latin typeface="Roboto Condensed"/>
                <a:ea typeface="Roboto Condensed"/>
                <a:cs typeface="Roboto Condensed"/>
                <a:sym typeface="Roboto Condensed"/>
              </a:rPr>
              <a:t>.</a:t>
            </a:r>
          </a:p>
          <a:p>
            <a:pPr algn="l">
              <a:lnSpc>
                <a:spcPts val="4079"/>
              </a:lnSpc>
            </a:pPr>
            <a:r>
              <a:rPr lang="en-US" sz="2913" b="1" dirty="0" err="1">
                <a:solidFill>
                  <a:srgbClr val="535254"/>
                </a:solidFill>
                <a:latin typeface="Roboto Condensed Bold"/>
                <a:ea typeface="Roboto Condensed Bold"/>
                <a:cs typeface="Roboto Condensed Bold"/>
                <a:sym typeface="Roboto Condensed Bold"/>
              </a:rPr>
              <a:t>Cách</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thức</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thực</a:t>
            </a:r>
            <a:r>
              <a:rPr lang="en-US" sz="2913" b="1" dirty="0">
                <a:solidFill>
                  <a:srgbClr val="535254"/>
                </a:solidFill>
                <a:latin typeface="Roboto Condensed Bold"/>
                <a:ea typeface="Roboto Condensed Bold"/>
                <a:cs typeface="Roboto Condensed Bold"/>
                <a:sym typeface="Roboto Condensed Bold"/>
              </a:rPr>
              <a:t> </a:t>
            </a:r>
            <a:r>
              <a:rPr lang="en-US" sz="2913" b="1" dirty="0" err="1">
                <a:solidFill>
                  <a:srgbClr val="535254"/>
                </a:solidFill>
                <a:latin typeface="Roboto Condensed Bold"/>
                <a:ea typeface="Roboto Condensed Bold"/>
                <a:cs typeface="Roboto Condensed Bold"/>
                <a:sym typeface="Roboto Condensed Bold"/>
              </a:rPr>
              <a:t>hiện</a:t>
            </a:r>
            <a:r>
              <a:rPr lang="en-US" sz="2913" b="1" dirty="0">
                <a:solidFill>
                  <a:srgbClr val="535254"/>
                </a:solidFill>
                <a:latin typeface="Roboto Condensed Bold"/>
                <a:ea typeface="Roboto Condensed Bold"/>
                <a:cs typeface="Roboto Condensed Bold"/>
                <a:sym typeface="Roboto Condensed Bold"/>
              </a:rPr>
              <a:t>: </a:t>
            </a:r>
            <a:r>
              <a:rPr lang="en-US" sz="2913" dirty="0" err="1">
                <a:solidFill>
                  <a:srgbClr val="535254"/>
                </a:solidFill>
                <a:latin typeface="Roboto Condensed"/>
                <a:ea typeface="Roboto Condensed"/>
                <a:cs typeface="Roboto Condensed"/>
                <a:sym typeface="Roboto Condensed"/>
              </a:rPr>
              <a:t>Hình</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thức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đối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thoại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trực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tiếp</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giữa</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nhà</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thơ</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Trần</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Đăng</a:t>
            </a:r>
            <a:r>
              <a:rPr lang="en-US" sz="2913" dirty="0">
                <a:solidFill>
                  <a:srgbClr val="535254"/>
                </a:solidFill>
                <a:latin typeface="Roboto Condensed"/>
                <a:ea typeface="Roboto Condensed"/>
                <a:cs typeface="Roboto Condensed"/>
                <a:sym typeface="Roboto Condensed"/>
              </a:rPr>
              <a:t> Khoa </a:t>
            </a:r>
            <a:r>
              <a:rPr lang="en-US" sz="2913" dirty="0" err="1">
                <a:solidFill>
                  <a:srgbClr val="535254"/>
                </a:solidFill>
                <a:latin typeface="Roboto Condensed"/>
                <a:ea typeface="Roboto Condensed"/>
                <a:cs typeface="Roboto Condensed"/>
                <a:sym typeface="Roboto Condensed"/>
              </a:rPr>
              <a:t>và</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nhà</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văn</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Tô</a:t>
            </a:r>
            <a:r>
              <a:rPr lang="en-US" sz="2913" dirty="0">
                <a:solidFill>
                  <a:srgbClr val="535254"/>
                </a:solidFill>
                <a:latin typeface="Roboto Condensed"/>
                <a:ea typeface="Roboto Condensed"/>
                <a:cs typeface="Roboto Condensed"/>
                <a:sym typeface="Roboto Condensed"/>
              </a:rPr>
              <a:t> Hoài.</a:t>
            </a:r>
          </a:p>
          <a:p>
            <a:pPr algn="l">
              <a:lnSpc>
                <a:spcPts val="4079"/>
              </a:lnSpc>
              <a:spcBef>
                <a:spcPct val="0"/>
              </a:spcBef>
            </a:pPr>
            <a:r>
              <a:rPr lang="en-US" sz="2913" b="1" dirty="0" err="1">
                <a:solidFill>
                  <a:srgbClr val="535254"/>
                </a:solidFill>
                <a:latin typeface="Roboto Condensed Bold"/>
                <a:ea typeface="Roboto Condensed Bold"/>
                <a:cs typeface="Roboto Condensed Bold"/>
                <a:sym typeface="Roboto Condensed Bold"/>
              </a:rPr>
              <a:t>Nội</a:t>
            </a:r>
            <a:r>
              <a:rPr lang="en-US" sz="2913" b="1" dirty="0">
                <a:solidFill>
                  <a:srgbClr val="535254"/>
                </a:solidFill>
                <a:latin typeface="Roboto Condensed Bold"/>
                <a:ea typeface="Roboto Condensed Bold"/>
                <a:cs typeface="Roboto Condensed Bold"/>
                <a:sym typeface="Roboto Condensed Bold"/>
              </a:rPr>
              <a:t> dung: </a:t>
            </a:r>
            <a:r>
              <a:rPr lang="en-US" sz="2913" dirty="0" err="1">
                <a:solidFill>
                  <a:srgbClr val="535254"/>
                </a:solidFill>
                <a:latin typeface="Roboto Condensed"/>
                <a:ea typeface="Roboto Condensed"/>
                <a:cs typeface="Roboto Condensed"/>
                <a:sym typeface="Roboto Condensed"/>
              </a:rPr>
              <a:t>Những</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ký</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ức</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sự</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thay</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đổi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của</a:t>
            </a:r>
            <a:r>
              <a:rPr lang="en-US" sz="2913" dirty="0">
                <a:solidFill>
                  <a:srgbClr val="535254"/>
                </a:solidFill>
                <a:latin typeface="Roboto Condensed"/>
                <a:ea typeface="Roboto Condensed"/>
                <a:cs typeface="Roboto Condensed"/>
                <a:sym typeface="Roboto Condensed"/>
              </a:rPr>
              <a:t> Hà </a:t>
            </a:r>
            <a:r>
              <a:rPr lang="en-US" sz="2913" dirty="0" err="1">
                <a:solidFill>
                  <a:srgbClr val="535254"/>
                </a:solidFill>
                <a:latin typeface="Roboto Condensed"/>
                <a:ea typeface="Roboto Condensed"/>
                <a:cs typeface="Roboto Condensed"/>
                <a:sym typeface="Roboto Condensed"/>
              </a:rPr>
              <a:t>Nội</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tình</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cảm</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của</a:t>
            </a:r>
            <a:r>
              <a:rPr lang="en-US" sz="2913" dirty="0">
                <a:solidFill>
                  <a:srgbClr val="535254"/>
                </a:solidFill>
                <a:latin typeface="Roboto Condensed"/>
                <a:ea typeface="Roboto Condensed"/>
                <a:cs typeface="Roboto Condensed"/>
                <a:sym typeface="Roboto Condensed"/>
              </a:rPr>
              <a:t> </a:t>
            </a:r>
            <a:r>
              <a:rPr lang="en-US" sz="2913" dirty="0" err="1">
                <a:solidFill>
                  <a:srgbClr val="535254"/>
                </a:solidFill>
                <a:latin typeface="Roboto Condensed"/>
                <a:ea typeface="Roboto Condensed"/>
                <a:cs typeface="Roboto Condensed"/>
                <a:sym typeface="Roboto Condensed"/>
              </a:rPr>
              <a:t>Tô</a:t>
            </a:r>
            <a:r>
              <a:rPr lang="en-US" sz="2913" dirty="0">
                <a:solidFill>
                  <a:srgbClr val="535254"/>
                </a:solidFill>
                <a:latin typeface="Roboto Condensed"/>
                <a:ea typeface="Roboto Condensed"/>
                <a:cs typeface="Roboto Condensed"/>
                <a:sym typeface="Roboto Condensed"/>
              </a:rPr>
              <a:t> Hoài </a:t>
            </a:r>
            <a:r>
              <a:rPr lang="en-US" sz="2913" dirty="0" err="1">
                <a:solidFill>
                  <a:srgbClr val="535254"/>
                </a:solidFill>
                <a:latin typeface="Roboto Condensed"/>
                <a:ea typeface="Roboto Condensed"/>
                <a:cs typeface="Roboto Condensed"/>
                <a:sym typeface="Roboto Condensed"/>
              </a:rPr>
              <a:t>với</a:t>
            </a:r>
            <a:r>
              <a:rPr lang="en-US" sz="2913" dirty="0">
                <a:solidFill>
                  <a:srgbClr val="535254"/>
                </a:solidFill>
                <a:latin typeface="Roboto Condensed"/>
                <a:ea typeface="Roboto Condensed"/>
                <a:cs typeface="Roboto Condensed"/>
                <a:sym typeface="Roboto Condensed"/>
              </a:rPr>
              <a:t> Hà </a:t>
            </a:r>
            <a:r>
              <a:rPr lang="en-US" sz="2913" dirty="0" err="1">
                <a:solidFill>
                  <a:srgbClr val="535254"/>
                </a:solidFill>
                <a:latin typeface="Roboto Condensed"/>
                <a:ea typeface="Roboto Condensed"/>
                <a:cs typeface="Roboto Condensed"/>
                <a:sym typeface="Roboto Condensed"/>
              </a:rPr>
              <a:t>Nội</a:t>
            </a:r>
            <a:r>
              <a:rPr lang="en-US" sz="2913" dirty="0">
                <a:solidFill>
                  <a:srgbClr val="535254"/>
                </a:solidFill>
                <a:latin typeface="Roboto Condensed"/>
                <a:ea typeface="Roboto Condensed"/>
                <a:cs typeface="Roboto Condensed"/>
                <a:sym typeface="Roboto Condensed"/>
              </a:rPr>
              <a:t>.</a:t>
            </a:r>
          </a:p>
        </p:txBody>
      </p:sp>
      <p:sp>
        <p:nvSpPr>
          <p:cNvPr id="9" name="TextBox 9"/>
          <p:cNvSpPr txBox="1"/>
          <p:nvPr/>
        </p:nvSpPr>
        <p:spPr>
          <a:xfrm>
            <a:off x="3970847" y="1696256"/>
            <a:ext cx="16549389" cy="896331"/>
          </a:xfrm>
          <a:prstGeom prst="rect">
            <a:avLst/>
          </a:prstGeom>
        </p:spPr>
        <p:txBody>
          <a:bodyPr lIns="0" tIns="0" rIns="0" bIns="0" rtlCol="0" anchor="t">
            <a:spAutoFit/>
          </a:bodyPr>
          <a:lstStyle/>
          <a:p>
            <a:pPr algn="just">
              <a:lnSpc>
                <a:spcPts val="7624"/>
              </a:lnSpc>
              <a:spcBef>
                <a:spcPct val="0"/>
              </a:spcBef>
            </a:pPr>
            <a:r>
              <a:rPr lang="en-US" sz="4484">
                <a:solidFill>
                  <a:srgbClr val="B4595D"/>
                </a:solidFill>
                <a:latin typeface="#9Slide07 Bangers"/>
                <a:ea typeface="#9Slide07 Bangers"/>
                <a:cs typeface="#9Slide07 Bangers"/>
                <a:sym typeface="#9Slide07 Bangers"/>
              </a:rPr>
              <a:t>Ý TƯỞNG 2: BẢN ĐỒ Ý TƯỞNG</a:t>
            </a:r>
          </a:p>
        </p:txBody>
      </p:sp>
      <p:sp>
        <p:nvSpPr>
          <p:cNvPr id="10" name="TextBox 10"/>
          <p:cNvSpPr txBox="1"/>
          <p:nvPr/>
        </p:nvSpPr>
        <p:spPr>
          <a:xfrm>
            <a:off x="1611175" y="2821187"/>
            <a:ext cx="10037908" cy="1017671"/>
          </a:xfrm>
          <a:prstGeom prst="rect">
            <a:avLst/>
          </a:prstGeom>
        </p:spPr>
        <p:txBody>
          <a:bodyPr lIns="0" tIns="0" rIns="0" bIns="0" rtlCol="0" anchor="t">
            <a:spAutoFit/>
          </a:bodyPr>
          <a:lstStyle/>
          <a:p>
            <a:pPr algn="ctr">
              <a:lnSpc>
                <a:spcPts val="4076"/>
              </a:lnSpc>
            </a:pPr>
            <a:r>
              <a:rPr lang="en-US" sz="2912" b="1">
                <a:solidFill>
                  <a:srgbClr val="535254"/>
                </a:solidFill>
                <a:latin typeface="Roboto Condensed Bold"/>
                <a:ea typeface="Roboto Condensed Bold"/>
                <a:cs typeface="Roboto Condensed Bold"/>
                <a:sym typeface="Roboto Condensed Bold"/>
              </a:rPr>
              <a:t>Mỗi nhóm được phát một tờ giấy lớn hoặc sử dụng bảng phụ.</a:t>
            </a:r>
          </a:p>
          <a:p>
            <a:pPr algn="ctr">
              <a:lnSpc>
                <a:spcPts val="4076"/>
              </a:lnSpc>
              <a:spcBef>
                <a:spcPct val="0"/>
              </a:spcBef>
            </a:pPr>
            <a:r>
              <a:rPr lang="en-US" sz="2912" b="1">
                <a:solidFill>
                  <a:srgbClr val="535254"/>
                </a:solidFill>
                <a:latin typeface="Roboto Condensed Bold"/>
                <a:ea typeface="Roboto Condensed Bold"/>
                <a:cs typeface="Roboto Condensed Bold"/>
                <a:sym typeface="Roboto Condensed Bold"/>
              </a:rPr>
              <a:t>Các nhóm tạo một bản đồ ý tưởng với ba nhánh chính:</a:t>
            </a:r>
          </a:p>
        </p:txBody>
      </p:sp>
      <p:sp>
        <p:nvSpPr>
          <p:cNvPr id="11" name="TextBox 11"/>
          <p:cNvSpPr txBox="1"/>
          <p:nvPr/>
        </p:nvSpPr>
        <p:spPr>
          <a:xfrm>
            <a:off x="14331750" y="2177759"/>
            <a:ext cx="3286357" cy="4368424"/>
          </a:xfrm>
          <a:prstGeom prst="rect">
            <a:avLst/>
          </a:prstGeom>
        </p:spPr>
        <p:txBody>
          <a:bodyPr lIns="0" tIns="0" rIns="0" bIns="0" rtlCol="0" anchor="t">
            <a:spAutoFit/>
          </a:bodyPr>
          <a:lstStyle/>
          <a:p>
            <a:pPr algn="l">
              <a:lnSpc>
                <a:spcPts val="4364"/>
              </a:lnSpc>
            </a:pPr>
            <a:r>
              <a:rPr lang="en-US" sz="3117">
                <a:solidFill>
                  <a:srgbClr val="5A8090"/>
                </a:solidFill>
                <a:latin typeface="Roboto Condensed"/>
                <a:ea typeface="Roboto Condensed"/>
                <a:cs typeface="Roboto Condensed"/>
                <a:sym typeface="Roboto Condensed"/>
              </a:rPr>
              <a:t>Học sinh thảo luận và ghi lại các ý chính vào bản đồ ý tưởng.</a:t>
            </a:r>
          </a:p>
          <a:p>
            <a:pPr algn="l">
              <a:lnSpc>
                <a:spcPts val="4364"/>
              </a:lnSpc>
            </a:pPr>
            <a:r>
              <a:rPr lang="en-US" sz="3117">
                <a:solidFill>
                  <a:srgbClr val="5A8090"/>
                </a:solidFill>
                <a:latin typeface="Roboto Condensed"/>
                <a:ea typeface="Roboto Condensed"/>
                <a:cs typeface="Roboto Condensed"/>
                <a:sym typeface="Roboto Condensed"/>
              </a:rPr>
              <a:t>Thời gian thảo luận: 5 phút </a:t>
            </a:r>
          </a:p>
          <a:p>
            <a:pPr algn="l">
              <a:lnSpc>
                <a:spcPts val="4364"/>
              </a:lnSpc>
            </a:pPr>
            <a:r>
              <a:rPr lang="en-US" sz="3117">
                <a:solidFill>
                  <a:srgbClr val="5A8090"/>
                </a:solidFill>
                <a:latin typeface="Roboto Condensed"/>
                <a:ea typeface="Roboto Condensed"/>
                <a:cs typeface="Roboto Condensed"/>
                <a:sym typeface="Roboto Condensed"/>
              </a:rPr>
              <a:t>Thời gian trình bày: 2 phút/ nhóm</a:t>
            </a:r>
          </a:p>
          <a:p>
            <a:pPr algn="l">
              <a:lnSpc>
                <a:spcPts val="4364"/>
              </a:lnSpc>
              <a:spcBef>
                <a:spcPct val="0"/>
              </a:spcBef>
            </a:pPr>
            <a:endParaRPr lang="en-US" sz="3117">
              <a:solidFill>
                <a:srgbClr val="5A8090"/>
              </a:solidFill>
              <a:latin typeface="Roboto Condensed"/>
              <a:ea typeface="Roboto Condensed"/>
              <a:cs typeface="Roboto Condensed"/>
              <a:sym typeface="Roboto Condensed"/>
            </a:endParaRPr>
          </a:p>
        </p:txBody>
      </p:sp>
      <p:sp>
        <p:nvSpPr>
          <p:cNvPr id="12" name="TextBox 3">
            <a:extLst>
              <a:ext uri="{FF2B5EF4-FFF2-40B4-BE49-F238E27FC236}">
                <a16:creationId xmlns:a16="http://schemas.microsoft.com/office/drawing/2014/main" id="{40DA0BC0-B785-70C8-C7C8-52818A67E597}"/>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7975385" y="10271760"/>
            <a:ext cx="312615" cy="15240"/>
          </a:xfrm>
          <a:custGeom>
            <a:avLst/>
            <a:gdLst/>
            <a:ahLst/>
            <a:cxnLst/>
            <a:rect l="l" t="t" r="r" b="b"/>
            <a:pathLst>
              <a:path w="312615" h="15240">
                <a:moveTo>
                  <a:pt x="0" y="0"/>
                </a:moveTo>
                <a:lnTo>
                  <a:pt x="312615" y="0"/>
                </a:lnTo>
                <a:lnTo>
                  <a:pt x="312615"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8259829" y="595300"/>
            <a:ext cx="10422613" cy="10422613"/>
          </a:xfrm>
          <a:custGeom>
            <a:avLst/>
            <a:gdLst/>
            <a:ahLst/>
            <a:cxnLst/>
            <a:rect l="l" t="t" r="r" b="b"/>
            <a:pathLst>
              <a:path w="10422613" h="10422613">
                <a:moveTo>
                  <a:pt x="0" y="0"/>
                </a:moveTo>
                <a:lnTo>
                  <a:pt x="10422613" y="0"/>
                </a:lnTo>
                <a:lnTo>
                  <a:pt x="10422613" y="10422613"/>
                </a:lnTo>
                <a:lnTo>
                  <a:pt x="0" y="10422613"/>
                </a:lnTo>
                <a:lnTo>
                  <a:pt x="0" y="0"/>
                </a:lnTo>
                <a:close/>
              </a:path>
            </a:pathLst>
          </a:custGeom>
          <a:blipFill>
            <a:blip r:embed="rId5"/>
            <a:stretch>
              <a:fillRect/>
            </a:stretch>
          </a:blipFill>
        </p:spPr>
        <p:txBody>
          <a:bodyPr/>
          <a:lstStyle/>
          <a:p>
            <a:endParaRPr lang="vi-VN"/>
          </a:p>
        </p:txBody>
      </p:sp>
      <p:sp>
        <p:nvSpPr>
          <p:cNvPr id="5" name="Freeform 5"/>
          <p:cNvSpPr/>
          <p:nvPr/>
        </p:nvSpPr>
        <p:spPr>
          <a:xfrm>
            <a:off x="5213886" y="9258300"/>
            <a:ext cx="4625676" cy="416311"/>
          </a:xfrm>
          <a:custGeom>
            <a:avLst/>
            <a:gdLst/>
            <a:ahLst/>
            <a:cxnLst/>
            <a:rect l="l" t="t" r="r" b="b"/>
            <a:pathLst>
              <a:path w="4625676" h="416311">
                <a:moveTo>
                  <a:pt x="0" y="0"/>
                </a:moveTo>
                <a:lnTo>
                  <a:pt x="4625676" y="0"/>
                </a:lnTo>
                <a:lnTo>
                  <a:pt x="4625676" y="416311"/>
                </a:lnTo>
                <a:lnTo>
                  <a:pt x="0" y="4163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TextBox 6"/>
          <p:cNvSpPr txBox="1"/>
          <p:nvPr/>
        </p:nvSpPr>
        <p:spPr>
          <a:xfrm>
            <a:off x="10812519" y="301823"/>
            <a:ext cx="12191372" cy="866800"/>
          </a:xfrm>
          <a:prstGeom prst="rect">
            <a:avLst/>
          </a:prstGeom>
        </p:spPr>
        <p:txBody>
          <a:bodyPr lIns="0" tIns="0" rIns="0" bIns="0" rtlCol="0" anchor="t">
            <a:spAutoFit/>
          </a:bodyPr>
          <a:lstStyle/>
          <a:p>
            <a:pPr algn="l">
              <a:lnSpc>
                <a:spcPts val="6849"/>
              </a:lnSpc>
            </a:pPr>
            <a:r>
              <a:rPr lang="en-US" sz="5707" b="1" spc="285">
                <a:solidFill>
                  <a:srgbClr val="535254"/>
                </a:solidFill>
                <a:latin typeface="Fraunces Bold"/>
                <a:ea typeface="Fraunces Bold"/>
                <a:cs typeface="Fraunces Bold"/>
                <a:sym typeface="Fraunces Bold"/>
              </a:rPr>
              <a:t>1. CHUẨN BỊ ĐỌC</a:t>
            </a:r>
          </a:p>
        </p:txBody>
      </p:sp>
      <p:sp>
        <p:nvSpPr>
          <p:cNvPr id="7" name="TextBox 7"/>
          <p:cNvSpPr txBox="1"/>
          <p:nvPr/>
        </p:nvSpPr>
        <p:spPr>
          <a:xfrm>
            <a:off x="1028700" y="404800"/>
            <a:ext cx="7787006" cy="3336195"/>
          </a:xfrm>
          <a:prstGeom prst="rect">
            <a:avLst/>
          </a:prstGeom>
        </p:spPr>
        <p:txBody>
          <a:bodyPr lIns="0" tIns="0" rIns="0" bIns="0" rtlCol="0" anchor="t">
            <a:spAutoFit/>
          </a:bodyPr>
          <a:lstStyle/>
          <a:p>
            <a:pPr algn="ctr">
              <a:lnSpc>
                <a:spcPts val="13338"/>
              </a:lnSpc>
            </a:pPr>
            <a:r>
              <a:rPr lang="en-US" sz="9527">
                <a:solidFill>
                  <a:srgbClr val="535254"/>
                </a:solidFill>
                <a:latin typeface="#9Slide07 Bangers"/>
                <a:ea typeface="#9Slide07 Bangers"/>
                <a:cs typeface="#9Slide07 Bangers"/>
                <a:sym typeface="#9Slide07 Bangers"/>
              </a:rPr>
              <a:t>HÀ NỘI </a:t>
            </a:r>
          </a:p>
          <a:p>
            <a:pPr algn="ctr">
              <a:lnSpc>
                <a:spcPts val="13338"/>
              </a:lnSpc>
              <a:spcBef>
                <a:spcPct val="0"/>
              </a:spcBef>
            </a:pPr>
            <a:r>
              <a:rPr lang="en-US" sz="9527">
                <a:solidFill>
                  <a:srgbClr val="E7791E"/>
                </a:solidFill>
                <a:latin typeface="#9Slide03 Bebas Neue ZSmall"/>
                <a:ea typeface="#9Slide03 Bebas Neue ZSmall"/>
                <a:cs typeface="#9Slide03 Bebas Neue ZSmall"/>
                <a:sym typeface="#9Slide03 Bebas Neue ZSmall"/>
              </a:rPr>
              <a:t>XƯA</a:t>
            </a:r>
            <a:r>
              <a:rPr lang="en-US" sz="9527">
                <a:solidFill>
                  <a:srgbClr val="535254"/>
                </a:solidFill>
                <a:latin typeface="#9Slide03 Bebas Neue ZSmall"/>
                <a:ea typeface="#9Slide03 Bebas Neue ZSmall"/>
                <a:cs typeface="#9Slide03 Bebas Neue ZSmall"/>
                <a:sym typeface="#9Slide03 Bebas Neue ZSmall"/>
              </a:rPr>
              <a:t> VÀ </a:t>
            </a:r>
            <a:r>
              <a:rPr lang="en-US" sz="9527">
                <a:solidFill>
                  <a:srgbClr val="8DB696"/>
                </a:solidFill>
                <a:latin typeface="#9Slide03 Bebas Neue ZSmall"/>
                <a:ea typeface="#9Slide03 Bebas Neue ZSmall"/>
                <a:cs typeface="#9Slide03 Bebas Neue ZSmall"/>
                <a:sym typeface="#9Slide03 Bebas Neue ZSmall"/>
              </a:rPr>
              <a:t>NAY</a:t>
            </a:r>
          </a:p>
        </p:txBody>
      </p:sp>
      <p:sp>
        <p:nvSpPr>
          <p:cNvPr id="8" name="TextBox 8"/>
          <p:cNvSpPr txBox="1"/>
          <p:nvPr/>
        </p:nvSpPr>
        <p:spPr>
          <a:xfrm>
            <a:off x="793546" y="3952509"/>
            <a:ext cx="8257314" cy="5613201"/>
          </a:xfrm>
          <a:prstGeom prst="rect">
            <a:avLst/>
          </a:prstGeom>
        </p:spPr>
        <p:txBody>
          <a:bodyPr lIns="0" tIns="0" rIns="0" bIns="0" rtlCol="0" anchor="t">
            <a:spAutoFit/>
          </a:bodyPr>
          <a:lstStyle/>
          <a:p>
            <a:pPr algn="just">
              <a:lnSpc>
                <a:spcPts val="5599"/>
              </a:lnSpc>
            </a:pPr>
            <a:r>
              <a:rPr lang="en-US" sz="3999" dirty="0">
                <a:solidFill>
                  <a:srgbClr val="535254"/>
                </a:solidFill>
                <a:latin typeface="Roboto Condensed"/>
                <a:ea typeface="Roboto Condensed"/>
                <a:cs typeface="Roboto Condensed"/>
                <a:sym typeface="Roboto Condensed"/>
              </a:rPr>
              <a:t>      Hà </a:t>
            </a:r>
            <a:r>
              <a:rPr lang="en-US" sz="3999" dirty="0" err="1">
                <a:solidFill>
                  <a:srgbClr val="535254"/>
                </a:solidFill>
                <a:latin typeface="Roboto Condensed"/>
                <a:ea typeface="Roboto Condensed"/>
                <a:cs typeface="Roboto Condensed"/>
                <a:sym typeface="Roboto Condensed"/>
              </a:rPr>
              <a:t>Nội</a:t>
            </a:r>
            <a:r>
              <a:rPr lang="en-US" sz="3999" dirty="0">
                <a:solidFill>
                  <a:srgbClr val="535254"/>
                </a:solidFill>
                <a:latin typeface="Roboto Condensed"/>
                <a:ea typeface="Roboto Condensed"/>
                <a:cs typeface="Roboto Condensed"/>
                <a:sym typeface="Roboto Condensed"/>
              </a:rPr>
              <a:t> - </a:t>
            </a:r>
            <a:r>
              <a:rPr lang="en-US" sz="3999" dirty="0" err="1">
                <a:solidFill>
                  <a:srgbClr val="535254"/>
                </a:solidFill>
                <a:latin typeface="Roboto Condensed"/>
                <a:ea typeface="Roboto Condensed"/>
                <a:cs typeface="Roboto Condensed"/>
                <a:sym typeface="Roboto Condensed"/>
              </a:rPr>
              <a:t>mảnh</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đất</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nghìn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năm</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văn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hiến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không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chỉ</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nổi</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tiếng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với</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những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công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trình</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lịch</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sử</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mà</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còn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gắn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liền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với</a:t>
            </a:r>
            <a:r>
              <a:rPr lang="en-US" sz="3999" dirty="0">
                <a:solidFill>
                  <a:srgbClr val="535254"/>
                </a:solidFill>
                <a:latin typeface="Roboto Condensed"/>
                <a:ea typeface="Roboto Condensed"/>
                <a:cs typeface="Roboto Condensed"/>
                <a:sym typeface="Roboto Condensed"/>
              </a:rPr>
              <a:t> bao </a:t>
            </a:r>
            <a:r>
              <a:rPr lang="en-US" sz="3999" dirty="0" err="1">
                <a:solidFill>
                  <a:srgbClr val="535254"/>
                </a:solidFill>
                <a:latin typeface="Roboto Condensed"/>
                <a:ea typeface="Roboto Condensed"/>
                <a:cs typeface="Roboto Condensed"/>
                <a:sym typeface="Roboto Condensed"/>
              </a:rPr>
              <a:t>nét</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đẹp</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văn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hóa</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và</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đời</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sống</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Trước</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khi</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khám</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phá</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góc</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nhìn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độc</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đáo</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của</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nhà</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văn</a:t>
            </a:r>
            <a:r>
              <a:rPr lang="en-US" sz="3999" dirty="0">
                <a:solidFill>
                  <a:srgbClr val="535254"/>
                </a:solidFill>
                <a:latin typeface="Roboto Condensed"/>
                <a:ea typeface="Roboto Condensed"/>
                <a:cs typeface="Roboto Condensed"/>
                <a:sym typeface="Roboto Condensed"/>
              </a:rPr>
              <a:t> </a:t>
            </a:r>
            <a:r>
              <a:rPr lang="en-US" sz="3999" dirty="0" err="1">
                <a:solidFill>
                  <a:srgbClr val="535254"/>
                </a:solidFill>
                <a:latin typeface="Roboto Condensed"/>
                <a:ea typeface="Roboto Condensed"/>
                <a:cs typeface="Roboto Condensed"/>
                <a:sym typeface="Roboto Condensed"/>
              </a:rPr>
              <a:t>Tô</a:t>
            </a:r>
            <a:r>
              <a:rPr lang="en-US" sz="3999" dirty="0">
                <a:solidFill>
                  <a:srgbClr val="535254"/>
                </a:solidFill>
                <a:latin typeface="Roboto Condensed"/>
                <a:ea typeface="Roboto Condensed"/>
                <a:cs typeface="Roboto Condensed"/>
                <a:sym typeface="Roboto Condensed"/>
              </a:rPr>
              <a:t> Hoài </a:t>
            </a:r>
            <a:r>
              <a:rPr lang="en-US" sz="3999" dirty="0" err="1">
                <a:solidFill>
                  <a:srgbClr val="535254"/>
                </a:solidFill>
                <a:latin typeface="Roboto Condensed"/>
                <a:ea typeface="Roboto Condensed"/>
                <a:cs typeface="Roboto Condensed"/>
                <a:sym typeface="Roboto Condensed"/>
              </a:rPr>
              <a:t>về</a:t>
            </a:r>
            <a:r>
              <a:rPr lang="en-US" sz="3999" dirty="0">
                <a:solidFill>
                  <a:srgbClr val="535254"/>
                </a:solidFill>
                <a:latin typeface="Roboto Condensed"/>
                <a:ea typeface="Roboto Condensed"/>
                <a:cs typeface="Roboto Condensed"/>
                <a:sym typeface="Roboto Condensed"/>
              </a:rPr>
              <a:t> Hà </a:t>
            </a:r>
            <a:r>
              <a:rPr lang="en-US" sz="3999" dirty="0" err="1">
                <a:solidFill>
                  <a:srgbClr val="535254"/>
                </a:solidFill>
                <a:latin typeface="Roboto Condensed"/>
                <a:ea typeface="Roboto Condensed"/>
                <a:cs typeface="Roboto Condensed"/>
                <a:sym typeface="Roboto Condensed"/>
              </a:rPr>
              <a:t>Nội</a:t>
            </a:r>
            <a:r>
              <a:rPr lang="en-US" sz="3999" dirty="0">
                <a:solidFill>
                  <a:srgbClr val="535254"/>
                </a:solidFill>
                <a:latin typeface="Roboto Condensed"/>
                <a:ea typeface="Roboto Condensed"/>
                <a:cs typeface="Roboto Condensed"/>
                <a:sym typeface="Roboto Condensed"/>
              </a:rPr>
              <a:t>, </a:t>
            </a:r>
            <a:r>
              <a:rPr lang="en-US" sz="3999" b="1" dirty="0" err="1">
                <a:solidFill>
                  <a:srgbClr val="535254"/>
                </a:solidFill>
                <a:latin typeface="Roboto Condensed Bold"/>
                <a:ea typeface="Roboto Condensed Bold"/>
                <a:cs typeface="Roboto Condensed Bold"/>
                <a:sym typeface="Roboto Condensed Bold"/>
              </a:rPr>
              <a:t>chúng</a:t>
            </a:r>
            <a:r>
              <a:rPr lang="en-US" sz="3999" b="1" dirty="0">
                <a:solidFill>
                  <a:srgbClr val="535254"/>
                </a:solidFill>
                <a:latin typeface="Roboto Condensed Bold"/>
                <a:ea typeface="Roboto Condensed Bold"/>
                <a:cs typeface="Roboto Condensed Bold"/>
                <a:sym typeface="Roboto Condensed Bold"/>
              </a:rPr>
              <a:t> ta </a:t>
            </a:r>
            <a:r>
              <a:rPr lang="en-US" sz="3999" b="1" dirty="0" err="1">
                <a:solidFill>
                  <a:srgbClr val="535254"/>
                </a:solidFill>
                <a:latin typeface="Roboto Condensed Bold"/>
                <a:ea typeface="Roboto Condensed Bold"/>
                <a:cs typeface="Roboto Condensed Bold"/>
                <a:sym typeface="Roboto Condensed Bold"/>
              </a:rPr>
              <a:t>sẽ</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cùng</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tham</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gia</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một</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trò</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chơi</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nhỏ</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để</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khởi</a:t>
            </a:r>
            <a:r>
              <a:rPr lang="en-US" sz="3999" b="1" dirty="0">
                <a:solidFill>
                  <a:srgbClr val="535254"/>
                </a:solidFill>
                <a:latin typeface="Roboto Condensed Bold"/>
                <a:ea typeface="Roboto Condensed Bold"/>
                <a:cs typeface="Roboto Condensed Bold"/>
                <a:sym typeface="Roboto Condensed Bold"/>
              </a:rPr>
              <a:t> </a:t>
            </a:r>
            <a:r>
              <a:rPr lang="en-US" sz="3999" b="1" dirty="0" err="1">
                <a:solidFill>
                  <a:srgbClr val="535254"/>
                </a:solidFill>
                <a:latin typeface="Roboto Condensed Bold"/>
                <a:ea typeface="Roboto Condensed Bold"/>
                <a:cs typeface="Roboto Condensed Bold"/>
                <a:sym typeface="Roboto Condensed Bold"/>
              </a:rPr>
              <a:t>động</a:t>
            </a:r>
            <a:r>
              <a:rPr lang="en-US" sz="3999" b="1" dirty="0">
                <a:solidFill>
                  <a:srgbClr val="535254"/>
                </a:solidFill>
                <a:latin typeface="Roboto Condensed Bold"/>
                <a:ea typeface="Roboto Condensed Bold"/>
                <a:cs typeface="Roboto Condensed Bold"/>
                <a:sym typeface="Roboto Condensed Bold"/>
              </a:rPr>
              <a:t>!</a:t>
            </a:r>
          </a:p>
          <a:p>
            <a:pPr algn="just">
              <a:lnSpc>
                <a:spcPts val="5599"/>
              </a:lnSpc>
              <a:spcBef>
                <a:spcPct val="0"/>
              </a:spcBef>
            </a:pPr>
            <a:endParaRPr lang="en-US" sz="3999" b="1" dirty="0">
              <a:solidFill>
                <a:srgbClr val="535254"/>
              </a:solidFill>
              <a:latin typeface="Roboto Condensed Bold"/>
              <a:ea typeface="Roboto Condensed Bold"/>
              <a:cs typeface="Roboto Condensed Bold"/>
              <a:sym typeface="Roboto Condensed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3.1. Mục đích, cách thức thực hiện và nội dung của bài phỏng vấn</a:t>
            </a:r>
          </a:p>
        </p:txBody>
      </p:sp>
      <p:sp>
        <p:nvSpPr>
          <p:cNvPr id="5" name="TextBox 5"/>
          <p:cNvSpPr txBox="1"/>
          <p:nvPr/>
        </p:nvSpPr>
        <p:spPr>
          <a:xfrm>
            <a:off x="1738611" y="2230898"/>
            <a:ext cx="16549389" cy="794705"/>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Bangers"/>
                <a:ea typeface="#9Slide07 Bangers"/>
                <a:cs typeface="#9Slide07 Bangers"/>
                <a:sym typeface="#9Slide07 Bangers"/>
              </a:rPr>
              <a:t>Mục đích thực hiện:</a:t>
            </a:r>
          </a:p>
        </p:txBody>
      </p:sp>
      <p:sp>
        <p:nvSpPr>
          <p:cNvPr id="6" name="TextBox 6"/>
          <p:cNvSpPr txBox="1"/>
          <p:nvPr/>
        </p:nvSpPr>
        <p:spPr>
          <a:xfrm>
            <a:off x="2767012" y="3330403"/>
            <a:ext cx="12753976" cy="3258696"/>
          </a:xfrm>
          <a:prstGeom prst="rect">
            <a:avLst/>
          </a:prstGeom>
        </p:spPr>
        <p:txBody>
          <a:bodyPr lIns="0" tIns="0" rIns="0" bIns="0" rtlCol="0" anchor="t">
            <a:spAutoFit/>
          </a:bodyPr>
          <a:lstStyle/>
          <a:p>
            <a:pPr algn="ctr">
              <a:lnSpc>
                <a:spcPts val="5180"/>
              </a:lnSpc>
            </a:pPr>
            <a:r>
              <a:rPr lang="en-US" sz="3700" b="1" dirty="0">
                <a:solidFill>
                  <a:srgbClr val="535254"/>
                </a:solidFill>
                <a:latin typeface="Roboto Condensed Bold"/>
                <a:ea typeface="Roboto Condensed Bold"/>
                <a:cs typeface="Roboto Condensed Bold"/>
                <a:sym typeface="Roboto Condensed Bold"/>
              </a:rPr>
              <a:t>Cung </a:t>
            </a:r>
            <a:r>
              <a:rPr lang="en-US" sz="3700" b="1" dirty="0" err="1">
                <a:solidFill>
                  <a:srgbClr val="535254"/>
                </a:solidFill>
                <a:latin typeface="Roboto Condensed Bold"/>
                <a:ea typeface="Roboto Condensed Bold"/>
                <a:cs typeface="Roboto Condensed Bold"/>
                <a:sym typeface="Roboto Condensed Bold"/>
              </a:rPr>
              <a:t>cấp</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thông</a:t>
            </a:r>
            <a:r>
              <a:rPr lang="en-US" sz="3700" b="1" dirty="0">
                <a:solidFill>
                  <a:srgbClr val="535254"/>
                </a:solidFill>
                <a:latin typeface="Roboto Condensed Bold"/>
                <a:ea typeface="Roboto Condensed Bold"/>
                <a:cs typeface="Roboto Condensed Bold"/>
                <a:sym typeface="Roboto Condensed Bold"/>
              </a:rPr>
              <a:t> tin </a:t>
            </a:r>
            <a:r>
              <a:rPr lang="en-US" sz="3700" b="1" dirty="0" err="1">
                <a:solidFill>
                  <a:srgbClr val="535254"/>
                </a:solidFill>
                <a:latin typeface="Roboto Condensed Bold"/>
                <a:ea typeface="Roboto Condensed Bold"/>
                <a:cs typeface="Roboto Condensed Bold"/>
                <a:sym typeface="Roboto Condensed Bold"/>
              </a:rPr>
              <a:t>về</a:t>
            </a:r>
            <a:r>
              <a:rPr lang="en-US" sz="3700" b="1" dirty="0">
                <a:solidFill>
                  <a:srgbClr val="535254"/>
                </a:solidFill>
                <a:latin typeface="Roboto Condensed Bold"/>
                <a:ea typeface="Roboto Condensed Bold"/>
                <a:cs typeface="Roboto Condensed Bold"/>
                <a:sym typeface="Roboto Condensed Bold"/>
              </a:rPr>
              <a:t> Hà </a:t>
            </a:r>
            <a:r>
              <a:rPr lang="en-US" sz="3700" b="1" dirty="0" err="1">
                <a:solidFill>
                  <a:srgbClr val="535254"/>
                </a:solidFill>
                <a:latin typeface="Roboto Condensed Bold"/>
                <a:ea typeface="Roboto Condensed Bold"/>
                <a:cs typeface="Roboto Condensed Bold"/>
                <a:sym typeface="Roboto Condensed Bold"/>
              </a:rPr>
              <a:t>Nộ</a:t>
            </a:r>
            <a:r>
              <a:rPr lang="en-US" sz="3700" dirty="0" err="1">
                <a:solidFill>
                  <a:srgbClr val="535254"/>
                </a:solidFill>
                <a:latin typeface="Roboto Condensed"/>
                <a:ea typeface="Roboto Condensed"/>
                <a:cs typeface="Roboto Condensed"/>
                <a:sym typeface="Roboto Condensed"/>
              </a:rPr>
              <a:t>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từ</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góc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nhìn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của</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một</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nhân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chứng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giàu</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kinh</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nghiệm</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sống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tại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đây</a:t>
            </a:r>
            <a:r>
              <a:rPr lang="en-US" sz="3700" dirty="0">
                <a:solidFill>
                  <a:srgbClr val="535254"/>
                </a:solidFill>
                <a:latin typeface="Roboto Condensed"/>
                <a:ea typeface="Roboto Condensed"/>
                <a:cs typeface="Roboto Condensed"/>
                <a:sym typeface="Roboto Condensed"/>
              </a:rPr>
              <a:t> - </a:t>
            </a:r>
            <a:r>
              <a:rPr lang="en-US" sz="3700" dirty="0" err="1">
                <a:solidFill>
                  <a:srgbClr val="535254"/>
                </a:solidFill>
                <a:latin typeface="Roboto Condensed"/>
                <a:ea typeface="Roboto Condensed"/>
                <a:cs typeface="Roboto Condensed"/>
                <a:sym typeface="Roboto Condensed"/>
              </a:rPr>
              <a:t>nhà</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văn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Tô</a:t>
            </a:r>
            <a:r>
              <a:rPr lang="en-US" sz="3700" dirty="0">
                <a:solidFill>
                  <a:srgbClr val="535254"/>
                </a:solidFill>
                <a:latin typeface="Roboto Condensed"/>
                <a:ea typeface="Roboto Condensed"/>
                <a:cs typeface="Roboto Condensed"/>
                <a:sym typeface="Roboto Condensed"/>
              </a:rPr>
              <a:t> Hoài. Qua </a:t>
            </a:r>
            <a:r>
              <a:rPr lang="en-US" sz="3700" dirty="0" err="1">
                <a:solidFill>
                  <a:srgbClr val="535254"/>
                </a:solidFill>
                <a:latin typeface="Roboto Condensed"/>
                <a:ea typeface="Roboto Condensed"/>
                <a:cs typeface="Roboto Condensed"/>
                <a:sym typeface="Roboto Condensed"/>
              </a:rPr>
              <a:t>đó</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bài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phỏng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vấn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không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chỉ</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giúp</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người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đọc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hiểu</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thêm</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về</a:t>
            </a:r>
            <a:r>
              <a:rPr lang="en-US" sz="3700" dirty="0">
                <a:solidFill>
                  <a:srgbClr val="535254"/>
                </a:solidFill>
                <a:latin typeface="Roboto Condensed"/>
                <a:ea typeface="Roboto Condensed"/>
                <a:cs typeface="Roboto Condensed"/>
                <a:sym typeface="Roboto Condensed"/>
              </a:rPr>
              <a:t> Hà </a:t>
            </a:r>
            <a:r>
              <a:rPr lang="en-US" sz="3700" dirty="0" err="1">
                <a:solidFill>
                  <a:srgbClr val="535254"/>
                </a:solidFill>
                <a:latin typeface="Roboto Condensed"/>
                <a:ea typeface="Roboto Condensed"/>
                <a:cs typeface="Roboto Condensed"/>
                <a:sym typeface="Roboto Condensed"/>
              </a:rPr>
              <a:t>Nội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xưa</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và</a:t>
            </a:r>
            <a:r>
              <a:rPr lang="en-US" sz="3700" dirty="0">
                <a:solidFill>
                  <a:srgbClr val="535254"/>
                </a:solidFill>
                <a:latin typeface="Roboto Condensed"/>
                <a:ea typeface="Roboto Condensed"/>
                <a:cs typeface="Roboto Condensed"/>
                <a:sym typeface="Roboto Condensed"/>
              </a:rPr>
              <a:t> nay </a:t>
            </a:r>
            <a:r>
              <a:rPr lang="en-US" sz="3700" dirty="0" err="1">
                <a:solidFill>
                  <a:srgbClr val="535254"/>
                </a:solidFill>
                <a:latin typeface="Roboto Condensed"/>
                <a:ea typeface="Roboto Condensed"/>
                <a:cs typeface="Roboto Condensed"/>
                <a:sym typeface="Roboto Condensed"/>
              </a:rPr>
              <a:t>mà</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còn</a:t>
            </a:r>
            <a:r>
              <a:rPr lang="en-US" sz="3700" dirty="0">
                <a:solidFill>
                  <a:srgbClr val="535254"/>
                </a:solidFill>
                <a:latin typeface="Roboto Condensed"/>
                <a:ea typeface="Roboto Condensed"/>
                <a:cs typeface="Roboto Condensed"/>
                <a:sym typeface="Roboto Condensed"/>
              </a:rPr>
              <a:t> </a:t>
            </a:r>
            <a:r>
              <a:rPr lang="en-US" sz="3700" b="1" dirty="0" err="1">
                <a:solidFill>
                  <a:srgbClr val="535254"/>
                </a:solidFill>
                <a:latin typeface="Roboto Condensed Bold"/>
                <a:ea typeface="Roboto Condensed Bold"/>
                <a:cs typeface="Roboto Condensed Bold"/>
                <a:sym typeface="Roboto Condensed Bold"/>
              </a:rPr>
              <a:t>cảm</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nhận</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được</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tình</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cảm</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suy</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nghĩ</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của</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nhà</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văn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về</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mảnh</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đất</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này</a:t>
            </a:r>
            <a:r>
              <a:rPr lang="en-US" sz="3700" dirty="0">
                <a:solidFill>
                  <a:srgbClr val="535254"/>
                </a:solidFill>
                <a:latin typeface="Roboto Condensed"/>
                <a:ea typeface="Roboto Condensed"/>
                <a:cs typeface="Roboto Condensed"/>
                <a:sym typeface="Roboto Condensed"/>
              </a:rPr>
              <a:t>.</a:t>
            </a:r>
          </a:p>
          <a:p>
            <a:pPr algn="ctr">
              <a:lnSpc>
                <a:spcPts val="5180"/>
              </a:lnSpc>
              <a:spcBef>
                <a:spcPct val="0"/>
              </a:spcBef>
            </a:pPr>
            <a:endParaRPr lang="en-US" sz="3700" dirty="0">
              <a:solidFill>
                <a:srgbClr val="535254"/>
              </a:solidFill>
              <a:latin typeface="Roboto Condensed"/>
              <a:ea typeface="Roboto Condensed"/>
              <a:cs typeface="Roboto Condensed"/>
              <a:sym typeface="Roboto Condensed"/>
            </a:endParaRPr>
          </a:p>
        </p:txBody>
      </p:sp>
      <p:sp>
        <p:nvSpPr>
          <p:cNvPr id="8" name="TextBox 3">
            <a:extLst>
              <a:ext uri="{FF2B5EF4-FFF2-40B4-BE49-F238E27FC236}">
                <a16:creationId xmlns:a16="http://schemas.microsoft.com/office/drawing/2014/main" id="{1D1E96A7-1570-EF69-2FDA-58EBE7831D46}"/>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3.1. Mục đích, cách thức thực hiện và nội dung của bài phỏng vấn</a:t>
            </a:r>
          </a:p>
        </p:txBody>
      </p:sp>
      <p:sp>
        <p:nvSpPr>
          <p:cNvPr id="5" name="TextBox 5"/>
          <p:cNvSpPr txBox="1"/>
          <p:nvPr/>
        </p:nvSpPr>
        <p:spPr>
          <a:xfrm>
            <a:off x="1738611" y="2230898"/>
            <a:ext cx="16549389" cy="794705"/>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Bangers"/>
                <a:ea typeface="#9Slide07 Bangers"/>
                <a:cs typeface="#9Slide07 Bangers"/>
                <a:sym typeface="#9Slide07 Bangers"/>
              </a:rPr>
              <a:t>Cách thức thực hiện:</a:t>
            </a:r>
          </a:p>
        </p:txBody>
      </p:sp>
      <p:sp>
        <p:nvSpPr>
          <p:cNvPr id="6" name="TextBox 6"/>
          <p:cNvSpPr txBox="1"/>
          <p:nvPr/>
        </p:nvSpPr>
        <p:spPr>
          <a:xfrm>
            <a:off x="2767012" y="3330403"/>
            <a:ext cx="12753976" cy="1944295"/>
          </a:xfrm>
          <a:prstGeom prst="rect">
            <a:avLst/>
          </a:prstGeom>
        </p:spPr>
        <p:txBody>
          <a:bodyPr lIns="0" tIns="0" rIns="0" bIns="0" rtlCol="0" anchor="t">
            <a:spAutoFit/>
          </a:bodyPr>
          <a:lstStyle/>
          <a:p>
            <a:pPr algn="ctr">
              <a:lnSpc>
                <a:spcPts val="5180"/>
              </a:lnSpc>
              <a:spcBef>
                <a:spcPct val="0"/>
              </a:spcBef>
            </a:pPr>
            <a:r>
              <a:rPr lang="en-US" sz="3700" dirty="0" err="1">
                <a:solidFill>
                  <a:srgbClr val="535254"/>
                </a:solidFill>
                <a:latin typeface="Roboto Condensed"/>
                <a:ea typeface="Roboto Condensed"/>
                <a:cs typeface="Roboto Condensed"/>
                <a:sym typeface="Roboto Condensed"/>
              </a:rPr>
              <a:t>Phỏng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vấn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được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thực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hiện</a:t>
            </a:r>
            <a:r>
              <a:rPr lang="en-US" sz="3700" dirty="0">
                <a:solidFill>
                  <a:srgbClr val="535254"/>
                </a:solidFill>
                <a:latin typeface="Roboto Condensed"/>
                <a:ea typeface="Roboto Condensed"/>
                <a:cs typeface="Roboto Condensed"/>
                <a:sym typeface="Roboto Condensed"/>
              </a:rPr>
              <a:t> </a:t>
            </a:r>
            <a:r>
              <a:rPr lang="en-US" sz="3700" b="1" dirty="0" err="1">
                <a:solidFill>
                  <a:srgbClr val="535254"/>
                </a:solidFill>
                <a:latin typeface="Roboto Condensed Bold"/>
                <a:ea typeface="Roboto Condensed Bold"/>
                <a:cs typeface="Roboto Condensed Bold"/>
                <a:sym typeface="Roboto Condensed Bold"/>
              </a:rPr>
              <a:t>dưới</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dạng</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trực</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tiếp</a:t>
            </a:r>
            <a:r>
              <a:rPr lang="en-US" sz="3700" dirty="0">
                <a:solidFill>
                  <a:srgbClr val="535254"/>
                </a:solidFill>
                <a:latin typeface="Roboto Condensed"/>
                <a:ea typeface="Roboto Condensed"/>
                <a:cs typeface="Roboto Condensed"/>
                <a:sym typeface="Roboto Condensed"/>
              </a:rPr>
              <a:t>, qua </a:t>
            </a:r>
            <a:r>
              <a:rPr lang="en-US" sz="3700" dirty="0" err="1">
                <a:solidFill>
                  <a:srgbClr val="535254"/>
                </a:solidFill>
                <a:latin typeface="Roboto Condensed"/>
                <a:ea typeface="Roboto Condensed"/>
                <a:cs typeface="Roboto Condensed"/>
                <a:sym typeface="Roboto Condensed"/>
              </a:rPr>
              <a:t>đó</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Trần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Đăng</a:t>
            </a:r>
            <a:r>
              <a:rPr lang="en-US" sz="3700" dirty="0">
                <a:solidFill>
                  <a:srgbClr val="535254"/>
                </a:solidFill>
                <a:latin typeface="Roboto Condensed"/>
                <a:ea typeface="Roboto Condensed"/>
                <a:cs typeface="Roboto Condensed"/>
                <a:sym typeface="Roboto Condensed"/>
              </a:rPr>
              <a:t> Khoa </a:t>
            </a:r>
            <a:r>
              <a:rPr lang="en-US" sz="3700" dirty="0" err="1">
                <a:solidFill>
                  <a:srgbClr val="535254"/>
                </a:solidFill>
                <a:latin typeface="Roboto Condensed"/>
                <a:ea typeface="Roboto Condensed"/>
                <a:cs typeface="Roboto Condensed"/>
                <a:sym typeface="Roboto Condensed"/>
              </a:rPr>
              <a:t>và</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Tô</a:t>
            </a:r>
            <a:r>
              <a:rPr lang="en-US" sz="3700" dirty="0">
                <a:solidFill>
                  <a:srgbClr val="535254"/>
                </a:solidFill>
                <a:latin typeface="Roboto Condensed"/>
                <a:ea typeface="Roboto Condensed"/>
                <a:cs typeface="Roboto Condensed"/>
                <a:sym typeface="Roboto Condensed"/>
              </a:rPr>
              <a:t> Hoài </a:t>
            </a:r>
            <a:r>
              <a:rPr lang="en-US" sz="3700" dirty="0" err="1">
                <a:solidFill>
                  <a:srgbClr val="535254"/>
                </a:solidFill>
                <a:latin typeface="Roboto Condensed"/>
                <a:ea typeface="Roboto Condensed"/>
                <a:cs typeface="Roboto Condensed"/>
                <a:sym typeface="Roboto Condensed"/>
              </a:rPr>
              <a:t>có</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sự</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tương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tác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đối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thoại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giúp</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câu</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chuyện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trở</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nên</a:t>
            </a:r>
            <a:r>
              <a:rPr lang="en-US" sz="3700" dirty="0">
                <a:solidFill>
                  <a:srgbClr val="535254"/>
                </a:solidFill>
                <a:latin typeface="Roboto Condensed"/>
                <a:ea typeface="Roboto Condensed"/>
                <a:cs typeface="Roboto Condensed"/>
                <a:sym typeface="Roboto Condensed"/>
              </a:rPr>
              <a:t> </a:t>
            </a:r>
            <a:r>
              <a:rPr lang="en-US" sz="3700" b="1" dirty="0" err="1">
                <a:solidFill>
                  <a:srgbClr val="535254"/>
                </a:solidFill>
                <a:latin typeface="Roboto Condensed Bold"/>
                <a:ea typeface="Roboto Condensed Bold"/>
                <a:cs typeface="Roboto Condensed Bold"/>
                <a:sym typeface="Roboto Condensed Bold"/>
              </a:rPr>
              <a:t>sinh</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động</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chân</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thật</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và</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gần</a:t>
            </a:r>
            <a:r>
              <a:rPr lang="en-US" sz="3700" b="1" dirty="0">
                <a:solidFill>
                  <a:srgbClr val="535254"/>
                </a:solidFill>
                <a:latin typeface="Roboto Condensed Bold"/>
                <a:ea typeface="Roboto Condensed Bold"/>
                <a:cs typeface="Roboto Condensed Bold"/>
                <a:sym typeface="Roboto Condensed Bold"/>
              </a:rPr>
              <a:t> </a:t>
            </a:r>
            <a:r>
              <a:rPr lang="en-US" sz="3700" b="1" dirty="0" err="1">
                <a:solidFill>
                  <a:srgbClr val="535254"/>
                </a:solidFill>
                <a:latin typeface="Roboto Condensed Bold"/>
                <a:ea typeface="Roboto Condensed Bold"/>
                <a:cs typeface="Roboto Condensed Bold"/>
                <a:sym typeface="Roboto Condensed Bold"/>
              </a:rPr>
              <a:t>gũi</a:t>
            </a:r>
            <a:r>
              <a:rPr lang="en-US" sz="3700" b="1" dirty="0">
                <a:solidFill>
                  <a:srgbClr val="535254"/>
                </a:solidFill>
                <a:latin typeface="Roboto Condensed Bold"/>
                <a:ea typeface="Roboto Condensed Bold"/>
                <a:cs typeface="Roboto Condensed Bold"/>
                <a:sym typeface="Roboto Condensed Bold"/>
              </a:rPr>
              <a:t>.</a:t>
            </a:r>
          </a:p>
        </p:txBody>
      </p:sp>
      <p:sp>
        <p:nvSpPr>
          <p:cNvPr id="8" name="TextBox 3">
            <a:extLst>
              <a:ext uri="{FF2B5EF4-FFF2-40B4-BE49-F238E27FC236}">
                <a16:creationId xmlns:a16="http://schemas.microsoft.com/office/drawing/2014/main" id="{F693A58B-92FA-ED11-9FE1-EDE58A8AE61C}"/>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69914" y="3025603"/>
            <a:ext cx="15034810" cy="2373370"/>
            <a:chOff x="0" y="0"/>
            <a:chExt cx="3959785" cy="625085"/>
          </a:xfrm>
        </p:grpSpPr>
        <p:sp>
          <p:nvSpPr>
            <p:cNvPr id="4" name="Freeform 4"/>
            <p:cNvSpPr/>
            <p:nvPr/>
          </p:nvSpPr>
          <p:spPr>
            <a:xfrm>
              <a:off x="0" y="0"/>
              <a:ext cx="3959785" cy="625085"/>
            </a:xfrm>
            <a:custGeom>
              <a:avLst/>
              <a:gdLst/>
              <a:ahLst/>
              <a:cxnLst/>
              <a:rect l="l" t="t" r="r" b="b"/>
              <a:pathLst>
                <a:path w="3959785" h="625085">
                  <a:moveTo>
                    <a:pt x="26262" y="0"/>
                  </a:moveTo>
                  <a:lnTo>
                    <a:pt x="3933524" y="0"/>
                  </a:lnTo>
                  <a:cubicBezTo>
                    <a:pt x="3948028" y="0"/>
                    <a:pt x="3959785" y="11758"/>
                    <a:pt x="3959785" y="26262"/>
                  </a:cubicBezTo>
                  <a:lnTo>
                    <a:pt x="3959785" y="598824"/>
                  </a:lnTo>
                  <a:cubicBezTo>
                    <a:pt x="3959785" y="613327"/>
                    <a:pt x="3948028" y="625085"/>
                    <a:pt x="3933524" y="625085"/>
                  </a:cubicBezTo>
                  <a:lnTo>
                    <a:pt x="26262" y="625085"/>
                  </a:lnTo>
                  <a:cubicBezTo>
                    <a:pt x="11758" y="625085"/>
                    <a:pt x="0" y="613327"/>
                    <a:pt x="0" y="598824"/>
                  </a:cubicBezTo>
                  <a:lnTo>
                    <a:pt x="0" y="26262"/>
                  </a:lnTo>
                  <a:cubicBezTo>
                    <a:pt x="0" y="11758"/>
                    <a:pt x="11758" y="0"/>
                    <a:pt x="26262" y="0"/>
                  </a:cubicBezTo>
                  <a:close/>
                </a:path>
              </a:pathLst>
            </a:custGeom>
            <a:solidFill>
              <a:srgbClr val="FFECEC"/>
            </a:solidFill>
          </p:spPr>
          <p:txBody>
            <a:bodyPr/>
            <a:lstStyle/>
            <a:p>
              <a:endParaRPr lang="vi-VN"/>
            </a:p>
          </p:txBody>
        </p:sp>
        <p:sp>
          <p:nvSpPr>
            <p:cNvPr id="5" name="TextBox 5"/>
            <p:cNvSpPr txBox="1"/>
            <p:nvPr/>
          </p:nvSpPr>
          <p:spPr>
            <a:xfrm>
              <a:off x="0" y="-47625"/>
              <a:ext cx="3959785" cy="67271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3.1. Mục đích, cách thức thực hiện và nội dung của bài phỏng vấn</a:t>
            </a:r>
          </a:p>
        </p:txBody>
      </p:sp>
      <p:sp>
        <p:nvSpPr>
          <p:cNvPr id="8" name="TextBox 8"/>
          <p:cNvSpPr txBox="1"/>
          <p:nvPr/>
        </p:nvSpPr>
        <p:spPr>
          <a:xfrm>
            <a:off x="1738611" y="2230898"/>
            <a:ext cx="16549389" cy="794705"/>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Bangers"/>
                <a:ea typeface="#9Slide07 Bangers"/>
                <a:cs typeface="#9Slide07 Bangers"/>
                <a:sym typeface="#9Slide07 Bangers"/>
              </a:rPr>
              <a:t>Nội dung: </a:t>
            </a:r>
          </a:p>
        </p:txBody>
      </p:sp>
      <p:sp>
        <p:nvSpPr>
          <p:cNvPr id="9" name="TextBox 9"/>
          <p:cNvSpPr txBox="1"/>
          <p:nvPr/>
        </p:nvSpPr>
        <p:spPr>
          <a:xfrm>
            <a:off x="2767161" y="3152214"/>
            <a:ext cx="14492288" cy="1944295"/>
          </a:xfrm>
          <a:prstGeom prst="rect">
            <a:avLst/>
          </a:prstGeom>
        </p:spPr>
        <p:txBody>
          <a:bodyPr lIns="0" tIns="0" rIns="0" bIns="0" rtlCol="0" anchor="t">
            <a:spAutoFit/>
          </a:bodyPr>
          <a:lstStyle/>
          <a:p>
            <a:pPr algn="ctr">
              <a:lnSpc>
                <a:spcPts val="5180"/>
              </a:lnSpc>
              <a:spcBef>
                <a:spcPct val="0"/>
              </a:spcBef>
            </a:pPr>
            <a:r>
              <a:rPr lang="en-US" sz="3700" dirty="0" err="1">
                <a:solidFill>
                  <a:srgbClr val="B4595D"/>
                </a:solidFill>
                <a:latin typeface="Roboto Condensed"/>
                <a:ea typeface="Roboto Condensed"/>
                <a:cs typeface="Roboto Condensed"/>
                <a:sym typeface="Roboto Condensed"/>
              </a:rPr>
              <a:t>Tô</a:t>
            </a:r>
            <a:r>
              <a:rPr lang="en-US" sz="3700" dirty="0">
                <a:solidFill>
                  <a:srgbClr val="B4595D"/>
                </a:solidFill>
                <a:latin typeface="Roboto Condensed"/>
                <a:ea typeface="Roboto Condensed"/>
                <a:cs typeface="Roboto Condensed"/>
                <a:sym typeface="Roboto Condensed"/>
              </a:rPr>
              <a:t> Hoài chia </a:t>
            </a:r>
            <a:r>
              <a:rPr lang="en-US" sz="3700" dirty="0" err="1">
                <a:solidFill>
                  <a:srgbClr val="B4595D"/>
                </a:solidFill>
                <a:latin typeface="Roboto Condensed"/>
                <a:ea typeface="Roboto Condensed"/>
                <a:cs typeface="Roboto Condensed"/>
                <a:sym typeface="Roboto Condensed"/>
              </a:rPr>
              <a:t>sẻ</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những</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ký</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ức</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và</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cảm</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nhận</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của</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mình</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về</a:t>
            </a:r>
            <a:r>
              <a:rPr lang="en-US" sz="3700" dirty="0">
                <a:solidFill>
                  <a:srgbClr val="B4595D"/>
                </a:solidFill>
                <a:latin typeface="Roboto Condensed"/>
                <a:ea typeface="Roboto Condensed"/>
                <a:cs typeface="Roboto Condensed"/>
                <a:sym typeface="Roboto Condensed"/>
              </a:rPr>
              <a:t> Hà </a:t>
            </a:r>
            <a:r>
              <a:rPr lang="en-US" sz="3700" dirty="0" err="1">
                <a:solidFill>
                  <a:srgbClr val="B4595D"/>
                </a:solidFill>
                <a:latin typeface="Roboto Condensed"/>
                <a:ea typeface="Roboto Condensed"/>
                <a:cs typeface="Roboto Condensed"/>
                <a:sym typeface="Roboto Condensed"/>
              </a:rPr>
              <a:t>Nội</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Ông</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kể</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lại</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những</a:t>
            </a:r>
            <a:r>
              <a:rPr lang="en-US" sz="3700" dirty="0">
                <a:solidFill>
                  <a:srgbClr val="B4595D"/>
                </a:solidFill>
                <a:latin typeface="Roboto Condensed"/>
                <a:ea typeface="Roboto Condensed"/>
                <a:cs typeface="Roboto Condensed"/>
                <a:sym typeface="Roboto Condensed"/>
              </a:rPr>
              <a:t> </a:t>
            </a:r>
            <a:r>
              <a:rPr lang="en-US" sz="3700" b="1" dirty="0" err="1">
                <a:solidFill>
                  <a:srgbClr val="B4595D"/>
                </a:solidFill>
                <a:latin typeface="Roboto Condensed Bold"/>
                <a:ea typeface="Roboto Condensed Bold"/>
                <a:cs typeface="Roboto Condensed Bold"/>
                <a:sym typeface="Roboto Condensed Bold"/>
              </a:rPr>
              <a:t>hình</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ảnh</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và</a:t>
            </a:r>
            <a:r>
              <a:rPr lang="en-US" sz="3700" b="1" dirty="0">
                <a:solidFill>
                  <a:srgbClr val="B4595D"/>
                </a:solidFill>
                <a:latin typeface="Roboto Condensed Bold"/>
                <a:ea typeface="Roboto Condensed Bold"/>
                <a:cs typeface="Roboto Condensed Bold"/>
                <a:sym typeface="Roboto Condensed Bold"/>
              </a:rPr>
              <a:t> chi </a:t>
            </a:r>
            <a:r>
              <a:rPr lang="en-US" sz="3700" b="1" dirty="0" err="1">
                <a:solidFill>
                  <a:srgbClr val="B4595D"/>
                </a:solidFill>
                <a:latin typeface="Roboto Condensed Bold"/>
                <a:ea typeface="Roboto Condensed Bold"/>
                <a:cs typeface="Roboto Condensed Bold"/>
                <a:sym typeface="Roboto Condensed Bold"/>
              </a:rPr>
              <a:t>tiết</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về</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các</a:t>
            </a:r>
            <a:r>
              <a:rPr lang="en-US" sz="3700" b="1" dirty="0">
                <a:solidFill>
                  <a:srgbClr val="B4595D"/>
                </a:solidFill>
                <a:latin typeface="Roboto Condensed Bold"/>
                <a:ea typeface="Roboto Condensed Bold"/>
                <a:cs typeface="Roboto Condensed Bold"/>
                <a:sym typeface="Roboto Condensed Bold"/>
              </a:rPr>
              <a:t> con </a:t>
            </a:r>
            <a:r>
              <a:rPr lang="en-US" sz="3700" b="1" dirty="0" err="1">
                <a:solidFill>
                  <a:srgbClr val="B4595D"/>
                </a:solidFill>
                <a:latin typeface="Roboto Condensed Bold"/>
                <a:ea typeface="Roboto Condensed Bold"/>
                <a:cs typeface="Roboto Condensed Bold"/>
                <a:sym typeface="Roboto Condensed Bold"/>
              </a:rPr>
              <a:t>phố</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kiến</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trúc</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văn</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hóa</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và</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nhịp</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sống</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của</a:t>
            </a:r>
            <a:r>
              <a:rPr lang="en-US" sz="3700" b="1" dirty="0">
                <a:solidFill>
                  <a:srgbClr val="B4595D"/>
                </a:solidFill>
                <a:latin typeface="Roboto Condensed Bold"/>
                <a:ea typeface="Roboto Condensed Bold"/>
                <a:cs typeface="Roboto Condensed Bold"/>
                <a:sym typeface="Roboto Condensed Bold"/>
              </a:rPr>
              <a:t> Hà </a:t>
            </a:r>
            <a:r>
              <a:rPr lang="en-US" sz="3700" b="1" dirty="0" err="1">
                <a:solidFill>
                  <a:srgbClr val="B4595D"/>
                </a:solidFill>
                <a:latin typeface="Roboto Condensed Bold"/>
                <a:ea typeface="Roboto Condensed Bold"/>
                <a:cs typeface="Roboto Condensed Bold"/>
                <a:sym typeface="Roboto Condensed Bold"/>
              </a:rPr>
              <a:t>Nội</a:t>
            </a:r>
            <a:r>
              <a:rPr lang="en-US" sz="3700" b="1" dirty="0">
                <a:solidFill>
                  <a:srgbClr val="B4595D"/>
                </a:solidFill>
                <a:latin typeface="Roboto Condensed Bold"/>
                <a:ea typeface="Roboto Condensed Bold"/>
                <a:cs typeface="Roboto Condensed Bold"/>
                <a:sym typeface="Roboto Condensed Bold"/>
              </a:rPr>
              <a:t> </a:t>
            </a:r>
            <a:r>
              <a:rPr lang="en-US" sz="3700" b="1" dirty="0" err="1">
                <a:solidFill>
                  <a:srgbClr val="B4595D"/>
                </a:solidFill>
                <a:latin typeface="Roboto Condensed Bold"/>
                <a:ea typeface="Roboto Condensed Bold"/>
                <a:cs typeface="Roboto Condensed Bold"/>
                <a:sym typeface="Roboto Condensed Bold"/>
              </a:rPr>
              <a:t>xưa</a:t>
            </a:r>
            <a:r>
              <a:rPr lang="en-US" sz="3700" dirty="0">
                <a:solidFill>
                  <a:srgbClr val="B4595D"/>
                </a:solidFill>
                <a:latin typeface="Roboto Condensed"/>
                <a:ea typeface="Roboto Condensed"/>
                <a:cs typeface="Roboto Condensed"/>
                <a:sym typeface="Roboto Condensed"/>
              </a:rPr>
              <a:t> – </a:t>
            </a:r>
            <a:r>
              <a:rPr lang="en-US" sz="3700" dirty="0" err="1">
                <a:solidFill>
                  <a:srgbClr val="B4595D"/>
                </a:solidFill>
                <a:latin typeface="Roboto Condensed"/>
                <a:ea typeface="Roboto Condensed"/>
                <a:cs typeface="Roboto Condensed"/>
                <a:sym typeface="Roboto Condensed"/>
              </a:rPr>
              <a:t>đặc</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biệt</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là</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những</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đặc</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trưng</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đã</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phai</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nhạt</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theo</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thời</a:t>
            </a:r>
            <a:r>
              <a:rPr lang="en-US" sz="3700" dirty="0">
                <a:solidFill>
                  <a:srgbClr val="B4595D"/>
                </a:solidFill>
                <a:latin typeface="Roboto Condensed"/>
                <a:ea typeface="Roboto Condensed"/>
                <a:cs typeface="Roboto Condensed"/>
                <a:sym typeface="Roboto Condensed"/>
              </a:rPr>
              <a:t> </a:t>
            </a:r>
            <a:r>
              <a:rPr lang="en-US" sz="3700" dirty="0" err="1">
                <a:solidFill>
                  <a:srgbClr val="B4595D"/>
                </a:solidFill>
                <a:latin typeface="Roboto Condensed"/>
                <a:ea typeface="Roboto Condensed"/>
                <a:cs typeface="Roboto Condensed"/>
                <a:sym typeface="Roboto Condensed"/>
              </a:rPr>
              <a:t>gian</a:t>
            </a:r>
            <a:r>
              <a:rPr lang="en-US" sz="3700" dirty="0">
                <a:solidFill>
                  <a:srgbClr val="B4595D"/>
                </a:solidFill>
                <a:latin typeface="Roboto Condensed"/>
                <a:ea typeface="Roboto Condensed"/>
                <a:cs typeface="Roboto Condensed"/>
                <a:sym typeface="Roboto Condensed"/>
              </a:rPr>
              <a:t>. </a:t>
            </a:r>
          </a:p>
        </p:txBody>
      </p:sp>
      <p:grpSp>
        <p:nvGrpSpPr>
          <p:cNvPr id="10" name="Group 10"/>
          <p:cNvGrpSpPr/>
          <p:nvPr/>
        </p:nvGrpSpPr>
        <p:grpSpPr>
          <a:xfrm>
            <a:off x="332572" y="5579948"/>
            <a:ext cx="12692603" cy="2121818"/>
            <a:chOff x="0" y="0"/>
            <a:chExt cx="3342908" cy="558833"/>
          </a:xfrm>
        </p:grpSpPr>
        <p:sp>
          <p:nvSpPr>
            <p:cNvPr id="11" name="Freeform 11"/>
            <p:cNvSpPr/>
            <p:nvPr/>
          </p:nvSpPr>
          <p:spPr>
            <a:xfrm>
              <a:off x="0" y="0"/>
              <a:ext cx="3342908" cy="558833"/>
            </a:xfrm>
            <a:custGeom>
              <a:avLst/>
              <a:gdLst/>
              <a:ahLst/>
              <a:cxnLst/>
              <a:rect l="l" t="t" r="r" b="b"/>
              <a:pathLst>
                <a:path w="3342908" h="558833">
                  <a:moveTo>
                    <a:pt x="31108" y="0"/>
                  </a:moveTo>
                  <a:lnTo>
                    <a:pt x="3311800" y="0"/>
                  </a:lnTo>
                  <a:cubicBezTo>
                    <a:pt x="3328981" y="0"/>
                    <a:pt x="3342908" y="13927"/>
                    <a:pt x="3342908" y="31108"/>
                  </a:cubicBezTo>
                  <a:lnTo>
                    <a:pt x="3342908" y="527725"/>
                  </a:lnTo>
                  <a:cubicBezTo>
                    <a:pt x="3342908" y="535975"/>
                    <a:pt x="3339631" y="543888"/>
                    <a:pt x="3333797" y="549722"/>
                  </a:cubicBezTo>
                  <a:cubicBezTo>
                    <a:pt x="3327963" y="555555"/>
                    <a:pt x="3320050" y="558833"/>
                    <a:pt x="3311800" y="558833"/>
                  </a:cubicBezTo>
                  <a:lnTo>
                    <a:pt x="31108" y="558833"/>
                  </a:lnTo>
                  <a:cubicBezTo>
                    <a:pt x="13927" y="558833"/>
                    <a:pt x="0" y="544905"/>
                    <a:pt x="0" y="527725"/>
                  </a:cubicBezTo>
                  <a:lnTo>
                    <a:pt x="0" y="31108"/>
                  </a:lnTo>
                  <a:cubicBezTo>
                    <a:pt x="0" y="13927"/>
                    <a:pt x="13927" y="0"/>
                    <a:pt x="31108" y="0"/>
                  </a:cubicBezTo>
                  <a:close/>
                </a:path>
              </a:pathLst>
            </a:custGeom>
            <a:solidFill>
              <a:srgbClr val="F7E9CC"/>
            </a:solidFill>
          </p:spPr>
          <p:txBody>
            <a:bodyPr/>
            <a:lstStyle/>
            <a:p>
              <a:endParaRPr lang="vi-VN"/>
            </a:p>
          </p:txBody>
        </p:sp>
        <p:sp>
          <p:nvSpPr>
            <p:cNvPr id="12" name="TextBox 12"/>
            <p:cNvSpPr txBox="1"/>
            <p:nvPr/>
          </p:nvSpPr>
          <p:spPr>
            <a:xfrm>
              <a:off x="0" y="-47625"/>
              <a:ext cx="3342908" cy="60645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33803" y="5576700"/>
            <a:ext cx="11159227" cy="1944295"/>
          </a:xfrm>
          <a:prstGeom prst="rect">
            <a:avLst/>
          </a:prstGeom>
        </p:spPr>
        <p:txBody>
          <a:bodyPr lIns="0" tIns="0" rIns="0" bIns="0" rtlCol="0" anchor="t">
            <a:spAutoFit/>
          </a:bodyPr>
          <a:lstStyle/>
          <a:p>
            <a:pPr algn="ctr">
              <a:lnSpc>
                <a:spcPts val="5180"/>
              </a:lnSpc>
              <a:spcBef>
                <a:spcPct val="0"/>
              </a:spcBef>
            </a:pPr>
            <a:r>
              <a:rPr lang="en-US" sz="3700" dirty="0" err="1">
                <a:solidFill>
                  <a:srgbClr val="7E5AA2"/>
                </a:solidFill>
                <a:latin typeface="Roboto Condensed"/>
                <a:ea typeface="Roboto Condensed"/>
                <a:cs typeface="Roboto Condensed"/>
                <a:sym typeface="Roboto Condensed"/>
              </a:rPr>
              <a:t>Nhà</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văn</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không</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chỉ</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nói</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về</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vẻ</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đẹp</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mà</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còn</a:t>
            </a:r>
            <a:r>
              <a:rPr lang="en-US" sz="3700" dirty="0">
                <a:solidFill>
                  <a:srgbClr val="7E5AA2"/>
                </a:solidFill>
                <a:latin typeface="Roboto Condensed"/>
                <a:ea typeface="Roboto Condensed"/>
                <a:cs typeface="Roboto Condensed"/>
                <a:sym typeface="Roboto Condensed"/>
              </a:rPr>
              <a:t> </a:t>
            </a:r>
            <a:r>
              <a:rPr lang="en-US" sz="3700" b="1" dirty="0" err="1">
                <a:solidFill>
                  <a:srgbClr val="7E5AA2"/>
                </a:solidFill>
                <a:latin typeface="Roboto Condensed Bold"/>
                <a:ea typeface="Roboto Condensed Bold"/>
                <a:cs typeface="Roboto Condensed Bold"/>
                <a:sym typeface="Roboto Condensed Bold"/>
              </a:rPr>
              <a:t>đề</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cập</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đến</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những</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thay</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đổi</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của</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thành</a:t>
            </a:r>
            <a:r>
              <a:rPr lang="en-US" sz="3700" b="1" dirty="0">
                <a:solidFill>
                  <a:srgbClr val="7E5AA2"/>
                </a:solidFill>
                <a:latin typeface="Roboto Condensed Bold"/>
                <a:ea typeface="Roboto Condensed Bold"/>
                <a:cs typeface="Roboto Condensed Bold"/>
                <a:sym typeface="Roboto Condensed Bold"/>
              </a:rPr>
              <a:t> </a:t>
            </a:r>
            <a:r>
              <a:rPr lang="en-US" sz="3700" b="1" dirty="0" err="1">
                <a:solidFill>
                  <a:srgbClr val="7E5AA2"/>
                </a:solidFill>
                <a:latin typeface="Roboto Condensed Bold"/>
                <a:ea typeface="Roboto Condensed Bold"/>
                <a:cs typeface="Roboto Condensed Bold"/>
                <a:sym typeface="Roboto Condensed Bold"/>
              </a:rPr>
              <a:t>phố</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từ</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hệ</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thống</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cống</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rãnh</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cây</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xanh</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đến</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những</a:t>
            </a:r>
            <a:r>
              <a:rPr lang="en-US" sz="3700" dirty="0">
                <a:solidFill>
                  <a:srgbClr val="7E5AA2"/>
                </a:solidFill>
                <a:latin typeface="Roboto Condensed"/>
                <a:ea typeface="Roboto Condensed"/>
                <a:cs typeface="Roboto Condensed"/>
                <a:sym typeface="Roboto Condensed"/>
              </a:rPr>
              <a:t> con </a:t>
            </a:r>
            <a:r>
              <a:rPr lang="en-US" sz="3700" dirty="0" err="1">
                <a:solidFill>
                  <a:srgbClr val="7E5AA2"/>
                </a:solidFill>
                <a:latin typeface="Roboto Condensed"/>
                <a:ea typeface="Roboto Condensed"/>
                <a:cs typeface="Roboto Condensed"/>
                <a:sym typeface="Roboto Condensed"/>
              </a:rPr>
              <a:t>phố</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cổ</a:t>
            </a:r>
            <a:r>
              <a:rPr lang="en-US" sz="3700" dirty="0">
                <a:solidFill>
                  <a:srgbClr val="7E5AA2"/>
                </a:solidFill>
                <a:latin typeface="Roboto Condensed"/>
                <a:ea typeface="Roboto Condensed"/>
                <a:cs typeface="Roboto Condensed"/>
                <a:sym typeface="Roboto Condensed"/>
              </a:rPr>
              <a:t> </a:t>
            </a:r>
            <a:r>
              <a:rPr lang="en-US" sz="3700" dirty="0" err="1">
                <a:solidFill>
                  <a:srgbClr val="7E5AA2"/>
                </a:solidFill>
                <a:latin typeface="Roboto Condensed"/>
                <a:ea typeface="Roboto Condensed"/>
                <a:cs typeface="Roboto Condensed"/>
                <a:sym typeface="Roboto Condensed"/>
              </a:rPr>
              <a:t>kính</a:t>
            </a:r>
            <a:r>
              <a:rPr lang="en-US" sz="3700" dirty="0">
                <a:solidFill>
                  <a:srgbClr val="7E5AA2"/>
                </a:solidFill>
                <a:latin typeface="Roboto Condensed"/>
                <a:ea typeface="Roboto Condensed"/>
                <a:cs typeface="Roboto Condensed"/>
                <a:sym typeface="Roboto Condensed"/>
              </a:rPr>
              <a:t>.</a:t>
            </a:r>
          </a:p>
        </p:txBody>
      </p:sp>
      <p:sp>
        <p:nvSpPr>
          <p:cNvPr id="15" name="TextBox 3">
            <a:extLst>
              <a:ext uri="{FF2B5EF4-FFF2-40B4-BE49-F238E27FC236}">
                <a16:creationId xmlns:a16="http://schemas.microsoft.com/office/drawing/2014/main" id="{4DDB9F0E-0366-7D9E-7981-8E30E27A71B8}"/>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054733" y="2241151"/>
            <a:ext cx="9561015" cy="5007581"/>
          </a:xfrm>
          <a:custGeom>
            <a:avLst/>
            <a:gdLst/>
            <a:ahLst/>
            <a:cxnLst/>
            <a:rect l="l" t="t" r="r" b="b"/>
            <a:pathLst>
              <a:path w="9561015" h="5007581">
                <a:moveTo>
                  <a:pt x="0" y="0"/>
                </a:moveTo>
                <a:lnTo>
                  <a:pt x="9561014" y="0"/>
                </a:lnTo>
                <a:lnTo>
                  <a:pt x="9561014" y="5007582"/>
                </a:lnTo>
                <a:lnTo>
                  <a:pt x="0" y="5007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3.1. Mục đích, cách thức thực hiện và nội dung của bài phỏng vấn</a:t>
            </a:r>
          </a:p>
        </p:txBody>
      </p:sp>
      <p:sp>
        <p:nvSpPr>
          <p:cNvPr id="7" name="TextBox 7"/>
          <p:cNvSpPr txBox="1"/>
          <p:nvPr/>
        </p:nvSpPr>
        <p:spPr>
          <a:xfrm>
            <a:off x="4560724" y="2974038"/>
            <a:ext cx="6549032" cy="2601495"/>
          </a:xfrm>
          <a:prstGeom prst="rect">
            <a:avLst/>
          </a:prstGeom>
        </p:spPr>
        <p:txBody>
          <a:bodyPr lIns="0" tIns="0" rIns="0" bIns="0" rtlCol="0" anchor="t">
            <a:spAutoFit/>
          </a:bodyPr>
          <a:lstStyle/>
          <a:p>
            <a:pPr algn="ctr">
              <a:lnSpc>
                <a:spcPts val="5180"/>
              </a:lnSpc>
              <a:spcBef>
                <a:spcPct val="0"/>
              </a:spcBef>
            </a:pPr>
            <a:r>
              <a:rPr lang="en-US" sz="3700" dirty="0" err="1">
                <a:solidFill>
                  <a:srgbClr val="535254"/>
                </a:solidFill>
                <a:latin typeface="Roboto Condensed"/>
                <a:ea typeface="Roboto Condensed"/>
                <a:cs typeface="Roboto Condensed"/>
                <a:sym typeface="Roboto Condensed"/>
              </a:rPr>
              <a:t>Chỉ</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ra</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đặc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điểm</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của</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một</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bài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phỏng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vấn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được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thể</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hiện</a:t>
            </a:r>
            <a:r>
              <a:rPr lang="en-US" sz="3700" dirty="0">
                <a:solidFill>
                  <a:srgbClr val="535254"/>
                </a:solidFill>
                <a:latin typeface="Roboto Condensed"/>
                <a:ea typeface="Roboto Condensed"/>
                <a:cs typeface="Roboto Condensed"/>
                <a:sym typeface="Roboto Condensed"/>
              </a:rPr>
              <a:t> qua </a:t>
            </a:r>
            <a:r>
              <a:rPr lang="en-US" sz="3700" dirty="0" err="1">
                <a:solidFill>
                  <a:srgbClr val="535254"/>
                </a:solidFill>
                <a:latin typeface="Roboto Condensed"/>
                <a:ea typeface="Roboto Condensed"/>
                <a:cs typeface="Roboto Condensed"/>
                <a:sym typeface="Roboto Condensed"/>
              </a:rPr>
              <a:t>văn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bản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này</a:t>
            </a:r>
            <a:r>
              <a:rPr lang="en-US" sz="3700" dirty="0">
                <a:solidFill>
                  <a:srgbClr val="535254"/>
                </a:solidFill>
                <a:latin typeface="Roboto Condensed"/>
                <a:ea typeface="Roboto Condensed"/>
                <a:cs typeface="Roboto Condensed"/>
                <a:sym typeface="Roboto Condensed"/>
              </a:rPr>
              <a:t>. Em </a:t>
            </a:r>
            <a:r>
              <a:rPr lang="en-US" sz="3700" dirty="0" err="1">
                <a:solidFill>
                  <a:srgbClr val="535254"/>
                </a:solidFill>
                <a:latin typeface="Roboto Condensed"/>
                <a:ea typeface="Roboto Condensed"/>
                <a:cs typeface="Roboto Condensed"/>
                <a:sym typeface="Roboto Condensed"/>
              </a:rPr>
              <a:t>thích</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câu</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hỏi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và</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câu</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trả</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lời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nào</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nhất</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Vì</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sao</a:t>
            </a:r>
            <a:r>
              <a:rPr lang="en-US" sz="3700" dirty="0">
                <a:solidFill>
                  <a:srgbClr val="535254"/>
                </a:solidFill>
                <a:latin typeface="Roboto Condensed"/>
                <a:ea typeface="Roboto Condensed"/>
                <a:cs typeface="Roboto Condensed"/>
                <a:sym typeface="Roboto Condensed"/>
              </a:rPr>
              <a:t>?</a:t>
            </a:r>
          </a:p>
        </p:txBody>
      </p:sp>
      <p:sp>
        <p:nvSpPr>
          <p:cNvPr id="8" name="TextBox 3">
            <a:extLst>
              <a:ext uri="{FF2B5EF4-FFF2-40B4-BE49-F238E27FC236}">
                <a16:creationId xmlns:a16="http://schemas.microsoft.com/office/drawing/2014/main" id="{9FED56A3-15C6-46F5-6A3C-CF189E4C2C50}"/>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054733" y="2241151"/>
            <a:ext cx="9561015" cy="5007581"/>
          </a:xfrm>
          <a:custGeom>
            <a:avLst/>
            <a:gdLst/>
            <a:ahLst/>
            <a:cxnLst/>
            <a:rect l="l" t="t" r="r" b="b"/>
            <a:pathLst>
              <a:path w="9561015" h="5007581">
                <a:moveTo>
                  <a:pt x="0" y="0"/>
                </a:moveTo>
                <a:lnTo>
                  <a:pt x="9561014" y="0"/>
                </a:lnTo>
                <a:lnTo>
                  <a:pt x="9561014" y="5007582"/>
                </a:lnTo>
                <a:lnTo>
                  <a:pt x="0" y="5007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3.1. Mục đích, cách thức thực hiện và nội dung của bài phỏng vấn</a:t>
            </a:r>
          </a:p>
        </p:txBody>
      </p:sp>
      <p:sp>
        <p:nvSpPr>
          <p:cNvPr id="7" name="TextBox 7"/>
          <p:cNvSpPr txBox="1"/>
          <p:nvPr/>
        </p:nvSpPr>
        <p:spPr>
          <a:xfrm>
            <a:off x="4749388" y="3414254"/>
            <a:ext cx="6549032" cy="1944295"/>
          </a:xfrm>
          <a:prstGeom prst="rect">
            <a:avLst/>
          </a:prstGeom>
        </p:spPr>
        <p:txBody>
          <a:bodyPr lIns="0" tIns="0" rIns="0" bIns="0" rtlCol="0" anchor="t">
            <a:spAutoFit/>
          </a:bodyPr>
          <a:lstStyle/>
          <a:p>
            <a:pPr algn="ctr">
              <a:lnSpc>
                <a:spcPts val="5180"/>
              </a:lnSpc>
              <a:spcBef>
                <a:spcPct val="0"/>
              </a:spcBef>
            </a:pPr>
            <a:r>
              <a:rPr lang="en-US" sz="3700" dirty="0">
                <a:solidFill>
                  <a:srgbClr val="535254"/>
                </a:solidFill>
                <a:latin typeface="Roboto Condensed"/>
                <a:ea typeface="Roboto Condensed"/>
                <a:cs typeface="Roboto Condensed"/>
                <a:sym typeface="Roboto Condensed"/>
              </a:rPr>
              <a:t>Qua </a:t>
            </a:r>
            <a:r>
              <a:rPr lang="en-US" sz="3700" dirty="0" err="1">
                <a:solidFill>
                  <a:srgbClr val="535254"/>
                </a:solidFill>
                <a:latin typeface="Roboto Condensed"/>
                <a:ea typeface="Roboto Condensed"/>
                <a:cs typeface="Roboto Condensed"/>
                <a:sym typeface="Roboto Condensed"/>
              </a:rPr>
              <a:t>bài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phỏng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vấn</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em</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có</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được</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những</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thông</a:t>
            </a:r>
            <a:r>
              <a:rPr lang="en-US" sz="3700" dirty="0">
                <a:solidFill>
                  <a:srgbClr val="535254"/>
                </a:solidFill>
                <a:latin typeface="Roboto Condensed"/>
                <a:ea typeface="Roboto Condensed"/>
                <a:cs typeface="Roboto Condensed"/>
                <a:sym typeface="Roboto Condensed"/>
              </a:rPr>
              <a:t> tin </a:t>
            </a:r>
            <a:r>
              <a:rPr lang="en-US" sz="3700" dirty="0" err="1">
                <a:solidFill>
                  <a:srgbClr val="535254"/>
                </a:solidFill>
                <a:latin typeface="Roboto Condensed"/>
                <a:ea typeface="Roboto Condensed"/>
                <a:cs typeface="Roboto Condensed"/>
                <a:sym typeface="Roboto Condensed"/>
              </a:rPr>
              <a:t>gì</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mới</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mẻ</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về</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Thủ</a:t>
            </a:r>
            <a:r>
              <a:rPr lang="en-US" sz="3700" dirty="0">
                <a:solidFill>
                  <a:srgbClr val="535254"/>
                </a:solidFill>
                <a:latin typeface="Roboto Condensed"/>
                <a:ea typeface="Roboto Condensed"/>
                <a:cs typeface="Roboto Condensed"/>
                <a:sym typeface="Roboto Condensed"/>
              </a:rPr>
              <a:t> </a:t>
            </a:r>
            <a:r>
              <a:rPr lang="en-US" sz="3700" dirty="0" err="1">
                <a:solidFill>
                  <a:srgbClr val="535254"/>
                </a:solidFill>
                <a:latin typeface="Roboto Condensed"/>
                <a:ea typeface="Roboto Condensed"/>
                <a:cs typeface="Roboto Condensed"/>
                <a:sym typeface="Roboto Condensed"/>
              </a:rPr>
              <a:t>đô</a:t>
            </a:r>
            <a:r>
              <a:rPr lang="en-US" sz="3700" dirty="0">
                <a:solidFill>
                  <a:srgbClr val="535254"/>
                </a:solidFill>
                <a:latin typeface="Roboto Condensed"/>
                <a:ea typeface="Roboto Condensed"/>
                <a:cs typeface="Roboto Condensed"/>
                <a:sym typeface="Roboto Condensed"/>
              </a:rPr>
              <a:t> Hà </a:t>
            </a:r>
            <a:r>
              <a:rPr lang="en-US" sz="3700" dirty="0" err="1">
                <a:solidFill>
                  <a:srgbClr val="535254"/>
                </a:solidFill>
                <a:latin typeface="Roboto Condensed"/>
                <a:ea typeface="Roboto Condensed"/>
                <a:cs typeface="Roboto Condensed"/>
                <a:sym typeface="Roboto Condensed"/>
              </a:rPr>
              <a:t>Nội</a:t>
            </a:r>
            <a:r>
              <a:rPr lang="en-US" sz="3700" dirty="0">
                <a:solidFill>
                  <a:srgbClr val="535254"/>
                </a:solidFill>
                <a:latin typeface="Roboto Condensed"/>
                <a:ea typeface="Roboto Condensed"/>
                <a:cs typeface="Roboto Condensed"/>
                <a:sym typeface="Roboto Condensed"/>
              </a:rPr>
              <a:t>?</a:t>
            </a:r>
          </a:p>
        </p:txBody>
      </p:sp>
      <p:sp>
        <p:nvSpPr>
          <p:cNvPr id="8" name="TextBox 3">
            <a:extLst>
              <a:ext uri="{FF2B5EF4-FFF2-40B4-BE49-F238E27FC236}">
                <a16:creationId xmlns:a16="http://schemas.microsoft.com/office/drawing/2014/main" id="{CF10C07C-21B1-099D-5AF9-F218D1E2F687}"/>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2002889" y="-512861"/>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Freeform 5"/>
          <p:cNvSpPr/>
          <p:nvPr/>
        </p:nvSpPr>
        <p:spPr>
          <a:xfrm>
            <a:off x="1214495" y="2612626"/>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6"/>
          <p:cNvSpPr txBox="1"/>
          <p:nvPr/>
        </p:nvSpPr>
        <p:spPr>
          <a:xfrm>
            <a:off x="4525423" y="2734874"/>
            <a:ext cx="9237155" cy="2946696"/>
          </a:xfrm>
          <a:prstGeom prst="rect">
            <a:avLst/>
          </a:prstGeom>
        </p:spPr>
        <p:txBody>
          <a:bodyPr lIns="0" tIns="0" rIns="0" bIns="0" rtlCol="0" anchor="t">
            <a:spAutoFit/>
          </a:bodyPr>
          <a:lstStyle/>
          <a:p>
            <a:pPr algn="ctr">
              <a:lnSpc>
                <a:spcPts val="5846"/>
              </a:lnSpc>
              <a:spcBef>
                <a:spcPct val="0"/>
              </a:spcBef>
            </a:pPr>
            <a:r>
              <a:rPr lang="en-US" sz="4176" dirty="0" err="1">
                <a:solidFill>
                  <a:srgbClr val="535254"/>
                </a:solidFill>
                <a:latin typeface="Roboto Condensed"/>
                <a:ea typeface="Roboto Condensed"/>
                <a:cs typeface="Roboto Condensed"/>
                <a:sym typeface="Roboto Condensed"/>
              </a:rPr>
              <a:t>Tô</a:t>
            </a:r>
            <a:r>
              <a:rPr lang="en-US" sz="4176" dirty="0">
                <a:solidFill>
                  <a:srgbClr val="535254"/>
                </a:solidFill>
                <a:latin typeface="Roboto Condensed"/>
                <a:ea typeface="Roboto Condensed"/>
                <a:cs typeface="Roboto Condensed"/>
                <a:sym typeface="Roboto Condensed"/>
              </a:rPr>
              <a:t> Hoài </a:t>
            </a:r>
            <a:r>
              <a:rPr lang="en-US" sz="4176" dirty="0" err="1">
                <a:solidFill>
                  <a:srgbClr val="535254"/>
                </a:solidFill>
                <a:latin typeface="Roboto Condensed"/>
                <a:ea typeface="Roboto Condensed"/>
                <a:cs typeface="Roboto Condensed"/>
                <a:sym typeface="Roboto Condensed"/>
              </a:rPr>
              <a:t>đã</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nhấn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mạnh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điều</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gì</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về</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sự</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không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thay</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đổi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của</a:t>
            </a:r>
            <a:r>
              <a:rPr lang="en-US" sz="4176" dirty="0">
                <a:solidFill>
                  <a:srgbClr val="535254"/>
                </a:solidFill>
                <a:latin typeface="Roboto Condensed"/>
                <a:ea typeface="Roboto Condensed"/>
                <a:cs typeface="Roboto Condensed"/>
                <a:sym typeface="Roboto Condensed"/>
              </a:rPr>
              <a:t> Hà </a:t>
            </a:r>
            <a:r>
              <a:rPr lang="en-US" sz="4176" dirty="0" err="1">
                <a:solidFill>
                  <a:srgbClr val="535254"/>
                </a:solidFill>
                <a:latin typeface="Roboto Condensed"/>
                <a:ea typeface="Roboto Condensed"/>
                <a:cs typeface="Roboto Condensed"/>
                <a:sym typeface="Roboto Condensed"/>
              </a:rPr>
              <a:t>Nội</a:t>
            </a:r>
            <a:r>
              <a:rPr lang="en-US" sz="4176" dirty="0">
                <a:solidFill>
                  <a:srgbClr val="535254"/>
                </a:solidFill>
                <a:latin typeface="Roboto Condensed"/>
                <a:ea typeface="Roboto Condensed"/>
                <a:cs typeface="Roboto Condensed"/>
                <a:sym typeface="Roboto Condensed"/>
              </a:rPr>
              <a:t> qua </a:t>
            </a:r>
            <a:r>
              <a:rPr lang="en-US" sz="4176" dirty="0" err="1">
                <a:solidFill>
                  <a:srgbClr val="535254"/>
                </a:solidFill>
                <a:latin typeface="Roboto Condensed"/>
                <a:ea typeface="Roboto Condensed"/>
                <a:cs typeface="Roboto Condensed"/>
                <a:sym typeface="Roboto Condensed"/>
              </a:rPr>
              <a:t>thời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gian</a:t>
            </a:r>
            <a:r>
              <a:rPr lang="en-US" sz="4176" dirty="0">
                <a:solidFill>
                  <a:srgbClr val="535254"/>
                </a:solidFill>
                <a:latin typeface="Roboto Condensed"/>
                <a:ea typeface="Roboto Condensed"/>
                <a:cs typeface="Roboto Condensed"/>
                <a:sym typeface="Roboto Condensed"/>
              </a:rPr>
              <a:t>? Em </a:t>
            </a:r>
            <a:r>
              <a:rPr lang="en-US" sz="4176" dirty="0" err="1">
                <a:solidFill>
                  <a:srgbClr val="535254"/>
                </a:solidFill>
                <a:latin typeface="Roboto Condensed"/>
                <a:ea typeface="Roboto Condensed"/>
                <a:cs typeface="Roboto Condensed"/>
                <a:sym typeface="Roboto Condensed"/>
              </a:rPr>
              <a:t>cảm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nhận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được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tình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cảm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của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Tô</a:t>
            </a:r>
            <a:r>
              <a:rPr lang="en-US" sz="4176" dirty="0">
                <a:solidFill>
                  <a:srgbClr val="535254"/>
                </a:solidFill>
                <a:latin typeface="Roboto Condensed"/>
                <a:ea typeface="Roboto Condensed"/>
                <a:cs typeface="Roboto Condensed"/>
                <a:sym typeface="Roboto Condensed"/>
              </a:rPr>
              <a:t> Hoài </a:t>
            </a:r>
            <a:r>
              <a:rPr lang="en-US" sz="4176" dirty="0" err="1">
                <a:solidFill>
                  <a:srgbClr val="535254"/>
                </a:solidFill>
                <a:latin typeface="Roboto Condensed"/>
                <a:ea typeface="Roboto Condensed"/>
                <a:cs typeface="Roboto Condensed"/>
                <a:sym typeface="Roboto Condensed"/>
              </a:rPr>
              <a:t>đối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với</a:t>
            </a:r>
            <a:r>
              <a:rPr lang="en-US" sz="4176" dirty="0">
                <a:solidFill>
                  <a:srgbClr val="535254"/>
                </a:solidFill>
                <a:latin typeface="Roboto Condensed"/>
                <a:ea typeface="Roboto Condensed"/>
                <a:cs typeface="Roboto Condensed"/>
                <a:sym typeface="Roboto Condensed"/>
              </a:rPr>
              <a:t> Hà </a:t>
            </a:r>
            <a:r>
              <a:rPr lang="en-US" sz="4176" dirty="0" err="1">
                <a:solidFill>
                  <a:srgbClr val="535254"/>
                </a:solidFill>
                <a:latin typeface="Roboto Condensed"/>
                <a:ea typeface="Roboto Condensed"/>
                <a:cs typeface="Roboto Condensed"/>
                <a:sym typeface="Roboto Condensed"/>
              </a:rPr>
              <a:t>Nội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như</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thế</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nào</a:t>
            </a:r>
            <a:r>
              <a:rPr lang="en-US" sz="4176" dirty="0">
                <a:solidFill>
                  <a:srgbClr val="535254"/>
                </a:solidFill>
                <a:latin typeface="Roboto Condensed"/>
                <a:ea typeface="Roboto Condensed"/>
                <a:cs typeface="Roboto Condensed"/>
                <a:sym typeface="Roboto Condensed"/>
              </a:rPr>
              <a:t> qua </a:t>
            </a:r>
            <a:r>
              <a:rPr lang="en-US" sz="4176" dirty="0" err="1">
                <a:solidFill>
                  <a:srgbClr val="535254"/>
                </a:solidFill>
                <a:latin typeface="Roboto Condensed"/>
                <a:ea typeface="Roboto Condensed"/>
                <a:cs typeface="Roboto Condensed"/>
                <a:sym typeface="Roboto Condensed"/>
              </a:rPr>
              <a:t>bài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phỏng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vấn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này</a:t>
            </a:r>
            <a:r>
              <a:rPr lang="en-US" sz="4176" dirty="0">
                <a:solidFill>
                  <a:srgbClr val="535254"/>
                </a:solidFill>
                <a:latin typeface="Roboto Condensed"/>
                <a:ea typeface="Roboto Condensed"/>
                <a:cs typeface="Roboto Condensed"/>
                <a:sym typeface="Roboto Condensed"/>
              </a:rPr>
              <a:t>?</a:t>
            </a:r>
          </a:p>
        </p:txBody>
      </p:sp>
      <p:sp>
        <p:nvSpPr>
          <p:cNvPr id="7" name="TextBox 7"/>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3.2. Cảm nhận của nhà văn Tô Hoài đối với Hà Nội</a:t>
            </a:r>
          </a:p>
        </p:txBody>
      </p:sp>
      <p:sp>
        <p:nvSpPr>
          <p:cNvPr id="8" name="TextBox 3">
            <a:extLst>
              <a:ext uri="{FF2B5EF4-FFF2-40B4-BE49-F238E27FC236}">
                <a16:creationId xmlns:a16="http://schemas.microsoft.com/office/drawing/2014/main" id="{97F840C1-8CC2-30FE-89D6-F42B3765166A}"/>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14495" y="2612626"/>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4525423" y="3237978"/>
            <a:ext cx="9237155" cy="2204936"/>
          </a:xfrm>
          <a:prstGeom prst="rect">
            <a:avLst/>
          </a:prstGeom>
        </p:spPr>
        <p:txBody>
          <a:bodyPr lIns="0" tIns="0" rIns="0" bIns="0" rtlCol="0" anchor="t">
            <a:spAutoFit/>
          </a:bodyPr>
          <a:lstStyle/>
          <a:p>
            <a:pPr algn="ctr">
              <a:lnSpc>
                <a:spcPts val="5846"/>
              </a:lnSpc>
              <a:spcBef>
                <a:spcPct val="0"/>
              </a:spcBef>
            </a:pPr>
            <a:r>
              <a:rPr lang="en-US" sz="4176" dirty="0" err="1">
                <a:solidFill>
                  <a:srgbClr val="535254"/>
                </a:solidFill>
                <a:latin typeface="Roboto Condensed"/>
                <a:ea typeface="Roboto Condensed"/>
                <a:cs typeface="Roboto Condensed"/>
                <a:sym typeface="Roboto Condensed"/>
              </a:rPr>
              <a:t>Những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hình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ảnh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nào</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trong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ký</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ức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của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Tô</a:t>
            </a:r>
            <a:r>
              <a:rPr lang="en-US" sz="4176" dirty="0">
                <a:solidFill>
                  <a:srgbClr val="535254"/>
                </a:solidFill>
                <a:latin typeface="Roboto Condensed"/>
                <a:ea typeface="Roboto Condensed"/>
                <a:cs typeface="Roboto Condensed"/>
                <a:sym typeface="Roboto Condensed"/>
              </a:rPr>
              <a:t> Hoài </a:t>
            </a:r>
            <a:r>
              <a:rPr lang="en-US" sz="4176" dirty="0" err="1">
                <a:solidFill>
                  <a:srgbClr val="535254"/>
                </a:solidFill>
                <a:latin typeface="Roboto Condensed"/>
                <a:ea typeface="Roboto Condensed"/>
                <a:cs typeface="Roboto Condensed"/>
                <a:sym typeface="Roboto Condensed"/>
              </a:rPr>
              <a:t>về</a:t>
            </a:r>
            <a:r>
              <a:rPr lang="en-US" sz="4176" dirty="0">
                <a:solidFill>
                  <a:srgbClr val="535254"/>
                </a:solidFill>
                <a:latin typeface="Roboto Condensed"/>
                <a:ea typeface="Roboto Condensed"/>
                <a:cs typeface="Roboto Condensed"/>
                <a:sym typeface="Roboto Condensed"/>
              </a:rPr>
              <a:t> Hà </a:t>
            </a:r>
            <a:r>
              <a:rPr lang="en-US" sz="4176" dirty="0" err="1">
                <a:solidFill>
                  <a:srgbClr val="535254"/>
                </a:solidFill>
                <a:latin typeface="Roboto Condensed"/>
                <a:ea typeface="Roboto Condensed"/>
                <a:cs typeface="Roboto Condensed"/>
                <a:sym typeface="Roboto Condensed"/>
              </a:rPr>
              <a:t>Nội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mang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lại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cho</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em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cảm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giác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thân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thuộc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Tại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sao</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em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cảm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thấy</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như</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vậy</a:t>
            </a:r>
            <a:r>
              <a:rPr lang="en-US" sz="4176" dirty="0">
                <a:solidFill>
                  <a:srgbClr val="535254"/>
                </a:solidFill>
                <a:latin typeface="Roboto Condensed"/>
                <a:ea typeface="Roboto Condensed"/>
                <a:cs typeface="Roboto Condensed"/>
                <a:sym typeface="Roboto Condensed"/>
              </a:rPr>
              <a:t>?</a:t>
            </a:r>
          </a:p>
        </p:txBody>
      </p:sp>
      <p:sp>
        <p:nvSpPr>
          <p:cNvPr id="7" name="TextBox 7"/>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3.2. Cảm nhận của nhà văn Tô Hoài đối với Hà Nội</a:t>
            </a:r>
          </a:p>
        </p:txBody>
      </p:sp>
      <p:sp>
        <p:nvSpPr>
          <p:cNvPr id="8" name="TextBox 3">
            <a:extLst>
              <a:ext uri="{FF2B5EF4-FFF2-40B4-BE49-F238E27FC236}">
                <a16:creationId xmlns:a16="http://schemas.microsoft.com/office/drawing/2014/main" id="{542ECFC6-C8A8-572E-34B4-D49A15380873}"/>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3803" y="2612626"/>
            <a:ext cx="9857036" cy="3148988"/>
            <a:chOff x="0" y="0"/>
            <a:chExt cx="2596092" cy="829363"/>
          </a:xfrm>
        </p:grpSpPr>
        <p:sp>
          <p:nvSpPr>
            <p:cNvPr id="5" name="Freeform 5"/>
            <p:cNvSpPr/>
            <p:nvPr/>
          </p:nvSpPr>
          <p:spPr>
            <a:xfrm>
              <a:off x="0" y="0"/>
              <a:ext cx="2596092" cy="829363"/>
            </a:xfrm>
            <a:custGeom>
              <a:avLst/>
              <a:gdLst/>
              <a:ahLst/>
              <a:cxnLst/>
              <a:rect l="l" t="t" r="r" b="b"/>
              <a:pathLst>
                <a:path w="2596092" h="829363">
                  <a:moveTo>
                    <a:pt x="40056" y="0"/>
                  </a:moveTo>
                  <a:lnTo>
                    <a:pt x="2556035" y="0"/>
                  </a:lnTo>
                  <a:cubicBezTo>
                    <a:pt x="2578158" y="0"/>
                    <a:pt x="2596092" y="17934"/>
                    <a:pt x="2596092" y="40056"/>
                  </a:cubicBezTo>
                  <a:lnTo>
                    <a:pt x="2596092" y="789307"/>
                  </a:lnTo>
                  <a:cubicBezTo>
                    <a:pt x="2596092" y="799930"/>
                    <a:pt x="2591871" y="810119"/>
                    <a:pt x="2584360" y="817631"/>
                  </a:cubicBezTo>
                  <a:cubicBezTo>
                    <a:pt x="2576847" y="825143"/>
                    <a:pt x="2566659" y="829363"/>
                    <a:pt x="2556035" y="829363"/>
                  </a:cubicBezTo>
                  <a:lnTo>
                    <a:pt x="40056" y="829363"/>
                  </a:lnTo>
                  <a:cubicBezTo>
                    <a:pt x="29433" y="829363"/>
                    <a:pt x="19244" y="825143"/>
                    <a:pt x="11732" y="817631"/>
                  </a:cubicBezTo>
                  <a:cubicBezTo>
                    <a:pt x="4220" y="810119"/>
                    <a:pt x="0" y="799930"/>
                    <a:pt x="0" y="789307"/>
                  </a:cubicBezTo>
                  <a:lnTo>
                    <a:pt x="0" y="40056"/>
                  </a:lnTo>
                  <a:cubicBezTo>
                    <a:pt x="0" y="29433"/>
                    <a:pt x="4220" y="19244"/>
                    <a:pt x="11732" y="11732"/>
                  </a:cubicBezTo>
                  <a:cubicBezTo>
                    <a:pt x="19244" y="4220"/>
                    <a:pt x="29433" y="0"/>
                    <a:pt x="40056" y="0"/>
                  </a:cubicBezTo>
                  <a:close/>
                </a:path>
              </a:pathLst>
            </a:custGeom>
            <a:solidFill>
              <a:srgbClr val="FFECEC"/>
            </a:solidFill>
          </p:spPr>
          <p:txBody>
            <a:bodyPr/>
            <a:lstStyle/>
            <a:p>
              <a:endParaRPr lang="vi-VN"/>
            </a:p>
          </p:txBody>
        </p:sp>
        <p:sp>
          <p:nvSpPr>
            <p:cNvPr id="6" name="TextBox 6"/>
            <p:cNvSpPr txBox="1"/>
            <p:nvPr/>
          </p:nvSpPr>
          <p:spPr>
            <a:xfrm>
              <a:off x="0" y="-47625"/>
              <a:ext cx="2596092" cy="87698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63121" y="6109312"/>
            <a:ext cx="9857036" cy="3148988"/>
            <a:chOff x="0" y="0"/>
            <a:chExt cx="2596092" cy="829363"/>
          </a:xfrm>
        </p:grpSpPr>
        <p:sp>
          <p:nvSpPr>
            <p:cNvPr id="8" name="Freeform 8"/>
            <p:cNvSpPr/>
            <p:nvPr/>
          </p:nvSpPr>
          <p:spPr>
            <a:xfrm>
              <a:off x="0" y="0"/>
              <a:ext cx="2596092" cy="829363"/>
            </a:xfrm>
            <a:custGeom>
              <a:avLst/>
              <a:gdLst/>
              <a:ahLst/>
              <a:cxnLst/>
              <a:rect l="l" t="t" r="r" b="b"/>
              <a:pathLst>
                <a:path w="2596092" h="829363">
                  <a:moveTo>
                    <a:pt x="40056" y="0"/>
                  </a:moveTo>
                  <a:lnTo>
                    <a:pt x="2556035" y="0"/>
                  </a:lnTo>
                  <a:cubicBezTo>
                    <a:pt x="2578158" y="0"/>
                    <a:pt x="2596092" y="17934"/>
                    <a:pt x="2596092" y="40056"/>
                  </a:cubicBezTo>
                  <a:lnTo>
                    <a:pt x="2596092" y="789307"/>
                  </a:lnTo>
                  <a:cubicBezTo>
                    <a:pt x="2596092" y="799930"/>
                    <a:pt x="2591871" y="810119"/>
                    <a:pt x="2584360" y="817631"/>
                  </a:cubicBezTo>
                  <a:cubicBezTo>
                    <a:pt x="2576847" y="825143"/>
                    <a:pt x="2566659" y="829363"/>
                    <a:pt x="2556035" y="829363"/>
                  </a:cubicBezTo>
                  <a:lnTo>
                    <a:pt x="40056" y="829363"/>
                  </a:lnTo>
                  <a:cubicBezTo>
                    <a:pt x="29433" y="829363"/>
                    <a:pt x="19244" y="825143"/>
                    <a:pt x="11732" y="817631"/>
                  </a:cubicBezTo>
                  <a:cubicBezTo>
                    <a:pt x="4220" y="810119"/>
                    <a:pt x="0" y="799930"/>
                    <a:pt x="0" y="789307"/>
                  </a:cubicBezTo>
                  <a:lnTo>
                    <a:pt x="0" y="40056"/>
                  </a:lnTo>
                  <a:cubicBezTo>
                    <a:pt x="0" y="29433"/>
                    <a:pt x="4220" y="19244"/>
                    <a:pt x="11732" y="11732"/>
                  </a:cubicBezTo>
                  <a:cubicBezTo>
                    <a:pt x="19244" y="4220"/>
                    <a:pt x="29433" y="0"/>
                    <a:pt x="40056" y="0"/>
                  </a:cubicBezTo>
                  <a:close/>
                </a:path>
              </a:pathLst>
            </a:custGeom>
            <a:solidFill>
              <a:srgbClr val="FFECEC"/>
            </a:solidFill>
          </p:spPr>
          <p:txBody>
            <a:bodyPr/>
            <a:lstStyle/>
            <a:p>
              <a:endParaRPr lang="vi-VN"/>
            </a:p>
          </p:txBody>
        </p:sp>
        <p:sp>
          <p:nvSpPr>
            <p:cNvPr id="9" name="TextBox 9"/>
            <p:cNvSpPr txBox="1"/>
            <p:nvPr/>
          </p:nvSpPr>
          <p:spPr>
            <a:xfrm>
              <a:off x="0" y="-47625"/>
              <a:ext cx="2596092" cy="87698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144000" y="3335700"/>
            <a:ext cx="10336505" cy="6951300"/>
          </a:xfrm>
          <a:custGeom>
            <a:avLst/>
            <a:gdLst/>
            <a:ahLst/>
            <a:cxnLst/>
            <a:rect l="l" t="t" r="r" b="b"/>
            <a:pathLst>
              <a:path w="10336505" h="6951300">
                <a:moveTo>
                  <a:pt x="0" y="0"/>
                </a:moveTo>
                <a:lnTo>
                  <a:pt x="10336505" y="0"/>
                </a:lnTo>
                <a:lnTo>
                  <a:pt x="10336505" y="6951300"/>
                </a:lnTo>
                <a:lnTo>
                  <a:pt x="0" y="6951300"/>
                </a:lnTo>
                <a:lnTo>
                  <a:pt x="0" y="0"/>
                </a:lnTo>
                <a:close/>
              </a:path>
            </a:pathLst>
          </a:custGeom>
          <a:blipFill>
            <a:blip r:embed="rId2"/>
            <a:stretch>
              <a:fillRect/>
            </a:stretch>
          </a:blipFill>
        </p:spPr>
        <p:txBody>
          <a:bodyPr/>
          <a:lstStyle/>
          <a:p>
            <a:endParaRPr lang="vi-VN"/>
          </a:p>
        </p:txBody>
      </p:sp>
      <p:sp>
        <p:nvSpPr>
          <p:cNvPr id="12" name="TextBox 12"/>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3.2. Cảm nhận của nhà văn Tô Hoài đối với Hà Nội</a:t>
            </a:r>
          </a:p>
        </p:txBody>
      </p:sp>
      <p:sp>
        <p:nvSpPr>
          <p:cNvPr id="13" name="TextBox 13"/>
          <p:cNvSpPr txBox="1"/>
          <p:nvPr/>
        </p:nvSpPr>
        <p:spPr>
          <a:xfrm>
            <a:off x="963121" y="2739237"/>
            <a:ext cx="9501350" cy="2601495"/>
          </a:xfrm>
          <a:prstGeom prst="rect">
            <a:avLst/>
          </a:prstGeom>
        </p:spPr>
        <p:txBody>
          <a:bodyPr lIns="0" tIns="0" rIns="0" bIns="0" rtlCol="0" anchor="t">
            <a:spAutoFit/>
          </a:bodyPr>
          <a:lstStyle/>
          <a:p>
            <a:pPr algn="just">
              <a:lnSpc>
                <a:spcPts val="5180"/>
              </a:lnSpc>
              <a:spcBef>
                <a:spcPct val="0"/>
              </a:spcBef>
            </a:pPr>
            <a:r>
              <a:rPr lang="en-US" sz="3700" b="1" dirty="0" err="1">
                <a:solidFill>
                  <a:srgbClr val="654647"/>
                </a:solidFill>
                <a:latin typeface="Roboto Condensed Bold"/>
                <a:ea typeface="Roboto Condensed Bold"/>
                <a:cs typeface="Roboto Condensed Bold"/>
                <a:sym typeface="Roboto Condensed Bold"/>
              </a:rPr>
              <a:t>Sự</a:t>
            </a:r>
            <a:r>
              <a:rPr lang="en-US" sz="3700" b="1" dirty="0">
                <a:solidFill>
                  <a:srgbClr val="654647"/>
                </a:solidFill>
                <a:latin typeface="Roboto Condensed Bold"/>
                <a:ea typeface="Roboto Condensed Bold"/>
                <a:cs typeface="Roboto Condensed Bold"/>
                <a:sym typeface="Roboto Condensed Bold"/>
              </a:rPr>
              <a:t> </a:t>
            </a:r>
            <a:r>
              <a:rPr lang="en-US" sz="3700" b="1" dirty="0" err="1">
                <a:solidFill>
                  <a:srgbClr val="654647"/>
                </a:solidFill>
                <a:latin typeface="Roboto Condensed Bold"/>
                <a:ea typeface="Roboto Condensed Bold"/>
                <a:cs typeface="Roboto Condensed Bold"/>
                <a:sym typeface="Roboto Condensed Bold"/>
              </a:rPr>
              <a:t>thay</a:t>
            </a:r>
            <a:r>
              <a:rPr lang="en-US" sz="3700" b="1" dirty="0">
                <a:solidFill>
                  <a:srgbClr val="654647"/>
                </a:solidFill>
                <a:latin typeface="Roboto Condensed Bold"/>
                <a:ea typeface="Roboto Condensed Bold"/>
                <a:cs typeface="Roboto Condensed Bold"/>
                <a:sym typeface="Roboto Condensed Bold"/>
              </a:rPr>
              <a:t> </a:t>
            </a:r>
            <a:r>
              <a:rPr lang="en-US" sz="3700" b="1" dirty="0" err="1">
                <a:solidFill>
                  <a:srgbClr val="654647"/>
                </a:solidFill>
                <a:latin typeface="Roboto Condensed Bold"/>
                <a:ea typeface="Roboto Condensed Bold"/>
                <a:cs typeface="Roboto Condensed Bold"/>
                <a:sym typeface="Roboto Condensed Bold"/>
              </a:rPr>
              <a:t>đổi</a:t>
            </a:r>
            <a:r>
              <a:rPr lang="en-US" sz="3700" b="1" dirty="0">
                <a:solidFill>
                  <a:srgbClr val="654647"/>
                </a:solidFill>
                <a:latin typeface="Roboto Condensed Bold"/>
                <a:ea typeface="Roboto Condensed Bold"/>
                <a:cs typeface="Roboto Condensed Bold"/>
                <a:sym typeface="Roboto Condensed Bold"/>
              </a:rPr>
              <a:t> </a:t>
            </a:r>
            <a:r>
              <a:rPr lang="en-US" sz="3700" b="1" dirty="0" err="1">
                <a:solidFill>
                  <a:srgbClr val="654647"/>
                </a:solidFill>
                <a:latin typeface="Roboto Condensed Bold"/>
                <a:ea typeface="Roboto Condensed Bold"/>
                <a:cs typeface="Roboto Condensed Bold"/>
                <a:sym typeface="Roboto Condensed Bold"/>
              </a:rPr>
              <a:t>của</a:t>
            </a:r>
            <a:r>
              <a:rPr lang="en-US" sz="3700" b="1" dirty="0">
                <a:solidFill>
                  <a:srgbClr val="654647"/>
                </a:solidFill>
                <a:latin typeface="Roboto Condensed Bold"/>
                <a:ea typeface="Roboto Condensed Bold"/>
                <a:cs typeface="Roboto Condensed Bold"/>
                <a:sym typeface="Roboto Condensed Bold"/>
              </a:rPr>
              <a:t> Hà </a:t>
            </a:r>
            <a:r>
              <a:rPr lang="en-US" sz="3700" b="1" dirty="0" err="1">
                <a:solidFill>
                  <a:srgbClr val="654647"/>
                </a:solidFill>
                <a:latin typeface="Roboto Condensed Bold"/>
                <a:ea typeface="Roboto Condensed Bold"/>
                <a:cs typeface="Roboto Condensed Bold"/>
                <a:sym typeface="Roboto Condensed Bold"/>
              </a:rPr>
              <a:t>Nội</a:t>
            </a:r>
            <a:r>
              <a:rPr lang="en-US" sz="3700" b="1" dirty="0">
                <a:solidFill>
                  <a:srgbClr val="654647"/>
                </a:solidFill>
                <a:latin typeface="Roboto Condensed Bold"/>
                <a:ea typeface="Roboto Condensed Bold"/>
                <a:cs typeface="Roboto Condensed Bold"/>
                <a:sym typeface="Roboto Condensed Bold"/>
              </a:rPr>
              <a:t> qua </a:t>
            </a:r>
            <a:r>
              <a:rPr lang="en-US" sz="3700" b="1" dirty="0" err="1">
                <a:solidFill>
                  <a:srgbClr val="654647"/>
                </a:solidFill>
                <a:latin typeface="Roboto Condensed Bold"/>
                <a:ea typeface="Roboto Condensed Bold"/>
                <a:cs typeface="Roboto Condensed Bold"/>
                <a:sym typeface="Roboto Condensed Bold"/>
              </a:rPr>
              <a:t>thời</a:t>
            </a:r>
            <a:r>
              <a:rPr lang="en-US" sz="3700" b="1" dirty="0">
                <a:solidFill>
                  <a:srgbClr val="654647"/>
                </a:solidFill>
                <a:latin typeface="Roboto Condensed Bold"/>
                <a:ea typeface="Roboto Condensed Bold"/>
                <a:cs typeface="Roboto Condensed Bold"/>
                <a:sym typeface="Roboto Condensed Bold"/>
              </a:rPr>
              <a:t> </a:t>
            </a:r>
            <a:r>
              <a:rPr lang="en-US" sz="3700" b="1" dirty="0" err="1">
                <a:solidFill>
                  <a:srgbClr val="654647"/>
                </a:solidFill>
                <a:latin typeface="Roboto Condensed Bold"/>
                <a:ea typeface="Roboto Condensed Bold"/>
                <a:cs typeface="Roboto Condensed Bold"/>
                <a:sym typeface="Roboto Condensed Bold"/>
              </a:rPr>
              <a:t>gian</a:t>
            </a:r>
            <a:r>
              <a:rPr lang="en-US" sz="3700" b="1" dirty="0">
                <a:solidFill>
                  <a:srgbClr val="654647"/>
                </a:solidFill>
                <a:latin typeface="Roboto Condensed Bold"/>
                <a:ea typeface="Roboto Condensed Bold"/>
                <a:cs typeface="Roboto Condensed Bold"/>
                <a:sym typeface="Roboto Condensed Bold"/>
              </a:rPr>
              <a:t>: </a:t>
            </a:r>
            <a:r>
              <a:rPr lang="en-US" sz="3700" dirty="0" err="1">
                <a:solidFill>
                  <a:srgbClr val="654647"/>
                </a:solidFill>
                <a:latin typeface="Roboto Condensed"/>
                <a:ea typeface="Roboto Condensed"/>
                <a:cs typeface="Roboto Condensed"/>
                <a:sym typeface="Roboto Condensed"/>
              </a:rPr>
              <a:t>Nhận</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diện</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sự</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thay</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đổi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trong</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cảnh</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quan</a:t>
            </a:r>
            <a:r>
              <a:rPr lang="en-US" sz="3700" dirty="0">
                <a:solidFill>
                  <a:srgbClr val="654647"/>
                </a:solidFill>
                <a:latin typeface="Roboto Condensed"/>
                <a:ea typeface="Roboto Condensed"/>
                <a:cs typeface="Roboto Condensed"/>
                <a:sym typeface="Roboto Condensed"/>
              </a:rPr>
              <a:t>, con </a:t>
            </a:r>
            <a:r>
              <a:rPr lang="en-US" sz="3700" dirty="0" err="1">
                <a:solidFill>
                  <a:srgbClr val="654647"/>
                </a:solidFill>
                <a:latin typeface="Roboto Condensed"/>
                <a:ea typeface="Roboto Condensed"/>
                <a:cs typeface="Roboto Condensed"/>
                <a:sym typeface="Roboto Condensed"/>
              </a:rPr>
              <a:t>người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và</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văn</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hóa</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của</a:t>
            </a:r>
            <a:r>
              <a:rPr lang="en-US" sz="3700" dirty="0">
                <a:solidFill>
                  <a:srgbClr val="654647"/>
                </a:solidFill>
                <a:latin typeface="Roboto Condensed"/>
                <a:ea typeface="Roboto Condensed"/>
                <a:cs typeface="Roboto Condensed"/>
                <a:sym typeface="Roboto Condensed"/>
              </a:rPr>
              <a:t> Hà </a:t>
            </a:r>
            <a:r>
              <a:rPr lang="en-US" sz="3700" dirty="0" err="1">
                <a:solidFill>
                  <a:srgbClr val="654647"/>
                </a:solidFill>
                <a:latin typeface="Roboto Condensed"/>
                <a:ea typeface="Roboto Condensed"/>
                <a:cs typeface="Roboto Condensed"/>
                <a:sym typeface="Roboto Condensed"/>
              </a:rPr>
              <a:t>Nội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cùng</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những</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nét</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đặc</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trưng</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đã</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phai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nhạt</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hoặc</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biến</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đổi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theo</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thời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gian</a:t>
            </a:r>
            <a:r>
              <a:rPr lang="en-US" sz="3700" dirty="0">
                <a:solidFill>
                  <a:srgbClr val="654647"/>
                </a:solidFill>
                <a:latin typeface="Roboto Condensed"/>
                <a:ea typeface="Roboto Condensed"/>
                <a:cs typeface="Roboto Condensed"/>
                <a:sym typeface="Roboto Condensed"/>
              </a:rPr>
              <a:t>.</a:t>
            </a:r>
          </a:p>
        </p:txBody>
      </p:sp>
      <p:sp>
        <p:nvSpPr>
          <p:cNvPr id="14" name="TextBox 14"/>
          <p:cNvSpPr txBox="1"/>
          <p:nvPr/>
        </p:nvSpPr>
        <p:spPr>
          <a:xfrm>
            <a:off x="1028700" y="6349721"/>
            <a:ext cx="9501350" cy="2601495"/>
          </a:xfrm>
          <a:prstGeom prst="rect">
            <a:avLst/>
          </a:prstGeom>
        </p:spPr>
        <p:txBody>
          <a:bodyPr lIns="0" tIns="0" rIns="0" bIns="0" rtlCol="0" anchor="t">
            <a:spAutoFit/>
          </a:bodyPr>
          <a:lstStyle/>
          <a:p>
            <a:pPr algn="just">
              <a:lnSpc>
                <a:spcPts val="5180"/>
              </a:lnSpc>
              <a:spcBef>
                <a:spcPct val="0"/>
              </a:spcBef>
            </a:pPr>
            <a:r>
              <a:rPr lang="en-US" sz="3700" b="1" dirty="0" err="1">
                <a:solidFill>
                  <a:srgbClr val="654647"/>
                </a:solidFill>
                <a:latin typeface="Roboto Condensed Bold"/>
                <a:ea typeface="Roboto Condensed Bold"/>
                <a:cs typeface="Roboto Condensed Bold"/>
                <a:sym typeface="Roboto Condensed Bold"/>
              </a:rPr>
              <a:t>Tình</a:t>
            </a:r>
            <a:r>
              <a:rPr lang="en-US" sz="3700" b="1" dirty="0">
                <a:solidFill>
                  <a:srgbClr val="654647"/>
                </a:solidFill>
                <a:latin typeface="Roboto Condensed Bold"/>
                <a:ea typeface="Roboto Condensed Bold"/>
                <a:cs typeface="Roboto Condensed Bold"/>
                <a:sym typeface="Roboto Condensed Bold"/>
              </a:rPr>
              <a:t> </a:t>
            </a:r>
            <a:r>
              <a:rPr lang="en-US" sz="3700" b="1" dirty="0" err="1">
                <a:solidFill>
                  <a:srgbClr val="654647"/>
                </a:solidFill>
                <a:latin typeface="Roboto Condensed Bold"/>
                <a:ea typeface="Roboto Condensed Bold"/>
                <a:cs typeface="Roboto Condensed Bold"/>
                <a:sym typeface="Roboto Condensed Bold"/>
              </a:rPr>
              <a:t>cảm</a:t>
            </a:r>
            <a:r>
              <a:rPr lang="en-US" sz="3700" b="1" dirty="0">
                <a:solidFill>
                  <a:srgbClr val="654647"/>
                </a:solidFill>
                <a:latin typeface="Roboto Condensed Bold"/>
                <a:ea typeface="Roboto Condensed Bold"/>
                <a:cs typeface="Roboto Condensed Bold"/>
                <a:sym typeface="Roboto Condensed Bold"/>
              </a:rPr>
              <a:t> </a:t>
            </a:r>
            <a:r>
              <a:rPr lang="en-US" sz="3700" b="1" dirty="0" err="1">
                <a:solidFill>
                  <a:srgbClr val="654647"/>
                </a:solidFill>
                <a:latin typeface="Roboto Condensed Bold"/>
                <a:ea typeface="Roboto Condensed Bold"/>
                <a:cs typeface="Roboto Condensed Bold"/>
                <a:sym typeface="Roboto Condensed Bold"/>
              </a:rPr>
              <a:t>của</a:t>
            </a:r>
            <a:r>
              <a:rPr lang="en-US" sz="3700" b="1" dirty="0">
                <a:solidFill>
                  <a:srgbClr val="654647"/>
                </a:solidFill>
                <a:latin typeface="Roboto Condensed Bold"/>
                <a:ea typeface="Roboto Condensed Bold"/>
                <a:cs typeface="Roboto Condensed Bold"/>
                <a:sym typeface="Roboto Condensed Bold"/>
              </a:rPr>
              <a:t> </a:t>
            </a:r>
            <a:r>
              <a:rPr lang="en-US" sz="3700" b="1" dirty="0" err="1">
                <a:solidFill>
                  <a:srgbClr val="654647"/>
                </a:solidFill>
                <a:latin typeface="Roboto Condensed Bold"/>
                <a:ea typeface="Roboto Condensed Bold"/>
                <a:cs typeface="Roboto Condensed Bold"/>
                <a:sym typeface="Roboto Condensed Bold"/>
              </a:rPr>
              <a:t>Tô</a:t>
            </a:r>
            <a:r>
              <a:rPr lang="en-US" sz="3700" b="1" dirty="0">
                <a:solidFill>
                  <a:srgbClr val="654647"/>
                </a:solidFill>
                <a:latin typeface="Roboto Condensed Bold"/>
                <a:ea typeface="Roboto Condensed Bold"/>
                <a:cs typeface="Roboto Condensed Bold"/>
                <a:sym typeface="Roboto Condensed Bold"/>
              </a:rPr>
              <a:t> Hoài: </a:t>
            </a:r>
            <a:r>
              <a:rPr lang="en-US" sz="3700" dirty="0" err="1">
                <a:solidFill>
                  <a:srgbClr val="654647"/>
                </a:solidFill>
                <a:latin typeface="Roboto Condensed"/>
                <a:ea typeface="Roboto Condensed"/>
                <a:cs typeface="Roboto Condensed"/>
                <a:sym typeface="Roboto Condensed"/>
              </a:rPr>
              <a:t>tình</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cảm</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của</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Tô</a:t>
            </a:r>
            <a:r>
              <a:rPr lang="en-US" sz="3700" dirty="0">
                <a:solidFill>
                  <a:srgbClr val="654647"/>
                </a:solidFill>
                <a:latin typeface="Roboto Condensed"/>
                <a:ea typeface="Roboto Condensed"/>
                <a:cs typeface="Roboto Condensed"/>
                <a:sym typeface="Roboto Condensed"/>
              </a:rPr>
              <a:t> Hoài </a:t>
            </a:r>
            <a:r>
              <a:rPr lang="en-US" sz="3700" dirty="0" err="1">
                <a:solidFill>
                  <a:srgbClr val="654647"/>
                </a:solidFill>
                <a:latin typeface="Roboto Condensed"/>
                <a:ea typeface="Roboto Condensed"/>
                <a:cs typeface="Roboto Condensed"/>
                <a:sym typeface="Roboto Condensed"/>
              </a:rPr>
              <a:t>đối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với</a:t>
            </a:r>
            <a:r>
              <a:rPr lang="en-US" sz="3700" dirty="0">
                <a:solidFill>
                  <a:srgbClr val="654647"/>
                </a:solidFill>
                <a:latin typeface="Roboto Condensed"/>
                <a:ea typeface="Roboto Condensed"/>
                <a:cs typeface="Roboto Condensed"/>
                <a:sym typeface="Roboto Condensed"/>
              </a:rPr>
              <a:t> Hà </a:t>
            </a:r>
            <a:r>
              <a:rPr lang="en-US" sz="3700" dirty="0" err="1">
                <a:solidFill>
                  <a:srgbClr val="654647"/>
                </a:solidFill>
                <a:latin typeface="Roboto Condensed"/>
                <a:ea typeface="Roboto Condensed"/>
                <a:cs typeface="Roboto Condensed"/>
                <a:sym typeface="Roboto Condensed"/>
              </a:rPr>
              <a:t>Nội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vừa</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sâu</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sắc</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vừa</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trân</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trọng</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thể</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hiện</a:t>
            </a:r>
            <a:r>
              <a:rPr lang="en-US" sz="3700" dirty="0">
                <a:solidFill>
                  <a:srgbClr val="654647"/>
                </a:solidFill>
                <a:latin typeface="Roboto Condensed"/>
                <a:ea typeface="Roboto Condensed"/>
                <a:cs typeface="Roboto Condensed"/>
                <a:sym typeface="Roboto Condensed"/>
              </a:rPr>
              <a:t> qua </a:t>
            </a:r>
            <a:r>
              <a:rPr lang="en-US" sz="3700" dirty="0" err="1">
                <a:solidFill>
                  <a:srgbClr val="654647"/>
                </a:solidFill>
                <a:latin typeface="Roboto Condensed"/>
                <a:ea typeface="Roboto Condensed"/>
                <a:cs typeface="Roboto Condensed"/>
                <a:sym typeface="Roboto Condensed"/>
              </a:rPr>
              <a:t>sự</a:t>
            </a:r>
            <a:r>
              <a:rPr lang="en-US" sz="3700" dirty="0">
                <a:solidFill>
                  <a:srgbClr val="654647"/>
                </a:solidFill>
                <a:latin typeface="Roboto Condensed"/>
                <a:ea typeface="Roboto Condensed"/>
                <a:cs typeface="Roboto Condensed"/>
                <a:sym typeface="Roboto Condensed"/>
              </a:rPr>
              <a:t> am </a:t>
            </a:r>
            <a:r>
              <a:rPr lang="en-US" sz="3700" dirty="0" err="1">
                <a:solidFill>
                  <a:srgbClr val="654647"/>
                </a:solidFill>
                <a:latin typeface="Roboto Condensed"/>
                <a:ea typeface="Roboto Condensed"/>
                <a:cs typeface="Roboto Condensed"/>
                <a:sym typeface="Roboto Condensed"/>
              </a:rPr>
              <a:t>hiểu</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gắn</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bó</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và</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niềm</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tự</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hào</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về</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văn</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hóa</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nơi</a:t>
            </a:r>
            <a:r>
              <a:rPr lang="en-US" sz="3700" dirty="0">
                <a:solidFill>
                  <a:srgbClr val="654647"/>
                </a:solidFill>
                <a:latin typeface="Roboto Condensed"/>
                <a:ea typeface="Roboto Condensed"/>
                <a:cs typeface="Roboto Condensed"/>
                <a:sym typeface="Roboto Condensed"/>
              </a:rPr>
              <a:t> </a:t>
            </a:r>
            <a:r>
              <a:rPr lang="en-US" sz="3700" dirty="0" err="1">
                <a:solidFill>
                  <a:srgbClr val="654647"/>
                </a:solidFill>
                <a:latin typeface="Roboto Condensed"/>
                <a:ea typeface="Roboto Condensed"/>
                <a:cs typeface="Roboto Condensed"/>
                <a:sym typeface="Roboto Condensed"/>
              </a:rPr>
              <a:t>đây</a:t>
            </a:r>
            <a:r>
              <a:rPr lang="en-US" sz="3700" dirty="0">
                <a:solidFill>
                  <a:srgbClr val="654647"/>
                </a:solidFill>
                <a:latin typeface="Roboto Condensed"/>
                <a:ea typeface="Roboto Condensed"/>
                <a:cs typeface="Roboto Condensed"/>
                <a:sym typeface="Roboto Condensed"/>
              </a:rPr>
              <a:t>.</a:t>
            </a:r>
          </a:p>
        </p:txBody>
      </p:sp>
      <p:sp>
        <p:nvSpPr>
          <p:cNvPr id="15" name="TextBox 3">
            <a:extLst>
              <a:ext uri="{FF2B5EF4-FFF2-40B4-BE49-F238E27FC236}">
                <a16:creationId xmlns:a16="http://schemas.microsoft.com/office/drawing/2014/main" id="{732FFF25-A45C-B35F-696A-C9B74A8897BC}"/>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14495" y="2612626"/>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4525423" y="3573380"/>
            <a:ext cx="9237155" cy="721414"/>
          </a:xfrm>
          <a:prstGeom prst="rect">
            <a:avLst/>
          </a:prstGeom>
        </p:spPr>
        <p:txBody>
          <a:bodyPr lIns="0" tIns="0" rIns="0" bIns="0" rtlCol="0" anchor="t">
            <a:spAutoFit/>
          </a:bodyPr>
          <a:lstStyle/>
          <a:p>
            <a:pPr algn="ctr">
              <a:lnSpc>
                <a:spcPts val="5846"/>
              </a:lnSpc>
              <a:spcBef>
                <a:spcPct val="0"/>
              </a:spcBef>
            </a:pP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Xác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định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đề</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tài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chủ</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đề</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của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bài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phỏng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vấn</a:t>
            </a:r>
            <a:endParaRPr lang="en-US" sz="4176" dirty="0">
              <a:solidFill>
                <a:srgbClr val="535254"/>
              </a:solidFill>
              <a:latin typeface="Roboto Condensed"/>
              <a:ea typeface="Roboto Condensed"/>
              <a:cs typeface="Roboto Condensed"/>
              <a:sym typeface="Roboto Condensed"/>
            </a:endParaRPr>
          </a:p>
        </p:txBody>
      </p:sp>
      <p:sp>
        <p:nvSpPr>
          <p:cNvPr id="7" name="TextBox 7"/>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3.2. Cảm nhận của nhà văn Tô Hoài đối với Hà Nội</a:t>
            </a:r>
          </a:p>
        </p:txBody>
      </p:sp>
      <p:sp>
        <p:nvSpPr>
          <p:cNvPr id="8" name="TextBox 3">
            <a:extLst>
              <a:ext uri="{FF2B5EF4-FFF2-40B4-BE49-F238E27FC236}">
                <a16:creationId xmlns:a16="http://schemas.microsoft.com/office/drawing/2014/main" id="{710DA35F-A540-4162-C598-E38DA0651951}"/>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5406573" y="-2480718"/>
            <a:ext cx="14083216" cy="14083216"/>
          </a:xfrm>
          <a:custGeom>
            <a:avLst/>
            <a:gdLst/>
            <a:ahLst/>
            <a:cxnLst/>
            <a:rect l="l" t="t" r="r" b="b"/>
            <a:pathLst>
              <a:path w="14083216" h="14083216">
                <a:moveTo>
                  <a:pt x="0" y="0"/>
                </a:moveTo>
                <a:lnTo>
                  <a:pt x="14083216" y="0"/>
                </a:lnTo>
                <a:lnTo>
                  <a:pt x="14083216" y="14083217"/>
                </a:lnTo>
                <a:lnTo>
                  <a:pt x="0" y="14083217"/>
                </a:lnTo>
                <a:lnTo>
                  <a:pt x="0" y="0"/>
                </a:lnTo>
                <a:close/>
              </a:path>
            </a:pathLst>
          </a:custGeom>
          <a:blipFill>
            <a:blip r:embed="rId3"/>
            <a:stretch>
              <a:fillRect/>
            </a:stretch>
          </a:blipFill>
        </p:spPr>
        <p:txBody>
          <a:bodyPr/>
          <a:lstStyle/>
          <a:p>
            <a:endParaRPr lang="vi-VN"/>
          </a:p>
        </p:txBody>
      </p:sp>
      <p:sp>
        <p:nvSpPr>
          <p:cNvPr id="4" name="Freeform 4"/>
          <p:cNvSpPr/>
          <p:nvPr/>
        </p:nvSpPr>
        <p:spPr>
          <a:xfrm rot="5175550">
            <a:off x="234646" y="8811914"/>
            <a:ext cx="9261064" cy="2037434"/>
          </a:xfrm>
          <a:custGeom>
            <a:avLst/>
            <a:gdLst/>
            <a:ahLst/>
            <a:cxnLst/>
            <a:rect l="l" t="t" r="r" b="b"/>
            <a:pathLst>
              <a:path w="9261064" h="2037434">
                <a:moveTo>
                  <a:pt x="0" y="0"/>
                </a:moveTo>
                <a:lnTo>
                  <a:pt x="9261064" y="0"/>
                </a:lnTo>
                <a:lnTo>
                  <a:pt x="9261064" y="2037434"/>
                </a:lnTo>
                <a:lnTo>
                  <a:pt x="0" y="2037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1521329" y="2612626"/>
            <a:ext cx="4662508" cy="1576789"/>
            <a:chOff x="0" y="0"/>
            <a:chExt cx="1227986" cy="415286"/>
          </a:xfrm>
        </p:grpSpPr>
        <p:sp>
          <p:nvSpPr>
            <p:cNvPr id="6" name="Freeform 6"/>
            <p:cNvSpPr/>
            <p:nvPr/>
          </p:nvSpPr>
          <p:spPr>
            <a:xfrm>
              <a:off x="0" y="0"/>
              <a:ext cx="1227986" cy="415286"/>
            </a:xfrm>
            <a:custGeom>
              <a:avLst/>
              <a:gdLst/>
              <a:ahLst/>
              <a:cxnLst/>
              <a:rect l="l" t="t" r="r" b="b"/>
              <a:pathLst>
                <a:path w="1227986" h="415286">
                  <a:moveTo>
                    <a:pt x="0" y="0"/>
                  </a:moveTo>
                  <a:lnTo>
                    <a:pt x="1227986" y="0"/>
                  </a:lnTo>
                  <a:lnTo>
                    <a:pt x="1227986" y="415286"/>
                  </a:lnTo>
                  <a:lnTo>
                    <a:pt x="0" y="415286"/>
                  </a:lnTo>
                  <a:close/>
                </a:path>
              </a:pathLst>
            </a:custGeom>
            <a:solidFill>
              <a:srgbClr val="FFFFFF"/>
            </a:solidFill>
          </p:spPr>
          <p:txBody>
            <a:bodyPr/>
            <a:lstStyle/>
            <a:p>
              <a:endParaRPr lang="vi-VN"/>
            </a:p>
          </p:txBody>
        </p:sp>
        <p:sp>
          <p:nvSpPr>
            <p:cNvPr id="7" name="TextBox 7"/>
            <p:cNvSpPr txBox="1"/>
            <p:nvPr/>
          </p:nvSpPr>
          <p:spPr>
            <a:xfrm>
              <a:off x="0" y="-47625"/>
              <a:ext cx="1227986" cy="46291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3.3. Đề tài, chủ đề, thông điệp</a:t>
            </a:r>
          </a:p>
        </p:txBody>
      </p:sp>
      <p:sp>
        <p:nvSpPr>
          <p:cNvPr id="10" name="TextBox 10"/>
          <p:cNvSpPr txBox="1"/>
          <p:nvPr/>
        </p:nvSpPr>
        <p:spPr>
          <a:xfrm>
            <a:off x="1738611" y="2738920"/>
            <a:ext cx="16549389" cy="914450"/>
          </a:xfrm>
          <a:prstGeom prst="rect">
            <a:avLst/>
          </a:prstGeom>
        </p:spPr>
        <p:txBody>
          <a:bodyPr lIns="0" tIns="0" rIns="0" bIns="0" rtlCol="0" anchor="t">
            <a:spAutoFit/>
          </a:bodyPr>
          <a:lstStyle/>
          <a:p>
            <a:pPr algn="just">
              <a:lnSpc>
                <a:spcPts val="7650"/>
              </a:lnSpc>
              <a:spcBef>
                <a:spcPct val="0"/>
              </a:spcBef>
            </a:pPr>
            <a:r>
              <a:rPr lang="en-US" sz="4500" b="1" dirty="0" err="1">
                <a:solidFill>
                  <a:srgbClr val="535254"/>
                </a:solidFill>
                <a:latin typeface="Roboto Condensed Bold"/>
                <a:ea typeface="Roboto Condensed Bold"/>
                <a:cs typeface="Roboto Condensed Bold"/>
                <a:sym typeface="Roboto Condensed Bold"/>
              </a:rPr>
              <a:t>Đề</a:t>
            </a:r>
            <a:r>
              <a:rPr lang="en-US" sz="4500" b="1" dirty="0">
                <a:solidFill>
                  <a:srgbClr val="535254"/>
                </a:solidFill>
                <a:latin typeface="Roboto Condensed Bold"/>
                <a:ea typeface="Roboto Condensed Bold"/>
                <a:cs typeface="Roboto Condensed Bold"/>
                <a:sym typeface="Roboto Condensed Bold"/>
              </a:rPr>
              <a:t> </a:t>
            </a:r>
            <a:r>
              <a:rPr lang="en-US" sz="4500" b="1" dirty="0" err="1">
                <a:solidFill>
                  <a:srgbClr val="535254"/>
                </a:solidFill>
                <a:latin typeface="Roboto Condensed Bold"/>
                <a:ea typeface="Roboto Condensed Bold"/>
                <a:cs typeface="Roboto Condensed Bold"/>
                <a:sym typeface="Roboto Condensed Bold"/>
              </a:rPr>
              <a:t>tài</a:t>
            </a:r>
            <a:r>
              <a:rPr lang="en-US" sz="4500" b="1" dirty="0">
                <a:solidFill>
                  <a:srgbClr val="535254"/>
                </a:solidFill>
                <a:latin typeface="Roboto Condensed Bold"/>
                <a:ea typeface="Roboto Condensed Bold"/>
                <a:cs typeface="Roboto Condensed Bold"/>
                <a:sym typeface="Roboto Condensed Bold"/>
              </a:rPr>
              <a:t>: </a:t>
            </a:r>
            <a:r>
              <a:rPr lang="en-US" sz="4500" dirty="0">
                <a:solidFill>
                  <a:srgbClr val="535254"/>
                </a:solidFill>
                <a:latin typeface="Roboto Condensed"/>
                <a:ea typeface="Roboto Condensed"/>
                <a:cs typeface="Roboto Condensed"/>
                <a:sym typeface="Roboto Condensed"/>
              </a:rPr>
              <a:t>Hà </a:t>
            </a:r>
            <a:r>
              <a:rPr lang="en-US" sz="4500" dirty="0" err="1">
                <a:solidFill>
                  <a:srgbClr val="535254"/>
                </a:solidFill>
                <a:latin typeface="Roboto Condensed"/>
                <a:ea typeface="Roboto Condensed"/>
                <a:cs typeface="Roboto Condensed"/>
                <a:sym typeface="Roboto Condensed"/>
              </a:rPr>
              <a:t>Nội</a:t>
            </a:r>
            <a:endParaRPr lang="en-US" sz="4500" dirty="0">
              <a:solidFill>
                <a:srgbClr val="535254"/>
              </a:solidFill>
              <a:latin typeface="Roboto Condensed"/>
              <a:ea typeface="Roboto Condensed"/>
              <a:cs typeface="Roboto Condensed"/>
              <a:sym typeface="Roboto Condensed"/>
            </a:endParaRPr>
          </a:p>
        </p:txBody>
      </p:sp>
      <p:grpSp>
        <p:nvGrpSpPr>
          <p:cNvPr id="11" name="Group 11"/>
          <p:cNvGrpSpPr/>
          <p:nvPr/>
        </p:nvGrpSpPr>
        <p:grpSpPr>
          <a:xfrm>
            <a:off x="1521329" y="4560890"/>
            <a:ext cx="4662508" cy="4387270"/>
            <a:chOff x="0" y="0"/>
            <a:chExt cx="1227986" cy="1155495"/>
          </a:xfrm>
        </p:grpSpPr>
        <p:sp>
          <p:nvSpPr>
            <p:cNvPr id="12" name="Freeform 12"/>
            <p:cNvSpPr/>
            <p:nvPr/>
          </p:nvSpPr>
          <p:spPr>
            <a:xfrm>
              <a:off x="0" y="0"/>
              <a:ext cx="1227986" cy="1155495"/>
            </a:xfrm>
            <a:custGeom>
              <a:avLst/>
              <a:gdLst/>
              <a:ahLst/>
              <a:cxnLst/>
              <a:rect l="l" t="t" r="r" b="b"/>
              <a:pathLst>
                <a:path w="1227986" h="1155495">
                  <a:moveTo>
                    <a:pt x="0" y="0"/>
                  </a:moveTo>
                  <a:lnTo>
                    <a:pt x="1227986" y="0"/>
                  </a:lnTo>
                  <a:lnTo>
                    <a:pt x="1227986" y="1155495"/>
                  </a:lnTo>
                  <a:lnTo>
                    <a:pt x="0" y="1155495"/>
                  </a:lnTo>
                  <a:close/>
                </a:path>
              </a:pathLst>
            </a:custGeom>
            <a:solidFill>
              <a:srgbClr val="FFFFFF"/>
            </a:solidFill>
          </p:spPr>
          <p:txBody>
            <a:bodyPr/>
            <a:lstStyle/>
            <a:p>
              <a:endParaRPr lang="vi-VN"/>
            </a:p>
          </p:txBody>
        </p:sp>
        <p:sp>
          <p:nvSpPr>
            <p:cNvPr id="13" name="TextBox 13"/>
            <p:cNvSpPr txBox="1"/>
            <p:nvPr/>
          </p:nvSpPr>
          <p:spPr>
            <a:xfrm>
              <a:off x="0" y="-47625"/>
              <a:ext cx="1227986" cy="120312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738611" y="4526736"/>
            <a:ext cx="4160464" cy="4800848"/>
          </a:xfrm>
          <a:prstGeom prst="rect">
            <a:avLst/>
          </a:prstGeom>
        </p:spPr>
        <p:txBody>
          <a:bodyPr lIns="0" tIns="0" rIns="0" bIns="0" rtlCol="0" anchor="t">
            <a:spAutoFit/>
          </a:bodyPr>
          <a:lstStyle/>
          <a:p>
            <a:pPr algn="just">
              <a:lnSpc>
                <a:spcPts val="7650"/>
              </a:lnSpc>
            </a:pPr>
            <a:r>
              <a:rPr lang="en-US" sz="4500" b="1" dirty="0" err="1">
                <a:solidFill>
                  <a:srgbClr val="535254"/>
                </a:solidFill>
                <a:latin typeface="Roboto Condensed Bold"/>
                <a:ea typeface="Roboto Condensed Bold"/>
                <a:cs typeface="Roboto Condensed Bold"/>
                <a:sym typeface="Roboto Condensed Bold"/>
              </a:rPr>
              <a:t>Chủ</a:t>
            </a:r>
            <a:r>
              <a:rPr lang="en-US" sz="4500" b="1" dirty="0">
                <a:solidFill>
                  <a:srgbClr val="535254"/>
                </a:solidFill>
                <a:latin typeface="Roboto Condensed Bold"/>
                <a:ea typeface="Roboto Condensed Bold"/>
                <a:cs typeface="Roboto Condensed Bold"/>
                <a:sym typeface="Roboto Condensed Bold"/>
              </a:rPr>
              <a:t> </a:t>
            </a:r>
            <a:r>
              <a:rPr lang="en-US" sz="4500" b="1" dirty="0" err="1">
                <a:solidFill>
                  <a:srgbClr val="535254"/>
                </a:solidFill>
                <a:latin typeface="Roboto Condensed Bold"/>
                <a:ea typeface="Roboto Condensed Bold"/>
                <a:cs typeface="Roboto Condensed Bold"/>
                <a:sym typeface="Roboto Condensed Bold"/>
              </a:rPr>
              <a:t>đề</a:t>
            </a:r>
            <a:r>
              <a:rPr lang="en-US" sz="4500" b="1" dirty="0">
                <a:solidFill>
                  <a:srgbClr val="535254"/>
                </a:solidFill>
                <a:latin typeface="Roboto Condensed Bold"/>
                <a:ea typeface="Roboto Condensed Bold"/>
                <a:cs typeface="Roboto Condensed Bold"/>
                <a:sym typeface="Roboto Condensed Bold"/>
              </a:rPr>
              <a:t>: </a:t>
            </a:r>
            <a:r>
              <a:rPr lang="en-US" sz="4500" dirty="0" err="1">
                <a:solidFill>
                  <a:srgbClr val="535254"/>
                </a:solidFill>
                <a:latin typeface="Roboto Condensed"/>
                <a:ea typeface="Roboto Condensed"/>
                <a:cs typeface="Roboto Condensed"/>
                <a:sym typeface="Roboto Condensed"/>
              </a:rPr>
              <a:t>Những</a:t>
            </a:r>
            <a:r>
              <a:rPr lang="en-US" sz="4500" dirty="0">
                <a:solidFill>
                  <a:srgbClr val="535254"/>
                </a:solidFill>
                <a:latin typeface="Roboto Condensed"/>
                <a:ea typeface="Roboto Condensed"/>
                <a:cs typeface="Roboto Condensed"/>
                <a:sym typeface="Roboto Condensed"/>
              </a:rPr>
              <a:t> </a:t>
            </a:r>
            <a:r>
              <a:rPr lang="en-US" sz="4500" dirty="0" err="1">
                <a:solidFill>
                  <a:srgbClr val="535254"/>
                </a:solidFill>
                <a:latin typeface="Roboto Condensed"/>
                <a:ea typeface="Roboto Condensed"/>
                <a:cs typeface="Roboto Condensed"/>
                <a:sym typeface="Roboto Condensed"/>
              </a:rPr>
              <a:t>giá</a:t>
            </a:r>
            <a:r>
              <a:rPr lang="en-US" sz="4500" dirty="0">
                <a:solidFill>
                  <a:srgbClr val="535254"/>
                </a:solidFill>
                <a:latin typeface="Roboto Condensed"/>
                <a:ea typeface="Roboto Condensed"/>
                <a:cs typeface="Roboto Condensed"/>
                <a:sym typeface="Roboto Condensed"/>
              </a:rPr>
              <a:t> </a:t>
            </a:r>
            <a:r>
              <a:rPr lang="en-US" sz="4500" dirty="0" err="1">
                <a:solidFill>
                  <a:srgbClr val="535254"/>
                </a:solidFill>
                <a:latin typeface="Roboto Condensed"/>
                <a:ea typeface="Roboto Condensed"/>
                <a:cs typeface="Roboto Condensed"/>
                <a:sym typeface="Roboto Condensed"/>
              </a:rPr>
              <a:t>trị</a:t>
            </a:r>
            <a:r>
              <a:rPr lang="en-US" sz="4500" dirty="0">
                <a:solidFill>
                  <a:srgbClr val="535254"/>
                </a:solidFill>
                <a:latin typeface="Roboto Condensed"/>
                <a:ea typeface="Roboto Condensed"/>
                <a:cs typeface="Roboto Condensed"/>
                <a:sym typeface="Roboto Condensed"/>
              </a:rPr>
              <a:t> </a:t>
            </a:r>
            <a:r>
              <a:rPr lang="en-US" sz="4500" dirty="0" err="1">
                <a:solidFill>
                  <a:srgbClr val="535254"/>
                </a:solidFill>
                <a:latin typeface="Roboto Condensed"/>
                <a:ea typeface="Roboto Condensed"/>
                <a:cs typeface="Roboto Condensed"/>
                <a:sym typeface="Roboto Condensed"/>
              </a:rPr>
              <a:t>văn</a:t>
            </a:r>
            <a:r>
              <a:rPr lang="en-US" sz="4500" dirty="0">
                <a:solidFill>
                  <a:srgbClr val="535254"/>
                </a:solidFill>
                <a:latin typeface="Roboto Condensed"/>
                <a:ea typeface="Roboto Condensed"/>
                <a:cs typeface="Roboto Condensed"/>
                <a:sym typeface="Roboto Condensed"/>
              </a:rPr>
              <a:t> </a:t>
            </a:r>
            <a:r>
              <a:rPr lang="en-US" sz="4500" dirty="0" err="1">
                <a:solidFill>
                  <a:srgbClr val="535254"/>
                </a:solidFill>
                <a:latin typeface="Roboto Condensed"/>
                <a:ea typeface="Roboto Condensed"/>
                <a:cs typeface="Roboto Condensed"/>
                <a:sym typeface="Roboto Condensed"/>
              </a:rPr>
              <a:t>hoá</a:t>
            </a:r>
            <a:r>
              <a:rPr lang="en-US" sz="4500" dirty="0">
                <a:solidFill>
                  <a:srgbClr val="535254"/>
                </a:solidFill>
                <a:latin typeface="Roboto Condensed"/>
                <a:ea typeface="Roboto Condensed"/>
                <a:cs typeface="Roboto Condensed"/>
                <a:sym typeface="Roboto Condensed"/>
              </a:rPr>
              <a:t>, </a:t>
            </a:r>
            <a:r>
              <a:rPr lang="en-US" sz="4500" dirty="0" err="1">
                <a:solidFill>
                  <a:srgbClr val="535254"/>
                </a:solidFill>
                <a:latin typeface="Roboto Condensed"/>
                <a:ea typeface="Roboto Condensed"/>
                <a:cs typeface="Roboto Condensed"/>
                <a:sym typeface="Roboto Condensed"/>
              </a:rPr>
              <a:t>lịch</a:t>
            </a:r>
            <a:r>
              <a:rPr lang="en-US" sz="4500" dirty="0">
                <a:solidFill>
                  <a:srgbClr val="535254"/>
                </a:solidFill>
                <a:latin typeface="Roboto Condensed"/>
                <a:ea typeface="Roboto Condensed"/>
                <a:cs typeface="Roboto Condensed"/>
                <a:sym typeface="Roboto Condensed"/>
              </a:rPr>
              <a:t> </a:t>
            </a:r>
            <a:r>
              <a:rPr lang="en-US" sz="4500" dirty="0" err="1">
                <a:solidFill>
                  <a:srgbClr val="535254"/>
                </a:solidFill>
                <a:latin typeface="Roboto Condensed"/>
                <a:ea typeface="Roboto Condensed"/>
                <a:cs typeface="Roboto Condensed"/>
                <a:sym typeface="Roboto Condensed"/>
              </a:rPr>
              <a:t>sử</a:t>
            </a:r>
            <a:r>
              <a:rPr lang="en-US" sz="4500" dirty="0">
                <a:solidFill>
                  <a:srgbClr val="535254"/>
                </a:solidFill>
                <a:latin typeface="Roboto Condensed"/>
                <a:ea typeface="Roboto Condensed"/>
                <a:cs typeface="Roboto Condensed"/>
                <a:sym typeface="Roboto Condensed"/>
              </a:rPr>
              <a:t> </a:t>
            </a:r>
            <a:r>
              <a:rPr lang="en-US" sz="4500" dirty="0" err="1">
                <a:solidFill>
                  <a:srgbClr val="535254"/>
                </a:solidFill>
                <a:latin typeface="Roboto Condensed"/>
                <a:ea typeface="Roboto Condensed"/>
                <a:cs typeface="Roboto Condensed"/>
                <a:sym typeface="Roboto Condensed"/>
              </a:rPr>
              <a:t>và</a:t>
            </a:r>
            <a:r>
              <a:rPr lang="en-US" sz="4500" dirty="0">
                <a:solidFill>
                  <a:srgbClr val="535254"/>
                </a:solidFill>
                <a:latin typeface="Roboto Condensed"/>
                <a:ea typeface="Roboto Condensed"/>
                <a:cs typeface="Roboto Condensed"/>
                <a:sym typeface="Roboto Condensed"/>
              </a:rPr>
              <a:t> con </a:t>
            </a:r>
            <a:r>
              <a:rPr lang="en-US" sz="4500" dirty="0" err="1">
                <a:solidFill>
                  <a:srgbClr val="535254"/>
                </a:solidFill>
                <a:latin typeface="Roboto Condensed"/>
                <a:ea typeface="Roboto Condensed"/>
                <a:cs typeface="Roboto Condensed"/>
                <a:sym typeface="Roboto Condensed"/>
              </a:rPr>
              <a:t>người</a:t>
            </a:r>
            <a:r>
              <a:rPr lang="en-US" sz="4500" dirty="0">
                <a:solidFill>
                  <a:srgbClr val="535254"/>
                </a:solidFill>
                <a:latin typeface="Roboto Condensed"/>
                <a:ea typeface="Roboto Condensed"/>
                <a:cs typeface="Roboto Condensed"/>
                <a:sym typeface="Roboto Condensed"/>
              </a:rPr>
              <a:t> Hà </a:t>
            </a:r>
            <a:r>
              <a:rPr lang="en-US" sz="4500" dirty="0" err="1">
                <a:solidFill>
                  <a:srgbClr val="535254"/>
                </a:solidFill>
                <a:latin typeface="Roboto Condensed"/>
                <a:ea typeface="Roboto Condensed"/>
                <a:cs typeface="Roboto Condensed"/>
                <a:sym typeface="Roboto Condensed"/>
              </a:rPr>
              <a:t>Nội</a:t>
            </a:r>
            <a:endParaRPr lang="en-US" sz="4500" dirty="0">
              <a:solidFill>
                <a:srgbClr val="535254"/>
              </a:solidFill>
              <a:latin typeface="Roboto Condensed"/>
              <a:ea typeface="Roboto Condensed"/>
              <a:cs typeface="Roboto Condensed"/>
              <a:sym typeface="Roboto Condensed"/>
            </a:endParaRPr>
          </a:p>
          <a:p>
            <a:pPr algn="just">
              <a:lnSpc>
                <a:spcPts val="7650"/>
              </a:lnSpc>
              <a:spcBef>
                <a:spcPct val="0"/>
              </a:spcBef>
            </a:pPr>
            <a:endParaRPr lang="en-US" sz="4500" dirty="0">
              <a:solidFill>
                <a:srgbClr val="535254"/>
              </a:solidFill>
              <a:latin typeface="Roboto Condensed"/>
              <a:ea typeface="Roboto Condensed"/>
              <a:cs typeface="Roboto Condensed"/>
              <a:sym typeface="Roboto Condensed"/>
            </a:endParaRPr>
          </a:p>
        </p:txBody>
      </p:sp>
      <p:sp>
        <p:nvSpPr>
          <p:cNvPr id="15" name="TextBox 3">
            <a:extLst>
              <a:ext uri="{FF2B5EF4-FFF2-40B4-BE49-F238E27FC236}">
                <a16:creationId xmlns:a16="http://schemas.microsoft.com/office/drawing/2014/main" id="{BCF8AF59-099B-CFDB-57D7-4562C412FE46}"/>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765336" y="1534923"/>
            <a:ext cx="12018875" cy="9402521"/>
          </a:xfrm>
          <a:custGeom>
            <a:avLst/>
            <a:gdLst/>
            <a:ahLst/>
            <a:cxnLst/>
            <a:rect l="l" t="t" r="r" b="b"/>
            <a:pathLst>
              <a:path w="12018875" h="9402521">
                <a:moveTo>
                  <a:pt x="0" y="0"/>
                </a:moveTo>
                <a:lnTo>
                  <a:pt x="12018875" y="0"/>
                </a:lnTo>
                <a:lnTo>
                  <a:pt x="12018875" y="9402521"/>
                </a:lnTo>
                <a:lnTo>
                  <a:pt x="0" y="9402521"/>
                </a:lnTo>
                <a:lnTo>
                  <a:pt x="0" y="0"/>
                </a:lnTo>
                <a:close/>
              </a:path>
            </a:pathLst>
          </a:custGeom>
          <a:blipFill>
            <a:blip r:embed="rId3"/>
            <a:stretch>
              <a:fillRect/>
            </a:stretch>
          </a:blipFill>
        </p:spPr>
        <p:txBody>
          <a:bodyPr/>
          <a:lstStyle/>
          <a:p>
            <a:endParaRPr lang="vi-VN"/>
          </a:p>
        </p:txBody>
      </p:sp>
      <p:sp>
        <p:nvSpPr>
          <p:cNvPr id="4" name="Freeform 4"/>
          <p:cNvSpPr/>
          <p:nvPr/>
        </p:nvSpPr>
        <p:spPr>
          <a:xfrm>
            <a:off x="9547243" y="4609843"/>
            <a:ext cx="6402696" cy="5530329"/>
          </a:xfrm>
          <a:custGeom>
            <a:avLst/>
            <a:gdLst/>
            <a:ahLst/>
            <a:cxnLst/>
            <a:rect l="l" t="t" r="r" b="b"/>
            <a:pathLst>
              <a:path w="6402696" h="5530329">
                <a:moveTo>
                  <a:pt x="0" y="0"/>
                </a:moveTo>
                <a:lnTo>
                  <a:pt x="6402696" y="0"/>
                </a:lnTo>
                <a:lnTo>
                  <a:pt x="6402696"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5"/>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6" name="TextBox 6"/>
          <p:cNvSpPr txBox="1"/>
          <p:nvPr/>
        </p:nvSpPr>
        <p:spPr>
          <a:xfrm>
            <a:off x="9338918" y="2102193"/>
            <a:ext cx="7209182" cy="2326789"/>
          </a:xfrm>
          <a:prstGeom prst="rect">
            <a:avLst/>
          </a:prstGeom>
        </p:spPr>
        <p:txBody>
          <a:bodyPr lIns="0" tIns="0" rIns="0" bIns="0" rtlCol="0" anchor="t">
            <a:spAutoFit/>
          </a:bodyPr>
          <a:lstStyle/>
          <a:p>
            <a:pPr algn="just">
              <a:lnSpc>
                <a:spcPts val="6159"/>
              </a:lnSpc>
              <a:spcBef>
                <a:spcPct val="0"/>
              </a:spcBef>
            </a:pPr>
            <a:r>
              <a:rPr lang="en-US" sz="4399" dirty="0">
                <a:solidFill>
                  <a:srgbClr val="535254"/>
                </a:solidFill>
                <a:latin typeface="Roboto Condensed"/>
                <a:ea typeface="Roboto Condensed"/>
                <a:cs typeface="Roboto Condensed"/>
                <a:sym typeface="Roboto Condensed"/>
              </a:rPr>
              <a:t>Hà </a:t>
            </a:r>
            <a:r>
              <a:rPr lang="en-US" sz="4399" dirty="0" err="1">
                <a:solidFill>
                  <a:srgbClr val="535254"/>
                </a:solidFill>
                <a:latin typeface="Roboto Condensed"/>
                <a:ea typeface="Roboto Condensed"/>
                <a:cs typeface="Roboto Condensed"/>
                <a:sym typeface="Roboto Condensed"/>
              </a:rPr>
              <a:t>Nội</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nổi</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tiếng</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với</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một</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hồ</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nước</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lớn</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gắn</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liền</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với</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truyền</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thuyết</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rùa</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vàng</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Đó</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là</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hồ</a:t>
            </a:r>
            <a:r>
              <a:rPr lang="en-US" sz="4399" dirty="0">
                <a:solidFill>
                  <a:srgbClr val="535254"/>
                </a:solidFill>
                <a:latin typeface="Roboto Condensed"/>
                <a:ea typeface="Roboto Condensed"/>
                <a:cs typeface="Roboto Condensed"/>
                <a:sym typeface="Roboto Condensed"/>
              </a:rPr>
              <a:t> </a:t>
            </a:r>
            <a:r>
              <a:rPr lang="en-US" sz="4399" dirty="0" err="1">
                <a:solidFill>
                  <a:srgbClr val="535254"/>
                </a:solidFill>
                <a:latin typeface="Roboto Condensed"/>
                <a:ea typeface="Roboto Condensed"/>
                <a:cs typeface="Roboto Condensed"/>
                <a:sym typeface="Roboto Condensed"/>
              </a:rPr>
              <a:t>nào</a:t>
            </a:r>
            <a:r>
              <a:rPr lang="en-US" sz="4399" dirty="0">
                <a:solidFill>
                  <a:srgbClr val="535254"/>
                </a:solidFill>
                <a:latin typeface="Roboto Condensed"/>
                <a:ea typeface="Roboto Condensed"/>
                <a:cs typeface="Roboto Condensed"/>
                <a:sym typeface="Roboto Condensed"/>
              </a:rPr>
              <a:t>?</a:t>
            </a:r>
          </a:p>
        </p:txBody>
      </p:sp>
      <p:sp>
        <p:nvSpPr>
          <p:cNvPr id="7" name="TextBox 7"/>
          <p:cNvSpPr txBox="1"/>
          <p:nvPr/>
        </p:nvSpPr>
        <p:spPr>
          <a:xfrm>
            <a:off x="11078818" y="933450"/>
            <a:ext cx="7209182" cy="764590"/>
          </a:xfrm>
          <a:prstGeom prst="rect">
            <a:avLst/>
          </a:prstGeom>
        </p:spPr>
        <p:txBody>
          <a:bodyPr lIns="0" tIns="0" rIns="0" bIns="0" rtlCol="0" anchor="t">
            <a:spAutoFit/>
          </a:bodyPr>
          <a:lstStyle/>
          <a:p>
            <a:pPr algn="just">
              <a:lnSpc>
                <a:spcPts val="6159"/>
              </a:lnSpc>
              <a:spcBef>
                <a:spcPct val="0"/>
              </a:spcBef>
            </a:pPr>
            <a:r>
              <a:rPr lang="en-US" sz="4399" b="1">
                <a:solidFill>
                  <a:srgbClr val="5A8090"/>
                </a:solidFill>
                <a:latin typeface="Roboto Condensed Bold"/>
                <a:ea typeface="Roboto Condensed Bold"/>
                <a:cs typeface="Roboto Condensed Bold"/>
                <a:sym typeface="Roboto Condensed Bold"/>
              </a:rPr>
              <a:t>THỬ THÁCH 1</a:t>
            </a:r>
          </a:p>
        </p:txBody>
      </p:sp>
      <p:sp>
        <p:nvSpPr>
          <p:cNvPr id="8" name="TextBox 8"/>
          <p:cNvSpPr txBox="1"/>
          <p:nvPr/>
        </p:nvSpPr>
        <p:spPr>
          <a:xfrm>
            <a:off x="9144000" y="6372135"/>
            <a:ext cx="7209182" cy="1574264"/>
          </a:xfrm>
          <a:prstGeom prst="rect">
            <a:avLst/>
          </a:prstGeom>
        </p:spPr>
        <p:txBody>
          <a:bodyPr lIns="0" tIns="0" rIns="0" bIns="0" rtlCol="0" anchor="t">
            <a:spAutoFit/>
          </a:bodyPr>
          <a:lstStyle/>
          <a:p>
            <a:pPr algn="ctr">
              <a:lnSpc>
                <a:spcPts val="6159"/>
              </a:lnSpc>
            </a:pPr>
            <a:r>
              <a:rPr lang="en-US" sz="4399" dirty="0" err="1">
                <a:solidFill>
                  <a:srgbClr val="E7791E"/>
                </a:solidFill>
                <a:latin typeface="#9Slide07 Crocante"/>
                <a:ea typeface="#9Slide07 Crocante"/>
                <a:cs typeface="#9Slide07 Crocante"/>
                <a:sym typeface="#9Slide07 Crocante"/>
              </a:rPr>
              <a:t>Hồ</a:t>
            </a:r>
            <a:r>
              <a:rPr lang="en-US" sz="4399" dirty="0">
                <a:solidFill>
                  <a:srgbClr val="E7791E"/>
                </a:solidFill>
                <a:latin typeface="#9Slide07 Crocante"/>
                <a:ea typeface="#9Slide07 Crocante"/>
                <a:cs typeface="#9Slide07 Crocante"/>
                <a:sym typeface="#9Slide07 Crocante"/>
              </a:rPr>
              <a:t> </a:t>
            </a:r>
            <a:r>
              <a:rPr lang="en-US" sz="4399" dirty="0" err="1">
                <a:solidFill>
                  <a:srgbClr val="E7791E"/>
                </a:solidFill>
                <a:latin typeface="#9Slide07 Crocante"/>
                <a:ea typeface="#9Slide07 Crocante"/>
                <a:cs typeface="#9Slide07 Crocante"/>
                <a:sym typeface="#9Slide07 Crocante"/>
              </a:rPr>
              <a:t>Gươm</a:t>
            </a:r>
            <a:r>
              <a:rPr lang="en-US" sz="4399" dirty="0">
                <a:solidFill>
                  <a:srgbClr val="E7791E"/>
                </a:solidFill>
                <a:latin typeface="#9Slide07 Crocante"/>
                <a:ea typeface="#9Slide07 Crocante"/>
                <a:cs typeface="#9Slide07 Crocante"/>
                <a:sym typeface="#9Slide07 Crocante"/>
              </a:rPr>
              <a:t> </a:t>
            </a:r>
          </a:p>
          <a:p>
            <a:pPr algn="ctr">
              <a:lnSpc>
                <a:spcPts val="6159"/>
              </a:lnSpc>
              <a:spcBef>
                <a:spcPct val="0"/>
              </a:spcBef>
            </a:pPr>
            <a:r>
              <a:rPr lang="en-US" sz="4399" dirty="0">
                <a:solidFill>
                  <a:srgbClr val="E7791E"/>
                </a:solidFill>
                <a:latin typeface="#9Slide07 Crocante"/>
                <a:ea typeface="#9Slide07 Crocante"/>
                <a:cs typeface="#9Slide07 Crocante"/>
                <a:sym typeface="#9Slide07 Crocante"/>
              </a:rPr>
              <a:t>(</a:t>
            </a:r>
            <a:r>
              <a:rPr lang="en-US" sz="4399" dirty="0" err="1">
                <a:solidFill>
                  <a:srgbClr val="E7791E"/>
                </a:solidFill>
                <a:latin typeface="#9Slide07 Crocante"/>
                <a:ea typeface="#9Slide07 Crocante"/>
                <a:cs typeface="#9Slide07 Crocante"/>
                <a:sym typeface="#9Slide07 Crocante"/>
              </a:rPr>
              <a:t>Hồ</a:t>
            </a:r>
            <a:r>
              <a:rPr lang="en-US" sz="4399" dirty="0">
                <a:solidFill>
                  <a:srgbClr val="E7791E"/>
                </a:solidFill>
                <a:latin typeface="#9Slide07 Crocante"/>
                <a:ea typeface="#9Slide07 Crocante"/>
                <a:cs typeface="#9Slide07 Crocante"/>
                <a:sym typeface="#9Slide07 Crocante"/>
              </a:rPr>
              <a:t> Hoàn </a:t>
            </a:r>
            <a:r>
              <a:rPr lang="en-US" sz="4399" dirty="0" err="1">
                <a:solidFill>
                  <a:srgbClr val="E7791E"/>
                </a:solidFill>
                <a:latin typeface="#9Slide07 Crocante"/>
                <a:ea typeface="#9Slide07 Crocante"/>
                <a:cs typeface="#9Slide07 Crocante"/>
                <a:sym typeface="#9Slide07 Crocante"/>
              </a:rPr>
              <a:t>Kiếm</a:t>
            </a:r>
            <a:r>
              <a:rPr lang="en-US" sz="4399" dirty="0">
                <a:solidFill>
                  <a:srgbClr val="E7791E"/>
                </a:solidFill>
                <a:latin typeface="#9Slide07 Crocante"/>
                <a:ea typeface="#9Slide07 Crocante"/>
                <a:cs typeface="#9Slide07 Crocante"/>
                <a:sym typeface="#9Slide07 Crocante"/>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14495" y="2612626"/>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TextBox 6"/>
          <p:cNvSpPr txBox="1"/>
          <p:nvPr/>
        </p:nvSpPr>
        <p:spPr>
          <a:xfrm>
            <a:off x="4525423" y="3206852"/>
            <a:ext cx="9237155" cy="1463175"/>
          </a:xfrm>
          <a:prstGeom prst="rect">
            <a:avLst/>
          </a:prstGeom>
        </p:spPr>
        <p:txBody>
          <a:bodyPr lIns="0" tIns="0" rIns="0" bIns="0" rtlCol="0" anchor="t">
            <a:spAutoFit/>
          </a:bodyPr>
          <a:lstStyle/>
          <a:p>
            <a:pPr algn="ctr">
              <a:lnSpc>
                <a:spcPts val="5846"/>
              </a:lnSpc>
              <a:spcBef>
                <a:spcPct val="0"/>
              </a:spcBef>
            </a:pPr>
            <a:r>
              <a:rPr lang="en-US" sz="4176" dirty="0">
                <a:solidFill>
                  <a:srgbClr val="535254"/>
                </a:solidFill>
                <a:latin typeface="Roboto Condensed"/>
                <a:ea typeface="Roboto Condensed"/>
                <a:cs typeface="Roboto Condensed"/>
                <a:sym typeface="Roboto Condensed"/>
              </a:rPr>
              <a:t>Em </a:t>
            </a:r>
            <a:r>
              <a:rPr lang="en-US" sz="4176" dirty="0" err="1">
                <a:solidFill>
                  <a:srgbClr val="535254"/>
                </a:solidFill>
                <a:latin typeface="Roboto Condensed"/>
                <a:ea typeface="Roboto Condensed"/>
                <a:cs typeface="Roboto Condensed"/>
                <a:sym typeface="Roboto Condensed"/>
              </a:rPr>
              <a:t>nhận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ra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được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bài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học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thông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điệp</a:t>
            </a:r>
            <a:r>
              <a:rPr lang="en-US" sz="4176" dirty="0">
                <a:solidFill>
                  <a:srgbClr val="535254"/>
                </a:solidFill>
                <a:latin typeface="Roboto Condensed"/>
                <a:ea typeface="Roboto Condensed"/>
                <a:cs typeface="Roboto Condensed"/>
                <a:sym typeface="Roboto Condensed"/>
              </a:rPr>
              <a:t> ý </a:t>
            </a:r>
            <a:r>
              <a:rPr lang="en-US" sz="4176" dirty="0" err="1">
                <a:solidFill>
                  <a:srgbClr val="535254"/>
                </a:solidFill>
                <a:latin typeface="Roboto Condensed"/>
                <a:ea typeface="Roboto Condensed"/>
                <a:cs typeface="Roboto Condensed"/>
                <a:sym typeface="Roboto Condensed"/>
              </a:rPr>
              <a:t>nghĩa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nào</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từ</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bài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phỏng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vấn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này</a:t>
            </a:r>
            <a:r>
              <a:rPr lang="en-US" sz="4176" dirty="0">
                <a:solidFill>
                  <a:srgbClr val="535254"/>
                </a:solidFill>
                <a:latin typeface="Roboto Condensed"/>
                <a:ea typeface="Roboto Condensed"/>
                <a:cs typeface="Roboto Condensed"/>
                <a:sym typeface="Roboto Condensed"/>
              </a:rPr>
              <a:t>?</a:t>
            </a:r>
          </a:p>
        </p:txBody>
      </p:sp>
      <p:sp>
        <p:nvSpPr>
          <p:cNvPr id="7" name="TextBox 7"/>
          <p:cNvSpPr txBox="1"/>
          <p:nvPr/>
        </p:nvSpPr>
        <p:spPr>
          <a:xfrm>
            <a:off x="1214495" y="1440094"/>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3.2. Cảm nhận của nhà văn Tô Hoài đối với Hà Nội</a:t>
            </a:r>
          </a:p>
        </p:txBody>
      </p:sp>
      <p:sp>
        <p:nvSpPr>
          <p:cNvPr id="8" name="TextBox 3">
            <a:extLst>
              <a:ext uri="{FF2B5EF4-FFF2-40B4-BE49-F238E27FC236}">
                <a16:creationId xmlns:a16="http://schemas.microsoft.com/office/drawing/2014/main" id="{98684F6E-6CE8-4BE7-0FBD-E90A1B80F2CF}"/>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6973284" y="-3162300"/>
            <a:ext cx="11010707" cy="13259557"/>
          </a:xfrm>
          <a:custGeom>
            <a:avLst/>
            <a:gdLst/>
            <a:ahLst/>
            <a:cxnLst/>
            <a:rect l="l" t="t" r="r" b="b"/>
            <a:pathLst>
              <a:path w="14083216" h="14083216">
                <a:moveTo>
                  <a:pt x="0" y="0"/>
                </a:moveTo>
                <a:lnTo>
                  <a:pt x="14083216" y="0"/>
                </a:lnTo>
                <a:lnTo>
                  <a:pt x="14083216" y="14083216"/>
                </a:lnTo>
                <a:lnTo>
                  <a:pt x="0" y="14083216"/>
                </a:lnTo>
                <a:lnTo>
                  <a:pt x="0" y="0"/>
                </a:lnTo>
                <a:close/>
              </a:path>
            </a:pathLst>
          </a:custGeom>
          <a:blipFill>
            <a:blip r:embed="rId3"/>
            <a:stretch>
              <a:fillRect/>
            </a:stretch>
          </a:blipFill>
        </p:spPr>
        <p:txBody>
          <a:bodyPr/>
          <a:lstStyle/>
          <a:p>
            <a:endParaRPr lang="vi-VN"/>
          </a:p>
        </p:txBody>
      </p:sp>
      <p:sp>
        <p:nvSpPr>
          <p:cNvPr id="4" name="Freeform 4"/>
          <p:cNvSpPr/>
          <p:nvPr/>
        </p:nvSpPr>
        <p:spPr>
          <a:xfrm rot="5175550">
            <a:off x="1246471" y="8764329"/>
            <a:ext cx="9261064" cy="2037434"/>
          </a:xfrm>
          <a:custGeom>
            <a:avLst/>
            <a:gdLst/>
            <a:ahLst/>
            <a:cxnLst/>
            <a:rect l="l" t="t" r="r" b="b"/>
            <a:pathLst>
              <a:path w="9261064" h="2037434">
                <a:moveTo>
                  <a:pt x="0" y="0"/>
                </a:moveTo>
                <a:lnTo>
                  <a:pt x="9261064" y="0"/>
                </a:lnTo>
                <a:lnTo>
                  <a:pt x="9261064" y="2037434"/>
                </a:lnTo>
                <a:lnTo>
                  <a:pt x="0" y="2037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1028700" y="2195557"/>
            <a:ext cx="5228499" cy="7699368"/>
            <a:chOff x="0" y="0"/>
            <a:chExt cx="1377053" cy="2027817"/>
          </a:xfrm>
        </p:grpSpPr>
        <p:sp>
          <p:nvSpPr>
            <p:cNvPr id="6" name="Freeform 6"/>
            <p:cNvSpPr/>
            <p:nvPr/>
          </p:nvSpPr>
          <p:spPr>
            <a:xfrm>
              <a:off x="0" y="0"/>
              <a:ext cx="1377053" cy="2027817"/>
            </a:xfrm>
            <a:custGeom>
              <a:avLst/>
              <a:gdLst/>
              <a:ahLst/>
              <a:cxnLst/>
              <a:rect l="l" t="t" r="r" b="b"/>
              <a:pathLst>
                <a:path w="1377053" h="2027817">
                  <a:moveTo>
                    <a:pt x="0" y="0"/>
                  </a:moveTo>
                  <a:lnTo>
                    <a:pt x="1377053" y="0"/>
                  </a:lnTo>
                  <a:lnTo>
                    <a:pt x="1377053" y="2027817"/>
                  </a:lnTo>
                  <a:lnTo>
                    <a:pt x="0" y="2027817"/>
                  </a:lnTo>
                  <a:close/>
                </a:path>
              </a:pathLst>
            </a:custGeom>
            <a:solidFill>
              <a:srgbClr val="FFFFFF"/>
            </a:solidFill>
          </p:spPr>
          <p:txBody>
            <a:bodyPr/>
            <a:lstStyle/>
            <a:p>
              <a:endParaRPr lang="vi-VN"/>
            </a:p>
          </p:txBody>
        </p:sp>
        <p:sp>
          <p:nvSpPr>
            <p:cNvPr id="7" name="TextBox 7"/>
            <p:cNvSpPr txBox="1"/>
            <p:nvPr/>
          </p:nvSpPr>
          <p:spPr>
            <a:xfrm>
              <a:off x="0" y="-47625"/>
              <a:ext cx="1377053" cy="207544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214495" y="1232575"/>
            <a:ext cx="16549389" cy="801057"/>
          </a:xfrm>
          <a:prstGeom prst="rect">
            <a:avLst/>
          </a:prstGeom>
        </p:spPr>
        <p:txBody>
          <a:bodyPr lIns="0" tIns="0" rIns="0" bIns="0" rtlCol="0" anchor="t">
            <a:spAutoFit/>
          </a:bodyPr>
          <a:lstStyle/>
          <a:p>
            <a:pPr algn="just">
              <a:lnSpc>
                <a:spcPts val="6774"/>
              </a:lnSpc>
              <a:spcBef>
                <a:spcPct val="0"/>
              </a:spcBef>
            </a:pPr>
            <a:r>
              <a:rPr lang="en-US" sz="3984">
                <a:solidFill>
                  <a:srgbClr val="535254"/>
                </a:solidFill>
                <a:latin typeface="#9Slide07 SVNUT Triumph Press"/>
                <a:ea typeface="#9Slide07 SVNUT Triumph Press"/>
                <a:cs typeface="#9Slide07 SVNUT Triumph Press"/>
                <a:sym typeface="#9Slide07 SVNUT Triumph Press"/>
              </a:rPr>
              <a:t>3.3. Đề tài, chủ đề, thông điệp</a:t>
            </a:r>
          </a:p>
        </p:txBody>
      </p:sp>
      <p:sp>
        <p:nvSpPr>
          <p:cNvPr id="10" name="TextBox 10"/>
          <p:cNvSpPr txBox="1"/>
          <p:nvPr/>
        </p:nvSpPr>
        <p:spPr>
          <a:xfrm>
            <a:off x="2178826" y="2170400"/>
            <a:ext cx="16549389" cy="793750"/>
          </a:xfrm>
          <a:prstGeom prst="rect">
            <a:avLst/>
          </a:prstGeom>
        </p:spPr>
        <p:txBody>
          <a:bodyPr lIns="0" tIns="0" rIns="0" bIns="0" rtlCol="0" anchor="t">
            <a:spAutoFit/>
          </a:bodyPr>
          <a:lstStyle/>
          <a:p>
            <a:pPr algn="just">
              <a:lnSpc>
                <a:spcPts val="6799"/>
              </a:lnSpc>
              <a:spcBef>
                <a:spcPct val="0"/>
              </a:spcBef>
            </a:pPr>
            <a:r>
              <a:rPr lang="en-US" sz="3999" b="1">
                <a:solidFill>
                  <a:srgbClr val="535254"/>
                </a:solidFill>
                <a:latin typeface="Roboto Condensed Bold"/>
                <a:ea typeface="Roboto Condensed Bold"/>
                <a:cs typeface="Roboto Condensed Bold"/>
                <a:sym typeface="Roboto Condensed Bold"/>
              </a:rPr>
              <a:t>Thông điệp</a:t>
            </a:r>
          </a:p>
        </p:txBody>
      </p:sp>
      <p:sp>
        <p:nvSpPr>
          <p:cNvPr id="11" name="TextBox 11"/>
          <p:cNvSpPr txBox="1"/>
          <p:nvPr/>
        </p:nvSpPr>
        <p:spPr>
          <a:xfrm>
            <a:off x="1214495" y="3116551"/>
            <a:ext cx="4662508" cy="1394671"/>
          </a:xfrm>
          <a:prstGeom prst="rect">
            <a:avLst/>
          </a:prstGeom>
        </p:spPr>
        <p:txBody>
          <a:bodyPr lIns="0" tIns="0" rIns="0" bIns="0" rtlCol="0" anchor="t">
            <a:spAutoFit/>
          </a:bodyPr>
          <a:lstStyle/>
          <a:p>
            <a:pPr algn="just">
              <a:lnSpc>
                <a:spcPts val="5689"/>
              </a:lnSpc>
              <a:spcBef>
                <a:spcPct val="0"/>
              </a:spcBef>
            </a:pPr>
            <a:r>
              <a:rPr lang="en-US" sz="3346" dirty="0" err="1">
                <a:solidFill>
                  <a:srgbClr val="535254"/>
                </a:solidFill>
                <a:latin typeface="Roboto Condensed"/>
                <a:ea typeface="Roboto Condensed"/>
                <a:cs typeface="Roboto Condensed"/>
                <a:sym typeface="Roboto Condensed"/>
              </a:rPr>
              <a:t>Trân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trọng</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giá</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trị</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văn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hoá</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lịch</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sử</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của</a:t>
            </a:r>
            <a:r>
              <a:rPr lang="en-US" sz="3346" dirty="0">
                <a:solidFill>
                  <a:srgbClr val="535254"/>
                </a:solidFill>
                <a:latin typeface="Roboto Condensed"/>
                <a:ea typeface="Roboto Condensed"/>
                <a:cs typeface="Roboto Condensed"/>
                <a:sym typeface="Roboto Condensed"/>
              </a:rPr>
              <a:t> Hà </a:t>
            </a:r>
            <a:r>
              <a:rPr lang="en-US" sz="3346" dirty="0" err="1">
                <a:solidFill>
                  <a:srgbClr val="535254"/>
                </a:solidFill>
                <a:latin typeface="Roboto Condensed"/>
                <a:ea typeface="Roboto Condensed"/>
                <a:cs typeface="Roboto Condensed"/>
                <a:sym typeface="Roboto Condensed"/>
              </a:rPr>
              <a:t>Nội</a:t>
            </a:r>
            <a:endParaRPr lang="en-US" sz="3346" dirty="0">
              <a:solidFill>
                <a:srgbClr val="535254"/>
              </a:solidFill>
              <a:latin typeface="Roboto Condensed"/>
              <a:ea typeface="Roboto Condensed"/>
              <a:cs typeface="Roboto Condensed"/>
              <a:sym typeface="Roboto Condensed"/>
            </a:endParaRPr>
          </a:p>
        </p:txBody>
      </p:sp>
      <p:sp>
        <p:nvSpPr>
          <p:cNvPr id="12" name="TextBox 12"/>
          <p:cNvSpPr txBox="1"/>
          <p:nvPr/>
        </p:nvSpPr>
        <p:spPr>
          <a:xfrm>
            <a:off x="1214495" y="4663621"/>
            <a:ext cx="4662508" cy="5730498"/>
          </a:xfrm>
          <a:prstGeom prst="rect">
            <a:avLst/>
          </a:prstGeom>
        </p:spPr>
        <p:txBody>
          <a:bodyPr lIns="0" tIns="0" rIns="0" bIns="0" rtlCol="0" anchor="t">
            <a:spAutoFit/>
          </a:bodyPr>
          <a:lstStyle/>
          <a:p>
            <a:pPr algn="just">
              <a:lnSpc>
                <a:spcPts val="5689"/>
              </a:lnSpc>
            </a:pPr>
            <a:r>
              <a:rPr lang="en-US" sz="3346" dirty="0" err="1">
                <a:solidFill>
                  <a:srgbClr val="535254"/>
                </a:solidFill>
                <a:latin typeface="Roboto Condensed"/>
                <a:ea typeface="Roboto Condensed"/>
                <a:cs typeface="Roboto Condensed"/>
                <a:sym typeface="Roboto Condensed"/>
              </a:rPr>
              <a:t>Nhận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thức</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được</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tầm</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quan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trọng</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của</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việc</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hiểu</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biết</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về</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lịch</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sử</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văn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hóa</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của</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thành</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phố</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không</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chỉ</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giúp</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gìn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giữ</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bản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sắc</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mà</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còn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góp</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phần</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xây</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dựng</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tương</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lai</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tươi</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sáng</a:t>
            </a:r>
            <a:r>
              <a:rPr lang="en-US" sz="3346" dirty="0">
                <a:solidFill>
                  <a:srgbClr val="535254"/>
                </a:solidFill>
                <a:latin typeface="Roboto Condensed"/>
                <a:ea typeface="Roboto Condensed"/>
                <a:cs typeface="Roboto Condensed"/>
                <a:sym typeface="Roboto Condensed"/>
              </a:rPr>
              <a:t> </a:t>
            </a:r>
            <a:r>
              <a:rPr lang="en-US" sz="3346" dirty="0" err="1">
                <a:solidFill>
                  <a:srgbClr val="535254"/>
                </a:solidFill>
                <a:latin typeface="Roboto Condensed"/>
                <a:ea typeface="Roboto Condensed"/>
                <a:cs typeface="Roboto Condensed"/>
                <a:sym typeface="Roboto Condensed"/>
              </a:rPr>
              <a:t>hơn</a:t>
            </a:r>
            <a:r>
              <a:rPr lang="en-US" sz="3346" dirty="0">
                <a:solidFill>
                  <a:srgbClr val="535254"/>
                </a:solidFill>
                <a:latin typeface="Roboto Condensed"/>
                <a:ea typeface="Roboto Condensed"/>
                <a:cs typeface="Roboto Condensed"/>
                <a:sym typeface="Roboto Condensed"/>
              </a:rPr>
              <a:t>.</a:t>
            </a:r>
          </a:p>
          <a:p>
            <a:pPr algn="just">
              <a:lnSpc>
                <a:spcPts val="5689"/>
              </a:lnSpc>
              <a:spcBef>
                <a:spcPct val="0"/>
              </a:spcBef>
            </a:pPr>
            <a:endParaRPr lang="en-US" sz="3346" dirty="0">
              <a:solidFill>
                <a:srgbClr val="535254"/>
              </a:solidFill>
              <a:latin typeface="Roboto Condensed"/>
              <a:ea typeface="Roboto Condensed"/>
              <a:cs typeface="Roboto Condensed"/>
              <a:sym typeface="Roboto Condensed"/>
            </a:endParaRPr>
          </a:p>
        </p:txBody>
      </p:sp>
      <p:sp>
        <p:nvSpPr>
          <p:cNvPr id="13" name="TextBox 3">
            <a:extLst>
              <a:ext uri="{FF2B5EF4-FFF2-40B4-BE49-F238E27FC236}">
                <a16:creationId xmlns:a16="http://schemas.microsoft.com/office/drawing/2014/main" id="{FAB0713A-E8C2-869B-522E-E1CA17A345B1}"/>
              </a:ext>
            </a:extLst>
          </p:cNvPr>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dirty="0">
                <a:solidFill>
                  <a:srgbClr val="B4595D"/>
                </a:solidFill>
                <a:latin typeface="Fraunces Bold"/>
                <a:ea typeface="Fraunces Bold"/>
                <a:cs typeface="Fraunces Bold"/>
                <a:sym typeface="Fraunces Bold"/>
              </a:rPr>
              <a:t>3. </a:t>
            </a:r>
            <a:r>
              <a:rPr lang="en-US" sz="5707" b="1" spc="285" dirty="0" err="1">
                <a:solidFill>
                  <a:srgbClr val="B4595D"/>
                </a:solidFill>
                <a:latin typeface="Fraunces Bold"/>
                <a:ea typeface="Fraunces Bold"/>
                <a:cs typeface="Fraunces Bold"/>
                <a:sym typeface="Fraunces Bold"/>
              </a:rPr>
              <a:t>ĐỌC</a:t>
            </a:r>
            <a:r>
              <a:rPr lang="en-US" sz="5707" b="1" spc="285" dirty="0">
                <a:solidFill>
                  <a:srgbClr val="B4595D"/>
                </a:solidFill>
                <a:latin typeface="Fraunces Bold"/>
                <a:ea typeface="Fraunces Bold"/>
                <a:cs typeface="Fraunces Bold"/>
                <a:sym typeface="Fraunces Bold"/>
              </a:rPr>
              <a:t> </a:t>
            </a:r>
            <a:r>
              <a:rPr lang="en-US" sz="5707" b="1" spc="285" dirty="0" err="1">
                <a:solidFill>
                  <a:srgbClr val="B4595D"/>
                </a:solidFill>
                <a:latin typeface="Fraunces Bold"/>
                <a:ea typeface="Fraunces Bold"/>
                <a:cs typeface="Fraunces Bold"/>
                <a:sym typeface="Fraunces Bold"/>
              </a:rPr>
              <a:t>HIỂU</a:t>
            </a:r>
            <a:r>
              <a:rPr lang="en-US" sz="5707" b="1" spc="285" dirty="0">
                <a:solidFill>
                  <a:srgbClr val="B4595D"/>
                </a:solidFill>
                <a:latin typeface="Fraunces Bold"/>
                <a:ea typeface="Fraunces Bold"/>
                <a:cs typeface="Fraunces Bold"/>
                <a:sym typeface="Fraunces Bold"/>
              </a:rPr>
              <a:t> VĂN </a:t>
            </a:r>
            <a:r>
              <a:rPr lang="en-US" sz="5707" b="1" spc="285" dirty="0" err="1">
                <a:solidFill>
                  <a:srgbClr val="B4595D"/>
                </a:solidFill>
                <a:latin typeface="Fraunces Bold"/>
                <a:ea typeface="Fraunces Bold"/>
                <a:cs typeface="Fraunces Bold"/>
                <a:sym typeface="Fraunces Bold"/>
              </a:rPr>
              <a:t>BẢN</a:t>
            </a:r>
            <a:endParaRPr lang="en-US" sz="5707" b="1" spc="285" dirty="0">
              <a:solidFill>
                <a:srgbClr val="B4595D"/>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72664" y="4679261"/>
            <a:ext cx="6218259" cy="5607739"/>
          </a:xfrm>
          <a:custGeom>
            <a:avLst/>
            <a:gdLst/>
            <a:ahLst/>
            <a:cxnLst/>
            <a:rect l="l" t="t" r="r" b="b"/>
            <a:pathLst>
              <a:path w="6218259" h="5607739">
                <a:moveTo>
                  <a:pt x="0" y="0"/>
                </a:moveTo>
                <a:lnTo>
                  <a:pt x="6218258" y="0"/>
                </a:lnTo>
                <a:lnTo>
                  <a:pt x="6218258" y="5607739"/>
                </a:lnTo>
                <a:lnTo>
                  <a:pt x="0" y="5607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67701" y="7270017"/>
            <a:ext cx="11757097" cy="3189113"/>
          </a:xfrm>
          <a:custGeom>
            <a:avLst/>
            <a:gdLst/>
            <a:ahLst/>
            <a:cxnLst/>
            <a:rect l="l" t="t" r="r" b="b"/>
            <a:pathLst>
              <a:path w="11757097" h="3189113">
                <a:moveTo>
                  <a:pt x="0" y="0"/>
                </a:moveTo>
                <a:lnTo>
                  <a:pt x="11757097" y="0"/>
                </a:lnTo>
                <a:lnTo>
                  <a:pt x="11757097" y="3189113"/>
                </a:lnTo>
                <a:lnTo>
                  <a:pt x="0" y="3189113"/>
                </a:lnTo>
                <a:lnTo>
                  <a:pt x="0" y="0"/>
                </a:lnTo>
                <a:close/>
              </a:path>
            </a:pathLst>
          </a:custGeom>
          <a:blipFill>
            <a:blip r:embed="rId4"/>
            <a:stretch>
              <a:fillRect/>
            </a:stretch>
          </a:blipFill>
        </p:spPr>
        <p:txBody>
          <a:bodyPr/>
          <a:lstStyle/>
          <a:p>
            <a:endParaRPr lang="vi-VN"/>
          </a:p>
        </p:txBody>
      </p:sp>
      <p:sp>
        <p:nvSpPr>
          <p:cNvPr id="4" name="Freeform 4"/>
          <p:cNvSpPr/>
          <p:nvPr/>
        </p:nvSpPr>
        <p:spPr>
          <a:xfrm>
            <a:off x="15476933" y="551123"/>
            <a:ext cx="1475769" cy="2540779"/>
          </a:xfrm>
          <a:custGeom>
            <a:avLst/>
            <a:gdLst/>
            <a:ahLst/>
            <a:cxnLst/>
            <a:rect l="l" t="t" r="r" b="b"/>
            <a:pathLst>
              <a:path w="1475769" h="2540779">
                <a:moveTo>
                  <a:pt x="0" y="0"/>
                </a:moveTo>
                <a:lnTo>
                  <a:pt x="1475769" y="0"/>
                </a:lnTo>
                <a:lnTo>
                  <a:pt x="1475769" y="2540778"/>
                </a:lnTo>
                <a:lnTo>
                  <a:pt x="0" y="2540778"/>
                </a:lnTo>
                <a:lnTo>
                  <a:pt x="0" y="0"/>
                </a:lnTo>
                <a:close/>
              </a:path>
            </a:pathLst>
          </a:custGeom>
          <a:blipFill>
            <a:blip r:embed="rId5"/>
            <a:stretch>
              <a:fillRect/>
            </a:stretch>
          </a:blipFill>
        </p:spPr>
        <p:txBody>
          <a:bodyPr/>
          <a:lstStyle/>
          <a:p>
            <a:endParaRPr lang="vi-VN"/>
          </a:p>
        </p:txBody>
      </p:sp>
      <p:sp>
        <p:nvSpPr>
          <p:cNvPr id="5" name="TextBox 5"/>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4. LUYỆN TẬP</a:t>
            </a:r>
          </a:p>
        </p:txBody>
      </p:sp>
      <p:sp>
        <p:nvSpPr>
          <p:cNvPr id="6" name="TextBox 6"/>
          <p:cNvSpPr txBox="1"/>
          <p:nvPr/>
        </p:nvSpPr>
        <p:spPr>
          <a:xfrm>
            <a:off x="1232093" y="2167388"/>
            <a:ext cx="13534498" cy="3656551"/>
          </a:xfrm>
          <a:prstGeom prst="rect">
            <a:avLst/>
          </a:prstGeom>
        </p:spPr>
        <p:txBody>
          <a:bodyPr lIns="0" tIns="0" rIns="0" bIns="0" rtlCol="0" anchor="t">
            <a:spAutoFit/>
          </a:bodyPr>
          <a:lstStyle/>
          <a:p>
            <a:pPr algn="ctr">
              <a:lnSpc>
                <a:spcPts val="5846"/>
              </a:lnSpc>
            </a:pPr>
            <a:r>
              <a:rPr lang="en-US" sz="4176" dirty="0" err="1">
                <a:solidFill>
                  <a:srgbClr val="4399BD"/>
                </a:solidFill>
                <a:latin typeface="#9Slide07 Bangers"/>
                <a:ea typeface="#9Slide07 Bangers"/>
                <a:cs typeface="#9Slide07 Bangers"/>
                <a:sym typeface="#9Slide07 Bangers"/>
              </a:rPr>
              <a:t>Nhiệm</a:t>
            </a:r>
            <a:r>
              <a:rPr lang="en-US" sz="4176" dirty="0">
                <a:solidFill>
                  <a:srgbClr val="4399BD"/>
                </a:solidFill>
                <a:latin typeface="#9Slide07 Bangers"/>
                <a:ea typeface="#9Slide07 Bangers"/>
                <a:cs typeface="#9Slide07 Bangers"/>
                <a:sym typeface="#9Slide07 Bangers"/>
              </a:rPr>
              <a:t> </a:t>
            </a:r>
            <a:r>
              <a:rPr lang="en-US" sz="4176" dirty="0" err="1">
                <a:solidFill>
                  <a:srgbClr val="4399BD"/>
                </a:solidFill>
                <a:latin typeface="#9Slide07 Bangers"/>
                <a:ea typeface="#9Slide07 Bangers"/>
                <a:cs typeface="#9Slide07 Bangers"/>
                <a:sym typeface="#9Slide07 Bangers"/>
              </a:rPr>
              <a:t>vụ</a:t>
            </a:r>
            <a:r>
              <a:rPr lang="en-US" sz="4176" dirty="0">
                <a:solidFill>
                  <a:srgbClr val="4399BD"/>
                </a:solidFill>
                <a:latin typeface="#9Slide07 Bangers"/>
                <a:ea typeface="#9Slide07 Bangers"/>
                <a:cs typeface="#9Slide07 Bangers"/>
                <a:sym typeface="#9Slide07 Bangers"/>
              </a:rPr>
              <a:t> 1: </a:t>
            </a:r>
            <a:r>
              <a:rPr lang="en-US" sz="4176" dirty="0" err="1">
                <a:solidFill>
                  <a:srgbClr val="4399BD"/>
                </a:solidFill>
                <a:latin typeface="#9Slide07 Bangers"/>
                <a:ea typeface="#9Slide07 Bangers"/>
                <a:cs typeface="#9Slide07 Bangers"/>
                <a:sym typeface="#9Slide07 Bangers"/>
              </a:rPr>
              <a:t>THỬ</a:t>
            </a:r>
            <a:r>
              <a:rPr lang="en-US" sz="4176" dirty="0">
                <a:solidFill>
                  <a:srgbClr val="4399BD"/>
                </a:solidFill>
                <a:latin typeface="#9Slide07 Bangers"/>
                <a:ea typeface="#9Slide07 Bangers"/>
                <a:cs typeface="#9Slide07 Bangers"/>
                <a:sym typeface="#9Slide07 Bangers"/>
              </a:rPr>
              <a:t> </a:t>
            </a:r>
            <a:r>
              <a:rPr lang="en-US" sz="4176" dirty="0" err="1">
                <a:solidFill>
                  <a:srgbClr val="4399BD"/>
                </a:solidFill>
                <a:latin typeface="#9Slide07 Bangers"/>
                <a:ea typeface="#9Slide07 Bangers"/>
                <a:cs typeface="#9Slide07 Bangers"/>
                <a:sym typeface="#9Slide07 Bangers"/>
              </a:rPr>
              <a:t>LÀM</a:t>
            </a:r>
            <a:r>
              <a:rPr lang="en-US" sz="4176" dirty="0">
                <a:solidFill>
                  <a:srgbClr val="4399BD"/>
                </a:solidFill>
                <a:latin typeface="#9Slide07 Bangers"/>
                <a:ea typeface="#9Slide07 Bangers"/>
                <a:cs typeface="#9Slide07 Bangers"/>
                <a:sym typeface="#9Slide07 Bangers"/>
              </a:rPr>
              <a:t> </a:t>
            </a:r>
            <a:r>
              <a:rPr lang="en-US" sz="4176" dirty="0" err="1">
                <a:solidFill>
                  <a:srgbClr val="4399BD"/>
                </a:solidFill>
                <a:latin typeface="#9Slide07 Bangers"/>
                <a:ea typeface="#9Slide07 Bangers"/>
                <a:cs typeface="#9Slide07 Bangers"/>
                <a:sym typeface="#9Slide07 Bangers"/>
              </a:rPr>
              <a:t>PHÓNG</a:t>
            </a:r>
            <a:r>
              <a:rPr lang="en-US" sz="4176" dirty="0">
                <a:solidFill>
                  <a:srgbClr val="4399BD"/>
                </a:solidFill>
                <a:latin typeface="#9Slide07 Bangers"/>
                <a:ea typeface="#9Slide07 Bangers"/>
                <a:cs typeface="#9Slide07 Bangers"/>
                <a:sym typeface="#9Slide07 Bangers"/>
              </a:rPr>
              <a:t> VIÊN</a:t>
            </a:r>
          </a:p>
          <a:p>
            <a:pPr algn="ctr">
              <a:lnSpc>
                <a:spcPts val="5846"/>
              </a:lnSpc>
            </a:pPr>
            <a:r>
              <a:rPr lang="en-US" sz="4176" dirty="0" err="1">
                <a:solidFill>
                  <a:srgbClr val="535254"/>
                </a:solidFill>
                <a:latin typeface="Roboto Condensed"/>
                <a:ea typeface="Roboto Condensed"/>
                <a:cs typeface="Roboto Condensed"/>
                <a:sym typeface="Roboto Condensed"/>
              </a:rPr>
              <a:t>Trước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một</a:t>
            </a:r>
            <a:r>
              <a:rPr lang="en-US" sz="4176" dirty="0">
                <a:solidFill>
                  <a:srgbClr val="535254"/>
                </a:solidFill>
                <a:latin typeface="Roboto Condensed"/>
                <a:ea typeface="Roboto Condensed"/>
                <a:cs typeface="Roboto Condensed"/>
                <a:sym typeface="Roboto Condensed"/>
              </a:rPr>
              <a:t> di </a:t>
            </a:r>
            <a:r>
              <a:rPr lang="en-US" sz="4176" dirty="0" err="1">
                <a:solidFill>
                  <a:srgbClr val="535254"/>
                </a:solidFill>
                <a:latin typeface="Roboto Condensed"/>
                <a:ea typeface="Roboto Condensed"/>
                <a:cs typeface="Roboto Condensed"/>
                <a:sym typeface="Roboto Condensed"/>
              </a:rPr>
              <a:t>tích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lịch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sử</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hoặc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một</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danh</a:t>
            </a:r>
            <a:r>
              <a:rPr lang="en-US" sz="4176" dirty="0">
                <a:solidFill>
                  <a:srgbClr val="535254"/>
                </a:solidFill>
                <a:latin typeface="Roboto Condensed"/>
                <a:ea typeface="Roboto Condensed"/>
                <a:cs typeface="Roboto Condensed"/>
                <a:sym typeface="Roboto Condensed"/>
              </a:rPr>
              <a:t> lam </a:t>
            </a:r>
            <a:r>
              <a:rPr lang="en-US" sz="4176" dirty="0" err="1">
                <a:solidFill>
                  <a:srgbClr val="535254"/>
                </a:solidFill>
                <a:latin typeface="Roboto Condensed"/>
                <a:ea typeface="Roboto Condensed"/>
                <a:cs typeface="Roboto Condensed"/>
                <a:sym typeface="Roboto Condensed"/>
              </a:rPr>
              <a:t>thắng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cảnh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với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vai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trò</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là</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một</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phóng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viên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nếu</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phải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nêu</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lên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ba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câu</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hỏi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quan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trọng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thì</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em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sẽ</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nêu</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những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câu</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nào</a:t>
            </a:r>
            <a:r>
              <a:rPr lang="en-US" sz="4176" dirty="0">
                <a:solidFill>
                  <a:srgbClr val="535254"/>
                </a:solidFill>
                <a:latin typeface="Roboto Condensed"/>
                <a:ea typeface="Roboto Condensed"/>
                <a:cs typeface="Roboto Condensed"/>
                <a:sym typeface="Roboto Condensed"/>
              </a:rPr>
              <a:t>?</a:t>
            </a:r>
          </a:p>
          <a:p>
            <a:pPr algn="ctr">
              <a:lnSpc>
                <a:spcPts val="5846"/>
              </a:lnSpc>
              <a:spcBef>
                <a:spcPct val="0"/>
              </a:spcBef>
            </a:pPr>
            <a:endParaRPr lang="en-US" sz="4176" dirty="0">
              <a:solidFill>
                <a:srgbClr val="535254"/>
              </a:solidFill>
              <a:latin typeface="Roboto Condensed"/>
              <a:ea typeface="Roboto Condensed"/>
              <a:cs typeface="Roboto Condensed"/>
              <a:sym typeface="Roboto Condensed"/>
            </a:endParaRPr>
          </a:p>
        </p:txBody>
      </p:sp>
      <p:sp>
        <p:nvSpPr>
          <p:cNvPr id="7" name="TextBox 7"/>
          <p:cNvSpPr txBox="1"/>
          <p:nvPr/>
        </p:nvSpPr>
        <p:spPr>
          <a:xfrm>
            <a:off x="1698933" y="5110811"/>
            <a:ext cx="13534498" cy="713127"/>
          </a:xfrm>
          <a:prstGeom prst="rect">
            <a:avLst/>
          </a:prstGeom>
        </p:spPr>
        <p:txBody>
          <a:bodyPr lIns="0" tIns="0" rIns="0" bIns="0" rtlCol="0" anchor="t">
            <a:spAutoFit/>
          </a:bodyPr>
          <a:lstStyle/>
          <a:p>
            <a:pPr algn="ctr">
              <a:lnSpc>
                <a:spcPts val="5846"/>
              </a:lnSpc>
              <a:spcBef>
                <a:spcPct val="0"/>
              </a:spcBef>
            </a:pPr>
            <a:r>
              <a:rPr lang="en-US" sz="4176">
                <a:solidFill>
                  <a:srgbClr val="535254"/>
                </a:solidFill>
                <a:latin typeface="Roboto Condensed"/>
                <a:ea typeface="Roboto Condensed"/>
                <a:cs typeface="Roboto Condensed"/>
                <a:sym typeface="Roboto Condensed"/>
              </a:rPr>
              <a:t>HS thực hiện cá nhân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68743" y="2521354"/>
            <a:ext cx="15758258" cy="4390025"/>
          </a:xfrm>
          <a:prstGeom prst="rect">
            <a:avLst/>
          </a:prstGeom>
        </p:spPr>
        <p:txBody>
          <a:bodyPr lIns="0" tIns="0" rIns="0" bIns="0" rtlCol="0" anchor="t">
            <a:spAutoFit/>
          </a:bodyPr>
          <a:lstStyle/>
          <a:p>
            <a:pPr algn="ctr">
              <a:lnSpc>
                <a:spcPts val="5846"/>
              </a:lnSpc>
            </a:pPr>
            <a:r>
              <a:rPr lang="en-US" sz="4176" dirty="0" err="1">
                <a:solidFill>
                  <a:srgbClr val="B4595D"/>
                </a:solidFill>
                <a:latin typeface="#9Slide07 Bangers"/>
                <a:ea typeface="#9Slide07 Bangers"/>
                <a:cs typeface="#9Slide07 Bangers"/>
                <a:sym typeface="#9Slide07 Bangers"/>
              </a:rPr>
              <a:t>Nhiệm</a:t>
            </a:r>
            <a:r>
              <a:rPr lang="en-US" sz="4176" dirty="0">
                <a:solidFill>
                  <a:srgbClr val="B4595D"/>
                </a:solidFill>
                <a:latin typeface="#9Slide07 Bangers"/>
                <a:ea typeface="#9Slide07 Bangers"/>
                <a:cs typeface="#9Slide07 Bangers"/>
                <a:sym typeface="#9Slide07 Bangers"/>
              </a:rPr>
              <a:t> </a:t>
            </a:r>
            <a:r>
              <a:rPr lang="en-US" sz="4176" dirty="0" err="1">
                <a:solidFill>
                  <a:srgbClr val="B4595D"/>
                </a:solidFill>
                <a:latin typeface="#9Slide07 Bangers"/>
                <a:ea typeface="#9Slide07 Bangers"/>
                <a:cs typeface="#9Slide07 Bangers"/>
                <a:sym typeface="#9Slide07 Bangers"/>
              </a:rPr>
              <a:t>vụ</a:t>
            </a:r>
            <a:r>
              <a:rPr lang="en-US" sz="4176" dirty="0">
                <a:solidFill>
                  <a:srgbClr val="B4595D"/>
                </a:solidFill>
                <a:latin typeface="#9Slide07 Bangers"/>
                <a:ea typeface="#9Slide07 Bangers"/>
                <a:cs typeface="#9Slide07 Bangers"/>
                <a:sym typeface="#9Slide07 Bangers"/>
              </a:rPr>
              <a:t> 2: </a:t>
            </a:r>
            <a:r>
              <a:rPr lang="en-US" sz="4176" dirty="0" err="1">
                <a:solidFill>
                  <a:srgbClr val="B4595D"/>
                </a:solidFill>
                <a:latin typeface="#9Slide07 Bangers"/>
                <a:ea typeface="#9Slide07 Bangers"/>
                <a:cs typeface="#9Slide07 Bangers"/>
                <a:sym typeface="#9Slide07 Bangers"/>
              </a:rPr>
              <a:t>DẠO</a:t>
            </a:r>
            <a:r>
              <a:rPr lang="en-US" sz="4176" dirty="0">
                <a:solidFill>
                  <a:srgbClr val="B4595D"/>
                </a:solidFill>
                <a:latin typeface="#9Slide07 Bangers"/>
                <a:ea typeface="#9Slide07 Bangers"/>
                <a:cs typeface="#9Slide07 Bangers"/>
                <a:sym typeface="#9Slide07 Bangers"/>
              </a:rPr>
              <a:t> </a:t>
            </a:r>
            <a:r>
              <a:rPr lang="en-US" sz="4176" dirty="0" err="1">
                <a:solidFill>
                  <a:srgbClr val="B4595D"/>
                </a:solidFill>
                <a:latin typeface="#9Slide07 Bangers"/>
                <a:ea typeface="#9Slide07 Bangers"/>
                <a:cs typeface="#9Slide07 Bangers"/>
                <a:sym typeface="#9Slide07 Bangers"/>
              </a:rPr>
              <a:t>QUANH</a:t>
            </a:r>
            <a:r>
              <a:rPr lang="en-US" sz="4176" dirty="0">
                <a:solidFill>
                  <a:srgbClr val="B4595D"/>
                </a:solidFill>
                <a:latin typeface="#9Slide07 Bangers"/>
                <a:ea typeface="#9Slide07 Bangers"/>
                <a:cs typeface="#9Slide07 Bangers"/>
                <a:sym typeface="#9Slide07 Bangers"/>
              </a:rPr>
              <a:t> HÀ </a:t>
            </a:r>
            <a:r>
              <a:rPr lang="en-US" sz="4176" dirty="0" err="1">
                <a:solidFill>
                  <a:srgbClr val="B4595D"/>
                </a:solidFill>
                <a:latin typeface="#9Slide07 Bangers"/>
                <a:ea typeface="#9Slide07 Bangers"/>
                <a:cs typeface="#9Slide07 Bangers"/>
                <a:sym typeface="#9Slide07 Bangers"/>
              </a:rPr>
              <a:t>NỘI</a:t>
            </a:r>
            <a:r>
              <a:rPr lang="en-US" sz="4176" dirty="0">
                <a:solidFill>
                  <a:srgbClr val="B4595D"/>
                </a:solidFill>
                <a:latin typeface="#9Slide07 Bangers"/>
                <a:ea typeface="#9Slide07 Bangers"/>
                <a:cs typeface="#9Slide07 Bangers"/>
                <a:sym typeface="#9Slide07 Bangers"/>
              </a:rPr>
              <a:t> </a:t>
            </a:r>
          </a:p>
          <a:p>
            <a:pPr algn="just">
              <a:lnSpc>
                <a:spcPts val="5846"/>
              </a:lnSpc>
            </a:pPr>
            <a:r>
              <a:rPr lang="en-US" sz="4176" dirty="0" err="1">
                <a:solidFill>
                  <a:srgbClr val="535254"/>
                </a:solidFill>
                <a:latin typeface="Roboto Condensed"/>
                <a:ea typeface="Roboto Condensed"/>
                <a:cs typeface="Roboto Condensed"/>
                <a:sym typeface="Roboto Condensed"/>
              </a:rPr>
              <a:t>Trên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màn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hình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sẽ</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xuất</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hiện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hình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ảnh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là</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những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địa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danh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ẩm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thực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nổi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tiếng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của</a:t>
            </a:r>
            <a:r>
              <a:rPr lang="en-US" sz="4176" dirty="0">
                <a:solidFill>
                  <a:srgbClr val="535254"/>
                </a:solidFill>
                <a:latin typeface="Roboto Condensed"/>
                <a:ea typeface="Roboto Condensed"/>
                <a:cs typeface="Roboto Condensed"/>
                <a:sym typeface="Roboto Condensed"/>
              </a:rPr>
              <a:t> Hà </a:t>
            </a:r>
            <a:r>
              <a:rPr lang="en-US" sz="4176" dirty="0" err="1">
                <a:solidFill>
                  <a:srgbClr val="535254"/>
                </a:solidFill>
                <a:latin typeface="Roboto Condensed"/>
                <a:ea typeface="Roboto Condensed"/>
                <a:cs typeface="Roboto Condensed"/>
                <a:sym typeface="Roboto Condensed"/>
              </a:rPr>
              <a:t>Nội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Cá</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nhân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học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sinh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sẽ</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được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chọn</a:t>
            </a:r>
            <a:r>
              <a:rPr lang="en-US" sz="4176" dirty="0">
                <a:solidFill>
                  <a:srgbClr val="535254"/>
                </a:solidFill>
                <a:latin typeface="Roboto Condensed"/>
                <a:ea typeface="Roboto Condensed"/>
                <a:cs typeface="Roboto Condensed"/>
                <a:sym typeface="Roboto Condensed"/>
              </a:rPr>
              <a:t> 1 </a:t>
            </a:r>
            <a:r>
              <a:rPr lang="en-US" sz="4176" dirty="0" err="1">
                <a:solidFill>
                  <a:srgbClr val="535254"/>
                </a:solidFill>
                <a:latin typeface="Roboto Condensed"/>
                <a:ea typeface="Roboto Condensed"/>
                <a:cs typeface="Roboto Condensed"/>
                <a:sym typeface="Roboto Condensed"/>
              </a:rPr>
              <a:t>hình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ảnh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và</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vào</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vai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hướng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dẫn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viên</a:t>
            </a:r>
            <a:r>
              <a:rPr lang="en-US" sz="4176" dirty="0">
                <a:solidFill>
                  <a:srgbClr val="535254"/>
                </a:solidFill>
                <a:latin typeface="Roboto Condensed"/>
                <a:ea typeface="Roboto Condensed"/>
                <a:cs typeface="Roboto Condensed"/>
                <a:sym typeface="Roboto Condensed"/>
              </a:rPr>
              <a:t> du </a:t>
            </a:r>
            <a:r>
              <a:rPr lang="en-US" sz="4176" dirty="0" err="1">
                <a:solidFill>
                  <a:srgbClr val="535254"/>
                </a:solidFill>
                <a:latin typeface="Roboto Condensed"/>
                <a:ea typeface="Roboto Condensed"/>
                <a:cs typeface="Roboto Condensed"/>
                <a:sym typeface="Roboto Condensed"/>
              </a:rPr>
              <a:t>lịch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giới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thiệu</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về</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địa</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danh</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ẩm</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thực</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đó</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của</a:t>
            </a:r>
            <a:r>
              <a:rPr lang="en-US" sz="4176" dirty="0">
                <a:solidFill>
                  <a:srgbClr val="535254"/>
                </a:solidFill>
                <a:latin typeface="Roboto Condensed"/>
                <a:ea typeface="Roboto Condensed"/>
                <a:cs typeface="Roboto Condensed"/>
                <a:sym typeface="Roboto Condensed"/>
              </a:rPr>
              <a:t> Hà </a:t>
            </a:r>
            <a:r>
              <a:rPr lang="en-US" sz="4176" dirty="0" err="1">
                <a:solidFill>
                  <a:srgbClr val="535254"/>
                </a:solidFill>
                <a:latin typeface="Roboto Condensed"/>
                <a:ea typeface="Roboto Condensed"/>
                <a:cs typeface="Roboto Condensed"/>
                <a:sym typeface="Roboto Condensed"/>
              </a:rPr>
              <a:t>Nội</a:t>
            </a:r>
            <a:r>
              <a:rPr lang="en-US" sz="4176" dirty="0">
                <a:solidFill>
                  <a:srgbClr val="535254"/>
                </a:solidFill>
                <a:latin typeface="Roboto Condensed"/>
                <a:ea typeface="Roboto Condensed"/>
                <a:cs typeface="Roboto Condensed"/>
                <a:sym typeface="Roboto Condensed"/>
              </a:rPr>
              <a:t>.</a:t>
            </a:r>
          </a:p>
          <a:p>
            <a:pPr algn="just">
              <a:lnSpc>
                <a:spcPts val="5846"/>
              </a:lnSpc>
            </a:pPr>
            <a:r>
              <a:rPr lang="en-US" sz="4176" dirty="0" err="1">
                <a:solidFill>
                  <a:srgbClr val="535254"/>
                </a:solidFill>
                <a:latin typeface="Roboto Condensed"/>
                <a:ea typeface="Roboto Condensed"/>
                <a:cs typeface="Roboto Condensed"/>
                <a:sym typeface="Roboto Condensed"/>
              </a:rPr>
              <a:t>Mỗi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hướng</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dẫn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viên</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có</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thời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gian</a:t>
            </a:r>
            <a:r>
              <a:rPr lang="en-US" sz="4176" dirty="0">
                <a:solidFill>
                  <a:srgbClr val="535254"/>
                </a:solidFill>
                <a:latin typeface="Roboto Condensed"/>
                <a:ea typeface="Roboto Condensed"/>
                <a:cs typeface="Roboto Condensed"/>
                <a:sym typeface="Roboto Condensed"/>
              </a:rPr>
              <a:t> 1 </a:t>
            </a:r>
            <a:r>
              <a:rPr lang="en-US" sz="4176" dirty="0" err="1">
                <a:solidFill>
                  <a:srgbClr val="535254"/>
                </a:solidFill>
                <a:latin typeface="Roboto Condensed"/>
                <a:ea typeface="Roboto Condensed"/>
                <a:cs typeface="Roboto Condensed"/>
                <a:sym typeface="Roboto Condensed"/>
              </a:rPr>
              <a:t>phút</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để</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giới</a:t>
            </a:r>
            <a:r>
              <a:rPr lang="en-US" sz="4176" dirty="0">
                <a:solidFill>
                  <a:srgbClr val="535254"/>
                </a:solidFill>
                <a:latin typeface="Roboto Condensed"/>
                <a:ea typeface="Roboto Condensed"/>
                <a:cs typeface="Roboto Condensed"/>
                <a:sym typeface="Roboto Condensed"/>
              </a:rPr>
              <a:t> </a:t>
            </a:r>
            <a:r>
              <a:rPr lang="en-US" sz="4176" dirty="0" err="1">
                <a:solidFill>
                  <a:srgbClr val="535254"/>
                </a:solidFill>
                <a:latin typeface="Roboto Condensed"/>
                <a:ea typeface="Roboto Condensed"/>
                <a:cs typeface="Roboto Condensed"/>
                <a:sym typeface="Roboto Condensed"/>
              </a:rPr>
              <a:t>thiệu</a:t>
            </a:r>
            <a:r>
              <a:rPr lang="en-US" sz="4176" dirty="0">
                <a:solidFill>
                  <a:srgbClr val="535254"/>
                </a:solidFill>
                <a:latin typeface="Roboto Condensed"/>
                <a:ea typeface="Roboto Condensed"/>
                <a:cs typeface="Roboto Condensed"/>
                <a:sym typeface="Roboto Condensed"/>
              </a:rPr>
              <a:t>.</a:t>
            </a:r>
          </a:p>
          <a:p>
            <a:pPr algn="ctr">
              <a:lnSpc>
                <a:spcPts val="5846"/>
              </a:lnSpc>
              <a:spcBef>
                <a:spcPct val="0"/>
              </a:spcBef>
            </a:pPr>
            <a:endParaRPr lang="en-US" sz="4176" dirty="0">
              <a:solidFill>
                <a:srgbClr val="535254"/>
              </a:solidFill>
              <a:latin typeface="Roboto Condensed"/>
              <a:ea typeface="Roboto Condensed"/>
              <a:cs typeface="Roboto Condensed"/>
              <a:sym typeface="Roboto Condensed"/>
            </a:endParaRPr>
          </a:p>
        </p:txBody>
      </p:sp>
      <p:sp>
        <p:nvSpPr>
          <p:cNvPr id="3" name="Freeform 3"/>
          <p:cNvSpPr/>
          <p:nvPr/>
        </p:nvSpPr>
        <p:spPr>
          <a:xfrm>
            <a:off x="12457113" y="7921619"/>
            <a:ext cx="5238633" cy="1885908"/>
          </a:xfrm>
          <a:custGeom>
            <a:avLst/>
            <a:gdLst/>
            <a:ahLst/>
            <a:cxnLst/>
            <a:rect l="l" t="t" r="r" b="b"/>
            <a:pathLst>
              <a:path w="5238633" h="1885908">
                <a:moveTo>
                  <a:pt x="0" y="0"/>
                </a:moveTo>
                <a:lnTo>
                  <a:pt x="5238633" y="0"/>
                </a:lnTo>
                <a:lnTo>
                  <a:pt x="5238633" y="1885908"/>
                </a:lnTo>
                <a:lnTo>
                  <a:pt x="0" y="1885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Freeform 5"/>
          <p:cNvSpPr/>
          <p:nvPr/>
        </p:nvSpPr>
        <p:spPr>
          <a:xfrm>
            <a:off x="7296532" y="63514"/>
            <a:ext cx="7012953" cy="1542850"/>
          </a:xfrm>
          <a:custGeom>
            <a:avLst/>
            <a:gdLst/>
            <a:ahLst/>
            <a:cxnLst/>
            <a:rect l="l" t="t" r="r" b="b"/>
            <a:pathLst>
              <a:path w="7012953" h="1542850">
                <a:moveTo>
                  <a:pt x="0" y="0"/>
                </a:moveTo>
                <a:lnTo>
                  <a:pt x="7012953" y="0"/>
                </a:lnTo>
                <a:lnTo>
                  <a:pt x="7012953" y="1542849"/>
                </a:lnTo>
                <a:lnTo>
                  <a:pt x="0" y="1542849"/>
                </a:lnTo>
                <a:lnTo>
                  <a:pt x="0" y="0"/>
                </a:lnTo>
                <a:close/>
              </a:path>
            </a:pathLst>
          </a:custGeom>
          <a:blipFill>
            <a:blip r:embed="rId4"/>
            <a:stretch>
              <a:fillRect/>
            </a:stretch>
          </a:blipFill>
        </p:spPr>
        <p:txBody>
          <a:bodyPr/>
          <a:lstStyle/>
          <a:p>
            <a:endParaRPr lang="vi-VN"/>
          </a:p>
        </p:txBody>
      </p:sp>
      <p:sp>
        <p:nvSpPr>
          <p:cNvPr id="6" name="TextBox 6"/>
          <p:cNvSpPr txBox="1"/>
          <p:nvPr/>
        </p:nvSpPr>
        <p:spPr>
          <a:xfrm>
            <a:off x="833803" y="401539"/>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4. LUYỆN TẬP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3906"/>
            <a:ext cx="18288000" cy="7259627"/>
            <a:chOff x="0" y="0"/>
            <a:chExt cx="1444978" cy="573600"/>
          </a:xfrm>
        </p:grpSpPr>
        <p:sp>
          <p:nvSpPr>
            <p:cNvPr id="3" name="Freeform 3"/>
            <p:cNvSpPr/>
            <p:nvPr/>
          </p:nvSpPr>
          <p:spPr>
            <a:xfrm>
              <a:off x="0" y="0"/>
              <a:ext cx="1444978" cy="573600"/>
            </a:xfrm>
            <a:custGeom>
              <a:avLst/>
              <a:gdLst/>
              <a:ahLst/>
              <a:cxnLst/>
              <a:rect l="l" t="t" r="r" b="b"/>
              <a:pathLst>
                <a:path w="1444978" h="573600">
                  <a:moveTo>
                    <a:pt x="0" y="0"/>
                  </a:moveTo>
                  <a:lnTo>
                    <a:pt x="1444978" y="0"/>
                  </a:lnTo>
                  <a:lnTo>
                    <a:pt x="1444978" y="573600"/>
                  </a:lnTo>
                  <a:lnTo>
                    <a:pt x="0" y="573600"/>
                  </a:lnTo>
                  <a:close/>
                </a:path>
              </a:pathLst>
            </a:custGeom>
            <a:blipFill>
              <a:blip r:embed="rId2"/>
              <a:stretch>
                <a:fillRect t="-12188" b="-29513"/>
              </a:stretch>
            </a:blipFill>
          </p:spPr>
          <p:txBody>
            <a:bodyPr/>
            <a:lstStyle/>
            <a:p>
              <a:endParaRPr lang="vi-VN"/>
            </a:p>
          </p:txBody>
        </p:sp>
      </p:grpSp>
      <p:sp>
        <p:nvSpPr>
          <p:cNvPr id="4" name="Freeform 4"/>
          <p:cNvSpPr/>
          <p:nvPr/>
        </p:nvSpPr>
        <p:spPr>
          <a:xfrm flipH="1">
            <a:off x="-3713143" y="5204758"/>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142094" flipV="1">
            <a:off x="10149876" y="9362227"/>
            <a:ext cx="10246049" cy="3092444"/>
          </a:xfrm>
          <a:custGeom>
            <a:avLst/>
            <a:gdLst/>
            <a:ahLst/>
            <a:cxnLst/>
            <a:rect l="l" t="t" r="r" b="b"/>
            <a:pathLst>
              <a:path w="10246049" h="3092444">
                <a:moveTo>
                  <a:pt x="0" y="3092444"/>
                </a:moveTo>
                <a:lnTo>
                  <a:pt x="10246048" y="3092444"/>
                </a:lnTo>
                <a:lnTo>
                  <a:pt x="10246048" y="0"/>
                </a:lnTo>
                <a:lnTo>
                  <a:pt x="0" y="0"/>
                </a:lnTo>
                <a:lnTo>
                  <a:pt x="0" y="309244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0" y="7142874"/>
            <a:ext cx="16039897" cy="1749807"/>
          </a:xfrm>
          <a:custGeom>
            <a:avLst/>
            <a:gdLst/>
            <a:ahLst/>
            <a:cxnLst/>
            <a:rect l="l" t="t" r="r" b="b"/>
            <a:pathLst>
              <a:path w="16039897" h="1749807">
                <a:moveTo>
                  <a:pt x="0" y="0"/>
                </a:moveTo>
                <a:lnTo>
                  <a:pt x="16039897" y="0"/>
                </a:lnTo>
                <a:lnTo>
                  <a:pt x="16039897" y="1749807"/>
                </a:lnTo>
                <a:lnTo>
                  <a:pt x="0" y="1749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nvGrpSpPr>
          <p:cNvPr id="7" name="Group 7"/>
          <p:cNvGrpSpPr>
            <a:grpSpLocks noChangeAspect="1"/>
          </p:cNvGrpSpPr>
          <p:nvPr/>
        </p:nvGrpSpPr>
        <p:grpSpPr>
          <a:xfrm rot="-609682">
            <a:off x="11307447" y="4472605"/>
            <a:ext cx="2376725" cy="276106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26800" r="-26800"/>
              </a:stretch>
            </a:blipFill>
          </p:spPr>
          <p:txBody>
            <a:bodyPr/>
            <a:lstStyle/>
            <a:p>
              <a:endParaRPr lang="vi-VN"/>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2" name="Group 12"/>
          <p:cNvGrpSpPr>
            <a:grpSpLocks noChangeAspect="1"/>
          </p:cNvGrpSpPr>
          <p:nvPr/>
        </p:nvGrpSpPr>
        <p:grpSpPr>
          <a:xfrm>
            <a:off x="13165996" y="4381809"/>
            <a:ext cx="2376725" cy="276106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14000" r="-13999"/>
              </a:stretch>
            </a:blipFill>
          </p:spPr>
          <p:txBody>
            <a:bodyPr/>
            <a:lstStyle/>
            <a:p>
              <a:endParaRPr lang="vi-VN"/>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7" name="Group 17"/>
          <p:cNvGrpSpPr>
            <a:grpSpLocks noChangeAspect="1"/>
          </p:cNvGrpSpPr>
          <p:nvPr/>
        </p:nvGrpSpPr>
        <p:grpSpPr>
          <a:xfrm rot="494531">
            <a:off x="14792378" y="4381809"/>
            <a:ext cx="2376725" cy="2761065"/>
            <a:chOff x="0" y="0"/>
            <a:chExt cx="5466080" cy="6350000"/>
          </a:xfrm>
        </p:grpSpPr>
        <p:sp>
          <p:nvSpPr>
            <p:cNvPr id="18" name="Freeform 1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9" name="Freeform 1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35333" r="-35333"/>
              </a:stretch>
            </a:blipFill>
          </p:spPr>
          <p:txBody>
            <a:bodyPr/>
            <a:lstStyle/>
            <a:p>
              <a:endParaRPr lang="vi-VN"/>
            </a:p>
          </p:txBody>
        </p:sp>
        <p:sp>
          <p:nvSpPr>
            <p:cNvPr id="20" name="Freeform 2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21" name="Freeform 2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sp>
        <p:nvSpPr>
          <p:cNvPr id="22" name="TextBox 22"/>
          <p:cNvSpPr txBox="1"/>
          <p:nvPr/>
        </p:nvSpPr>
        <p:spPr>
          <a:xfrm>
            <a:off x="5540327" y="7584377"/>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HỒ GƯƠM</a:t>
            </a:r>
          </a:p>
        </p:txBody>
      </p:sp>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3906"/>
            <a:ext cx="18288000" cy="7259627"/>
            <a:chOff x="0" y="0"/>
            <a:chExt cx="1444978" cy="573600"/>
          </a:xfrm>
        </p:grpSpPr>
        <p:sp>
          <p:nvSpPr>
            <p:cNvPr id="3" name="Freeform 3"/>
            <p:cNvSpPr/>
            <p:nvPr/>
          </p:nvSpPr>
          <p:spPr>
            <a:xfrm>
              <a:off x="0" y="0"/>
              <a:ext cx="1444978" cy="573600"/>
            </a:xfrm>
            <a:custGeom>
              <a:avLst/>
              <a:gdLst/>
              <a:ahLst/>
              <a:cxnLst/>
              <a:rect l="l" t="t" r="r" b="b"/>
              <a:pathLst>
                <a:path w="1444978" h="573600">
                  <a:moveTo>
                    <a:pt x="0" y="0"/>
                  </a:moveTo>
                  <a:lnTo>
                    <a:pt x="1444978" y="0"/>
                  </a:lnTo>
                  <a:lnTo>
                    <a:pt x="1444978" y="573600"/>
                  </a:lnTo>
                  <a:lnTo>
                    <a:pt x="0" y="573600"/>
                  </a:lnTo>
                  <a:close/>
                </a:path>
              </a:pathLst>
            </a:custGeom>
            <a:blipFill>
              <a:blip r:embed="rId2"/>
              <a:stretch>
                <a:fillRect t="-17454"/>
              </a:stretch>
            </a:blipFill>
          </p:spPr>
          <p:txBody>
            <a:bodyPr/>
            <a:lstStyle/>
            <a:p>
              <a:endParaRPr lang="vi-VN"/>
            </a:p>
          </p:txBody>
        </p:sp>
      </p:grpSp>
      <p:sp>
        <p:nvSpPr>
          <p:cNvPr id="6" name="Freeform 6"/>
          <p:cNvSpPr/>
          <p:nvPr/>
        </p:nvSpPr>
        <p:spPr>
          <a:xfrm>
            <a:off x="0" y="7142874"/>
            <a:ext cx="16039897" cy="1749807"/>
          </a:xfrm>
          <a:custGeom>
            <a:avLst/>
            <a:gdLst/>
            <a:ahLst/>
            <a:cxnLst/>
            <a:rect l="l" t="t" r="r" b="b"/>
            <a:pathLst>
              <a:path w="16039897" h="1749807">
                <a:moveTo>
                  <a:pt x="0" y="0"/>
                </a:moveTo>
                <a:lnTo>
                  <a:pt x="16039897" y="0"/>
                </a:lnTo>
                <a:lnTo>
                  <a:pt x="16039897" y="1749807"/>
                </a:lnTo>
                <a:lnTo>
                  <a:pt x="0" y="1749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7" name="Group 7"/>
          <p:cNvGrpSpPr>
            <a:grpSpLocks noChangeAspect="1"/>
          </p:cNvGrpSpPr>
          <p:nvPr/>
        </p:nvGrpSpPr>
        <p:grpSpPr>
          <a:xfrm rot="-609682">
            <a:off x="11307447" y="4472605"/>
            <a:ext cx="2376725" cy="276106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24418" r="-24418"/>
              </a:stretch>
            </a:blipFill>
          </p:spPr>
          <p:txBody>
            <a:bodyPr/>
            <a:lstStyle/>
            <a:p>
              <a:endParaRPr lang="vi-VN"/>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2" name="Group 12"/>
          <p:cNvGrpSpPr>
            <a:grpSpLocks noChangeAspect="1"/>
          </p:cNvGrpSpPr>
          <p:nvPr/>
        </p:nvGrpSpPr>
        <p:grpSpPr>
          <a:xfrm>
            <a:off x="13165996" y="4381809"/>
            <a:ext cx="2376725" cy="276106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2045" r="-22045"/>
              </a:stretch>
            </a:blipFill>
          </p:spPr>
          <p:txBody>
            <a:bodyPr/>
            <a:lstStyle/>
            <a:p>
              <a:endParaRPr lang="vi-VN"/>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7" name="Group 17"/>
          <p:cNvGrpSpPr>
            <a:grpSpLocks noChangeAspect="1"/>
          </p:cNvGrpSpPr>
          <p:nvPr/>
        </p:nvGrpSpPr>
        <p:grpSpPr>
          <a:xfrm rot="494531">
            <a:off x="14792378" y="4381809"/>
            <a:ext cx="2376725" cy="2761065"/>
            <a:chOff x="0" y="0"/>
            <a:chExt cx="5466080" cy="6350000"/>
          </a:xfrm>
        </p:grpSpPr>
        <p:sp>
          <p:nvSpPr>
            <p:cNvPr id="18" name="Freeform 1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9" name="Freeform 1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32051" r="-32051"/>
              </a:stretch>
            </a:blipFill>
          </p:spPr>
          <p:txBody>
            <a:bodyPr/>
            <a:lstStyle/>
            <a:p>
              <a:endParaRPr lang="vi-VN"/>
            </a:p>
          </p:txBody>
        </p:sp>
        <p:sp>
          <p:nvSpPr>
            <p:cNvPr id="20" name="Freeform 2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21" name="Freeform 2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sp>
        <p:nvSpPr>
          <p:cNvPr id="22" name="TextBox 22"/>
          <p:cNvSpPr txBox="1"/>
          <p:nvPr/>
        </p:nvSpPr>
        <p:spPr>
          <a:xfrm>
            <a:off x="2415370" y="7584377"/>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VĂN MIẾU QUỐC TỬ GIÁM</a:t>
            </a:r>
          </a:p>
        </p:txBody>
      </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3906"/>
            <a:ext cx="18288000" cy="7259627"/>
            <a:chOff x="0" y="0"/>
            <a:chExt cx="1444978" cy="573600"/>
          </a:xfrm>
        </p:grpSpPr>
        <p:sp>
          <p:nvSpPr>
            <p:cNvPr id="3" name="Freeform 3"/>
            <p:cNvSpPr/>
            <p:nvPr/>
          </p:nvSpPr>
          <p:spPr>
            <a:xfrm>
              <a:off x="0" y="0"/>
              <a:ext cx="1444978" cy="573600"/>
            </a:xfrm>
            <a:custGeom>
              <a:avLst/>
              <a:gdLst/>
              <a:ahLst/>
              <a:cxnLst/>
              <a:rect l="l" t="t" r="r" b="b"/>
              <a:pathLst>
                <a:path w="1444978" h="573600">
                  <a:moveTo>
                    <a:pt x="0" y="0"/>
                  </a:moveTo>
                  <a:lnTo>
                    <a:pt x="1444978" y="0"/>
                  </a:lnTo>
                  <a:lnTo>
                    <a:pt x="1444978" y="573600"/>
                  </a:lnTo>
                  <a:lnTo>
                    <a:pt x="0" y="573600"/>
                  </a:lnTo>
                  <a:close/>
                </a:path>
              </a:pathLst>
            </a:custGeom>
            <a:blipFill>
              <a:blip r:embed="rId2"/>
              <a:stretch>
                <a:fillRect t="-60468" b="-22589"/>
              </a:stretch>
            </a:blipFill>
          </p:spPr>
          <p:txBody>
            <a:bodyPr/>
            <a:lstStyle/>
            <a:p>
              <a:endParaRPr lang="vi-VN"/>
            </a:p>
          </p:txBody>
        </p:sp>
      </p:grpSp>
      <p:sp>
        <p:nvSpPr>
          <p:cNvPr id="6" name="Freeform 6"/>
          <p:cNvSpPr/>
          <p:nvPr/>
        </p:nvSpPr>
        <p:spPr>
          <a:xfrm>
            <a:off x="0" y="7142874"/>
            <a:ext cx="16039897" cy="1749807"/>
          </a:xfrm>
          <a:custGeom>
            <a:avLst/>
            <a:gdLst/>
            <a:ahLst/>
            <a:cxnLst/>
            <a:rect l="l" t="t" r="r" b="b"/>
            <a:pathLst>
              <a:path w="16039897" h="1749807">
                <a:moveTo>
                  <a:pt x="0" y="0"/>
                </a:moveTo>
                <a:lnTo>
                  <a:pt x="16039897" y="0"/>
                </a:lnTo>
                <a:lnTo>
                  <a:pt x="16039897" y="1749807"/>
                </a:lnTo>
                <a:lnTo>
                  <a:pt x="0" y="1749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7" name="Group 7"/>
          <p:cNvGrpSpPr>
            <a:grpSpLocks noChangeAspect="1"/>
          </p:cNvGrpSpPr>
          <p:nvPr/>
        </p:nvGrpSpPr>
        <p:grpSpPr>
          <a:xfrm rot="-609682">
            <a:off x="11307447" y="4472605"/>
            <a:ext cx="2376725" cy="276106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13157" r="-13157"/>
              </a:stretch>
            </a:blipFill>
          </p:spPr>
          <p:txBody>
            <a:bodyPr/>
            <a:lstStyle/>
            <a:p>
              <a:endParaRPr lang="vi-VN"/>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2" name="Group 12"/>
          <p:cNvGrpSpPr>
            <a:grpSpLocks noChangeAspect="1"/>
          </p:cNvGrpSpPr>
          <p:nvPr/>
        </p:nvGrpSpPr>
        <p:grpSpPr>
          <a:xfrm>
            <a:off x="13165996" y="4381809"/>
            <a:ext cx="2376725" cy="276106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5741" r="-5741"/>
              </a:stretch>
            </a:blipFill>
          </p:spPr>
          <p:txBody>
            <a:bodyPr/>
            <a:lstStyle/>
            <a:p>
              <a:endParaRPr lang="vi-VN"/>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7" name="Group 17"/>
          <p:cNvGrpSpPr>
            <a:grpSpLocks noChangeAspect="1"/>
          </p:cNvGrpSpPr>
          <p:nvPr/>
        </p:nvGrpSpPr>
        <p:grpSpPr>
          <a:xfrm rot="494531">
            <a:off x="14792378" y="4381809"/>
            <a:ext cx="2376725" cy="2761065"/>
            <a:chOff x="0" y="0"/>
            <a:chExt cx="5466080" cy="6350000"/>
          </a:xfrm>
        </p:grpSpPr>
        <p:sp>
          <p:nvSpPr>
            <p:cNvPr id="18" name="Freeform 1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9" name="Freeform 1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35333" r="-35333"/>
              </a:stretch>
            </a:blipFill>
          </p:spPr>
          <p:txBody>
            <a:bodyPr/>
            <a:lstStyle/>
            <a:p>
              <a:endParaRPr lang="vi-VN"/>
            </a:p>
          </p:txBody>
        </p:sp>
        <p:sp>
          <p:nvSpPr>
            <p:cNvPr id="20" name="Freeform 2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21" name="Freeform 2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sp>
        <p:nvSpPr>
          <p:cNvPr id="22" name="TextBox 22"/>
          <p:cNvSpPr txBox="1"/>
          <p:nvPr/>
        </p:nvSpPr>
        <p:spPr>
          <a:xfrm>
            <a:off x="5540327" y="7584377"/>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PHỞ HÀ NỘI</a:t>
            </a:r>
          </a:p>
        </p:txBody>
      </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3906"/>
            <a:ext cx="18288000" cy="7259627"/>
            <a:chOff x="0" y="0"/>
            <a:chExt cx="1444978" cy="573600"/>
          </a:xfrm>
        </p:grpSpPr>
        <p:sp>
          <p:nvSpPr>
            <p:cNvPr id="3" name="Freeform 3"/>
            <p:cNvSpPr/>
            <p:nvPr/>
          </p:nvSpPr>
          <p:spPr>
            <a:xfrm>
              <a:off x="0" y="0"/>
              <a:ext cx="1444978" cy="573600"/>
            </a:xfrm>
            <a:custGeom>
              <a:avLst/>
              <a:gdLst/>
              <a:ahLst/>
              <a:cxnLst/>
              <a:rect l="l" t="t" r="r" b="b"/>
              <a:pathLst>
                <a:path w="1444978" h="573600">
                  <a:moveTo>
                    <a:pt x="0" y="0"/>
                  </a:moveTo>
                  <a:lnTo>
                    <a:pt x="1444978" y="0"/>
                  </a:lnTo>
                  <a:lnTo>
                    <a:pt x="1444978" y="573600"/>
                  </a:lnTo>
                  <a:lnTo>
                    <a:pt x="0" y="573600"/>
                  </a:lnTo>
                  <a:close/>
                </a:path>
              </a:pathLst>
            </a:custGeom>
            <a:blipFill>
              <a:blip r:embed="rId2"/>
              <a:stretch>
                <a:fillRect t="-50163" b="-7913"/>
              </a:stretch>
            </a:blipFill>
          </p:spPr>
          <p:txBody>
            <a:bodyPr/>
            <a:lstStyle/>
            <a:p>
              <a:endParaRPr lang="vi-VN"/>
            </a:p>
          </p:txBody>
        </p:sp>
      </p:grpSp>
      <p:sp>
        <p:nvSpPr>
          <p:cNvPr id="6" name="Freeform 6"/>
          <p:cNvSpPr/>
          <p:nvPr/>
        </p:nvSpPr>
        <p:spPr>
          <a:xfrm>
            <a:off x="0" y="7142874"/>
            <a:ext cx="16039897" cy="1749807"/>
          </a:xfrm>
          <a:custGeom>
            <a:avLst/>
            <a:gdLst/>
            <a:ahLst/>
            <a:cxnLst/>
            <a:rect l="l" t="t" r="r" b="b"/>
            <a:pathLst>
              <a:path w="16039897" h="1749807">
                <a:moveTo>
                  <a:pt x="0" y="0"/>
                </a:moveTo>
                <a:lnTo>
                  <a:pt x="16039897" y="0"/>
                </a:lnTo>
                <a:lnTo>
                  <a:pt x="16039897" y="1749807"/>
                </a:lnTo>
                <a:lnTo>
                  <a:pt x="0" y="1749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7" name="Group 7"/>
          <p:cNvGrpSpPr>
            <a:grpSpLocks noChangeAspect="1"/>
          </p:cNvGrpSpPr>
          <p:nvPr/>
        </p:nvGrpSpPr>
        <p:grpSpPr>
          <a:xfrm rot="-609682">
            <a:off x="11307447" y="4472605"/>
            <a:ext cx="2376725" cy="276106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t="-2083" b="-2083"/>
              </a:stretch>
            </a:blipFill>
          </p:spPr>
          <p:txBody>
            <a:bodyPr/>
            <a:lstStyle/>
            <a:p>
              <a:endParaRPr lang="vi-VN"/>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2" name="Group 12"/>
          <p:cNvGrpSpPr>
            <a:grpSpLocks noChangeAspect="1"/>
          </p:cNvGrpSpPr>
          <p:nvPr/>
        </p:nvGrpSpPr>
        <p:grpSpPr>
          <a:xfrm>
            <a:off x="13165996" y="4381809"/>
            <a:ext cx="2376725" cy="276106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t="-15104" b="-15104"/>
              </a:stretch>
            </a:blipFill>
          </p:spPr>
          <p:txBody>
            <a:bodyPr/>
            <a:lstStyle/>
            <a:p>
              <a:endParaRPr lang="vi-VN"/>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grpSp>
        <p:nvGrpSpPr>
          <p:cNvPr id="17" name="Group 17"/>
          <p:cNvGrpSpPr>
            <a:grpSpLocks noChangeAspect="1"/>
          </p:cNvGrpSpPr>
          <p:nvPr/>
        </p:nvGrpSpPr>
        <p:grpSpPr>
          <a:xfrm rot="494531">
            <a:off x="14792378" y="4381809"/>
            <a:ext cx="2376725" cy="2761065"/>
            <a:chOff x="0" y="0"/>
            <a:chExt cx="5466080" cy="6350000"/>
          </a:xfrm>
        </p:grpSpPr>
        <p:sp>
          <p:nvSpPr>
            <p:cNvPr id="18" name="Freeform 1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vi-VN"/>
            </a:p>
          </p:txBody>
        </p:sp>
        <p:sp>
          <p:nvSpPr>
            <p:cNvPr id="19" name="Freeform 1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26887" r="-26887"/>
              </a:stretch>
            </a:blipFill>
          </p:spPr>
          <p:txBody>
            <a:bodyPr/>
            <a:lstStyle/>
            <a:p>
              <a:endParaRPr lang="vi-VN"/>
            </a:p>
          </p:txBody>
        </p:sp>
        <p:sp>
          <p:nvSpPr>
            <p:cNvPr id="20" name="Freeform 2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vi-VN"/>
            </a:p>
          </p:txBody>
        </p:sp>
        <p:sp>
          <p:nvSpPr>
            <p:cNvPr id="21" name="Freeform 2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vi-VN"/>
            </a:p>
          </p:txBody>
        </p:sp>
      </p:grpSp>
      <p:sp>
        <p:nvSpPr>
          <p:cNvPr id="22" name="TextBox 22"/>
          <p:cNvSpPr txBox="1"/>
          <p:nvPr/>
        </p:nvSpPr>
        <p:spPr>
          <a:xfrm>
            <a:off x="3081528" y="7584377"/>
            <a:ext cx="12191372" cy="866800"/>
          </a:xfrm>
          <a:prstGeom prst="rect">
            <a:avLst/>
          </a:prstGeom>
        </p:spPr>
        <p:txBody>
          <a:bodyPr lIns="0" tIns="0" rIns="0" bIns="0" rtlCol="0" anchor="t">
            <a:spAutoFit/>
          </a:bodyPr>
          <a:lstStyle/>
          <a:p>
            <a:pPr algn="l">
              <a:lnSpc>
                <a:spcPts val="6849"/>
              </a:lnSpc>
            </a:pPr>
            <a:r>
              <a:rPr lang="en-US" sz="5707" b="1" spc="285">
                <a:solidFill>
                  <a:srgbClr val="B4595D"/>
                </a:solidFill>
                <a:latin typeface="Fraunces Bold"/>
                <a:ea typeface="Fraunces Bold"/>
                <a:cs typeface="Fraunces Bold"/>
                <a:sym typeface="Fraunces Bold"/>
              </a:rPr>
              <a:t>BÚN CHẢ HÀ NỘI</a:t>
            </a:r>
          </a:p>
        </p:txBody>
      </p:sp>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0" y="2323135"/>
            <a:ext cx="9438655" cy="7963865"/>
          </a:xfrm>
          <a:custGeom>
            <a:avLst/>
            <a:gdLst/>
            <a:ahLst/>
            <a:cxnLst/>
            <a:rect l="l" t="t" r="r" b="b"/>
            <a:pathLst>
              <a:path w="9438655" h="7963865">
                <a:moveTo>
                  <a:pt x="0" y="0"/>
                </a:moveTo>
                <a:lnTo>
                  <a:pt x="9438655" y="0"/>
                </a:lnTo>
                <a:lnTo>
                  <a:pt x="9438655" y="7963865"/>
                </a:lnTo>
                <a:lnTo>
                  <a:pt x="0" y="79638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TextBox 4"/>
          <p:cNvSpPr txBox="1"/>
          <p:nvPr/>
        </p:nvSpPr>
        <p:spPr>
          <a:xfrm>
            <a:off x="3275446" y="3912498"/>
            <a:ext cx="20550824" cy="1889061"/>
          </a:xfrm>
          <a:prstGeom prst="rect">
            <a:avLst/>
          </a:prstGeom>
        </p:spPr>
        <p:txBody>
          <a:bodyPr lIns="0" tIns="0" rIns="0" bIns="0" rtlCol="0" anchor="t">
            <a:spAutoFit/>
          </a:bodyPr>
          <a:lstStyle/>
          <a:p>
            <a:pPr algn="ctr">
              <a:lnSpc>
                <a:spcPts val="7624"/>
              </a:lnSpc>
            </a:pPr>
            <a:r>
              <a:rPr lang="en-US" sz="5446">
                <a:solidFill>
                  <a:srgbClr val="2A3B97"/>
                </a:solidFill>
                <a:latin typeface="#9Slide07 Bangers"/>
                <a:ea typeface="#9Slide07 Bangers"/>
                <a:cs typeface="#9Slide07 Bangers"/>
                <a:sym typeface="#9Slide07 Bangers"/>
              </a:rPr>
              <a:t>Đọc mở rộng theo thể loại </a:t>
            </a:r>
          </a:p>
          <a:p>
            <a:pPr algn="ctr">
              <a:lnSpc>
                <a:spcPts val="7624"/>
              </a:lnSpc>
              <a:spcBef>
                <a:spcPct val="0"/>
              </a:spcBef>
            </a:pPr>
            <a:r>
              <a:rPr lang="en-US" sz="5446">
                <a:solidFill>
                  <a:srgbClr val="2A3B97"/>
                </a:solidFill>
                <a:latin typeface="#9Slide07 Bangers"/>
                <a:ea typeface="#9Slide07 Bangers"/>
                <a:cs typeface="#9Slide07 Bangers"/>
                <a:sym typeface="#9Slide07 Bangers"/>
              </a:rPr>
              <a:t>“ĐỀN THÁP VẪN NGỦ YÊN”</a:t>
            </a:r>
          </a:p>
        </p:txBody>
      </p:sp>
      <p:sp>
        <p:nvSpPr>
          <p:cNvPr id="5" name="TextBox 5"/>
          <p:cNvSpPr txBox="1"/>
          <p:nvPr/>
        </p:nvSpPr>
        <p:spPr>
          <a:xfrm>
            <a:off x="745666" y="736460"/>
            <a:ext cx="12191372" cy="866800"/>
          </a:xfrm>
          <a:prstGeom prst="rect">
            <a:avLst/>
          </a:prstGeom>
        </p:spPr>
        <p:txBody>
          <a:bodyPr lIns="0" tIns="0" rIns="0" bIns="0" rtlCol="0" anchor="t">
            <a:spAutoFit/>
          </a:bodyPr>
          <a:lstStyle/>
          <a:p>
            <a:pPr algn="l">
              <a:lnSpc>
                <a:spcPts val="6849"/>
              </a:lnSpc>
            </a:pPr>
            <a:r>
              <a:rPr lang="en-US" sz="5707" b="1" spc="285">
                <a:solidFill>
                  <a:srgbClr val="654647"/>
                </a:solidFill>
                <a:latin typeface="Fraunces Bold"/>
                <a:ea typeface="Fraunces Bold"/>
                <a:cs typeface="Fraunces Bold"/>
                <a:sym typeface="Fraunces Bold"/>
              </a:rPr>
              <a:t>5. VẬN DỤNG</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485701" y="3016681"/>
            <a:ext cx="6402696" cy="5530329"/>
          </a:xfrm>
          <a:custGeom>
            <a:avLst/>
            <a:gdLst/>
            <a:ahLst/>
            <a:cxnLst/>
            <a:rect l="l" t="t" r="r" b="b"/>
            <a:pathLst>
              <a:path w="6402696" h="5530329">
                <a:moveTo>
                  <a:pt x="0" y="0"/>
                </a:moveTo>
                <a:lnTo>
                  <a:pt x="6402696" y="0"/>
                </a:lnTo>
                <a:lnTo>
                  <a:pt x="6402696" y="5530329"/>
                </a:lnTo>
                <a:lnTo>
                  <a:pt x="0" y="55303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3273436" y="6893077"/>
            <a:ext cx="5014564" cy="2946057"/>
          </a:xfrm>
          <a:custGeom>
            <a:avLst/>
            <a:gdLst/>
            <a:ahLst/>
            <a:cxnLst/>
            <a:rect l="l" t="t" r="r" b="b"/>
            <a:pathLst>
              <a:path w="5014564" h="2946057">
                <a:moveTo>
                  <a:pt x="0" y="0"/>
                </a:moveTo>
                <a:lnTo>
                  <a:pt x="5014564" y="0"/>
                </a:lnTo>
                <a:lnTo>
                  <a:pt x="5014564" y="2946056"/>
                </a:lnTo>
                <a:lnTo>
                  <a:pt x="0" y="2946056"/>
                </a:lnTo>
                <a:lnTo>
                  <a:pt x="0" y="0"/>
                </a:lnTo>
                <a:close/>
              </a:path>
            </a:pathLst>
          </a:custGeom>
          <a:blipFill>
            <a:blip r:embed="rId5"/>
            <a:stretch>
              <a:fillRect/>
            </a:stretch>
          </a:blipFill>
        </p:spPr>
        <p:txBody>
          <a:bodyPr/>
          <a:lstStyle/>
          <a:p>
            <a:endParaRPr lang="vi-VN"/>
          </a:p>
        </p:txBody>
      </p:sp>
      <p:sp>
        <p:nvSpPr>
          <p:cNvPr id="5" name="TextBox 5"/>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6" name="TextBox 6"/>
          <p:cNvSpPr txBox="1"/>
          <p:nvPr/>
        </p:nvSpPr>
        <p:spPr>
          <a:xfrm>
            <a:off x="1082458" y="4778973"/>
            <a:ext cx="7209182" cy="1574264"/>
          </a:xfrm>
          <a:prstGeom prst="rect">
            <a:avLst/>
          </a:prstGeom>
        </p:spPr>
        <p:txBody>
          <a:bodyPr lIns="0" tIns="0" rIns="0" bIns="0" rtlCol="0" anchor="t">
            <a:spAutoFit/>
          </a:bodyPr>
          <a:lstStyle/>
          <a:p>
            <a:pPr algn="ctr">
              <a:lnSpc>
                <a:spcPts val="6159"/>
              </a:lnSpc>
            </a:pPr>
            <a:r>
              <a:rPr lang="en-US" sz="4399" dirty="0" err="1">
                <a:solidFill>
                  <a:srgbClr val="E7791E"/>
                </a:solidFill>
                <a:latin typeface="#9Slide07 Crocante"/>
                <a:ea typeface="#9Slide07 Crocante"/>
                <a:cs typeface="#9Slide07 Crocante"/>
                <a:sym typeface="#9Slide07 Crocante"/>
              </a:rPr>
              <a:t>Hồ</a:t>
            </a:r>
            <a:r>
              <a:rPr lang="en-US" sz="4399" dirty="0">
                <a:solidFill>
                  <a:srgbClr val="E7791E"/>
                </a:solidFill>
                <a:latin typeface="#9Slide07 Crocante"/>
                <a:ea typeface="#9Slide07 Crocante"/>
                <a:cs typeface="#9Slide07 Crocante"/>
                <a:sym typeface="#9Slide07 Crocante"/>
              </a:rPr>
              <a:t> </a:t>
            </a:r>
            <a:r>
              <a:rPr lang="en-US" sz="4399" dirty="0" err="1">
                <a:solidFill>
                  <a:srgbClr val="E7791E"/>
                </a:solidFill>
                <a:latin typeface="#9Slide07 Crocante"/>
                <a:ea typeface="#9Slide07 Crocante"/>
                <a:cs typeface="#9Slide07 Crocante"/>
                <a:sym typeface="#9Slide07 Crocante"/>
              </a:rPr>
              <a:t>Gươm</a:t>
            </a:r>
            <a:r>
              <a:rPr lang="en-US" sz="4399" dirty="0">
                <a:solidFill>
                  <a:srgbClr val="E7791E"/>
                </a:solidFill>
                <a:latin typeface="#9Slide07 Crocante"/>
                <a:ea typeface="#9Slide07 Crocante"/>
                <a:cs typeface="#9Slide07 Crocante"/>
                <a:sym typeface="#9Slide07 Crocante"/>
              </a:rPr>
              <a:t> </a:t>
            </a:r>
          </a:p>
          <a:p>
            <a:pPr algn="ctr">
              <a:lnSpc>
                <a:spcPts val="6159"/>
              </a:lnSpc>
              <a:spcBef>
                <a:spcPct val="0"/>
              </a:spcBef>
            </a:pPr>
            <a:r>
              <a:rPr lang="en-US" sz="4399" dirty="0">
                <a:solidFill>
                  <a:srgbClr val="E7791E"/>
                </a:solidFill>
                <a:latin typeface="#9Slide07 Crocante"/>
                <a:ea typeface="#9Slide07 Crocante"/>
                <a:cs typeface="#9Slide07 Crocante"/>
                <a:sym typeface="#9Slide07 Crocante"/>
              </a:rPr>
              <a:t>(</a:t>
            </a:r>
            <a:r>
              <a:rPr lang="en-US" sz="4399" dirty="0" err="1">
                <a:solidFill>
                  <a:srgbClr val="E7791E"/>
                </a:solidFill>
                <a:latin typeface="#9Slide07 Crocante"/>
                <a:ea typeface="#9Slide07 Crocante"/>
                <a:cs typeface="#9Slide07 Crocante"/>
                <a:sym typeface="#9Slide07 Crocante"/>
              </a:rPr>
              <a:t>Hồ</a:t>
            </a:r>
            <a:r>
              <a:rPr lang="en-US" sz="4399" dirty="0">
                <a:solidFill>
                  <a:srgbClr val="E7791E"/>
                </a:solidFill>
                <a:latin typeface="#9Slide07 Crocante"/>
                <a:ea typeface="#9Slide07 Crocante"/>
                <a:cs typeface="#9Slide07 Crocante"/>
                <a:sym typeface="#9Slide07 Crocante"/>
              </a:rPr>
              <a:t> Hoàn </a:t>
            </a:r>
            <a:r>
              <a:rPr lang="en-US" sz="4399" dirty="0" err="1">
                <a:solidFill>
                  <a:srgbClr val="E7791E"/>
                </a:solidFill>
                <a:latin typeface="#9Slide07 Crocante"/>
                <a:ea typeface="#9Slide07 Crocante"/>
                <a:cs typeface="#9Slide07 Crocante"/>
                <a:sym typeface="#9Slide07 Crocante"/>
              </a:rPr>
              <a:t>Kiếm</a:t>
            </a:r>
            <a:r>
              <a:rPr lang="en-US" sz="4399" dirty="0">
                <a:solidFill>
                  <a:srgbClr val="E7791E"/>
                </a:solidFill>
                <a:latin typeface="#9Slide07 Crocante"/>
                <a:ea typeface="#9Slide07 Crocante"/>
                <a:cs typeface="#9Slide07 Crocante"/>
                <a:sym typeface="#9Slide07 Crocante"/>
              </a:rPr>
              <a:t>)</a:t>
            </a:r>
          </a:p>
        </p:txBody>
      </p:sp>
      <p:sp>
        <p:nvSpPr>
          <p:cNvPr id="7" name="TextBox 7"/>
          <p:cNvSpPr txBox="1"/>
          <p:nvPr/>
        </p:nvSpPr>
        <p:spPr>
          <a:xfrm>
            <a:off x="9144000" y="3691779"/>
            <a:ext cx="7737972" cy="2326789"/>
          </a:xfrm>
          <a:prstGeom prst="rect">
            <a:avLst/>
          </a:prstGeom>
        </p:spPr>
        <p:txBody>
          <a:bodyPr lIns="0" tIns="0" rIns="0" bIns="0" rtlCol="0" anchor="t">
            <a:spAutoFit/>
          </a:bodyPr>
          <a:lstStyle/>
          <a:p>
            <a:pPr algn="just">
              <a:lnSpc>
                <a:spcPts val="6159"/>
              </a:lnSpc>
              <a:spcBef>
                <a:spcPct val="0"/>
              </a:spcBef>
            </a:pPr>
            <a:r>
              <a:rPr lang="en-US" sz="4399" b="1" dirty="0" err="1">
                <a:solidFill>
                  <a:srgbClr val="FD5795"/>
                </a:solidFill>
                <a:latin typeface="Roboto Condensed Bold"/>
                <a:ea typeface="Roboto Condensed Bold"/>
                <a:cs typeface="Roboto Condensed Bold"/>
                <a:sym typeface="Roboto Condensed Bold"/>
              </a:rPr>
              <a:t>Hồ</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Gươm</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biểu</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tượng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lịch</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sử</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và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văn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hóa</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của</a:t>
            </a:r>
            <a:r>
              <a:rPr lang="en-US" sz="4399" b="1" dirty="0">
                <a:solidFill>
                  <a:srgbClr val="FD5795"/>
                </a:solidFill>
                <a:latin typeface="Roboto Condensed Bold"/>
                <a:ea typeface="Roboto Condensed Bold"/>
                <a:cs typeface="Roboto Condensed Bold"/>
                <a:sym typeface="Roboto Condensed Bold"/>
              </a:rPr>
              <a:t> Hà </a:t>
            </a:r>
            <a:r>
              <a:rPr lang="en-US" sz="4399" b="1" dirty="0" err="1">
                <a:solidFill>
                  <a:srgbClr val="FD5795"/>
                </a:solidFill>
                <a:latin typeface="Roboto Condensed Bold"/>
                <a:ea typeface="Roboto Condensed Bold"/>
                <a:cs typeface="Roboto Condensed Bold"/>
                <a:sym typeface="Roboto Condensed Bold"/>
              </a:rPr>
              <a:t>Nội</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nơi</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thu</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hút</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hàng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ngàn</a:t>
            </a:r>
            <a:r>
              <a:rPr lang="en-US" sz="4399" b="1" dirty="0">
                <a:solidFill>
                  <a:srgbClr val="FD5795"/>
                </a:solidFill>
                <a:latin typeface="Roboto Condensed Bold"/>
                <a:ea typeface="Roboto Condensed Bold"/>
                <a:cs typeface="Roboto Condensed Bold"/>
                <a:sym typeface="Roboto Condensed Bold"/>
              </a:rPr>
              <a:t> du </a:t>
            </a:r>
            <a:r>
              <a:rPr lang="en-US" sz="4399" b="1" dirty="0" err="1">
                <a:solidFill>
                  <a:srgbClr val="FD5795"/>
                </a:solidFill>
                <a:latin typeface="Roboto Condensed Bold"/>
                <a:ea typeface="Roboto Condensed Bold"/>
                <a:cs typeface="Roboto Condensed Bold"/>
                <a:sym typeface="Roboto Condensed Bold"/>
              </a:rPr>
              <a:t>khách</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mỗi</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năm</a:t>
            </a:r>
            <a:r>
              <a:rPr lang="en-US" sz="4399" b="1" dirty="0">
                <a:solidFill>
                  <a:srgbClr val="FD5795"/>
                </a:solidFill>
                <a:latin typeface="Roboto Condensed Bold"/>
                <a:ea typeface="Roboto Condensed Bold"/>
                <a:cs typeface="Roboto Condensed Bold"/>
                <a:sym typeface="Roboto Condensed Bol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765336" y="1534923"/>
            <a:ext cx="12018875" cy="9402521"/>
          </a:xfrm>
          <a:custGeom>
            <a:avLst/>
            <a:gdLst/>
            <a:ahLst/>
            <a:cxnLst/>
            <a:rect l="l" t="t" r="r" b="b"/>
            <a:pathLst>
              <a:path w="12018875" h="9402521">
                <a:moveTo>
                  <a:pt x="0" y="0"/>
                </a:moveTo>
                <a:lnTo>
                  <a:pt x="12018875" y="0"/>
                </a:lnTo>
                <a:lnTo>
                  <a:pt x="12018875" y="9402521"/>
                </a:lnTo>
                <a:lnTo>
                  <a:pt x="0" y="9402521"/>
                </a:lnTo>
                <a:lnTo>
                  <a:pt x="0" y="0"/>
                </a:lnTo>
                <a:close/>
              </a:path>
            </a:pathLst>
          </a:custGeom>
          <a:blipFill>
            <a:blip r:embed="rId3"/>
            <a:stretch>
              <a:fillRect/>
            </a:stretch>
          </a:blipFill>
        </p:spPr>
        <p:txBody>
          <a:bodyPr/>
          <a:lstStyle/>
          <a:p>
            <a:endParaRPr lang="vi-VN"/>
          </a:p>
        </p:txBody>
      </p:sp>
      <p:sp>
        <p:nvSpPr>
          <p:cNvPr id="4" name="Freeform 4"/>
          <p:cNvSpPr/>
          <p:nvPr/>
        </p:nvSpPr>
        <p:spPr>
          <a:xfrm>
            <a:off x="9547243" y="5143500"/>
            <a:ext cx="6402696" cy="5530329"/>
          </a:xfrm>
          <a:custGeom>
            <a:avLst/>
            <a:gdLst/>
            <a:ahLst/>
            <a:cxnLst/>
            <a:rect l="l" t="t" r="r" b="b"/>
            <a:pathLst>
              <a:path w="6402696" h="5530329">
                <a:moveTo>
                  <a:pt x="0" y="0"/>
                </a:moveTo>
                <a:lnTo>
                  <a:pt x="6402696" y="0"/>
                </a:lnTo>
                <a:lnTo>
                  <a:pt x="6402696" y="5530329"/>
                </a:lnTo>
                <a:lnTo>
                  <a:pt x="0" y="5530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5"/>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6" name="TextBox 6"/>
          <p:cNvSpPr txBox="1"/>
          <p:nvPr/>
        </p:nvSpPr>
        <p:spPr>
          <a:xfrm>
            <a:off x="9400504" y="1578127"/>
            <a:ext cx="7502659" cy="3888988"/>
          </a:xfrm>
          <a:prstGeom prst="rect">
            <a:avLst/>
          </a:prstGeom>
        </p:spPr>
        <p:txBody>
          <a:bodyPr lIns="0" tIns="0" rIns="0" bIns="0" rtlCol="0" anchor="t">
            <a:spAutoFit/>
          </a:bodyPr>
          <a:lstStyle/>
          <a:p>
            <a:pPr algn="just">
              <a:lnSpc>
                <a:spcPts val="6159"/>
              </a:lnSpc>
            </a:pPr>
            <a:r>
              <a:rPr lang="en-US" sz="4399">
                <a:solidFill>
                  <a:srgbClr val="535254"/>
                </a:solidFill>
                <a:latin typeface="Roboto Condensed"/>
                <a:ea typeface="Roboto Condensed"/>
                <a:cs typeface="Roboto Condensed"/>
                <a:sym typeface="Roboto Condensed"/>
              </a:rPr>
              <a:t>Tên gọi của cây cầu này được lấy cảm hứng từ một loài động vật linh thiêng trong tâm thức người Việt. Đó là cây cầu nào?</a:t>
            </a:r>
          </a:p>
          <a:p>
            <a:pPr algn="just">
              <a:lnSpc>
                <a:spcPts val="6159"/>
              </a:lnSpc>
              <a:spcBef>
                <a:spcPct val="0"/>
              </a:spcBef>
            </a:pPr>
            <a:endParaRPr lang="en-US" sz="4399">
              <a:solidFill>
                <a:srgbClr val="535254"/>
              </a:solidFill>
              <a:latin typeface="Roboto Condensed"/>
              <a:ea typeface="Roboto Condensed"/>
              <a:cs typeface="Roboto Condensed"/>
              <a:sym typeface="Roboto Condensed"/>
            </a:endParaRPr>
          </a:p>
        </p:txBody>
      </p:sp>
      <p:sp>
        <p:nvSpPr>
          <p:cNvPr id="7" name="TextBox 7"/>
          <p:cNvSpPr txBox="1"/>
          <p:nvPr/>
        </p:nvSpPr>
        <p:spPr>
          <a:xfrm>
            <a:off x="11078818" y="615820"/>
            <a:ext cx="7209182" cy="764590"/>
          </a:xfrm>
          <a:prstGeom prst="rect">
            <a:avLst/>
          </a:prstGeom>
        </p:spPr>
        <p:txBody>
          <a:bodyPr lIns="0" tIns="0" rIns="0" bIns="0" rtlCol="0" anchor="t">
            <a:spAutoFit/>
          </a:bodyPr>
          <a:lstStyle/>
          <a:p>
            <a:pPr algn="just">
              <a:lnSpc>
                <a:spcPts val="6159"/>
              </a:lnSpc>
              <a:spcBef>
                <a:spcPct val="0"/>
              </a:spcBef>
            </a:pPr>
            <a:r>
              <a:rPr lang="en-US" sz="4399" b="1">
                <a:solidFill>
                  <a:srgbClr val="5A8090"/>
                </a:solidFill>
                <a:latin typeface="Roboto Condensed Bold"/>
                <a:ea typeface="Roboto Condensed Bold"/>
                <a:cs typeface="Roboto Condensed Bold"/>
                <a:sym typeface="Roboto Condensed Bold"/>
              </a:rPr>
              <a:t>THỬ THÁCH 2</a:t>
            </a:r>
          </a:p>
        </p:txBody>
      </p:sp>
      <p:sp>
        <p:nvSpPr>
          <p:cNvPr id="8" name="TextBox 8"/>
          <p:cNvSpPr txBox="1"/>
          <p:nvPr/>
        </p:nvSpPr>
        <p:spPr>
          <a:xfrm>
            <a:off x="9144000" y="7210641"/>
            <a:ext cx="7209182" cy="793165"/>
          </a:xfrm>
          <a:prstGeom prst="rect">
            <a:avLst/>
          </a:prstGeom>
        </p:spPr>
        <p:txBody>
          <a:bodyPr lIns="0" tIns="0" rIns="0" bIns="0" rtlCol="0" anchor="t">
            <a:spAutoFit/>
          </a:bodyPr>
          <a:lstStyle/>
          <a:p>
            <a:pPr algn="ctr">
              <a:lnSpc>
                <a:spcPts val="6159"/>
              </a:lnSpc>
              <a:spcBef>
                <a:spcPct val="0"/>
              </a:spcBef>
            </a:pPr>
            <a:r>
              <a:rPr lang="en-US" sz="4399" dirty="0" err="1">
                <a:solidFill>
                  <a:srgbClr val="E7791E"/>
                </a:solidFill>
                <a:latin typeface="#9Slide07 Crocante"/>
                <a:ea typeface="#9Slide07 Crocante"/>
                <a:cs typeface="#9Slide07 Crocante"/>
                <a:sym typeface="#9Slide07 Crocante"/>
              </a:rPr>
              <a:t>Cầu</a:t>
            </a:r>
            <a:r>
              <a:rPr lang="en-US" sz="4399" dirty="0">
                <a:solidFill>
                  <a:srgbClr val="E7791E"/>
                </a:solidFill>
                <a:latin typeface="#9Slide07 Crocante"/>
                <a:ea typeface="#9Slide07 Crocante"/>
                <a:cs typeface="#9Slide07 Crocante"/>
                <a:sym typeface="#9Slide07 Crocante"/>
              </a:rPr>
              <a:t> Long </a:t>
            </a:r>
            <a:r>
              <a:rPr lang="en-US" sz="4399" dirty="0" err="1">
                <a:solidFill>
                  <a:srgbClr val="E7791E"/>
                </a:solidFill>
                <a:latin typeface="#9Slide07 Crocante"/>
                <a:ea typeface="#9Slide07 Crocante"/>
                <a:cs typeface="#9Slide07 Crocante"/>
                <a:sym typeface="#9Slide07 Crocante"/>
              </a:rPr>
              <a:t>Biên</a:t>
            </a:r>
            <a:endParaRPr lang="en-US" sz="4399" dirty="0">
              <a:solidFill>
                <a:srgbClr val="E7791E"/>
              </a:solidFill>
              <a:latin typeface="#9Slide07 Crocante"/>
              <a:ea typeface="#9Slide07 Crocante"/>
              <a:cs typeface="#9Slide07 Crocante"/>
              <a:sym typeface="#9Slide07 Crocante"/>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3273436" y="6893077"/>
            <a:ext cx="5014564" cy="2946057"/>
          </a:xfrm>
          <a:custGeom>
            <a:avLst/>
            <a:gdLst/>
            <a:ahLst/>
            <a:cxnLst/>
            <a:rect l="l" t="t" r="r" b="b"/>
            <a:pathLst>
              <a:path w="5014564" h="2946057">
                <a:moveTo>
                  <a:pt x="0" y="0"/>
                </a:moveTo>
                <a:lnTo>
                  <a:pt x="5014564" y="0"/>
                </a:lnTo>
                <a:lnTo>
                  <a:pt x="5014564" y="2946056"/>
                </a:lnTo>
                <a:lnTo>
                  <a:pt x="0" y="2946056"/>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5" name="TextBox 5"/>
          <p:cNvSpPr txBox="1"/>
          <p:nvPr/>
        </p:nvSpPr>
        <p:spPr>
          <a:xfrm>
            <a:off x="9144000" y="3691779"/>
            <a:ext cx="7737972" cy="2326789"/>
          </a:xfrm>
          <a:prstGeom prst="rect">
            <a:avLst/>
          </a:prstGeom>
        </p:spPr>
        <p:txBody>
          <a:bodyPr lIns="0" tIns="0" rIns="0" bIns="0" rtlCol="0" anchor="t">
            <a:spAutoFit/>
          </a:bodyPr>
          <a:lstStyle/>
          <a:p>
            <a:pPr algn="just">
              <a:lnSpc>
                <a:spcPts val="6159"/>
              </a:lnSpc>
              <a:spcBef>
                <a:spcPct val="0"/>
              </a:spcBef>
            </a:pPr>
            <a:r>
              <a:rPr lang="en-US" sz="4399" b="1" dirty="0" err="1">
                <a:solidFill>
                  <a:srgbClr val="FD5795"/>
                </a:solidFill>
                <a:latin typeface="Roboto Condensed Bold"/>
                <a:ea typeface="Roboto Condensed Bold"/>
                <a:cs typeface="Roboto Condensed Bold"/>
                <a:sym typeface="Roboto Condensed Bold"/>
              </a:rPr>
              <a:t>Cầu</a:t>
            </a:r>
            <a:r>
              <a:rPr lang="en-US" sz="4399" b="1" dirty="0">
                <a:solidFill>
                  <a:srgbClr val="FD5795"/>
                </a:solidFill>
                <a:latin typeface="Roboto Condensed Bold"/>
                <a:ea typeface="Roboto Condensed Bold"/>
                <a:cs typeface="Roboto Condensed Bold"/>
                <a:sym typeface="Roboto Condensed Bold"/>
              </a:rPr>
              <a:t> Long </a:t>
            </a:r>
            <a:r>
              <a:rPr lang="en-US" sz="4399" b="1" dirty="0" err="1">
                <a:solidFill>
                  <a:srgbClr val="FD5795"/>
                </a:solidFill>
                <a:latin typeface="Roboto Condensed Bold"/>
                <a:ea typeface="Roboto Condensed Bold"/>
                <a:cs typeface="Roboto Condensed Bold"/>
                <a:sym typeface="Roboto Condensed Bold"/>
              </a:rPr>
              <a:t>Biên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chứng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nhân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lịch</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sử</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của</a:t>
            </a:r>
            <a:r>
              <a:rPr lang="en-US" sz="4399" b="1" dirty="0">
                <a:solidFill>
                  <a:srgbClr val="FD5795"/>
                </a:solidFill>
                <a:latin typeface="Roboto Condensed Bold"/>
                <a:ea typeface="Roboto Condensed Bold"/>
                <a:cs typeface="Roboto Condensed Bold"/>
                <a:sym typeface="Roboto Condensed Bold"/>
              </a:rPr>
              <a:t> Hà </a:t>
            </a:r>
            <a:r>
              <a:rPr lang="en-US" sz="4399" b="1" dirty="0" err="1">
                <a:solidFill>
                  <a:srgbClr val="FD5795"/>
                </a:solidFill>
                <a:latin typeface="Roboto Condensed Bold"/>
                <a:ea typeface="Roboto Condensed Bold"/>
                <a:cs typeface="Roboto Condensed Bold"/>
                <a:sym typeface="Roboto Condensed Bold"/>
              </a:rPr>
              <a:t>Nội</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mang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dấu</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ấn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thời</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Pháp</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thuộc</a:t>
            </a:r>
            <a:r>
              <a:rPr lang="en-US" sz="4399" b="1" dirty="0">
                <a:solidFill>
                  <a:srgbClr val="FD5795"/>
                </a:solidFill>
                <a:latin typeface="Roboto Condensed Bold"/>
                <a:ea typeface="Roboto Condensed Bold"/>
                <a:cs typeface="Roboto Condensed Bold"/>
                <a:sym typeface="Roboto Condensed Bold"/>
              </a:rPr>
              <a:t>.</a:t>
            </a:r>
          </a:p>
        </p:txBody>
      </p:sp>
      <p:sp>
        <p:nvSpPr>
          <p:cNvPr id="6" name="Freeform 6"/>
          <p:cNvSpPr/>
          <p:nvPr/>
        </p:nvSpPr>
        <p:spPr>
          <a:xfrm>
            <a:off x="1485701" y="3253404"/>
            <a:ext cx="6402696" cy="5530329"/>
          </a:xfrm>
          <a:custGeom>
            <a:avLst/>
            <a:gdLst/>
            <a:ahLst/>
            <a:cxnLst/>
            <a:rect l="l" t="t" r="r" b="b"/>
            <a:pathLst>
              <a:path w="6402696" h="5530329">
                <a:moveTo>
                  <a:pt x="0" y="0"/>
                </a:moveTo>
                <a:lnTo>
                  <a:pt x="6402696" y="0"/>
                </a:lnTo>
                <a:lnTo>
                  <a:pt x="6402696"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TextBox 7"/>
          <p:cNvSpPr txBox="1"/>
          <p:nvPr/>
        </p:nvSpPr>
        <p:spPr>
          <a:xfrm>
            <a:off x="1082458" y="5320544"/>
            <a:ext cx="7209182" cy="793165"/>
          </a:xfrm>
          <a:prstGeom prst="rect">
            <a:avLst/>
          </a:prstGeom>
        </p:spPr>
        <p:txBody>
          <a:bodyPr lIns="0" tIns="0" rIns="0" bIns="0" rtlCol="0" anchor="t">
            <a:spAutoFit/>
          </a:bodyPr>
          <a:lstStyle/>
          <a:p>
            <a:pPr algn="ctr">
              <a:lnSpc>
                <a:spcPts val="6159"/>
              </a:lnSpc>
              <a:spcBef>
                <a:spcPct val="0"/>
              </a:spcBef>
            </a:pPr>
            <a:r>
              <a:rPr lang="en-US" sz="4399">
                <a:solidFill>
                  <a:srgbClr val="E7791E"/>
                </a:solidFill>
                <a:latin typeface="#9Slide07 Crocante"/>
                <a:ea typeface="#9Slide07 Crocante"/>
                <a:cs typeface="#9Slide07 Crocante"/>
                <a:sym typeface="#9Slide07 Crocante"/>
              </a:rPr>
              <a:t>Cầu Long Biên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765336" y="1534923"/>
            <a:ext cx="12018875" cy="9402521"/>
          </a:xfrm>
          <a:custGeom>
            <a:avLst/>
            <a:gdLst/>
            <a:ahLst/>
            <a:cxnLst/>
            <a:rect l="l" t="t" r="r" b="b"/>
            <a:pathLst>
              <a:path w="12018875" h="9402521">
                <a:moveTo>
                  <a:pt x="0" y="0"/>
                </a:moveTo>
                <a:lnTo>
                  <a:pt x="12018875" y="0"/>
                </a:lnTo>
                <a:lnTo>
                  <a:pt x="12018875" y="9402521"/>
                </a:lnTo>
                <a:lnTo>
                  <a:pt x="0" y="9402521"/>
                </a:lnTo>
                <a:lnTo>
                  <a:pt x="0" y="0"/>
                </a:lnTo>
                <a:close/>
              </a:path>
            </a:pathLst>
          </a:custGeom>
          <a:blipFill>
            <a:blip r:embed="rId3"/>
            <a:stretch>
              <a:fillRect/>
            </a:stretch>
          </a:blipFill>
        </p:spPr>
        <p:txBody>
          <a:bodyPr/>
          <a:lstStyle/>
          <a:p>
            <a:endParaRPr lang="vi-VN"/>
          </a:p>
        </p:txBody>
      </p:sp>
      <p:sp>
        <p:nvSpPr>
          <p:cNvPr id="4" name="Freeform 4"/>
          <p:cNvSpPr/>
          <p:nvPr/>
        </p:nvSpPr>
        <p:spPr>
          <a:xfrm>
            <a:off x="9803748" y="4263069"/>
            <a:ext cx="6402696" cy="5530329"/>
          </a:xfrm>
          <a:custGeom>
            <a:avLst/>
            <a:gdLst/>
            <a:ahLst/>
            <a:cxnLst/>
            <a:rect l="l" t="t" r="r" b="b"/>
            <a:pathLst>
              <a:path w="6402696" h="5530329">
                <a:moveTo>
                  <a:pt x="0" y="0"/>
                </a:moveTo>
                <a:lnTo>
                  <a:pt x="6402695" y="0"/>
                </a:lnTo>
                <a:lnTo>
                  <a:pt x="6402695"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5"/>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6" name="TextBox 6"/>
          <p:cNvSpPr txBox="1"/>
          <p:nvPr/>
        </p:nvSpPr>
        <p:spPr>
          <a:xfrm>
            <a:off x="9400504" y="1578127"/>
            <a:ext cx="7502659" cy="3107889"/>
          </a:xfrm>
          <a:prstGeom prst="rect">
            <a:avLst/>
          </a:prstGeom>
        </p:spPr>
        <p:txBody>
          <a:bodyPr lIns="0" tIns="0" rIns="0" bIns="0" rtlCol="0" anchor="t">
            <a:spAutoFit/>
          </a:bodyPr>
          <a:lstStyle/>
          <a:p>
            <a:pPr algn="just">
              <a:lnSpc>
                <a:spcPts val="6159"/>
              </a:lnSpc>
            </a:pPr>
            <a:r>
              <a:rPr lang="en-US" sz="4399">
                <a:solidFill>
                  <a:srgbClr val="535254"/>
                </a:solidFill>
                <a:latin typeface="Roboto Condensed"/>
                <a:ea typeface="Roboto Condensed"/>
                <a:cs typeface="Roboto Condensed"/>
                <a:sym typeface="Roboto Condensed"/>
              </a:rPr>
              <a:t>Đây là một món ăn đặc trưng của Hà Nội, nổi tiếng với nước dùng trong và thơm ngọt. </a:t>
            </a:r>
          </a:p>
          <a:p>
            <a:pPr algn="just">
              <a:lnSpc>
                <a:spcPts val="6159"/>
              </a:lnSpc>
              <a:spcBef>
                <a:spcPct val="0"/>
              </a:spcBef>
            </a:pPr>
            <a:endParaRPr lang="en-US" sz="4399">
              <a:solidFill>
                <a:srgbClr val="535254"/>
              </a:solidFill>
              <a:latin typeface="Roboto Condensed"/>
              <a:ea typeface="Roboto Condensed"/>
              <a:cs typeface="Roboto Condensed"/>
              <a:sym typeface="Roboto Condensed"/>
            </a:endParaRPr>
          </a:p>
        </p:txBody>
      </p:sp>
      <p:sp>
        <p:nvSpPr>
          <p:cNvPr id="7" name="TextBox 7"/>
          <p:cNvSpPr txBox="1"/>
          <p:nvPr/>
        </p:nvSpPr>
        <p:spPr>
          <a:xfrm>
            <a:off x="11078818" y="615820"/>
            <a:ext cx="7209182" cy="764590"/>
          </a:xfrm>
          <a:prstGeom prst="rect">
            <a:avLst/>
          </a:prstGeom>
        </p:spPr>
        <p:txBody>
          <a:bodyPr lIns="0" tIns="0" rIns="0" bIns="0" rtlCol="0" anchor="t">
            <a:spAutoFit/>
          </a:bodyPr>
          <a:lstStyle/>
          <a:p>
            <a:pPr algn="just">
              <a:lnSpc>
                <a:spcPts val="6159"/>
              </a:lnSpc>
              <a:spcBef>
                <a:spcPct val="0"/>
              </a:spcBef>
            </a:pPr>
            <a:r>
              <a:rPr lang="en-US" sz="4399" b="1">
                <a:solidFill>
                  <a:srgbClr val="5A8090"/>
                </a:solidFill>
                <a:latin typeface="Roboto Condensed Bold"/>
                <a:ea typeface="Roboto Condensed Bold"/>
                <a:cs typeface="Roboto Condensed Bold"/>
                <a:sym typeface="Roboto Condensed Bold"/>
              </a:rPr>
              <a:t>THỬ THÁCH 3</a:t>
            </a:r>
          </a:p>
        </p:txBody>
      </p:sp>
      <p:sp>
        <p:nvSpPr>
          <p:cNvPr id="8" name="TextBox 8"/>
          <p:cNvSpPr txBox="1"/>
          <p:nvPr/>
        </p:nvSpPr>
        <p:spPr>
          <a:xfrm>
            <a:off x="9400504" y="6330209"/>
            <a:ext cx="7209182" cy="793165"/>
          </a:xfrm>
          <a:prstGeom prst="rect">
            <a:avLst/>
          </a:prstGeom>
        </p:spPr>
        <p:txBody>
          <a:bodyPr lIns="0" tIns="0" rIns="0" bIns="0" rtlCol="0" anchor="t">
            <a:spAutoFit/>
          </a:bodyPr>
          <a:lstStyle/>
          <a:p>
            <a:pPr algn="ctr">
              <a:lnSpc>
                <a:spcPts val="6159"/>
              </a:lnSpc>
              <a:spcBef>
                <a:spcPct val="0"/>
              </a:spcBef>
            </a:pPr>
            <a:r>
              <a:rPr lang="en-US" sz="4399" dirty="0" err="1">
                <a:solidFill>
                  <a:srgbClr val="E7791E"/>
                </a:solidFill>
                <a:latin typeface="#9Slide07 Crocante"/>
                <a:ea typeface="#9Slide07 Crocante"/>
                <a:cs typeface="#9Slide07 Crocante"/>
                <a:sym typeface="#9Slide07 Crocante"/>
              </a:rPr>
              <a:t>Phở</a:t>
            </a:r>
            <a:r>
              <a:rPr lang="en-US" sz="4399" dirty="0">
                <a:solidFill>
                  <a:srgbClr val="E7791E"/>
                </a:solidFill>
                <a:latin typeface="#9Slide07 Crocante"/>
                <a:ea typeface="#9Slide07 Crocante"/>
                <a:cs typeface="#9Slide07 Crocante"/>
                <a:sym typeface="#9Slide07 Crocante"/>
              </a:rPr>
              <a:t> Hà </a:t>
            </a:r>
            <a:r>
              <a:rPr lang="en-US" sz="4399" dirty="0" err="1">
                <a:solidFill>
                  <a:srgbClr val="E7791E"/>
                </a:solidFill>
                <a:latin typeface="#9Slide07 Crocante"/>
                <a:ea typeface="#9Slide07 Crocante"/>
                <a:cs typeface="#9Slide07 Crocante"/>
                <a:sym typeface="#9Slide07 Crocante"/>
              </a:rPr>
              <a:t>Nội</a:t>
            </a:r>
            <a:endParaRPr lang="en-US" sz="4399" dirty="0">
              <a:solidFill>
                <a:srgbClr val="E7791E"/>
              </a:solidFill>
              <a:latin typeface="#9Slide07 Crocante"/>
              <a:ea typeface="#9Slide07 Crocante"/>
              <a:cs typeface="#9Slide07 Crocante"/>
              <a:sym typeface="#9Slide07 Crocante"/>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1596424" y="6312045"/>
            <a:ext cx="6512557" cy="3826128"/>
          </a:xfrm>
          <a:custGeom>
            <a:avLst/>
            <a:gdLst/>
            <a:ahLst/>
            <a:cxnLst/>
            <a:rect l="l" t="t" r="r" b="b"/>
            <a:pathLst>
              <a:path w="6512557" h="3826128">
                <a:moveTo>
                  <a:pt x="0" y="0"/>
                </a:moveTo>
                <a:lnTo>
                  <a:pt x="6512557" y="0"/>
                </a:lnTo>
                <a:lnTo>
                  <a:pt x="6512557" y="3826128"/>
                </a:lnTo>
                <a:lnTo>
                  <a:pt x="0" y="3826128"/>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5" name="TextBox 5"/>
          <p:cNvSpPr txBox="1"/>
          <p:nvPr/>
        </p:nvSpPr>
        <p:spPr>
          <a:xfrm>
            <a:off x="9144000" y="3691779"/>
            <a:ext cx="7737972" cy="2326789"/>
          </a:xfrm>
          <a:prstGeom prst="rect">
            <a:avLst/>
          </a:prstGeom>
        </p:spPr>
        <p:txBody>
          <a:bodyPr lIns="0" tIns="0" rIns="0" bIns="0" rtlCol="0" anchor="t">
            <a:spAutoFit/>
          </a:bodyPr>
          <a:lstStyle/>
          <a:p>
            <a:pPr algn="just">
              <a:lnSpc>
                <a:spcPts val="6159"/>
              </a:lnSpc>
              <a:spcBef>
                <a:spcPct val="0"/>
              </a:spcBef>
            </a:pPr>
            <a:r>
              <a:rPr lang="en-US" sz="4399" b="1" dirty="0" err="1">
                <a:solidFill>
                  <a:srgbClr val="FD5795"/>
                </a:solidFill>
                <a:latin typeface="Roboto Condensed Bold"/>
                <a:ea typeface="Roboto Condensed Bold"/>
                <a:cs typeface="Roboto Condensed Bold"/>
                <a:sym typeface="Roboto Condensed Bold"/>
              </a:rPr>
              <a:t>Phở</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không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chỉ</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món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ăn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mà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còn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là</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niềm</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tự</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hào</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trong</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văn</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hóa</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ẩm</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thực</a:t>
            </a:r>
            <a:r>
              <a:rPr lang="en-US" sz="4399" b="1" dirty="0">
                <a:solidFill>
                  <a:srgbClr val="FD5795"/>
                </a:solidFill>
                <a:latin typeface="Roboto Condensed Bold"/>
                <a:ea typeface="Roboto Condensed Bold"/>
                <a:cs typeface="Roboto Condensed Bold"/>
                <a:sym typeface="Roboto Condensed Bold"/>
              </a:rPr>
              <a:t> </a:t>
            </a:r>
            <a:r>
              <a:rPr lang="en-US" sz="4399" b="1" dirty="0" err="1">
                <a:solidFill>
                  <a:srgbClr val="FD5795"/>
                </a:solidFill>
                <a:latin typeface="Roboto Condensed Bold"/>
                <a:ea typeface="Roboto Condensed Bold"/>
                <a:cs typeface="Roboto Condensed Bold"/>
                <a:sym typeface="Roboto Condensed Bold"/>
              </a:rPr>
              <a:t>của</a:t>
            </a:r>
            <a:r>
              <a:rPr lang="en-US" sz="4399" b="1" dirty="0">
                <a:solidFill>
                  <a:srgbClr val="FD5795"/>
                </a:solidFill>
                <a:latin typeface="Roboto Condensed Bold"/>
                <a:ea typeface="Roboto Condensed Bold"/>
                <a:cs typeface="Roboto Condensed Bold"/>
                <a:sym typeface="Roboto Condensed Bold"/>
              </a:rPr>
              <a:t> Hà </a:t>
            </a:r>
            <a:r>
              <a:rPr lang="en-US" sz="4399" b="1" dirty="0" err="1">
                <a:solidFill>
                  <a:srgbClr val="FD5795"/>
                </a:solidFill>
                <a:latin typeface="Roboto Condensed Bold"/>
                <a:ea typeface="Roboto Condensed Bold"/>
                <a:cs typeface="Roboto Condensed Bold"/>
                <a:sym typeface="Roboto Condensed Bold"/>
              </a:rPr>
              <a:t>Nội</a:t>
            </a:r>
            <a:r>
              <a:rPr lang="en-US" sz="4399" b="1" dirty="0">
                <a:solidFill>
                  <a:srgbClr val="FD5795"/>
                </a:solidFill>
                <a:latin typeface="Roboto Condensed Bold"/>
                <a:ea typeface="Roboto Condensed Bold"/>
                <a:cs typeface="Roboto Condensed Bold"/>
                <a:sym typeface="Roboto Condensed Bold"/>
              </a:rPr>
              <a:t>.</a:t>
            </a:r>
          </a:p>
        </p:txBody>
      </p:sp>
      <p:sp>
        <p:nvSpPr>
          <p:cNvPr id="6" name="Freeform 6"/>
          <p:cNvSpPr/>
          <p:nvPr/>
        </p:nvSpPr>
        <p:spPr>
          <a:xfrm>
            <a:off x="1485701" y="3253404"/>
            <a:ext cx="6402696" cy="5530329"/>
          </a:xfrm>
          <a:custGeom>
            <a:avLst/>
            <a:gdLst/>
            <a:ahLst/>
            <a:cxnLst/>
            <a:rect l="l" t="t" r="r" b="b"/>
            <a:pathLst>
              <a:path w="6402696" h="5530329">
                <a:moveTo>
                  <a:pt x="0" y="0"/>
                </a:moveTo>
                <a:lnTo>
                  <a:pt x="6402696" y="0"/>
                </a:lnTo>
                <a:lnTo>
                  <a:pt x="6402696"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TextBox 7"/>
          <p:cNvSpPr txBox="1"/>
          <p:nvPr/>
        </p:nvSpPr>
        <p:spPr>
          <a:xfrm>
            <a:off x="793546" y="5225403"/>
            <a:ext cx="7209182" cy="793165"/>
          </a:xfrm>
          <a:prstGeom prst="rect">
            <a:avLst/>
          </a:prstGeom>
        </p:spPr>
        <p:txBody>
          <a:bodyPr lIns="0" tIns="0" rIns="0" bIns="0" rtlCol="0" anchor="t">
            <a:spAutoFit/>
          </a:bodyPr>
          <a:lstStyle/>
          <a:p>
            <a:pPr algn="ctr">
              <a:lnSpc>
                <a:spcPts val="6159"/>
              </a:lnSpc>
              <a:spcBef>
                <a:spcPct val="0"/>
              </a:spcBef>
            </a:pPr>
            <a:r>
              <a:rPr lang="en-US" sz="4399">
                <a:solidFill>
                  <a:srgbClr val="E7791E"/>
                </a:solidFill>
                <a:latin typeface="#9Slide07 Crocante"/>
                <a:ea typeface="#9Slide07 Crocante"/>
                <a:cs typeface="#9Slide07 Crocante"/>
                <a:sym typeface="#9Slide07 Crocante"/>
              </a:rPr>
              <a:t>Phở Hà Nội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1765336" y="1534923"/>
            <a:ext cx="12018875" cy="9402521"/>
          </a:xfrm>
          <a:custGeom>
            <a:avLst/>
            <a:gdLst/>
            <a:ahLst/>
            <a:cxnLst/>
            <a:rect l="l" t="t" r="r" b="b"/>
            <a:pathLst>
              <a:path w="12018875" h="9402521">
                <a:moveTo>
                  <a:pt x="0" y="0"/>
                </a:moveTo>
                <a:lnTo>
                  <a:pt x="12018875" y="0"/>
                </a:lnTo>
                <a:lnTo>
                  <a:pt x="12018875" y="9402521"/>
                </a:lnTo>
                <a:lnTo>
                  <a:pt x="0" y="9402521"/>
                </a:lnTo>
                <a:lnTo>
                  <a:pt x="0" y="0"/>
                </a:lnTo>
                <a:close/>
              </a:path>
            </a:pathLst>
          </a:custGeom>
          <a:blipFill>
            <a:blip r:embed="rId3"/>
            <a:stretch>
              <a:fillRect/>
            </a:stretch>
          </a:blipFill>
        </p:spPr>
        <p:txBody>
          <a:bodyPr/>
          <a:lstStyle/>
          <a:p>
            <a:endParaRPr lang="vi-VN"/>
          </a:p>
        </p:txBody>
      </p:sp>
      <p:sp>
        <p:nvSpPr>
          <p:cNvPr id="4" name="Freeform 4"/>
          <p:cNvSpPr/>
          <p:nvPr/>
        </p:nvSpPr>
        <p:spPr>
          <a:xfrm>
            <a:off x="9803748" y="4263069"/>
            <a:ext cx="6402696" cy="5530329"/>
          </a:xfrm>
          <a:custGeom>
            <a:avLst/>
            <a:gdLst/>
            <a:ahLst/>
            <a:cxnLst/>
            <a:rect l="l" t="t" r="r" b="b"/>
            <a:pathLst>
              <a:path w="6402696" h="5530329">
                <a:moveTo>
                  <a:pt x="0" y="0"/>
                </a:moveTo>
                <a:lnTo>
                  <a:pt x="6402695" y="0"/>
                </a:lnTo>
                <a:lnTo>
                  <a:pt x="6402695" y="5530328"/>
                </a:lnTo>
                <a:lnTo>
                  <a:pt x="0" y="5530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5"/>
          <p:cNvSpPr txBox="1"/>
          <p:nvPr/>
        </p:nvSpPr>
        <p:spPr>
          <a:xfrm>
            <a:off x="504634" y="463988"/>
            <a:ext cx="7787006" cy="1642344"/>
          </a:xfrm>
          <a:prstGeom prst="rect">
            <a:avLst/>
          </a:prstGeom>
        </p:spPr>
        <p:txBody>
          <a:bodyPr lIns="0" tIns="0" rIns="0" bIns="0" rtlCol="0" anchor="t">
            <a:spAutoFit/>
          </a:bodyPr>
          <a:lstStyle/>
          <a:p>
            <a:pPr algn="ctr">
              <a:lnSpc>
                <a:spcPts val="13338"/>
              </a:lnSpc>
              <a:spcBef>
                <a:spcPct val="0"/>
              </a:spcBef>
            </a:pPr>
            <a:r>
              <a:rPr lang="en-US" sz="9527">
                <a:solidFill>
                  <a:srgbClr val="535254"/>
                </a:solidFill>
                <a:latin typeface="#9Slide07 Bangers"/>
                <a:ea typeface="#9Slide07 Bangers"/>
                <a:cs typeface="#9Slide07 Bangers"/>
                <a:sym typeface="#9Slide07 Bangers"/>
              </a:rPr>
              <a:t>HÀ NỘI </a:t>
            </a:r>
            <a:r>
              <a:rPr lang="en-US" sz="9527">
                <a:solidFill>
                  <a:srgbClr val="E7791E"/>
                </a:solidFill>
                <a:latin typeface="#9Slide07 Bangers"/>
                <a:ea typeface="#9Slide07 Bangers"/>
                <a:cs typeface="#9Slide07 Bangers"/>
                <a:sym typeface="#9Slide07 Bangers"/>
              </a:rPr>
              <a:t>XƯA</a:t>
            </a:r>
            <a:r>
              <a:rPr lang="en-US" sz="9527">
                <a:solidFill>
                  <a:srgbClr val="535254"/>
                </a:solidFill>
                <a:latin typeface="#9Slide07 Bangers"/>
                <a:ea typeface="#9Slide07 Bangers"/>
                <a:cs typeface="#9Slide07 Bangers"/>
                <a:sym typeface="#9Slide07 Bangers"/>
              </a:rPr>
              <a:t> VÀ </a:t>
            </a:r>
            <a:r>
              <a:rPr lang="en-US" sz="9527">
                <a:solidFill>
                  <a:srgbClr val="8DB696"/>
                </a:solidFill>
                <a:latin typeface="#9Slide07 Bangers"/>
                <a:ea typeface="#9Slide07 Bangers"/>
                <a:cs typeface="#9Slide07 Bangers"/>
                <a:sym typeface="#9Slide07 Bangers"/>
              </a:rPr>
              <a:t>NAY</a:t>
            </a:r>
          </a:p>
        </p:txBody>
      </p:sp>
      <p:sp>
        <p:nvSpPr>
          <p:cNvPr id="6" name="TextBox 6"/>
          <p:cNvSpPr txBox="1"/>
          <p:nvPr/>
        </p:nvSpPr>
        <p:spPr>
          <a:xfrm>
            <a:off x="9400504" y="1578127"/>
            <a:ext cx="7502659" cy="2326789"/>
          </a:xfrm>
          <a:prstGeom prst="rect">
            <a:avLst/>
          </a:prstGeom>
        </p:spPr>
        <p:txBody>
          <a:bodyPr lIns="0" tIns="0" rIns="0" bIns="0" rtlCol="0" anchor="t">
            <a:spAutoFit/>
          </a:bodyPr>
          <a:lstStyle/>
          <a:p>
            <a:pPr algn="just">
              <a:lnSpc>
                <a:spcPts val="6159"/>
              </a:lnSpc>
              <a:spcBef>
                <a:spcPct val="0"/>
              </a:spcBef>
            </a:pPr>
            <a:r>
              <a:rPr lang="en-US" sz="4399">
                <a:solidFill>
                  <a:srgbClr val="535254"/>
                </a:solidFill>
                <a:latin typeface="Roboto Condensed"/>
                <a:ea typeface="Roboto Condensed"/>
                <a:cs typeface="Roboto Condensed"/>
                <a:sym typeface="Roboto Condensed"/>
              </a:rPr>
              <a:t>Đây là ngôi trường đại học đầu tiên của Việt Nam, một trong những di tích lâu đời nhất Hà Nội.</a:t>
            </a:r>
          </a:p>
        </p:txBody>
      </p:sp>
      <p:sp>
        <p:nvSpPr>
          <p:cNvPr id="7" name="TextBox 7"/>
          <p:cNvSpPr txBox="1"/>
          <p:nvPr/>
        </p:nvSpPr>
        <p:spPr>
          <a:xfrm>
            <a:off x="11078818" y="615820"/>
            <a:ext cx="7209182" cy="764590"/>
          </a:xfrm>
          <a:prstGeom prst="rect">
            <a:avLst/>
          </a:prstGeom>
        </p:spPr>
        <p:txBody>
          <a:bodyPr lIns="0" tIns="0" rIns="0" bIns="0" rtlCol="0" anchor="t">
            <a:spAutoFit/>
          </a:bodyPr>
          <a:lstStyle/>
          <a:p>
            <a:pPr algn="just">
              <a:lnSpc>
                <a:spcPts val="6159"/>
              </a:lnSpc>
              <a:spcBef>
                <a:spcPct val="0"/>
              </a:spcBef>
            </a:pPr>
            <a:r>
              <a:rPr lang="en-US" sz="4399" b="1">
                <a:solidFill>
                  <a:srgbClr val="5A8090"/>
                </a:solidFill>
                <a:latin typeface="Roboto Condensed Bold"/>
                <a:ea typeface="Roboto Condensed Bold"/>
                <a:cs typeface="Roboto Condensed Bold"/>
                <a:sym typeface="Roboto Condensed Bold"/>
              </a:rPr>
              <a:t>THỬ THÁCH 3</a:t>
            </a:r>
          </a:p>
        </p:txBody>
      </p:sp>
      <p:sp>
        <p:nvSpPr>
          <p:cNvPr id="8" name="TextBox 8"/>
          <p:cNvSpPr txBox="1"/>
          <p:nvPr/>
        </p:nvSpPr>
        <p:spPr>
          <a:xfrm>
            <a:off x="9400504" y="5869031"/>
            <a:ext cx="7209182" cy="1574264"/>
          </a:xfrm>
          <a:prstGeom prst="rect">
            <a:avLst/>
          </a:prstGeom>
        </p:spPr>
        <p:txBody>
          <a:bodyPr lIns="0" tIns="0" rIns="0" bIns="0" rtlCol="0" anchor="t">
            <a:spAutoFit/>
          </a:bodyPr>
          <a:lstStyle/>
          <a:p>
            <a:pPr algn="ctr">
              <a:lnSpc>
                <a:spcPts val="6159"/>
              </a:lnSpc>
            </a:pPr>
            <a:r>
              <a:rPr lang="en-US" sz="4399" dirty="0">
                <a:solidFill>
                  <a:srgbClr val="E7791E"/>
                </a:solidFill>
                <a:latin typeface="#9Slide07 Crocante"/>
                <a:ea typeface="#9Slide07 Crocante"/>
                <a:cs typeface="#9Slide07 Crocante"/>
                <a:sym typeface="#9Slide07 Crocante"/>
              </a:rPr>
              <a:t>Văn </a:t>
            </a:r>
            <a:r>
              <a:rPr lang="en-US" sz="4399" dirty="0" err="1">
                <a:solidFill>
                  <a:srgbClr val="E7791E"/>
                </a:solidFill>
                <a:latin typeface="#9Slide07 Crocante"/>
                <a:ea typeface="#9Slide07 Crocante"/>
                <a:cs typeface="#9Slide07 Crocante"/>
                <a:sym typeface="#9Slide07 Crocante"/>
              </a:rPr>
              <a:t>Miếu</a:t>
            </a:r>
            <a:r>
              <a:rPr lang="en-US" sz="4399" dirty="0">
                <a:solidFill>
                  <a:srgbClr val="E7791E"/>
                </a:solidFill>
                <a:latin typeface="#9Slide07 Crocante"/>
                <a:ea typeface="#9Slide07 Crocante"/>
                <a:cs typeface="#9Slide07 Crocante"/>
                <a:sym typeface="#9Slide07 Crocante"/>
              </a:rPr>
              <a:t> - </a:t>
            </a:r>
          </a:p>
          <a:p>
            <a:pPr algn="ctr">
              <a:lnSpc>
                <a:spcPts val="6159"/>
              </a:lnSpc>
              <a:spcBef>
                <a:spcPct val="0"/>
              </a:spcBef>
            </a:pPr>
            <a:r>
              <a:rPr lang="en-US" sz="4399" dirty="0" err="1">
                <a:solidFill>
                  <a:srgbClr val="E7791E"/>
                </a:solidFill>
                <a:latin typeface="#9Slide07 Crocante"/>
                <a:ea typeface="#9Slide07 Crocante"/>
                <a:cs typeface="#9Slide07 Crocante"/>
                <a:sym typeface="#9Slide07 Crocante"/>
              </a:rPr>
              <a:t>Quốc</a:t>
            </a:r>
            <a:r>
              <a:rPr lang="en-US" sz="4399" dirty="0">
                <a:solidFill>
                  <a:srgbClr val="E7791E"/>
                </a:solidFill>
                <a:latin typeface="#9Slide07 Crocante"/>
                <a:ea typeface="#9Slide07 Crocante"/>
                <a:cs typeface="#9Slide07 Crocante"/>
                <a:sym typeface="#9Slide07 Crocante"/>
              </a:rPr>
              <a:t> </a:t>
            </a:r>
            <a:r>
              <a:rPr lang="en-US" sz="4399" dirty="0" err="1">
                <a:solidFill>
                  <a:srgbClr val="E7791E"/>
                </a:solidFill>
                <a:latin typeface="#9Slide07 Crocante"/>
                <a:ea typeface="#9Slide07 Crocante"/>
                <a:cs typeface="#9Slide07 Crocante"/>
                <a:sym typeface="#9Slide07 Crocante"/>
              </a:rPr>
              <a:t>Tử</a:t>
            </a:r>
            <a:r>
              <a:rPr lang="en-US" sz="4399" dirty="0">
                <a:solidFill>
                  <a:srgbClr val="E7791E"/>
                </a:solidFill>
                <a:latin typeface="#9Slide07 Crocante"/>
                <a:ea typeface="#9Slide07 Crocante"/>
                <a:cs typeface="#9Slide07 Crocante"/>
                <a:sym typeface="#9Slide07 Crocante"/>
              </a:rPr>
              <a:t> </a:t>
            </a:r>
            <a:r>
              <a:rPr lang="en-US" sz="4399" dirty="0" err="1">
                <a:solidFill>
                  <a:srgbClr val="E7791E"/>
                </a:solidFill>
                <a:latin typeface="#9Slide07 Crocante"/>
                <a:ea typeface="#9Slide07 Crocante"/>
                <a:cs typeface="#9Slide07 Crocante"/>
                <a:sym typeface="#9Slide07 Crocante"/>
              </a:rPr>
              <a:t>Giám</a:t>
            </a:r>
            <a:endParaRPr lang="en-US" sz="4399" dirty="0">
              <a:solidFill>
                <a:srgbClr val="E7791E"/>
              </a:solidFill>
              <a:latin typeface="#9Slide07 Crocante"/>
              <a:ea typeface="#9Slide07 Crocante"/>
              <a:cs typeface="#9Slide07 Crocante"/>
              <a:sym typeface="#9Slide07 Crocante"/>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1737</Words>
  <Application>Microsoft Office PowerPoint</Application>
  <PresentationFormat>Custom</PresentationFormat>
  <Paragraphs>140</Paragraphs>
  <Slides>38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#9Slide07 Bangers</vt:lpstr>
      <vt:lpstr>Roboto Condensed</vt:lpstr>
      <vt:lpstr>#9Slide03 Bebas Neue ZSmall</vt:lpstr>
      <vt:lpstr>#9Slide07 SVNUT Triumph Press</vt:lpstr>
      <vt:lpstr>#9Slide05 Dear Saturday</vt:lpstr>
      <vt:lpstr>Calibri</vt:lpstr>
      <vt:lpstr>Fraunces Bold</vt:lpstr>
      <vt:lpstr>#9Slide07 Crocante</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ĐỌC 2</dc:title>
  <cp:lastModifiedBy>QuangHung Xuan</cp:lastModifiedBy>
  <cp:revision>4</cp:revision>
  <dcterms:created xsi:type="dcterms:W3CDTF">2006-08-16T00:00:00Z</dcterms:created>
  <dcterms:modified xsi:type="dcterms:W3CDTF">2026-02-26T11:35:53Z</dcterms:modified>
  <dc:identifier>DAGZBqgSGw4</dc:identifier>
</cp:coreProperties>
</file>