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9Slide05 Dear Saturday" panose="020B0604020202020204" charset="-93"/>
      <p:regular r:id="rId52"/>
    </p:embeddedFont>
    <p:embeddedFont>
      <p:font typeface="#9Slide05 VL Fadilla" panose="020B0604020202020204" charset="-93"/>
      <p:regular r:id="rId53"/>
    </p:embeddedFont>
    <p:embeddedFont>
      <p:font typeface="#9Slide07 Bangers" panose="020B0604020202020204" charset="-93"/>
      <p:regular r:id="rId54"/>
    </p:embeddedFont>
    <p:embeddedFont>
      <p:font typeface="#9Slide07 SVNUT Triumph Press" panose="00000500000000000000" charset="0"/>
      <p:boldItalic r:id="rId55"/>
    </p:embeddedFont>
    <p:embeddedFont>
      <p:font typeface="Fraunces Bold" panose="020B0604020202020204" charset="-93"/>
      <p:regular r:id="rId56"/>
    </p:embeddedFont>
    <p:embeddedFont>
      <p:font typeface="Roboto Condensed" panose="02000000000000000000" pitchFamily="2" charset="0"/>
      <p:regular r:id="rId57"/>
      <p:italic r:id="rId58"/>
    </p:embeddedFont>
    <p:embeddedFont>
      <p:font typeface="Roboto Condensed Bold" panose="02000000000000000000" charset="0"/>
      <p:regular r:id="rId59"/>
    </p:embeddedFont>
    <p:embeddedFont>
      <p:font typeface="Roboto Condensed Bold Italics" panose="020B0604020202020204" charset="0"/>
      <p:regular r:id="rId60"/>
    </p:embeddedFont>
    <p:embeddedFont>
      <p:font typeface="Roboto Condensed Italic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2205458" y="5711250"/>
            <a:ext cx="13877085" cy="4787594"/>
          </a:xfrm>
          <a:custGeom>
            <a:avLst/>
            <a:gdLst/>
            <a:ahLst/>
            <a:cxnLst/>
            <a:rect l="l" t="t" r="r" b="b"/>
            <a:pathLst>
              <a:path w="13877085" h="4787594">
                <a:moveTo>
                  <a:pt x="0" y="0"/>
                </a:moveTo>
                <a:lnTo>
                  <a:pt x="13877084" y="0"/>
                </a:lnTo>
                <a:lnTo>
                  <a:pt x="13877084" y="4787594"/>
                </a:lnTo>
                <a:lnTo>
                  <a:pt x="0" y="4787594"/>
                </a:lnTo>
                <a:lnTo>
                  <a:pt x="0" y="0"/>
                </a:lnTo>
                <a:close/>
              </a:path>
            </a:pathLst>
          </a:custGeom>
          <a:blipFill>
            <a:blip r:embed="rId2"/>
            <a:stretch>
              <a:fillRect/>
            </a:stretch>
          </a:blipFill>
        </p:spPr>
        <p:txBody>
          <a:bodyPr/>
          <a:lstStyle/>
          <a:p>
            <a:endParaRPr lang="vi-VN"/>
          </a:p>
        </p:txBody>
      </p:sp>
      <p:sp>
        <p:nvSpPr>
          <p:cNvPr id="12" name="TextBox 12"/>
          <p:cNvSpPr txBox="1"/>
          <p:nvPr/>
        </p:nvSpPr>
        <p:spPr>
          <a:xfrm>
            <a:off x="4565812" y="2057962"/>
            <a:ext cx="12191372" cy="866800"/>
          </a:xfrm>
          <a:prstGeom prst="rect">
            <a:avLst/>
          </a:prstGeom>
        </p:spPr>
        <p:txBody>
          <a:bodyPr lIns="0" tIns="0" rIns="0" bIns="0" rtlCol="0" anchor="t">
            <a:spAutoFit/>
          </a:bodyPr>
          <a:lstStyle/>
          <a:p>
            <a:pPr algn="l">
              <a:lnSpc>
                <a:spcPts val="6849"/>
              </a:lnSpc>
            </a:pPr>
            <a:r>
              <a:rPr lang="en-US" sz="5707" b="1" spc="285">
                <a:solidFill>
                  <a:srgbClr val="535254"/>
                </a:solidFill>
                <a:latin typeface="Fraunces Bold"/>
                <a:ea typeface="Fraunces Bold"/>
                <a:cs typeface="Fraunces Bold"/>
                <a:sym typeface="Fraunces Bold"/>
              </a:rPr>
              <a:t>1. CHUẨN BỊ ĐỌC</a:t>
            </a:r>
          </a:p>
        </p:txBody>
      </p:sp>
      <p:sp>
        <p:nvSpPr>
          <p:cNvPr id="13" name="TextBox 13"/>
          <p:cNvSpPr txBox="1"/>
          <p:nvPr/>
        </p:nvSpPr>
        <p:spPr>
          <a:xfrm>
            <a:off x="3659258" y="3944730"/>
            <a:ext cx="24577825" cy="1766520"/>
          </a:xfrm>
          <a:prstGeom prst="rect">
            <a:avLst/>
          </a:prstGeom>
        </p:spPr>
        <p:txBody>
          <a:bodyPr lIns="0" tIns="0" rIns="0" bIns="0" rtlCol="0" anchor="t">
            <a:spAutoFit/>
          </a:bodyPr>
          <a:lstStyle/>
          <a:p>
            <a:pPr algn="l">
              <a:lnSpc>
                <a:spcPts val="13808"/>
              </a:lnSpc>
            </a:pPr>
            <a:r>
              <a:rPr lang="en-US" sz="11507" spc="575" dirty="0" err="1">
                <a:solidFill>
                  <a:srgbClr val="E67E22"/>
                </a:solidFill>
                <a:latin typeface="#9Slide07 Bangers"/>
                <a:ea typeface="#9Slide07 Bangers"/>
                <a:cs typeface="#9Slide07 Bangers"/>
                <a:sym typeface="#9Slide07 Bangers"/>
              </a:rPr>
              <a:t>KHÁM</a:t>
            </a:r>
            <a:r>
              <a:rPr lang="en-US" sz="11507" spc="575" dirty="0">
                <a:solidFill>
                  <a:srgbClr val="E67E22"/>
                </a:solidFill>
                <a:latin typeface="#9Slide07 Bangers"/>
                <a:ea typeface="#9Slide07 Bangers"/>
                <a:cs typeface="#9Slide07 Bangers"/>
                <a:sym typeface="#9Slide07 Bangers"/>
              </a:rPr>
              <a:t> </a:t>
            </a:r>
            <a:r>
              <a:rPr lang="en-US" sz="11507" spc="575" dirty="0" err="1">
                <a:solidFill>
                  <a:srgbClr val="E67E22"/>
                </a:solidFill>
                <a:latin typeface="#9Slide07 Bangers"/>
                <a:ea typeface="#9Slide07 Bangers"/>
                <a:cs typeface="#9Slide07 Bangers"/>
                <a:sym typeface="#9Slide07 Bangers"/>
              </a:rPr>
              <a:t>PHÁ</a:t>
            </a:r>
            <a:r>
              <a:rPr lang="en-US" sz="11507" spc="575" dirty="0">
                <a:solidFill>
                  <a:srgbClr val="E67E22"/>
                </a:solidFill>
                <a:latin typeface="#9Slide07 Bangers"/>
                <a:ea typeface="#9Slide07 Bangers"/>
                <a:cs typeface="#9Slide07 Bangers"/>
                <a:sym typeface="#9Slide07 Bangers"/>
              </a:rPr>
              <a:t> </a:t>
            </a:r>
            <a:r>
              <a:rPr lang="en-US" sz="11507" spc="575" dirty="0" err="1">
                <a:solidFill>
                  <a:srgbClr val="E67E22"/>
                </a:solidFill>
                <a:latin typeface="#9Slide07 Bangers"/>
                <a:ea typeface="#9Slide07 Bangers"/>
                <a:cs typeface="#9Slide07 Bangers"/>
                <a:sym typeface="#9Slide07 Bangers"/>
              </a:rPr>
              <a:t>XIÊM</a:t>
            </a:r>
            <a:r>
              <a:rPr lang="en-US" sz="11507" spc="575" dirty="0">
                <a:solidFill>
                  <a:srgbClr val="E67E22"/>
                </a:solidFill>
                <a:latin typeface="#9Slide07 Bangers"/>
                <a:ea typeface="#9Slide07 Bangers"/>
                <a:cs typeface="#9Slide07 Bangers"/>
                <a:sym typeface="#9Slide07 Bangers"/>
              </a:rPr>
              <a:t> </a:t>
            </a:r>
            <a:r>
              <a:rPr lang="en-US" sz="11507" spc="575" dirty="0" err="1">
                <a:solidFill>
                  <a:srgbClr val="E67E22"/>
                </a:solidFill>
                <a:latin typeface="#9Slide07 Bangers"/>
                <a:ea typeface="#9Slide07 Bangers"/>
                <a:cs typeface="#9Slide07 Bangers"/>
                <a:sym typeface="#9Slide07 Bangers"/>
              </a:rPr>
              <a:t>RIỆP</a:t>
            </a:r>
            <a:endParaRPr lang="en-US" sz="11507" spc="575" dirty="0">
              <a:solidFill>
                <a:srgbClr val="E67E22"/>
              </a:solidFill>
              <a:latin typeface="#9Slide07 Bangers"/>
              <a:ea typeface="#9Slide07 Bangers"/>
              <a:cs typeface="#9Slide07 Bangers"/>
              <a:sym typeface="#9Slide07 Banger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pSp>
        <p:nvGrpSpPr>
          <p:cNvPr id="10" name="Group 10"/>
          <p:cNvGrpSpPr/>
          <p:nvPr/>
        </p:nvGrpSpPr>
        <p:grpSpPr>
          <a:xfrm>
            <a:off x="796219" y="3037661"/>
            <a:ext cx="16898488" cy="1769735"/>
            <a:chOff x="0" y="0"/>
            <a:chExt cx="4450631" cy="466103"/>
          </a:xfrm>
        </p:grpSpPr>
        <p:sp>
          <p:nvSpPr>
            <p:cNvPr id="11" name="Freeform 11"/>
            <p:cNvSpPr/>
            <p:nvPr/>
          </p:nvSpPr>
          <p:spPr>
            <a:xfrm>
              <a:off x="0" y="0"/>
              <a:ext cx="4450631" cy="466103"/>
            </a:xfrm>
            <a:custGeom>
              <a:avLst/>
              <a:gdLst/>
              <a:ahLst/>
              <a:cxnLst/>
              <a:rect l="l" t="t" r="r" b="b"/>
              <a:pathLst>
                <a:path w="4450631" h="466103">
                  <a:moveTo>
                    <a:pt x="23365" y="0"/>
                  </a:moveTo>
                  <a:lnTo>
                    <a:pt x="4427265" y="0"/>
                  </a:lnTo>
                  <a:cubicBezTo>
                    <a:pt x="4433462" y="0"/>
                    <a:pt x="4439405" y="2462"/>
                    <a:pt x="4443787" y="6844"/>
                  </a:cubicBezTo>
                  <a:cubicBezTo>
                    <a:pt x="4448169" y="11225"/>
                    <a:pt x="4450631" y="17168"/>
                    <a:pt x="4450631" y="23365"/>
                  </a:cubicBezTo>
                  <a:lnTo>
                    <a:pt x="4450631" y="442738"/>
                  </a:lnTo>
                  <a:cubicBezTo>
                    <a:pt x="4450631" y="455642"/>
                    <a:pt x="4440170" y="466103"/>
                    <a:pt x="4427265" y="466103"/>
                  </a:cubicBezTo>
                  <a:lnTo>
                    <a:pt x="23365" y="466103"/>
                  </a:lnTo>
                  <a:cubicBezTo>
                    <a:pt x="10461" y="466103"/>
                    <a:pt x="0" y="455642"/>
                    <a:pt x="0" y="442738"/>
                  </a:cubicBezTo>
                  <a:lnTo>
                    <a:pt x="0" y="23365"/>
                  </a:lnTo>
                  <a:cubicBezTo>
                    <a:pt x="0" y="10461"/>
                    <a:pt x="10461" y="0"/>
                    <a:pt x="23365" y="0"/>
                  </a:cubicBezTo>
                  <a:close/>
                </a:path>
              </a:pathLst>
            </a:custGeom>
            <a:solidFill>
              <a:srgbClr val="F1F1F1"/>
            </a:solidFill>
          </p:spPr>
          <p:txBody>
            <a:bodyPr/>
            <a:lstStyle/>
            <a:p>
              <a:endParaRPr lang="vi-VN"/>
            </a:p>
          </p:txBody>
        </p:sp>
        <p:sp>
          <p:nvSpPr>
            <p:cNvPr id="12" name="TextBox 12"/>
            <p:cNvSpPr txBox="1"/>
            <p:nvPr/>
          </p:nvSpPr>
          <p:spPr>
            <a:xfrm>
              <a:off x="0" y="-47625"/>
              <a:ext cx="4450631" cy="51372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700860" y="3342550"/>
            <a:ext cx="16554789" cy="1464846"/>
          </a:xfrm>
          <a:prstGeom prst="rect">
            <a:avLst/>
          </a:prstGeom>
        </p:spPr>
        <p:txBody>
          <a:bodyPr lIns="0" tIns="0" rIns="0" bIns="0" rtlCol="0" anchor="t">
            <a:spAutoFit/>
          </a:bodyPr>
          <a:lstStyle/>
          <a:p>
            <a:pPr algn="just">
              <a:lnSpc>
                <a:spcPts val="5880"/>
              </a:lnSpc>
            </a:pPr>
            <a:r>
              <a:rPr lang="en-US" sz="4200" b="1">
                <a:solidFill>
                  <a:srgbClr val="535254"/>
                </a:solidFill>
                <a:latin typeface="Roboto Condensed Bold"/>
                <a:ea typeface="Roboto Condensed Bold"/>
                <a:cs typeface="Roboto Condensed Bold"/>
                <a:sym typeface="Roboto Condensed Bold"/>
              </a:rPr>
              <a:t>Câu 2: Xiêm Riệp có quy định gì về chiều cao của các tòa nhà?</a:t>
            </a:r>
          </a:p>
          <a:p>
            <a:pPr algn="just">
              <a:lnSpc>
                <a:spcPts val="5880"/>
              </a:lnSpc>
            </a:pPr>
            <a:endParaRPr lang="en-US" sz="4200" b="1">
              <a:solidFill>
                <a:srgbClr val="535254"/>
              </a:solidFill>
              <a:latin typeface="Roboto Condensed Bold"/>
              <a:ea typeface="Roboto Condensed Bold"/>
              <a:cs typeface="Roboto Condensed Bold"/>
              <a:sym typeface="Roboto Condensed Bold"/>
            </a:endParaRPr>
          </a:p>
        </p:txBody>
      </p:sp>
      <p:sp>
        <p:nvSpPr>
          <p:cNvPr id="14" name="TextBox 14"/>
          <p:cNvSpPr txBox="1"/>
          <p:nvPr/>
        </p:nvSpPr>
        <p:spPr>
          <a:xfrm>
            <a:off x="5761067" y="5564454"/>
            <a:ext cx="15084310" cy="3693846"/>
          </a:xfrm>
          <a:prstGeom prst="rect">
            <a:avLst/>
          </a:prstGeom>
        </p:spPr>
        <p:txBody>
          <a:bodyPr lIns="0" tIns="0" rIns="0" bIns="0" rtlCol="0" anchor="t">
            <a:spAutoFit/>
          </a:bodyPr>
          <a:lstStyle/>
          <a:p>
            <a:pPr algn="l">
              <a:lnSpc>
                <a:spcPts val="5875"/>
              </a:lnSpc>
            </a:pPr>
            <a:r>
              <a:rPr lang="en-US" sz="4200">
                <a:solidFill>
                  <a:srgbClr val="422C06"/>
                </a:solidFill>
                <a:latin typeface="Roboto Condensed"/>
                <a:ea typeface="Roboto Condensed"/>
                <a:cs typeface="Roboto Condensed"/>
                <a:sym typeface="Roboto Condensed"/>
              </a:rPr>
              <a:t>A. Không vượt quá 50 mét</a:t>
            </a:r>
          </a:p>
          <a:p>
            <a:pPr algn="l">
              <a:lnSpc>
                <a:spcPts val="5875"/>
              </a:lnSpc>
            </a:pPr>
            <a:r>
              <a:rPr lang="en-US" sz="4200">
                <a:solidFill>
                  <a:srgbClr val="422C06"/>
                </a:solidFill>
                <a:latin typeface="Roboto Condensed"/>
                <a:ea typeface="Roboto Condensed"/>
                <a:cs typeface="Roboto Condensed"/>
                <a:sym typeface="Roboto Condensed"/>
              </a:rPr>
              <a:t>B. Không vượt quá 60 mét</a:t>
            </a:r>
          </a:p>
          <a:p>
            <a:pPr algn="l">
              <a:lnSpc>
                <a:spcPts val="5875"/>
              </a:lnSpc>
            </a:pPr>
            <a:r>
              <a:rPr lang="en-US" sz="4200">
                <a:solidFill>
                  <a:srgbClr val="422C06"/>
                </a:solidFill>
                <a:latin typeface="Roboto Condensed"/>
                <a:ea typeface="Roboto Condensed"/>
                <a:cs typeface="Roboto Condensed"/>
                <a:sym typeface="Roboto Condensed"/>
              </a:rPr>
              <a:t>C. Không vượt quá 65 mét</a:t>
            </a:r>
          </a:p>
          <a:p>
            <a:pPr algn="l">
              <a:lnSpc>
                <a:spcPts val="5875"/>
              </a:lnSpc>
            </a:pPr>
            <a:r>
              <a:rPr lang="en-US" sz="4200">
                <a:solidFill>
                  <a:srgbClr val="422C06"/>
                </a:solidFill>
                <a:latin typeface="Roboto Condensed"/>
                <a:ea typeface="Roboto Condensed"/>
                <a:cs typeface="Roboto Condensed"/>
                <a:sym typeface="Roboto Condensed"/>
              </a:rPr>
              <a:t>D. Không có quy định</a:t>
            </a:r>
          </a:p>
          <a:p>
            <a:pPr algn="l">
              <a:lnSpc>
                <a:spcPts val="5879"/>
              </a:lnSpc>
            </a:pPr>
            <a:endParaRPr lang="en-US" sz="4200">
              <a:solidFill>
                <a:srgbClr val="422C06"/>
              </a:solidFill>
              <a:latin typeface="Roboto Condensed"/>
              <a:ea typeface="Roboto Condensed"/>
              <a:cs typeface="Roboto Condensed"/>
              <a:sym typeface="Roboto Condensed"/>
            </a:endParaRPr>
          </a:p>
        </p:txBody>
      </p:sp>
      <p:pic>
        <p:nvPicPr>
          <p:cNvPr id="15" name="Picture 15"/>
          <p:cNvPicPr>
            <a:picLocks noChangeAspect="1"/>
          </p:cNvPicPr>
          <p:nvPr/>
        </p:nvPicPr>
        <p:blipFill>
          <a:blip r:embed="rId2"/>
          <a:srcRect/>
          <a:stretch>
            <a:fillRect/>
          </a:stretch>
        </p:blipFill>
        <p:spPr>
          <a:xfrm>
            <a:off x="5025737" y="6645721"/>
            <a:ext cx="1470661" cy="1345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pSp>
        <p:nvGrpSpPr>
          <p:cNvPr id="10" name="Group 10"/>
          <p:cNvGrpSpPr/>
          <p:nvPr/>
        </p:nvGrpSpPr>
        <p:grpSpPr>
          <a:xfrm>
            <a:off x="796219" y="3037661"/>
            <a:ext cx="16898488" cy="1769735"/>
            <a:chOff x="0" y="0"/>
            <a:chExt cx="4450631" cy="466103"/>
          </a:xfrm>
        </p:grpSpPr>
        <p:sp>
          <p:nvSpPr>
            <p:cNvPr id="11" name="Freeform 11"/>
            <p:cNvSpPr/>
            <p:nvPr/>
          </p:nvSpPr>
          <p:spPr>
            <a:xfrm>
              <a:off x="0" y="0"/>
              <a:ext cx="4450631" cy="466103"/>
            </a:xfrm>
            <a:custGeom>
              <a:avLst/>
              <a:gdLst/>
              <a:ahLst/>
              <a:cxnLst/>
              <a:rect l="l" t="t" r="r" b="b"/>
              <a:pathLst>
                <a:path w="4450631" h="466103">
                  <a:moveTo>
                    <a:pt x="23365" y="0"/>
                  </a:moveTo>
                  <a:lnTo>
                    <a:pt x="4427265" y="0"/>
                  </a:lnTo>
                  <a:cubicBezTo>
                    <a:pt x="4433462" y="0"/>
                    <a:pt x="4439405" y="2462"/>
                    <a:pt x="4443787" y="6844"/>
                  </a:cubicBezTo>
                  <a:cubicBezTo>
                    <a:pt x="4448169" y="11225"/>
                    <a:pt x="4450631" y="17168"/>
                    <a:pt x="4450631" y="23365"/>
                  </a:cubicBezTo>
                  <a:lnTo>
                    <a:pt x="4450631" y="442738"/>
                  </a:lnTo>
                  <a:cubicBezTo>
                    <a:pt x="4450631" y="455642"/>
                    <a:pt x="4440170" y="466103"/>
                    <a:pt x="4427265" y="466103"/>
                  </a:cubicBezTo>
                  <a:lnTo>
                    <a:pt x="23365" y="466103"/>
                  </a:lnTo>
                  <a:cubicBezTo>
                    <a:pt x="10461" y="466103"/>
                    <a:pt x="0" y="455642"/>
                    <a:pt x="0" y="442738"/>
                  </a:cubicBezTo>
                  <a:lnTo>
                    <a:pt x="0" y="23365"/>
                  </a:lnTo>
                  <a:cubicBezTo>
                    <a:pt x="0" y="10461"/>
                    <a:pt x="10461" y="0"/>
                    <a:pt x="23365" y="0"/>
                  </a:cubicBezTo>
                  <a:close/>
                </a:path>
              </a:pathLst>
            </a:custGeom>
            <a:solidFill>
              <a:srgbClr val="F1F1F1"/>
            </a:solidFill>
          </p:spPr>
          <p:txBody>
            <a:bodyPr/>
            <a:lstStyle/>
            <a:p>
              <a:endParaRPr lang="vi-VN"/>
            </a:p>
          </p:txBody>
        </p:sp>
        <p:sp>
          <p:nvSpPr>
            <p:cNvPr id="12" name="TextBox 12"/>
            <p:cNvSpPr txBox="1"/>
            <p:nvPr/>
          </p:nvSpPr>
          <p:spPr>
            <a:xfrm>
              <a:off x="0" y="-47625"/>
              <a:ext cx="4450631" cy="51372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91233" y="3195314"/>
            <a:ext cx="15640026" cy="2207746"/>
          </a:xfrm>
          <a:prstGeom prst="rect">
            <a:avLst/>
          </a:prstGeom>
        </p:spPr>
        <p:txBody>
          <a:bodyPr lIns="0" tIns="0" rIns="0" bIns="0" rtlCol="0" anchor="t">
            <a:spAutoFit/>
          </a:bodyPr>
          <a:lstStyle/>
          <a:p>
            <a:pPr algn="just">
              <a:lnSpc>
                <a:spcPts val="5880"/>
              </a:lnSpc>
            </a:pPr>
            <a:r>
              <a:rPr lang="en-US" sz="4200" b="1" dirty="0" err="1">
                <a:solidFill>
                  <a:srgbClr val="535254"/>
                </a:solidFill>
                <a:latin typeface="Roboto Condensed Bold"/>
                <a:ea typeface="Roboto Condensed Bold"/>
                <a:cs typeface="Roboto Condensed Bold"/>
                <a:sym typeface="Roboto Condensed Bold"/>
              </a:rPr>
              <a:t>Câu</a:t>
            </a:r>
            <a:r>
              <a:rPr lang="en-US" sz="4200" b="1" dirty="0">
                <a:solidFill>
                  <a:srgbClr val="535254"/>
                </a:solidFill>
                <a:latin typeface="Roboto Condensed Bold"/>
                <a:ea typeface="Roboto Condensed Bold"/>
                <a:cs typeface="Roboto Condensed Bold"/>
                <a:sym typeface="Roboto Condensed Bold"/>
              </a:rPr>
              <a:t> 3: </a:t>
            </a:r>
            <a:r>
              <a:rPr lang="en-US" sz="4200" b="1" dirty="0" err="1">
                <a:solidFill>
                  <a:srgbClr val="535254"/>
                </a:solidFill>
                <a:latin typeface="Roboto Condensed Bold"/>
                <a:ea typeface="Roboto Condensed Bold"/>
                <a:cs typeface="Roboto Condensed Bold"/>
                <a:sym typeface="Roboto Condensed Bold"/>
              </a:rPr>
              <a:t>Kiến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trúc</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của</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các</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khách</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sạn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và</a:t>
            </a:r>
            <a:r>
              <a:rPr lang="en-US" sz="4200" b="1" dirty="0">
                <a:solidFill>
                  <a:srgbClr val="535254"/>
                </a:solidFill>
                <a:latin typeface="Roboto Condensed Bold"/>
                <a:ea typeface="Roboto Condensed Bold"/>
                <a:cs typeface="Roboto Condensed Bold"/>
                <a:sym typeface="Roboto Condensed Bold"/>
              </a:rPr>
              <a:t> resort </a:t>
            </a:r>
            <a:r>
              <a:rPr lang="en-US" sz="4200" b="1" dirty="0" err="1">
                <a:solidFill>
                  <a:srgbClr val="535254"/>
                </a:solidFill>
                <a:latin typeface="Roboto Condensed Bold"/>
                <a:ea typeface="Roboto Condensed Bold"/>
                <a:cs typeface="Roboto Condensed Bold"/>
                <a:sym typeface="Roboto Condensed Bold"/>
              </a:rPr>
              <a:t>tại</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Xiêm</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Riệp</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mang</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phong</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cách</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nào</a:t>
            </a:r>
            <a:r>
              <a:rPr lang="en-US" sz="4200" b="1" dirty="0">
                <a:solidFill>
                  <a:srgbClr val="535254"/>
                </a:solidFill>
                <a:latin typeface="Roboto Condensed Bold"/>
                <a:ea typeface="Roboto Condensed Bold"/>
                <a:cs typeface="Roboto Condensed Bold"/>
                <a:sym typeface="Roboto Condensed Bold"/>
              </a:rPr>
              <a:t>?</a:t>
            </a: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p:txBody>
      </p:sp>
      <p:sp>
        <p:nvSpPr>
          <p:cNvPr id="14" name="TextBox 14"/>
          <p:cNvSpPr txBox="1"/>
          <p:nvPr/>
        </p:nvSpPr>
        <p:spPr>
          <a:xfrm>
            <a:off x="5761067" y="5564454"/>
            <a:ext cx="15084310" cy="3693846"/>
          </a:xfrm>
          <a:prstGeom prst="rect">
            <a:avLst/>
          </a:prstGeom>
        </p:spPr>
        <p:txBody>
          <a:bodyPr lIns="0" tIns="0" rIns="0" bIns="0" rtlCol="0" anchor="t">
            <a:spAutoFit/>
          </a:bodyPr>
          <a:lstStyle/>
          <a:p>
            <a:pPr algn="l">
              <a:lnSpc>
                <a:spcPts val="5875"/>
              </a:lnSpc>
            </a:pPr>
            <a:r>
              <a:rPr lang="en-US" sz="4200">
                <a:solidFill>
                  <a:srgbClr val="422C06"/>
                </a:solidFill>
                <a:latin typeface="Roboto Condensed"/>
                <a:ea typeface="Roboto Condensed"/>
                <a:cs typeface="Roboto Condensed"/>
                <a:sym typeface="Roboto Condensed"/>
              </a:rPr>
              <a:t>A. Phong cách Pháp</a:t>
            </a:r>
          </a:p>
          <a:p>
            <a:pPr algn="l">
              <a:lnSpc>
                <a:spcPts val="5875"/>
              </a:lnSpc>
            </a:pPr>
            <a:r>
              <a:rPr lang="en-US" sz="4200">
                <a:solidFill>
                  <a:srgbClr val="422C06"/>
                </a:solidFill>
                <a:latin typeface="Roboto Condensed"/>
                <a:ea typeface="Roboto Condensed"/>
                <a:cs typeface="Roboto Condensed"/>
                <a:sym typeface="Roboto Condensed"/>
              </a:rPr>
              <a:t>B. Phong cách Trung Hoa</a:t>
            </a:r>
          </a:p>
          <a:p>
            <a:pPr algn="l">
              <a:lnSpc>
                <a:spcPts val="5875"/>
              </a:lnSpc>
            </a:pPr>
            <a:r>
              <a:rPr lang="en-US" sz="4200">
                <a:solidFill>
                  <a:srgbClr val="422C06"/>
                </a:solidFill>
                <a:latin typeface="Roboto Condensed"/>
                <a:ea typeface="Roboto Condensed"/>
                <a:cs typeface="Roboto Condensed"/>
                <a:sym typeface="Roboto Condensed"/>
              </a:rPr>
              <a:t>C. Phong cách Khmer</a:t>
            </a:r>
          </a:p>
          <a:p>
            <a:pPr algn="l">
              <a:lnSpc>
                <a:spcPts val="5875"/>
              </a:lnSpc>
            </a:pPr>
            <a:r>
              <a:rPr lang="en-US" sz="4200">
                <a:solidFill>
                  <a:srgbClr val="422C06"/>
                </a:solidFill>
                <a:latin typeface="Roboto Condensed"/>
                <a:ea typeface="Roboto Condensed"/>
                <a:cs typeface="Roboto Condensed"/>
                <a:sym typeface="Roboto Condensed"/>
              </a:rPr>
              <a:t>D. Phong cách Thái</a:t>
            </a:r>
          </a:p>
          <a:p>
            <a:pPr algn="l">
              <a:lnSpc>
                <a:spcPts val="5879"/>
              </a:lnSpc>
            </a:pPr>
            <a:endParaRPr lang="en-US" sz="4200">
              <a:solidFill>
                <a:srgbClr val="422C06"/>
              </a:solidFill>
              <a:latin typeface="Roboto Condensed"/>
              <a:ea typeface="Roboto Condensed"/>
              <a:cs typeface="Roboto Condensed"/>
              <a:sym typeface="Roboto Condensed"/>
            </a:endParaRPr>
          </a:p>
        </p:txBody>
      </p:sp>
      <p:pic>
        <p:nvPicPr>
          <p:cNvPr id="15" name="Picture 15"/>
          <p:cNvPicPr>
            <a:picLocks noChangeAspect="1"/>
          </p:cNvPicPr>
          <p:nvPr/>
        </p:nvPicPr>
        <p:blipFill>
          <a:blip r:embed="rId2"/>
          <a:srcRect/>
          <a:stretch>
            <a:fillRect/>
          </a:stretch>
        </p:blipFill>
        <p:spPr>
          <a:xfrm>
            <a:off x="5025737" y="6645721"/>
            <a:ext cx="1470661" cy="1345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pSp>
        <p:nvGrpSpPr>
          <p:cNvPr id="10" name="Group 10"/>
          <p:cNvGrpSpPr/>
          <p:nvPr/>
        </p:nvGrpSpPr>
        <p:grpSpPr>
          <a:xfrm>
            <a:off x="796219" y="3037661"/>
            <a:ext cx="16898488" cy="1769735"/>
            <a:chOff x="0" y="0"/>
            <a:chExt cx="4450631" cy="466103"/>
          </a:xfrm>
        </p:grpSpPr>
        <p:sp>
          <p:nvSpPr>
            <p:cNvPr id="11" name="Freeform 11"/>
            <p:cNvSpPr/>
            <p:nvPr/>
          </p:nvSpPr>
          <p:spPr>
            <a:xfrm>
              <a:off x="0" y="0"/>
              <a:ext cx="4450631" cy="466103"/>
            </a:xfrm>
            <a:custGeom>
              <a:avLst/>
              <a:gdLst/>
              <a:ahLst/>
              <a:cxnLst/>
              <a:rect l="l" t="t" r="r" b="b"/>
              <a:pathLst>
                <a:path w="4450631" h="466103">
                  <a:moveTo>
                    <a:pt x="23365" y="0"/>
                  </a:moveTo>
                  <a:lnTo>
                    <a:pt x="4427265" y="0"/>
                  </a:lnTo>
                  <a:cubicBezTo>
                    <a:pt x="4433462" y="0"/>
                    <a:pt x="4439405" y="2462"/>
                    <a:pt x="4443787" y="6844"/>
                  </a:cubicBezTo>
                  <a:cubicBezTo>
                    <a:pt x="4448169" y="11225"/>
                    <a:pt x="4450631" y="17168"/>
                    <a:pt x="4450631" y="23365"/>
                  </a:cubicBezTo>
                  <a:lnTo>
                    <a:pt x="4450631" y="442738"/>
                  </a:lnTo>
                  <a:cubicBezTo>
                    <a:pt x="4450631" y="455642"/>
                    <a:pt x="4440170" y="466103"/>
                    <a:pt x="4427265" y="466103"/>
                  </a:cubicBezTo>
                  <a:lnTo>
                    <a:pt x="23365" y="466103"/>
                  </a:lnTo>
                  <a:cubicBezTo>
                    <a:pt x="10461" y="466103"/>
                    <a:pt x="0" y="455642"/>
                    <a:pt x="0" y="442738"/>
                  </a:cubicBezTo>
                  <a:lnTo>
                    <a:pt x="0" y="23365"/>
                  </a:lnTo>
                  <a:cubicBezTo>
                    <a:pt x="0" y="10461"/>
                    <a:pt x="10461" y="0"/>
                    <a:pt x="23365" y="0"/>
                  </a:cubicBezTo>
                  <a:close/>
                </a:path>
              </a:pathLst>
            </a:custGeom>
            <a:solidFill>
              <a:srgbClr val="F1F1F1"/>
            </a:solidFill>
          </p:spPr>
          <p:txBody>
            <a:bodyPr/>
            <a:lstStyle/>
            <a:p>
              <a:endParaRPr lang="vi-VN"/>
            </a:p>
          </p:txBody>
        </p:sp>
        <p:sp>
          <p:nvSpPr>
            <p:cNvPr id="12" name="TextBox 12"/>
            <p:cNvSpPr txBox="1"/>
            <p:nvPr/>
          </p:nvSpPr>
          <p:spPr>
            <a:xfrm>
              <a:off x="0" y="-47625"/>
              <a:ext cx="4450631" cy="51372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91233" y="3195314"/>
            <a:ext cx="15640026" cy="2207746"/>
          </a:xfrm>
          <a:prstGeom prst="rect">
            <a:avLst/>
          </a:prstGeom>
        </p:spPr>
        <p:txBody>
          <a:bodyPr lIns="0" tIns="0" rIns="0" bIns="0" rtlCol="0" anchor="t">
            <a:spAutoFit/>
          </a:bodyPr>
          <a:lstStyle/>
          <a:p>
            <a:pPr algn="just">
              <a:lnSpc>
                <a:spcPts val="5880"/>
              </a:lnSpc>
            </a:pPr>
            <a:r>
              <a:rPr lang="en-US" sz="4200" b="1">
                <a:solidFill>
                  <a:srgbClr val="535254"/>
                </a:solidFill>
                <a:latin typeface="Roboto Condensed Bold"/>
                <a:ea typeface="Roboto Condensed Bold"/>
                <a:cs typeface="Roboto Condensed Bold"/>
                <a:sym typeface="Roboto Condensed Bold"/>
              </a:rPr>
              <a:t>Câu 4: Vật liệu chính được dùng để xây dựng các ngôi đền trong quần thể Ăng-co là gì?</a:t>
            </a:r>
          </a:p>
          <a:p>
            <a:pPr algn="just">
              <a:lnSpc>
                <a:spcPts val="5880"/>
              </a:lnSpc>
            </a:pPr>
            <a:endParaRPr lang="en-US" sz="4200" b="1">
              <a:solidFill>
                <a:srgbClr val="535254"/>
              </a:solidFill>
              <a:latin typeface="Roboto Condensed Bold"/>
              <a:ea typeface="Roboto Condensed Bold"/>
              <a:cs typeface="Roboto Condensed Bold"/>
              <a:sym typeface="Roboto Condensed Bold"/>
            </a:endParaRPr>
          </a:p>
        </p:txBody>
      </p:sp>
      <p:sp>
        <p:nvSpPr>
          <p:cNvPr id="14" name="TextBox 14"/>
          <p:cNvSpPr txBox="1"/>
          <p:nvPr/>
        </p:nvSpPr>
        <p:spPr>
          <a:xfrm>
            <a:off x="5761067" y="5564454"/>
            <a:ext cx="15084310" cy="3693846"/>
          </a:xfrm>
          <a:prstGeom prst="rect">
            <a:avLst/>
          </a:prstGeom>
        </p:spPr>
        <p:txBody>
          <a:bodyPr lIns="0" tIns="0" rIns="0" bIns="0" rtlCol="0" anchor="t">
            <a:spAutoFit/>
          </a:bodyPr>
          <a:lstStyle/>
          <a:p>
            <a:pPr algn="l">
              <a:lnSpc>
                <a:spcPts val="5875"/>
              </a:lnSpc>
            </a:pPr>
            <a:r>
              <a:rPr lang="en-US" sz="4200">
                <a:solidFill>
                  <a:srgbClr val="422C06"/>
                </a:solidFill>
                <a:latin typeface="Roboto Condensed"/>
                <a:ea typeface="Roboto Condensed"/>
                <a:cs typeface="Roboto Condensed"/>
                <a:sym typeface="Roboto Condensed"/>
              </a:rPr>
              <a:t>A. Gỗ và đá cẩm thạch</a:t>
            </a:r>
          </a:p>
          <a:p>
            <a:pPr algn="l">
              <a:lnSpc>
                <a:spcPts val="5875"/>
              </a:lnSpc>
            </a:pPr>
            <a:r>
              <a:rPr lang="en-US" sz="4200">
                <a:solidFill>
                  <a:srgbClr val="422C06"/>
                </a:solidFill>
                <a:latin typeface="Roboto Condensed"/>
                <a:ea typeface="Roboto Condensed"/>
                <a:cs typeface="Roboto Condensed"/>
                <a:sym typeface="Roboto Condensed"/>
              </a:rPr>
              <a:t>B. Đá ong và sa thạch </a:t>
            </a:r>
          </a:p>
          <a:p>
            <a:pPr algn="l">
              <a:lnSpc>
                <a:spcPts val="5875"/>
              </a:lnSpc>
            </a:pPr>
            <a:r>
              <a:rPr lang="en-US" sz="4200">
                <a:solidFill>
                  <a:srgbClr val="422C06"/>
                </a:solidFill>
                <a:latin typeface="Roboto Condensed"/>
                <a:ea typeface="Roboto Condensed"/>
                <a:cs typeface="Roboto Condensed"/>
                <a:sym typeface="Roboto Condensed"/>
              </a:rPr>
              <a:t>C. Bê tông và sắt thép</a:t>
            </a:r>
          </a:p>
          <a:p>
            <a:pPr algn="l">
              <a:lnSpc>
                <a:spcPts val="5875"/>
              </a:lnSpc>
            </a:pPr>
            <a:r>
              <a:rPr lang="en-US" sz="4200">
                <a:solidFill>
                  <a:srgbClr val="422C06"/>
                </a:solidFill>
                <a:latin typeface="Roboto Condensed"/>
                <a:ea typeface="Roboto Condensed"/>
                <a:cs typeface="Roboto Condensed"/>
                <a:sym typeface="Roboto Condensed"/>
              </a:rPr>
              <a:t>D. Gạch nung và xi măng</a:t>
            </a:r>
          </a:p>
          <a:p>
            <a:pPr algn="l">
              <a:lnSpc>
                <a:spcPts val="5879"/>
              </a:lnSpc>
            </a:pPr>
            <a:endParaRPr lang="en-US" sz="4200">
              <a:solidFill>
                <a:srgbClr val="422C06"/>
              </a:solidFill>
              <a:latin typeface="Roboto Condensed"/>
              <a:ea typeface="Roboto Condensed"/>
              <a:cs typeface="Roboto Condensed"/>
              <a:sym typeface="Roboto Condensed"/>
            </a:endParaRPr>
          </a:p>
        </p:txBody>
      </p:sp>
      <p:pic>
        <p:nvPicPr>
          <p:cNvPr id="15" name="Picture 15"/>
          <p:cNvPicPr>
            <a:picLocks noChangeAspect="1"/>
          </p:cNvPicPr>
          <p:nvPr/>
        </p:nvPicPr>
        <p:blipFill>
          <a:blip r:embed="rId2"/>
          <a:srcRect/>
          <a:stretch>
            <a:fillRect/>
          </a:stretch>
        </p:blipFill>
        <p:spPr>
          <a:xfrm>
            <a:off x="5025737" y="5784875"/>
            <a:ext cx="1470661" cy="1345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pSp>
        <p:nvGrpSpPr>
          <p:cNvPr id="10" name="Group 10"/>
          <p:cNvGrpSpPr/>
          <p:nvPr/>
        </p:nvGrpSpPr>
        <p:grpSpPr>
          <a:xfrm>
            <a:off x="796219" y="3037661"/>
            <a:ext cx="16898488" cy="1769735"/>
            <a:chOff x="0" y="0"/>
            <a:chExt cx="4450631" cy="466103"/>
          </a:xfrm>
        </p:grpSpPr>
        <p:sp>
          <p:nvSpPr>
            <p:cNvPr id="11" name="Freeform 11"/>
            <p:cNvSpPr/>
            <p:nvPr/>
          </p:nvSpPr>
          <p:spPr>
            <a:xfrm>
              <a:off x="0" y="0"/>
              <a:ext cx="4450631" cy="466103"/>
            </a:xfrm>
            <a:custGeom>
              <a:avLst/>
              <a:gdLst/>
              <a:ahLst/>
              <a:cxnLst/>
              <a:rect l="l" t="t" r="r" b="b"/>
              <a:pathLst>
                <a:path w="4450631" h="466103">
                  <a:moveTo>
                    <a:pt x="23365" y="0"/>
                  </a:moveTo>
                  <a:lnTo>
                    <a:pt x="4427265" y="0"/>
                  </a:lnTo>
                  <a:cubicBezTo>
                    <a:pt x="4433462" y="0"/>
                    <a:pt x="4439405" y="2462"/>
                    <a:pt x="4443787" y="6844"/>
                  </a:cubicBezTo>
                  <a:cubicBezTo>
                    <a:pt x="4448169" y="11225"/>
                    <a:pt x="4450631" y="17168"/>
                    <a:pt x="4450631" y="23365"/>
                  </a:cubicBezTo>
                  <a:lnTo>
                    <a:pt x="4450631" y="442738"/>
                  </a:lnTo>
                  <a:cubicBezTo>
                    <a:pt x="4450631" y="455642"/>
                    <a:pt x="4440170" y="466103"/>
                    <a:pt x="4427265" y="466103"/>
                  </a:cubicBezTo>
                  <a:lnTo>
                    <a:pt x="23365" y="466103"/>
                  </a:lnTo>
                  <a:cubicBezTo>
                    <a:pt x="10461" y="466103"/>
                    <a:pt x="0" y="455642"/>
                    <a:pt x="0" y="442738"/>
                  </a:cubicBezTo>
                  <a:lnTo>
                    <a:pt x="0" y="23365"/>
                  </a:lnTo>
                  <a:cubicBezTo>
                    <a:pt x="0" y="10461"/>
                    <a:pt x="10461" y="0"/>
                    <a:pt x="23365" y="0"/>
                  </a:cubicBezTo>
                  <a:close/>
                </a:path>
              </a:pathLst>
            </a:custGeom>
            <a:solidFill>
              <a:srgbClr val="F1F1F1"/>
            </a:solidFill>
          </p:spPr>
          <p:txBody>
            <a:bodyPr/>
            <a:lstStyle/>
            <a:p>
              <a:endParaRPr lang="vi-VN"/>
            </a:p>
          </p:txBody>
        </p:sp>
        <p:sp>
          <p:nvSpPr>
            <p:cNvPr id="12" name="TextBox 12"/>
            <p:cNvSpPr txBox="1"/>
            <p:nvPr/>
          </p:nvSpPr>
          <p:spPr>
            <a:xfrm>
              <a:off x="0" y="-47625"/>
              <a:ext cx="4450631" cy="51372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839050" y="3577129"/>
            <a:ext cx="15640026" cy="2207746"/>
          </a:xfrm>
          <a:prstGeom prst="rect">
            <a:avLst/>
          </a:prstGeom>
        </p:spPr>
        <p:txBody>
          <a:bodyPr lIns="0" tIns="0" rIns="0" bIns="0" rtlCol="0" anchor="t">
            <a:spAutoFit/>
          </a:bodyPr>
          <a:lstStyle/>
          <a:p>
            <a:pPr algn="just">
              <a:lnSpc>
                <a:spcPts val="5880"/>
              </a:lnSpc>
            </a:pPr>
            <a:r>
              <a:rPr lang="en-US" sz="4200" b="1">
                <a:solidFill>
                  <a:srgbClr val="535254"/>
                </a:solidFill>
                <a:latin typeface="Roboto Condensed Bold"/>
                <a:ea typeface="Roboto Condensed Bold"/>
                <a:cs typeface="Roboto Condensed Bold"/>
                <a:sym typeface="Roboto Condensed Bold"/>
              </a:rPr>
              <a:t>Câu 5: Đền Bayon (Bai-on) đặc biệt ở chỗ nào?</a:t>
            </a:r>
          </a:p>
          <a:p>
            <a:pPr algn="just">
              <a:lnSpc>
                <a:spcPts val="5880"/>
              </a:lnSpc>
            </a:pPr>
            <a:endParaRPr lang="en-US" sz="4200" b="1">
              <a:solidFill>
                <a:srgbClr val="535254"/>
              </a:solidFill>
              <a:latin typeface="Roboto Condensed Bold"/>
              <a:ea typeface="Roboto Condensed Bold"/>
              <a:cs typeface="Roboto Condensed Bold"/>
              <a:sym typeface="Roboto Condensed Bold"/>
            </a:endParaRPr>
          </a:p>
          <a:p>
            <a:pPr algn="just">
              <a:lnSpc>
                <a:spcPts val="5880"/>
              </a:lnSpc>
            </a:pPr>
            <a:endParaRPr lang="en-US" sz="4200" b="1">
              <a:solidFill>
                <a:srgbClr val="535254"/>
              </a:solidFill>
              <a:latin typeface="Roboto Condensed Bold"/>
              <a:ea typeface="Roboto Condensed Bold"/>
              <a:cs typeface="Roboto Condensed Bold"/>
              <a:sym typeface="Roboto Condensed Bold"/>
            </a:endParaRPr>
          </a:p>
        </p:txBody>
      </p:sp>
      <p:sp>
        <p:nvSpPr>
          <p:cNvPr id="14" name="TextBox 14"/>
          <p:cNvSpPr txBox="1"/>
          <p:nvPr/>
        </p:nvSpPr>
        <p:spPr>
          <a:xfrm>
            <a:off x="5761067" y="5564454"/>
            <a:ext cx="15084310" cy="3693846"/>
          </a:xfrm>
          <a:prstGeom prst="rect">
            <a:avLst/>
          </a:prstGeom>
        </p:spPr>
        <p:txBody>
          <a:bodyPr lIns="0" tIns="0" rIns="0" bIns="0" rtlCol="0" anchor="t">
            <a:spAutoFit/>
          </a:bodyPr>
          <a:lstStyle/>
          <a:p>
            <a:pPr algn="l">
              <a:lnSpc>
                <a:spcPts val="5875"/>
              </a:lnSpc>
            </a:pPr>
            <a:r>
              <a:rPr lang="en-US" sz="4200">
                <a:solidFill>
                  <a:srgbClr val="422C06"/>
                </a:solidFill>
                <a:latin typeface="Roboto Condensed"/>
                <a:ea typeface="Roboto Condensed"/>
                <a:cs typeface="Roboto Condensed"/>
                <a:sym typeface="Roboto Condensed"/>
              </a:rPr>
              <a:t>A. Có một pho tượng Phật khổng lồ</a:t>
            </a:r>
          </a:p>
          <a:p>
            <a:pPr algn="l">
              <a:lnSpc>
                <a:spcPts val="5875"/>
              </a:lnSpc>
            </a:pPr>
            <a:r>
              <a:rPr lang="en-US" sz="4200">
                <a:solidFill>
                  <a:srgbClr val="422C06"/>
                </a:solidFill>
                <a:latin typeface="Roboto Condensed"/>
                <a:ea typeface="Roboto Condensed"/>
                <a:cs typeface="Roboto Condensed"/>
                <a:sym typeface="Roboto Condensed"/>
              </a:rPr>
              <a:t>B. Có 54 tháp với tượng có bốn mặt</a:t>
            </a:r>
          </a:p>
          <a:p>
            <a:pPr algn="l">
              <a:lnSpc>
                <a:spcPts val="5875"/>
              </a:lnSpc>
            </a:pPr>
            <a:r>
              <a:rPr lang="en-US" sz="4200">
                <a:solidFill>
                  <a:srgbClr val="422C06"/>
                </a:solidFill>
                <a:latin typeface="Roboto Condensed"/>
                <a:ea typeface="Roboto Condensed"/>
                <a:cs typeface="Roboto Condensed"/>
                <a:sym typeface="Roboto Condensed"/>
              </a:rPr>
              <a:t>C. Được xây dựng hoàn toàn bằng vàng</a:t>
            </a:r>
          </a:p>
          <a:p>
            <a:pPr algn="l">
              <a:lnSpc>
                <a:spcPts val="5875"/>
              </a:lnSpc>
            </a:pPr>
            <a:r>
              <a:rPr lang="en-US" sz="4200">
                <a:solidFill>
                  <a:srgbClr val="422C06"/>
                </a:solidFill>
                <a:latin typeface="Roboto Condensed"/>
                <a:ea typeface="Roboto Condensed"/>
                <a:cs typeface="Roboto Condensed"/>
                <a:sym typeface="Roboto Condensed"/>
              </a:rPr>
              <a:t>D. Là đền thờ cao nhất tại Ăng-co</a:t>
            </a:r>
          </a:p>
          <a:p>
            <a:pPr algn="l">
              <a:lnSpc>
                <a:spcPts val="5879"/>
              </a:lnSpc>
            </a:pPr>
            <a:endParaRPr lang="en-US" sz="4200">
              <a:solidFill>
                <a:srgbClr val="422C06"/>
              </a:solidFill>
              <a:latin typeface="Roboto Condensed"/>
              <a:ea typeface="Roboto Condensed"/>
              <a:cs typeface="Roboto Condensed"/>
              <a:sym typeface="Roboto Condensed"/>
            </a:endParaRPr>
          </a:p>
        </p:txBody>
      </p:sp>
      <p:pic>
        <p:nvPicPr>
          <p:cNvPr id="15" name="Picture 15"/>
          <p:cNvPicPr>
            <a:picLocks noChangeAspect="1"/>
          </p:cNvPicPr>
          <p:nvPr/>
        </p:nvPicPr>
        <p:blipFill>
          <a:blip r:embed="rId2"/>
          <a:srcRect/>
          <a:stretch>
            <a:fillRect/>
          </a:stretch>
        </p:blipFill>
        <p:spPr>
          <a:xfrm>
            <a:off x="5025737" y="5784875"/>
            <a:ext cx="1470661" cy="1345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pSp>
        <p:nvGrpSpPr>
          <p:cNvPr id="10" name="Group 10"/>
          <p:cNvGrpSpPr/>
          <p:nvPr/>
        </p:nvGrpSpPr>
        <p:grpSpPr>
          <a:xfrm>
            <a:off x="796219" y="3037661"/>
            <a:ext cx="16898488" cy="1769735"/>
            <a:chOff x="0" y="0"/>
            <a:chExt cx="4450631" cy="466103"/>
          </a:xfrm>
        </p:grpSpPr>
        <p:sp>
          <p:nvSpPr>
            <p:cNvPr id="11" name="Freeform 11"/>
            <p:cNvSpPr/>
            <p:nvPr/>
          </p:nvSpPr>
          <p:spPr>
            <a:xfrm>
              <a:off x="0" y="0"/>
              <a:ext cx="4450631" cy="466103"/>
            </a:xfrm>
            <a:custGeom>
              <a:avLst/>
              <a:gdLst/>
              <a:ahLst/>
              <a:cxnLst/>
              <a:rect l="l" t="t" r="r" b="b"/>
              <a:pathLst>
                <a:path w="4450631" h="466103">
                  <a:moveTo>
                    <a:pt x="23365" y="0"/>
                  </a:moveTo>
                  <a:lnTo>
                    <a:pt x="4427265" y="0"/>
                  </a:lnTo>
                  <a:cubicBezTo>
                    <a:pt x="4433462" y="0"/>
                    <a:pt x="4439405" y="2462"/>
                    <a:pt x="4443787" y="6844"/>
                  </a:cubicBezTo>
                  <a:cubicBezTo>
                    <a:pt x="4448169" y="11225"/>
                    <a:pt x="4450631" y="17168"/>
                    <a:pt x="4450631" y="23365"/>
                  </a:cubicBezTo>
                  <a:lnTo>
                    <a:pt x="4450631" y="442738"/>
                  </a:lnTo>
                  <a:cubicBezTo>
                    <a:pt x="4450631" y="455642"/>
                    <a:pt x="4440170" y="466103"/>
                    <a:pt x="4427265" y="466103"/>
                  </a:cubicBezTo>
                  <a:lnTo>
                    <a:pt x="23365" y="466103"/>
                  </a:lnTo>
                  <a:cubicBezTo>
                    <a:pt x="10461" y="466103"/>
                    <a:pt x="0" y="455642"/>
                    <a:pt x="0" y="442738"/>
                  </a:cubicBezTo>
                  <a:lnTo>
                    <a:pt x="0" y="23365"/>
                  </a:lnTo>
                  <a:cubicBezTo>
                    <a:pt x="0" y="10461"/>
                    <a:pt x="10461" y="0"/>
                    <a:pt x="23365" y="0"/>
                  </a:cubicBezTo>
                  <a:close/>
                </a:path>
              </a:pathLst>
            </a:custGeom>
            <a:solidFill>
              <a:srgbClr val="F1F1F1"/>
            </a:solidFill>
          </p:spPr>
          <p:txBody>
            <a:bodyPr/>
            <a:lstStyle/>
            <a:p>
              <a:endParaRPr lang="vi-VN"/>
            </a:p>
          </p:txBody>
        </p:sp>
        <p:sp>
          <p:nvSpPr>
            <p:cNvPr id="12" name="TextBox 12"/>
            <p:cNvSpPr txBox="1"/>
            <p:nvPr/>
          </p:nvSpPr>
          <p:spPr>
            <a:xfrm>
              <a:off x="0" y="-47625"/>
              <a:ext cx="4450631" cy="51372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054680" y="3507056"/>
            <a:ext cx="15640026" cy="2950646"/>
          </a:xfrm>
          <a:prstGeom prst="rect">
            <a:avLst/>
          </a:prstGeom>
        </p:spPr>
        <p:txBody>
          <a:bodyPr lIns="0" tIns="0" rIns="0" bIns="0" rtlCol="0" anchor="t">
            <a:spAutoFit/>
          </a:bodyPr>
          <a:lstStyle/>
          <a:p>
            <a:pPr algn="just">
              <a:lnSpc>
                <a:spcPts val="5880"/>
              </a:lnSpc>
            </a:pPr>
            <a:r>
              <a:rPr lang="en-US" sz="4200" b="1" dirty="0" err="1">
                <a:solidFill>
                  <a:srgbClr val="535254"/>
                </a:solidFill>
                <a:latin typeface="Roboto Condensed Bold"/>
                <a:ea typeface="Roboto Condensed Bold"/>
                <a:cs typeface="Roboto Condensed Bold"/>
                <a:sym typeface="Roboto Condensed Bold"/>
              </a:rPr>
              <a:t>Câu</a:t>
            </a:r>
            <a:r>
              <a:rPr lang="en-US" sz="4200" b="1" dirty="0">
                <a:solidFill>
                  <a:srgbClr val="535254"/>
                </a:solidFill>
                <a:latin typeface="Roboto Condensed Bold"/>
                <a:ea typeface="Roboto Condensed Bold"/>
                <a:cs typeface="Roboto Condensed Bold"/>
                <a:sym typeface="Roboto Condensed Bold"/>
              </a:rPr>
              <a:t> 6: </a:t>
            </a:r>
            <a:r>
              <a:rPr lang="en-US" sz="4200" b="1" dirty="0" err="1">
                <a:solidFill>
                  <a:srgbClr val="535254"/>
                </a:solidFill>
                <a:latin typeface="Roboto Condensed Bold"/>
                <a:ea typeface="Roboto Condensed Bold"/>
                <a:cs typeface="Roboto Condensed Bold"/>
                <a:sym typeface="Roboto Condensed Bold"/>
              </a:rPr>
              <a:t>Thời</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gian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lý</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tưởng</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nhất</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để</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khám</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phá</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Ăng</a:t>
            </a:r>
            <a:r>
              <a:rPr lang="en-US" sz="4200" b="1" dirty="0">
                <a:solidFill>
                  <a:srgbClr val="535254"/>
                </a:solidFill>
                <a:latin typeface="Roboto Condensed Bold"/>
                <a:ea typeface="Roboto Condensed Bold"/>
                <a:cs typeface="Roboto Condensed Bold"/>
                <a:sym typeface="Roboto Condensed Bold"/>
              </a:rPr>
              <a:t>-co </a:t>
            </a:r>
            <a:r>
              <a:rPr lang="en-US" sz="4200" b="1" dirty="0" err="1">
                <a:solidFill>
                  <a:srgbClr val="535254"/>
                </a:solidFill>
                <a:latin typeface="Roboto Condensed Bold"/>
                <a:ea typeface="Roboto Condensed Bold"/>
                <a:cs typeface="Roboto Condensed Bold"/>
                <a:sym typeface="Roboto Condensed Bold"/>
              </a:rPr>
              <a:t>là</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vào</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mùa</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nào</a:t>
            </a:r>
            <a:r>
              <a:rPr lang="en-US" sz="4200" b="1" dirty="0">
                <a:solidFill>
                  <a:srgbClr val="535254"/>
                </a:solidFill>
                <a:latin typeface="Roboto Condensed Bold"/>
                <a:ea typeface="Roboto Condensed Bold"/>
                <a:cs typeface="Roboto Condensed Bold"/>
                <a:sym typeface="Roboto Condensed Bold"/>
              </a:rPr>
              <a:t>?</a:t>
            </a: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p:txBody>
      </p:sp>
      <p:sp>
        <p:nvSpPr>
          <p:cNvPr id="14" name="TextBox 14"/>
          <p:cNvSpPr txBox="1"/>
          <p:nvPr/>
        </p:nvSpPr>
        <p:spPr>
          <a:xfrm>
            <a:off x="5761067" y="5564454"/>
            <a:ext cx="15084310" cy="3693846"/>
          </a:xfrm>
          <a:prstGeom prst="rect">
            <a:avLst/>
          </a:prstGeom>
        </p:spPr>
        <p:txBody>
          <a:bodyPr lIns="0" tIns="0" rIns="0" bIns="0" rtlCol="0" anchor="t">
            <a:spAutoFit/>
          </a:bodyPr>
          <a:lstStyle/>
          <a:p>
            <a:pPr algn="l">
              <a:lnSpc>
                <a:spcPts val="5875"/>
              </a:lnSpc>
            </a:pPr>
            <a:r>
              <a:rPr lang="en-US" sz="4200">
                <a:solidFill>
                  <a:srgbClr val="422C06"/>
                </a:solidFill>
                <a:latin typeface="Roboto Condensed"/>
                <a:ea typeface="Roboto Condensed"/>
                <a:cs typeface="Roboto Condensed"/>
                <a:sym typeface="Roboto Condensed"/>
              </a:rPr>
              <a:t>A. Mùa khô từ tháng Mười Một đến tháng Tư </a:t>
            </a:r>
          </a:p>
          <a:p>
            <a:pPr algn="l">
              <a:lnSpc>
                <a:spcPts val="5875"/>
              </a:lnSpc>
            </a:pPr>
            <a:r>
              <a:rPr lang="en-US" sz="4200">
                <a:solidFill>
                  <a:srgbClr val="422C06"/>
                </a:solidFill>
                <a:latin typeface="Roboto Condensed"/>
                <a:ea typeface="Roboto Condensed"/>
                <a:cs typeface="Roboto Condensed"/>
                <a:sym typeface="Roboto Condensed"/>
              </a:rPr>
              <a:t>B. Mùa mưa từ tháng Năm đến tháng Mười</a:t>
            </a:r>
          </a:p>
          <a:p>
            <a:pPr algn="l">
              <a:lnSpc>
                <a:spcPts val="5875"/>
              </a:lnSpc>
            </a:pPr>
            <a:r>
              <a:rPr lang="en-US" sz="4200">
                <a:solidFill>
                  <a:srgbClr val="422C06"/>
                </a:solidFill>
                <a:latin typeface="Roboto Condensed"/>
                <a:ea typeface="Roboto Condensed"/>
                <a:cs typeface="Roboto Condensed"/>
                <a:sym typeface="Roboto Condensed"/>
              </a:rPr>
              <a:t>C. Mùa đông từ tháng Một đến tháng Hai</a:t>
            </a:r>
          </a:p>
          <a:p>
            <a:pPr algn="l">
              <a:lnSpc>
                <a:spcPts val="5875"/>
              </a:lnSpc>
            </a:pPr>
            <a:r>
              <a:rPr lang="en-US" sz="4200">
                <a:solidFill>
                  <a:srgbClr val="422C06"/>
                </a:solidFill>
                <a:latin typeface="Roboto Condensed"/>
                <a:ea typeface="Roboto Condensed"/>
                <a:cs typeface="Roboto Condensed"/>
                <a:sym typeface="Roboto Condensed"/>
              </a:rPr>
              <a:t>D. Mùa hè từ tháng Sáu đến tháng Tám</a:t>
            </a:r>
          </a:p>
          <a:p>
            <a:pPr algn="l">
              <a:lnSpc>
                <a:spcPts val="5879"/>
              </a:lnSpc>
            </a:pPr>
            <a:endParaRPr lang="en-US" sz="4200">
              <a:solidFill>
                <a:srgbClr val="422C06"/>
              </a:solidFill>
              <a:latin typeface="Roboto Condensed"/>
              <a:ea typeface="Roboto Condensed"/>
              <a:cs typeface="Roboto Condensed"/>
              <a:sym typeface="Roboto Condensed"/>
            </a:endParaRPr>
          </a:p>
        </p:txBody>
      </p:sp>
      <p:pic>
        <p:nvPicPr>
          <p:cNvPr id="15" name="Picture 15"/>
          <p:cNvPicPr>
            <a:picLocks noChangeAspect="1"/>
          </p:cNvPicPr>
          <p:nvPr/>
        </p:nvPicPr>
        <p:blipFill>
          <a:blip r:embed="rId2"/>
          <a:srcRect/>
          <a:stretch>
            <a:fillRect/>
          </a:stretch>
        </p:blipFill>
        <p:spPr>
          <a:xfrm>
            <a:off x="5018612" y="5143500"/>
            <a:ext cx="1470661" cy="1345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pSp>
        <p:nvGrpSpPr>
          <p:cNvPr id="10" name="Group 10"/>
          <p:cNvGrpSpPr/>
          <p:nvPr/>
        </p:nvGrpSpPr>
        <p:grpSpPr>
          <a:xfrm>
            <a:off x="796219" y="3037661"/>
            <a:ext cx="16898488" cy="1769735"/>
            <a:chOff x="0" y="0"/>
            <a:chExt cx="4450631" cy="466103"/>
          </a:xfrm>
        </p:grpSpPr>
        <p:sp>
          <p:nvSpPr>
            <p:cNvPr id="11" name="Freeform 11"/>
            <p:cNvSpPr/>
            <p:nvPr/>
          </p:nvSpPr>
          <p:spPr>
            <a:xfrm>
              <a:off x="0" y="0"/>
              <a:ext cx="4450631" cy="466103"/>
            </a:xfrm>
            <a:custGeom>
              <a:avLst/>
              <a:gdLst/>
              <a:ahLst/>
              <a:cxnLst/>
              <a:rect l="l" t="t" r="r" b="b"/>
              <a:pathLst>
                <a:path w="4450631" h="466103">
                  <a:moveTo>
                    <a:pt x="23365" y="0"/>
                  </a:moveTo>
                  <a:lnTo>
                    <a:pt x="4427265" y="0"/>
                  </a:lnTo>
                  <a:cubicBezTo>
                    <a:pt x="4433462" y="0"/>
                    <a:pt x="4439405" y="2462"/>
                    <a:pt x="4443787" y="6844"/>
                  </a:cubicBezTo>
                  <a:cubicBezTo>
                    <a:pt x="4448169" y="11225"/>
                    <a:pt x="4450631" y="17168"/>
                    <a:pt x="4450631" y="23365"/>
                  </a:cubicBezTo>
                  <a:lnTo>
                    <a:pt x="4450631" y="442738"/>
                  </a:lnTo>
                  <a:cubicBezTo>
                    <a:pt x="4450631" y="455642"/>
                    <a:pt x="4440170" y="466103"/>
                    <a:pt x="4427265" y="466103"/>
                  </a:cubicBezTo>
                  <a:lnTo>
                    <a:pt x="23365" y="466103"/>
                  </a:lnTo>
                  <a:cubicBezTo>
                    <a:pt x="10461" y="466103"/>
                    <a:pt x="0" y="455642"/>
                    <a:pt x="0" y="442738"/>
                  </a:cubicBezTo>
                  <a:lnTo>
                    <a:pt x="0" y="23365"/>
                  </a:lnTo>
                  <a:cubicBezTo>
                    <a:pt x="0" y="10461"/>
                    <a:pt x="10461" y="0"/>
                    <a:pt x="23365" y="0"/>
                  </a:cubicBezTo>
                  <a:close/>
                </a:path>
              </a:pathLst>
            </a:custGeom>
            <a:solidFill>
              <a:srgbClr val="F1F1F1"/>
            </a:solidFill>
          </p:spPr>
          <p:txBody>
            <a:bodyPr/>
            <a:lstStyle/>
            <a:p>
              <a:endParaRPr lang="vi-VN"/>
            </a:p>
          </p:txBody>
        </p:sp>
        <p:sp>
          <p:nvSpPr>
            <p:cNvPr id="12" name="TextBox 12"/>
            <p:cNvSpPr txBox="1"/>
            <p:nvPr/>
          </p:nvSpPr>
          <p:spPr>
            <a:xfrm>
              <a:off x="0" y="-47625"/>
              <a:ext cx="4450631" cy="51372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054680" y="3507056"/>
            <a:ext cx="15640026" cy="3693547"/>
          </a:xfrm>
          <a:prstGeom prst="rect">
            <a:avLst/>
          </a:prstGeom>
        </p:spPr>
        <p:txBody>
          <a:bodyPr lIns="0" tIns="0" rIns="0" bIns="0" rtlCol="0" anchor="t">
            <a:spAutoFit/>
          </a:bodyPr>
          <a:lstStyle/>
          <a:p>
            <a:pPr algn="just">
              <a:lnSpc>
                <a:spcPts val="5880"/>
              </a:lnSpc>
            </a:pPr>
            <a:r>
              <a:rPr lang="en-US" sz="4200" b="1" dirty="0" err="1">
                <a:solidFill>
                  <a:srgbClr val="535254"/>
                </a:solidFill>
                <a:latin typeface="Roboto Condensed Bold"/>
                <a:ea typeface="Roboto Condensed Bold"/>
                <a:cs typeface="Roboto Condensed Bold"/>
                <a:sym typeface="Roboto Condensed Bold"/>
              </a:rPr>
              <a:t>Câu</a:t>
            </a:r>
            <a:r>
              <a:rPr lang="en-US" sz="4200" b="1" dirty="0">
                <a:solidFill>
                  <a:srgbClr val="535254"/>
                </a:solidFill>
                <a:latin typeface="Roboto Condensed Bold"/>
                <a:ea typeface="Roboto Condensed Bold"/>
                <a:cs typeface="Roboto Condensed Bold"/>
                <a:sym typeface="Roboto Condensed Bold"/>
              </a:rPr>
              <a:t> 7: </a:t>
            </a:r>
            <a:r>
              <a:rPr lang="en-US" sz="4200" b="1" dirty="0" err="1">
                <a:solidFill>
                  <a:srgbClr val="535254"/>
                </a:solidFill>
                <a:latin typeface="Roboto Condensed Bold"/>
                <a:ea typeface="Roboto Condensed Bold"/>
                <a:cs typeface="Roboto Condensed Bold"/>
                <a:sym typeface="Roboto Condensed Bold"/>
              </a:rPr>
              <a:t>Tầng</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ba</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của</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đền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Ăng</a:t>
            </a:r>
            <a:r>
              <a:rPr lang="en-US" sz="4200" b="1" dirty="0">
                <a:solidFill>
                  <a:srgbClr val="535254"/>
                </a:solidFill>
                <a:latin typeface="Roboto Condensed Bold"/>
                <a:ea typeface="Roboto Condensed Bold"/>
                <a:cs typeface="Roboto Condensed Bold"/>
                <a:sym typeface="Roboto Condensed Bold"/>
              </a:rPr>
              <a:t>-co </a:t>
            </a:r>
            <a:r>
              <a:rPr lang="en-US" sz="4200" b="1" dirty="0" err="1">
                <a:solidFill>
                  <a:srgbClr val="535254"/>
                </a:solidFill>
                <a:latin typeface="Roboto Condensed Bold"/>
                <a:ea typeface="Roboto Condensed Bold"/>
                <a:cs typeface="Roboto Condensed Bold"/>
                <a:sym typeface="Roboto Condensed Bold"/>
              </a:rPr>
              <a:t>Vát</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được</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ví</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như</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thiên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đàng</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vì</a:t>
            </a:r>
            <a:r>
              <a:rPr lang="en-US" sz="4200" b="1" dirty="0">
                <a:solidFill>
                  <a:srgbClr val="535254"/>
                </a:solidFill>
                <a:latin typeface="Roboto Condensed Bold"/>
                <a:ea typeface="Roboto Condensed Bold"/>
                <a:cs typeface="Roboto Condensed Bold"/>
                <a:sym typeface="Roboto Condensed Bold"/>
              </a:rPr>
              <a:t>:</a:t>
            </a: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p:txBody>
      </p:sp>
      <p:sp>
        <p:nvSpPr>
          <p:cNvPr id="14" name="TextBox 14"/>
          <p:cNvSpPr txBox="1"/>
          <p:nvPr/>
        </p:nvSpPr>
        <p:spPr>
          <a:xfrm>
            <a:off x="3539026" y="5564454"/>
            <a:ext cx="12925157" cy="4436747"/>
          </a:xfrm>
          <a:prstGeom prst="rect">
            <a:avLst/>
          </a:prstGeom>
        </p:spPr>
        <p:txBody>
          <a:bodyPr lIns="0" tIns="0" rIns="0" bIns="0" rtlCol="0" anchor="t">
            <a:spAutoFit/>
          </a:bodyPr>
          <a:lstStyle/>
          <a:p>
            <a:pPr algn="l">
              <a:lnSpc>
                <a:spcPts val="5875"/>
              </a:lnSpc>
            </a:pPr>
            <a:r>
              <a:rPr lang="en-US" sz="4200">
                <a:solidFill>
                  <a:srgbClr val="422C06"/>
                </a:solidFill>
                <a:latin typeface="Roboto Condensed"/>
                <a:ea typeface="Roboto Condensed"/>
                <a:cs typeface="Roboto Condensed"/>
                <a:sym typeface="Roboto Condensed"/>
              </a:rPr>
              <a:t>A. Có cảnh quan tuyệt đẹp và nhìn ngắm toàn cảnh thành phố Xiêm Riệp </a:t>
            </a:r>
          </a:p>
          <a:p>
            <a:pPr algn="l">
              <a:lnSpc>
                <a:spcPts val="5875"/>
              </a:lnSpc>
            </a:pPr>
            <a:r>
              <a:rPr lang="en-US" sz="4200">
                <a:solidFill>
                  <a:srgbClr val="422C06"/>
                </a:solidFill>
                <a:latin typeface="Roboto Condensed"/>
                <a:ea typeface="Roboto Condensed"/>
                <a:cs typeface="Roboto Condensed"/>
                <a:sym typeface="Roboto Condensed"/>
              </a:rPr>
              <a:t>B. Là nơi cất giữ các bảo vật quý giá</a:t>
            </a:r>
          </a:p>
          <a:p>
            <a:pPr algn="l">
              <a:lnSpc>
                <a:spcPts val="5875"/>
              </a:lnSpc>
            </a:pPr>
            <a:r>
              <a:rPr lang="en-US" sz="4200">
                <a:solidFill>
                  <a:srgbClr val="422C06"/>
                </a:solidFill>
                <a:latin typeface="Roboto Condensed"/>
                <a:ea typeface="Roboto Condensed"/>
                <a:cs typeface="Roboto Condensed"/>
                <a:sym typeface="Roboto Condensed"/>
              </a:rPr>
              <a:t>C. Là nơi có các bức tượng lớn nhất</a:t>
            </a:r>
          </a:p>
          <a:p>
            <a:pPr algn="l">
              <a:lnSpc>
                <a:spcPts val="5875"/>
              </a:lnSpc>
            </a:pPr>
            <a:r>
              <a:rPr lang="en-US" sz="4200">
                <a:solidFill>
                  <a:srgbClr val="422C06"/>
                </a:solidFill>
                <a:latin typeface="Roboto Condensed"/>
                <a:ea typeface="Roboto Condensed"/>
                <a:cs typeface="Roboto Condensed"/>
                <a:sym typeface="Roboto Condensed"/>
              </a:rPr>
              <a:t>D. Là khu vực cao nhất trong toàn bộ quần thể</a:t>
            </a:r>
          </a:p>
          <a:p>
            <a:pPr algn="l">
              <a:lnSpc>
                <a:spcPts val="5879"/>
              </a:lnSpc>
            </a:pPr>
            <a:endParaRPr lang="en-US" sz="4200">
              <a:solidFill>
                <a:srgbClr val="422C06"/>
              </a:solidFill>
              <a:latin typeface="Roboto Condensed"/>
              <a:ea typeface="Roboto Condensed"/>
              <a:cs typeface="Roboto Condensed"/>
              <a:sym typeface="Roboto Condensed"/>
            </a:endParaRPr>
          </a:p>
        </p:txBody>
      </p:sp>
      <p:pic>
        <p:nvPicPr>
          <p:cNvPr id="15" name="Picture 15"/>
          <p:cNvPicPr>
            <a:picLocks noChangeAspect="1"/>
          </p:cNvPicPr>
          <p:nvPr/>
        </p:nvPicPr>
        <p:blipFill>
          <a:blip r:embed="rId2"/>
          <a:srcRect/>
          <a:stretch>
            <a:fillRect/>
          </a:stretch>
        </p:blipFill>
        <p:spPr>
          <a:xfrm>
            <a:off x="2465003" y="5143500"/>
            <a:ext cx="1470661" cy="1345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942957" y="3929310"/>
            <a:ext cx="16898488" cy="4549477"/>
            <a:chOff x="0" y="0"/>
            <a:chExt cx="4450631" cy="1198216"/>
          </a:xfrm>
        </p:grpSpPr>
        <p:sp>
          <p:nvSpPr>
            <p:cNvPr id="9" name="Freeform 9"/>
            <p:cNvSpPr/>
            <p:nvPr/>
          </p:nvSpPr>
          <p:spPr>
            <a:xfrm>
              <a:off x="0" y="0"/>
              <a:ext cx="4450631" cy="1198216"/>
            </a:xfrm>
            <a:custGeom>
              <a:avLst/>
              <a:gdLst/>
              <a:ahLst/>
              <a:cxnLst/>
              <a:rect l="l" t="t" r="r" b="b"/>
              <a:pathLst>
                <a:path w="4450631" h="1198216">
                  <a:moveTo>
                    <a:pt x="23365" y="0"/>
                  </a:moveTo>
                  <a:lnTo>
                    <a:pt x="4427265" y="0"/>
                  </a:lnTo>
                  <a:cubicBezTo>
                    <a:pt x="4433462" y="0"/>
                    <a:pt x="4439405" y="2462"/>
                    <a:pt x="4443787" y="6844"/>
                  </a:cubicBezTo>
                  <a:cubicBezTo>
                    <a:pt x="4448169" y="11225"/>
                    <a:pt x="4450631" y="17168"/>
                    <a:pt x="4450631" y="23365"/>
                  </a:cubicBezTo>
                  <a:lnTo>
                    <a:pt x="4450631" y="1174851"/>
                  </a:lnTo>
                  <a:cubicBezTo>
                    <a:pt x="4450631" y="1187755"/>
                    <a:pt x="4440170" y="1198216"/>
                    <a:pt x="4427265" y="1198216"/>
                  </a:cubicBezTo>
                  <a:lnTo>
                    <a:pt x="23365" y="1198216"/>
                  </a:lnTo>
                  <a:cubicBezTo>
                    <a:pt x="10461" y="1198216"/>
                    <a:pt x="0" y="1187755"/>
                    <a:pt x="0" y="1174851"/>
                  </a:cubicBezTo>
                  <a:lnTo>
                    <a:pt x="0" y="23365"/>
                  </a:lnTo>
                  <a:cubicBezTo>
                    <a:pt x="0" y="10461"/>
                    <a:pt x="10461" y="0"/>
                    <a:pt x="23365" y="0"/>
                  </a:cubicBezTo>
                  <a:close/>
                </a:path>
              </a:pathLst>
            </a:custGeom>
            <a:solidFill>
              <a:srgbClr val="F1F1F1"/>
            </a:solidFill>
          </p:spPr>
          <p:txBody>
            <a:bodyPr/>
            <a:lstStyle/>
            <a:p>
              <a:endParaRPr lang="vi-VN"/>
            </a:p>
          </p:txBody>
        </p:sp>
        <p:sp>
          <p:nvSpPr>
            <p:cNvPr id="10" name="TextBox 10"/>
            <p:cNvSpPr txBox="1"/>
            <p:nvPr/>
          </p:nvSpPr>
          <p:spPr>
            <a:xfrm>
              <a:off x="0" y="-47625"/>
              <a:ext cx="4450631" cy="124584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201419" y="4398706"/>
            <a:ext cx="15076579" cy="4436447"/>
          </a:xfrm>
          <a:prstGeom prst="rect">
            <a:avLst/>
          </a:prstGeom>
        </p:spPr>
        <p:txBody>
          <a:bodyPr lIns="0" tIns="0" rIns="0" bIns="0" rtlCol="0" anchor="t">
            <a:spAutoFit/>
          </a:bodyPr>
          <a:lstStyle/>
          <a:p>
            <a:pPr algn="just">
              <a:lnSpc>
                <a:spcPts val="5880"/>
              </a:lnSpc>
            </a:pPr>
            <a:r>
              <a:rPr lang="en-US" sz="4200" b="1" dirty="0" err="1">
                <a:solidFill>
                  <a:srgbClr val="535254"/>
                </a:solidFill>
                <a:latin typeface="Roboto Condensed Bold"/>
                <a:ea typeface="Roboto Condensed Bold"/>
                <a:cs typeface="Roboto Condensed Bold"/>
                <a:sym typeface="Roboto Condensed Bold"/>
              </a:rPr>
              <a:t>Lớp</a:t>
            </a:r>
            <a:r>
              <a:rPr lang="en-US" sz="4200" b="1" dirty="0">
                <a:solidFill>
                  <a:srgbClr val="535254"/>
                </a:solidFill>
                <a:latin typeface="Roboto Condensed Bold"/>
                <a:ea typeface="Roboto Condensed Bold"/>
                <a:cs typeface="Roboto Condensed Bold"/>
                <a:sym typeface="Roboto Condensed Bold"/>
              </a:rPr>
              <a:t> chia </a:t>
            </a:r>
            <a:r>
              <a:rPr lang="en-US" sz="4200" b="1" dirty="0" err="1">
                <a:solidFill>
                  <a:srgbClr val="535254"/>
                </a:solidFill>
                <a:latin typeface="Roboto Condensed Bold"/>
                <a:ea typeface="Roboto Condensed Bold"/>
                <a:cs typeface="Roboto Condensed Bold"/>
                <a:sym typeface="Roboto Condensed Bold"/>
              </a:rPr>
              <a:t>thành</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các</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nhóm</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các</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nhóm</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sẽ</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chuẩn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bị</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và</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thực</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hiện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trước</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nhiệm</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vụ</a:t>
            </a:r>
            <a:r>
              <a:rPr lang="en-US" sz="4200" b="1" dirty="0">
                <a:solidFill>
                  <a:srgbClr val="535254"/>
                </a:solidFill>
                <a:latin typeface="Roboto Condensed Bold"/>
                <a:ea typeface="Roboto Condensed Bold"/>
                <a:cs typeface="Roboto Condensed Bold"/>
                <a:sym typeface="Roboto Condensed Bold"/>
              </a:rPr>
              <a:t> ở </a:t>
            </a:r>
            <a:r>
              <a:rPr lang="en-US" sz="4200" b="1" dirty="0" err="1">
                <a:solidFill>
                  <a:srgbClr val="535254"/>
                </a:solidFill>
                <a:latin typeface="Roboto Condensed Bold"/>
                <a:ea typeface="Roboto Condensed Bold"/>
                <a:cs typeface="Roboto Condensed Bold"/>
                <a:sym typeface="Roboto Condensed Bold"/>
              </a:rPr>
              <a:t>nhà</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trên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lớp</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báo</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cáo</a:t>
            </a:r>
            <a:r>
              <a:rPr lang="en-US" sz="4200" b="1" dirty="0">
                <a:solidFill>
                  <a:srgbClr val="535254"/>
                </a:solidFill>
                <a:latin typeface="Roboto Condensed Bold"/>
                <a:ea typeface="Roboto Condensed Bold"/>
                <a:cs typeface="Roboto Condensed Bold"/>
                <a:sym typeface="Roboto Condensed Bold"/>
              </a:rPr>
              <a:t> </a:t>
            </a:r>
          </a:p>
          <a:p>
            <a:pPr algn="just">
              <a:lnSpc>
                <a:spcPts val="5880"/>
              </a:lnSpc>
            </a:pPr>
            <a:r>
              <a:rPr lang="en-US" sz="4200" b="1" dirty="0" err="1">
                <a:solidFill>
                  <a:srgbClr val="535254"/>
                </a:solidFill>
                <a:latin typeface="Roboto Condensed Bold"/>
                <a:ea typeface="Roboto Condensed Bold"/>
                <a:cs typeface="Roboto Condensed Bold"/>
                <a:sym typeface="Roboto Condensed Bold"/>
              </a:rPr>
              <a:t>Thời</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gian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thống</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nhất</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lại</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trong</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nhóm</a:t>
            </a:r>
            <a:r>
              <a:rPr lang="en-US" sz="4200" b="1" dirty="0">
                <a:solidFill>
                  <a:srgbClr val="535254"/>
                </a:solidFill>
                <a:latin typeface="Roboto Condensed Bold"/>
                <a:ea typeface="Roboto Condensed Bold"/>
                <a:cs typeface="Roboto Condensed Bold"/>
                <a:sym typeface="Roboto Condensed Bold"/>
              </a:rPr>
              <a:t>: 10 </a:t>
            </a:r>
            <a:r>
              <a:rPr lang="en-US" sz="4200" b="1" dirty="0" err="1">
                <a:solidFill>
                  <a:srgbClr val="535254"/>
                </a:solidFill>
                <a:latin typeface="Roboto Condensed Bold"/>
                <a:ea typeface="Roboto Condensed Bold"/>
                <a:cs typeface="Roboto Condensed Bold"/>
                <a:sym typeface="Roboto Condensed Bold"/>
              </a:rPr>
              <a:t>phút</a:t>
            </a:r>
            <a:r>
              <a:rPr lang="en-US" sz="4200" b="1" dirty="0">
                <a:solidFill>
                  <a:srgbClr val="535254"/>
                </a:solidFill>
                <a:latin typeface="Roboto Condensed Bold"/>
                <a:ea typeface="Roboto Condensed Bold"/>
                <a:cs typeface="Roboto Condensed Bold"/>
                <a:sym typeface="Roboto Condensed Bold"/>
              </a:rPr>
              <a:t> </a:t>
            </a:r>
          </a:p>
          <a:p>
            <a:pPr algn="just">
              <a:lnSpc>
                <a:spcPts val="5880"/>
              </a:lnSpc>
            </a:pPr>
            <a:r>
              <a:rPr lang="en-US" sz="4200" b="1" dirty="0" err="1">
                <a:solidFill>
                  <a:srgbClr val="535254"/>
                </a:solidFill>
                <a:latin typeface="Roboto Condensed Bold"/>
                <a:ea typeface="Roboto Condensed Bold"/>
                <a:cs typeface="Roboto Condensed Bold"/>
                <a:sym typeface="Roboto Condensed Bold"/>
              </a:rPr>
              <a:t>Thời</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gian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báo</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cáo</a:t>
            </a:r>
            <a:r>
              <a:rPr lang="en-US" sz="4200" b="1" dirty="0">
                <a:solidFill>
                  <a:srgbClr val="535254"/>
                </a:solidFill>
                <a:latin typeface="Roboto Condensed Bold"/>
                <a:ea typeface="Roboto Condensed Bold"/>
                <a:cs typeface="Roboto Condensed Bold"/>
                <a:sym typeface="Roboto Condensed Bold"/>
              </a:rPr>
              <a:t>: 4 </a:t>
            </a:r>
            <a:r>
              <a:rPr lang="en-US" sz="4200" b="1" dirty="0" err="1">
                <a:solidFill>
                  <a:srgbClr val="535254"/>
                </a:solidFill>
                <a:latin typeface="Roboto Condensed Bold"/>
                <a:ea typeface="Roboto Condensed Bold"/>
                <a:cs typeface="Roboto Condensed Bold"/>
                <a:sym typeface="Roboto Condensed Bold"/>
              </a:rPr>
              <a:t>phút</a:t>
            </a:r>
            <a:r>
              <a:rPr lang="en-US" sz="4200" b="1" dirty="0">
                <a:solidFill>
                  <a:srgbClr val="535254"/>
                </a:solidFill>
                <a:latin typeface="Roboto Condensed Bold"/>
                <a:ea typeface="Roboto Condensed Bold"/>
                <a:cs typeface="Roboto Condensed Bold"/>
                <a:sym typeface="Roboto Condensed Bold"/>
              </a:rPr>
              <a:t>/</a:t>
            </a:r>
            <a:r>
              <a:rPr lang="en-US" sz="4200" b="1" dirty="0" err="1">
                <a:solidFill>
                  <a:srgbClr val="535254"/>
                </a:solidFill>
                <a:latin typeface="Roboto Condensed Bold"/>
                <a:ea typeface="Roboto Condensed Bold"/>
                <a:cs typeface="Roboto Condensed Bold"/>
                <a:sym typeface="Roboto Condensed Bold"/>
              </a:rPr>
              <a:t>nhóm</a:t>
            </a:r>
            <a:r>
              <a:rPr lang="en-US" sz="4200" b="1" dirty="0">
                <a:solidFill>
                  <a:srgbClr val="535254"/>
                </a:solidFill>
                <a:latin typeface="Roboto Condensed Bold"/>
                <a:ea typeface="Roboto Condensed Bold"/>
                <a:cs typeface="Roboto Condensed Bold"/>
                <a:sym typeface="Roboto Condensed Bold"/>
              </a:rPr>
              <a:t> </a:t>
            </a:r>
          </a:p>
          <a:p>
            <a:pPr algn="just">
              <a:lnSpc>
                <a:spcPts val="5880"/>
              </a:lnSpc>
            </a:pPr>
            <a:r>
              <a:rPr lang="en-US" sz="4200" b="1" dirty="0" err="1">
                <a:solidFill>
                  <a:srgbClr val="535254"/>
                </a:solidFill>
                <a:latin typeface="Roboto Condensed Bold"/>
                <a:ea typeface="Roboto Condensed Bold"/>
                <a:cs typeface="Roboto Condensed Bold"/>
                <a:sym typeface="Roboto Condensed Bold"/>
              </a:rPr>
              <a:t>Thời</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gian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nhận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xét</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phản</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hồi</a:t>
            </a:r>
            <a:r>
              <a:rPr lang="en-US" sz="4200" b="1" dirty="0">
                <a:solidFill>
                  <a:srgbClr val="535254"/>
                </a:solidFill>
                <a:latin typeface="Roboto Condensed Bold"/>
                <a:ea typeface="Roboto Condensed Bold"/>
                <a:cs typeface="Roboto Condensed Bold"/>
                <a:sym typeface="Roboto Condensed Bold"/>
              </a:rPr>
              <a:t> </a:t>
            </a:r>
            <a:r>
              <a:rPr lang="en-US" sz="4200" b="1" dirty="0" err="1">
                <a:solidFill>
                  <a:srgbClr val="535254"/>
                </a:solidFill>
                <a:latin typeface="Roboto Condensed Bold"/>
                <a:ea typeface="Roboto Condensed Bold"/>
                <a:cs typeface="Roboto Condensed Bold"/>
                <a:sym typeface="Roboto Condensed Bold"/>
              </a:rPr>
              <a:t>nhóm</a:t>
            </a:r>
            <a:r>
              <a:rPr lang="en-US" sz="4200" b="1" dirty="0">
                <a:solidFill>
                  <a:srgbClr val="535254"/>
                </a:solidFill>
                <a:latin typeface="Roboto Condensed Bold"/>
                <a:ea typeface="Roboto Condensed Bold"/>
                <a:cs typeface="Roboto Condensed Bold"/>
                <a:sym typeface="Roboto Condensed Bold"/>
              </a:rPr>
              <a:t>: 4 </a:t>
            </a:r>
            <a:r>
              <a:rPr lang="en-US" sz="4200" b="1" dirty="0" err="1">
                <a:solidFill>
                  <a:srgbClr val="535254"/>
                </a:solidFill>
                <a:latin typeface="Roboto Condensed Bold"/>
                <a:ea typeface="Roboto Condensed Bold"/>
                <a:cs typeface="Roboto Condensed Bold"/>
                <a:sym typeface="Roboto Condensed Bold"/>
              </a:rPr>
              <a:t>phút</a:t>
            </a:r>
            <a:r>
              <a:rPr lang="en-US" sz="4200" b="1" dirty="0">
                <a:solidFill>
                  <a:srgbClr val="535254"/>
                </a:solidFill>
                <a:latin typeface="Roboto Condensed Bold"/>
                <a:ea typeface="Roboto Condensed Bold"/>
                <a:cs typeface="Roboto Condensed Bold"/>
                <a:sym typeface="Roboto Condensed Bold"/>
              </a:rPr>
              <a:t>/</a:t>
            </a:r>
            <a:r>
              <a:rPr lang="en-US" sz="4200" b="1" dirty="0" err="1">
                <a:solidFill>
                  <a:srgbClr val="535254"/>
                </a:solidFill>
                <a:latin typeface="Roboto Condensed Bold"/>
                <a:ea typeface="Roboto Condensed Bold"/>
                <a:cs typeface="Roboto Condensed Bold"/>
                <a:sym typeface="Roboto Condensed Bold"/>
              </a:rPr>
              <a:t>nhóm</a:t>
            </a:r>
            <a:endParaRPr lang="en-US" sz="4200" b="1" dirty="0">
              <a:solidFill>
                <a:srgbClr val="535254"/>
              </a:solidFill>
              <a:latin typeface="Roboto Condensed Bold"/>
              <a:ea typeface="Roboto Condensed Bold"/>
              <a:cs typeface="Roboto Condensed Bold"/>
              <a:sym typeface="Roboto Condensed Bold"/>
            </a:endParaRPr>
          </a:p>
          <a:p>
            <a:pPr algn="just">
              <a:lnSpc>
                <a:spcPts val="5880"/>
              </a:lnSpc>
            </a:pPr>
            <a:endParaRPr lang="en-US" sz="4200" b="1" dirty="0">
              <a:solidFill>
                <a:srgbClr val="535254"/>
              </a:solidFill>
              <a:latin typeface="Roboto Condensed Bold"/>
              <a:ea typeface="Roboto Condensed Bold"/>
              <a:cs typeface="Roboto Condensed Bold"/>
              <a:sym typeface="Roboto Condensed Bold"/>
            </a:endParaRPr>
          </a:p>
        </p:txBody>
      </p:sp>
      <p:sp>
        <p:nvSpPr>
          <p:cNvPr id="12" name="TextBox 12"/>
          <p:cNvSpPr txBox="1"/>
          <p:nvPr/>
        </p:nvSpPr>
        <p:spPr>
          <a:xfrm>
            <a:off x="353518" y="767271"/>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grpSp>
        <p:nvGrpSpPr>
          <p:cNvPr id="13" name="Group 13"/>
          <p:cNvGrpSpPr/>
          <p:nvPr/>
        </p:nvGrpSpPr>
        <p:grpSpPr>
          <a:xfrm>
            <a:off x="3982541" y="2727345"/>
            <a:ext cx="11133759" cy="1530856"/>
            <a:chOff x="0" y="0"/>
            <a:chExt cx="2932348" cy="403188"/>
          </a:xfrm>
        </p:grpSpPr>
        <p:sp>
          <p:nvSpPr>
            <p:cNvPr id="14" name="Freeform 14"/>
            <p:cNvSpPr/>
            <p:nvPr/>
          </p:nvSpPr>
          <p:spPr>
            <a:xfrm>
              <a:off x="0" y="0"/>
              <a:ext cx="2932348" cy="403188"/>
            </a:xfrm>
            <a:custGeom>
              <a:avLst/>
              <a:gdLst/>
              <a:ahLst/>
              <a:cxnLst/>
              <a:rect l="l" t="t" r="r" b="b"/>
              <a:pathLst>
                <a:path w="2932348" h="403188">
                  <a:moveTo>
                    <a:pt x="35463" y="0"/>
                  </a:moveTo>
                  <a:lnTo>
                    <a:pt x="2896885" y="0"/>
                  </a:lnTo>
                  <a:cubicBezTo>
                    <a:pt x="2916471" y="0"/>
                    <a:pt x="2932348" y="15877"/>
                    <a:pt x="2932348" y="35463"/>
                  </a:cubicBezTo>
                  <a:lnTo>
                    <a:pt x="2932348" y="367725"/>
                  </a:lnTo>
                  <a:cubicBezTo>
                    <a:pt x="2932348" y="387311"/>
                    <a:pt x="2916471" y="403188"/>
                    <a:pt x="2896885" y="403188"/>
                  </a:cubicBezTo>
                  <a:lnTo>
                    <a:pt x="35463" y="403188"/>
                  </a:lnTo>
                  <a:cubicBezTo>
                    <a:pt x="15877" y="403188"/>
                    <a:pt x="0" y="387311"/>
                    <a:pt x="0" y="367725"/>
                  </a:cubicBezTo>
                  <a:lnTo>
                    <a:pt x="0" y="35463"/>
                  </a:lnTo>
                  <a:cubicBezTo>
                    <a:pt x="0" y="15877"/>
                    <a:pt x="15877" y="0"/>
                    <a:pt x="35463" y="0"/>
                  </a:cubicBezTo>
                  <a:close/>
                </a:path>
              </a:pathLst>
            </a:custGeom>
            <a:solidFill>
              <a:srgbClr val="FBE061"/>
            </a:solidFill>
          </p:spPr>
          <p:txBody>
            <a:bodyPr/>
            <a:lstStyle/>
            <a:p>
              <a:endParaRPr lang="vi-VN"/>
            </a:p>
          </p:txBody>
        </p:sp>
        <p:sp>
          <p:nvSpPr>
            <p:cNvPr id="15" name="TextBox 15"/>
            <p:cNvSpPr txBox="1"/>
            <p:nvPr/>
          </p:nvSpPr>
          <p:spPr>
            <a:xfrm>
              <a:off x="0" y="-47625"/>
              <a:ext cx="2932348" cy="45081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5258338" y="3008610"/>
            <a:ext cx="15076579" cy="863550"/>
          </a:xfrm>
          <a:prstGeom prst="rect">
            <a:avLst/>
          </a:prstGeom>
        </p:spPr>
        <p:txBody>
          <a:bodyPr lIns="0" tIns="0" rIns="0" bIns="0" rtlCol="0" anchor="t">
            <a:spAutoFit/>
          </a:bodyPr>
          <a:lstStyle/>
          <a:p>
            <a:pPr algn="just">
              <a:lnSpc>
                <a:spcPts val="7000"/>
              </a:lnSpc>
            </a:pPr>
            <a:r>
              <a:rPr lang="en-US" sz="5000">
                <a:solidFill>
                  <a:srgbClr val="535254"/>
                </a:solidFill>
                <a:latin typeface="#9Slide07 Bangers"/>
                <a:ea typeface="#9Slide07 Bangers"/>
                <a:cs typeface="#9Slide07 Bangers"/>
                <a:sym typeface="#9Slide07 Bangers"/>
              </a:rPr>
              <a:t>BÁO CÁO SẢN PHẨM ĐÃ THỰC HIỆN Ở NHÀ</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463536" y="271946"/>
            <a:ext cx="4408423" cy="926476"/>
            <a:chOff x="0" y="0"/>
            <a:chExt cx="1161066" cy="244010"/>
          </a:xfrm>
        </p:grpSpPr>
        <p:sp>
          <p:nvSpPr>
            <p:cNvPr id="4" name="Freeform 4"/>
            <p:cNvSpPr/>
            <p:nvPr/>
          </p:nvSpPr>
          <p:spPr>
            <a:xfrm>
              <a:off x="0" y="0"/>
              <a:ext cx="1161066" cy="244010"/>
            </a:xfrm>
            <a:custGeom>
              <a:avLst/>
              <a:gdLst/>
              <a:ahLst/>
              <a:cxnLst/>
              <a:rect l="l" t="t" r="r" b="b"/>
              <a:pathLst>
                <a:path w="1161066" h="244010">
                  <a:moveTo>
                    <a:pt x="89564" y="0"/>
                  </a:moveTo>
                  <a:lnTo>
                    <a:pt x="1071502" y="0"/>
                  </a:lnTo>
                  <a:cubicBezTo>
                    <a:pt x="1120967" y="0"/>
                    <a:pt x="1161066" y="40099"/>
                    <a:pt x="1161066" y="89564"/>
                  </a:cubicBezTo>
                  <a:lnTo>
                    <a:pt x="1161066" y="154446"/>
                  </a:lnTo>
                  <a:cubicBezTo>
                    <a:pt x="1161066" y="203911"/>
                    <a:pt x="1120967" y="244010"/>
                    <a:pt x="1071502" y="244010"/>
                  </a:cubicBezTo>
                  <a:lnTo>
                    <a:pt x="89564" y="244010"/>
                  </a:lnTo>
                  <a:cubicBezTo>
                    <a:pt x="40099" y="244010"/>
                    <a:pt x="0" y="203911"/>
                    <a:pt x="0" y="154446"/>
                  </a:cubicBezTo>
                  <a:lnTo>
                    <a:pt x="0" y="89564"/>
                  </a:lnTo>
                  <a:cubicBezTo>
                    <a:pt x="0" y="40099"/>
                    <a:pt x="40099" y="0"/>
                    <a:pt x="89564" y="0"/>
                  </a:cubicBezTo>
                  <a:close/>
                </a:path>
              </a:pathLst>
            </a:custGeom>
            <a:solidFill>
              <a:srgbClr val="FBE061"/>
            </a:solidFill>
          </p:spPr>
          <p:txBody>
            <a:bodyPr/>
            <a:lstStyle/>
            <a:p>
              <a:endParaRPr lang="vi-VN"/>
            </a:p>
          </p:txBody>
        </p:sp>
        <p:sp>
          <p:nvSpPr>
            <p:cNvPr id="5" name="TextBox 5"/>
            <p:cNvSpPr txBox="1"/>
            <p:nvPr/>
          </p:nvSpPr>
          <p:spPr>
            <a:xfrm>
              <a:off x="0" y="-47625"/>
              <a:ext cx="1161066" cy="2916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680119" y="251021"/>
            <a:ext cx="15076579" cy="863550"/>
          </a:xfrm>
          <a:prstGeom prst="rect">
            <a:avLst/>
          </a:prstGeom>
        </p:spPr>
        <p:txBody>
          <a:bodyPr lIns="0" tIns="0" rIns="0" bIns="0" rtlCol="0" anchor="t">
            <a:spAutoFit/>
          </a:bodyPr>
          <a:lstStyle/>
          <a:p>
            <a:pPr algn="just">
              <a:lnSpc>
                <a:spcPts val="7000"/>
              </a:lnSpc>
            </a:pPr>
            <a:r>
              <a:rPr lang="en-US" sz="5000">
                <a:solidFill>
                  <a:srgbClr val="535254"/>
                </a:solidFill>
                <a:latin typeface="#9Slide07 Bangers"/>
                <a:ea typeface="#9Slide07 Bangers"/>
                <a:cs typeface="#9Slide07 Bangers"/>
                <a:sym typeface="#9Slide07 Bangers"/>
              </a:rPr>
              <a:t>nhóm 1,2</a:t>
            </a:r>
          </a:p>
        </p:txBody>
      </p:sp>
      <p:sp>
        <p:nvSpPr>
          <p:cNvPr id="7" name="TextBox 7"/>
          <p:cNvSpPr txBox="1"/>
          <p:nvPr/>
        </p:nvSpPr>
        <p:spPr>
          <a:xfrm>
            <a:off x="698241" y="1511897"/>
            <a:ext cx="16891518" cy="2098600"/>
          </a:xfrm>
          <a:prstGeom prst="rect">
            <a:avLst/>
          </a:prstGeom>
        </p:spPr>
        <p:txBody>
          <a:bodyPr lIns="0" tIns="0" rIns="0" bIns="0" rtlCol="0" anchor="t">
            <a:spAutoFit/>
          </a:bodyPr>
          <a:lstStyle/>
          <a:p>
            <a:pPr algn="just">
              <a:lnSpc>
                <a:spcPts val="5600"/>
              </a:lnSpc>
            </a:pPr>
            <a:r>
              <a:rPr lang="en-US" sz="4000" b="1" dirty="0" err="1">
                <a:solidFill>
                  <a:srgbClr val="535254"/>
                </a:solidFill>
                <a:latin typeface="Roboto Condensed Bold"/>
                <a:ea typeface="Roboto Condensed Bold"/>
                <a:cs typeface="Roboto Condensed Bold"/>
                <a:sym typeface="Roboto Condensed Bold"/>
              </a:rPr>
              <a:t>Nhiệm</a:t>
            </a:r>
            <a:r>
              <a:rPr lang="en-US" sz="4000" b="1" dirty="0">
                <a:solidFill>
                  <a:srgbClr val="535254"/>
                </a:solidFill>
                <a:latin typeface="Roboto Condensed Bold"/>
                <a:ea typeface="Roboto Condensed Bold"/>
                <a:cs typeface="Roboto Condensed Bold"/>
                <a:sym typeface="Roboto Condensed Bold"/>
              </a:rPr>
              <a:t> </a:t>
            </a:r>
            <a:r>
              <a:rPr lang="en-US" sz="4000" b="1" dirty="0" err="1">
                <a:solidFill>
                  <a:srgbClr val="535254"/>
                </a:solidFill>
                <a:latin typeface="Roboto Condensed Bold"/>
                <a:ea typeface="Roboto Condensed Bold"/>
                <a:cs typeface="Roboto Condensed Bold"/>
                <a:sym typeface="Roboto Condensed Bold"/>
              </a:rPr>
              <a:t>vụ</a:t>
            </a:r>
            <a:r>
              <a:rPr lang="en-US" sz="4000" b="1" dirty="0">
                <a:solidFill>
                  <a:srgbClr val="535254"/>
                </a:solidFill>
                <a:latin typeface="Roboto Condensed Bold"/>
                <a:ea typeface="Roboto Condensed Bold"/>
                <a:cs typeface="Roboto Condensed Bold"/>
                <a:sym typeface="Roboto Condensed Bold"/>
              </a:rPr>
              <a:t> 1: </a:t>
            </a:r>
            <a:r>
              <a:rPr lang="en-US" sz="4000" dirty="0" err="1">
                <a:solidFill>
                  <a:srgbClr val="535254"/>
                </a:solidFill>
                <a:latin typeface="Roboto Condensed"/>
                <a:ea typeface="Roboto Condensed"/>
                <a:cs typeface="Roboto Condensed"/>
                <a:sym typeface="Roboto Condensed"/>
              </a:rPr>
              <a:t>Chỉ</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ra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đặc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điểm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của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văn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bản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thông</a:t>
            </a:r>
            <a:r>
              <a:rPr lang="en-US" sz="4000" dirty="0">
                <a:solidFill>
                  <a:srgbClr val="535254"/>
                </a:solidFill>
                <a:latin typeface="Roboto Condensed"/>
                <a:ea typeface="Roboto Condensed"/>
                <a:cs typeface="Roboto Condensed"/>
                <a:sym typeface="Roboto Condensed"/>
              </a:rPr>
              <a:t> tin </a:t>
            </a:r>
            <a:r>
              <a:rPr lang="en-US" sz="4000" dirty="0" err="1">
                <a:solidFill>
                  <a:srgbClr val="535254"/>
                </a:solidFill>
                <a:latin typeface="Roboto Condensed"/>
                <a:ea typeface="Roboto Condensed"/>
                <a:cs typeface="Roboto Condensed"/>
                <a:sym typeface="Roboto Condensed"/>
              </a:rPr>
              <a:t>được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thể</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hiện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trong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bài</a:t>
            </a:r>
            <a:r>
              <a:rPr lang="en-US" sz="4000" dirty="0">
                <a:solidFill>
                  <a:srgbClr val="535254"/>
                </a:solidFill>
                <a:latin typeface="Roboto Condensed"/>
                <a:ea typeface="Roboto Condensed"/>
                <a:cs typeface="Roboto Condensed"/>
                <a:sym typeface="Roboto Condensed"/>
              </a:rPr>
              <a:t> bao </a:t>
            </a:r>
            <a:r>
              <a:rPr lang="en-US" sz="4000" dirty="0" err="1">
                <a:solidFill>
                  <a:srgbClr val="535254"/>
                </a:solidFill>
                <a:latin typeface="Roboto Condensed"/>
                <a:ea typeface="Roboto Condensed"/>
                <a:cs typeface="Roboto Condensed"/>
                <a:sym typeface="Roboto Condensed"/>
              </a:rPr>
              <a:t>gồm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cấu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trúc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của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văn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bản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nhan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đề</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của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văn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bản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sa-pô</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đề</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mục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phương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tiện</a:t>
            </a:r>
            <a:r>
              <a:rPr lang="en-US" sz="4000" dirty="0">
                <a:solidFill>
                  <a:srgbClr val="535254"/>
                </a:solidFill>
                <a:latin typeface="Roboto Condensed"/>
                <a:ea typeface="Roboto Condensed"/>
                <a:cs typeface="Roboto Condensed"/>
                <a:sym typeface="Roboto Condensed"/>
              </a:rPr>
              <a:t> phi </a:t>
            </a:r>
            <a:r>
              <a:rPr lang="en-US" sz="4000" dirty="0" err="1">
                <a:solidFill>
                  <a:srgbClr val="535254"/>
                </a:solidFill>
                <a:latin typeface="Roboto Condensed"/>
                <a:ea typeface="Roboto Condensed"/>
                <a:cs typeface="Roboto Condensed"/>
                <a:sym typeface="Roboto Condensed"/>
              </a:rPr>
              <a:t>ngôn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ngữ</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trình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bày</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thông</a:t>
            </a:r>
            <a:r>
              <a:rPr lang="en-US" sz="4000" dirty="0">
                <a:solidFill>
                  <a:srgbClr val="535254"/>
                </a:solidFill>
                <a:latin typeface="Roboto Condensed"/>
                <a:ea typeface="Roboto Condensed"/>
                <a:cs typeface="Roboto Condensed"/>
                <a:sym typeface="Roboto Condensed"/>
              </a:rPr>
              <a:t> tin, </a:t>
            </a:r>
            <a:r>
              <a:rPr lang="en-US" sz="4000" dirty="0" err="1">
                <a:solidFill>
                  <a:srgbClr val="535254"/>
                </a:solidFill>
                <a:latin typeface="Roboto Condensed"/>
                <a:ea typeface="Roboto Condensed"/>
                <a:cs typeface="Roboto Condensed"/>
                <a:sym typeface="Roboto Condensed"/>
              </a:rPr>
              <a:t>mục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đích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của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văn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bản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Phiếu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học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tập</a:t>
            </a:r>
            <a:r>
              <a:rPr lang="en-US" sz="4000" dirty="0">
                <a:solidFill>
                  <a:srgbClr val="535254"/>
                </a:solidFill>
                <a:latin typeface="Roboto Condensed"/>
                <a:ea typeface="Roboto Condensed"/>
                <a:cs typeface="Roboto Condensed"/>
                <a:sym typeface="Roboto Condensed"/>
              </a:rPr>
              <a:t> 01)</a:t>
            </a:r>
          </a:p>
        </p:txBody>
      </p:sp>
      <p:sp>
        <p:nvSpPr>
          <p:cNvPr id="8" name="TextBox 8"/>
          <p:cNvSpPr txBox="1"/>
          <p:nvPr/>
        </p:nvSpPr>
        <p:spPr>
          <a:xfrm>
            <a:off x="698241" y="3698858"/>
            <a:ext cx="17205958" cy="7032377"/>
          </a:xfrm>
          <a:prstGeom prst="rect">
            <a:avLst/>
          </a:prstGeom>
        </p:spPr>
        <p:txBody>
          <a:bodyPr lIns="0" tIns="0" rIns="0" bIns="0" rtlCol="0" anchor="t">
            <a:spAutoFit/>
          </a:bodyPr>
          <a:lstStyle/>
          <a:p>
            <a:pPr algn="just">
              <a:lnSpc>
                <a:spcPts val="5600"/>
              </a:lnSpc>
            </a:pPr>
            <a:r>
              <a:rPr lang="en-US" sz="4000" b="1" dirty="0" err="1">
                <a:solidFill>
                  <a:srgbClr val="535254"/>
                </a:solidFill>
                <a:latin typeface="Roboto Condensed Bold"/>
                <a:ea typeface="Roboto Condensed Bold"/>
                <a:cs typeface="Roboto Condensed Bold"/>
                <a:sym typeface="Roboto Condensed Bold"/>
              </a:rPr>
              <a:t>Nhiệm</a:t>
            </a:r>
            <a:r>
              <a:rPr lang="en-US" sz="4000" b="1" dirty="0">
                <a:solidFill>
                  <a:srgbClr val="535254"/>
                </a:solidFill>
                <a:latin typeface="Roboto Condensed Bold"/>
                <a:ea typeface="Roboto Condensed Bold"/>
                <a:cs typeface="Roboto Condensed Bold"/>
                <a:sym typeface="Roboto Condensed Bold"/>
              </a:rPr>
              <a:t> </a:t>
            </a:r>
            <a:r>
              <a:rPr lang="en-US" sz="4000" b="1" dirty="0" err="1">
                <a:solidFill>
                  <a:srgbClr val="535254"/>
                </a:solidFill>
                <a:latin typeface="Roboto Condensed Bold"/>
                <a:ea typeface="Roboto Condensed Bold"/>
                <a:cs typeface="Roboto Condensed Bold"/>
                <a:sym typeface="Roboto Condensed Bold"/>
              </a:rPr>
              <a:t>vụ</a:t>
            </a:r>
            <a:r>
              <a:rPr lang="en-US" sz="4000" b="1" dirty="0">
                <a:solidFill>
                  <a:srgbClr val="535254"/>
                </a:solidFill>
                <a:latin typeface="Roboto Condensed Bold"/>
                <a:ea typeface="Roboto Condensed Bold"/>
                <a:cs typeface="Roboto Condensed Bold"/>
                <a:sym typeface="Roboto Condensed Bold"/>
              </a:rPr>
              <a:t> 2: </a:t>
            </a:r>
          </a:p>
          <a:p>
            <a:pPr algn="ctr">
              <a:lnSpc>
                <a:spcPts val="5600"/>
              </a:lnSpc>
            </a:pPr>
            <a:r>
              <a:rPr lang="en-US" sz="4000" dirty="0" err="1">
                <a:solidFill>
                  <a:srgbClr val="535254"/>
                </a:solidFill>
                <a:latin typeface="#9Slide07 Bangers"/>
                <a:ea typeface="#9Slide07 Bangers"/>
                <a:cs typeface="#9Slide07 Bangers"/>
                <a:sym typeface="#9Slide07 Bangers"/>
              </a:rPr>
              <a:t>Hành</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trình</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khám</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phá</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Xiêm</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Riệp</a:t>
            </a:r>
            <a:r>
              <a:rPr lang="en-US" sz="4000" dirty="0">
                <a:solidFill>
                  <a:srgbClr val="535254"/>
                </a:solidFill>
                <a:latin typeface="#9Slide07 Bangers"/>
                <a:ea typeface="#9Slide07 Bangers"/>
                <a:cs typeface="#9Slide07 Bangers"/>
                <a:sym typeface="#9Slide07 Bangers"/>
              </a:rPr>
              <a:t> – </a:t>
            </a:r>
            <a:r>
              <a:rPr lang="en-US" sz="4000" dirty="0" err="1">
                <a:solidFill>
                  <a:srgbClr val="535254"/>
                </a:solidFill>
                <a:latin typeface="#9Slide07 Bangers"/>
                <a:ea typeface="#9Slide07 Bangers"/>
                <a:cs typeface="#9Slide07 Bangers"/>
                <a:sym typeface="#9Slide07 Bangers"/>
              </a:rPr>
              <a:t>Trạm</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dừng</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chân</a:t>
            </a:r>
            <a:r>
              <a:rPr lang="en-US" sz="4000" dirty="0">
                <a:solidFill>
                  <a:srgbClr val="535254"/>
                </a:solidFill>
                <a:latin typeface="#9Slide07 Bangers"/>
                <a:ea typeface="#9Slide07 Bangers"/>
                <a:cs typeface="#9Slide07 Bangers"/>
                <a:sym typeface="#9Slide07 Bangers"/>
              </a:rPr>
              <a:t> qua </a:t>
            </a:r>
            <a:r>
              <a:rPr lang="en-US" sz="4000" dirty="0" err="1">
                <a:solidFill>
                  <a:srgbClr val="535254"/>
                </a:solidFill>
                <a:latin typeface="#9Slide07 Bangers"/>
                <a:ea typeface="#9Slide07 Bangers"/>
                <a:cs typeface="#9Slide07 Bangers"/>
                <a:sym typeface="#9Slide07 Bangers"/>
              </a:rPr>
              <a:t>các</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bức</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hình</a:t>
            </a:r>
            <a:endParaRPr lang="en-US" sz="4000" dirty="0">
              <a:solidFill>
                <a:srgbClr val="535254"/>
              </a:solidFill>
              <a:latin typeface="#9Slide07 Bangers"/>
              <a:ea typeface="#9Slide07 Bangers"/>
              <a:cs typeface="#9Slide07 Bangers"/>
              <a:sym typeface="#9Slide07 Bangers"/>
            </a:endParaRPr>
          </a:p>
          <a:p>
            <a:pPr marL="863601" lvl="1" indent="-431801" algn="just">
              <a:lnSpc>
                <a:spcPts val="5600"/>
              </a:lnSpc>
              <a:buFont typeface="Arial"/>
              <a:buChar char="•"/>
            </a:pPr>
            <a:r>
              <a:rPr lang="en-US" sz="4000" b="1" dirty="0" err="1">
                <a:solidFill>
                  <a:srgbClr val="535254"/>
                </a:solidFill>
                <a:latin typeface="Roboto Condensed Bold"/>
                <a:ea typeface="Roboto Condensed Bold"/>
                <a:cs typeface="Roboto Condensed Bold"/>
                <a:sym typeface="Roboto Condensed Bold"/>
              </a:rPr>
              <a:t>Hoạt</a:t>
            </a:r>
            <a:r>
              <a:rPr lang="en-US" sz="4000" b="1" dirty="0">
                <a:solidFill>
                  <a:srgbClr val="535254"/>
                </a:solidFill>
                <a:latin typeface="Roboto Condensed Bold"/>
                <a:ea typeface="Roboto Condensed Bold"/>
                <a:cs typeface="Roboto Condensed Bold"/>
                <a:sym typeface="Roboto Condensed Bold"/>
              </a:rPr>
              <a:t> </a:t>
            </a:r>
            <a:r>
              <a:rPr lang="en-US" sz="4000" b="1" dirty="0" err="1">
                <a:solidFill>
                  <a:srgbClr val="535254"/>
                </a:solidFill>
                <a:latin typeface="Roboto Condensed Bold"/>
                <a:ea typeface="Roboto Condensed Bold"/>
                <a:cs typeface="Roboto Condensed Bold"/>
                <a:sym typeface="Roboto Condensed Bold"/>
              </a:rPr>
              <a:t>động</a:t>
            </a:r>
            <a:r>
              <a:rPr lang="en-US" sz="4000" b="1" dirty="0">
                <a:solidFill>
                  <a:srgbClr val="535254"/>
                </a:solidFill>
                <a:latin typeface="Roboto Condensed Bold"/>
                <a:ea typeface="Roboto Condensed Bold"/>
                <a:cs typeface="Roboto Condensed Bold"/>
                <a:sym typeface="Roboto Condensed Bold"/>
              </a:rPr>
              <a: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Sưu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tầm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tranh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ảnh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về</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địa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điểm</a:t>
            </a:r>
            <a:r>
              <a:rPr lang="en-US" sz="4000" dirty="0">
                <a:solidFill>
                  <a:srgbClr val="535254"/>
                </a:solidFill>
                <a:latin typeface="Roboto Condensed"/>
                <a:ea typeface="Roboto Condensed"/>
                <a:cs typeface="Roboto Condensed"/>
                <a:sym typeface="Roboto Condensed"/>
              </a:rPr>
              <a:t> ở </a:t>
            </a:r>
            <a:r>
              <a:rPr lang="en-US" sz="4000" dirty="0" err="1">
                <a:solidFill>
                  <a:srgbClr val="535254"/>
                </a:solidFill>
                <a:latin typeface="Roboto Condensed"/>
                <a:ea typeface="Roboto Condensed"/>
                <a:cs typeface="Roboto Condensed"/>
                <a:sym typeface="Roboto Condensed"/>
              </a:rPr>
              <a:t>Xiêm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Riệp</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như</a:t>
            </a:r>
            <a:r>
              <a:rPr lang="en-US" sz="4000" dirty="0">
                <a:solidFill>
                  <a:srgbClr val="535254"/>
                </a:solidFill>
                <a:latin typeface="Roboto Condensed"/>
                <a:ea typeface="Roboto Condensed"/>
                <a:cs typeface="Roboto Condensed"/>
                <a:sym typeface="Roboto Condensed"/>
              </a:rPr>
              <a:t> Angkor Wat, Angkor Thom, </a:t>
            </a:r>
            <a:r>
              <a:rPr lang="en-US" sz="4000" dirty="0" err="1">
                <a:solidFill>
                  <a:srgbClr val="535254"/>
                </a:solidFill>
                <a:latin typeface="Roboto Condensed"/>
                <a:ea typeface="Roboto Condensed"/>
                <a:cs typeface="Roboto Condensed"/>
                <a:sym typeface="Roboto Condensed"/>
              </a:rPr>
              <a:t>chợ</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đêm</a:t>
            </a:r>
            <a:r>
              <a:rPr lang="en-US" sz="4000" dirty="0">
                <a:solidFill>
                  <a:srgbClr val="535254"/>
                </a:solidFill>
                <a:latin typeface="Roboto Condensed"/>
                <a:ea typeface="Roboto Condensed"/>
                <a:cs typeface="Roboto Condensed"/>
                <a:sym typeface="Roboto Condensed"/>
              </a:rPr>
              <a:t>, hay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con </a:t>
            </a:r>
            <a:r>
              <a:rPr lang="en-US" sz="4000" dirty="0" err="1">
                <a:solidFill>
                  <a:srgbClr val="535254"/>
                </a:solidFill>
                <a:latin typeface="Roboto Condensed"/>
                <a:ea typeface="Roboto Condensed"/>
                <a:cs typeface="Roboto Condensed"/>
                <a:sym typeface="Roboto Condensed"/>
              </a:rPr>
              <a:t>phố</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Mỗi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bức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tranh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được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coi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như</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một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trạm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dừng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chân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trong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hành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trình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ảo</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Mỗi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thành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viên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đóng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vai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là</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một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hướng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dẫn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viên</a:t>
            </a:r>
            <a:r>
              <a:rPr lang="en-US" sz="4000" dirty="0">
                <a:solidFill>
                  <a:srgbClr val="535254"/>
                </a:solidFill>
                <a:latin typeface="Roboto Condensed"/>
                <a:ea typeface="Roboto Condensed"/>
                <a:cs typeface="Roboto Condensed"/>
                <a:sym typeface="Roboto Condensed"/>
              </a:rPr>
              <a:t> du </a:t>
            </a:r>
            <a:r>
              <a:rPr lang="en-US" sz="4000" dirty="0" err="1">
                <a:solidFill>
                  <a:srgbClr val="535254"/>
                </a:solidFill>
                <a:latin typeface="Roboto Condensed"/>
                <a:ea typeface="Roboto Condensed"/>
                <a:cs typeface="Roboto Condensed"/>
                <a:sym typeface="Roboto Condensed"/>
              </a:rPr>
              <a:t>lịch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lần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lượt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dẫn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đoàn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đến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trạm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mô</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tả</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khung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cảnh</a:t>
            </a:r>
            <a:r>
              <a:rPr lang="en-US" sz="4000" dirty="0">
                <a:solidFill>
                  <a:srgbClr val="535254"/>
                </a:solidFill>
                <a:latin typeface="Roboto Condensed"/>
                <a:ea typeface="Roboto Condensed"/>
                <a:cs typeface="Roboto Condensed"/>
                <a:sym typeface="Roboto Condensed"/>
              </a:rPr>
              <a:t> qua </a:t>
            </a:r>
            <a:r>
              <a:rPr lang="en-US" sz="4000" dirty="0" err="1">
                <a:solidFill>
                  <a:srgbClr val="535254"/>
                </a:solidFill>
                <a:latin typeface="Roboto Condensed"/>
                <a:ea typeface="Roboto Condensed"/>
                <a:cs typeface="Roboto Condensed"/>
                <a:sym typeface="Roboto Condensed"/>
              </a:rPr>
              <a:t>góc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nhìn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của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mình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và</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nêu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cảm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nhận</a:t>
            </a:r>
            <a:r>
              <a:rPr lang="en-US" sz="4000" dirty="0">
                <a:solidFill>
                  <a:srgbClr val="535254"/>
                </a:solidFill>
                <a:latin typeface="Roboto Condensed"/>
                <a:ea typeface="Roboto Condensed"/>
                <a:cs typeface="Roboto Condensed"/>
                <a:sym typeface="Roboto Condensed"/>
              </a:rPr>
              <a:t>.</a:t>
            </a:r>
          </a:p>
          <a:p>
            <a:pPr marL="863601" lvl="1" indent="-431801" algn="just">
              <a:lnSpc>
                <a:spcPts val="5600"/>
              </a:lnSpc>
              <a:buFont typeface="Arial"/>
              <a:buChar char="•"/>
            </a:pPr>
            <a:r>
              <a:rPr lang="en-US" sz="4000" b="1" dirty="0" err="1">
                <a:solidFill>
                  <a:srgbClr val="535254"/>
                </a:solidFill>
                <a:latin typeface="Roboto Condensed Bold"/>
                <a:ea typeface="Roboto Condensed Bold"/>
                <a:cs typeface="Roboto Condensed Bold"/>
                <a:sym typeface="Roboto Condensed Bold"/>
              </a:rPr>
              <a:t>Lưu</a:t>
            </a:r>
            <a:r>
              <a:rPr lang="en-US" sz="4000" b="1" dirty="0">
                <a:solidFill>
                  <a:srgbClr val="535254"/>
                </a:solidFill>
                <a:latin typeface="Roboto Condensed Bold"/>
                <a:ea typeface="Roboto Condensed Bold"/>
                <a:cs typeface="Roboto Condensed Bold"/>
                <a:sym typeface="Roboto Condensed Bold"/>
              </a:rPr>
              <a:t> ý: </a:t>
            </a:r>
            <a:r>
              <a:rPr lang="en-US" sz="4000" dirty="0" err="1">
                <a:solidFill>
                  <a:srgbClr val="535254"/>
                </a:solidFill>
                <a:latin typeface="Roboto Condensed"/>
                <a:ea typeface="Roboto Condensed"/>
                <a:cs typeface="Roboto Condensed"/>
                <a:sym typeface="Roboto Condensed"/>
              </a:rPr>
              <a:t>Mỗi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trạm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có</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một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câu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đố</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hoặc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câu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hỏi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liên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quan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đến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hình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ảnh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Cả</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nhóm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sẽ</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đặt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câu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hỏi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cho</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nhóm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khác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trước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khi</a:t>
            </a:r>
            <a:r>
              <a:rPr lang="en-US" sz="4000" dirty="0">
                <a:solidFill>
                  <a:srgbClr val="535254"/>
                </a:solidFill>
                <a:latin typeface="Roboto Condensed"/>
                <a:ea typeface="Roboto Condensed"/>
                <a:cs typeface="Roboto Condensed"/>
                <a:sym typeface="Roboto Condensed"/>
              </a:rPr>
              <a:t> di </a:t>
            </a:r>
            <a:r>
              <a:rPr lang="en-US" sz="4000" dirty="0" err="1">
                <a:solidFill>
                  <a:srgbClr val="535254"/>
                </a:solidFill>
                <a:latin typeface="Roboto Condensed"/>
                <a:ea typeface="Roboto Condensed"/>
                <a:cs typeface="Roboto Condensed"/>
                <a:sym typeface="Roboto Condensed"/>
              </a:rPr>
              <a:t>chuyển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đến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trạm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tiếp</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theo.</a:t>
            </a:r>
            <a:endParaRPr lang="en-US" sz="4000" dirty="0">
              <a:solidFill>
                <a:srgbClr val="535254"/>
              </a:solidFill>
              <a:latin typeface="Roboto Condensed"/>
              <a:ea typeface="Roboto Condensed"/>
              <a:cs typeface="Roboto Condensed"/>
              <a:sym typeface="Roboto Condensed"/>
            </a:endParaRPr>
          </a:p>
          <a:p>
            <a:pPr algn="just">
              <a:lnSpc>
                <a:spcPts val="5600"/>
              </a:lnSpc>
            </a:pPr>
            <a:endParaRPr lang="en-US" sz="4000" dirty="0">
              <a:solidFill>
                <a:srgbClr val="535254"/>
              </a:solidFill>
              <a:latin typeface="Roboto Condensed"/>
              <a:ea typeface="Roboto Condensed"/>
              <a:cs typeface="Roboto Condensed"/>
              <a:sym typeface="Roboto Condensed"/>
            </a:endParaRP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463536" y="271946"/>
            <a:ext cx="4408423" cy="926476"/>
            <a:chOff x="0" y="0"/>
            <a:chExt cx="1161066" cy="244010"/>
          </a:xfrm>
        </p:grpSpPr>
        <p:sp>
          <p:nvSpPr>
            <p:cNvPr id="4" name="Freeform 4"/>
            <p:cNvSpPr/>
            <p:nvPr/>
          </p:nvSpPr>
          <p:spPr>
            <a:xfrm>
              <a:off x="0" y="0"/>
              <a:ext cx="1161066" cy="244010"/>
            </a:xfrm>
            <a:custGeom>
              <a:avLst/>
              <a:gdLst/>
              <a:ahLst/>
              <a:cxnLst/>
              <a:rect l="l" t="t" r="r" b="b"/>
              <a:pathLst>
                <a:path w="1161066" h="244010">
                  <a:moveTo>
                    <a:pt x="89564" y="0"/>
                  </a:moveTo>
                  <a:lnTo>
                    <a:pt x="1071502" y="0"/>
                  </a:lnTo>
                  <a:cubicBezTo>
                    <a:pt x="1120967" y="0"/>
                    <a:pt x="1161066" y="40099"/>
                    <a:pt x="1161066" y="89564"/>
                  </a:cubicBezTo>
                  <a:lnTo>
                    <a:pt x="1161066" y="154446"/>
                  </a:lnTo>
                  <a:cubicBezTo>
                    <a:pt x="1161066" y="203911"/>
                    <a:pt x="1120967" y="244010"/>
                    <a:pt x="1071502" y="244010"/>
                  </a:cubicBezTo>
                  <a:lnTo>
                    <a:pt x="89564" y="244010"/>
                  </a:lnTo>
                  <a:cubicBezTo>
                    <a:pt x="40099" y="244010"/>
                    <a:pt x="0" y="203911"/>
                    <a:pt x="0" y="154446"/>
                  </a:cubicBezTo>
                  <a:lnTo>
                    <a:pt x="0" y="89564"/>
                  </a:lnTo>
                  <a:cubicBezTo>
                    <a:pt x="0" y="40099"/>
                    <a:pt x="40099" y="0"/>
                    <a:pt x="89564" y="0"/>
                  </a:cubicBezTo>
                  <a:close/>
                </a:path>
              </a:pathLst>
            </a:custGeom>
            <a:solidFill>
              <a:srgbClr val="FBE061"/>
            </a:solidFill>
          </p:spPr>
          <p:txBody>
            <a:bodyPr/>
            <a:lstStyle/>
            <a:p>
              <a:endParaRPr lang="vi-VN"/>
            </a:p>
          </p:txBody>
        </p:sp>
        <p:sp>
          <p:nvSpPr>
            <p:cNvPr id="5" name="TextBox 5"/>
            <p:cNvSpPr txBox="1"/>
            <p:nvPr/>
          </p:nvSpPr>
          <p:spPr>
            <a:xfrm>
              <a:off x="0" y="-47625"/>
              <a:ext cx="1161066" cy="2916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680119" y="251021"/>
            <a:ext cx="15076579" cy="863550"/>
          </a:xfrm>
          <a:prstGeom prst="rect">
            <a:avLst/>
          </a:prstGeom>
        </p:spPr>
        <p:txBody>
          <a:bodyPr lIns="0" tIns="0" rIns="0" bIns="0" rtlCol="0" anchor="t">
            <a:spAutoFit/>
          </a:bodyPr>
          <a:lstStyle/>
          <a:p>
            <a:pPr algn="just">
              <a:lnSpc>
                <a:spcPts val="7000"/>
              </a:lnSpc>
            </a:pPr>
            <a:r>
              <a:rPr lang="en-US" sz="5000">
                <a:solidFill>
                  <a:srgbClr val="535254"/>
                </a:solidFill>
                <a:latin typeface="#9Slide07 Bangers"/>
                <a:ea typeface="#9Slide07 Bangers"/>
                <a:cs typeface="#9Slide07 Bangers"/>
                <a:sym typeface="#9Slide07 Bangers"/>
              </a:rPr>
              <a:t>nhóm 3,4</a:t>
            </a:r>
          </a:p>
        </p:txBody>
      </p:sp>
      <p:sp>
        <p:nvSpPr>
          <p:cNvPr id="7" name="TextBox 7"/>
          <p:cNvSpPr txBox="1"/>
          <p:nvPr/>
        </p:nvSpPr>
        <p:spPr>
          <a:xfrm>
            <a:off x="698241" y="1521422"/>
            <a:ext cx="16891518" cy="1313180"/>
          </a:xfrm>
          <a:prstGeom prst="rect">
            <a:avLst/>
          </a:prstGeom>
        </p:spPr>
        <p:txBody>
          <a:bodyPr lIns="0" tIns="0" rIns="0" bIns="0" rtlCol="0" anchor="t">
            <a:spAutoFit/>
          </a:bodyPr>
          <a:lstStyle/>
          <a:p>
            <a:pPr algn="just">
              <a:lnSpc>
                <a:spcPts val="5320"/>
              </a:lnSpc>
            </a:pPr>
            <a:r>
              <a:rPr lang="en-US" sz="3800" b="1">
                <a:solidFill>
                  <a:srgbClr val="535254"/>
                </a:solidFill>
                <a:latin typeface="Roboto Condensed Bold"/>
                <a:ea typeface="Roboto Condensed Bold"/>
                <a:cs typeface="Roboto Condensed Bold"/>
                <a:sym typeface="Roboto Condensed Bold"/>
              </a:rPr>
              <a:t>Nhiệm vụ 1: </a:t>
            </a:r>
            <a:r>
              <a:rPr lang="en-US" sz="3800">
                <a:solidFill>
                  <a:srgbClr val="535254"/>
                </a:solidFill>
                <a:latin typeface="Roboto Condensed"/>
                <a:ea typeface="Roboto Condensed"/>
                <a:cs typeface="Roboto Condensed"/>
                <a:sym typeface="Roboto Condensed"/>
              </a:rPr>
              <a:t>Nhận xét và làm sáng tỏ tình cảm, thái độ của người viết qua một số câu văn và các chi tiết cụ thể trong phần một (Thành phố bình yên) của văn bản.</a:t>
            </a:r>
          </a:p>
        </p:txBody>
      </p:sp>
      <p:sp>
        <p:nvSpPr>
          <p:cNvPr id="8" name="TextBox 8"/>
          <p:cNvSpPr txBox="1"/>
          <p:nvPr/>
        </p:nvSpPr>
        <p:spPr>
          <a:xfrm>
            <a:off x="698241" y="3012597"/>
            <a:ext cx="17205958" cy="5980430"/>
          </a:xfrm>
          <a:prstGeom prst="rect">
            <a:avLst/>
          </a:prstGeom>
        </p:spPr>
        <p:txBody>
          <a:bodyPr lIns="0" tIns="0" rIns="0" bIns="0" rtlCol="0" anchor="t">
            <a:spAutoFit/>
          </a:bodyPr>
          <a:lstStyle/>
          <a:p>
            <a:pPr algn="just">
              <a:lnSpc>
                <a:spcPts val="5320"/>
              </a:lnSpc>
            </a:pPr>
            <a:r>
              <a:rPr lang="en-US" sz="3800" b="1">
                <a:solidFill>
                  <a:srgbClr val="535254"/>
                </a:solidFill>
                <a:latin typeface="Roboto Condensed Bold"/>
                <a:ea typeface="Roboto Condensed Bold"/>
                <a:cs typeface="Roboto Condensed Bold"/>
                <a:sym typeface="Roboto Condensed Bold"/>
              </a:rPr>
              <a:t>Nhiệm vụ 2: </a:t>
            </a:r>
          </a:p>
          <a:p>
            <a:pPr algn="ctr">
              <a:lnSpc>
                <a:spcPts val="5320"/>
              </a:lnSpc>
            </a:pPr>
            <a:r>
              <a:rPr lang="en-US" sz="3800">
                <a:solidFill>
                  <a:srgbClr val="535254"/>
                </a:solidFill>
                <a:latin typeface="#9Slide07 Bangers"/>
                <a:ea typeface="#9Slide07 Bangers"/>
                <a:cs typeface="#9Slide07 Bangers"/>
                <a:sym typeface="#9Slide07 Bangers"/>
              </a:rPr>
              <a:t>Họa Ký Xiêm Riệp – Thành Phố Bình Yên</a:t>
            </a:r>
          </a:p>
          <a:p>
            <a:pPr marL="820422" lvl="1" indent="-410211" algn="just">
              <a:lnSpc>
                <a:spcPts val="5320"/>
              </a:lnSpc>
              <a:buFont typeface="Arial"/>
              <a:buChar char="•"/>
            </a:pPr>
            <a:r>
              <a:rPr lang="en-US" sz="3800">
                <a:solidFill>
                  <a:srgbClr val="535254"/>
                </a:solidFill>
                <a:latin typeface="Roboto Condensed"/>
                <a:ea typeface="Roboto Condensed"/>
                <a:cs typeface="Roboto Condensed"/>
                <a:sym typeface="Roboto Condensed"/>
              </a:rPr>
              <a:t>Từ phần I “Thành phố bình yên” của văn bản và tóm tắt nội dung bằng cách vẽ một bức tranh thể hiện những đặc điểm nổi bật của Xiêm Riệp.</a:t>
            </a:r>
          </a:p>
          <a:p>
            <a:pPr algn="just">
              <a:lnSpc>
                <a:spcPts val="5320"/>
              </a:lnSpc>
            </a:pPr>
            <a:r>
              <a:rPr lang="en-US" sz="3800" b="1">
                <a:solidFill>
                  <a:srgbClr val="535254"/>
                </a:solidFill>
                <a:latin typeface="Roboto Condensed Bold"/>
                <a:ea typeface="Roboto Condensed Bold"/>
                <a:cs typeface="Roboto Condensed Bold"/>
                <a:sym typeface="Roboto Condensed Bold"/>
              </a:rPr>
              <a:t>Gợi ý:</a:t>
            </a:r>
          </a:p>
          <a:p>
            <a:pPr marL="820422" lvl="1" indent="-410211" algn="just">
              <a:lnSpc>
                <a:spcPts val="5320"/>
              </a:lnSpc>
              <a:buFont typeface="Arial"/>
              <a:buChar char="•"/>
            </a:pPr>
            <a:r>
              <a:rPr lang="en-US" sz="3800">
                <a:solidFill>
                  <a:srgbClr val="535254"/>
                </a:solidFill>
                <a:latin typeface="Roboto Condensed"/>
                <a:ea typeface="Roboto Condensed"/>
                <a:cs typeface="Roboto Condensed"/>
                <a:sym typeface="Roboto Condensed"/>
              </a:rPr>
              <a:t>Cảnh quan thành phố – Hãy vẽ sân bay gần trung tâm thành phố và những con đường rộng, khách sạn, khu nghỉ dưỡng mang phong cách Khmer.</a:t>
            </a:r>
          </a:p>
          <a:p>
            <a:pPr marL="820422" lvl="1" indent="-410211" algn="just">
              <a:lnSpc>
                <a:spcPts val="5320"/>
              </a:lnSpc>
              <a:buFont typeface="Arial"/>
              <a:buChar char="•"/>
            </a:pPr>
            <a:r>
              <a:rPr lang="en-US" sz="3800">
                <a:solidFill>
                  <a:srgbClr val="535254"/>
                </a:solidFill>
                <a:latin typeface="Roboto Condensed"/>
                <a:ea typeface="Roboto Condensed"/>
                <a:cs typeface="Roboto Condensed"/>
                <a:sym typeface="Roboto Condensed"/>
              </a:rPr>
              <a:t>Kiến trúc Khmer – Thể hiện các khách sạn, khu nghỉ dưỡng với mái ngói đỏ và chiều cao thấp để thể hiện sự tôn trọng di sản...</a:t>
            </a: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463536" y="271946"/>
            <a:ext cx="4408423" cy="926476"/>
            <a:chOff x="0" y="0"/>
            <a:chExt cx="1161066" cy="244010"/>
          </a:xfrm>
        </p:grpSpPr>
        <p:sp>
          <p:nvSpPr>
            <p:cNvPr id="4" name="Freeform 4"/>
            <p:cNvSpPr/>
            <p:nvPr/>
          </p:nvSpPr>
          <p:spPr>
            <a:xfrm>
              <a:off x="0" y="0"/>
              <a:ext cx="1161066" cy="244010"/>
            </a:xfrm>
            <a:custGeom>
              <a:avLst/>
              <a:gdLst/>
              <a:ahLst/>
              <a:cxnLst/>
              <a:rect l="l" t="t" r="r" b="b"/>
              <a:pathLst>
                <a:path w="1161066" h="244010">
                  <a:moveTo>
                    <a:pt x="89564" y="0"/>
                  </a:moveTo>
                  <a:lnTo>
                    <a:pt x="1071502" y="0"/>
                  </a:lnTo>
                  <a:cubicBezTo>
                    <a:pt x="1120967" y="0"/>
                    <a:pt x="1161066" y="40099"/>
                    <a:pt x="1161066" y="89564"/>
                  </a:cubicBezTo>
                  <a:lnTo>
                    <a:pt x="1161066" y="154446"/>
                  </a:lnTo>
                  <a:cubicBezTo>
                    <a:pt x="1161066" y="203911"/>
                    <a:pt x="1120967" y="244010"/>
                    <a:pt x="1071502" y="244010"/>
                  </a:cubicBezTo>
                  <a:lnTo>
                    <a:pt x="89564" y="244010"/>
                  </a:lnTo>
                  <a:cubicBezTo>
                    <a:pt x="40099" y="244010"/>
                    <a:pt x="0" y="203911"/>
                    <a:pt x="0" y="154446"/>
                  </a:cubicBezTo>
                  <a:lnTo>
                    <a:pt x="0" y="89564"/>
                  </a:lnTo>
                  <a:cubicBezTo>
                    <a:pt x="0" y="40099"/>
                    <a:pt x="40099" y="0"/>
                    <a:pt x="89564" y="0"/>
                  </a:cubicBezTo>
                  <a:close/>
                </a:path>
              </a:pathLst>
            </a:custGeom>
            <a:solidFill>
              <a:srgbClr val="FBE061"/>
            </a:solidFill>
          </p:spPr>
          <p:txBody>
            <a:bodyPr/>
            <a:lstStyle/>
            <a:p>
              <a:endParaRPr lang="vi-VN"/>
            </a:p>
          </p:txBody>
        </p:sp>
        <p:sp>
          <p:nvSpPr>
            <p:cNvPr id="5" name="TextBox 5"/>
            <p:cNvSpPr txBox="1"/>
            <p:nvPr/>
          </p:nvSpPr>
          <p:spPr>
            <a:xfrm>
              <a:off x="0" y="-47625"/>
              <a:ext cx="1161066" cy="2916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680119" y="251021"/>
            <a:ext cx="15076579" cy="863550"/>
          </a:xfrm>
          <a:prstGeom prst="rect">
            <a:avLst/>
          </a:prstGeom>
        </p:spPr>
        <p:txBody>
          <a:bodyPr lIns="0" tIns="0" rIns="0" bIns="0" rtlCol="0" anchor="t">
            <a:spAutoFit/>
          </a:bodyPr>
          <a:lstStyle/>
          <a:p>
            <a:pPr algn="just">
              <a:lnSpc>
                <a:spcPts val="7000"/>
              </a:lnSpc>
            </a:pPr>
            <a:r>
              <a:rPr lang="en-US" sz="5000">
                <a:solidFill>
                  <a:srgbClr val="535254"/>
                </a:solidFill>
                <a:latin typeface="#9Slide07 Bangers"/>
                <a:ea typeface="#9Slide07 Bangers"/>
                <a:cs typeface="#9Slide07 Bangers"/>
                <a:sym typeface="#9Slide07 Bangers"/>
              </a:rPr>
              <a:t>nhóm 3,4</a:t>
            </a:r>
          </a:p>
        </p:txBody>
      </p:sp>
      <p:sp>
        <p:nvSpPr>
          <p:cNvPr id="7" name="TextBox 7"/>
          <p:cNvSpPr txBox="1"/>
          <p:nvPr/>
        </p:nvSpPr>
        <p:spPr>
          <a:xfrm>
            <a:off x="698241" y="1670987"/>
            <a:ext cx="17205958" cy="7313930"/>
          </a:xfrm>
          <a:prstGeom prst="rect">
            <a:avLst/>
          </a:prstGeom>
        </p:spPr>
        <p:txBody>
          <a:bodyPr lIns="0" tIns="0" rIns="0" bIns="0" rtlCol="0" anchor="t">
            <a:spAutoFit/>
          </a:bodyPr>
          <a:lstStyle/>
          <a:p>
            <a:pPr algn="just">
              <a:lnSpc>
                <a:spcPts val="5320"/>
              </a:lnSpc>
            </a:pPr>
            <a:r>
              <a:rPr lang="en-US" sz="3800" b="1">
                <a:solidFill>
                  <a:srgbClr val="535254"/>
                </a:solidFill>
                <a:latin typeface="Roboto Condensed Bold"/>
                <a:ea typeface="Roboto Condensed Bold"/>
                <a:cs typeface="Roboto Condensed Bold"/>
                <a:sym typeface="Roboto Condensed Bold"/>
              </a:rPr>
              <a:t>Nhiệm vụ 2: </a:t>
            </a:r>
          </a:p>
          <a:p>
            <a:pPr algn="ctr">
              <a:lnSpc>
                <a:spcPts val="5320"/>
              </a:lnSpc>
            </a:pPr>
            <a:r>
              <a:rPr lang="en-US" sz="3800">
                <a:solidFill>
                  <a:srgbClr val="535254"/>
                </a:solidFill>
                <a:latin typeface="#9Slide07 Bangers"/>
                <a:ea typeface="#9Slide07 Bangers"/>
                <a:cs typeface="#9Slide07 Bangers"/>
                <a:sym typeface="#9Slide07 Bangers"/>
              </a:rPr>
              <a:t>Họa Ký Xiêm Riệp – Thành Phố Bình Yên</a:t>
            </a:r>
          </a:p>
          <a:p>
            <a:pPr marL="820422" lvl="1" indent="-410211" algn="just">
              <a:lnSpc>
                <a:spcPts val="5320"/>
              </a:lnSpc>
              <a:buFont typeface="Arial"/>
              <a:buChar char="•"/>
            </a:pPr>
            <a:r>
              <a:rPr lang="en-US" sz="3800">
                <a:solidFill>
                  <a:srgbClr val="535254"/>
                </a:solidFill>
                <a:latin typeface="Roboto Condensed"/>
                <a:ea typeface="Roboto Condensed"/>
                <a:cs typeface="Roboto Condensed"/>
                <a:sym typeface="Roboto Condensed"/>
              </a:rPr>
              <a:t>Từ phần I “Thành phố bình yên” của văn bản và tóm tắt nội dung bằng cách vẽ một bức tranh thể hiện những đặc điểm nổi bật của Xiêm Riệp.</a:t>
            </a:r>
          </a:p>
          <a:p>
            <a:pPr algn="just">
              <a:lnSpc>
                <a:spcPts val="5320"/>
              </a:lnSpc>
            </a:pPr>
            <a:r>
              <a:rPr lang="en-US" sz="3800" b="1">
                <a:solidFill>
                  <a:srgbClr val="535254"/>
                </a:solidFill>
                <a:latin typeface="Roboto Condensed Bold"/>
                <a:ea typeface="Roboto Condensed Bold"/>
                <a:cs typeface="Roboto Condensed Bold"/>
                <a:sym typeface="Roboto Condensed Bold"/>
              </a:rPr>
              <a:t>Gợi ý:</a:t>
            </a:r>
          </a:p>
          <a:p>
            <a:pPr marL="820422" lvl="1" indent="-410211" algn="just">
              <a:lnSpc>
                <a:spcPts val="5320"/>
              </a:lnSpc>
              <a:buFont typeface="Arial"/>
              <a:buChar char="•"/>
            </a:pPr>
            <a:r>
              <a:rPr lang="en-US" sz="3800">
                <a:solidFill>
                  <a:srgbClr val="535254"/>
                </a:solidFill>
                <a:latin typeface="Roboto Condensed"/>
                <a:ea typeface="Roboto Condensed"/>
                <a:cs typeface="Roboto Condensed"/>
                <a:sym typeface="Roboto Condensed"/>
              </a:rPr>
              <a:t>Khung cảnh bình yên – Vẽ cảnh đường phố không đông đúc, không ùn tắc, thể hiện nét yên bình và trật tự an ninh tốt của thành phố.</a:t>
            </a:r>
          </a:p>
          <a:p>
            <a:pPr marL="820422" lvl="1" indent="-410211" algn="just">
              <a:lnSpc>
                <a:spcPts val="5320"/>
              </a:lnSpc>
              <a:buFont typeface="Arial"/>
              <a:buChar char="•"/>
            </a:pPr>
            <a:r>
              <a:rPr lang="en-US" sz="3800">
                <a:solidFill>
                  <a:srgbClr val="535254"/>
                </a:solidFill>
                <a:latin typeface="Roboto Condensed"/>
                <a:ea typeface="Roboto Condensed"/>
                <a:cs typeface="Roboto Condensed"/>
                <a:sym typeface="Roboto Condensed"/>
              </a:rPr>
              <a:t>Người dân thân thiện – Vẽ người dân Xiêm Riệp thân thiện, nồng hậu đón tiếp du khách.</a:t>
            </a:r>
          </a:p>
          <a:p>
            <a:pPr marL="820422" lvl="1" indent="-410211" algn="just">
              <a:lnSpc>
                <a:spcPts val="5320"/>
              </a:lnSpc>
              <a:buFont typeface="Arial"/>
              <a:buChar char="•"/>
            </a:pPr>
            <a:r>
              <a:rPr lang="en-US" sz="3800">
                <a:solidFill>
                  <a:srgbClr val="535254"/>
                </a:solidFill>
                <a:latin typeface="Roboto Condensed"/>
                <a:ea typeface="Roboto Condensed"/>
                <a:cs typeface="Roboto Condensed"/>
                <a:sym typeface="Roboto Condensed"/>
              </a:rPr>
              <a:t>Các khu di tích Ăng-co – Vẽ các ngôi đền như Ăng-co Vát và Ăng-co Thom được bao quanh bởi thiên nhiên, cây cối và giữ vẻ cổ kính, tĩnh tại.</a:t>
            </a: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3019759" y="3887580"/>
            <a:ext cx="11912687" cy="3498726"/>
          </a:xfrm>
          <a:prstGeom prst="rect">
            <a:avLst/>
          </a:prstGeom>
        </p:spPr>
        <p:txBody>
          <a:bodyPr lIns="0" tIns="0" rIns="0" bIns="0" rtlCol="0" anchor="t">
            <a:spAutoFit/>
          </a:bodyPr>
          <a:lstStyle/>
          <a:p>
            <a:pPr algn="just">
              <a:lnSpc>
                <a:spcPts val="5599"/>
              </a:lnSpc>
            </a:pPr>
            <a:r>
              <a:rPr lang="en-US" sz="3999" b="1" dirty="0" err="1">
                <a:solidFill>
                  <a:srgbClr val="535254"/>
                </a:solidFill>
                <a:latin typeface="Roboto Condensed Bold"/>
                <a:ea typeface="Roboto Condensed Bold"/>
                <a:cs typeface="Roboto Condensed Bold"/>
                <a:sym typeface="Roboto Condensed Bold"/>
              </a:rPr>
              <a:t>Lớp</a:t>
            </a:r>
            <a:r>
              <a:rPr lang="en-US" sz="3999" b="1" dirty="0">
                <a:solidFill>
                  <a:srgbClr val="535254"/>
                </a:solidFill>
                <a:latin typeface="Roboto Condensed Bold"/>
                <a:ea typeface="Roboto Condensed Bold"/>
                <a:cs typeface="Roboto Condensed Bold"/>
                <a:sym typeface="Roboto Condensed Bold"/>
              </a:rPr>
              <a:t> chia </a:t>
            </a:r>
            <a:r>
              <a:rPr lang="en-US" sz="3999" b="1" dirty="0" err="1">
                <a:solidFill>
                  <a:srgbClr val="535254"/>
                </a:solidFill>
                <a:latin typeface="Roboto Condensed Bold"/>
                <a:ea typeface="Roboto Condensed Bold"/>
                <a:cs typeface="Roboto Condensed Bold"/>
                <a:sym typeface="Roboto Condensed Bold"/>
              </a:rPr>
              <a:t>thành</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các</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nhóm</a:t>
            </a:r>
            <a:r>
              <a:rPr lang="en-US" sz="3999" b="1" dirty="0">
                <a:solidFill>
                  <a:srgbClr val="535254"/>
                </a:solidFill>
                <a:latin typeface="Roboto Condensed Bold"/>
                <a:ea typeface="Roboto Condensed Bold"/>
                <a:cs typeface="Roboto Condensed Bold"/>
                <a:sym typeface="Roboto Condensed Bold"/>
              </a:rPr>
              <a:t> </a:t>
            </a:r>
          </a:p>
          <a:p>
            <a:pPr algn="just">
              <a:lnSpc>
                <a:spcPts val="5599"/>
              </a:lnSpc>
            </a:pPr>
            <a:r>
              <a:rPr lang="en-US" sz="3999" b="1" dirty="0" err="1">
                <a:solidFill>
                  <a:srgbClr val="535254"/>
                </a:solidFill>
                <a:latin typeface="Roboto Condensed Bold"/>
                <a:ea typeface="Roboto Condensed Bold"/>
                <a:cs typeface="Roboto Condensed Bold"/>
                <a:sym typeface="Roboto Condensed Bold"/>
              </a:rPr>
              <a:t>Các</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nhóm</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quan</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sát</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bức</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hình</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được</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phát</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thảo</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luận</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về</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những</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điều</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các</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em</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nhìn</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thấy</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trong</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bức</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hình</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và</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suy</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đoán</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về</a:t>
            </a:r>
            <a:r>
              <a:rPr lang="en-US" sz="3999" b="1" dirty="0">
                <a:solidFill>
                  <a:srgbClr val="535254"/>
                </a:solidFill>
                <a:latin typeface="Roboto Condensed Bold"/>
                <a:ea typeface="Roboto Condensed Bold"/>
                <a:cs typeface="Roboto Condensed Bold"/>
                <a:sym typeface="Roboto Condensed Bold"/>
              </a:rPr>
              <a:t> ý </a:t>
            </a:r>
            <a:r>
              <a:rPr lang="en-US" sz="3999" b="1" dirty="0" err="1">
                <a:solidFill>
                  <a:srgbClr val="535254"/>
                </a:solidFill>
                <a:latin typeface="Roboto Condensed Bold"/>
                <a:ea typeface="Roboto Condensed Bold"/>
                <a:cs typeface="Roboto Condensed Bold"/>
                <a:sym typeface="Roboto Condensed Bold"/>
              </a:rPr>
              <a:t>nghĩa</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giá</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trị</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văn</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hóa</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của</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địa</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điểm</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đó</a:t>
            </a:r>
            <a:r>
              <a:rPr lang="en-US" sz="3999" b="1" dirty="0">
                <a:solidFill>
                  <a:srgbClr val="535254"/>
                </a:solidFill>
                <a:latin typeface="Roboto Condensed Bold"/>
                <a:ea typeface="Roboto Condensed Bold"/>
                <a:cs typeface="Roboto Condensed Bold"/>
                <a:sym typeface="Roboto Condensed Bold"/>
              </a:rPr>
              <a:t>. </a:t>
            </a:r>
          </a:p>
          <a:p>
            <a:pPr algn="just">
              <a:lnSpc>
                <a:spcPts val="5599"/>
              </a:lnSpc>
              <a:spcBef>
                <a:spcPct val="0"/>
              </a:spcBef>
            </a:pPr>
            <a:endParaRPr lang="en-US" sz="3999" b="1" dirty="0">
              <a:solidFill>
                <a:srgbClr val="535254"/>
              </a:solidFill>
              <a:latin typeface="Roboto Condensed Bold"/>
              <a:ea typeface="Roboto Condensed Bold"/>
              <a:cs typeface="Roboto Condensed Bold"/>
              <a:sym typeface="Roboto Condensed Bold"/>
            </a:endParaRPr>
          </a:p>
        </p:txBody>
      </p:sp>
      <p:sp>
        <p:nvSpPr>
          <p:cNvPr id="13" name="TextBox 13"/>
          <p:cNvSpPr txBox="1"/>
          <p:nvPr/>
        </p:nvSpPr>
        <p:spPr>
          <a:xfrm>
            <a:off x="3793630" y="1984411"/>
            <a:ext cx="24577825" cy="1766520"/>
          </a:xfrm>
          <a:prstGeom prst="rect">
            <a:avLst/>
          </a:prstGeom>
        </p:spPr>
        <p:txBody>
          <a:bodyPr lIns="0" tIns="0" rIns="0" bIns="0" rtlCol="0" anchor="t">
            <a:spAutoFit/>
          </a:bodyPr>
          <a:lstStyle/>
          <a:p>
            <a:pPr algn="l">
              <a:lnSpc>
                <a:spcPts val="13808"/>
              </a:lnSpc>
            </a:pPr>
            <a:r>
              <a:rPr lang="en-US" sz="11507" spc="575">
                <a:solidFill>
                  <a:srgbClr val="E67E22"/>
                </a:solidFill>
                <a:latin typeface="#9Slide07 Bangers"/>
                <a:ea typeface="#9Slide07 Bangers"/>
                <a:cs typeface="#9Slide07 Bangers"/>
                <a:sym typeface="#9Slide07 Bangers"/>
              </a:rPr>
              <a:t>KHÁM PHÁ XIÊM RIỆP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484499" y="565462"/>
            <a:ext cx="4408423" cy="926476"/>
            <a:chOff x="0" y="0"/>
            <a:chExt cx="1161066" cy="244010"/>
          </a:xfrm>
        </p:grpSpPr>
        <p:sp>
          <p:nvSpPr>
            <p:cNvPr id="4" name="Freeform 4"/>
            <p:cNvSpPr/>
            <p:nvPr/>
          </p:nvSpPr>
          <p:spPr>
            <a:xfrm>
              <a:off x="0" y="0"/>
              <a:ext cx="1161066" cy="244010"/>
            </a:xfrm>
            <a:custGeom>
              <a:avLst/>
              <a:gdLst/>
              <a:ahLst/>
              <a:cxnLst/>
              <a:rect l="l" t="t" r="r" b="b"/>
              <a:pathLst>
                <a:path w="1161066" h="244010">
                  <a:moveTo>
                    <a:pt x="89564" y="0"/>
                  </a:moveTo>
                  <a:lnTo>
                    <a:pt x="1071502" y="0"/>
                  </a:lnTo>
                  <a:cubicBezTo>
                    <a:pt x="1120967" y="0"/>
                    <a:pt x="1161066" y="40099"/>
                    <a:pt x="1161066" y="89564"/>
                  </a:cubicBezTo>
                  <a:lnTo>
                    <a:pt x="1161066" y="154446"/>
                  </a:lnTo>
                  <a:cubicBezTo>
                    <a:pt x="1161066" y="203911"/>
                    <a:pt x="1120967" y="244010"/>
                    <a:pt x="1071502" y="244010"/>
                  </a:cubicBezTo>
                  <a:lnTo>
                    <a:pt x="89564" y="244010"/>
                  </a:lnTo>
                  <a:cubicBezTo>
                    <a:pt x="40099" y="244010"/>
                    <a:pt x="0" y="203911"/>
                    <a:pt x="0" y="154446"/>
                  </a:cubicBezTo>
                  <a:lnTo>
                    <a:pt x="0" y="89564"/>
                  </a:lnTo>
                  <a:cubicBezTo>
                    <a:pt x="0" y="40099"/>
                    <a:pt x="40099" y="0"/>
                    <a:pt x="89564" y="0"/>
                  </a:cubicBezTo>
                  <a:close/>
                </a:path>
              </a:pathLst>
            </a:custGeom>
            <a:solidFill>
              <a:srgbClr val="FBE061"/>
            </a:solidFill>
          </p:spPr>
          <p:txBody>
            <a:bodyPr/>
            <a:lstStyle/>
            <a:p>
              <a:endParaRPr lang="vi-VN"/>
            </a:p>
          </p:txBody>
        </p:sp>
        <p:sp>
          <p:nvSpPr>
            <p:cNvPr id="5" name="TextBox 5"/>
            <p:cNvSpPr txBox="1"/>
            <p:nvPr/>
          </p:nvSpPr>
          <p:spPr>
            <a:xfrm>
              <a:off x="0" y="-47625"/>
              <a:ext cx="1161066" cy="2916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701081" y="544537"/>
            <a:ext cx="15076579" cy="863550"/>
          </a:xfrm>
          <a:prstGeom prst="rect">
            <a:avLst/>
          </a:prstGeom>
        </p:spPr>
        <p:txBody>
          <a:bodyPr lIns="0" tIns="0" rIns="0" bIns="0" rtlCol="0" anchor="t">
            <a:spAutoFit/>
          </a:bodyPr>
          <a:lstStyle/>
          <a:p>
            <a:pPr algn="just">
              <a:lnSpc>
                <a:spcPts val="7000"/>
              </a:lnSpc>
            </a:pPr>
            <a:r>
              <a:rPr lang="en-US" sz="5000">
                <a:solidFill>
                  <a:srgbClr val="535254"/>
                </a:solidFill>
                <a:latin typeface="#9Slide07 Bangers"/>
                <a:ea typeface="#9Slide07 Bangers"/>
                <a:cs typeface="#9Slide07 Bangers"/>
                <a:sym typeface="#9Slide07 Bangers"/>
              </a:rPr>
              <a:t>nhóm 5,6</a:t>
            </a:r>
          </a:p>
        </p:txBody>
      </p:sp>
      <p:sp>
        <p:nvSpPr>
          <p:cNvPr id="7" name="TextBox 7"/>
          <p:cNvSpPr txBox="1"/>
          <p:nvPr/>
        </p:nvSpPr>
        <p:spPr>
          <a:xfrm>
            <a:off x="698241" y="1511897"/>
            <a:ext cx="16561059" cy="4917901"/>
          </a:xfrm>
          <a:prstGeom prst="rect">
            <a:avLst/>
          </a:prstGeom>
        </p:spPr>
        <p:txBody>
          <a:bodyPr lIns="0" tIns="0" rIns="0" bIns="0" rtlCol="0" anchor="t">
            <a:spAutoFit/>
          </a:bodyPr>
          <a:lstStyle/>
          <a:p>
            <a:pPr algn="just">
              <a:lnSpc>
                <a:spcPts val="5600"/>
              </a:lnSpc>
            </a:pPr>
            <a:r>
              <a:rPr lang="en-US" sz="4000" b="1" dirty="0" err="1">
                <a:solidFill>
                  <a:srgbClr val="535254"/>
                </a:solidFill>
                <a:latin typeface="Roboto Condensed Bold"/>
                <a:ea typeface="Roboto Condensed Bold"/>
                <a:cs typeface="Roboto Condensed Bold"/>
                <a:sym typeface="Roboto Condensed Bold"/>
              </a:rPr>
              <a:t>Nhiệm</a:t>
            </a:r>
            <a:r>
              <a:rPr lang="en-US" sz="4000" b="1" dirty="0">
                <a:solidFill>
                  <a:srgbClr val="535254"/>
                </a:solidFill>
                <a:latin typeface="Roboto Condensed Bold"/>
                <a:ea typeface="Roboto Condensed Bold"/>
                <a:cs typeface="Roboto Condensed Bold"/>
                <a:sym typeface="Roboto Condensed Bold"/>
              </a:rPr>
              <a:t> </a:t>
            </a:r>
            <a:r>
              <a:rPr lang="en-US" sz="4000" b="1" dirty="0" err="1">
                <a:solidFill>
                  <a:srgbClr val="535254"/>
                </a:solidFill>
                <a:latin typeface="Roboto Condensed Bold"/>
                <a:ea typeface="Roboto Condensed Bold"/>
                <a:cs typeface="Roboto Condensed Bold"/>
                <a:sym typeface="Roboto Condensed Bold"/>
              </a:rPr>
              <a:t>vụ</a:t>
            </a:r>
            <a:r>
              <a:rPr lang="en-US" sz="4000" b="1" dirty="0">
                <a:solidFill>
                  <a:srgbClr val="535254"/>
                </a:solidFill>
                <a:latin typeface="Roboto Condensed Bold"/>
                <a:ea typeface="Roboto Condensed Bold"/>
                <a:cs typeface="Roboto Condensed Bold"/>
                <a:sym typeface="Roboto Condensed Bold"/>
              </a:rPr>
              <a:t> 1: </a:t>
            </a:r>
          </a:p>
          <a:p>
            <a:pPr algn="ctr">
              <a:lnSpc>
                <a:spcPts val="5600"/>
              </a:lnSpc>
            </a:pPr>
            <a:r>
              <a:rPr lang="en-US" sz="4000" dirty="0">
                <a:solidFill>
                  <a:srgbClr val="535254"/>
                </a:solidFill>
                <a:latin typeface="#9Slide07 Bangers"/>
                <a:ea typeface="#9Slide07 Bangers"/>
                <a:cs typeface="#9Slide07 Bangers"/>
                <a:sym typeface="#9Slide07 Bangers"/>
              </a:rPr>
              <a:t>Nhật </a:t>
            </a:r>
            <a:r>
              <a:rPr lang="en-US" sz="4000" dirty="0" err="1">
                <a:solidFill>
                  <a:srgbClr val="535254"/>
                </a:solidFill>
                <a:latin typeface="#9Slide07 Bangers"/>
                <a:ea typeface="#9Slide07 Bangers"/>
                <a:cs typeface="#9Slide07 Bangers"/>
                <a:sym typeface="#9Slide07 Bangers"/>
              </a:rPr>
              <a:t>kí</a:t>
            </a:r>
            <a:r>
              <a:rPr lang="en-US" sz="4000" dirty="0">
                <a:solidFill>
                  <a:srgbClr val="535254"/>
                </a:solidFill>
                <a:latin typeface="#9Slide07 Bangers"/>
                <a:ea typeface="#9Slide07 Bangers"/>
                <a:cs typeface="#9Slide07 Bangers"/>
                <a:sym typeface="#9Slide07 Bangers"/>
              </a:rPr>
              <a:t> du </a:t>
            </a:r>
            <a:r>
              <a:rPr lang="en-US" sz="4000" dirty="0" err="1">
                <a:solidFill>
                  <a:srgbClr val="535254"/>
                </a:solidFill>
                <a:latin typeface="#9Slide07 Bangers"/>
                <a:ea typeface="#9Slide07 Bangers"/>
                <a:cs typeface="#9Slide07 Bangers"/>
                <a:sym typeface="#9Slide07 Bangers"/>
              </a:rPr>
              <a:t>lịch</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Xiêm</a:t>
            </a:r>
            <a:r>
              <a:rPr lang="en-US" sz="4000" dirty="0">
                <a:solidFill>
                  <a:srgbClr val="535254"/>
                </a:solidFill>
                <a:latin typeface="#9Slide07 Bangers"/>
                <a:ea typeface="#9Slide07 Bangers"/>
                <a:cs typeface="#9Slide07 Bangers"/>
                <a:sym typeface="#9Slide07 Bangers"/>
              </a:rPr>
              <a:t> </a:t>
            </a:r>
            <a:r>
              <a:rPr lang="en-US" sz="4000" dirty="0" err="1">
                <a:solidFill>
                  <a:srgbClr val="535254"/>
                </a:solidFill>
                <a:latin typeface="#9Slide07 Bangers"/>
                <a:ea typeface="#9Slide07 Bangers"/>
                <a:cs typeface="#9Slide07 Bangers"/>
                <a:sym typeface="#9Slide07 Bangers"/>
              </a:rPr>
              <a:t>Riệp</a:t>
            </a:r>
            <a:endParaRPr lang="en-US" sz="4000" dirty="0">
              <a:solidFill>
                <a:srgbClr val="535254"/>
              </a:solidFill>
              <a:latin typeface="#9Slide07 Bangers"/>
              <a:ea typeface="#9Slide07 Bangers"/>
              <a:cs typeface="#9Slide07 Bangers"/>
              <a:sym typeface="#9Slide07 Bangers"/>
            </a:endParaRPr>
          </a:p>
          <a:p>
            <a:pPr marL="863601" lvl="1" indent="-431801" algn="just">
              <a:lnSpc>
                <a:spcPts val="5600"/>
              </a:lnSpc>
              <a:buFont typeface="Arial"/>
              <a:buChar char="•"/>
            </a:pPr>
            <a:r>
              <a:rPr lang="en-US" sz="4000" dirty="0" err="1">
                <a:solidFill>
                  <a:srgbClr val="535254"/>
                </a:solidFill>
                <a:latin typeface="Roboto Condensed"/>
                <a:ea typeface="Roboto Condensed"/>
                <a:cs typeface="Roboto Condensed"/>
                <a:sym typeface="Roboto Condensed"/>
              </a:rPr>
              <a:t>Mô</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tả</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Mỗi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học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sinh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sẽ</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đóng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vai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là</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một</a:t>
            </a:r>
            <a:r>
              <a:rPr lang="en-US" sz="4000" dirty="0">
                <a:solidFill>
                  <a:srgbClr val="535254"/>
                </a:solidFill>
                <a:latin typeface="Roboto Condensed"/>
                <a:ea typeface="Roboto Condensed"/>
                <a:cs typeface="Roboto Condensed"/>
                <a:sym typeface="Roboto Condensed"/>
              </a:rPr>
              <a:t> du </a:t>
            </a:r>
            <a:r>
              <a:rPr lang="en-US" sz="4000" dirty="0" err="1">
                <a:solidFill>
                  <a:srgbClr val="535254"/>
                </a:solidFill>
                <a:latin typeface="Roboto Condensed"/>
                <a:ea typeface="Roboto Condensed"/>
                <a:cs typeface="Roboto Condensed"/>
                <a:sym typeface="Roboto Condensed"/>
              </a:rPr>
              <a:t>khách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đến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Xiêm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Riệp</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và</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ghi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lại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nhật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kí</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về</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một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ngày</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khám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phá</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thành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phố</a:t>
            </a:r>
            <a:r>
              <a:rPr lang="en-US" sz="4000" dirty="0">
                <a:solidFill>
                  <a:srgbClr val="535254"/>
                </a:solidFill>
                <a:latin typeface="Roboto Condensed"/>
                <a:ea typeface="Roboto Condensed"/>
                <a:cs typeface="Roboto Condensed"/>
                <a:sym typeface="Roboto Condensed"/>
              </a:rPr>
              <a:t>. Các </a:t>
            </a:r>
            <a:r>
              <a:rPr lang="en-US" sz="4000" dirty="0" err="1">
                <a:solidFill>
                  <a:srgbClr val="535254"/>
                </a:solidFill>
                <a:latin typeface="Roboto Condensed"/>
                <a:ea typeface="Roboto Condensed"/>
                <a:cs typeface="Roboto Condensed"/>
                <a:sym typeface="Roboto Condensed"/>
              </a:rPr>
              <a:t>em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có</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thể</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kể</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về</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cảm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nhận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khi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thấy</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đường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phố</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yên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bình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gặp</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gỡ</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người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dân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thân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thiện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hoặc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đến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thăm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ngôi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đền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cổ</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kính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em</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có</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thể</a:t>
            </a:r>
            <a:r>
              <a:rPr lang="en-US" sz="4000" dirty="0">
                <a:solidFill>
                  <a:srgbClr val="535254"/>
                </a:solidFill>
                <a:latin typeface="Roboto Condensed"/>
                <a:ea typeface="Roboto Condensed"/>
                <a:cs typeface="Roboto Condensed"/>
                <a:sym typeface="Roboto Condensed"/>
              </a:rPr>
              <a:t> quay vlog </a:t>
            </a:r>
            <a:r>
              <a:rPr lang="en-US" sz="4000" dirty="0" err="1">
                <a:solidFill>
                  <a:srgbClr val="535254"/>
                </a:solidFill>
                <a:latin typeface="Roboto Condensed"/>
                <a:ea typeface="Roboto Condensed"/>
                <a:cs typeface="Roboto Condensed"/>
                <a:sym typeface="Roboto Condensed"/>
              </a:rPr>
              <a:t>hoặc</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viết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nhật</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kí</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đều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được</a:t>
            </a:r>
            <a:r>
              <a:rPr lang="en-US" sz="4000" dirty="0">
                <a:solidFill>
                  <a:srgbClr val="535254"/>
                </a:solidFill>
                <a:latin typeface="Roboto Condensed"/>
                <a:ea typeface="Roboto Condensed"/>
                <a:cs typeface="Roboto Condensed"/>
                <a:sym typeface="Roboto Condensed"/>
              </a:rPr>
              <a:t>)</a:t>
            </a:r>
          </a:p>
          <a:p>
            <a:pPr algn="l">
              <a:lnSpc>
                <a:spcPts val="5600"/>
              </a:lnSpc>
            </a:pPr>
            <a:endParaRPr lang="en-US" sz="4000" dirty="0">
              <a:solidFill>
                <a:srgbClr val="535254"/>
              </a:solidFill>
              <a:latin typeface="Roboto Condensed"/>
              <a:ea typeface="Roboto Condensed"/>
              <a:cs typeface="Roboto Condensed"/>
              <a:sym typeface="Roboto Condensed"/>
            </a:endParaRPr>
          </a:p>
        </p:txBody>
      </p:sp>
      <p:sp>
        <p:nvSpPr>
          <p:cNvPr id="8" name="TextBox 8"/>
          <p:cNvSpPr txBox="1"/>
          <p:nvPr/>
        </p:nvSpPr>
        <p:spPr>
          <a:xfrm>
            <a:off x="698241" y="6067637"/>
            <a:ext cx="16561059" cy="2803425"/>
          </a:xfrm>
          <a:prstGeom prst="rect">
            <a:avLst/>
          </a:prstGeom>
        </p:spPr>
        <p:txBody>
          <a:bodyPr lIns="0" tIns="0" rIns="0" bIns="0" rtlCol="0" anchor="t">
            <a:spAutoFit/>
          </a:bodyPr>
          <a:lstStyle/>
          <a:p>
            <a:pPr algn="just">
              <a:lnSpc>
                <a:spcPts val="5600"/>
              </a:lnSpc>
            </a:pPr>
            <a:r>
              <a:rPr lang="en-US" sz="4000" b="1" dirty="0" err="1">
                <a:solidFill>
                  <a:srgbClr val="535254"/>
                </a:solidFill>
                <a:latin typeface="Roboto Condensed Bold"/>
                <a:ea typeface="Roboto Condensed Bold"/>
                <a:cs typeface="Roboto Condensed Bold"/>
                <a:sym typeface="Roboto Condensed Bold"/>
              </a:rPr>
              <a:t>Nhiệm</a:t>
            </a:r>
            <a:r>
              <a:rPr lang="en-US" sz="4000" b="1" dirty="0">
                <a:solidFill>
                  <a:srgbClr val="535254"/>
                </a:solidFill>
                <a:latin typeface="Roboto Condensed Bold"/>
                <a:ea typeface="Roboto Condensed Bold"/>
                <a:cs typeface="Roboto Condensed Bold"/>
                <a:sym typeface="Roboto Condensed Bold"/>
              </a:rPr>
              <a:t> </a:t>
            </a:r>
            <a:r>
              <a:rPr lang="en-US" sz="4000" b="1" dirty="0" err="1">
                <a:solidFill>
                  <a:srgbClr val="535254"/>
                </a:solidFill>
                <a:latin typeface="Roboto Condensed Bold"/>
                <a:ea typeface="Roboto Condensed Bold"/>
                <a:cs typeface="Roboto Condensed Bold"/>
                <a:sym typeface="Roboto Condensed Bold"/>
              </a:rPr>
              <a:t>vụ</a:t>
            </a:r>
            <a:r>
              <a:rPr lang="en-US" sz="4000" b="1" dirty="0">
                <a:solidFill>
                  <a:srgbClr val="535254"/>
                </a:solidFill>
                <a:latin typeface="Roboto Condensed Bold"/>
                <a:ea typeface="Roboto Condensed Bold"/>
                <a:cs typeface="Roboto Condensed Bold"/>
                <a:sym typeface="Roboto Condensed Bold"/>
              </a:rPr>
              <a:t> 2: </a:t>
            </a:r>
            <a:r>
              <a:rPr lang="en-US" sz="4000" dirty="0">
                <a:solidFill>
                  <a:srgbClr val="535254"/>
                </a:solidFill>
                <a:latin typeface="Roboto Condensed"/>
                <a:ea typeface="Roboto Condensed"/>
                <a:cs typeface="Roboto Condensed"/>
                <a:sym typeface="Roboto Condensed"/>
              </a:rPr>
              <a:t>Liên </a:t>
            </a:r>
            <a:r>
              <a:rPr lang="en-US" sz="4000" dirty="0" err="1">
                <a:solidFill>
                  <a:srgbClr val="535254"/>
                </a:solidFill>
                <a:latin typeface="Roboto Condensed"/>
                <a:ea typeface="Roboto Condensed"/>
                <a:cs typeface="Roboto Condensed"/>
                <a:sym typeface="Roboto Condensed"/>
              </a:rPr>
              <a:t>hệ</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từ</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văn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bản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này</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với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văn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bản</a:t>
            </a:r>
            <a:r>
              <a:rPr lang="en-US" sz="4000" dirty="0">
                <a:solidFill>
                  <a:srgbClr val="535254"/>
                </a:solidFill>
                <a:latin typeface="Roboto Condensed"/>
                <a:ea typeface="Roboto Condensed"/>
                <a:cs typeface="Roboto Condensed"/>
                <a:sym typeface="Roboto Condensed"/>
              </a:rPr>
              <a:t> </a:t>
            </a:r>
            <a:r>
              <a:rPr lang="en-US" sz="4000" i="1" dirty="0" err="1">
                <a:solidFill>
                  <a:srgbClr val="535254"/>
                </a:solidFill>
                <a:latin typeface="Roboto Condensed Italics"/>
                <a:ea typeface="Roboto Condensed Italics"/>
                <a:cs typeface="Roboto Condensed Italics"/>
                <a:sym typeface="Roboto Condensed Italics"/>
              </a:rPr>
              <a:t>Quần</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thể</a:t>
            </a:r>
            <a:r>
              <a:rPr lang="en-US" sz="4000" i="1" dirty="0">
                <a:solidFill>
                  <a:srgbClr val="535254"/>
                </a:solidFill>
                <a:latin typeface="Roboto Condensed Italics"/>
                <a:ea typeface="Roboto Condensed Italics"/>
                <a:cs typeface="Roboto Condensed Italics"/>
                <a:sym typeface="Roboto Condensed Italics"/>
              </a:rPr>
              <a:t> di </a:t>
            </a:r>
            <a:r>
              <a:rPr lang="en-US" sz="4000" i="1" dirty="0" err="1">
                <a:solidFill>
                  <a:srgbClr val="535254"/>
                </a:solidFill>
                <a:latin typeface="Roboto Condensed Italics"/>
                <a:ea typeface="Roboto Condensed Italics"/>
                <a:cs typeface="Roboto Condensed Italics"/>
                <a:sym typeface="Roboto Condensed Italics"/>
              </a:rPr>
              <a:t>tích</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Cố</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đô</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Huế</a:t>
            </a:r>
            <a:r>
              <a:rPr lang="en-US" sz="4000" i="1" dirty="0">
                <a:solidFill>
                  <a:srgbClr val="535254"/>
                </a:solidFill>
                <a:latin typeface="Roboto Condensed Italics"/>
                <a:ea typeface="Roboto Condensed Italics"/>
                <a:cs typeface="Roboto Condensed Italics"/>
                <a:sym typeface="Roboto Condensed Italics"/>
              </a:rPr>
              <a:t> </a:t>
            </a:r>
            <a:r>
              <a:rPr lang="en-US" sz="4000" dirty="0" err="1">
                <a:solidFill>
                  <a:srgbClr val="535254"/>
                </a:solidFill>
                <a:latin typeface="Roboto Condensed"/>
                <a:ea typeface="Roboto Condensed"/>
                <a:cs typeface="Roboto Condensed"/>
                <a:sym typeface="Roboto Condensed"/>
              </a:rPr>
              <a:t>và</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bài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phỏng</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vấn</a:t>
            </a:r>
            <a:r>
              <a:rPr lang="en-US" sz="4000" dirty="0">
                <a:solidFill>
                  <a:srgbClr val="535254"/>
                </a:solidFill>
                <a:latin typeface="Roboto Condensed"/>
                <a:ea typeface="Roboto Condensed"/>
                <a:cs typeface="Roboto Condensed"/>
                <a:sym typeface="Roboto Condensed"/>
              </a:rPr>
              <a:t> </a:t>
            </a:r>
            <a:r>
              <a:rPr lang="en-US" sz="4000" i="1" dirty="0" err="1">
                <a:solidFill>
                  <a:srgbClr val="535254"/>
                </a:solidFill>
                <a:latin typeface="Roboto Condensed Italics"/>
                <a:ea typeface="Roboto Condensed Italics"/>
                <a:cs typeface="Roboto Condensed Italics"/>
                <a:sym typeface="Roboto Condensed Italics"/>
              </a:rPr>
              <a:t>Cùng</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nhà</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văn</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Tô</a:t>
            </a:r>
            <a:r>
              <a:rPr lang="en-US" sz="4000" i="1" dirty="0">
                <a:solidFill>
                  <a:srgbClr val="535254"/>
                </a:solidFill>
                <a:latin typeface="Roboto Condensed Italics"/>
                <a:ea typeface="Roboto Condensed Italics"/>
                <a:cs typeface="Roboto Condensed Italics"/>
                <a:sym typeface="Roboto Condensed Italics"/>
              </a:rPr>
              <a:t> Hoài </a:t>
            </a:r>
            <a:r>
              <a:rPr lang="en-US" sz="4000" i="1" dirty="0" err="1">
                <a:solidFill>
                  <a:srgbClr val="535254"/>
                </a:solidFill>
                <a:latin typeface="Roboto Condensed Italics"/>
                <a:ea typeface="Roboto Condensed Italics"/>
                <a:cs typeface="Roboto Condensed Italics"/>
                <a:sym typeface="Roboto Condensed Italics"/>
              </a:rPr>
              <a:t>ngắm</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phố</a:t>
            </a:r>
            <a:r>
              <a:rPr lang="en-US" sz="4000" i="1" dirty="0">
                <a:solidFill>
                  <a:srgbClr val="535254"/>
                </a:solidFill>
                <a:latin typeface="Roboto Condensed Italics"/>
                <a:ea typeface="Roboto Condensed Italics"/>
                <a:cs typeface="Roboto Condensed Italics"/>
                <a:sym typeface="Roboto Condensed Italics"/>
              </a:rPr>
              <a:t> </a:t>
            </a:r>
            <a:r>
              <a:rPr lang="en-US" sz="4000" i="1" dirty="0" err="1">
                <a:solidFill>
                  <a:srgbClr val="535254"/>
                </a:solidFill>
                <a:latin typeface="Roboto Condensed Italics"/>
                <a:ea typeface="Roboto Condensed Italics"/>
                <a:cs typeface="Roboto Condensed Italics"/>
                <a:sym typeface="Roboto Condensed Italics"/>
              </a:rPr>
              <a:t>phường</a:t>
            </a:r>
            <a:r>
              <a:rPr lang="en-US" sz="4000" i="1" dirty="0">
                <a:solidFill>
                  <a:srgbClr val="535254"/>
                </a:solidFill>
                <a:latin typeface="Roboto Condensed Italics"/>
                <a:ea typeface="Roboto Condensed Italics"/>
                <a:cs typeface="Roboto Condensed Italics"/>
                <a:sym typeface="Roboto Condensed Italics"/>
              </a:rPr>
              <a:t> Hà </a:t>
            </a:r>
            <a:r>
              <a:rPr lang="en-US" sz="4000" i="1" dirty="0" err="1">
                <a:solidFill>
                  <a:srgbClr val="535254"/>
                </a:solidFill>
                <a:latin typeface="Roboto Condensed Italics"/>
                <a:ea typeface="Roboto Condensed Italics"/>
                <a:cs typeface="Roboto Condensed Italics"/>
                <a:sym typeface="Roboto Condensed Italics"/>
              </a:rPr>
              <a:t>Nội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hãy</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nêu</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lên</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vai</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trò</a:t>
            </a:r>
            <a:r>
              <a:rPr lang="en-US" sz="4000" dirty="0">
                <a:solidFill>
                  <a:srgbClr val="535254"/>
                </a:solidFill>
                <a:latin typeface="Roboto Condensed"/>
                <a:ea typeface="Roboto Condensed"/>
                <a:cs typeface="Roboto Condensed"/>
                <a:sym typeface="Roboto Condensed"/>
              </a:rPr>
              <a:t>, ý </a:t>
            </a:r>
            <a:r>
              <a:rPr lang="en-US" sz="4000" dirty="0" err="1">
                <a:solidFill>
                  <a:srgbClr val="535254"/>
                </a:solidFill>
                <a:latin typeface="Roboto Condensed"/>
                <a:ea typeface="Roboto Condensed"/>
                <a:cs typeface="Roboto Condensed"/>
                <a:sym typeface="Roboto Condensed"/>
              </a:rPr>
              <a:t>nghĩa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của</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các</a:t>
            </a:r>
            <a:r>
              <a:rPr lang="en-US" sz="4000" dirty="0">
                <a:solidFill>
                  <a:srgbClr val="535254"/>
                </a:solidFill>
                <a:latin typeface="Roboto Condensed"/>
                <a:ea typeface="Roboto Condensed"/>
                <a:cs typeface="Roboto Condensed"/>
                <a:sym typeface="Roboto Condensed"/>
              </a:rPr>
              <a:t> di </a:t>
            </a:r>
            <a:r>
              <a:rPr lang="en-US" sz="4000" dirty="0" err="1">
                <a:solidFill>
                  <a:srgbClr val="535254"/>
                </a:solidFill>
                <a:latin typeface="Roboto Condensed"/>
                <a:ea typeface="Roboto Condensed"/>
                <a:cs typeface="Roboto Condensed"/>
                <a:sym typeface="Roboto Condensed"/>
              </a:rPr>
              <a:t>tích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lịch</a:t>
            </a:r>
            <a:r>
              <a:rPr lang="en-US" sz="4000" dirty="0">
                <a:solidFill>
                  <a:srgbClr val="535254"/>
                </a:solidFill>
                <a:latin typeface="Roboto Condensed"/>
                <a:ea typeface="Roboto Condensed"/>
                <a:cs typeface="Roboto Condensed"/>
                <a:sym typeface="Roboto Condensed"/>
              </a:rPr>
              <a:t> </a:t>
            </a:r>
            <a:r>
              <a:rPr lang="en-US" sz="4000" dirty="0" err="1">
                <a:solidFill>
                  <a:srgbClr val="535254"/>
                </a:solidFill>
                <a:latin typeface="Roboto Condensed"/>
                <a:ea typeface="Roboto Condensed"/>
                <a:cs typeface="Roboto Condensed"/>
                <a:sym typeface="Roboto Condensed"/>
              </a:rPr>
              <a:t>sử</a:t>
            </a:r>
            <a:r>
              <a:rPr lang="en-US" sz="4000" dirty="0">
                <a:solidFill>
                  <a:srgbClr val="535254"/>
                </a:solidFill>
                <a:latin typeface="Roboto Condensed"/>
                <a:ea typeface="Roboto Condensed"/>
                <a:cs typeface="Roboto Condensed"/>
                <a:sym typeface="Roboto Condensed"/>
              </a:rPr>
              <a:t>.</a:t>
            </a:r>
          </a:p>
          <a:p>
            <a:pPr algn="just">
              <a:lnSpc>
                <a:spcPts val="5600"/>
              </a:lnSpc>
            </a:pPr>
            <a:endParaRPr lang="en-US" sz="4000" dirty="0">
              <a:solidFill>
                <a:srgbClr val="535254"/>
              </a:solidFill>
              <a:latin typeface="Roboto Condensed"/>
              <a:ea typeface="Roboto Condensed"/>
              <a:cs typeface="Roboto Condensed"/>
              <a:sym typeface="Roboto Condensed"/>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5400000">
            <a:off x="2424767" y="3197927"/>
            <a:ext cx="4788027" cy="8115300"/>
          </a:xfrm>
          <a:custGeom>
            <a:avLst/>
            <a:gdLst/>
            <a:ahLst/>
            <a:cxnLst/>
            <a:rect l="l" t="t" r="r" b="b"/>
            <a:pathLst>
              <a:path w="4788027" h="8115300">
                <a:moveTo>
                  <a:pt x="0" y="0"/>
                </a:moveTo>
                <a:lnTo>
                  <a:pt x="4788027" y="0"/>
                </a:lnTo>
                <a:lnTo>
                  <a:pt x="4788027" y="8115300"/>
                </a:lnTo>
                <a:lnTo>
                  <a:pt x="0" y="8115300"/>
                </a:lnTo>
                <a:lnTo>
                  <a:pt x="0" y="0"/>
                </a:lnTo>
                <a:close/>
              </a:path>
            </a:pathLst>
          </a:custGeom>
          <a:blipFill>
            <a:blip r:embed="rId2"/>
            <a:stretch>
              <a:fillRect/>
            </a:stretch>
          </a:blipFill>
        </p:spPr>
        <p:txBody>
          <a:bodyPr/>
          <a:lstStyle/>
          <a:p>
            <a:endParaRPr lang="vi-VN"/>
          </a:p>
        </p:txBody>
      </p:sp>
      <p:sp>
        <p:nvSpPr>
          <p:cNvPr id="8" name="Freeform 8"/>
          <p:cNvSpPr/>
          <p:nvPr/>
        </p:nvSpPr>
        <p:spPr>
          <a:xfrm rot="-5400000" flipH="1" flipV="1">
            <a:off x="11075206" y="3197927"/>
            <a:ext cx="4788027" cy="8115300"/>
          </a:xfrm>
          <a:custGeom>
            <a:avLst/>
            <a:gdLst/>
            <a:ahLst/>
            <a:cxnLst/>
            <a:rect l="l" t="t" r="r" b="b"/>
            <a:pathLst>
              <a:path w="4788027" h="8115300">
                <a:moveTo>
                  <a:pt x="4788027" y="8115300"/>
                </a:moveTo>
                <a:lnTo>
                  <a:pt x="0" y="8115300"/>
                </a:lnTo>
                <a:lnTo>
                  <a:pt x="0" y="0"/>
                </a:lnTo>
                <a:lnTo>
                  <a:pt x="4788027" y="0"/>
                </a:lnTo>
                <a:lnTo>
                  <a:pt x="4788027" y="8115300"/>
                </a:lnTo>
                <a:close/>
              </a:path>
            </a:pathLst>
          </a:custGeom>
          <a:blipFill>
            <a:blip r:embed="rId2"/>
            <a:stretch>
              <a:fillRect/>
            </a:stretch>
          </a:blipFill>
        </p:spPr>
        <p:txBody>
          <a:bodyPr/>
          <a:lstStyle/>
          <a:p>
            <a:endParaRPr lang="vi-VN"/>
          </a:p>
        </p:txBody>
      </p:sp>
      <p:sp>
        <p:nvSpPr>
          <p:cNvPr id="9" name="Freeform 9"/>
          <p:cNvSpPr/>
          <p:nvPr/>
        </p:nvSpPr>
        <p:spPr>
          <a:xfrm rot="-2292115">
            <a:off x="6926444" y="4627623"/>
            <a:ext cx="4396883" cy="4475199"/>
          </a:xfrm>
          <a:custGeom>
            <a:avLst/>
            <a:gdLst/>
            <a:ahLst/>
            <a:cxnLst/>
            <a:rect l="l" t="t" r="r" b="b"/>
            <a:pathLst>
              <a:path w="4396883" h="4475199">
                <a:moveTo>
                  <a:pt x="0" y="0"/>
                </a:moveTo>
                <a:lnTo>
                  <a:pt x="4396884" y="0"/>
                </a:lnTo>
                <a:lnTo>
                  <a:pt x="4396884" y="4475200"/>
                </a:lnTo>
                <a:lnTo>
                  <a:pt x="0" y="4475200"/>
                </a:lnTo>
                <a:lnTo>
                  <a:pt x="0" y="0"/>
                </a:lnTo>
                <a:close/>
              </a:path>
            </a:pathLst>
          </a:custGeom>
          <a:blipFill>
            <a:blip r:embed="rId3"/>
            <a:stretch>
              <a:fillRect/>
            </a:stretch>
          </a:blipFill>
        </p:spPr>
        <p:txBody>
          <a:bodyPr/>
          <a:lstStyle/>
          <a:p>
            <a:endParaRPr lang="vi-VN"/>
          </a:p>
        </p:txBody>
      </p:sp>
      <p:sp>
        <p:nvSpPr>
          <p:cNvPr id="12" name="TextBox 12"/>
          <p:cNvSpPr txBox="1"/>
          <p:nvPr/>
        </p:nvSpPr>
        <p:spPr>
          <a:xfrm>
            <a:off x="793734" y="352940"/>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
        <p:nvSpPr>
          <p:cNvPr id="13" name="TextBox 13"/>
          <p:cNvSpPr txBox="1"/>
          <p:nvPr/>
        </p:nvSpPr>
        <p:spPr>
          <a:xfrm>
            <a:off x="1374829" y="1202818"/>
            <a:ext cx="10693781" cy="2508250"/>
          </a:xfrm>
          <a:prstGeom prst="rect">
            <a:avLst/>
          </a:prstGeom>
        </p:spPr>
        <p:txBody>
          <a:bodyPr lIns="0" tIns="0" rIns="0" bIns="0" rtlCol="0" anchor="t">
            <a:spAutoFit/>
          </a:bodyPr>
          <a:lstStyle/>
          <a:p>
            <a:pPr algn="just">
              <a:lnSpc>
                <a:spcPts val="6799"/>
              </a:lnSpc>
            </a:pPr>
            <a:r>
              <a:rPr lang="en-US" sz="3999">
                <a:solidFill>
                  <a:srgbClr val="4B1C0F"/>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4B1C0F"/>
              </a:solidFill>
              <a:latin typeface="#9Slide07 SVNUT Triumph Press"/>
              <a:ea typeface="#9Slide07 SVNUT Triumph Press"/>
              <a:cs typeface="#9Slide07 SVNUT Triumph Press"/>
              <a:sym typeface="#9Slide07 SVNUT Triumph Press"/>
            </a:endParaRPr>
          </a:p>
        </p:txBody>
      </p:sp>
      <p:sp>
        <p:nvSpPr>
          <p:cNvPr id="14" name="TextBox 14"/>
          <p:cNvSpPr txBox="1"/>
          <p:nvPr/>
        </p:nvSpPr>
        <p:spPr>
          <a:xfrm>
            <a:off x="2151451" y="2618866"/>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E6AD85"/>
                </a:solidFill>
                <a:latin typeface="#9Slide05 VL Fadilla"/>
                <a:ea typeface="#9Slide05 VL Fadilla"/>
                <a:cs typeface="#9Slide05 VL Fadilla"/>
                <a:sym typeface="#9Slide05 VL Fadilla"/>
              </a:rPr>
              <a:t>a. Cấu trúc của của văn bản</a:t>
            </a:r>
          </a:p>
        </p:txBody>
      </p:sp>
      <p:sp>
        <p:nvSpPr>
          <p:cNvPr id="15" name="TextBox 15"/>
          <p:cNvSpPr txBox="1"/>
          <p:nvPr/>
        </p:nvSpPr>
        <p:spPr>
          <a:xfrm>
            <a:off x="1490119" y="5564454"/>
            <a:ext cx="6657325" cy="3693846"/>
          </a:xfrm>
          <a:prstGeom prst="rect">
            <a:avLst/>
          </a:prstGeom>
        </p:spPr>
        <p:txBody>
          <a:bodyPr lIns="0" tIns="0" rIns="0" bIns="0" rtlCol="0" anchor="t">
            <a:spAutoFit/>
          </a:bodyPr>
          <a:lstStyle/>
          <a:p>
            <a:pPr algn="just">
              <a:lnSpc>
                <a:spcPts val="5875"/>
              </a:lnSpc>
            </a:pPr>
            <a:r>
              <a:rPr lang="en-US" sz="4200" b="1" dirty="0" err="1">
                <a:solidFill>
                  <a:srgbClr val="422C06"/>
                </a:solidFill>
                <a:latin typeface="Roboto Condensed Bold"/>
                <a:ea typeface="Roboto Condensed Bold"/>
                <a:cs typeface="Roboto Condensed Bold"/>
                <a:sym typeface="Roboto Condensed Bold"/>
              </a:rPr>
              <a:t>Phần</a:t>
            </a:r>
            <a:r>
              <a:rPr lang="en-US" sz="4200" b="1" dirty="0">
                <a:solidFill>
                  <a:srgbClr val="422C06"/>
                </a:solidFill>
                <a:latin typeface="Roboto Condensed Bold"/>
                <a:ea typeface="Roboto Condensed Bold"/>
                <a:cs typeface="Roboto Condensed Bold"/>
                <a:sym typeface="Roboto Condensed Bold"/>
              </a:rPr>
              <a:t> 1 (</a:t>
            </a:r>
            <a:r>
              <a:rPr lang="en-US" sz="4200" b="1" dirty="0" err="1">
                <a:solidFill>
                  <a:srgbClr val="422C06"/>
                </a:solidFill>
                <a:latin typeface="Roboto Condensed Bold"/>
                <a:ea typeface="Roboto Condensed Bold"/>
                <a:cs typeface="Roboto Condensed Bold"/>
                <a:sym typeface="Roboto Condensed Bold"/>
              </a:rPr>
              <a:t>từ</a:t>
            </a:r>
            <a:r>
              <a:rPr lang="en-US" sz="4200" b="1" dirty="0">
                <a:solidFill>
                  <a:srgbClr val="422C06"/>
                </a:solidFill>
                <a:latin typeface="Roboto Condensed Bold"/>
                <a:ea typeface="Roboto Condensed Bold"/>
                <a:cs typeface="Roboto Condensed Bold"/>
                <a:sym typeface="Roboto Condensed Bold"/>
              </a:rPr>
              <a:t> </a:t>
            </a:r>
            <a:r>
              <a:rPr lang="en-US" sz="4200" b="1" dirty="0" err="1">
                <a:solidFill>
                  <a:srgbClr val="422C06"/>
                </a:solidFill>
                <a:latin typeface="Roboto Condensed Bold"/>
                <a:ea typeface="Roboto Condensed Bold"/>
                <a:cs typeface="Roboto Condensed Bold"/>
                <a:sym typeface="Roboto Condensed Bold"/>
              </a:rPr>
              <a:t>đầu</a:t>
            </a:r>
            <a:r>
              <a:rPr lang="en-US" sz="4200" b="1" dirty="0">
                <a:solidFill>
                  <a:srgbClr val="422C06"/>
                </a:solidFill>
                <a:latin typeface="Roboto Condensed Bold"/>
                <a:ea typeface="Roboto Condensed Bold"/>
                <a:cs typeface="Roboto Condensed Bold"/>
                <a:sym typeface="Roboto Condensed Bold"/>
              </a:rPr>
              <a:t> … “</a:t>
            </a:r>
            <a:r>
              <a:rPr lang="en-US" sz="4200" b="1" dirty="0" err="1">
                <a:solidFill>
                  <a:srgbClr val="422C06"/>
                </a:solidFill>
                <a:latin typeface="Roboto Condensed Bold"/>
                <a:ea typeface="Roboto Condensed Bold"/>
                <a:cs typeface="Roboto Condensed Bold"/>
                <a:sym typeface="Roboto Condensed Bold"/>
              </a:rPr>
              <a:t>sự</a:t>
            </a:r>
            <a:r>
              <a:rPr lang="en-US" sz="4200" b="1" dirty="0">
                <a:solidFill>
                  <a:srgbClr val="422C06"/>
                </a:solidFill>
                <a:latin typeface="Roboto Condensed Bold"/>
                <a:ea typeface="Roboto Condensed Bold"/>
                <a:cs typeface="Roboto Condensed Bold"/>
                <a:sym typeface="Roboto Condensed Bold"/>
              </a:rPr>
              <a:t> </a:t>
            </a:r>
            <a:r>
              <a:rPr lang="en-US" sz="4200" b="1" dirty="0" err="1">
                <a:solidFill>
                  <a:srgbClr val="422C06"/>
                </a:solidFill>
                <a:latin typeface="Roboto Condensed Bold"/>
                <a:ea typeface="Roboto Condensed Bold"/>
                <a:cs typeface="Roboto Condensed Bold"/>
                <a:sym typeface="Roboto Condensed Bold"/>
              </a:rPr>
              <a:t>có</a:t>
            </a:r>
            <a:r>
              <a:rPr lang="en-US" sz="4200" b="1" dirty="0">
                <a:solidFill>
                  <a:srgbClr val="422C06"/>
                </a:solidFill>
                <a:latin typeface="Roboto Condensed Bold"/>
                <a:ea typeface="Roboto Condensed Bold"/>
                <a:cs typeface="Roboto Condensed Bold"/>
                <a:sym typeface="Roboto Condensed Bold"/>
              </a:rPr>
              <a:t> </a:t>
            </a:r>
            <a:r>
              <a:rPr lang="en-US" sz="4200" b="1" dirty="0" err="1">
                <a:solidFill>
                  <a:srgbClr val="422C06"/>
                </a:solidFill>
                <a:latin typeface="Roboto Condensed Bold"/>
                <a:ea typeface="Roboto Condensed Bold"/>
                <a:cs typeface="Roboto Condensed Bold"/>
                <a:sym typeface="Roboto Condensed Bold"/>
              </a:rPr>
              <a:t>mặt</a:t>
            </a:r>
            <a:r>
              <a:rPr lang="en-US" sz="4200" b="1" dirty="0">
                <a:solidFill>
                  <a:srgbClr val="422C06"/>
                </a:solidFill>
                <a:latin typeface="Roboto Condensed Bold"/>
                <a:ea typeface="Roboto Condensed Bold"/>
                <a:cs typeface="Roboto Condensed Bold"/>
                <a:sym typeface="Roboto Condensed Bold"/>
              </a:rPr>
              <a:t> </a:t>
            </a:r>
            <a:r>
              <a:rPr lang="en-US" sz="4200" b="1" dirty="0" err="1">
                <a:solidFill>
                  <a:srgbClr val="422C06"/>
                </a:solidFill>
                <a:latin typeface="Roboto Condensed Bold"/>
                <a:ea typeface="Roboto Condensed Bold"/>
                <a:cs typeface="Roboto Condensed Bold"/>
                <a:sym typeface="Roboto Condensed Bold"/>
              </a:rPr>
              <a:t>của</a:t>
            </a:r>
            <a:r>
              <a:rPr lang="en-US" sz="4200" b="1" dirty="0">
                <a:solidFill>
                  <a:srgbClr val="422C06"/>
                </a:solidFill>
                <a:latin typeface="Roboto Condensed Bold"/>
                <a:ea typeface="Roboto Condensed Bold"/>
                <a:cs typeface="Roboto Condensed Bold"/>
                <a:sym typeface="Roboto Condensed Bold"/>
              </a:rPr>
              <a:t> con </a:t>
            </a:r>
            <a:r>
              <a:rPr lang="en-US" sz="4200" b="1" dirty="0" err="1">
                <a:solidFill>
                  <a:srgbClr val="422C06"/>
                </a:solidFill>
                <a:latin typeface="Roboto Condensed Bold"/>
                <a:ea typeface="Roboto Condensed Bold"/>
                <a:cs typeface="Roboto Condensed Bold"/>
                <a:sym typeface="Roboto Condensed Bold"/>
              </a:rPr>
              <a:t>người</a:t>
            </a:r>
            <a:r>
              <a:rPr lang="en-US" sz="4200" b="1" dirty="0">
                <a:solidFill>
                  <a:srgbClr val="422C06"/>
                </a:solidFill>
                <a:latin typeface="Roboto Condensed Bold"/>
                <a:ea typeface="Roboto Condensed Bold"/>
                <a:cs typeface="Roboto Condensed Bold"/>
                <a:sym typeface="Roboto Condensed Bold"/>
              </a:rPr>
              <a:t>”):</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Xiêm</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Riệp</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được</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coi</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là</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thành</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phố</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bình</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yên</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dù</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có</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lượng</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khách</a:t>
            </a:r>
            <a:r>
              <a:rPr lang="en-US" sz="4200" dirty="0">
                <a:solidFill>
                  <a:srgbClr val="422C06"/>
                </a:solidFill>
                <a:latin typeface="Roboto Condensed"/>
                <a:ea typeface="Roboto Condensed"/>
                <a:cs typeface="Roboto Condensed"/>
                <a:sym typeface="Roboto Condensed"/>
              </a:rPr>
              <a:t> du </a:t>
            </a:r>
            <a:r>
              <a:rPr lang="en-US" sz="4200" dirty="0" err="1">
                <a:solidFill>
                  <a:srgbClr val="422C06"/>
                </a:solidFill>
                <a:latin typeface="Roboto Condensed"/>
                <a:ea typeface="Roboto Condensed"/>
                <a:cs typeface="Roboto Condensed"/>
                <a:sym typeface="Roboto Condensed"/>
              </a:rPr>
              <a:t>lịch</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lớn</a:t>
            </a:r>
            <a:r>
              <a:rPr lang="en-US" sz="4200" dirty="0">
                <a:solidFill>
                  <a:srgbClr val="422C06"/>
                </a:solidFill>
                <a:latin typeface="Roboto Condensed"/>
                <a:ea typeface="Roboto Condensed"/>
                <a:cs typeface="Roboto Condensed"/>
                <a:sym typeface="Roboto Condensed"/>
              </a:rPr>
              <a:t>.</a:t>
            </a:r>
          </a:p>
          <a:p>
            <a:pPr algn="just">
              <a:lnSpc>
                <a:spcPts val="5879"/>
              </a:lnSpc>
            </a:pPr>
            <a:endParaRPr lang="en-US" sz="4200" dirty="0">
              <a:solidFill>
                <a:srgbClr val="422C06"/>
              </a:solidFill>
              <a:latin typeface="Roboto Condensed"/>
              <a:ea typeface="Roboto Condensed"/>
              <a:cs typeface="Roboto Condensed"/>
              <a:sym typeface="Roboto Condensed"/>
            </a:endParaRPr>
          </a:p>
        </p:txBody>
      </p:sp>
      <p:sp>
        <p:nvSpPr>
          <p:cNvPr id="16" name="TextBox 16"/>
          <p:cNvSpPr txBox="1"/>
          <p:nvPr/>
        </p:nvSpPr>
        <p:spPr>
          <a:xfrm>
            <a:off x="10140557" y="5564454"/>
            <a:ext cx="6657325" cy="2950946"/>
          </a:xfrm>
          <a:prstGeom prst="rect">
            <a:avLst/>
          </a:prstGeom>
        </p:spPr>
        <p:txBody>
          <a:bodyPr lIns="0" tIns="0" rIns="0" bIns="0" rtlCol="0" anchor="t">
            <a:spAutoFit/>
          </a:bodyPr>
          <a:lstStyle/>
          <a:p>
            <a:pPr algn="just">
              <a:lnSpc>
                <a:spcPts val="5875"/>
              </a:lnSpc>
            </a:pPr>
            <a:r>
              <a:rPr lang="en-US" sz="4200" b="1" dirty="0" err="1">
                <a:solidFill>
                  <a:srgbClr val="422C06"/>
                </a:solidFill>
                <a:latin typeface="Roboto Condensed Bold"/>
                <a:ea typeface="Roboto Condensed Bold"/>
                <a:cs typeface="Roboto Condensed Bold"/>
                <a:sym typeface="Roboto Condensed Bold"/>
              </a:rPr>
              <a:t>Phần</a:t>
            </a:r>
            <a:r>
              <a:rPr lang="en-US" sz="4200" b="1" dirty="0">
                <a:solidFill>
                  <a:srgbClr val="422C06"/>
                </a:solidFill>
                <a:latin typeface="Roboto Condensed Bold"/>
                <a:ea typeface="Roboto Condensed Bold"/>
                <a:cs typeface="Roboto Condensed Bold"/>
                <a:sym typeface="Roboto Condensed Bold"/>
              </a:rPr>
              <a:t> 2 (</a:t>
            </a:r>
            <a:r>
              <a:rPr lang="en-US" sz="4200" b="1" dirty="0" err="1">
                <a:solidFill>
                  <a:srgbClr val="422C06"/>
                </a:solidFill>
                <a:latin typeface="Roboto Condensed Bold"/>
                <a:ea typeface="Roboto Condensed Bold"/>
                <a:cs typeface="Roboto Condensed Bold"/>
                <a:sym typeface="Roboto Condensed Bold"/>
              </a:rPr>
              <a:t>còn</a:t>
            </a:r>
            <a:r>
              <a:rPr lang="en-US" sz="4200" b="1" dirty="0">
                <a:solidFill>
                  <a:srgbClr val="422C06"/>
                </a:solidFill>
                <a:latin typeface="Roboto Condensed Bold"/>
                <a:ea typeface="Roboto Condensed Bold"/>
                <a:cs typeface="Roboto Condensed Bold"/>
                <a:sym typeface="Roboto Condensed Bold"/>
              </a:rPr>
              <a:t> </a:t>
            </a:r>
            <a:r>
              <a:rPr lang="en-US" sz="4200" b="1" dirty="0" err="1">
                <a:solidFill>
                  <a:srgbClr val="422C06"/>
                </a:solidFill>
                <a:latin typeface="Roboto Condensed Bold"/>
                <a:ea typeface="Roboto Condensed Bold"/>
                <a:cs typeface="Roboto Condensed Bold"/>
                <a:sym typeface="Roboto Condensed Bold"/>
              </a:rPr>
              <a:t>lại</a:t>
            </a:r>
            <a:r>
              <a:rPr lang="en-US" sz="4200" b="1" dirty="0">
                <a:solidFill>
                  <a:srgbClr val="422C06"/>
                </a:solidFill>
                <a:latin typeface="Roboto Condensed Bold"/>
                <a:ea typeface="Roboto Condensed Bold"/>
                <a:cs typeface="Roboto Condensed Bold"/>
                <a:sym typeface="Roboto Condensed Bold"/>
              </a:rPr>
              <a:t>): </a:t>
            </a:r>
            <a:r>
              <a:rPr lang="en-US" sz="4200" dirty="0" err="1">
                <a:solidFill>
                  <a:srgbClr val="422C06"/>
                </a:solidFill>
                <a:latin typeface="Roboto Condensed"/>
                <a:ea typeface="Roboto Condensed"/>
                <a:cs typeface="Roboto Condensed"/>
                <a:sym typeface="Roboto Condensed"/>
              </a:rPr>
              <a:t>Giới</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thiệu</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những</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ngôi</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đền</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cổ</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kính</a:t>
            </a:r>
            <a:r>
              <a:rPr lang="en-US" sz="4200" dirty="0">
                <a:solidFill>
                  <a:srgbClr val="422C06"/>
                </a:solidFill>
                <a:latin typeface="Roboto Condensed"/>
                <a:ea typeface="Roboto Condensed"/>
                <a:cs typeface="Roboto Condensed"/>
                <a:sym typeface="Roboto Condensed"/>
              </a:rPr>
              <a:t> ở </a:t>
            </a:r>
            <a:r>
              <a:rPr lang="en-US" sz="4200" dirty="0" err="1">
                <a:solidFill>
                  <a:srgbClr val="422C06"/>
                </a:solidFill>
                <a:latin typeface="Roboto Condensed"/>
                <a:ea typeface="Roboto Condensed"/>
                <a:cs typeface="Roboto Condensed"/>
                <a:sym typeface="Roboto Condensed"/>
              </a:rPr>
              <a:t>thành</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phố</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Xiêm</a:t>
            </a:r>
            <a:r>
              <a:rPr lang="en-US" sz="4200" dirty="0">
                <a:solidFill>
                  <a:srgbClr val="422C06"/>
                </a:solidFill>
                <a:latin typeface="Roboto Condensed"/>
                <a:ea typeface="Roboto Condensed"/>
                <a:cs typeface="Roboto Condensed"/>
                <a:sym typeface="Roboto Condensed"/>
              </a:rPr>
              <a:t> </a:t>
            </a:r>
            <a:r>
              <a:rPr lang="en-US" sz="4200" dirty="0" err="1">
                <a:solidFill>
                  <a:srgbClr val="422C06"/>
                </a:solidFill>
                <a:latin typeface="Roboto Condensed"/>
                <a:ea typeface="Roboto Condensed"/>
                <a:cs typeface="Roboto Condensed"/>
                <a:sym typeface="Roboto Condensed"/>
              </a:rPr>
              <a:t>Riệp</a:t>
            </a:r>
            <a:r>
              <a:rPr lang="en-US" sz="4200" dirty="0">
                <a:solidFill>
                  <a:srgbClr val="422C06"/>
                </a:solidFill>
                <a:latin typeface="Roboto Condensed"/>
                <a:ea typeface="Roboto Condensed"/>
                <a:cs typeface="Roboto Condensed"/>
                <a:sym typeface="Roboto Condensed"/>
              </a:rPr>
              <a:t>.</a:t>
            </a:r>
          </a:p>
          <a:p>
            <a:pPr algn="just">
              <a:lnSpc>
                <a:spcPts val="5879"/>
              </a:lnSpc>
            </a:pPr>
            <a:endParaRPr lang="en-US" sz="4200" dirty="0">
              <a:solidFill>
                <a:srgbClr val="422C06"/>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111780" y="1028700"/>
            <a:ext cx="11659177" cy="3959262"/>
          </a:xfrm>
          <a:custGeom>
            <a:avLst/>
            <a:gdLst/>
            <a:ahLst/>
            <a:cxnLst/>
            <a:rect l="l" t="t" r="r" b="b"/>
            <a:pathLst>
              <a:path w="11659177" h="3959262">
                <a:moveTo>
                  <a:pt x="0" y="0"/>
                </a:moveTo>
                <a:lnTo>
                  <a:pt x="11659177" y="0"/>
                </a:lnTo>
                <a:lnTo>
                  <a:pt x="11659177" y="3959262"/>
                </a:lnTo>
                <a:lnTo>
                  <a:pt x="0" y="3959262"/>
                </a:lnTo>
                <a:lnTo>
                  <a:pt x="0" y="0"/>
                </a:lnTo>
                <a:close/>
              </a:path>
            </a:pathLst>
          </a:custGeom>
          <a:blipFill>
            <a:blip r:embed="rId2"/>
            <a:stretch>
              <a:fillRect/>
            </a:stretch>
          </a:blipFill>
        </p:spPr>
        <p:txBody>
          <a:bodyPr/>
          <a:lstStyle/>
          <a:p>
            <a:endParaRPr lang="vi-VN"/>
          </a:p>
        </p:txBody>
      </p:sp>
      <p:sp>
        <p:nvSpPr>
          <p:cNvPr id="10" name="TextBox 10"/>
          <p:cNvSpPr txBox="1"/>
          <p:nvPr/>
        </p:nvSpPr>
        <p:spPr>
          <a:xfrm>
            <a:off x="4533648" y="1602342"/>
            <a:ext cx="10580043" cy="250825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
        <p:nvSpPr>
          <p:cNvPr id="11" name="TextBox 11"/>
          <p:cNvSpPr txBox="1"/>
          <p:nvPr/>
        </p:nvSpPr>
        <p:spPr>
          <a:xfrm>
            <a:off x="5563053" y="3290032"/>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b. Đặc điểm hình thức của văn bản</a:t>
            </a:r>
          </a:p>
        </p:txBody>
      </p:sp>
      <p:sp>
        <p:nvSpPr>
          <p:cNvPr id="12" name="TextBox 12"/>
          <p:cNvSpPr txBox="1"/>
          <p:nvPr/>
        </p:nvSpPr>
        <p:spPr>
          <a:xfrm>
            <a:off x="4279712" y="6462977"/>
            <a:ext cx="10693781" cy="3365500"/>
          </a:xfrm>
          <a:prstGeom prst="rect">
            <a:avLst/>
          </a:prstGeom>
        </p:spPr>
        <p:txBody>
          <a:bodyPr lIns="0" tIns="0" rIns="0" bIns="0" rtlCol="0" anchor="t">
            <a:spAutoFit/>
          </a:bodyPr>
          <a:lstStyle/>
          <a:p>
            <a:pPr algn="just">
              <a:lnSpc>
                <a:spcPts val="6799"/>
              </a:lnSpc>
            </a:pPr>
            <a:r>
              <a:rPr lang="en-US" sz="3999" dirty="0">
                <a:solidFill>
                  <a:srgbClr val="474847"/>
                </a:solidFill>
                <a:latin typeface="Roboto Condensed"/>
                <a:ea typeface="Roboto Condensed"/>
                <a:cs typeface="Roboto Condensed"/>
                <a:sym typeface="Roboto Condensed"/>
              </a:rPr>
              <a:t>Nhan </a:t>
            </a:r>
            <a:r>
              <a:rPr lang="en-US" sz="3999" dirty="0" err="1">
                <a:solidFill>
                  <a:srgbClr val="474847"/>
                </a:solidFill>
                <a:latin typeface="Roboto Condensed"/>
                <a:ea typeface="Roboto Condensed"/>
                <a:cs typeface="Roboto Condensed"/>
                <a:sym typeface="Roboto Condensed"/>
              </a:rPr>
              <a:t>đề</a:t>
            </a:r>
            <a:r>
              <a:rPr lang="en-US" sz="3999" dirty="0">
                <a:solidFill>
                  <a:srgbClr val="474847"/>
                </a:solidFill>
                <a:latin typeface="Roboto Condensed"/>
                <a:ea typeface="Roboto Condensed"/>
                <a:cs typeface="Roboto Condensed"/>
                <a:sym typeface="Roboto Condensed"/>
              </a:rPr>
              <a:t>: </a:t>
            </a:r>
            <a:r>
              <a:rPr lang="en-US" sz="3999" b="1" i="1" dirty="0" err="1">
                <a:solidFill>
                  <a:srgbClr val="474847"/>
                </a:solidFill>
                <a:latin typeface="Roboto Condensed Bold Italics"/>
                <a:ea typeface="Roboto Condensed Bold Italics"/>
                <a:cs typeface="Roboto Condensed Bold Italics"/>
                <a:sym typeface="Roboto Condensed Bold Italics"/>
              </a:rPr>
              <a:t>Đền</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tháp</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vẫn</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ngủ</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yên</a:t>
            </a:r>
            <a:r>
              <a:rPr lang="en-US" sz="3999" dirty="0">
                <a:solidFill>
                  <a:srgbClr val="474847"/>
                </a:solidFill>
                <a:latin typeface="Roboto Condensed"/>
                <a:ea typeface="Roboto Condensed"/>
                <a:cs typeface="Roboto Condensed"/>
                <a:sym typeface="Roboto Condensed"/>
              </a:rPr>
              <a:t> </a:t>
            </a:r>
          </a:p>
          <a:p>
            <a:pPr algn="just">
              <a:lnSpc>
                <a:spcPts val="6799"/>
              </a:lnSpc>
            </a:pP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Gợi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sự</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tò</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mò</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nơi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người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đọc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về</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một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đền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tháp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ngủ</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yên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gợi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sự</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bình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yên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cổ</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xưa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di </a:t>
            </a:r>
            <a:r>
              <a:rPr lang="en-US" sz="3999" dirty="0" err="1">
                <a:solidFill>
                  <a:srgbClr val="474847"/>
                </a:solidFill>
                <a:latin typeface="Roboto Condensed"/>
                <a:ea typeface="Roboto Condensed"/>
                <a:cs typeface="Roboto Condensed"/>
                <a:sym typeface="Roboto Condensed"/>
              </a:rPr>
              <a:t>tích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lịch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sử</a:t>
            </a:r>
            <a:r>
              <a:rPr lang="en-US" sz="3999" dirty="0">
                <a:solidFill>
                  <a:srgbClr val="474847"/>
                </a:solidFill>
                <a:latin typeface="Roboto Condensed"/>
                <a:ea typeface="Roboto Condensed"/>
                <a:cs typeface="Roboto Condensed"/>
                <a:sym typeface="Roboto Condensed"/>
              </a:rPr>
              <a:t>.</a:t>
            </a:r>
          </a:p>
          <a:p>
            <a:pPr algn="just">
              <a:lnSpc>
                <a:spcPts val="6799"/>
              </a:lnSpc>
              <a:spcBef>
                <a:spcPct val="0"/>
              </a:spcBef>
            </a:pPr>
            <a:endParaRPr lang="en-US" sz="3999" dirty="0">
              <a:solidFill>
                <a:srgbClr val="47484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111780" y="1028700"/>
            <a:ext cx="11659177" cy="3959262"/>
          </a:xfrm>
          <a:custGeom>
            <a:avLst/>
            <a:gdLst/>
            <a:ahLst/>
            <a:cxnLst/>
            <a:rect l="l" t="t" r="r" b="b"/>
            <a:pathLst>
              <a:path w="11659177" h="3959262">
                <a:moveTo>
                  <a:pt x="0" y="0"/>
                </a:moveTo>
                <a:lnTo>
                  <a:pt x="11659177" y="0"/>
                </a:lnTo>
                <a:lnTo>
                  <a:pt x="11659177" y="3959262"/>
                </a:lnTo>
                <a:lnTo>
                  <a:pt x="0" y="3959262"/>
                </a:lnTo>
                <a:lnTo>
                  <a:pt x="0" y="0"/>
                </a:lnTo>
                <a:close/>
              </a:path>
            </a:pathLst>
          </a:custGeom>
          <a:blipFill>
            <a:blip r:embed="rId2"/>
            <a:stretch>
              <a:fillRect/>
            </a:stretch>
          </a:blipFill>
        </p:spPr>
        <p:txBody>
          <a:bodyPr/>
          <a:lstStyle/>
          <a:p>
            <a:endParaRPr lang="vi-VN"/>
          </a:p>
        </p:txBody>
      </p:sp>
      <p:sp>
        <p:nvSpPr>
          <p:cNvPr id="10" name="TextBox 10"/>
          <p:cNvSpPr txBox="1"/>
          <p:nvPr/>
        </p:nvSpPr>
        <p:spPr>
          <a:xfrm>
            <a:off x="4393450" y="1419851"/>
            <a:ext cx="9058694" cy="336550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
        <p:nvSpPr>
          <p:cNvPr id="11" name="TextBox 11"/>
          <p:cNvSpPr txBox="1"/>
          <p:nvPr/>
        </p:nvSpPr>
        <p:spPr>
          <a:xfrm>
            <a:off x="5668201" y="3693148"/>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b. Đặc điểm hình thức của văn bản</a:t>
            </a:r>
          </a:p>
        </p:txBody>
      </p:sp>
      <p:sp>
        <p:nvSpPr>
          <p:cNvPr id="12" name="TextBox 12"/>
          <p:cNvSpPr txBox="1"/>
          <p:nvPr/>
        </p:nvSpPr>
        <p:spPr>
          <a:xfrm>
            <a:off x="4279712" y="6462977"/>
            <a:ext cx="10693781" cy="3365500"/>
          </a:xfrm>
          <a:prstGeom prst="rect">
            <a:avLst/>
          </a:prstGeom>
        </p:spPr>
        <p:txBody>
          <a:bodyPr lIns="0" tIns="0" rIns="0" bIns="0" rtlCol="0" anchor="t">
            <a:spAutoFit/>
          </a:bodyPr>
          <a:lstStyle/>
          <a:p>
            <a:pPr algn="just">
              <a:lnSpc>
                <a:spcPts val="6799"/>
              </a:lnSpc>
            </a:pPr>
            <a:r>
              <a:rPr lang="en-US" sz="3999" b="1" dirty="0">
                <a:solidFill>
                  <a:srgbClr val="474847"/>
                </a:solidFill>
                <a:latin typeface="Roboto Condensed Bold"/>
                <a:ea typeface="Roboto Condensed Bold"/>
                <a:cs typeface="Roboto Condensed Bold"/>
                <a:sym typeface="Roboto Condensed Bold"/>
              </a:rPr>
              <a:t>Sa-</a:t>
            </a:r>
            <a:r>
              <a:rPr lang="en-US" sz="3999" b="1" dirty="0" err="1">
                <a:solidFill>
                  <a:srgbClr val="474847"/>
                </a:solidFill>
                <a:latin typeface="Roboto Condensed Bold"/>
                <a:ea typeface="Roboto Condensed Bold"/>
                <a:cs typeface="Roboto Condensed Bold"/>
                <a:sym typeface="Roboto Condensed Bold"/>
              </a:rPr>
              <a:t>pô</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đoạn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văn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đầu</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tiên</a:t>
            </a:r>
            <a:r>
              <a:rPr lang="en-US" sz="3999" b="1" dirty="0">
                <a:solidFill>
                  <a:srgbClr val="474847"/>
                </a:solidFill>
                <a:latin typeface="Roboto Condensed Bold"/>
                <a:ea typeface="Roboto Condensed Bold"/>
                <a:cs typeface="Roboto Condensed Bold"/>
                <a:sym typeface="Roboto Condensed Bold"/>
              </a:rPr>
              <a:t> </a:t>
            </a:r>
          </a:p>
          <a:p>
            <a:pPr algn="just">
              <a:lnSpc>
                <a:spcPts val="6799"/>
              </a:lnSpc>
            </a:pP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thiệu</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khái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quát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về</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kì</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quan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những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sự</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bí</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ẩn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cả</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thế</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ngưỡng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mộ</a:t>
            </a:r>
            <a:r>
              <a:rPr lang="en-US" sz="3999" dirty="0">
                <a:solidFill>
                  <a:srgbClr val="474847"/>
                </a:solidFill>
                <a:latin typeface="Roboto Condensed"/>
                <a:ea typeface="Roboto Condensed"/>
                <a:cs typeface="Roboto Condensed"/>
                <a:sym typeface="Roboto Condensed"/>
              </a:rPr>
              <a:t>.</a:t>
            </a:r>
          </a:p>
          <a:p>
            <a:pPr algn="just">
              <a:lnSpc>
                <a:spcPts val="6799"/>
              </a:lnSpc>
              <a:spcBef>
                <a:spcPct val="0"/>
              </a:spcBef>
            </a:pPr>
            <a:endParaRPr lang="en-US" sz="3999" dirty="0">
              <a:solidFill>
                <a:srgbClr val="47484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111780" y="1028700"/>
            <a:ext cx="11659177" cy="3959262"/>
          </a:xfrm>
          <a:custGeom>
            <a:avLst/>
            <a:gdLst/>
            <a:ahLst/>
            <a:cxnLst/>
            <a:rect l="l" t="t" r="r" b="b"/>
            <a:pathLst>
              <a:path w="11659177" h="3959262">
                <a:moveTo>
                  <a:pt x="0" y="0"/>
                </a:moveTo>
                <a:lnTo>
                  <a:pt x="11659177" y="0"/>
                </a:lnTo>
                <a:lnTo>
                  <a:pt x="11659177" y="3959262"/>
                </a:lnTo>
                <a:lnTo>
                  <a:pt x="0" y="3959262"/>
                </a:lnTo>
                <a:lnTo>
                  <a:pt x="0" y="0"/>
                </a:lnTo>
                <a:close/>
              </a:path>
            </a:pathLst>
          </a:custGeom>
          <a:blipFill>
            <a:blip r:embed="rId2"/>
            <a:stretch>
              <a:fillRect/>
            </a:stretch>
          </a:blipFill>
        </p:spPr>
        <p:txBody>
          <a:bodyPr/>
          <a:lstStyle/>
          <a:p>
            <a:endParaRPr lang="vi-VN"/>
          </a:p>
        </p:txBody>
      </p:sp>
      <p:sp>
        <p:nvSpPr>
          <p:cNvPr id="10" name="TextBox 10"/>
          <p:cNvSpPr txBox="1"/>
          <p:nvPr/>
        </p:nvSpPr>
        <p:spPr>
          <a:xfrm>
            <a:off x="4393450" y="1419851"/>
            <a:ext cx="9058694" cy="336550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
        <p:nvSpPr>
          <p:cNvPr id="11" name="TextBox 11"/>
          <p:cNvSpPr txBox="1"/>
          <p:nvPr/>
        </p:nvSpPr>
        <p:spPr>
          <a:xfrm>
            <a:off x="5668201" y="3693148"/>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b. Đặc điểm hình thức của văn bản</a:t>
            </a:r>
          </a:p>
        </p:txBody>
      </p:sp>
      <p:sp>
        <p:nvSpPr>
          <p:cNvPr id="12" name="TextBox 12"/>
          <p:cNvSpPr txBox="1"/>
          <p:nvPr/>
        </p:nvSpPr>
        <p:spPr>
          <a:xfrm>
            <a:off x="4594478" y="6064250"/>
            <a:ext cx="10693781" cy="4222750"/>
          </a:xfrm>
          <a:prstGeom prst="rect">
            <a:avLst/>
          </a:prstGeom>
        </p:spPr>
        <p:txBody>
          <a:bodyPr lIns="0" tIns="0" rIns="0" bIns="0" rtlCol="0" anchor="t">
            <a:spAutoFit/>
          </a:bodyPr>
          <a:lstStyle/>
          <a:p>
            <a:pPr algn="just">
              <a:lnSpc>
                <a:spcPts val="6799"/>
              </a:lnSpc>
            </a:pPr>
            <a:r>
              <a:rPr lang="en-US" sz="3999" b="1" dirty="0" err="1">
                <a:solidFill>
                  <a:srgbClr val="474847"/>
                </a:solidFill>
                <a:latin typeface="Roboto Condensed Bold"/>
                <a:ea typeface="Roboto Condensed Bold"/>
                <a:cs typeface="Roboto Condensed Bold"/>
                <a:sym typeface="Roboto Condensed Bold"/>
              </a:rPr>
              <a:t>Đê</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mục</a:t>
            </a:r>
            <a:r>
              <a:rPr lang="en-US" sz="3999" b="1" dirty="0">
                <a:solidFill>
                  <a:srgbClr val="474847"/>
                </a:solidFill>
                <a:latin typeface="Roboto Condensed Bold"/>
                <a:ea typeface="Roboto Condensed Bold"/>
                <a:cs typeface="Roboto Condensed Bold"/>
                <a:sym typeface="Roboto Condensed Bold"/>
              </a:rPr>
              <a:t>: </a:t>
            </a:r>
          </a:p>
          <a:p>
            <a:pPr algn="just">
              <a:lnSpc>
                <a:spcPts val="6799"/>
              </a:lnSpc>
            </a:pPr>
            <a:r>
              <a:rPr lang="en-US" sz="3999" b="1" dirty="0">
                <a:solidFill>
                  <a:srgbClr val="474847"/>
                </a:solidFill>
                <a:latin typeface="Roboto Condensed Bold"/>
                <a:ea typeface="Roboto Condensed Bold"/>
                <a:cs typeface="Roboto Condensed Bold"/>
                <a:sym typeface="Roboto Condensed Bold"/>
              </a:rPr>
              <a:t>+ </a:t>
            </a:r>
            <a:r>
              <a:rPr lang="en-US" sz="3999" b="1" i="1" dirty="0">
                <a:solidFill>
                  <a:srgbClr val="474847"/>
                </a:solidFill>
                <a:latin typeface="Roboto Condensed Bold Italics"/>
                <a:ea typeface="Roboto Condensed Bold Italics"/>
                <a:cs typeface="Roboto Condensed Bold Italics"/>
                <a:sym typeface="Roboto Condensed Bold Italics"/>
              </a:rPr>
              <a:t>THÀNH </a:t>
            </a:r>
            <a:r>
              <a:rPr lang="en-US" sz="3999" b="1" i="1" dirty="0" err="1">
                <a:solidFill>
                  <a:srgbClr val="474847"/>
                </a:solidFill>
                <a:latin typeface="Roboto Condensed Bold Italics"/>
                <a:ea typeface="Roboto Condensed Bold Italics"/>
                <a:cs typeface="Roboto Condensed Bold Italics"/>
                <a:sym typeface="Roboto Condensed Bold Italics"/>
              </a:rPr>
              <a:t>PHỐ</a:t>
            </a:r>
            <a:r>
              <a:rPr lang="en-US" sz="3999" b="1" i="1" dirty="0">
                <a:solidFill>
                  <a:srgbClr val="474847"/>
                </a:solidFill>
                <a:latin typeface="Roboto Condensed Bold Italics"/>
                <a:ea typeface="Roboto Condensed Bold Italics"/>
                <a:cs typeface="Roboto Condensed Bold Italics"/>
                <a:sym typeface="Roboto Condensed Bold Italics"/>
              </a:rPr>
              <a:t> BÌNH </a:t>
            </a:r>
            <a:r>
              <a:rPr lang="en-US" sz="3999" b="1" i="1" dirty="0" err="1">
                <a:solidFill>
                  <a:srgbClr val="474847"/>
                </a:solidFill>
                <a:latin typeface="Roboto Condensed Bold Italics"/>
                <a:ea typeface="Roboto Condensed Bold Italics"/>
                <a:cs typeface="Roboto Condensed Bold Italics"/>
                <a:sym typeface="Roboto Condensed Bold Italics"/>
              </a:rPr>
              <a:t>YÊN</a:t>
            </a:r>
            <a:endParaRPr lang="en-US" sz="3999" b="1" i="1" dirty="0">
              <a:solidFill>
                <a:srgbClr val="474847"/>
              </a:solidFill>
              <a:latin typeface="Roboto Condensed Bold Italics"/>
              <a:ea typeface="Roboto Condensed Bold Italics"/>
              <a:cs typeface="Roboto Condensed Bold Italics"/>
              <a:sym typeface="Roboto Condensed Bold Italics"/>
            </a:endParaRPr>
          </a:p>
          <a:p>
            <a:pPr algn="just">
              <a:lnSpc>
                <a:spcPts val="6799"/>
              </a:lnSpc>
            </a:pPr>
            <a:r>
              <a:rPr lang="en-US" sz="3999" b="1" dirty="0">
                <a:solidFill>
                  <a:srgbClr val="474847"/>
                </a:solidFill>
                <a:latin typeface="Roboto Condensed Bold"/>
                <a:ea typeface="Roboto Condensed Bold"/>
                <a:cs typeface="Roboto Condensed Bold"/>
                <a:sym typeface="Roboto Condensed Bold"/>
              </a:rPr>
              <a:t>+</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NHỮNG</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NGÔI</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ĐỀN</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CỔ</a:t>
            </a:r>
            <a:r>
              <a:rPr lang="en-US" sz="3999" b="1" i="1" dirty="0">
                <a:solidFill>
                  <a:srgbClr val="474847"/>
                </a:solidFill>
                <a:latin typeface="Roboto Condensed Bold Italics"/>
                <a:ea typeface="Roboto Condensed Bold Italics"/>
                <a:cs typeface="Roboto Condensed Bold Italics"/>
                <a:sym typeface="Roboto Condensed Bold Italics"/>
              </a:rPr>
              <a:t> </a:t>
            </a:r>
            <a:r>
              <a:rPr lang="en-US" sz="3999" b="1" i="1" dirty="0" err="1">
                <a:solidFill>
                  <a:srgbClr val="474847"/>
                </a:solidFill>
                <a:latin typeface="Roboto Condensed Bold Italics"/>
                <a:ea typeface="Roboto Condensed Bold Italics"/>
                <a:cs typeface="Roboto Condensed Bold Italics"/>
                <a:sym typeface="Roboto Condensed Bold Italics"/>
              </a:rPr>
              <a:t>KÍNH</a:t>
            </a:r>
            <a:r>
              <a:rPr lang="en-US" sz="3999" b="1" i="1" dirty="0">
                <a:solidFill>
                  <a:srgbClr val="474847"/>
                </a:solidFill>
                <a:latin typeface="Roboto Condensed Bold Italics"/>
                <a:ea typeface="Roboto Condensed Bold Italics"/>
                <a:cs typeface="Roboto Condensed Bold Italics"/>
                <a:sym typeface="Roboto Condensed Bold Italics"/>
              </a:rPr>
              <a:t> </a:t>
            </a:r>
          </a:p>
          <a:p>
            <a:pPr algn="just">
              <a:lnSpc>
                <a:spcPts val="6799"/>
              </a:lnSpc>
            </a:pPr>
            <a:r>
              <a:rPr lang="en-US" sz="3999" b="1" dirty="0">
                <a:solidFill>
                  <a:srgbClr val="474847"/>
                </a:solidFill>
                <a:latin typeface="Roboto Condensed Bold"/>
                <a:ea typeface="Roboto Condensed Bold"/>
                <a:cs typeface="Roboto Condensed Bold"/>
                <a:sym typeface="Roboto Condensed Bold"/>
              </a:rPr>
              <a:t> </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làm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nổi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bật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thông</a:t>
            </a:r>
            <a:r>
              <a:rPr lang="en-US" sz="3999" dirty="0">
                <a:solidFill>
                  <a:srgbClr val="474847"/>
                </a:solidFill>
                <a:latin typeface="Roboto Condensed"/>
                <a:ea typeface="Roboto Condensed"/>
                <a:cs typeface="Roboto Condensed"/>
                <a:sym typeface="Roboto Condensed"/>
              </a:rPr>
              <a:t> tin.</a:t>
            </a:r>
          </a:p>
          <a:p>
            <a:pPr algn="just">
              <a:lnSpc>
                <a:spcPts val="6799"/>
              </a:lnSpc>
              <a:spcBef>
                <a:spcPct val="0"/>
              </a:spcBef>
            </a:pPr>
            <a:endParaRPr lang="en-US" sz="3999" dirty="0">
              <a:solidFill>
                <a:srgbClr val="47484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111780" y="1028700"/>
            <a:ext cx="11659177" cy="3959262"/>
          </a:xfrm>
          <a:custGeom>
            <a:avLst/>
            <a:gdLst/>
            <a:ahLst/>
            <a:cxnLst/>
            <a:rect l="l" t="t" r="r" b="b"/>
            <a:pathLst>
              <a:path w="11659177" h="3959262">
                <a:moveTo>
                  <a:pt x="0" y="0"/>
                </a:moveTo>
                <a:lnTo>
                  <a:pt x="11659177" y="0"/>
                </a:lnTo>
                <a:lnTo>
                  <a:pt x="11659177" y="3959262"/>
                </a:lnTo>
                <a:lnTo>
                  <a:pt x="0" y="3959262"/>
                </a:lnTo>
                <a:lnTo>
                  <a:pt x="0" y="0"/>
                </a:lnTo>
                <a:close/>
              </a:path>
            </a:pathLst>
          </a:custGeom>
          <a:blipFill>
            <a:blip r:embed="rId2"/>
            <a:stretch>
              <a:fillRect/>
            </a:stretch>
          </a:blipFill>
        </p:spPr>
        <p:txBody>
          <a:bodyPr/>
          <a:lstStyle/>
          <a:p>
            <a:endParaRPr lang="vi-VN"/>
          </a:p>
        </p:txBody>
      </p:sp>
      <p:sp>
        <p:nvSpPr>
          <p:cNvPr id="10" name="TextBox 10"/>
          <p:cNvSpPr txBox="1"/>
          <p:nvPr/>
        </p:nvSpPr>
        <p:spPr>
          <a:xfrm>
            <a:off x="4393450" y="1419851"/>
            <a:ext cx="9058694" cy="336550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
        <p:nvSpPr>
          <p:cNvPr id="11" name="TextBox 11"/>
          <p:cNvSpPr txBox="1"/>
          <p:nvPr/>
        </p:nvSpPr>
        <p:spPr>
          <a:xfrm>
            <a:off x="5668201" y="3693148"/>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b. Đặc điểm hình thức của văn bản</a:t>
            </a:r>
          </a:p>
        </p:txBody>
      </p:sp>
      <p:sp>
        <p:nvSpPr>
          <p:cNvPr id="12" name="TextBox 12"/>
          <p:cNvSpPr txBox="1"/>
          <p:nvPr/>
        </p:nvSpPr>
        <p:spPr>
          <a:xfrm>
            <a:off x="4594478" y="6271160"/>
            <a:ext cx="10693781" cy="3365500"/>
          </a:xfrm>
          <a:prstGeom prst="rect">
            <a:avLst/>
          </a:prstGeom>
        </p:spPr>
        <p:txBody>
          <a:bodyPr lIns="0" tIns="0" rIns="0" bIns="0" rtlCol="0" anchor="t">
            <a:spAutoFit/>
          </a:bodyPr>
          <a:lstStyle/>
          <a:p>
            <a:pPr algn="just">
              <a:lnSpc>
                <a:spcPts val="6799"/>
              </a:lnSpc>
            </a:pPr>
            <a:r>
              <a:rPr lang="en-US" sz="3999" b="1" dirty="0" err="1">
                <a:solidFill>
                  <a:srgbClr val="474847"/>
                </a:solidFill>
                <a:latin typeface="Roboto Condensed Bold"/>
                <a:ea typeface="Roboto Condensed Bold"/>
                <a:cs typeface="Roboto Condensed Bold"/>
                <a:sym typeface="Roboto Condensed Bold"/>
              </a:rPr>
              <a:t>Các</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tư</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ngư</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chuyên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ngành</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kiến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trúc</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khảo</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cô</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văn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hóa</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kết</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hợp</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với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các</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tư</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ngư</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giàu</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gia</a:t>
            </a:r>
            <a:r>
              <a:rPr lang="en-US" sz="3999" b="1" dirty="0">
                <a:solidFill>
                  <a:srgbClr val="474847"/>
                </a:solidFill>
                <a:latin typeface="Roboto Condensed Bold"/>
                <a:ea typeface="Roboto Condensed Bold"/>
                <a:cs typeface="Roboto Condensed Bold"/>
                <a:sym typeface="Roboto Condensed Bold"/>
              </a:rPr>
              <a:t>́ trị </a:t>
            </a:r>
            <a:r>
              <a:rPr lang="en-US" sz="3999" b="1" dirty="0" err="1">
                <a:solidFill>
                  <a:srgbClr val="474847"/>
                </a:solidFill>
                <a:latin typeface="Roboto Condensed Bold"/>
                <a:ea typeface="Roboto Condensed Bold"/>
                <a:cs typeface="Roboto Condensed Bold"/>
                <a:sym typeface="Roboto Condensed Bold"/>
              </a:rPr>
              <a:t>miêu</a:t>
            </a:r>
            <a:r>
              <a:rPr lang="en-US" sz="3999" b="1" dirty="0">
                <a:solidFill>
                  <a:srgbClr val="474847"/>
                </a:solidFill>
                <a:latin typeface="Roboto Condensed Bold"/>
                <a:ea typeface="Roboto Condensed Bold"/>
                <a:cs typeface="Roboto Condensed Bold"/>
                <a:sym typeface="Roboto Condensed Bold"/>
              </a:rPr>
              <a:t> tả, </a:t>
            </a:r>
            <a:r>
              <a:rPr lang="en-US" sz="3999" b="1" dirty="0" err="1">
                <a:solidFill>
                  <a:srgbClr val="474847"/>
                </a:solidFill>
                <a:latin typeface="Roboto Condensed Bold"/>
                <a:ea typeface="Roboto Condensed Bold"/>
                <a:cs typeface="Roboto Condensed Bold"/>
                <a:sym typeface="Roboto Condensed Bold"/>
              </a:rPr>
              <a:t>biểu</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cảm</a:t>
            </a:r>
            <a:r>
              <a:rPr lang="en-US" sz="3999" b="1" dirty="0">
                <a:solidFill>
                  <a:srgbClr val="474847"/>
                </a:solidFill>
                <a:latin typeface="Roboto Condensed Bold"/>
                <a:ea typeface="Roboto Condensed Bold"/>
                <a:cs typeface="Roboto Condensed Bold"/>
                <a:sym typeface="Roboto Condensed Bold"/>
              </a:rPr>
              <a:t> </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làm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bài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viết</a:t>
            </a:r>
            <a:r>
              <a:rPr lang="en-US" sz="3999" dirty="0">
                <a:solidFill>
                  <a:srgbClr val="474847"/>
                </a:solidFill>
                <a:latin typeface="Roboto Condensed"/>
                <a:ea typeface="Roboto Condensed"/>
                <a:cs typeface="Roboto Condensed"/>
                <a:sym typeface="Roboto Condensed"/>
              </a:rPr>
              <a:t> cụ </a:t>
            </a:r>
            <a:r>
              <a:rPr lang="en-US" sz="3999" dirty="0" err="1">
                <a:solidFill>
                  <a:srgbClr val="474847"/>
                </a:solidFill>
                <a:latin typeface="Roboto Condensed"/>
                <a:ea typeface="Roboto Condensed"/>
                <a:cs typeface="Roboto Condensed"/>
                <a:sym typeface="Roboto Condensed"/>
              </a:rPr>
              <a:t>thê</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sinh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động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hấp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dẫn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hơn</a:t>
            </a:r>
            <a:r>
              <a:rPr lang="en-US" sz="3999" dirty="0">
                <a:solidFill>
                  <a:srgbClr val="474847"/>
                </a:solidFill>
                <a:latin typeface="Roboto Condensed"/>
                <a:ea typeface="Roboto Condensed"/>
                <a:cs typeface="Roboto Condensed"/>
                <a:sym typeface="Roboto Condensed"/>
              </a:rPr>
              <a:t>.</a:t>
            </a:r>
          </a:p>
          <a:p>
            <a:pPr algn="just">
              <a:lnSpc>
                <a:spcPts val="6799"/>
              </a:lnSpc>
              <a:spcBef>
                <a:spcPct val="0"/>
              </a:spcBef>
            </a:pPr>
            <a:endParaRPr lang="en-US" sz="3999" dirty="0">
              <a:solidFill>
                <a:srgbClr val="47484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111780" y="1028700"/>
            <a:ext cx="11659177" cy="3959262"/>
          </a:xfrm>
          <a:custGeom>
            <a:avLst/>
            <a:gdLst/>
            <a:ahLst/>
            <a:cxnLst/>
            <a:rect l="l" t="t" r="r" b="b"/>
            <a:pathLst>
              <a:path w="11659177" h="3959262">
                <a:moveTo>
                  <a:pt x="0" y="0"/>
                </a:moveTo>
                <a:lnTo>
                  <a:pt x="11659177" y="0"/>
                </a:lnTo>
                <a:lnTo>
                  <a:pt x="11659177" y="3959262"/>
                </a:lnTo>
                <a:lnTo>
                  <a:pt x="0" y="3959262"/>
                </a:lnTo>
                <a:lnTo>
                  <a:pt x="0" y="0"/>
                </a:lnTo>
                <a:close/>
              </a:path>
            </a:pathLst>
          </a:custGeom>
          <a:blipFill>
            <a:blip r:embed="rId2"/>
            <a:stretch>
              <a:fillRect/>
            </a:stretch>
          </a:blipFill>
        </p:spPr>
        <p:txBody>
          <a:bodyPr/>
          <a:lstStyle/>
          <a:p>
            <a:endParaRPr lang="vi-VN"/>
          </a:p>
        </p:txBody>
      </p:sp>
      <p:sp>
        <p:nvSpPr>
          <p:cNvPr id="10" name="TextBox 10"/>
          <p:cNvSpPr txBox="1"/>
          <p:nvPr/>
        </p:nvSpPr>
        <p:spPr>
          <a:xfrm>
            <a:off x="4393450" y="1419851"/>
            <a:ext cx="9058694" cy="336550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
        <p:nvSpPr>
          <p:cNvPr id="11" name="TextBox 11"/>
          <p:cNvSpPr txBox="1"/>
          <p:nvPr/>
        </p:nvSpPr>
        <p:spPr>
          <a:xfrm>
            <a:off x="5668201" y="3693148"/>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b. Đặc điểm hình thức của văn bản</a:t>
            </a:r>
          </a:p>
        </p:txBody>
      </p:sp>
      <p:sp>
        <p:nvSpPr>
          <p:cNvPr id="12" name="TextBox 12"/>
          <p:cNvSpPr txBox="1"/>
          <p:nvPr/>
        </p:nvSpPr>
        <p:spPr>
          <a:xfrm>
            <a:off x="4038363" y="6271160"/>
            <a:ext cx="11176479" cy="3365500"/>
          </a:xfrm>
          <a:prstGeom prst="rect">
            <a:avLst/>
          </a:prstGeom>
        </p:spPr>
        <p:txBody>
          <a:bodyPr lIns="0" tIns="0" rIns="0" bIns="0" rtlCol="0" anchor="t">
            <a:spAutoFit/>
          </a:bodyPr>
          <a:lstStyle/>
          <a:p>
            <a:pPr algn="just">
              <a:lnSpc>
                <a:spcPts val="6799"/>
              </a:lnSpc>
            </a:pPr>
            <a:r>
              <a:rPr lang="en-US" sz="3999" b="1" dirty="0" err="1">
                <a:solidFill>
                  <a:srgbClr val="474847"/>
                </a:solidFill>
                <a:latin typeface="Roboto Condensed Bold"/>
                <a:ea typeface="Roboto Condensed Bold"/>
                <a:cs typeface="Roboto Condensed Bold"/>
                <a:sym typeface="Roboto Condensed Bold"/>
              </a:rPr>
              <a:t>Hình</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ảnh</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minh</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họa</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cho</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bài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viết</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va</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giúp</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người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đọc</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hình</a:t>
            </a:r>
            <a:r>
              <a:rPr lang="en-US" sz="3999" b="1" dirty="0">
                <a:solidFill>
                  <a:srgbClr val="474847"/>
                </a:solidFill>
                <a:latin typeface="Roboto Condensed Bold"/>
                <a:ea typeface="Roboto Condensed Bold"/>
                <a:cs typeface="Roboto Condensed Bold"/>
                <a:sym typeface="Roboto Condensed Bold"/>
              </a:rPr>
              <a:t> dung </a:t>
            </a:r>
            <a:r>
              <a:rPr lang="en-US" sz="3999" b="1" dirty="0" err="1">
                <a:solidFill>
                  <a:srgbClr val="474847"/>
                </a:solidFill>
                <a:latin typeface="Roboto Condensed Bold"/>
                <a:ea typeface="Roboto Condensed Bold"/>
                <a:cs typeface="Roboto Condensed Bold"/>
                <a:sym typeface="Roboto Condensed Bold"/>
              </a:rPr>
              <a:t>ro</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hơn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kiến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trúc</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của</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các</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ngôi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đền</a:t>
            </a:r>
            <a:r>
              <a:rPr lang="en-US" sz="3999" b="1" dirty="0">
                <a:solidFill>
                  <a:srgbClr val="474847"/>
                </a:solidFill>
                <a:latin typeface="Roboto Condensed Bold"/>
                <a:ea typeface="Roboto Condensed Bold"/>
                <a:cs typeface="Roboto Condensed Bold"/>
                <a:sym typeface="Roboto Condensed Bold"/>
              </a:rPr>
              <a:t> ở </a:t>
            </a:r>
            <a:r>
              <a:rPr lang="en-US" sz="3999" b="1" dirty="0" err="1">
                <a:solidFill>
                  <a:srgbClr val="474847"/>
                </a:solidFill>
                <a:latin typeface="Roboto Condensed Bold"/>
                <a:ea typeface="Roboto Condensed Bold"/>
                <a:cs typeface="Roboto Condensed Bold"/>
                <a:sym typeface="Roboto Condensed Bold"/>
              </a:rPr>
              <a:t>Ăng</a:t>
            </a:r>
            <a:r>
              <a:rPr lang="en-US" sz="3999" b="1" dirty="0">
                <a:solidFill>
                  <a:srgbClr val="474847"/>
                </a:solidFill>
                <a:latin typeface="Roboto Condensed Bold"/>
                <a:ea typeface="Roboto Condensed Bold"/>
                <a:cs typeface="Roboto Condensed Bold"/>
                <a:sym typeface="Roboto Condensed Bold"/>
              </a:rPr>
              <a:t>-co </a:t>
            </a:r>
          </a:p>
          <a:p>
            <a:pPr algn="just">
              <a:lnSpc>
                <a:spcPts val="6799"/>
              </a:lnSpc>
            </a:pP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tạo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sư</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hấp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dẫn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sinh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động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bài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viết</a:t>
            </a:r>
            <a:r>
              <a:rPr lang="en-US" sz="3999" dirty="0">
                <a:solidFill>
                  <a:srgbClr val="474847"/>
                </a:solidFill>
                <a:latin typeface="Roboto Condensed"/>
                <a:ea typeface="Roboto Condensed"/>
                <a:cs typeface="Roboto Condensed"/>
                <a:sym typeface="Roboto Condensed"/>
              </a:rPr>
              <a:t>.</a:t>
            </a:r>
          </a:p>
          <a:p>
            <a:pPr algn="just">
              <a:lnSpc>
                <a:spcPts val="6799"/>
              </a:lnSpc>
              <a:spcBef>
                <a:spcPct val="0"/>
              </a:spcBef>
            </a:pPr>
            <a:endParaRPr lang="en-US" sz="3999" dirty="0">
              <a:solidFill>
                <a:srgbClr val="47484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a:off x="2424767" y="3197927"/>
            <a:ext cx="4788027" cy="8115300"/>
          </a:xfrm>
          <a:custGeom>
            <a:avLst/>
            <a:gdLst/>
            <a:ahLst/>
            <a:cxnLst/>
            <a:rect l="l" t="t" r="r" b="b"/>
            <a:pathLst>
              <a:path w="4788027" h="8115300">
                <a:moveTo>
                  <a:pt x="0" y="0"/>
                </a:moveTo>
                <a:lnTo>
                  <a:pt x="4788027" y="0"/>
                </a:lnTo>
                <a:lnTo>
                  <a:pt x="4788027" y="8115300"/>
                </a:lnTo>
                <a:lnTo>
                  <a:pt x="0" y="8115300"/>
                </a:lnTo>
                <a:lnTo>
                  <a:pt x="0" y="0"/>
                </a:lnTo>
                <a:close/>
              </a:path>
            </a:pathLst>
          </a:custGeom>
          <a:blipFill>
            <a:blip r:embed="rId2"/>
            <a:stretch>
              <a:fillRect/>
            </a:stretch>
          </a:blipFill>
        </p:spPr>
        <p:txBody>
          <a:bodyPr/>
          <a:lstStyle/>
          <a:p>
            <a:endParaRPr lang="vi-VN"/>
          </a:p>
        </p:txBody>
      </p:sp>
      <p:sp>
        <p:nvSpPr>
          <p:cNvPr id="9" name="Freeform 9"/>
          <p:cNvSpPr/>
          <p:nvPr/>
        </p:nvSpPr>
        <p:spPr>
          <a:xfrm rot="948249">
            <a:off x="8663357" y="4977290"/>
            <a:ext cx="1496425" cy="4713149"/>
          </a:xfrm>
          <a:custGeom>
            <a:avLst/>
            <a:gdLst/>
            <a:ahLst/>
            <a:cxnLst/>
            <a:rect l="l" t="t" r="r" b="b"/>
            <a:pathLst>
              <a:path w="1496425" h="4713149">
                <a:moveTo>
                  <a:pt x="0" y="0"/>
                </a:moveTo>
                <a:lnTo>
                  <a:pt x="1496425" y="0"/>
                </a:lnTo>
                <a:lnTo>
                  <a:pt x="1496425" y="4713149"/>
                </a:lnTo>
                <a:lnTo>
                  <a:pt x="0" y="4713149"/>
                </a:lnTo>
                <a:lnTo>
                  <a:pt x="0" y="0"/>
                </a:lnTo>
                <a:close/>
              </a:path>
            </a:pathLst>
          </a:custGeom>
          <a:blipFill>
            <a:blip r:embed="rId3"/>
            <a:stretch>
              <a:fillRect/>
            </a:stretch>
          </a:blipFill>
        </p:spPr>
        <p:txBody>
          <a:bodyPr/>
          <a:lstStyle/>
          <a:p>
            <a:endParaRPr lang="vi-VN"/>
          </a:p>
        </p:txBody>
      </p:sp>
      <p:sp>
        <p:nvSpPr>
          <p:cNvPr id="13" name="TextBox 13"/>
          <p:cNvSpPr txBox="1"/>
          <p:nvPr/>
        </p:nvSpPr>
        <p:spPr>
          <a:xfrm>
            <a:off x="578079" y="703444"/>
            <a:ext cx="13283807" cy="250825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
        <p:nvSpPr>
          <p:cNvPr id="14" name="TextBox 14"/>
          <p:cNvSpPr txBox="1"/>
          <p:nvPr/>
        </p:nvSpPr>
        <p:spPr>
          <a:xfrm>
            <a:off x="1575651" y="2522718"/>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c. Cách trình bày thông tin</a:t>
            </a:r>
          </a:p>
        </p:txBody>
      </p:sp>
      <p:sp>
        <p:nvSpPr>
          <p:cNvPr id="15" name="TextBox 15"/>
          <p:cNvSpPr txBox="1"/>
          <p:nvPr/>
        </p:nvSpPr>
        <p:spPr>
          <a:xfrm>
            <a:off x="1610081" y="5115641"/>
            <a:ext cx="6417400" cy="3829248"/>
          </a:xfrm>
          <a:prstGeom prst="rect">
            <a:avLst/>
          </a:prstGeom>
        </p:spPr>
        <p:txBody>
          <a:bodyPr lIns="0" tIns="0" rIns="0" bIns="0" rtlCol="0" anchor="t">
            <a:spAutoFit/>
          </a:bodyPr>
          <a:lstStyle/>
          <a:p>
            <a:pPr algn="just">
              <a:lnSpc>
                <a:spcPts val="7650"/>
              </a:lnSpc>
              <a:spcBef>
                <a:spcPct val="0"/>
              </a:spcBef>
            </a:pPr>
            <a:r>
              <a:rPr lang="en-US" sz="4500" b="1" dirty="0">
                <a:solidFill>
                  <a:srgbClr val="474847"/>
                </a:solidFill>
                <a:latin typeface="Roboto Condensed Bold"/>
                <a:ea typeface="Roboto Condensed Bold"/>
                <a:cs typeface="Roboto Condensed Bold"/>
                <a:sym typeface="Roboto Condensed Bold"/>
              </a:rPr>
              <a:t>Theo </a:t>
            </a:r>
            <a:r>
              <a:rPr lang="en-US" sz="4500" b="1" dirty="0" err="1">
                <a:solidFill>
                  <a:srgbClr val="474847"/>
                </a:solidFill>
                <a:latin typeface="Roboto Condensed Bold"/>
                <a:ea typeface="Roboto Condensed Bold"/>
                <a:cs typeface="Roboto Condensed Bold"/>
                <a:sym typeface="Roboto Condensed Bold"/>
              </a:rPr>
              <a:t>trật</a:t>
            </a:r>
            <a:r>
              <a:rPr lang="en-US" sz="4500" b="1" dirty="0">
                <a:solidFill>
                  <a:srgbClr val="474847"/>
                </a:solidFill>
                <a:latin typeface="Roboto Condensed Bold"/>
                <a:ea typeface="Roboto Condensed Bold"/>
                <a:cs typeface="Roboto Condensed Bold"/>
                <a:sym typeface="Roboto Condensed Bold"/>
              </a:rPr>
              <a:t> </a:t>
            </a:r>
            <a:r>
              <a:rPr lang="en-US" sz="4500" b="1" dirty="0" err="1">
                <a:solidFill>
                  <a:srgbClr val="474847"/>
                </a:solidFill>
                <a:latin typeface="Roboto Condensed Bold"/>
                <a:ea typeface="Roboto Condensed Bold"/>
                <a:cs typeface="Roboto Condensed Bold"/>
                <a:sym typeface="Roboto Condensed Bold"/>
              </a:rPr>
              <a:t>tự</a:t>
            </a:r>
            <a:r>
              <a:rPr lang="en-US" sz="4500" b="1" dirty="0">
                <a:solidFill>
                  <a:srgbClr val="474847"/>
                </a:solidFill>
                <a:latin typeface="Roboto Condensed Bold"/>
                <a:ea typeface="Roboto Condensed Bold"/>
                <a:cs typeface="Roboto Condensed Bold"/>
                <a:sym typeface="Roboto Condensed Bold"/>
              </a:rPr>
              <a:t> </a:t>
            </a:r>
            <a:r>
              <a:rPr lang="en-US" sz="4500" b="1" dirty="0" err="1">
                <a:solidFill>
                  <a:srgbClr val="474847"/>
                </a:solidFill>
                <a:latin typeface="Roboto Condensed Bold"/>
                <a:ea typeface="Roboto Condensed Bold"/>
                <a:cs typeface="Roboto Condensed Bold"/>
                <a:sym typeface="Roboto Condensed Bold"/>
              </a:rPr>
              <a:t>không</a:t>
            </a:r>
            <a:r>
              <a:rPr lang="en-US" sz="4500" b="1" dirty="0">
                <a:solidFill>
                  <a:srgbClr val="474847"/>
                </a:solidFill>
                <a:latin typeface="Roboto Condensed Bold"/>
                <a:ea typeface="Roboto Condensed Bold"/>
                <a:cs typeface="Roboto Condensed Bold"/>
                <a:sym typeface="Roboto Condensed Bold"/>
              </a:rPr>
              <a:t> </a:t>
            </a:r>
            <a:r>
              <a:rPr lang="en-US" sz="4500" b="1" dirty="0" err="1">
                <a:solidFill>
                  <a:srgbClr val="474847"/>
                </a:solidFill>
                <a:latin typeface="Roboto Condensed Bold"/>
                <a:ea typeface="Roboto Condensed Bold"/>
                <a:cs typeface="Roboto Condensed Bold"/>
                <a:sym typeface="Roboto Condensed Bold"/>
              </a:rPr>
              <a:t>gian</a:t>
            </a:r>
            <a:r>
              <a:rPr lang="en-US" sz="4500" b="1" dirty="0">
                <a:solidFill>
                  <a:srgbClr val="474847"/>
                </a:solidFill>
                <a:latin typeface="Roboto Condensed Bold"/>
                <a:ea typeface="Roboto Condensed Bold"/>
                <a:cs typeface="Roboto Condensed Bold"/>
                <a:sym typeface="Roboto Condensed Bold"/>
              </a:rPr>
              <a:t>: </a:t>
            </a:r>
            <a:r>
              <a:rPr lang="en-US" sz="4500" dirty="0" err="1">
                <a:solidFill>
                  <a:srgbClr val="474847"/>
                </a:solidFill>
                <a:latin typeface="Roboto Condensed"/>
                <a:ea typeface="Roboto Condensed"/>
                <a:cs typeface="Roboto Condensed"/>
                <a:sym typeface="Roboto Condensed"/>
              </a:rPr>
              <a:t>từ</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khi</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vào</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trung</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tâm</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thành</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phố</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cho</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đến</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khi</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tới</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khu</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quần</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thể</a:t>
            </a:r>
            <a:r>
              <a:rPr lang="en-US" sz="4500" dirty="0">
                <a:solidFill>
                  <a:srgbClr val="474847"/>
                </a:solidFill>
                <a:latin typeface="Roboto Condensed"/>
                <a:ea typeface="Roboto Condensed"/>
                <a:cs typeface="Roboto Condensed"/>
                <a:sym typeface="Roboto Condensed"/>
              </a:rPr>
              <a:t> </a:t>
            </a:r>
            <a:r>
              <a:rPr lang="en-US" sz="4500" dirty="0" err="1">
                <a:solidFill>
                  <a:srgbClr val="474847"/>
                </a:solidFill>
                <a:latin typeface="Roboto Condensed"/>
                <a:ea typeface="Roboto Condensed"/>
                <a:cs typeface="Roboto Condensed"/>
                <a:sym typeface="Roboto Condensed"/>
              </a:rPr>
              <a:t>Ăng</a:t>
            </a:r>
            <a:r>
              <a:rPr lang="en-US" sz="4500" dirty="0">
                <a:solidFill>
                  <a:srgbClr val="474847"/>
                </a:solidFill>
                <a:latin typeface="Roboto Condensed"/>
                <a:ea typeface="Roboto Condensed"/>
                <a:cs typeface="Roboto Condensed"/>
                <a:sym typeface="Roboto Condensed"/>
              </a:rPr>
              <a:t>-co.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1124" y="-3288885"/>
            <a:ext cx="18910247" cy="4703924"/>
          </a:xfrm>
          <a:custGeom>
            <a:avLst/>
            <a:gdLst/>
            <a:ahLst/>
            <a:cxnLst/>
            <a:rect l="l" t="t" r="r" b="b"/>
            <a:pathLst>
              <a:path w="18910247" h="4703924">
                <a:moveTo>
                  <a:pt x="0" y="0"/>
                </a:moveTo>
                <a:lnTo>
                  <a:pt x="18910248" y="0"/>
                </a:lnTo>
                <a:lnTo>
                  <a:pt x="18910248" y="4703924"/>
                </a:lnTo>
                <a:lnTo>
                  <a:pt x="0" y="4703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Freeform 6"/>
          <p:cNvSpPr/>
          <p:nvPr/>
        </p:nvSpPr>
        <p:spPr>
          <a:xfrm>
            <a:off x="5107426" y="-893944"/>
            <a:ext cx="1815115" cy="1787888"/>
          </a:xfrm>
          <a:custGeom>
            <a:avLst/>
            <a:gdLst/>
            <a:ahLst/>
            <a:cxnLst/>
            <a:rect l="l" t="t" r="r" b="b"/>
            <a:pathLst>
              <a:path w="1815115" h="1787888">
                <a:moveTo>
                  <a:pt x="0" y="0"/>
                </a:moveTo>
                <a:lnTo>
                  <a:pt x="1815115" y="0"/>
                </a:lnTo>
                <a:lnTo>
                  <a:pt x="1815115" y="1787888"/>
                </a:lnTo>
                <a:lnTo>
                  <a:pt x="0" y="1787888"/>
                </a:lnTo>
                <a:lnTo>
                  <a:pt x="0" y="0"/>
                </a:lnTo>
                <a:close/>
              </a:path>
            </a:pathLst>
          </a:custGeom>
          <a:blipFill>
            <a:blip r:embed="rId4"/>
            <a:stretch>
              <a:fillRect/>
            </a:stretch>
          </a:blipFill>
        </p:spPr>
        <p:txBody>
          <a:bodyPr/>
          <a:lstStyle/>
          <a:p>
            <a:endParaRPr lang="vi-VN"/>
          </a:p>
        </p:txBody>
      </p:sp>
      <p:sp>
        <p:nvSpPr>
          <p:cNvPr id="7" name="TextBox 7"/>
          <p:cNvSpPr txBox="1"/>
          <p:nvPr/>
        </p:nvSpPr>
        <p:spPr>
          <a:xfrm>
            <a:off x="2801384" y="4127958"/>
            <a:ext cx="12685232" cy="4222750"/>
          </a:xfrm>
          <a:prstGeom prst="rect">
            <a:avLst/>
          </a:prstGeom>
        </p:spPr>
        <p:txBody>
          <a:bodyPr lIns="0" tIns="0" rIns="0" bIns="0" rtlCol="0" anchor="t">
            <a:spAutoFit/>
          </a:bodyPr>
          <a:lstStyle/>
          <a:p>
            <a:pPr algn="just">
              <a:lnSpc>
                <a:spcPts val="6799"/>
              </a:lnSpc>
            </a:pPr>
            <a:r>
              <a:rPr lang="en-US" sz="3999" dirty="0" err="1">
                <a:solidFill>
                  <a:srgbClr val="474847"/>
                </a:solidFill>
                <a:latin typeface="Roboto Condensed"/>
                <a:ea typeface="Roboto Condensed"/>
                <a:cs typeface="Roboto Condensed"/>
                <a:sym typeface="Roboto Condensed"/>
              </a:rPr>
              <a:t>Mục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đích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văn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bản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là</a:t>
            </a:r>
            <a:r>
              <a:rPr lang="en-US" sz="3999" dirty="0">
                <a:solidFill>
                  <a:srgbClr val="474847"/>
                </a:solidFill>
                <a:latin typeface="Roboto Condensed"/>
                <a:ea typeface="Roboto Condensed"/>
                <a:cs typeface="Roboto Condensed"/>
                <a:sym typeface="Roboto Condensed"/>
              </a:rPr>
              <a:t> </a:t>
            </a:r>
            <a:r>
              <a:rPr lang="en-US" sz="3999" b="1" dirty="0" err="1">
                <a:solidFill>
                  <a:srgbClr val="474847"/>
                </a:solidFill>
                <a:latin typeface="Roboto Condensed Bold"/>
                <a:ea typeface="Roboto Condensed Bold"/>
                <a:cs typeface="Roboto Condensed Bold"/>
                <a:sym typeface="Roboto Condensed Bold"/>
              </a:rPr>
              <a:t>giới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thiệu</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và</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quảng</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bá</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về</a:t>
            </a:r>
            <a:r>
              <a:rPr lang="en-US" sz="3999" dirty="0">
                <a:solidFill>
                  <a:srgbClr val="474847"/>
                </a:solidFill>
                <a:latin typeface="Roboto Condensed"/>
                <a:ea typeface="Roboto Condensed"/>
                <a:cs typeface="Roboto Condensed"/>
                <a:sym typeface="Roboto Condensed"/>
              </a:rPr>
              <a:t> di </a:t>
            </a:r>
            <a:r>
              <a:rPr lang="en-US" sz="3999" dirty="0" err="1">
                <a:solidFill>
                  <a:srgbClr val="474847"/>
                </a:solidFill>
                <a:latin typeface="Roboto Condensed"/>
                <a:ea typeface="Roboto Condensed"/>
                <a:cs typeface="Roboto Condensed"/>
                <a:sym typeface="Roboto Condensed"/>
              </a:rPr>
              <a:t>tích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lịch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sử</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văn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hóa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nổi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tiếng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Cam-</a:t>
            </a:r>
            <a:r>
              <a:rPr lang="en-US" sz="3999" dirty="0" err="1">
                <a:solidFill>
                  <a:srgbClr val="474847"/>
                </a:solidFill>
                <a:latin typeface="Roboto Condensed"/>
                <a:ea typeface="Roboto Condensed"/>
                <a:cs typeface="Roboto Condensed"/>
                <a:sym typeface="Roboto Condensed"/>
              </a:rPr>
              <a:t>pu</a:t>
            </a:r>
            <a:r>
              <a:rPr lang="en-US" sz="3999" dirty="0">
                <a:solidFill>
                  <a:srgbClr val="474847"/>
                </a:solidFill>
                <a:latin typeface="Roboto Condensed"/>
                <a:ea typeface="Roboto Condensed"/>
                <a:cs typeface="Roboto Condensed"/>
                <a:sym typeface="Roboto Condensed"/>
              </a:rPr>
              <a:t>-chia – </a:t>
            </a:r>
            <a:r>
              <a:rPr lang="en-US" sz="3999" dirty="0" err="1">
                <a:solidFill>
                  <a:srgbClr val="474847"/>
                </a:solidFill>
                <a:latin typeface="Roboto Condensed"/>
                <a:ea typeface="Roboto Condensed"/>
                <a:cs typeface="Roboto Condensed"/>
                <a:sym typeface="Roboto Condensed"/>
              </a:rPr>
              <a:t>quần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thể</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đền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 – </a:t>
            </a:r>
            <a:r>
              <a:rPr lang="en-US" sz="3999" dirty="0" err="1">
                <a:solidFill>
                  <a:srgbClr val="474847"/>
                </a:solidFill>
                <a:latin typeface="Roboto Condensed"/>
                <a:ea typeface="Roboto Condensed"/>
                <a:cs typeface="Roboto Condensed"/>
                <a:sym typeface="Roboto Condensed"/>
              </a:rPr>
              <a:t>đến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người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đọc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đồng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thời</a:t>
            </a:r>
            <a:r>
              <a:rPr lang="en-US" sz="3999" dirty="0">
                <a:solidFill>
                  <a:srgbClr val="474847"/>
                </a:solidFill>
                <a:latin typeface="Roboto Condensed"/>
                <a:ea typeface="Roboto Condensed"/>
                <a:cs typeface="Roboto Condensed"/>
                <a:sym typeface="Roboto Condensed"/>
              </a:rPr>
              <a:t> </a:t>
            </a:r>
            <a:r>
              <a:rPr lang="en-US" sz="3999" b="1" dirty="0" err="1">
                <a:solidFill>
                  <a:srgbClr val="474847"/>
                </a:solidFill>
                <a:latin typeface="Roboto Condensed Bold"/>
                <a:ea typeface="Roboto Condensed Bold"/>
                <a:cs typeface="Roboto Condensed Bold"/>
                <a:sym typeface="Roboto Condensed Bold"/>
              </a:rPr>
              <a:t>khơi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gợi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sự</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ngưỡng</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mộ</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và</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lòng</a:t>
            </a:r>
            <a:r>
              <a:rPr lang="en-US" sz="3999" b="1" dirty="0">
                <a:solidFill>
                  <a:srgbClr val="474847"/>
                </a:solidFill>
                <a:latin typeface="Roboto Condensed Bold"/>
                <a:ea typeface="Roboto Condensed Bold"/>
                <a:cs typeface="Roboto Condensed Bold"/>
                <a:sym typeface="Roboto Condensed Bold"/>
              </a:rPr>
              <a:t> ham </a:t>
            </a:r>
            <a:r>
              <a:rPr lang="en-US" sz="3999" b="1" dirty="0" err="1">
                <a:solidFill>
                  <a:srgbClr val="474847"/>
                </a:solidFill>
                <a:latin typeface="Roboto Condensed Bold"/>
                <a:ea typeface="Roboto Condensed Bold"/>
                <a:cs typeface="Roboto Condensed Bold"/>
                <a:sym typeface="Roboto Condensed Bold"/>
              </a:rPr>
              <a:t>muốn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khám</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phá</a:t>
            </a:r>
            <a:r>
              <a:rPr lang="en-US" sz="3999" b="1" dirty="0">
                <a:solidFill>
                  <a:srgbClr val="474847"/>
                </a:solidFill>
                <a:latin typeface="Roboto Condensed Bold"/>
                <a:ea typeface="Roboto Condensed Bold"/>
                <a:cs typeface="Roboto Condensed Bold"/>
                <a:sym typeface="Roboto Condensed Bold"/>
              </a:rPr>
              <a:t> </a:t>
            </a:r>
            <a:r>
              <a:rPr lang="en-US" sz="3999" dirty="0" err="1">
                <a:solidFill>
                  <a:srgbClr val="474847"/>
                </a:solidFill>
                <a:latin typeface="Roboto Condensed"/>
                <a:ea typeface="Roboto Condensed"/>
                <a:cs typeface="Roboto Condensed"/>
                <a:sym typeface="Roboto Condensed"/>
              </a:rPr>
              <a:t>đối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di </a:t>
            </a:r>
            <a:r>
              <a:rPr lang="en-US" sz="3999" dirty="0" err="1">
                <a:solidFill>
                  <a:srgbClr val="474847"/>
                </a:solidFill>
                <a:latin typeface="Roboto Condensed"/>
                <a:ea typeface="Roboto Condensed"/>
                <a:cs typeface="Roboto Condensed"/>
                <a:sym typeface="Roboto Condensed"/>
              </a:rPr>
              <a:t>sản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văn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hóa</a:t>
            </a:r>
            <a:r>
              <a:rPr lang="en-US" sz="3999" dirty="0">
                <a:solidFill>
                  <a:srgbClr val="474847"/>
                </a:solidFill>
                <a:latin typeface="Roboto Condensed"/>
                <a:ea typeface="Roboto Condensed"/>
                <a:cs typeface="Roboto Condensed"/>
                <a:sym typeface="Roboto Condensed"/>
              </a:rPr>
              <a:t> Khmer.</a:t>
            </a:r>
          </a:p>
          <a:p>
            <a:pPr algn="just">
              <a:lnSpc>
                <a:spcPts val="6799"/>
              </a:lnSpc>
              <a:spcBef>
                <a:spcPct val="0"/>
              </a:spcBef>
            </a:pPr>
            <a:endParaRPr lang="en-US" sz="3999" dirty="0">
              <a:solidFill>
                <a:srgbClr val="474847"/>
              </a:solidFill>
              <a:latin typeface="Roboto Condensed"/>
              <a:ea typeface="Roboto Condensed"/>
              <a:cs typeface="Roboto Condensed"/>
              <a:sym typeface="Roboto Condensed"/>
            </a:endParaRPr>
          </a:p>
        </p:txBody>
      </p:sp>
      <p:sp>
        <p:nvSpPr>
          <p:cNvPr id="8" name="Freeform 8"/>
          <p:cNvSpPr/>
          <p:nvPr/>
        </p:nvSpPr>
        <p:spPr>
          <a:xfrm>
            <a:off x="8611831" y="7840744"/>
            <a:ext cx="7315200" cy="658368"/>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9" name="TextBox 9"/>
          <p:cNvSpPr txBox="1"/>
          <p:nvPr/>
        </p:nvSpPr>
        <p:spPr>
          <a:xfrm>
            <a:off x="1575651" y="2522718"/>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d. Mục đích của văn bản </a:t>
            </a:r>
          </a:p>
        </p:txBody>
      </p:sp>
      <p:sp>
        <p:nvSpPr>
          <p:cNvPr id="10" name="TextBox 10"/>
          <p:cNvSpPr txBox="1"/>
          <p:nvPr/>
        </p:nvSpPr>
        <p:spPr>
          <a:xfrm>
            <a:off x="578079" y="703444"/>
            <a:ext cx="13283807" cy="250825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801384" y="4127958"/>
            <a:ext cx="12685232" cy="3365500"/>
          </a:xfrm>
          <a:prstGeom prst="rect">
            <a:avLst/>
          </a:prstGeom>
        </p:spPr>
        <p:txBody>
          <a:bodyPr lIns="0" tIns="0" rIns="0" bIns="0" rtlCol="0" anchor="t">
            <a:spAutoFit/>
          </a:bodyPr>
          <a:lstStyle/>
          <a:p>
            <a:pPr algn="just">
              <a:lnSpc>
                <a:spcPts val="6799"/>
              </a:lnSpc>
              <a:spcBef>
                <a:spcPct val="0"/>
              </a:spcBef>
            </a:pPr>
            <a:r>
              <a:rPr lang="en-US" sz="3999" dirty="0" err="1">
                <a:solidFill>
                  <a:srgbClr val="474847"/>
                </a:solidFill>
                <a:latin typeface="Roboto Condensed"/>
                <a:ea typeface="Roboto Condensed"/>
                <a:cs typeface="Roboto Condensed"/>
                <a:sym typeface="Roboto Condensed"/>
              </a:rPr>
              <a:t>Ngoài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việc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cung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cấp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thông</a:t>
            </a:r>
            <a:r>
              <a:rPr lang="en-US" sz="3999" dirty="0">
                <a:solidFill>
                  <a:srgbClr val="474847"/>
                </a:solidFill>
                <a:latin typeface="Roboto Condensed"/>
                <a:ea typeface="Roboto Condensed"/>
                <a:cs typeface="Roboto Condensed"/>
                <a:sym typeface="Roboto Condensed"/>
              </a:rPr>
              <a:t> tin </a:t>
            </a:r>
            <a:r>
              <a:rPr lang="en-US" sz="3999" dirty="0" err="1">
                <a:solidFill>
                  <a:srgbClr val="474847"/>
                </a:solidFill>
                <a:latin typeface="Roboto Condensed"/>
                <a:ea typeface="Roboto Condensed"/>
                <a:cs typeface="Roboto Condensed"/>
                <a:sym typeface="Roboto Condensed"/>
              </a:rPr>
              <a:t>cụ</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thể</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hình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ảnh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sống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động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về</a:t>
            </a:r>
            <a:r>
              <a:rPr lang="en-US" sz="3999" dirty="0">
                <a:solidFill>
                  <a:srgbClr val="474847"/>
                </a:solidFill>
                <a:latin typeface="Roboto Condensed"/>
                <a:ea typeface="Roboto Condensed"/>
                <a:cs typeface="Roboto Condensed"/>
                <a:sym typeface="Roboto Condensed"/>
              </a:rPr>
              <a:t> di </a:t>
            </a:r>
            <a:r>
              <a:rPr lang="en-US" sz="3999" dirty="0" err="1">
                <a:solidFill>
                  <a:srgbClr val="474847"/>
                </a:solidFill>
                <a:latin typeface="Roboto Condensed"/>
                <a:ea typeface="Roboto Condensed"/>
                <a:cs typeface="Roboto Condensed"/>
                <a:sym typeface="Roboto Condensed"/>
              </a:rPr>
              <a:t>tích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văn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bản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còn</a:t>
            </a:r>
            <a:r>
              <a:rPr lang="en-US" sz="3999" dirty="0">
                <a:solidFill>
                  <a:srgbClr val="474847"/>
                </a:solidFill>
                <a:latin typeface="Roboto Condensed"/>
                <a:ea typeface="Roboto Condensed"/>
                <a:cs typeface="Roboto Condensed"/>
                <a:sym typeface="Roboto Condensed"/>
              </a:rPr>
              <a:t> </a:t>
            </a:r>
            <a:r>
              <a:rPr lang="en-US" sz="3999" b="1" dirty="0" err="1">
                <a:solidFill>
                  <a:srgbClr val="474847"/>
                </a:solidFill>
                <a:latin typeface="Roboto Condensed Bold"/>
                <a:ea typeface="Roboto Condensed Bold"/>
                <a:cs typeface="Roboto Condensed Bold"/>
                <a:sym typeface="Roboto Condensed Bold"/>
              </a:rPr>
              <a:t>khơi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dậy</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niềm</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đam</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mê</a:t>
            </a:r>
            <a:r>
              <a:rPr lang="en-US" sz="3999" b="1" dirty="0">
                <a:solidFill>
                  <a:srgbClr val="474847"/>
                </a:solidFill>
                <a:latin typeface="Roboto Condensed Bold"/>
                <a:ea typeface="Roboto Condensed Bold"/>
                <a:cs typeface="Roboto Condensed Bold"/>
                <a:sym typeface="Roboto Condensed Bold"/>
              </a:rPr>
              <a:t> du </a:t>
            </a:r>
            <a:r>
              <a:rPr lang="en-US" sz="3999" b="1" dirty="0" err="1">
                <a:solidFill>
                  <a:srgbClr val="474847"/>
                </a:solidFill>
                <a:latin typeface="Roboto Condensed Bold"/>
                <a:ea typeface="Roboto Condensed Bold"/>
                <a:cs typeface="Roboto Condensed Bold"/>
                <a:sym typeface="Roboto Condensed Bold"/>
              </a:rPr>
              <a:t>lịch</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và</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lòng</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kính</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trọng</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với</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những</a:t>
            </a:r>
            <a:r>
              <a:rPr lang="en-US" sz="3999" b="1" dirty="0">
                <a:solidFill>
                  <a:srgbClr val="474847"/>
                </a:solidFill>
                <a:latin typeface="Roboto Condensed Bold"/>
                <a:ea typeface="Roboto Condensed Bold"/>
                <a:cs typeface="Roboto Condensed Bold"/>
                <a:sym typeface="Roboto Condensed Bold"/>
              </a:rPr>
              <a:t> di </a:t>
            </a:r>
            <a:r>
              <a:rPr lang="en-US" sz="3999" b="1" dirty="0" err="1">
                <a:solidFill>
                  <a:srgbClr val="474847"/>
                </a:solidFill>
                <a:latin typeface="Roboto Condensed Bold"/>
                <a:ea typeface="Roboto Condensed Bold"/>
                <a:cs typeface="Roboto Condensed Bold"/>
                <a:sym typeface="Roboto Condensed Bold"/>
              </a:rPr>
              <a:t>sản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văn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hóa</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lâu</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đời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từ</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đó</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giúp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người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đọc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hiểu</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hơn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về</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sự</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trân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trọng</a:t>
            </a:r>
            <a:r>
              <a:rPr lang="en-US" sz="3999" dirty="0">
                <a:solidFill>
                  <a:srgbClr val="474847"/>
                </a:solidFill>
                <a:latin typeface="Roboto Condensed"/>
                <a:ea typeface="Roboto Condensed"/>
                <a:cs typeface="Roboto Condensed"/>
                <a:sym typeface="Roboto Condensed"/>
              </a:rPr>
              <a:t> di </a:t>
            </a:r>
            <a:r>
              <a:rPr lang="en-US" sz="3999" dirty="0" err="1">
                <a:solidFill>
                  <a:srgbClr val="474847"/>
                </a:solidFill>
                <a:latin typeface="Roboto Condensed"/>
                <a:ea typeface="Roboto Condensed"/>
                <a:cs typeface="Roboto Condensed"/>
                <a:sym typeface="Roboto Condensed"/>
              </a:rPr>
              <a:t>sản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người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dân</a:t>
            </a:r>
            <a:r>
              <a:rPr lang="en-US" sz="3999" dirty="0">
                <a:solidFill>
                  <a:srgbClr val="474847"/>
                </a:solidFill>
                <a:latin typeface="Roboto Condensed"/>
                <a:ea typeface="Roboto Condensed"/>
                <a:cs typeface="Roboto Condensed"/>
                <a:sym typeface="Roboto Condensed"/>
              </a:rPr>
              <a:t> Cam-</a:t>
            </a:r>
            <a:r>
              <a:rPr lang="en-US" sz="3999" dirty="0" err="1">
                <a:solidFill>
                  <a:srgbClr val="474847"/>
                </a:solidFill>
                <a:latin typeface="Roboto Condensed"/>
                <a:ea typeface="Roboto Condensed"/>
                <a:cs typeface="Roboto Condensed"/>
                <a:sym typeface="Roboto Condensed"/>
              </a:rPr>
              <a:t>pu</a:t>
            </a:r>
            <a:r>
              <a:rPr lang="en-US" sz="3999" dirty="0">
                <a:solidFill>
                  <a:srgbClr val="474847"/>
                </a:solidFill>
                <a:latin typeface="Roboto Condensed"/>
                <a:ea typeface="Roboto Condensed"/>
                <a:cs typeface="Roboto Condensed"/>
                <a:sym typeface="Roboto Condensed"/>
              </a:rPr>
              <a:t>-chia.</a:t>
            </a:r>
          </a:p>
        </p:txBody>
      </p:sp>
      <p:sp>
        <p:nvSpPr>
          <p:cNvPr id="9" name="TextBox 9"/>
          <p:cNvSpPr txBox="1"/>
          <p:nvPr/>
        </p:nvSpPr>
        <p:spPr>
          <a:xfrm>
            <a:off x="1575651" y="2522718"/>
            <a:ext cx="10693781" cy="1092202"/>
          </a:xfrm>
          <a:prstGeom prst="rect">
            <a:avLst/>
          </a:prstGeom>
        </p:spPr>
        <p:txBody>
          <a:bodyPr lIns="0" tIns="0" rIns="0" bIns="0" rtlCol="0" anchor="t">
            <a:spAutoFit/>
          </a:bodyPr>
          <a:lstStyle/>
          <a:p>
            <a:pPr algn="just">
              <a:lnSpc>
                <a:spcPts val="9009"/>
              </a:lnSpc>
              <a:spcBef>
                <a:spcPct val="0"/>
              </a:spcBef>
            </a:pPr>
            <a:r>
              <a:rPr lang="en-US" sz="5299">
                <a:solidFill>
                  <a:srgbClr val="474847"/>
                </a:solidFill>
                <a:latin typeface="#9Slide05 VL Fadilla"/>
                <a:ea typeface="#9Slide05 VL Fadilla"/>
                <a:cs typeface="#9Slide05 VL Fadilla"/>
                <a:sym typeface="#9Slide05 VL Fadilla"/>
              </a:rPr>
              <a:t>d. Mục đích của văn bản </a:t>
            </a:r>
          </a:p>
        </p:txBody>
      </p:sp>
      <p:sp>
        <p:nvSpPr>
          <p:cNvPr id="10" name="TextBox 10"/>
          <p:cNvSpPr txBox="1"/>
          <p:nvPr/>
        </p:nvSpPr>
        <p:spPr>
          <a:xfrm>
            <a:off x="578079" y="703444"/>
            <a:ext cx="13283807" cy="250825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3.1. Đặc điểm của thể loại VBTT giới thiệu một di tích lịch sử được thể hiện trong VB</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2899113"/>
            <a:ext cx="11912687" cy="679425"/>
          </a:xfrm>
          <a:prstGeom prst="rect">
            <a:avLst/>
          </a:prstGeom>
        </p:spPr>
        <p:txBody>
          <a:bodyPr lIns="0" tIns="0" rIns="0" bIns="0" rtlCol="0" anchor="t">
            <a:spAutoFit/>
          </a:bodyPr>
          <a:lstStyle/>
          <a:p>
            <a:pPr algn="just">
              <a:lnSpc>
                <a:spcPts val="5599"/>
              </a:lnSpc>
              <a:spcBef>
                <a:spcPct val="0"/>
              </a:spcBef>
            </a:pPr>
            <a:r>
              <a:rPr lang="en-US" sz="3999" b="1">
                <a:solidFill>
                  <a:srgbClr val="535254"/>
                </a:solidFill>
                <a:latin typeface="Roboto Condensed Bold"/>
                <a:ea typeface="Roboto Condensed Bold"/>
                <a:cs typeface="Roboto Condensed Bold"/>
                <a:sym typeface="Roboto Condensed Bold"/>
              </a:rPr>
              <a:t>Một số câu hỏi gợi ý:</a:t>
            </a:r>
          </a:p>
        </p:txBody>
      </p:sp>
      <p:sp>
        <p:nvSpPr>
          <p:cNvPr id="8" name="TextBox 8"/>
          <p:cNvSpPr txBox="1"/>
          <p:nvPr/>
        </p:nvSpPr>
        <p:spPr>
          <a:xfrm>
            <a:off x="2116618" y="747615"/>
            <a:ext cx="24577825" cy="1766520"/>
          </a:xfrm>
          <a:prstGeom prst="rect">
            <a:avLst/>
          </a:prstGeom>
        </p:spPr>
        <p:txBody>
          <a:bodyPr lIns="0" tIns="0" rIns="0" bIns="0" rtlCol="0" anchor="t">
            <a:spAutoFit/>
          </a:bodyPr>
          <a:lstStyle/>
          <a:p>
            <a:pPr algn="l">
              <a:lnSpc>
                <a:spcPts val="13808"/>
              </a:lnSpc>
            </a:pPr>
            <a:r>
              <a:rPr lang="en-US" sz="11507" spc="575">
                <a:solidFill>
                  <a:srgbClr val="E67E22"/>
                </a:solidFill>
                <a:latin typeface="#9Slide07 Bangers"/>
                <a:ea typeface="#9Slide07 Bangers"/>
                <a:cs typeface="#9Slide07 Bangers"/>
                <a:sym typeface="#9Slide07 Bangers"/>
              </a:rPr>
              <a:t>KHÁM PHÁ XIÊM RIỆP</a:t>
            </a:r>
          </a:p>
        </p:txBody>
      </p:sp>
      <p:sp>
        <p:nvSpPr>
          <p:cNvPr id="9" name="TextBox 9"/>
          <p:cNvSpPr txBox="1"/>
          <p:nvPr/>
        </p:nvSpPr>
        <p:spPr>
          <a:xfrm>
            <a:off x="1028700" y="3959538"/>
            <a:ext cx="12520604" cy="2793901"/>
          </a:xfrm>
          <a:prstGeom prst="rect">
            <a:avLst/>
          </a:prstGeom>
        </p:spPr>
        <p:txBody>
          <a:bodyPr lIns="0" tIns="0" rIns="0" bIns="0" rtlCol="0" anchor="t">
            <a:spAutoFit/>
          </a:bodyPr>
          <a:lstStyle/>
          <a:p>
            <a:pPr algn="just">
              <a:lnSpc>
                <a:spcPts val="5599"/>
              </a:lnSpc>
            </a:pPr>
            <a:r>
              <a:rPr lang="en-US" sz="3999" dirty="0">
                <a:solidFill>
                  <a:srgbClr val="535254"/>
                </a:solidFill>
                <a:latin typeface="Roboto Condensed"/>
                <a:ea typeface="Roboto Condensed"/>
                <a:cs typeface="Roboto Condensed"/>
                <a:sym typeface="Roboto Condensed"/>
              </a:rPr>
              <a:t>Em </a:t>
            </a:r>
            <a:r>
              <a:rPr lang="en-US" sz="3999" dirty="0" err="1">
                <a:solidFill>
                  <a:srgbClr val="535254"/>
                </a:solidFill>
                <a:latin typeface="Roboto Condensed"/>
                <a:ea typeface="Roboto Condensed"/>
                <a:cs typeface="Roboto Condensed"/>
                <a:sym typeface="Roboto Condensed"/>
              </a:rPr>
              <a:t>thấy</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gì</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trong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bức</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hình</a:t>
            </a:r>
            <a:r>
              <a:rPr lang="en-US" sz="3999" dirty="0">
                <a:solidFill>
                  <a:srgbClr val="535254"/>
                </a:solidFill>
                <a:latin typeface="Roboto Condensed"/>
                <a:ea typeface="Roboto Condensed"/>
                <a:cs typeface="Roboto Condensed"/>
                <a:sym typeface="Roboto Condensed"/>
              </a:rPr>
              <a:t>?</a:t>
            </a:r>
          </a:p>
          <a:p>
            <a:pPr algn="just">
              <a:lnSpc>
                <a:spcPts val="5599"/>
              </a:lnSpc>
            </a:pPr>
            <a:r>
              <a:rPr lang="en-US" sz="3999" dirty="0">
                <a:solidFill>
                  <a:srgbClr val="535254"/>
                </a:solidFill>
                <a:latin typeface="Roboto Condensed"/>
                <a:ea typeface="Roboto Condensed"/>
                <a:cs typeface="Roboto Condensed"/>
                <a:sym typeface="Roboto Condensed"/>
              </a:rPr>
              <a:t>Theo </a:t>
            </a:r>
            <a:r>
              <a:rPr lang="en-US" sz="3999" dirty="0" err="1">
                <a:solidFill>
                  <a:srgbClr val="535254"/>
                </a:solidFill>
                <a:latin typeface="Roboto Condensed"/>
                <a:ea typeface="Roboto Condensed"/>
                <a:cs typeface="Roboto Condensed"/>
                <a:sym typeface="Roboto Condensed"/>
              </a:rPr>
              <a:t>em</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nơi</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này</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có</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thể</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liên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quan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đến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điều</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gì</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trong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văn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hóa</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hoặc</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lịch</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sử</a:t>
            </a:r>
            <a:r>
              <a:rPr lang="en-US" sz="3999" dirty="0">
                <a:solidFill>
                  <a:srgbClr val="535254"/>
                </a:solidFill>
                <a:latin typeface="Roboto Condensed"/>
                <a:ea typeface="Roboto Condensed"/>
                <a:cs typeface="Roboto Condensed"/>
                <a:sym typeface="Roboto Condensed"/>
              </a:rPr>
              <a:t>?</a:t>
            </a:r>
          </a:p>
          <a:p>
            <a:pPr algn="just">
              <a:lnSpc>
                <a:spcPts val="5599"/>
              </a:lnSpc>
              <a:spcBef>
                <a:spcPct val="0"/>
              </a:spcBef>
            </a:pPr>
            <a:r>
              <a:rPr lang="en-US" sz="3999" dirty="0">
                <a:solidFill>
                  <a:srgbClr val="535254"/>
                </a:solidFill>
                <a:latin typeface="Roboto Condensed"/>
                <a:ea typeface="Roboto Condensed"/>
                <a:cs typeface="Roboto Condensed"/>
                <a:sym typeface="Roboto Condensed"/>
              </a:rPr>
              <a:t>Em </a:t>
            </a:r>
            <a:r>
              <a:rPr lang="en-US" sz="3999" dirty="0" err="1">
                <a:solidFill>
                  <a:srgbClr val="535254"/>
                </a:solidFill>
                <a:latin typeface="Roboto Condensed"/>
                <a:ea typeface="Roboto Condensed"/>
                <a:cs typeface="Roboto Condensed"/>
                <a:sym typeface="Roboto Condensed"/>
              </a:rPr>
              <a:t>có</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nghĩ</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đây</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là</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địa</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điểm</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quan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trọng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đối</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với</a:t>
            </a:r>
            <a:r>
              <a:rPr lang="en-US" sz="3999" dirty="0">
                <a:solidFill>
                  <a:srgbClr val="535254"/>
                </a:solidFill>
                <a:latin typeface="Roboto Condensed"/>
                <a:ea typeface="Roboto Condensed"/>
                <a:cs typeface="Roboto Condensed"/>
                <a:sym typeface="Roboto Condensed"/>
              </a:rPr>
              <a:t> du </a:t>
            </a:r>
            <a:r>
              <a:rPr lang="en-US" sz="3999" dirty="0" err="1">
                <a:solidFill>
                  <a:srgbClr val="535254"/>
                </a:solidFill>
                <a:latin typeface="Roboto Condensed"/>
                <a:ea typeface="Roboto Condensed"/>
                <a:cs typeface="Roboto Condensed"/>
                <a:sym typeface="Roboto Condensed"/>
              </a:rPr>
              <a:t>lịch</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không</a:t>
            </a:r>
            <a:r>
              <a:rPr lang="en-US" sz="3999" dirty="0">
                <a:solidFill>
                  <a:srgbClr val="535254"/>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341448">
            <a:off x="683652" y="2095268"/>
            <a:ext cx="16920697" cy="7402805"/>
          </a:xfrm>
          <a:custGeom>
            <a:avLst/>
            <a:gdLst/>
            <a:ahLst/>
            <a:cxnLst/>
            <a:rect l="l" t="t" r="r" b="b"/>
            <a:pathLst>
              <a:path w="16920697" h="7402805">
                <a:moveTo>
                  <a:pt x="0" y="0"/>
                </a:moveTo>
                <a:lnTo>
                  <a:pt x="16920696" y="0"/>
                </a:lnTo>
                <a:lnTo>
                  <a:pt x="16920696" y="7402805"/>
                </a:lnTo>
                <a:lnTo>
                  <a:pt x="0" y="7402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a:off x="5947919" y="5410691"/>
            <a:ext cx="1704728" cy="1771146"/>
          </a:xfrm>
          <a:custGeom>
            <a:avLst/>
            <a:gdLst/>
            <a:ahLst/>
            <a:cxnLst/>
            <a:rect l="l" t="t" r="r" b="b"/>
            <a:pathLst>
              <a:path w="1704728" h="1771146">
                <a:moveTo>
                  <a:pt x="0" y="0"/>
                </a:moveTo>
                <a:lnTo>
                  <a:pt x="1704727" y="0"/>
                </a:lnTo>
                <a:lnTo>
                  <a:pt x="1704727" y="1771146"/>
                </a:lnTo>
                <a:lnTo>
                  <a:pt x="0" y="17711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TextBox 9"/>
          <p:cNvSpPr txBox="1"/>
          <p:nvPr/>
        </p:nvSpPr>
        <p:spPr>
          <a:xfrm>
            <a:off x="2382733" y="3470514"/>
            <a:ext cx="13283807" cy="1651000"/>
          </a:xfrm>
          <a:prstGeom prst="rect">
            <a:avLst/>
          </a:prstGeom>
        </p:spPr>
        <p:txBody>
          <a:bodyPr lIns="0" tIns="0" rIns="0" bIns="0" rtlCol="0" anchor="t">
            <a:spAutoFit/>
          </a:bodyPr>
          <a:lstStyle/>
          <a:p>
            <a:pPr algn="just">
              <a:lnSpc>
                <a:spcPts val="6799"/>
              </a:lnSpc>
            </a:pPr>
            <a:r>
              <a:rPr lang="en-US" sz="3999">
                <a:solidFill>
                  <a:srgbClr val="2A0C04"/>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2A0C04"/>
              </a:solidFill>
              <a:latin typeface="#9Slide07 SVNUT Triumph Press"/>
              <a:ea typeface="#9Slide07 SVNUT Triumph Press"/>
              <a:cs typeface="#9Slide07 SVNUT Triumph Press"/>
              <a:sym typeface="#9Slide07 SVNUT Triumph Press"/>
            </a:endParaRPr>
          </a:p>
        </p:txBody>
      </p:sp>
      <p:sp>
        <p:nvSpPr>
          <p:cNvPr id="10" name="TextBox 10"/>
          <p:cNvSpPr txBox="1"/>
          <p:nvPr/>
        </p:nvSpPr>
        <p:spPr>
          <a:xfrm>
            <a:off x="1293745" y="5502514"/>
            <a:ext cx="13283807" cy="793750"/>
          </a:xfrm>
          <a:prstGeom prst="rect">
            <a:avLst/>
          </a:prstGeom>
        </p:spPr>
        <p:txBody>
          <a:bodyPr lIns="0" tIns="0" rIns="0" bIns="0" rtlCol="0" anchor="t">
            <a:spAutoFit/>
          </a:bodyPr>
          <a:lstStyle/>
          <a:p>
            <a:pPr algn="just">
              <a:lnSpc>
                <a:spcPts val="6799"/>
              </a:lnSpc>
              <a:spcBef>
                <a:spcPct val="0"/>
              </a:spcBef>
            </a:pPr>
            <a:r>
              <a:rPr lang="en-US" sz="3999" dirty="0">
                <a:solidFill>
                  <a:srgbClr val="B4595D"/>
                </a:solidFill>
                <a:latin typeface="#9Slide07 SVNUT Triumph Press"/>
                <a:ea typeface="#9Slide07 SVNUT Triumph Press"/>
                <a:cs typeface="#9Slide07 SVNUT Triumph Press"/>
                <a:sym typeface="#9Slide07 SVNUT Triumph Press"/>
              </a:rPr>
              <a:t>Thành </a:t>
            </a:r>
            <a:r>
              <a:rPr lang="en-US" sz="3999" dirty="0" err="1">
                <a:solidFill>
                  <a:srgbClr val="B4595D"/>
                </a:solidFill>
                <a:latin typeface="#9Slide07 SVNUT Triumph Press"/>
                <a:ea typeface="#9Slide07 SVNUT Triumph Press"/>
                <a:cs typeface="#9Slide07 SVNUT Triumph Press"/>
                <a:sym typeface="#9Slide07 SVNUT Triumph Press"/>
              </a:rPr>
              <a:t>phố</a:t>
            </a:r>
            <a:r>
              <a:rPr lang="en-US" sz="3999" dirty="0">
                <a:solidFill>
                  <a:srgbClr val="B4595D"/>
                </a:solidFill>
                <a:latin typeface="#9Slide07 SVNUT Triumph Press"/>
                <a:ea typeface="#9Slide07 SVNUT Triumph Press"/>
                <a:cs typeface="#9Slide07 SVNUT Triumph Press"/>
                <a:sym typeface="#9Slide07 SVNUT Triumph Press"/>
              </a:rPr>
              <a:t> </a:t>
            </a:r>
            <a:r>
              <a:rPr lang="en-US" sz="3999" dirty="0" err="1">
                <a:solidFill>
                  <a:srgbClr val="B4595D"/>
                </a:solidFill>
                <a:latin typeface="#9Slide07 SVNUT Triumph Press"/>
                <a:ea typeface="#9Slide07 SVNUT Triumph Press"/>
                <a:cs typeface="#9Slide07 SVNUT Triumph Press"/>
                <a:sym typeface="#9Slide07 SVNUT Triumph Press"/>
              </a:rPr>
              <a:t>bình</a:t>
            </a:r>
            <a:r>
              <a:rPr lang="en-US" sz="3999" dirty="0">
                <a:solidFill>
                  <a:srgbClr val="B4595D"/>
                </a:solidFill>
                <a:latin typeface="#9Slide07 SVNUT Triumph Press"/>
                <a:ea typeface="#9Slide07 SVNUT Triumph Press"/>
                <a:cs typeface="#9Slide07 SVNUT Triumph Press"/>
                <a:sym typeface="#9Slide07 SVNUT Triumph Press"/>
              </a:rPr>
              <a:t> </a:t>
            </a:r>
            <a:r>
              <a:rPr lang="en-US" sz="3999" dirty="0" err="1">
                <a:solidFill>
                  <a:srgbClr val="B4595D"/>
                </a:solidFill>
                <a:latin typeface="#9Slide07 SVNUT Triumph Press"/>
                <a:ea typeface="#9Slide07 SVNUT Triumph Press"/>
                <a:cs typeface="#9Slide07 SVNUT Triumph Press"/>
                <a:sym typeface="#9Slide07 SVNUT Triumph Press"/>
              </a:rPr>
              <a:t>yên</a:t>
            </a:r>
            <a:r>
              <a:rPr lang="en-US" sz="3999" dirty="0">
                <a:solidFill>
                  <a:srgbClr val="B4595D"/>
                </a:solidFill>
                <a:latin typeface="#9Slide07 SVNUT Triumph Press"/>
                <a:ea typeface="#9Slide07 SVNUT Triumph Press"/>
                <a:cs typeface="#9Slide07 SVNUT Triumph Press"/>
                <a:sym typeface="#9Slide07 SVNUT Triumph Press"/>
              </a:rPr>
              <a:t> </a:t>
            </a:r>
          </a:p>
        </p:txBody>
      </p:sp>
      <p:sp>
        <p:nvSpPr>
          <p:cNvPr id="11" name="TextBox 11"/>
          <p:cNvSpPr txBox="1"/>
          <p:nvPr/>
        </p:nvSpPr>
        <p:spPr>
          <a:xfrm>
            <a:off x="7935648" y="6362906"/>
            <a:ext cx="13283807" cy="793750"/>
          </a:xfrm>
          <a:prstGeom prst="rect">
            <a:avLst/>
          </a:prstGeom>
        </p:spPr>
        <p:txBody>
          <a:bodyPr lIns="0" tIns="0" rIns="0" bIns="0" rtlCol="0" anchor="t">
            <a:spAutoFit/>
          </a:bodyPr>
          <a:lstStyle/>
          <a:p>
            <a:pPr algn="just">
              <a:lnSpc>
                <a:spcPts val="6799"/>
              </a:lnSpc>
              <a:spcBef>
                <a:spcPct val="0"/>
              </a:spcBef>
            </a:pPr>
            <a:r>
              <a:rPr lang="en-US" sz="3999" dirty="0" err="1">
                <a:solidFill>
                  <a:srgbClr val="8C6239"/>
                </a:solidFill>
                <a:latin typeface="#9Slide07 SVNUT Triumph Press"/>
                <a:ea typeface="#9Slide07 SVNUT Triumph Press"/>
                <a:cs typeface="#9Slide07 SVNUT Triumph Press"/>
                <a:sym typeface="#9Slide07 SVNUT Triumph Press"/>
              </a:rPr>
              <a:t>Những</a:t>
            </a:r>
            <a:r>
              <a:rPr lang="en-US" sz="3999" dirty="0">
                <a:solidFill>
                  <a:srgbClr val="8C6239"/>
                </a:solidFill>
                <a:latin typeface="#9Slide07 SVNUT Triumph Press"/>
                <a:ea typeface="#9Slide07 SVNUT Triumph Press"/>
                <a:cs typeface="#9Slide07 SVNUT Triumph Press"/>
                <a:sym typeface="#9Slide07 SVNUT Triumph Press"/>
              </a:rPr>
              <a:t> </a:t>
            </a:r>
            <a:r>
              <a:rPr lang="en-US" sz="3999" dirty="0" err="1">
                <a:solidFill>
                  <a:srgbClr val="8C6239"/>
                </a:solidFill>
                <a:latin typeface="#9Slide07 SVNUT Triumph Press"/>
                <a:ea typeface="#9Slide07 SVNUT Triumph Press"/>
                <a:cs typeface="#9Slide07 SVNUT Triumph Press"/>
                <a:sym typeface="#9Slide07 SVNUT Triumph Press"/>
              </a:rPr>
              <a:t>ngôi</a:t>
            </a:r>
            <a:r>
              <a:rPr lang="en-US" sz="3999" dirty="0">
                <a:solidFill>
                  <a:srgbClr val="8C6239"/>
                </a:solidFill>
                <a:latin typeface="#9Slide07 SVNUT Triumph Press"/>
                <a:ea typeface="#9Slide07 SVNUT Triumph Press"/>
                <a:cs typeface="#9Slide07 SVNUT Triumph Press"/>
                <a:sym typeface="#9Slide07 SVNUT Triumph Press"/>
              </a:rPr>
              <a:t> </a:t>
            </a:r>
            <a:r>
              <a:rPr lang="en-US" sz="3999" dirty="0" err="1">
                <a:solidFill>
                  <a:srgbClr val="8C6239"/>
                </a:solidFill>
                <a:latin typeface="#9Slide07 SVNUT Triumph Press"/>
                <a:ea typeface="#9Slide07 SVNUT Triumph Press"/>
                <a:cs typeface="#9Slide07 SVNUT Triumph Press"/>
                <a:sym typeface="#9Slide07 SVNUT Triumph Press"/>
              </a:rPr>
              <a:t>đền</a:t>
            </a:r>
            <a:r>
              <a:rPr lang="en-US" sz="3999" dirty="0">
                <a:solidFill>
                  <a:srgbClr val="8C6239"/>
                </a:solidFill>
                <a:latin typeface="#9Slide07 SVNUT Triumph Press"/>
                <a:ea typeface="#9Slide07 SVNUT Triumph Press"/>
                <a:cs typeface="#9Slide07 SVNUT Triumph Press"/>
                <a:sym typeface="#9Slide07 SVNUT Triumph Press"/>
              </a:rPr>
              <a:t> </a:t>
            </a:r>
            <a:r>
              <a:rPr lang="en-US" sz="3999" dirty="0" err="1">
                <a:solidFill>
                  <a:srgbClr val="8C6239"/>
                </a:solidFill>
                <a:latin typeface="#9Slide07 SVNUT Triumph Press"/>
                <a:ea typeface="#9Slide07 SVNUT Triumph Press"/>
                <a:cs typeface="#9Slide07 SVNUT Triumph Press"/>
                <a:sym typeface="#9Slide07 SVNUT Triumph Press"/>
              </a:rPr>
              <a:t>cổ</a:t>
            </a:r>
            <a:r>
              <a:rPr lang="en-US" sz="3999" dirty="0">
                <a:solidFill>
                  <a:srgbClr val="8C6239"/>
                </a:solidFill>
                <a:latin typeface="#9Slide07 SVNUT Triumph Press"/>
                <a:ea typeface="#9Slide07 SVNUT Triumph Press"/>
                <a:cs typeface="#9Slide07 SVNUT Triumph Press"/>
                <a:sym typeface="#9Slide07 SVNUT Triumph Press"/>
              </a:rPr>
              <a:t> </a:t>
            </a:r>
            <a:r>
              <a:rPr lang="en-US" sz="3999" dirty="0" err="1">
                <a:solidFill>
                  <a:srgbClr val="8C6239"/>
                </a:solidFill>
                <a:latin typeface="#9Slide07 SVNUT Triumph Press"/>
                <a:ea typeface="#9Slide07 SVNUT Triumph Press"/>
                <a:cs typeface="#9Slide07 SVNUT Triumph Press"/>
                <a:sym typeface="#9Slide07 SVNUT Triumph Press"/>
              </a:rPr>
              <a:t>kính</a:t>
            </a:r>
            <a:endParaRPr lang="en-US" sz="3999" dirty="0">
              <a:solidFill>
                <a:srgbClr val="8C6239"/>
              </a:solidFill>
              <a:latin typeface="#9Slide07 SVNUT Triumph Press"/>
              <a:ea typeface="#9Slide07 SVNUT Triumph Press"/>
              <a:cs typeface="#9Slide07 SVNUT Triumph Press"/>
              <a:sym typeface="#9Slide07 SVNUT Triumph Pres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31852" y="539053"/>
            <a:ext cx="13283807" cy="1651000"/>
          </a:xfrm>
          <a:prstGeom prst="rect">
            <a:avLst/>
          </a:prstGeom>
        </p:spPr>
        <p:txBody>
          <a:bodyPr lIns="0" tIns="0" rIns="0" bIns="0" rtlCol="0" anchor="t">
            <a:spAutoFit/>
          </a:bodyPr>
          <a:lstStyle/>
          <a:p>
            <a:pPr algn="just">
              <a:lnSpc>
                <a:spcPts val="6799"/>
              </a:lnSpc>
            </a:pPr>
            <a:r>
              <a:rPr lang="en-US" sz="3999">
                <a:solidFill>
                  <a:srgbClr val="B05905"/>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B05905"/>
              </a:solidFill>
              <a:latin typeface="#9Slide07 SVNUT Triumph Press"/>
              <a:ea typeface="#9Slide07 SVNUT Triumph Press"/>
              <a:cs typeface="#9Slide07 SVNUT Triumph Press"/>
              <a:sym typeface="#9Slide07 SVNUT Triumph Press"/>
            </a:endParaRPr>
          </a:p>
        </p:txBody>
      </p:sp>
      <p:sp>
        <p:nvSpPr>
          <p:cNvPr id="5" name="TextBox 5"/>
          <p:cNvSpPr txBox="1"/>
          <p:nvPr/>
        </p:nvSpPr>
        <p:spPr>
          <a:xfrm>
            <a:off x="1028700" y="1135953"/>
            <a:ext cx="13283807"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a. Thành phố bình yên</a:t>
            </a:r>
          </a:p>
        </p:txBody>
      </p:sp>
      <p:sp>
        <p:nvSpPr>
          <p:cNvPr id="6" name="TextBox 6"/>
          <p:cNvSpPr txBox="1"/>
          <p:nvPr/>
        </p:nvSpPr>
        <p:spPr>
          <a:xfrm>
            <a:off x="631852" y="2513834"/>
            <a:ext cx="12685232" cy="165100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Xiêm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Riệp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thành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phố</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có</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sức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hút</a:t>
            </a:r>
            <a:r>
              <a:rPr lang="en-US" sz="3999" dirty="0">
                <a:solidFill>
                  <a:srgbClr val="474847"/>
                </a:solidFill>
                <a:latin typeface="Roboto Condensed"/>
                <a:ea typeface="Roboto Condensed"/>
                <a:cs typeface="Roboto Condensed"/>
                <a:sym typeface="Roboto Condensed"/>
              </a:rPr>
              <a:t> du </a:t>
            </a:r>
            <a:r>
              <a:rPr lang="en-US" sz="3999" dirty="0" err="1">
                <a:solidFill>
                  <a:srgbClr val="474847"/>
                </a:solidFill>
                <a:latin typeface="Roboto Condensed"/>
                <a:ea typeface="Roboto Condensed"/>
                <a:cs typeface="Roboto Condensed"/>
                <a:sym typeface="Roboto Condensed"/>
              </a:rPr>
              <a:t>lịch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lớn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cách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trung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tâm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khoảng</a:t>
            </a:r>
            <a:r>
              <a:rPr lang="en-US" sz="3999" dirty="0">
                <a:solidFill>
                  <a:srgbClr val="474847"/>
                </a:solidFill>
                <a:latin typeface="Roboto Condensed"/>
                <a:ea typeface="Roboto Condensed"/>
                <a:cs typeface="Roboto Condensed"/>
                <a:sym typeface="Roboto Condensed"/>
              </a:rPr>
              <a:t> 10 km </a:t>
            </a:r>
            <a:r>
              <a:rPr lang="en-US" sz="3999" dirty="0" err="1">
                <a:solidFill>
                  <a:srgbClr val="474847"/>
                </a:solidFill>
                <a:latin typeface="Roboto Condensed"/>
                <a:ea typeface="Roboto Condensed"/>
                <a:cs typeface="Roboto Condensed"/>
                <a:sym typeface="Roboto Condensed"/>
              </a:rPr>
              <a:t>từ</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sân</a:t>
            </a:r>
            <a:r>
              <a:rPr lang="en-US" sz="3999" dirty="0">
                <a:solidFill>
                  <a:srgbClr val="474847"/>
                </a:solidFill>
                <a:latin typeface="Roboto Condensed"/>
                <a:ea typeface="Roboto Condensed"/>
                <a:cs typeface="Roboto Condensed"/>
                <a:sym typeface="Roboto Condensed"/>
              </a:rPr>
              <a:t> bay.</a:t>
            </a:r>
          </a:p>
        </p:txBody>
      </p:sp>
      <p:sp>
        <p:nvSpPr>
          <p:cNvPr id="7" name="TextBox 7"/>
          <p:cNvSpPr txBox="1"/>
          <p:nvPr/>
        </p:nvSpPr>
        <p:spPr>
          <a:xfrm>
            <a:off x="469812" y="4307710"/>
            <a:ext cx="10085864" cy="250825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Dù</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phát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triển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mạnh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Xiêm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Riệp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vẫn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giữ</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được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bản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sắc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văn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hóa</a:t>
            </a:r>
            <a:r>
              <a:rPr lang="en-US" sz="3999" dirty="0">
                <a:solidFill>
                  <a:srgbClr val="474847"/>
                </a:solidFill>
                <a:latin typeface="Roboto Condensed"/>
                <a:ea typeface="Roboto Condensed"/>
                <a:cs typeface="Roboto Condensed"/>
                <a:sym typeface="Roboto Condensed"/>
              </a:rPr>
              <a:t> Khmer </a:t>
            </a:r>
            <a:r>
              <a:rPr lang="en-US" sz="3999" dirty="0" err="1">
                <a:solidFill>
                  <a:srgbClr val="474847"/>
                </a:solidFill>
                <a:latin typeface="Roboto Condensed"/>
                <a:ea typeface="Roboto Condensed"/>
                <a:cs typeface="Roboto Condensed"/>
                <a:sym typeface="Roboto Condensed"/>
              </a:rPr>
              <a:t>thông</a:t>
            </a:r>
            <a:r>
              <a:rPr lang="en-US" sz="3999" dirty="0">
                <a:solidFill>
                  <a:srgbClr val="474847"/>
                </a:solidFill>
                <a:latin typeface="Roboto Condensed"/>
                <a:ea typeface="Roboto Condensed"/>
                <a:cs typeface="Roboto Condensed"/>
                <a:sym typeface="Roboto Condensed"/>
              </a:rPr>
              <a:t> qua </a:t>
            </a:r>
            <a:r>
              <a:rPr lang="en-US" sz="3999" dirty="0" err="1">
                <a:solidFill>
                  <a:srgbClr val="474847"/>
                </a:solidFill>
                <a:latin typeface="Roboto Condensed"/>
                <a:ea typeface="Roboto Condensed"/>
                <a:cs typeface="Roboto Condensed"/>
                <a:sym typeface="Roboto Condensed"/>
              </a:rPr>
              <a:t>các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quy</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định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xây</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dựng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trúc</a:t>
            </a:r>
            <a:r>
              <a:rPr lang="en-US" sz="3999" dirty="0">
                <a:solidFill>
                  <a:srgbClr val="474847"/>
                </a:solidFill>
                <a:latin typeface="Roboto Condensed"/>
                <a:ea typeface="Roboto Condensed"/>
                <a:cs typeface="Roboto Condensed"/>
                <a:sym typeface="Roboto Condensed"/>
              </a:rPr>
              <a:t>.</a:t>
            </a:r>
          </a:p>
        </p:txBody>
      </p:sp>
      <p:sp>
        <p:nvSpPr>
          <p:cNvPr id="8" name="TextBox 8"/>
          <p:cNvSpPr txBox="1"/>
          <p:nvPr/>
        </p:nvSpPr>
        <p:spPr>
          <a:xfrm>
            <a:off x="469812" y="7139810"/>
            <a:ext cx="10085864" cy="250825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Các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công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trình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khách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sạn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khu</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nghỉ</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dưỡng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mang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phong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cách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trúc</a:t>
            </a:r>
            <a:r>
              <a:rPr lang="en-US" sz="3999" dirty="0">
                <a:solidFill>
                  <a:srgbClr val="474847"/>
                </a:solidFill>
                <a:latin typeface="Roboto Condensed"/>
                <a:ea typeface="Roboto Condensed"/>
                <a:cs typeface="Roboto Condensed"/>
                <a:sym typeface="Roboto Condensed"/>
              </a:rPr>
              <a:t> Khmer,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chiều</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cao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hạn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để</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tôn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trọng</a:t>
            </a:r>
            <a:r>
              <a:rPr lang="en-US" sz="3999" dirty="0">
                <a:solidFill>
                  <a:srgbClr val="474847"/>
                </a:solidFill>
                <a:latin typeface="Roboto Condensed"/>
                <a:ea typeface="Roboto Condensed"/>
                <a:cs typeface="Roboto Condensed"/>
                <a:sym typeface="Roboto Condensed"/>
              </a:rPr>
              <a:t> di </a:t>
            </a:r>
            <a:r>
              <a:rPr lang="en-US" sz="3999" dirty="0" err="1">
                <a:solidFill>
                  <a:srgbClr val="474847"/>
                </a:solidFill>
                <a:latin typeface="Roboto Condensed"/>
                <a:ea typeface="Roboto Condensed"/>
                <a:cs typeface="Roboto Condensed"/>
                <a:sym typeface="Roboto Condensed"/>
              </a:rPr>
              <a:t>sản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31852" y="539053"/>
            <a:ext cx="13283807" cy="1651000"/>
          </a:xfrm>
          <a:prstGeom prst="rect">
            <a:avLst/>
          </a:prstGeom>
        </p:spPr>
        <p:txBody>
          <a:bodyPr lIns="0" tIns="0" rIns="0" bIns="0" rtlCol="0" anchor="t">
            <a:spAutoFit/>
          </a:bodyPr>
          <a:lstStyle/>
          <a:p>
            <a:pPr algn="just">
              <a:lnSpc>
                <a:spcPts val="6799"/>
              </a:lnSpc>
            </a:pPr>
            <a:r>
              <a:rPr lang="en-US" sz="3999">
                <a:solidFill>
                  <a:srgbClr val="B05905"/>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B05905"/>
              </a:solidFill>
              <a:latin typeface="#9Slide07 SVNUT Triumph Press"/>
              <a:ea typeface="#9Slide07 SVNUT Triumph Press"/>
              <a:cs typeface="#9Slide07 SVNUT Triumph Press"/>
              <a:sym typeface="#9Slide07 SVNUT Triumph Press"/>
            </a:endParaRPr>
          </a:p>
        </p:txBody>
      </p:sp>
      <p:sp>
        <p:nvSpPr>
          <p:cNvPr id="5" name="TextBox 5"/>
          <p:cNvSpPr txBox="1"/>
          <p:nvPr/>
        </p:nvSpPr>
        <p:spPr>
          <a:xfrm>
            <a:off x="1028700" y="1135953"/>
            <a:ext cx="13283807"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a. Thành phố bình yên</a:t>
            </a:r>
          </a:p>
        </p:txBody>
      </p:sp>
      <p:sp>
        <p:nvSpPr>
          <p:cNvPr id="6" name="TextBox 6"/>
          <p:cNvSpPr txBox="1"/>
          <p:nvPr/>
        </p:nvSpPr>
        <p:spPr>
          <a:xfrm>
            <a:off x="469812" y="2515468"/>
            <a:ext cx="12685232" cy="165100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a:solidFill>
                  <a:srgbClr val="474847"/>
                </a:solidFill>
                <a:latin typeface="Roboto Condensed"/>
                <a:ea typeface="Roboto Condensed"/>
                <a:cs typeface="Roboto Condensed"/>
                <a:sym typeface="Roboto Condensed"/>
              </a:rPr>
              <a:t>Thành </a:t>
            </a:r>
            <a:r>
              <a:rPr lang="en-US" sz="3999" dirty="0" err="1">
                <a:solidFill>
                  <a:srgbClr val="474847"/>
                </a:solidFill>
                <a:latin typeface="Roboto Condensed"/>
                <a:ea typeface="Roboto Condensed"/>
                <a:cs typeface="Roboto Condensed"/>
                <a:sym typeface="Roboto Condensed"/>
              </a:rPr>
              <a:t>phố</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tạo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cảm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bình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yên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trật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tự</a:t>
            </a:r>
            <a:r>
              <a:rPr lang="en-US" sz="3999" dirty="0">
                <a:solidFill>
                  <a:srgbClr val="474847"/>
                </a:solidFill>
                <a:latin typeface="Roboto Condensed"/>
                <a:ea typeface="Roboto Condensed"/>
                <a:cs typeface="Roboto Condensed"/>
                <a:sym typeface="Roboto Condensed"/>
              </a:rPr>
              <a:t> an </a:t>
            </a:r>
            <a:r>
              <a:rPr lang="en-US" sz="3999" dirty="0" err="1">
                <a:solidFill>
                  <a:srgbClr val="474847"/>
                </a:solidFill>
                <a:latin typeface="Roboto Condensed"/>
                <a:ea typeface="Roboto Condensed"/>
                <a:cs typeface="Roboto Condensed"/>
                <a:sym typeface="Roboto Condensed"/>
              </a:rPr>
              <a:t>ninh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tốt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không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có</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cảnh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ùn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tắc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dù</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đón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lượng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lớn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khách</a:t>
            </a:r>
            <a:r>
              <a:rPr lang="en-US" sz="3999" dirty="0">
                <a:solidFill>
                  <a:srgbClr val="474847"/>
                </a:solidFill>
                <a:latin typeface="Roboto Condensed"/>
                <a:ea typeface="Roboto Condensed"/>
                <a:cs typeface="Roboto Condensed"/>
                <a:sym typeface="Roboto Condensed"/>
              </a:rPr>
              <a:t> du </a:t>
            </a:r>
            <a:r>
              <a:rPr lang="en-US" sz="3999" dirty="0" err="1">
                <a:solidFill>
                  <a:srgbClr val="474847"/>
                </a:solidFill>
                <a:latin typeface="Roboto Condensed"/>
                <a:ea typeface="Roboto Condensed"/>
                <a:cs typeface="Roboto Condensed"/>
                <a:sym typeface="Roboto Condensed"/>
              </a:rPr>
              <a:t>lịch</a:t>
            </a:r>
            <a:r>
              <a:rPr lang="en-US" sz="3999" dirty="0">
                <a:solidFill>
                  <a:srgbClr val="474847"/>
                </a:solidFill>
                <a:latin typeface="Roboto Condensed"/>
                <a:ea typeface="Roboto Condensed"/>
                <a:cs typeface="Roboto Condensed"/>
                <a:sym typeface="Roboto Condensed"/>
              </a:rPr>
              <a:t>.</a:t>
            </a:r>
          </a:p>
        </p:txBody>
      </p:sp>
      <p:sp>
        <p:nvSpPr>
          <p:cNvPr id="7" name="TextBox 7"/>
          <p:cNvSpPr txBox="1"/>
          <p:nvPr/>
        </p:nvSpPr>
        <p:spPr>
          <a:xfrm>
            <a:off x="469812" y="4307710"/>
            <a:ext cx="10085864" cy="165100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Người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dân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Xiêm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Riệp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thân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thiện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chất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tạo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sự</a:t>
            </a:r>
            <a:r>
              <a:rPr lang="en-US" sz="3999" dirty="0">
                <a:solidFill>
                  <a:srgbClr val="474847"/>
                </a:solidFill>
                <a:latin typeface="Roboto Condensed"/>
                <a:ea typeface="Roboto Condensed"/>
                <a:cs typeface="Roboto Condensed"/>
                <a:sym typeface="Roboto Condensed"/>
              </a:rPr>
              <a:t> tin </a:t>
            </a:r>
            <a:r>
              <a:rPr lang="en-US" sz="3999" dirty="0" err="1">
                <a:solidFill>
                  <a:srgbClr val="474847"/>
                </a:solidFill>
                <a:latin typeface="Roboto Condensed"/>
                <a:ea typeface="Roboto Condensed"/>
                <a:cs typeface="Roboto Condensed"/>
                <a:sym typeface="Roboto Condensed"/>
              </a:rPr>
              <a:t>tưởng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thoải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mái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cho</a:t>
            </a:r>
            <a:r>
              <a:rPr lang="en-US" sz="3999" dirty="0">
                <a:solidFill>
                  <a:srgbClr val="474847"/>
                </a:solidFill>
                <a:latin typeface="Roboto Condensed"/>
                <a:ea typeface="Roboto Condensed"/>
                <a:cs typeface="Roboto Condensed"/>
                <a:sym typeface="Roboto Condensed"/>
              </a:rPr>
              <a:t> du </a:t>
            </a:r>
            <a:r>
              <a:rPr lang="en-US" sz="3999" dirty="0" err="1">
                <a:solidFill>
                  <a:srgbClr val="474847"/>
                </a:solidFill>
                <a:latin typeface="Roboto Condensed"/>
                <a:ea typeface="Roboto Condensed"/>
                <a:cs typeface="Roboto Condensed"/>
                <a:sym typeface="Roboto Condensed"/>
              </a:rPr>
              <a:t>khách</a:t>
            </a:r>
            <a:r>
              <a:rPr lang="en-US" sz="3999" dirty="0">
                <a:solidFill>
                  <a:srgbClr val="474847"/>
                </a:solidFill>
                <a:latin typeface="Roboto Condensed"/>
                <a:ea typeface="Roboto Condensed"/>
                <a:cs typeface="Roboto Condensed"/>
                <a:sym typeface="Roboto Condensed"/>
              </a:rPr>
              <a:t>.</a:t>
            </a:r>
          </a:p>
        </p:txBody>
      </p:sp>
      <p:sp>
        <p:nvSpPr>
          <p:cNvPr id="8" name="TextBox 8"/>
          <p:cNvSpPr txBox="1"/>
          <p:nvPr/>
        </p:nvSpPr>
        <p:spPr>
          <a:xfrm>
            <a:off x="469812" y="6282560"/>
            <a:ext cx="9708536" cy="336550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Các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khu</a:t>
            </a:r>
            <a:r>
              <a:rPr lang="en-US" sz="3999" dirty="0">
                <a:solidFill>
                  <a:srgbClr val="474847"/>
                </a:solidFill>
                <a:latin typeface="Roboto Condensed"/>
                <a:ea typeface="Roboto Condensed"/>
                <a:cs typeface="Roboto Condensed"/>
                <a:sym typeface="Roboto Condensed"/>
              </a:rPr>
              <a:t> di </a:t>
            </a:r>
            <a:r>
              <a:rPr lang="en-US" sz="3999" dirty="0" err="1">
                <a:solidFill>
                  <a:srgbClr val="474847"/>
                </a:solidFill>
                <a:latin typeface="Roboto Condensed"/>
                <a:ea typeface="Roboto Condensed"/>
                <a:cs typeface="Roboto Condensed"/>
                <a:sym typeface="Roboto Condensed"/>
              </a:rPr>
              <a:t>tích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như</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 </a:t>
            </a:r>
            <a:r>
              <a:rPr lang="en-US" sz="3999" dirty="0" err="1">
                <a:solidFill>
                  <a:srgbClr val="474847"/>
                </a:solidFill>
                <a:latin typeface="Roboto Condensed"/>
                <a:ea typeface="Roboto Condensed"/>
                <a:cs typeface="Roboto Condensed"/>
                <a:sym typeface="Roboto Condensed"/>
              </a:rPr>
              <a:t>Vát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 Thom </a:t>
            </a:r>
            <a:r>
              <a:rPr lang="en-US" sz="3999" dirty="0" err="1">
                <a:solidFill>
                  <a:srgbClr val="474847"/>
                </a:solidFill>
                <a:latin typeface="Roboto Condensed"/>
                <a:ea typeface="Roboto Condensed"/>
                <a:cs typeface="Roboto Condensed"/>
                <a:sym typeface="Roboto Condensed"/>
              </a:rPr>
              <a:t>được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bảo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vệ</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nghiêm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ngặt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giữ</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được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vẻ</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tĩnh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tại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giữa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thiên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nhiên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ít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chịu</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động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từ</a:t>
            </a:r>
            <a:r>
              <a:rPr lang="en-US" sz="3999" dirty="0">
                <a:solidFill>
                  <a:srgbClr val="474847"/>
                </a:solidFill>
                <a:latin typeface="Roboto Condensed"/>
                <a:ea typeface="Roboto Condensed"/>
                <a:cs typeface="Roboto Condensed"/>
                <a:sym typeface="Roboto Condensed"/>
              </a:rPr>
              <a:t> du </a:t>
            </a:r>
            <a:r>
              <a:rPr lang="en-US" sz="3999" dirty="0" err="1">
                <a:solidFill>
                  <a:srgbClr val="474847"/>
                </a:solidFill>
                <a:latin typeface="Roboto Condensed"/>
                <a:ea typeface="Roboto Condensed"/>
                <a:cs typeface="Roboto Condensed"/>
                <a:sym typeface="Roboto Condensed"/>
              </a:rPr>
              <a:t>lịch</a:t>
            </a:r>
            <a:r>
              <a:rPr lang="en-US" sz="3999" dirty="0">
                <a:solidFill>
                  <a:srgbClr val="474847"/>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607715" y="4616460"/>
            <a:ext cx="10085864" cy="3365500"/>
          </a:xfrm>
          <a:prstGeom prst="rect">
            <a:avLst/>
          </a:prstGeom>
        </p:spPr>
        <p:txBody>
          <a:bodyPr lIns="0" tIns="0" rIns="0" bIns="0" rtlCol="0" anchor="t">
            <a:spAutoFit/>
          </a:bodyPr>
          <a:lstStyle/>
          <a:p>
            <a:pPr marL="863599" lvl="1" indent="-431800" algn="just">
              <a:lnSpc>
                <a:spcPts val="6799"/>
              </a:lnSpc>
              <a:buFont typeface="Arial"/>
              <a:buChar char="•"/>
            </a:pPr>
            <a:r>
              <a:rPr lang="en-US" sz="3999" b="1" dirty="0" err="1">
                <a:solidFill>
                  <a:srgbClr val="474847"/>
                </a:solidFill>
                <a:latin typeface="Roboto Condensed Bold"/>
                <a:ea typeface="Roboto Condensed Bold"/>
                <a:cs typeface="Roboto Condensed Bold"/>
                <a:sym typeface="Roboto Condensed Bold"/>
              </a:rPr>
              <a:t>Quần</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thể</a:t>
            </a:r>
            <a:r>
              <a:rPr lang="en-US" sz="3999" b="1" dirty="0">
                <a:solidFill>
                  <a:srgbClr val="474847"/>
                </a:solidFill>
                <a:latin typeface="Roboto Condensed Bold"/>
                <a:ea typeface="Roboto Condensed Bold"/>
                <a:cs typeface="Roboto Condensed Bold"/>
                <a:sym typeface="Roboto Condensed Bold"/>
              </a:rPr>
              <a:t> </a:t>
            </a:r>
            <a:r>
              <a:rPr lang="en-US" sz="3999" b="1" dirty="0" err="1">
                <a:solidFill>
                  <a:srgbClr val="474847"/>
                </a:solidFill>
                <a:latin typeface="Roboto Condensed Bold"/>
                <a:ea typeface="Roboto Condensed Bold"/>
                <a:cs typeface="Roboto Condensed Bold"/>
                <a:sym typeface="Roboto Condensed Bold"/>
              </a:rPr>
              <a:t>Ăng</a:t>
            </a:r>
            <a:r>
              <a:rPr lang="en-US" sz="3999" b="1" dirty="0">
                <a:solidFill>
                  <a:srgbClr val="474847"/>
                </a:solidFill>
                <a:latin typeface="Roboto Condensed Bold"/>
                <a:ea typeface="Roboto Condensed Bold"/>
                <a:cs typeface="Roboto Condensed Bold"/>
                <a:sym typeface="Roboto Condensed Bold"/>
              </a:rPr>
              <a:t>-co Thom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đô</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cuối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cùng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đế</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quốc</a:t>
            </a:r>
            <a:r>
              <a:rPr lang="en-US" sz="3999" dirty="0">
                <a:solidFill>
                  <a:srgbClr val="474847"/>
                </a:solidFill>
                <a:latin typeface="Roboto Condensed"/>
                <a:ea typeface="Roboto Condensed"/>
                <a:cs typeface="Roboto Condensed"/>
                <a:sym typeface="Roboto Condensed"/>
              </a:rPr>
              <a:t> Khmer, </a:t>
            </a:r>
            <a:r>
              <a:rPr lang="en-US" sz="3999" dirty="0" err="1">
                <a:solidFill>
                  <a:srgbClr val="474847"/>
                </a:solidFill>
                <a:latin typeface="Roboto Condensed"/>
                <a:ea typeface="Roboto Condensed"/>
                <a:cs typeface="Roboto Condensed"/>
                <a:sym typeface="Roboto Condensed"/>
              </a:rPr>
              <a:t>có</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trúc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độc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đáo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đền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thờ</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làm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từ</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đá</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ong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thạch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cùng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hệ</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thống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kênh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đào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vận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chuyển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đá</a:t>
            </a:r>
            <a:r>
              <a:rPr lang="en-US" sz="3999" dirty="0">
                <a:solidFill>
                  <a:srgbClr val="474847"/>
                </a:solidFill>
                <a:latin typeface="Roboto Condensed"/>
                <a:ea typeface="Roboto Condensed"/>
                <a:cs typeface="Roboto Condensed"/>
                <a:sym typeface="Roboto Condensed"/>
              </a:rPr>
              <a:t>.</a:t>
            </a:r>
          </a:p>
        </p:txBody>
      </p:sp>
      <p:sp>
        <p:nvSpPr>
          <p:cNvPr id="6" name="TextBox 6"/>
          <p:cNvSpPr txBox="1"/>
          <p:nvPr/>
        </p:nvSpPr>
        <p:spPr>
          <a:xfrm>
            <a:off x="568964" y="228239"/>
            <a:ext cx="13283807" cy="1651000"/>
          </a:xfrm>
          <a:prstGeom prst="rect">
            <a:avLst/>
          </a:prstGeom>
        </p:spPr>
        <p:txBody>
          <a:bodyPr lIns="0" tIns="0" rIns="0" bIns="0" rtlCol="0" anchor="t">
            <a:spAutoFit/>
          </a:bodyPr>
          <a:lstStyle/>
          <a:p>
            <a:pPr algn="just">
              <a:lnSpc>
                <a:spcPts val="6799"/>
              </a:lnSpc>
            </a:pPr>
            <a:r>
              <a:rPr lang="en-US" sz="3999">
                <a:solidFill>
                  <a:srgbClr val="B05905"/>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B05905"/>
              </a:solidFill>
              <a:latin typeface="#9Slide07 SVNUT Triumph Press"/>
              <a:ea typeface="#9Slide07 SVNUT Triumph Press"/>
              <a:cs typeface="#9Slide07 SVNUT Triumph Press"/>
              <a:sym typeface="#9Slide07 SVNUT Triumph Press"/>
            </a:endParaRPr>
          </a:p>
        </p:txBody>
      </p:sp>
      <p:sp>
        <p:nvSpPr>
          <p:cNvPr id="7" name="TextBox 7"/>
          <p:cNvSpPr txBox="1"/>
          <p:nvPr/>
        </p:nvSpPr>
        <p:spPr>
          <a:xfrm>
            <a:off x="965812" y="825139"/>
            <a:ext cx="13283807"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b. Những ngôi đền cổ kính </a:t>
            </a:r>
          </a:p>
        </p:txBody>
      </p:sp>
      <p:sp>
        <p:nvSpPr>
          <p:cNvPr id="8" name="TextBox 8"/>
          <p:cNvSpPr txBox="1"/>
          <p:nvPr/>
        </p:nvSpPr>
        <p:spPr>
          <a:xfrm>
            <a:off x="1363385" y="2160598"/>
            <a:ext cx="10840519" cy="250825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Thời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gian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lý</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tưởng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để</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khám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phá</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 </a:t>
            </a:r>
            <a:r>
              <a:rPr lang="en-US" sz="3999" dirty="0" err="1">
                <a:solidFill>
                  <a:srgbClr val="474847"/>
                </a:solidFill>
                <a:latin typeface="Roboto Condensed"/>
                <a:ea typeface="Roboto Condensed"/>
                <a:cs typeface="Roboto Condensed"/>
                <a:sym typeface="Roboto Condensed"/>
              </a:rPr>
              <a:t>là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mùa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khô</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từ</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tháng</a:t>
            </a:r>
            <a:r>
              <a:rPr lang="en-US" sz="3999" dirty="0">
                <a:solidFill>
                  <a:srgbClr val="474847"/>
                </a:solidFill>
                <a:latin typeface="Roboto Condensed"/>
                <a:ea typeface="Roboto Condensed"/>
                <a:cs typeface="Roboto Condensed"/>
                <a:sym typeface="Roboto Condensed"/>
              </a:rPr>
              <a:t> 11 </a:t>
            </a:r>
            <a:r>
              <a:rPr lang="en-US" sz="3999" dirty="0" err="1">
                <a:solidFill>
                  <a:srgbClr val="474847"/>
                </a:solidFill>
                <a:latin typeface="Roboto Condensed"/>
                <a:ea typeface="Roboto Condensed"/>
                <a:cs typeface="Roboto Condensed"/>
                <a:sym typeface="Roboto Condensed"/>
              </a:rPr>
              <a:t>đến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tháng</a:t>
            </a:r>
            <a:r>
              <a:rPr lang="en-US" sz="3999" dirty="0">
                <a:solidFill>
                  <a:srgbClr val="474847"/>
                </a:solidFill>
                <a:latin typeface="Roboto Condensed"/>
                <a:ea typeface="Roboto Condensed"/>
                <a:cs typeface="Roboto Condensed"/>
                <a:sym typeface="Roboto Condensed"/>
              </a:rPr>
              <a:t> 4, </a:t>
            </a:r>
            <a:r>
              <a:rPr lang="en-US" sz="3999" dirty="0" err="1">
                <a:solidFill>
                  <a:srgbClr val="474847"/>
                </a:solidFill>
                <a:latin typeface="Roboto Condensed"/>
                <a:ea typeface="Roboto Condensed"/>
                <a:cs typeface="Roboto Condensed"/>
                <a:sym typeface="Roboto Condensed"/>
              </a:rPr>
              <a:t>nhưng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mùa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hè</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vẫn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thu</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hút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nhiều</a:t>
            </a:r>
            <a:r>
              <a:rPr lang="en-US" sz="3999" dirty="0">
                <a:solidFill>
                  <a:srgbClr val="474847"/>
                </a:solidFill>
                <a:latin typeface="Roboto Condensed"/>
                <a:ea typeface="Roboto Condensed"/>
                <a:cs typeface="Roboto Condensed"/>
                <a:sym typeface="Roboto Condensed"/>
              </a:rPr>
              <a:t> du </a:t>
            </a:r>
            <a:r>
              <a:rPr lang="en-US" sz="3999" dirty="0" err="1">
                <a:solidFill>
                  <a:srgbClr val="474847"/>
                </a:solidFill>
                <a:latin typeface="Roboto Condensed"/>
                <a:ea typeface="Roboto Condensed"/>
                <a:cs typeface="Roboto Condensed"/>
                <a:sym typeface="Roboto Condensed"/>
              </a:rPr>
              <a:t>khách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tham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quan</a:t>
            </a:r>
            <a:r>
              <a:rPr lang="en-US" sz="3999" dirty="0">
                <a:solidFill>
                  <a:srgbClr val="474847"/>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68964" y="228239"/>
            <a:ext cx="13283807" cy="1651000"/>
          </a:xfrm>
          <a:prstGeom prst="rect">
            <a:avLst/>
          </a:prstGeom>
        </p:spPr>
        <p:txBody>
          <a:bodyPr lIns="0" tIns="0" rIns="0" bIns="0" rtlCol="0" anchor="t">
            <a:spAutoFit/>
          </a:bodyPr>
          <a:lstStyle/>
          <a:p>
            <a:pPr algn="just">
              <a:lnSpc>
                <a:spcPts val="6799"/>
              </a:lnSpc>
            </a:pPr>
            <a:r>
              <a:rPr lang="en-US" sz="3999">
                <a:solidFill>
                  <a:srgbClr val="B05905"/>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B05905"/>
              </a:solidFill>
              <a:latin typeface="#9Slide07 SVNUT Triumph Press"/>
              <a:ea typeface="#9Slide07 SVNUT Triumph Press"/>
              <a:cs typeface="#9Slide07 SVNUT Triumph Press"/>
              <a:sym typeface="#9Slide07 SVNUT Triumph Press"/>
            </a:endParaRPr>
          </a:p>
        </p:txBody>
      </p:sp>
      <p:sp>
        <p:nvSpPr>
          <p:cNvPr id="6" name="TextBox 6"/>
          <p:cNvSpPr txBox="1"/>
          <p:nvPr/>
        </p:nvSpPr>
        <p:spPr>
          <a:xfrm>
            <a:off x="965812" y="825139"/>
            <a:ext cx="13283807"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b. Những ngôi đền cổ kính </a:t>
            </a:r>
          </a:p>
        </p:txBody>
      </p:sp>
      <p:sp>
        <p:nvSpPr>
          <p:cNvPr id="7" name="TextBox 7"/>
          <p:cNvSpPr txBox="1"/>
          <p:nvPr/>
        </p:nvSpPr>
        <p:spPr>
          <a:xfrm>
            <a:off x="1363385" y="2160598"/>
            <a:ext cx="10840519" cy="336550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Nổi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bật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trong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 Thom </a:t>
            </a:r>
            <a:r>
              <a:rPr lang="en-US" sz="3999" dirty="0" err="1">
                <a:solidFill>
                  <a:srgbClr val="474847"/>
                </a:solidFill>
                <a:latin typeface="Roboto Condensed"/>
                <a:ea typeface="Roboto Condensed"/>
                <a:cs typeface="Roboto Condensed"/>
                <a:sym typeface="Roboto Condensed"/>
              </a:rPr>
              <a:t>là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đền</a:t>
            </a:r>
            <a:r>
              <a:rPr lang="en-US" sz="3999" dirty="0">
                <a:solidFill>
                  <a:srgbClr val="474847"/>
                </a:solidFill>
                <a:latin typeface="Roboto Condensed"/>
                <a:ea typeface="Roboto Condensed"/>
                <a:cs typeface="Roboto Condensed"/>
                <a:sym typeface="Roboto Condensed"/>
              </a:rPr>
              <a:t> Bai-on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54 </a:t>
            </a:r>
            <a:r>
              <a:rPr lang="en-US" sz="3999" dirty="0" err="1">
                <a:solidFill>
                  <a:srgbClr val="474847"/>
                </a:solidFill>
                <a:latin typeface="Roboto Condensed"/>
                <a:ea typeface="Roboto Condensed"/>
                <a:cs typeface="Roboto Condensed"/>
                <a:sym typeface="Roboto Condensed"/>
              </a:rPr>
              <a:t>tháp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những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bức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tượng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bốn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mặt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bí</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ẩn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mang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nét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trúc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độc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đáo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Phật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hoặc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khuôn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mặt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vua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Jayavarman</a:t>
            </a:r>
            <a:r>
              <a:rPr lang="en-US" sz="3999" dirty="0">
                <a:solidFill>
                  <a:srgbClr val="474847"/>
                </a:solidFill>
                <a:latin typeface="Roboto Condensed"/>
                <a:ea typeface="Roboto Condensed"/>
                <a:cs typeface="Roboto Condensed"/>
                <a:sym typeface="Roboto Condensed"/>
              </a:rPr>
              <a:t> VII.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68964" y="228239"/>
            <a:ext cx="13283807" cy="1651000"/>
          </a:xfrm>
          <a:prstGeom prst="rect">
            <a:avLst/>
          </a:prstGeom>
        </p:spPr>
        <p:txBody>
          <a:bodyPr lIns="0" tIns="0" rIns="0" bIns="0" rtlCol="0" anchor="t">
            <a:spAutoFit/>
          </a:bodyPr>
          <a:lstStyle/>
          <a:p>
            <a:pPr algn="just">
              <a:lnSpc>
                <a:spcPts val="6799"/>
              </a:lnSpc>
            </a:pPr>
            <a:r>
              <a:rPr lang="en-US" sz="3999">
                <a:solidFill>
                  <a:srgbClr val="B05905"/>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B05905"/>
              </a:solidFill>
              <a:latin typeface="#9Slide07 SVNUT Triumph Press"/>
              <a:ea typeface="#9Slide07 SVNUT Triumph Press"/>
              <a:cs typeface="#9Slide07 SVNUT Triumph Press"/>
              <a:sym typeface="#9Slide07 SVNUT Triumph Press"/>
            </a:endParaRPr>
          </a:p>
        </p:txBody>
      </p:sp>
      <p:sp>
        <p:nvSpPr>
          <p:cNvPr id="6" name="TextBox 6"/>
          <p:cNvSpPr txBox="1"/>
          <p:nvPr/>
        </p:nvSpPr>
        <p:spPr>
          <a:xfrm>
            <a:off x="965812" y="825139"/>
            <a:ext cx="13283807"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b. Những ngôi đền cổ kính </a:t>
            </a:r>
          </a:p>
        </p:txBody>
      </p:sp>
      <p:sp>
        <p:nvSpPr>
          <p:cNvPr id="7" name="TextBox 7"/>
          <p:cNvSpPr txBox="1"/>
          <p:nvPr/>
        </p:nvSpPr>
        <p:spPr>
          <a:xfrm>
            <a:off x="1363385" y="2160598"/>
            <a:ext cx="10840519" cy="336550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Đền</a:t>
            </a:r>
            <a:r>
              <a:rPr lang="en-US" sz="3999" dirty="0">
                <a:solidFill>
                  <a:srgbClr val="474847"/>
                </a:solidFill>
                <a:latin typeface="Roboto Condensed"/>
                <a:ea typeface="Roboto Condensed"/>
                <a:cs typeface="Roboto Condensed"/>
                <a:sym typeface="Roboto Condensed"/>
              </a:rPr>
              <a:t> Ta Prom </a:t>
            </a:r>
            <a:r>
              <a:rPr lang="en-US" sz="3999" dirty="0" err="1">
                <a:solidFill>
                  <a:srgbClr val="474847"/>
                </a:solidFill>
                <a:latin typeface="Roboto Condensed"/>
                <a:ea typeface="Roboto Condensed"/>
                <a:cs typeface="Roboto Condensed"/>
                <a:sym typeface="Roboto Condensed"/>
              </a:rPr>
              <a:t>nổi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tiếng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sự</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trộn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giữa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trúc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Phật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giáo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Bà</a:t>
            </a:r>
            <a:r>
              <a:rPr lang="en-US" sz="3999" dirty="0">
                <a:solidFill>
                  <a:srgbClr val="474847"/>
                </a:solidFill>
                <a:latin typeface="Roboto Condensed"/>
                <a:ea typeface="Roboto Condensed"/>
                <a:cs typeface="Roboto Condensed"/>
                <a:sym typeface="Roboto Condensed"/>
              </a:rPr>
              <a:t> La Môn, </a:t>
            </a:r>
            <a:r>
              <a:rPr lang="en-US" sz="3999" dirty="0" err="1">
                <a:solidFill>
                  <a:srgbClr val="474847"/>
                </a:solidFill>
                <a:latin typeface="Roboto Condensed"/>
                <a:ea typeface="Roboto Condensed"/>
                <a:cs typeface="Roboto Condensed"/>
                <a:sym typeface="Roboto Condensed"/>
              </a:rPr>
              <a:t>được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bảo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tồn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trong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trạng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thái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nguyên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vẹn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cây</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cổ</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thụ</a:t>
            </a:r>
            <a:r>
              <a:rPr lang="en-US" sz="3999" dirty="0">
                <a:solidFill>
                  <a:srgbClr val="474847"/>
                </a:solidFill>
                <a:latin typeface="Roboto Condensed"/>
                <a:ea typeface="Roboto Condensed"/>
                <a:cs typeface="Roboto Condensed"/>
                <a:sym typeface="Roboto Condensed"/>
              </a:rPr>
              <a:t> bao </a:t>
            </a:r>
            <a:r>
              <a:rPr lang="en-US" sz="3999" dirty="0" err="1">
                <a:solidFill>
                  <a:srgbClr val="474847"/>
                </a:solidFill>
                <a:latin typeface="Roboto Condensed"/>
                <a:ea typeface="Roboto Condensed"/>
                <a:cs typeface="Roboto Condensed"/>
                <a:sym typeface="Roboto Condensed"/>
              </a:rPr>
              <a:t>bọc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tạo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vẻ</a:t>
            </a:r>
            <a:r>
              <a:rPr lang="en-US" sz="3999" dirty="0">
                <a:solidFill>
                  <a:srgbClr val="474847"/>
                </a:solidFill>
                <a:latin typeface="Roboto Condensed"/>
                <a:ea typeface="Roboto Condensed"/>
                <a:cs typeface="Roboto Condensed"/>
                <a:sym typeface="Roboto Condensed"/>
              </a:rPr>
              <a:t> ma </a:t>
            </a:r>
            <a:r>
              <a:rPr lang="en-US" sz="3999" dirty="0" err="1">
                <a:solidFill>
                  <a:srgbClr val="474847"/>
                </a:solidFill>
                <a:latin typeface="Roboto Condensed"/>
                <a:ea typeface="Roboto Condensed"/>
                <a:cs typeface="Roboto Condensed"/>
                <a:sym typeface="Roboto Condensed"/>
              </a:rPr>
              <a:t>mị</a:t>
            </a:r>
            <a:r>
              <a:rPr lang="en-US" sz="3999" dirty="0">
                <a:solidFill>
                  <a:srgbClr val="474847"/>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68964" y="228239"/>
            <a:ext cx="13283807" cy="1651000"/>
          </a:xfrm>
          <a:prstGeom prst="rect">
            <a:avLst/>
          </a:prstGeom>
        </p:spPr>
        <p:txBody>
          <a:bodyPr lIns="0" tIns="0" rIns="0" bIns="0" rtlCol="0" anchor="t">
            <a:spAutoFit/>
          </a:bodyPr>
          <a:lstStyle/>
          <a:p>
            <a:pPr algn="just">
              <a:lnSpc>
                <a:spcPts val="6799"/>
              </a:lnSpc>
            </a:pPr>
            <a:r>
              <a:rPr lang="en-US" sz="3999">
                <a:solidFill>
                  <a:srgbClr val="B05905"/>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B05905"/>
              </a:solidFill>
              <a:latin typeface="#9Slide07 SVNUT Triumph Press"/>
              <a:ea typeface="#9Slide07 SVNUT Triumph Press"/>
              <a:cs typeface="#9Slide07 SVNUT Triumph Press"/>
              <a:sym typeface="#9Slide07 SVNUT Triumph Press"/>
            </a:endParaRPr>
          </a:p>
        </p:txBody>
      </p:sp>
      <p:sp>
        <p:nvSpPr>
          <p:cNvPr id="6" name="TextBox 6"/>
          <p:cNvSpPr txBox="1"/>
          <p:nvPr/>
        </p:nvSpPr>
        <p:spPr>
          <a:xfrm>
            <a:off x="965812" y="825139"/>
            <a:ext cx="13283807"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b. Những ngôi đền cổ kính </a:t>
            </a:r>
          </a:p>
        </p:txBody>
      </p:sp>
      <p:sp>
        <p:nvSpPr>
          <p:cNvPr id="7" name="TextBox 7"/>
          <p:cNvSpPr txBox="1"/>
          <p:nvPr/>
        </p:nvSpPr>
        <p:spPr>
          <a:xfrm>
            <a:off x="1363385" y="2160598"/>
            <a:ext cx="10840519" cy="3365500"/>
          </a:xfrm>
          <a:prstGeom prst="rect">
            <a:avLst/>
          </a:prstGeom>
        </p:spPr>
        <p:txBody>
          <a:bodyPr lIns="0" tIns="0" rIns="0" bIns="0" rtlCol="0" anchor="t">
            <a:spAutoFit/>
          </a:bodyPr>
          <a:lstStyle/>
          <a:p>
            <a:pPr marL="863599" lvl="1" indent="-431800" algn="just">
              <a:lnSpc>
                <a:spcPts val="6799"/>
              </a:lnSpc>
              <a:buFont typeface="Arial"/>
              <a:buChar char="•"/>
            </a:pPr>
            <a:r>
              <a:rPr lang="en-US" sz="3999" b="1" dirty="0" err="1">
                <a:solidFill>
                  <a:srgbClr val="474847"/>
                </a:solidFill>
                <a:latin typeface="Roboto Condensed Bold"/>
                <a:ea typeface="Roboto Condensed Bold"/>
                <a:cs typeface="Roboto Condensed Bold"/>
                <a:sym typeface="Roboto Condensed Bold"/>
              </a:rPr>
              <a:t>Ăng</a:t>
            </a:r>
            <a:r>
              <a:rPr lang="en-US" sz="3999" b="1" dirty="0">
                <a:solidFill>
                  <a:srgbClr val="474847"/>
                </a:solidFill>
                <a:latin typeface="Roboto Condensed Bold"/>
                <a:ea typeface="Roboto Condensed Bold"/>
                <a:cs typeface="Roboto Condensed Bold"/>
                <a:sym typeface="Roboto Condensed Bold"/>
              </a:rPr>
              <a:t>-co </a:t>
            </a:r>
            <a:r>
              <a:rPr lang="en-US" sz="3999" b="1" dirty="0" err="1">
                <a:solidFill>
                  <a:srgbClr val="474847"/>
                </a:solidFill>
                <a:latin typeface="Roboto Condensed Bold"/>
                <a:ea typeface="Roboto Condensed Bold"/>
                <a:cs typeface="Roboto Condensed Bold"/>
                <a:sym typeface="Roboto Condensed Bold"/>
              </a:rPr>
              <a:t>Vát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đỉnh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cao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trúc</a:t>
            </a:r>
            <a:r>
              <a:rPr lang="en-US" sz="3999" dirty="0">
                <a:solidFill>
                  <a:srgbClr val="474847"/>
                </a:solidFill>
                <a:latin typeface="Roboto Condensed"/>
                <a:ea typeface="Roboto Condensed"/>
                <a:cs typeface="Roboto Condensed"/>
                <a:sym typeface="Roboto Condensed"/>
              </a:rPr>
              <a:t> Khmer, </a:t>
            </a:r>
            <a:r>
              <a:rPr lang="en-US" sz="3999" dirty="0" err="1">
                <a:solidFill>
                  <a:srgbClr val="474847"/>
                </a:solidFill>
                <a:latin typeface="Roboto Condensed"/>
                <a:ea typeface="Roboto Condensed"/>
                <a:cs typeface="Roboto Condensed"/>
                <a:sym typeface="Roboto Condensed"/>
              </a:rPr>
              <a:t>đặc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biệt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với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các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bức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chạm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khắc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sử</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tượng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tiên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nữ</a:t>
            </a:r>
            <a:r>
              <a:rPr lang="en-US" sz="3999" dirty="0">
                <a:solidFill>
                  <a:srgbClr val="474847"/>
                </a:solidFill>
                <a:latin typeface="Roboto Condensed"/>
                <a:ea typeface="Roboto Condensed"/>
                <a:cs typeface="Roboto Condensed"/>
                <a:sym typeface="Roboto Condensed"/>
              </a:rPr>
              <a:t> Apsara </a:t>
            </a:r>
            <a:r>
              <a:rPr lang="en-US" sz="3999" dirty="0" err="1">
                <a:solidFill>
                  <a:srgbClr val="474847"/>
                </a:solidFill>
                <a:latin typeface="Roboto Condensed"/>
                <a:ea typeface="Roboto Condensed"/>
                <a:cs typeface="Roboto Condensed"/>
                <a:sym typeface="Roboto Condensed"/>
              </a:rPr>
              <a:t>tinh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xảo</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trở</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thành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biểu</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tượng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kiến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trúc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hoành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tráng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xứ</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sở</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Chùa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Tháp</a:t>
            </a:r>
            <a:r>
              <a:rPr lang="en-US" sz="3999" dirty="0">
                <a:solidFill>
                  <a:srgbClr val="474847"/>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68964" y="228239"/>
            <a:ext cx="13283807" cy="1651000"/>
          </a:xfrm>
          <a:prstGeom prst="rect">
            <a:avLst/>
          </a:prstGeom>
        </p:spPr>
        <p:txBody>
          <a:bodyPr lIns="0" tIns="0" rIns="0" bIns="0" rtlCol="0" anchor="t">
            <a:spAutoFit/>
          </a:bodyPr>
          <a:lstStyle/>
          <a:p>
            <a:pPr algn="just">
              <a:lnSpc>
                <a:spcPts val="6799"/>
              </a:lnSpc>
            </a:pPr>
            <a:r>
              <a:rPr lang="en-US" sz="3999">
                <a:solidFill>
                  <a:srgbClr val="B05905"/>
                </a:solidFill>
                <a:latin typeface="#9Slide07 SVNUT Triumph Press"/>
                <a:ea typeface="#9Slide07 SVNUT Triumph Press"/>
                <a:cs typeface="#9Slide07 SVNUT Triumph Press"/>
                <a:sym typeface="#9Slide07 SVNUT Triumph Press"/>
              </a:rPr>
              <a:t>3.2. Nội dung từng phần trong văn bản </a:t>
            </a:r>
          </a:p>
          <a:p>
            <a:pPr algn="just">
              <a:lnSpc>
                <a:spcPts val="6799"/>
              </a:lnSpc>
              <a:spcBef>
                <a:spcPct val="0"/>
              </a:spcBef>
            </a:pPr>
            <a:endParaRPr lang="en-US" sz="3999">
              <a:solidFill>
                <a:srgbClr val="B05905"/>
              </a:solidFill>
              <a:latin typeface="#9Slide07 SVNUT Triumph Press"/>
              <a:ea typeface="#9Slide07 SVNUT Triumph Press"/>
              <a:cs typeface="#9Slide07 SVNUT Triumph Press"/>
              <a:sym typeface="#9Slide07 SVNUT Triumph Press"/>
            </a:endParaRPr>
          </a:p>
        </p:txBody>
      </p:sp>
      <p:sp>
        <p:nvSpPr>
          <p:cNvPr id="6" name="TextBox 6"/>
          <p:cNvSpPr txBox="1"/>
          <p:nvPr/>
        </p:nvSpPr>
        <p:spPr>
          <a:xfrm>
            <a:off x="965812" y="825139"/>
            <a:ext cx="13283807"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b. Những ngôi đền cổ kính </a:t>
            </a:r>
          </a:p>
        </p:txBody>
      </p:sp>
      <p:sp>
        <p:nvSpPr>
          <p:cNvPr id="7" name="TextBox 7"/>
          <p:cNvSpPr txBox="1"/>
          <p:nvPr/>
        </p:nvSpPr>
        <p:spPr>
          <a:xfrm>
            <a:off x="1363385" y="2160598"/>
            <a:ext cx="10840519" cy="2508250"/>
          </a:xfrm>
          <a:prstGeom prst="rect">
            <a:avLst/>
          </a:prstGeom>
        </p:spPr>
        <p:txBody>
          <a:bodyPr lIns="0" tIns="0" rIns="0" bIns="0" rtlCol="0" anchor="t">
            <a:spAutoFit/>
          </a:bodyPr>
          <a:lstStyle/>
          <a:p>
            <a:pPr marL="863599" lvl="1" indent="-431800" algn="just">
              <a:lnSpc>
                <a:spcPts val="6799"/>
              </a:lnSpc>
              <a:buFont typeface="Arial"/>
              <a:buChar char="•"/>
            </a:pPr>
            <a:r>
              <a:rPr lang="en-US" sz="3999" dirty="0" err="1">
                <a:solidFill>
                  <a:srgbClr val="474847"/>
                </a:solidFill>
                <a:latin typeface="Roboto Condensed"/>
                <a:ea typeface="Roboto Condensed"/>
                <a:cs typeface="Roboto Condensed"/>
                <a:sym typeface="Roboto Condensed"/>
              </a:rPr>
              <a:t>Tầng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ba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 </a:t>
            </a:r>
            <a:r>
              <a:rPr lang="en-US" sz="3999" dirty="0" err="1">
                <a:solidFill>
                  <a:srgbClr val="474847"/>
                </a:solidFill>
                <a:latin typeface="Roboto Condensed"/>
                <a:ea typeface="Roboto Condensed"/>
                <a:cs typeface="Roboto Condensed"/>
                <a:sym typeface="Roboto Condensed"/>
              </a:rPr>
              <a:t>Vát</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được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ví</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như</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thiên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đàng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mang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lại</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góc</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nhìn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toàn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cảnh</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hùng</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vĩ</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của</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Xiêm</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Riệp</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và</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quần</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thể</a:t>
            </a:r>
            <a:r>
              <a:rPr lang="en-US" sz="3999" dirty="0">
                <a:solidFill>
                  <a:srgbClr val="474847"/>
                </a:solidFill>
                <a:latin typeface="Roboto Condensed"/>
                <a:ea typeface="Roboto Condensed"/>
                <a:cs typeface="Roboto Condensed"/>
                <a:sym typeface="Roboto Condensed"/>
              </a:rPr>
              <a:t> </a:t>
            </a:r>
            <a:r>
              <a:rPr lang="en-US" sz="3999" dirty="0" err="1">
                <a:solidFill>
                  <a:srgbClr val="474847"/>
                </a:solidFill>
                <a:latin typeface="Roboto Condensed"/>
                <a:ea typeface="Roboto Condensed"/>
                <a:cs typeface="Roboto Condensed"/>
                <a:sym typeface="Roboto Condensed"/>
              </a:rPr>
              <a:t>Ăng</a:t>
            </a:r>
            <a:r>
              <a:rPr lang="en-US" sz="3999" dirty="0">
                <a:solidFill>
                  <a:srgbClr val="474847"/>
                </a:solidFill>
                <a:latin typeface="Roboto Condensed"/>
                <a:ea typeface="Roboto Condensed"/>
                <a:cs typeface="Roboto Condensed"/>
                <a:sym typeface="Roboto Condensed"/>
              </a:rPr>
              <a:t>-co.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60999" y="247638"/>
            <a:ext cx="14017500"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Tình cảm, thái độ của người viết với kì quan Ăng-co</a:t>
            </a:r>
          </a:p>
        </p:txBody>
      </p:sp>
      <p:sp>
        <p:nvSpPr>
          <p:cNvPr id="6" name="TextBox 6"/>
          <p:cNvSpPr txBox="1"/>
          <p:nvPr/>
        </p:nvSpPr>
        <p:spPr>
          <a:xfrm>
            <a:off x="734505" y="1435389"/>
            <a:ext cx="10840519" cy="3295451"/>
          </a:xfrm>
          <a:prstGeom prst="rect">
            <a:avLst/>
          </a:prstGeom>
        </p:spPr>
        <p:txBody>
          <a:bodyPr lIns="0" tIns="0" rIns="0" bIns="0" rtlCol="0" anchor="t">
            <a:spAutoFit/>
          </a:bodyPr>
          <a:lstStyle/>
          <a:p>
            <a:pPr marL="842010" lvl="1" indent="-421005" algn="just">
              <a:lnSpc>
                <a:spcPts val="6630"/>
              </a:lnSpc>
              <a:buFont typeface="Arial"/>
              <a:buChar char="•"/>
            </a:pPr>
            <a:r>
              <a:rPr lang="en-US" sz="3900" dirty="0" err="1">
                <a:solidFill>
                  <a:srgbClr val="474847"/>
                </a:solidFill>
                <a:latin typeface="Roboto Condensed"/>
                <a:ea typeface="Roboto Condensed"/>
                <a:cs typeface="Roboto Condensed"/>
                <a:sym typeface="Roboto Condensed"/>
              </a:rPr>
              <a:t>Đó</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là</a:t>
            </a:r>
            <a:r>
              <a:rPr lang="en-US" sz="3900" dirty="0">
                <a:solidFill>
                  <a:srgbClr val="474847"/>
                </a:solidFill>
                <a:latin typeface="Roboto Condensed"/>
                <a:ea typeface="Roboto Condensed"/>
                <a:cs typeface="Roboto Condensed"/>
                <a:sym typeface="Roboto Condensed"/>
              </a:rPr>
              <a:t> </a:t>
            </a:r>
            <a:r>
              <a:rPr lang="en-US" sz="3900" b="1" dirty="0" err="1">
                <a:solidFill>
                  <a:srgbClr val="474847"/>
                </a:solidFill>
                <a:latin typeface="Roboto Condensed Bold"/>
                <a:ea typeface="Roboto Condensed Bold"/>
                <a:cs typeface="Roboto Condensed Bold"/>
                <a:sym typeface="Roboto Condensed Bold"/>
              </a:rPr>
              <a:t>tình</a:t>
            </a:r>
            <a:r>
              <a:rPr lang="en-US" sz="3900" b="1" dirty="0">
                <a:solidFill>
                  <a:srgbClr val="474847"/>
                </a:solidFill>
                <a:latin typeface="Roboto Condensed Bold"/>
                <a:ea typeface="Roboto Condensed Bold"/>
                <a:cs typeface="Roboto Condensed Bold"/>
                <a:sym typeface="Roboto Condensed Bold"/>
              </a:rPr>
              <a:t> </a:t>
            </a:r>
            <a:r>
              <a:rPr lang="en-US" sz="3900" b="1" dirty="0" err="1">
                <a:solidFill>
                  <a:srgbClr val="474847"/>
                </a:solidFill>
                <a:latin typeface="Roboto Condensed Bold"/>
                <a:ea typeface="Roboto Condensed Bold"/>
                <a:cs typeface="Roboto Condensed Bold"/>
                <a:sym typeface="Roboto Condensed Bold"/>
              </a:rPr>
              <a:t>cảm</a:t>
            </a:r>
            <a:r>
              <a:rPr lang="en-US" sz="3900" b="1" dirty="0">
                <a:solidFill>
                  <a:srgbClr val="474847"/>
                </a:solidFill>
                <a:latin typeface="Roboto Condensed Bold"/>
                <a:ea typeface="Roboto Condensed Bold"/>
                <a:cs typeface="Roboto Condensed Bold"/>
                <a:sym typeface="Roboto Condensed Bold"/>
              </a:rPr>
              <a:t> </a:t>
            </a:r>
            <a:r>
              <a:rPr lang="en-US" sz="3900" b="1" dirty="0" err="1">
                <a:solidFill>
                  <a:srgbClr val="474847"/>
                </a:solidFill>
                <a:latin typeface="Roboto Condensed Bold"/>
                <a:ea typeface="Roboto Condensed Bold"/>
                <a:cs typeface="Roboto Condensed Bold"/>
                <a:sym typeface="Roboto Condensed Bold"/>
              </a:rPr>
              <a:t>ngưỡng</a:t>
            </a:r>
            <a:r>
              <a:rPr lang="en-US" sz="3900" b="1" dirty="0">
                <a:solidFill>
                  <a:srgbClr val="474847"/>
                </a:solidFill>
                <a:latin typeface="Roboto Condensed Bold"/>
                <a:ea typeface="Roboto Condensed Bold"/>
                <a:cs typeface="Roboto Condensed Bold"/>
                <a:sym typeface="Roboto Condensed Bold"/>
              </a:rPr>
              <a:t> </a:t>
            </a:r>
            <a:r>
              <a:rPr lang="en-US" sz="3900" b="1" dirty="0" err="1">
                <a:solidFill>
                  <a:srgbClr val="474847"/>
                </a:solidFill>
                <a:latin typeface="Roboto Condensed Bold"/>
                <a:ea typeface="Roboto Condensed Bold"/>
                <a:cs typeface="Roboto Condensed Bold"/>
                <a:sym typeface="Roboto Condensed Bold"/>
              </a:rPr>
              <a:t>mộ</a:t>
            </a:r>
            <a:r>
              <a:rPr lang="en-US" sz="3900" b="1" dirty="0">
                <a:solidFill>
                  <a:srgbClr val="474847"/>
                </a:solidFill>
                <a:latin typeface="Roboto Condensed Bold"/>
                <a:ea typeface="Roboto Condensed Bold"/>
                <a:cs typeface="Roboto Condensed Bold"/>
                <a:sym typeface="Roboto Condensed Bold"/>
              </a:rPr>
              <a:t> </a:t>
            </a:r>
            <a:r>
              <a:rPr lang="en-US" sz="3900" b="1" dirty="0" err="1">
                <a:solidFill>
                  <a:srgbClr val="474847"/>
                </a:solidFill>
                <a:latin typeface="Roboto Condensed Bold"/>
                <a:ea typeface="Roboto Condensed Bold"/>
                <a:cs typeface="Roboto Condensed Bold"/>
                <a:sym typeface="Roboto Condensed Bold"/>
              </a:rPr>
              <a:t>và</a:t>
            </a:r>
            <a:r>
              <a:rPr lang="en-US" sz="3900" b="1" dirty="0">
                <a:solidFill>
                  <a:srgbClr val="474847"/>
                </a:solidFill>
                <a:latin typeface="Roboto Condensed Bold"/>
                <a:ea typeface="Roboto Condensed Bold"/>
                <a:cs typeface="Roboto Condensed Bold"/>
                <a:sym typeface="Roboto Condensed Bold"/>
              </a:rPr>
              <a:t> </a:t>
            </a:r>
            <a:r>
              <a:rPr lang="en-US" sz="3900" b="1" dirty="0" err="1">
                <a:solidFill>
                  <a:srgbClr val="474847"/>
                </a:solidFill>
                <a:latin typeface="Roboto Condensed Bold"/>
                <a:ea typeface="Roboto Condensed Bold"/>
                <a:cs typeface="Roboto Condensed Bold"/>
                <a:sym typeface="Roboto Condensed Bold"/>
              </a:rPr>
              <a:t>trân</a:t>
            </a:r>
            <a:r>
              <a:rPr lang="en-US" sz="3900" b="1" dirty="0">
                <a:solidFill>
                  <a:srgbClr val="474847"/>
                </a:solidFill>
                <a:latin typeface="Roboto Condensed Bold"/>
                <a:ea typeface="Roboto Condensed Bold"/>
                <a:cs typeface="Roboto Condensed Bold"/>
                <a:sym typeface="Roboto Condensed Bold"/>
              </a:rPr>
              <a:t> </a:t>
            </a:r>
            <a:r>
              <a:rPr lang="en-US" sz="3900" b="1" dirty="0" err="1">
                <a:solidFill>
                  <a:srgbClr val="474847"/>
                </a:solidFill>
                <a:latin typeface="Roboto Condensed Bold"/>
                <a:ea typeface="Roboto Condensed Bold"/>
                <a:cs typeface="Roboto Condensed Bold"/>
                <a:sym typeface="Roboto Condensed Bold"/>
              </a:rPr>
              <a:t>trọng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của</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người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viết</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đối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với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vẻ</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đẹp</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cổ</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kính</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sự</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độc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đáo</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trong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kiến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trúc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và</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văn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hóa</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của</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các</a:t>
            </a:r>
            <a:r>
              <a:rPr lang="en-US" sz="3900" dirty="0">
                <a:solidFill>
                  <a:srgbClr val="474847"/>
                </a:solidFill>
                <a:latin typeface="Roboto Condensed"/>
                <a:ea typeface="Roboto Condensed"/>
                <a:cs typeface="Roboto Condensed"/>
                <a:sym typeface="Roboto Condensed"/>
              </a:rPr>
              <a:t> di </a:t>
            </a:r>
            <a:r>
              <a:rPr lang="en-US" sz="3900" dirty="0" err="1">
                <a:solidFill>
                  <a:srgbClr val="474847"/>
                </a:solidFill>
                <a:latin typeface="Roboto Condensed"/>
                <a:ea typeface="Roboto Condensed"/>
                <a:cs typeface="Roboto Condensed"/>
                <a:sym typeface="Roboto Condensed"/>
              </a:rPr>
              <a:t>tích</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tại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Xiêm</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Riệp</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đặc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biệt</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là</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quần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thể</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đền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Ăng</a:t>
            </a:r>
            <a:r>
              <a:rPr lang="en-US" sz="3900" dirty="0">
                <a:solidFill>
                  <a:srgbClr val="474847"/>
                </a:solidFill>
                <a:latin typeface="Roboto Condensed"/>
                <a:ea typeface="Roboto Condensed"/>
                <a:cs typeface="Roboto Condensed"/>
                <a:sym typeface="Roboto Condensed"/>
              </a:rPr>
              <a:t>-co. </a:t>
            </a:r>
          </a:p>
        </p:txBody>
      </p:sp>
      <p:sp>
        <p:nvSpPr>
          <p:cNvPr id="7" name="TextBox 7"/>
          <p:cNvSpPr txBox="1"/>
          <p:nvPr/>
        </p:nvSpPr>
        <p:spPr>
          <a:xfrm>
            <a:off x="734505" y="4953000"/>
            <a:ext cx="9750461" cy="4971752"/>
          </a:xfrm>
          <a:prstGeom prst="rect">
            <a:avLst/>
          </a:prstGeom>
        </p:spPr>
        <p:txBody>
          <a:bodyPr lIns="0" tIns="0" rIns="0" bIns="0" rtlCol="0" anchor="t">
            <a:spAutoFit/>
          </a:bodyPr>
          <a:lstStyle/>
          <a:p>
            <a:pPr marL="842010" lvl="1" indent="-421005" algn="just">
              <a:lnSpc>
                <a:spcPts val="6630"/>
              </a:lnSpc>
              <a:buFont typeface="Arial"/>
              <a:buChar char="•"/>
            </a:pPr>
            <a:r>
              <a:rPr lang="en-US" sz="3900" dirty="0" err="1">
                <a:solidFill>
                  <a:srgbClr val="474847"/>
                </a:solidFill>
                <a:latin typeface="Roboto Condensed"/>
                <a:ea typeface="Roboto Condensed"/>
                <a:cs typeface="Roboto Condensed"/>
                <a:sym typeface="Roboto Condensed"/>
              </a:rPr>
              <a:t>Người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viết</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không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chỉ</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thể</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hiện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lòng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kính</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trọng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đối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với</a:t>
            </a:r>
            <a:r>
              <a:rPr lang="en-US" sz="3900" dirty="0">
                <a:solidFill>
                  <a:srgbClr val="474847"/>
                </a:solidFill>
                <a:latin typeface="Roboto Condensed"/>
                <a:ea typeface="Roboto Condensed"/>
                <a:cs typeface="Roboto Condensed"/>
                <a:sym typeface="Roboto Condensed"/>
              </a:rPr>
              <a:t> di </a:t>
            </a:r>
            <a:r>
              <a:rPr lang="en-US" sz="3900" dirty="0" err="1">
                <a:solidFill>
                  <a:srgbClr val="474847"/>
                </a:solidFill>
                <a:latin typeface="Roboto Condensed"/>
                <a:ea typeface="Roboto Condensed"/>
                <a:cs typeface="Roboto Condensed"/>
                <a:sym typeface="Roboto Condensed"/>
              </a:rPr>
              <a:t>sản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văn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hóa</a:t>
            </a:r>
            <a:r>
              <a:rPr lang="en-US" sz="3900" dirty="0">
                <a:solidFill>
                  <a:srgbClr val="474847"/>
                </a:solidFill>
                <a:latin typeface="Roboto Condensed"/>
                <a:ea typeface="Roboto Condensed"/>
                <a:cs typeface="Roboto Condensed"/>
                <a:sym typeface="Roboto Condensed"/>
              </a:rPr>
              <a:t> Khmer </a:t>
            </a:r>
            <a:r>
              <a:rPr lang="en-US" sz="3900" dirty="0" err="1">
                <a:solidFill>
                  <a:srgbClr val="474847"/>
                </a:solidFill>
                <a:latin typeface="Roboto Condensed"/>
                <a:ea typeface="Roboto Condensed"/>
                <a:cs typeface="Roboto Condensed"/>
                <a:sym typeface="Roboto Condensed"/>
              </a:rPr>
              <a:t>mà</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còn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cảm</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nhận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được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sự</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thanh</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bình</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sự</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tôn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trọng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của</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người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dân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và</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chính</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quyền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Campuchia</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trong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việc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bảo</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vệ</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và</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duy</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trì</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bản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sắc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truyền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thống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trước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làn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sóng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phát</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triển</a:t>
            </a:r>
            <a:r>
              <a:rPr lang="en-US" sz="3900" dirty="0">
                <a:solidFill>
                  <a:srgbClr val="474847"/>
                </a:solidFill>
                <a:latin typeface="Roboto Condensed"/>
                <a:ea typeface="Roboto Condensed"/>
                <a:cs typeface="Roboto Condensed"/>
                <a:sym typeface="Roboto Condensed"/>
              </a:rPr>
              <a:t> du </a:t>
            </a:r>
            <a:r>
              <a:rPr lang="en-US" sz="3900" dirty="0" err="1">
                <a:solidFill>
                  <a:srgbClr val="474847"/>
                </a:solidFill>
                <a:latin typeface="Roboto Condensed"/>
                <a:ea typeface="Roboto Condensed"/>
                <a:cs typeface="Roboto Condensed"/>
                <a:sym typeface="Roboto Condensed"/>
              </a:rPr>
              <a:t>lịch</a:t>
            </a:r>
            <a:r>
              <a:rPr lang="en-US" sz="3900" dirty="0">
                <a:solidFill>
                  <a:srgbClr val="474847"/>
                </a:solidFill>
                <a:latin typeface="Roboto Condensed"/>
                <a:ea typeface="Roboto Condensed"/>
                <a:cs typeface="Roboto Condensed"/>
                <a:sym typeface="Roboto Condensed"/>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777148" y="704850"/>
            <a:ext cx="14017500" cy="1238275"/>
          </a:xfrm>
          <a:prstGeom prst="rect">
            <a:avLst/>
          </a:prstGeom>
        </p:spPr>
        <p:txBody>
          <a:bodyPr lIns="0" tIns="0" rIns="0" bIns="0" rtlCol="0" anchor="t">
            <a:spAutoFit/>
          </a:bodyPr>
          <a:lstStyle/>
          <a:p>
            <a:pPr algn="just">
              <a:lnSpc>
                <a:spcPts val="10200"/>
              </a:lnSpc>
              <a:spcBef>
                <a:spcPct val="0"/>
              </a:spcBef>
            </a:pPr>
            <a:r>
              <a:rPr lang="en-US" sz="6000">
                <a:solidFill>
                  <a:srgbClr val="E09864"/>
                </a:solidFill>
                <a:latin typeface="#9Slide05 VL Fadilla"/>
                <a:ea typeface="#9Slide05 VL Fadilla"/>
                <a:cs typeface="#9Slide05 VL Fadilla"/>
                <a:sym typeface="#9Slide05 VL Fadilla"/>
              </a:rPr>
              <a:t>Tình cảm, thái độ của người viết với kì quan Ăng-co</a:t>
            </a:r>
          </a:p>
        </p:txBody>
      </p:sp>
      <p:sp>
        <p:nvSpPr>
          <p:cNvPr id="7" name="TextBox 7"/>
          <p:cNvSpPr txBox="1"/>
          <p:nvPr/>
        </p:nvSpPr>
        <p:spPr>
          <a:xfrm>
            <a:off x="1028700" y="2127156"/>
            <a:ext cx="10840519" cy="3295451"/>
          </a:xfrm>
          <a:prstGeom prst="rect">
            <a:avLst/>
          </a:prstGeom>
        </p:spPr>
        <p:txBody>
          <a:bodyPr lIns="0" tIns="0" rIns="0" bIns="0" rtlCol="0" anchor="t">
            <a:spAutoFit/>
          </a:bodyPr>
          <a:lstStyle/>
          <a:p>
            <a:pPr marL="842010" lvl="1" indent="-421005" algn="just">
              <a:lnSpc>
                <a:spcPts val="6630"/>
              </a:lnSpc>
              <a:buFont typeface="Arial"/>
              <a:buChar char="•"/>
            </a:pPr>
            <a:r>
              <a:rPr lang="en-US" sz="3900" dirty="0" err="1">
                <a:solidFill>
                  <a:srgbClr val="474847"/>
                </a:solidFill>
                <a:latin typeface="Roboto Condensed"/>
                <a:ea typeface="Roboto Condensed"/>
                <a:cs typeface="Roboto Condensed"/>
                <a:sym typeface="Roboto Condensed"/>
              </a:rPr>
              <a:t>Những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cảm</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xúc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kỉ</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niệm</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khó</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quên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và</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sự</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ngưỡng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mộ</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trước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công</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trình</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kiến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trúc</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đồ</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sộ</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cho</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thấy</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niềm</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tự</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hào</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của</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người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viết</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khi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có</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cơ</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hội</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chiêm</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ngưỡng</a:t>
            </a:r>
            <a:r>
              <a:rPr lang="en-US" sz="3900" dirty="0">
                <a:solidFill>
                  <a:srgbClr val="474847"/>
                </a:solidFill>
                <a:latin typeface="Roboto Condensed"/>
                <a:ea typeface="Roboto Condensed"/>
                <a:cs typeface="Roboto Condensed"/>
                <a:sym typeface="Roboto Condensed"/>
              </a:rPr>
              <a:t> di </a:t>
            </a:r>
            <a:r>
              <a:rPr lang="en-US" sz="3900" dirty="0" err="1">
                <a:solidFill>
                  <a:srgbClr val="474847"/>
                </a:solidFill>
                <a:latin typeface="Roboto Condensed"/>
                <a:ea typeface="Roboto Condensed"/>
                <a:cs typeface="Roboto Condensed"/>
                <a:sym typeface="Roboto Condensed"/>
              </a:rPr>
              <a:t>sản</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quý</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giá</a:t>
            </a:r>
            <a:r>
              <a:rPr lang="en-US" sz="3900" dirty="0">
                <a:solidFill>
                  <a:srgbClr val="474847"/>
                </a:solidFill>
                <a:latin typeface="Roboto Condensed"/>
                <a:ea typeface="Roboto Condensed"/>
                <a:cs typeface="Roboto Condensed"/>
                <a:sym typeface="Roboto Condensed"/>
              </a:rPr>
              <a:t> </a:t>
            </a:r>
            <a:r>
              <a:rPr lang="en-US" sz="3900" dirty="0" err="1">
                <a:solidFill>
                  <a:srgbClr val="474847"/>
                </a:solidFill>
                <a:latin typeface="Roboto Condensed"/>
                <a:ea typeface="Roboto Condensed"/>
                <a:cs typeface="Roboto Condensed"/>
                <a:sym typeface="Roboto Condensed"/>
              </a:rPr>
              <a:t>này</a:t>
            </a:r>
            <a:r>
              <a:rPr lang="en-US" sz="3900" dirty="0">
                <a:solidFill>
                  <a:srgbClr val="474847"/>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71" r="-3571"/>
            </a:stretch>
          </a:blipFill>
        </p:spPr>
        <p:txBody>
          <a:bodyPr/>
          <a:lstStyle/>
          <a:p>
            <a:endParaRPr lang="vi-VN"/>
          </a:p>
        </p:txBody>
      </p:sp>
      <p:sp>
        <p:nvSpPr>
          <p:cNvPr id="3" name="Freeform 3"/>
          <p:cNvSpPr/>
          <p:nvPr/>
        </p:nvSpPr>
        <p:spPr>
          <a:xfrm>
            <a:off x="1028700" y="519943"/>
            <a:ext cx="15885841" cy="8340067"/>
          </a:xfrm>
          <a:custGeom>
            <a:avLst/>
            <a:gdLst/>
            <a:ahLst/>
            <a:cxnLst/>
            <a:rect l="l" t="t" r="r" b="b"/>
            <a:pathLst>
              <a:path w="15885841" h="8340067">
                <a:moveTo>
                  <a:pt x="0" y="0"/>
                </a:moveTo>
                <a:lnTo>
                  <a:pt x="15885841" y="0"/>
                </a:lnTo>
                <a:lnTo>
                  <a:pt x="15885841" y="8340067"/>
                </a:lnTo>
                <a:lnTo>
                  <a:pt x="0" y="8340067"/>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5785082" y="9048800"/>
            <a:ext cx="24577825" cy="1238200"/>
          </a:xfrm>
          <a:prstGeom prst="rect">
            <a:avLst/>
          </a:prstGeom>
        </p:spPr>
        <p:txBody>
          <a:bodyPr lIns="0" tIns="0" rIns="0" bIns="0" rtlCol="0" anchor="t">
            <a:spAutoFit/>
          </a:bodyPr>
          <a:lstStyle/>
          <a:p>
            <a:pPr algn="l">
              <a:lnSpc>
                <a:spcPts val="9600"/>
              </a:lnSpc>
            </a:pPr>
            <a:r>
              <a:rPr lang="en-US" sz="8000" spc="400">
                <a:solidFill>
                  <a:srgbClr val="535254"/>
                </a:solidFill>
                <a:latin typeface="#9Slide07 Bangers"/>
                <a:ea typeface="#9Slide07 Bangers"/>
                <a:cs typeface="#9Slide07 Bangers"/>
                <a:sym typeface="#9Slide07 Bangers"/>
              </a:rPr>
              <a:t>ĂNG-CO VÁT</a:t>
            </a:r>
          </a:p>
        </p:txBody>
      </p:sp>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vi-VN"/>
          </a:p>
        </p:txBody>
      </p:sp>
      <p:sp>
        <p:nvSpPr>
          <p:cNvPr id="3" name="Freeform 3"/>
          <p:cNvSpPr/>
          <p:nvPr/>
        </p:nvSpPr>
        <p:spPr>
          <a:xfrm>
            <a:off x="1908681" y="472977"/>
            <a:ext cx="13983602" cy="9341046"/>
          </a:xfrm>
          <a:custGeom>
            <a:avLst/>
            <a:gdLst/>
            <a:ahLst/>
            <a:cxnLst/>
            <a:rect l="l" t="t" r="r" b="b"/>
            <a:pathLst>
              <a:path w="13983602" h="9341046">
                <a:moveTo>
                  <a:pt x="0" y="0"/>
                </a:moveTo>
                <a:lnTo>
                  <a:pt x="13983602" y="0"/>
                </a:lnTo>
                <a:lnTo>
                  <a:pt x="13983602" y="9341046"/>
                </a:lnTo>
                <a:lnTo>
                  <a:pt x="0" y="9341046"/>
                </a:lnTo>
                <a:lnTo>
                  <a:pt x="0" y="0"/>
                </a:lnTo>
                <a:close/>
              </a:path>
            </a:pathLst>
          </a:custGeom>
          <a:blipFill>
            <a:blip r:embed="rId3"/>
            <a:stretch>
              <a:fillRect/>
            </a:stretch>
          </a:blipFill>
        </p:spPr>
        <p:txBody>
          <a:bodyPr/>
          <a:lstStyle/>
          <a:p>
            <a:endParaRPr lang="vi-VN"/>
          </a:p>
        </p:txBody>
      </p:sp>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vi-VN"/>
          </a:p>
        </p:txBody>
      </p:sp>
      <p:sp>
        <p:nvSpPr>
          <p:cNvPr id="3" name="Freeform 3"/>
          <p:cNvSpPr/>
          <p:nvPr/>
        </p:nvSpPr>
        <p:spPr>
          <a:xfrm>
            <a:off x="3130176" y="482830"/>
            <a:ext cx="12428454" cy="9321341"/>
          </a:xfrm>
          <a:custGeom>
            <a:avLst/>
            <a:gdLst/>
            <a:ahLst/>
            <a:cxnLst/>
            <a:rect l="l" t="t" r="r" b="b"/>
            <a:pathLst>
              <a:path w="12428454" h="9321341">
                <a:moveTo>
                  <a:pt x="0" y="0"/>
                </a:moveTo>
                <a:lnTo>
                  <a:pt x="12428454" y="0"/>
                </a:lnTo>
                <a:lnTo>
                  <a:pt x="12428454" y="9321340"/>
                </a:lnTo>
                <a:lnTo>
                  <a:pt x="0" y="9321340"/>
                </a:lnTo>
                <a:lnTo>
                  <a:pt x="0" y="0"/>
                </a:lnTo>
                <a:close/>
              </a:path>
            </a:pathLst>
          </a:custGeom>
          <a:blipFill>
            <a:blip r:embed="rId3"/>
            <a:stretch>
              <a:fillRect/>
            </a:stretch>
          </a:blipFill>
        </p:spPr>
        <p:txBody>
          <a:bodyPr/>
          <a:lstStyle/>
          <a:p>
            <a:endParaRPr lang="vi-VN"/>
          </a:p>
        </p:txBody>
      </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71" r="-3571"/>
            </a:stretch>
          </a:blipFill>
        </p:spPr>
        <p:txBody>
          <a:bodyPr/>
          <a:lstStyle/>
          <a:p>
            <a:endParaRPr lang="vi-VN"/>
          </a:p>
        </p:txBody>
      </p:sp>
      <p:sp>
        <p:nvSpPr>
          <p:cNvPr id="3" name="Freeform 3"/>
          <p:cNvSpPr/>
          <p:nvPr/>
        </p:nvSpPr>
        <p:spPr>
          <a:xfrm>
            <a:off x="587272" y="651218"/>
            <a:ext cx="17113456" cy="8984564"/>
          </a:xfrm>
          <a:custGeom>
            <a:avLst/>
            <a:gdLst/>
            <a:ahLst/>
            <a:cxnLst/>
            <a:rect l="l" t="t" r="r" b="b"/>
            <a:pathLst>
              <a:path w="17113456" h="8984564">
                <a:moveTo>
                  <a:pt x="0" y="0"/>
                </a:moveTo>
                <a:lnTo>
                  <a:pt x="17113456" y="0"/>
                </a:lnTo>
                <a:lnTo>
                  <a:pt x="17113456" y="8984564"/>
                </a:lnTo>
                <a:lnTo>
                  <a:pt x="0" y="8984564"/>
                </a:lnTo>
                <a:lnTo>
                  <a:pt x="0" y="0"/>
                </a:lnTo>
                <a:close/>
              </a:path>
            </a:pathLst>
          </a:custGeom>
          <a:blipFill>
            <a:blip r:embed="rId3"/>
            <a:stretch>
              <a:fillRect/>
            </a:stretch>
          </a:blipFill>
        </p:spPr>
        <p:txBody>
          <a:bodyPr/>
          <a:lstStyle/>
          <a:p>
            <a:endParaRPr lang="vi-VN"/>
          </a:p>
        </p:txBody>
      </p:sp>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777" b="-8777"/>
            </a:stretch>
          </a:blipFill>
        </p:spPr>
        <p:txBody>
          <a:bodyPr/>
          <a:lstStyle/>
          <a:p>
            <a:endParaRPr lang="vi-VN"/>
          </a:p>
        </p:txBody>
      </p:sp>
      <p:sp>
        <p:nvSpPr>
          <p:cNvPr id="3" name="Freeform 3"/>
          <p:cNvSpPr/>
          <p:nvPr/>
        </p:nvSpPr>
        <p:spPr>
          <a:xfrm>
            <a:off x="1680937" y="410102"/>
            <a:ext cx="14926127" cy="9876898"/>
          </a:xfrm>
          <a:custGeom>
            <a:avLst/>
            <a:gdLst/>
            <a:ahLst/>
            <a:cxnLst/>
            <a:rect l="l" t="t" r="r" b="b"/>
            <a:pathLst>
              <a:path w="14926127" h="9876898">
                <a:moveTo>
                  <a:pt x="0" y="0"/>
                </a:moveTo>
                <a:lnTo>
                  <a:pt x="14926126" y="0"/>
                </a:lnTo>
                <a:lnTo>
                  <a:pt x="14926126" y="9876898"/>
                </a:lnTo>
                <a:lnTo>
                  <a:pt x="0" y="9876898"/>
                </a:lnTo>
                <a:lnTo>
                  <a:pt x="0" y="0"/>
                </a:lnTo>
                <a:close/>
              </a:path>
            </a:pathLst>
          </a:custGeom>
          <a:blipFill>
            <a:blip r:embed="rId3"/>
            <a:stretch>
              <a:fillRect/>
            </a:stretch>
          </a:blipFill>
        </p:spPr>
        <p:txBody>
          <a:bodyPr/>
          <a:lstStyle/>
          <a:p>
            <a:endParaRPr lang="vi-VN"/>
          </a:p>
        </p:txBody>
      </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43" b="-28689"/>
            </a:stretch>
          </a:blipFill>
        </p:spPr>
        <p:txBody>
          <a:bodyPr/>
          <a:lstStyle/>
          <a:p>
            <a:endParaRPr lang="vi-VN"/>
          </a:p>
        </p:txBody>
      </p:sp>
      <p:sp>
        <p:nvSpPr>
          <p:cNvPr id="3" name="Freeform 3"/>
          <p:cNvSpPr/>
          <p:nvPr/>
        </p:nvSpPr>
        <p:spPr>
          <a:xfrm>
            <a:off x="2554546" y="169966"/>
            <a:ext cx="12897170" cy="9672877"/>
          </a:xfrm>
          <a:custGeom>
            <a:avLst/>
            <a:gdLst/>
            <a:ahLst/>
            <a:cxnLst/>
            <a:rect l="l" t="t" r="r" b="b"/>
            <a:pathLst>
              <a:path w="12897170" h="9672877">
                <a:moveTo>
                  <a:pt x="0" y="0"/>
                </a:moveTo>
                <a:lnTo>
                  <a:pt x="12897170" y="0"/>
                </a:lnTo>
                <a:lnTo>
                  <a:pt x="12897170" y="9672877"/>
                </a:lnTo>
                <a:lnTo>
                  <a:pt x="0" y="9672877"/>
                </a:lnTo>
                <a:lnTo>
                  <a:pt x="0" y="0"/>
                </a:lnTo>
                <a:close/>
              </a:path>
            </a:pathLst>
          </a:custGeom>
          <a:blipFill>
            <a:blip r:embed="rId3"/>
            <a:stretch>
              <a:fillRect/>
            </a:stretch>
          </a:blipFill>
        </p:spPr>
        <p:txBody>
          <a:bodyPr/>
          <a:lstStyle/>
          <a:p>
            <a:endParaRPr lang="vi-VN"/>
          </a:p>
        </p:txBody>
      </p:sp>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vi-VN"/>
          </a:p>
        </p:txBody>
      </p:sp>
      <p:sp>
        <p:nvSpPr>
          <p:cNvPr id="3" name="Freeform 3"/>
          <p:cNvSpPr/>
          <p:nvPr/>
        </p:nvSpPr>
        <p:spPr>
          <a:xfrm>
            <a:off x="2920549" y="187676"/>
            <a:ext cx="12770565" cy="9577924"/>
          </a:xfrm>
          <a:custGeom>
            <a:avLst/>
            <a:gdLst/>
            <a:ahLst/>
            <a:cxnLst/>
            <a:rect l="l" t="t" r="r" b="b"/>
            <a:pathLst>
              <a:path w="12770565" h="9577924">
                <a:moveTo>
                  <a:pt x="0" y="0"/>
                </a:moveTo>
                <a:lnTo>
                  <a:pt x="12770565" y="0"/>
                </a:lnTo>
                <a:lnTo>
                  <a:pt x="12770565" y="9577923"/>
                </a:lnTo>
                <a:lnTo>
                  <a:pt x="0" y="9577923"/>
                </a:lnTo>
                <a:lnTo>
                  <a:pt x="0" y="0"/>
                </a:lnTo>
                <a:close/>
              </a:path>
            </a:pathLst>
          </a:custGeom>
          <a:blipFill>
            <a:blip r:embed="rId3"/>
            <a:stretch>
              <a:fillRect/>
            </a:stretch>
          </a:blipFill>
        </p:spPr>
        <p:txBody>
          <a:bodyPr/>
          <a:lstStyle/>
          <a:p>
            <a:endParaRPr lang="vi-VN"/>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949088" y="1686810"/>
            <a:ext cx="13283807" cy="793750"/>
          </a:xfrm>
          <a:prstGeom prst="rect">
            <a:avLst/>
          </a:prstGeom>
        </p:spPr>
        <p:txBody>
          <a:bodyPr lIns="0" tIns="0" rIns="0" bIns="0" rtlCol="0" anchor="t">
            <a:spAutoFit/>
          </a:bodyPr>
          <a:lstStyle/>
          <a:p>
            <a:pPr algn="just">
              <a:lnSpc>
                <a:spcPts val="6799"/>
              </a:lnSpc>
              <a:spcBef>
                <a:spcPct val="0"/>
              </a:spcBef>
            </a:pPr>
            <a:r>
              <a:rPr lang="en-US" sz="3999">
                <a:solidFill>
                  <a:srgbClr val="B05905"/>
                </a:solidFill>
                <a:latin typeface="#9Slide07 SVNUT Triumph Press"/>
                <a:ea typeface="#9Slide07 SVNUT Triumph Press"/>
                <a:cs typeface="#9Slide07 SVNUT Triumph Press"/>
                <a:sym typeface="#9Slide07 SVNUT Triumph Press"/>
              </a:rPr>
              <a:t>3.3 Tìm hiểu đề tài, chủ đề, thông điệp của văn bản</a:t>
            </a:r>
          </a:p>
        </p:txBody>
      </p:sp>
      <p:sp>
        <p:nvSpPr>
          <p:cNvPr id="9" name="Freeform 9"/>
          <p:cNvSpPr/>
          <p:nvPr/>
        </p:nvSpPr>
        <p:spPr>
          <a:xfrm>
            <a:off x="2069333" y="4355133"/>
            <a:ext cx="5237321" cy="5392351"/>
          </a:xfrm>
          <a:custGeom>
            <a:avLst/>
            <a:gdLst/>
            <a:ahLst/>
            <a:cxnLst/>
            <a:rect l="l" t="t" r="r" b="b"/>
            <a:pathLst>
              <a:path w="5237321" h="5392351">
                <a:moveTo>
                  <a:pt x="0" y="0"/>
                </a:moveTo>
                <a:lnTo>
                  <a:pt x="5237321" y="0"/>
                </a:lnTo>
                <a:lnTo>
                  <a:pt x="5237321" y="5392351"/>
                </a:lnTo>
                <a:lnTo>
                  <a:pt x="0" y="5392351"/>
                </a:lnTo>
                <a:lnTo>
                  <a:pt x="0" y="0"/>
                </a:lnTo>
                <a:close/>
              </a:path>
            </a:pathLst>
          </a:custGeom>
          <a:blipFill>
            <a:blip r:embed="rId2"/>
            <a:stretch>
              <a:fillRect/>
            </a:stretch>
          </a:blipFill>
        </p:spPr>
        <p:txBody>
          <a:bodyPr/>
          <a:lstStyle/>
          <a:p>
            <a:endParaRPr lang="vi-VN"/>
          </a:p>
        </p:txBody>
      </p:sp>
      <p:sp>
        <p:nvSpPr>
          <p:cNvPr id="10" name="TextBox 10"/>
          <p:cNvSpPr txBox="1"/>
          <p:nvPr/>
        </p:nvSpPr>
        <p:spPr>
          <a:xfrm>
            <a:off x="2600795" y="5416049"/>
            <a:ext cx="3713218" cy="1949501"/>
          </a:xfrm>
          <a:prstGeom prst="rect">
            <a:avLst/>
          </a:prstGeom>
        </p:spPr>
        <p:txBody>
          <a:bodyPr lIns="0" tIns="0" rIns="0" bIns="0" rtlCol="0" anchor="t">
            <a:spAutoFit/>
          </a:bodyPr>
          <a:lstStyle/>
          <a:p>
            <a:pPr marL="1014726" lvl="1" indent="-507363" algn="just">
              <a:lnSpc>
                <a:spcPts val="7989"/>
              </a:lnSpc>
              <a:buFont typeface="Arial"/>
              <a:buChar char="•"/>
            </a:pPr>
            <a:r>
              <a:rPr lang="en-US" sz="4699" b="1" dirty="0" err="1">
                <a:solidFill>
                  <a:srgbClr val="474847"/>
                </a:solidFill>
                <a:latin typeface="Roboto Condensed Bold"/>
                <a:ea typeface="Roboto Condensed Bold"/>
                <a:cs typeface="Roboto Condensed Bold"/>
                <a:sym typeface="Roboto Condensed Bold"/>
              </a:rPr>
              <a:t>Đề</a:t>
            </a:r>
            <a:r>
              <a:rPr lang="en-US" sz="4699" b="1" dirty="0">
                <a:solidFill>
                  <a:srgbClr val="474847"/>
                </a:solidFill>
                <a:latin typeface="Roboto Condensed Bold"/>
                <a:ea typeface="Roboto Condensed Bold"/>
                <a:cs typeface="Roboto Condensed Bold"/>
                <a:sym typeface="Roboto Condensed Bold"/>
              </a:rPr>
              <a:t> </a:t>
            </a:r>
            <a:r>
              <a:rPr lang="en-US" sz="4699" b="1" dirty="0" err="1">
                <a:solidFill>
                  <a:srgbClr val="474847"/>
                </a:solidFill>
                <a:latin typeface="Roboto Condensed Bold"/>
                <a:ea typeface="Roboto Condensed Bold"/>
                <a:cs typeface="Roboto Condensed Bold"/>
                <a:sym typeface="Roboto Condensed Bold"/>
              </a:rPr>
              <a:t>tài</a:t>
            </a:r>
            <a:r>
              <a:rPr lang="en-US" sz="4699" b="1" dirty="0">
                <a:solidFill>
                  <a:srgbClr val="474847"/>
                </a:solidFill>
                <a:latin typeface="Roboto Condensed Bold"/>
                <a:ea typeface="Roboto Condensed Bold"/>
                <a:cs typeface="Roboto Condensed Bold"/>
                <a:sym typeface="Roboto Condensed Bold"/>
              </a:rPr>
              <a:t>:</a:t>
            </a:r>
            <a:r>
              <a:rPr lang="en-US" sz="4699" dirty="0">
                <a:solidFill>
                  <a:srgbClr val="474847"/>
                </a:solidFill>
                <a:latin typeface="Roboto Condensed"/>
                <a:ea typeface="Roboto Condensed"/>
                <a:cs typeface="Roboto Condensed"/>
                <a:sym typeface="Roboto Condensed"/>
              </a:rPr>
              <a:t> di </a:t>
            </a:r>
            <a:r>
              <a:rPr lang="en-US" sz="4699" dirty="0" err="1">
                <a:solidFill>
                  <a:srgbClr val="474847"/>
                </a:solidFill>
                <a:latin typeface="Roboto Condensed"/>
                <a:ea typeface="Roboto Condensed"/>
                <a:cs typeface="Roboto Condensed"/>
                <a:sym typeface="Roboto Condensed"/>
              </a:rPr>
              <a:t>tích</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lịch</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sử</a:t>
            </a:r>
            <a:endParaRPr lang="en-US" sz="4699" dirty="0">
              <a:solidFill>
                <a:srgbClr val="474847"/>
              </a:solidFill>
              <a:latin typeface="Roboto Condensed"/>
              <a:ea typeface="Roboto Condensed"/>
              <a:cs typeface="Roboto Condensed"/>
              <a:sym typeface="Roboto Condensed"/>
            </a:endParaRPr>
          </a:p>
        </p:txBody>
      </p:sp>
      <p:sp>
        <p:nvSpPr>
          <p:cNvPr id="11" name="Freeform 11"/>
          <p:cNvSpPr/>
          <p:nvPr/>
        </p:nvSpPr>
        <p:spPr>
          <a:xfrm>
            <a:off x="8090067" y="4355133"/>
            <a:ext cx="9553498" cy="5392351"/>
          </a:xfrm>
          <a:custGeom>
            <a:avLst/>
            <a:gdLst/>
            <a:ahLst/>
            <a:cxnLst/>
            <a:rect l="l" t="t" r="r" b="b"/>
            <a:pathLst>
              <a:path w="9553498" h="5392351">
                <a:moveTo>
                  <a:pt x="0" y="0"/>
                </a:moveTo>
                <a:lnTo>
                  <a:pt x="9553498" y="0"/>
                </a:lnTo>
                <a:lnTo>
                  <a:pt x="9553498" y="5392351"/>
                </a:lnTo>
                <a:lnTo>
                  <a:pt x="0" y="5392351"/>
                </a:lnTo>
                <a:lnTo>
                  <a:pt x="0" y="0"/>
                </a:lnTo>
                <a:close/>
              </a:path>
            </a:pathLst>
          </a:custGeom>
          <a:blipFill>
            <a:blip r:embed="rId2"/>
            <a:stretch>
              <a:fillRect t="-41205" b="-41205"/>
            </a:stretch>
          </a:blipFill>
        </p:spPr>
        <p:txBody>
          <a:bodyPr/>
          <a:lstStyle/>
          <a:p>
            <a:endParaRPr lang="vi-VN"/>
          </a:p>
        </p:txBody>
      </p:sp>
      <p:sp>
        <p:nvSpPr>
          <p:cNvPr id="12" name="TextBox 12"/>
          <p:cNvSpPr txBox="1"/>
          <p:nvPr/>
        </p:nvSpPr>
        <p:spPr>
          <a:xfrm>
            <a:off x="8432866" y="4481144"/>
            <a:ext cx="8241151" cy="4978525"/>
          </a:xfrm>
          <a:prstGeom prst="rect">
            <a:avLst/>
          </a:prstGeom>
        </p:spPr>
        <p:txBody>
          <a:bodyPr lIns="0" tIns="0" rIns="0" bIns="0" rtlCol="0" anchor="t">
            <a:spAutoFit/>
          </a:bodyPr>
          <a:lstStyle/>
          <a:p>
            <a:pPr marL="1014726" lvl="1" indent="-507363" algn="just">
              <a:lnSpc>
                <a:spcPts val="7989"/>
              </a:lnSpc>
              <a:buFont typeface="Arial"/>
              <a:buChar char="•"/>
            </a:pPr>
            <a:r>
              <a:rPr lang="en-US" sz="4699" b="1" dirty="0" err="1">
                <a:solidFill>
                  <a:srgbClr val="474847"/>
                </a:solidFill>
                <a:latin typeface="Roboto Condensed Bold"/>
                <a:ea typeface="Roboto Condensed Bold"/>
                <a:cs typeface="Roboto Condensed Bold"/>
                <a:sym typeface="Roboto Condensed Bold"/>
              </a:rPr>
              <a:t>Chủ</a:t>
            </a:r>
            <a:r>
              <a:rPr lang="en-US" sz="4699" b="1" dirty="0">
                <a:solidFill>
                  <a:srgbClr val="474847"/>
                </a:solidFill>
                <a:latin typeface="Roboto Condensed Bold"/>
                <a:ea typeface="Roboto Condensed Bold"/>
                <a:cs typeface="Roboto Condensed Bold"/>
                <a:sym typeface="Roboto Condensed Bold"/>
              </a:rPr>
              <a:t> </a:t>
            </a:r>
            <a:r>
              <a:rPr lang="en-US" sz="4699" b="1" dirty="0" err="1">
                <a:solidFill>
                  <a:srgbClr val="474847"/>
                </a:solidFill>
                <a:latin typeface="Roboto Condensed Bold"/>
                <a:ea typeface="Roboto Condensed Bold"/>
                <a:cs typeface="Roboto Condensed Bold"/>
                <a:sym typeface="Roboto Condensed Bold"/>
              </a:rPr>
              <a:t>đề</a:t>
            </a:r>
            <a:r>
              <a:rPr lang="en-US" sz="4699" b="1" dirty="0">
                <a:solidFill>
                  <a:srgbClr val="474847"/>
                </a:solidFill>
                <a:latin typeface="Roboto Condensed Bold"/>
                <a:ea typeface="Roboto Condensed Bold"/>
                <a:cs typeface="Roboto Condensed Bold"/>
                <a:sym typeface="Roboto Condensed Bold"/>
              </a:rPr>
              <a:t>: </a:t>
            </a:r>
            <a:r>
              <a:rPr lang="en-US" sz="4699" dirty="0" err="1">
                <a:solidFill>
                  <a:srgbClr val="474847"/>
                </a:solidFill>
                <a:latin typeface="Roboto Condensed"/>
                <a:ea typeface="Roboto Condensed"/>
                <a:cs typeface="Roboto Condensed"/>
                <a:sym typeface="Roboto Condensed"/>
              </a:rPr>
              <a:t>sự</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hòa</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quyện</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giữa</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vẻ</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đẹp</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cổ</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kính</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uy</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nghi</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của</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kiến</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trúc</a:t>
            </a:r>
            <a:r>
              <a:rPr lang="en-US" sz="4699" dirty="0">
                <a:solidFill>
                  <a:srgbClr val="474847"/>
                </a:solidFill>
                <a:latin typeface="Roboto Condensed"/>
                <a:ea typeface="Roboto Condensed"/>
                <a:cs typeface="Roboto Condensed"/>
                <a:sym typeface="Roboto Condensed"/>
              </a:rPr>
              <a:t> Khmer </a:t>
            </a:r>
            <a:r>
              <a:rPr lang="en-US" sz="4699" dirty="0" err="1">
                <a:solidFill>
                  <a:srgbClr val="474847"/>
                </a:solidFill>
                <a:latin typeface="Roboto Condensed"/>
                <a:ea typeface="Roboto Condensed"/>
                <a:cs typeface="Roboto Condensed"/>
                <a:sym typeface="Roboto Condensed"/>
              </a:rPr>
              <a:t>và</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nỗ</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lực</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bảo</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tồn</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giữ</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gìn</a:t>
            </a:r>
            <a:r>
              <a:rPr lang="en-US" sz="4699" dirty="0">
                <a:solidFill>
                  <a:srgbClr val="474847"/>
                </a:solidFill>
                <a:latin typeface="Roboto Condensed"/>
                <a:ea typeface="Roboto Condensed"/>
                <a:cs typeface="Roboto Condensed"/>
                <a:sym typeface="Roboto Condensed"/>
              </a:rPr>
              <a:t> di </a:t>
            </a:r>
            <a:r>
              <a:rPr lang="en-US" sz="4699" dirty="0" err="1">
                <a:solidFill>
                  <a:srgbClr val="474847"/>
                </a:solidFill>
                <a:latin typeface="Roboto Condensed"/>
                <a:ea typeface="Roboto Condensed"/>
                <a:cs typeface="Roboto Condensed"/>
                <a:sym typeface="Roboto Condensed"/>
              </a:rPr>
              <a:t>sản</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văn</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hóa</a:t>
            </a:r>
            <a:r>
              <a:rPr lang="en-US" sz="4699" dirty="0">
                <a:solidFill>
                  <a:srgbClr val="474847"/>
                </a:solidFill>
                <a:latin typeface="Roboto Condensed"/>
                <a:ea typeface="Roboto Condensed"/>
                <a:cs typeface="Roboto Condensed"/>
                <a:sym typeface="Roboto Condensed"/>
              </a:rPr>
              <a:t> </a:t>
            </a:r>
            <a:r>
              <a:rPr lang="en-US" sz="4699" dirty="0" err="1">
                <a:solidFill>
                  <a:srgbClr val="474847"/>
                </a:solidFill>
                <a:latin typeface="Roboto Condensed"/>
                <a:ea typeface="Roboto Condensed"/>
                <a:cs typeface="Roboto Condensed"/>
                <a:sym typeface="Roboto Condensed"/>
              </a:rPr>
              <a:t>của</a:t>
            </a:r>
            <a:r>
              <a:rPr lang="en-US" sz="4699" dirty="0">
                <a:solidFill>
                  <a:srgbClr val="474847"/>
                </a:solidFill>
                <a:latin typeface="Roboto Condensed"/>
                <a:ea typeface="Roboto Condensed"/>
                <a:cs typeface="Roboto Condensed"/>
                <a:sym typeface="Roboto Condensed"/>
              </a:rPr>
              <a:t> Cam-</a:t>
            </a:r>
            <a:r>
              <a:rPr lang="en-US" sz="4699" dirty="0" err="1">
                <a:solidFill>
                  <a:srgbClr val="474847"/>
                </a:solidFill>
                <a:latin typeface="Roboto Condensed"/>
                <a:ea typeface="Roboto Condensed"/>
                <a:cs typeface="Roboto Condensed"/>
                <a:sym typeface="Roboto Condensed"/>
              </a:rPr>
              <a:t>pu</a:t>
            </a:r>
            <a:r>
              <a:rPr lang="en-US" sz="4699" dirty="0">
                <a:solidFill>
                  <a:srgbClr val="474847"/>
                </a:solidFill>
                <a:latin typeface="Roboto Condensed"/>
                <a:ea typeface="Roboto Condensed"/>
                <a:cs typeface="Roboto Condensed"/>
                <a:sym typeface="Roboto Condensed"/>
              </a:rPr>
              <a:t>-chia.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949088" y="1686810"/>
            <a:ext cx="13283807" cy="793750"/>
          </a:xfrm>
          <a:prstGeom prst="rect">
            <a:avLst/>
          </a:prstGeom>
        </p:spPr>
        <p:txBody>
          <a:bodyPr lIns="0" tIns="0" rIns="0" bIns="0" rtlCol="0" anchor="t">
            <a:spAutoFit/>
          </a:bodyPr>
          <a:lstStyle/>
          <a:p>
            <a:pPr algn="just">
              <a:lnSpc>
                <a:spcPts val="6799"/>
              </a:lnSpc>
              <a:spcBef>
                <a:spcPct val="0"/>
              </a:spcBef>
            </a:pPr>
            <a:r>
              <a:rPr lang="en-US" sz="3999">
                <a:solidFill>
                  <a:srgbClr val="B05905"/>
                </a:solidFill>
                <a:latin typeface="#9Slide07 SVNUT Triumph Press"/>
                <a:ea typeface="#9Slide07 SVNUT Triumph Press"/>
                <a:cs typeface="#9Slide07 SVNUT Triumph Press"/>
                <a:sym typeface="#9Slide07 SVNUT Triumph Press"/>
              </a:rPr>
              <a:t>3.3 Tìm hiểu đề tài, chủ đề, thông điệp của văn bản</a:t>
            </a:r>
          </a:p>
        </p:txBody>
      </p:sp>
      <p:sp>
        <p:nvSpPr>
          <p:cNvPr id="9" name="Freeform 9"/>
          <p:cNvSpPr/>
          <p:nvPr/>
        </p:nvSpPr>
        <p:spPr>
          <a:xfrm>
            <a:off x="3251920" y="4544496"/>
            <a:ext cx="12970410" cy="5392351"/>
          </a:xfrm>
          <a:custGeom>
            <a:avLst/>
            <a:gdLst/>
            <a:ahLst/>
            <a:cxnLst/>
            <a:rect l="l" t="t" r="r" b="b"/>
            <a:pathLst>
              <a:path w="12970410" h="5392351">
                <a:moveTo>
                  <a:pt x="0" y="0"/>
                </a:moveTo>
                <a:lnTo>
                  <a:pt x="12970410" y="0"/>
                </a:lnTo>
                <a:lnTo>
                  <a:pt x="12970410" y="5392351"/>
                </a:lnTo>
                <a:lnTo>
                  <a:pt x="0" y="5392351"/>
                </a:lnTo>
                <a:lnTo>
                  <a:pt x="0" y="0"/>
                </a:lnTo>
                <a:close/>
              </a:path>
            </a:pathLst>
          </a:custGeom>
          <a:blipFill>
            <a:blip r:embed="rId2"/>
            <a:stretch>
              <a:fillRect t="-73826" b="-73826"/>
            </a:stretch>
          </a:blipFill>
        </p:spPr>
        <p:txBody>
          <a:bodyPr/>
          <a:lstStyle/>
          <a:p>
            <a:endParaRPr lang="vi-VN"/>
          </a:p>
        </p:txBody>
      </p:sp>
      <p:sp>
        <p:nvSpPr>
          <p:cNvPr id="10" name="TextBox 10"/>
          <p:cNvSpPr txBox="1"/>
          <p:nvPr/>
        </p:nvSpPr>
        <p:spPr>
          <a:xfrm>
            <a:off x="7099313" y="2553278"/>
            <a:ext cx="11188687" cy="939826"/>
          </a:xfrm>
          <a:prstGeom prst="rect">
            <a:avLst/>
          </a:prstGeom>
        </p:spPr>
        <p:txBody>
          <a:bodyPr lIns="0" tIns="0" rIns="0" bIns="0" rtlCol="0" anchor="t">
            <a:spAutoFit/>
          </a:bodyPr>
          <a:lstStyle/>
          <a:p>
            <a:pPr algn="just">
              <a:lnSpc>
                <a:spcPts val="7989"/>
              </a:lnSpc>
            </a:pPr>
            <a:r>
              <a:rPr lang="en-US" sz="4699" b="1">
                <a:solidFill>
                  <a:srgbClr val="474847"/>
                </a:solidFill>
                <a:latin typeface="Roboto Condensed Bold"/>
                <a:ea typeface="Roboto Condensed Bold"/>
                <a:cs typeface="Roboto Condensed Bold"/>
                <a:sym typeface="Roboto Condensed Bold"/>
              </a:rPr>
              <a:t>Thông điệp: </a:t>
            </a:r>
          </a:p>
        </p:txBody>
      </p:sp>
      <p:sp>
        <p:nvSpPr>
          <p:cNvPr id="11" name="TextBox 11"/>
          <p:cNvSpPr txBox="1"/>
          <p:nvPr/>
        </p:nvSpPr>
        <p:spPr>
          <a:xfrm>
            <a:off x="3765454" y="4816823"/>
            <a:ext cx="12236820" cy="5470177"/>
          </a:xfrm>
          <a:prstGeom prst="rect">
            <a:avLst/>
          </a:prstGeom>
        </p:spPr>
        <p:txBody>
          <a:bodyPr lIns="0" tIns="0" rIns="0" bIns="0" rtlCol="0" anchor="t">
            <a:spAutoFit/>
          </a:bodyPr>
          <a:lstStyle/>
          <a:p>
            <a:pPr algn="just">
              <a:lnSpc>
                <a:spcPts val="6290"/>
              </a:lnSpc>
            </a:pP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Trân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trọng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gìn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giữ</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những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giá</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trị</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văn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hoá</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lịch</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sử</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của</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đất</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nước</a:t>
            </a:r>
            <a:r>
              <a:rPr lang="en-US" sz="3700" dirty="0">
                <a:solidFill>
                  <a:srgbClr val="474847"/>
                </a:solidFill>
                <a:latin typeface="Roboto Condensed"/>
                <a:ea typeface="Roboto Condensed"/>
                <a:cs typeface="Roboto Condensed"/>
                <a:sym typeface="Roboto Condensed"/>
              </a:rPr>
              <a:t>.</a:t>
            </a:r>
          </a:p>
          <a:p>
            <a:pPr algn="just">
              <a:lnSpc>
                <a:spcPts val="6290"/>
              </a:lnSpc>
            </a:pPr>
            <a:r>
              <a:rPr lang="en-US" sz="3700" dirty="0">
                <a:solidFill>
                  <a:srgbClr val="474847"/>
                </a:solidFill>
                <a:latin typeface="Roboto Condensed"/>
                <a:ea typeface="Roboto Condensed"/>
                <a:cs typeface="Roboto Condensed"/>
                <a:sym typeface="Roboto Condensed"/>
              </a:rPr>
              <a:t>+ Ý </a:t>
            </a:r>
            <a:r>
              <a:rPr lang="en-US" sz="3700" dirty="0" err="1">
                <a:solidFill>
                  <a:srgbClr val="474847"/>
                </a:solidFill>
                <a:latin typeface="Roboto Condensed"/>
                <a:ea typeface="Roboto Condensed"/>
                <a:cs typeface="Roboto Condensed"/>
                <a:sym typeface="Roboto Condensed"/>
              </a:rPr>
              <a:t>thức</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về</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trách</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nhiệm</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bảo</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tồn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và</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gìn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giữ</a:t>
            </a:r>
            <a:r>
              <a:rPr lang="en-US" sz="3700" dirty="0">
                <a:solidFill>
                  <a:srgbClr val="474847"/>
                </a:solidFill>
                <a:latin typeface="Roboto Condensed"/>
                <a:ea typeface="Roboto Condensed"/>
                <a:cs typeface="Roboto Condensed"/>
                <a:sym typeface="Roboto Condensed"/>
              </a:rPr>
              <a:t> di </a:t>
            </a:r>
            <a:r>
              <a:rPr lang="en-US" sz="3700" dirty="0" err="1">
                <a:solidFill>
                  <a:srgbClr val="474847"/>
                </a:solidFill>
                <a:latin typeface="Roboto Condensed"/>
                <a:ea typeface="Roboto Condensed"/>
                <a:cs typeface="Roboto Condensed"/>
                <a:sym typeface="Roboto Condensed"/>
              </a:rPr>
              <a:t>sản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văn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hóa</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môi</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trường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xung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quanh</a:t>
            </a:r>
            <a:endParaRPr lang="en-US" sz="3700" dirty="0">
              <a:solidFill>
                <a:srgbClr val="474847"/>
              </a:solidFill>
              <a:latin typeface="Roboto Condensed"/>
              <a:ea typeface="Roboto Condensed"/>
              <a:cs typeface="Roboto Condensed"/>
              <a:sym typeface="Roboto Condensed"/>
            </a:endParaRPr>
          </a:p>
          <a:p>
            <a:pPr algn="just">
              <a:lnSpc>
                <a:spcPts val="6290"/>
              </a:lnSpc>
            </a:pP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Hãy</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là</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một</a:t>
            </a:r>
            <a:r>
              <a:rPr lang="en-US" sz="3700" dirty="0">
                <a:solidFill>
                  <a:srgbClr val="474847"/>
                </a:solidFill>
                <a:latin typeface="Roboto Condensed"/>
                <a:ea typeface="Roboto Condensed"/>
                <a:cs typeface="Roboto Condensed"/>
                <a:sym typeface="Roboto Condensed"/>
              </a:rPr>
              <a:t> du </a:t>
            </a:r>
            <a:r>
              <a:rPr lang="en-US" sz="3700" dirty="0" err="1">
                <a:solidFill>
                  <a:srgbClr val="474847"/>
                </a:solidFill>
                <a:latin typeface="Roboto Condensed"/>
                <a:ea typeface="Roboto Condensed"/>
                <a:cs typeface="Roboto Condensed"/>
                <a:sym typeface="Roboto Condensed"/>
              </a:rPr>
              <a:t>khách</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có</a:t>
            </a:r>
            <a:r>
              <a:rPr lang="en-US" sz="3700" dirty="0">
                <a:solidFill>
                  <a:srgbClr val="474847"/>
                </a:solidFill>
                <a:latin typeface="Roboto Condensed"/>
                <a:ea typeface="Roboto Condensed"/>
                <a:cs typeface="Roboto Condensed"/>
                <a:sym typeface="Roboto Condensed"/>
              </a:rPr>
              <a:t> ý </a:t>
            </a:r>
            <a:r>
              <a:rPr lang="en-US" sz="3700" dirty="0" err="1">
                <a:solidFill>
                  <a:srgbClr val="474847"/>
                </a:solidFill>
                <a:latin typeface="Roboto Condensed"/>
                <a:ea typeface="Roboto Condensed"/>
                <a:cs typeface="Roboto Condensed"/>
                <a:sym typeface="Roboto Condensed"/>
              </a:rPr>
              <a:t>thức</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và</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mang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đến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những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đóng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góp</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tích</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cực</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cho</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sự</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phát</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triển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bền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vững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của</a:t>
            </a:r>
            <a:r>
              <a:rPr lang="en-US" sz="3700" dirty="0">
                <a:solidFill>
                  <a:srgbClr val="474847"/>
                </a:solidFill>
                <a:latin typeface="Roboto Condensed"/>
                <a:ea typeface="Roboto Condensed"/>
                <a:cs typeface="Roboto Condensed"/>
                <a:sym typeface="Roboto Condensed"/>
              </a:rPr>
              <a:t> du </a:t>
            </a:r>
            <a:r>
              <a:rPr lang="en-US" sz="3700" dirty="0" err="1">
                <a:solidFill>
                  <a:srgbClr val="474847"/>
                </a:solidFill>
                <a:latin typeface="Roboto Condensed"/>
                <a:ea typeface="Roboto Condensed"/>
                <a:cs typeface="Roboto Condensed"/>
                <a:sym typeface="Roboto Condensed"/>
              </a:rPr>
              <a:t>lịch</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và</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văn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hóa</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tại</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những</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nơi</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mình</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đến</a:t>
            </a:r>
            <a:r>
              <a:rPr lang="en-US" sz="3700" dirty="0">
                <a:solidFill>
                  <a:srgbClr val="474847"/>
                </a:solidFill>
                <a:latin typeface="Roboto Condensed"/>
                <a:ea typeface="Roboto Condensed"/>
                <a:cs typeface="Roboto Condensed"/>
                <a:sym typeface="Roboto Condensed"/>
              </a:rPr>
              <a:t>.</a:t>
            </a:r>
          </a:p>
          <a:p>
            <a:pPr algn="just">
              <a:lnSpc>
                <a:spcPts val="6290"/>
              </a:lnSpc>
            </a:pPr>
            <a:endParaRPr lang="en-US" sz="3700" dirty="0">
              <a:solidFill>
                <a:srgbClr val="47484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021222" y="2493878"/>
            <a:ext cx="14245557" cy="4837554"/>
          </a:xfrm>
          <a:custGeom>
            <a:avLst/>
            <a:gdLst/>
            <a:ahLst/>
            <a:cxnLst/>
            <a:rect l="l" t="t" r="r" b="b"/>
            <a:pathLst>
              <a:path w="14245557" h="4837554">
                <a:moveTo>
                  <a:pt x="0" y="0"/>
                </a:moveTo>
                <a:lnTo>
                  <a:pt x="14245556" y="0"/>
                </a:lnTo>
                <a:lnTo>
                  <a:pt x="14245556" y="4837554"/>
                </a:lnTo>
                <a:lnTo>
                  <a:pt x="0" y="4837554"/>
                </a:lnTo>
                <a:lnTo>
                  <a:pt x="0" y="0"/>
                </a:lnTo>
                <a:close/>
              </a:path>
            </a:pathLst>
          </a:custGeom>
          <a:blipFill>
            <a:blip r:embed="rId2"/>
            <a:stretch>
              <a:fillRect/>
            </a:stretch>
          </a:blipFill>
        </p:spPr>
        <p:txBody>
          <a:bodyPr/>
          <a:lstStyle/>
          <a:p>
            <a:endParaRPr lang="vi-VN"/>
          </a:p>
        </p:txBody>
      </p:sp>
      <p:sp>
        <p:nvSpPr>
          <p:cNvPr id="7" name="Freeform 7"/>
          <p:cNvSpPr/>
          <p:nvPr/>
        </p:nvSpPr>
        <p:spPr>
          <a:xfrm>
            <a:off x="5120951" y="6821927"/>
            <a:ext cx="8046098" cy="2001467"/>
          </a:xfrm>
          <a:custGeom>
            <a:avLst/>
            <a:gdLst/>
            <a:ahLst/>
            <a:cxnLst/>
            <a:rect l="l" t="t" r="r" b="b"/>
            <a:pathLst>
              <a:path w="8046098" h="2001467">
                <a:moveTo>
                  <a:pt x="0" y="0"/>
                </a:moveTo>
                <a:lnTo>
                  <a:pt x="8046098" y="0"/>
                </a:lnTo>
                <a:lnTo>
                  <a:pt x="8046098" y="2001467"/>
                </a:lnTo>
                <a:lnTo>
                  <a:pt x="0" y="2001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2" name="TextBox 12"/>
          <p:cNvSpPr txBox="1"/>
          <p:nvPr/>
        </p:nvSpPr>
        <p:spPr>
          <a:xfrm>
            <a:off x="772771" y="419527"/>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4. LUYỆN TẬP</a:t>
            </a:r>
          </a:p>
        </p:txBody>
      </p:sp>
      <p:sp>
        <p:nvSpPr>
          <p:cNvPr id="13" name="TextBox 13"/>
          <p:cNvSpPr txBox="1"/>
          <p:nvPr/>
        </p:nvSpPr>
        <p:spPr>
          <a:xfrm>
            <a:off x="2843354" y="2935310"/>
            <a:ext cx="12236820" cy="2308076"/>
          </a:xfrm>
          <a:prstGeom prst="rect">
            <a:avLst/>
          </a:prstGeom>
        </p:spPr>
        <p:txBody>
          <a:bodyPr lIns="0" tIns="0" rIns="0" bIns="0" rtlCol="0" anchor="t">
            <a:spAutoFit/>
          </a:bodyPr>
          <a:lstStyle/>
          <a:p>
            <a:pPr algn="just">
              <a:lnSpc>
                <a:spcPts val="6290"/>
              </a:lnSpc>
            </a:pPr>
            <a:r>
              <a:rPr lang="en-US" sz="3700" b="1" dirty="0" err="1">
                <a:solidFill>
                  <a:srgbClr val="474847"/>
                </a:solidFill>
                <a:latin typeface="Roboto Condensed Bold"/>
                <a:ea typeface="Roboto Condensed Bold"/>
                <a:cs typeface="Roboto Condensed Bold"/>
                <a:sym typeface="Roboto Condensed Bold"/>
              </a:rPr>
              <a:t>Bằng</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những</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hiểu</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biết</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của</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mình</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em</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hãy</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giới</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thiệu</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một</a:t>
            </a:r>
            <a:r>
              <a:rPr lang="en-US" sz="3700" b="1" dirty="0">
                <a:solidFill>
                  <a:srgbClr val="474847"/>
                </a:solidFill>
                <a:latin typeface="Roboto Condensed Bold"/>
                <a:ea typeface="Roboto Condensed Bold"/>
                <a:cs typeface="Roboto Condensed Bold"/>
                <a:sym typeface="Roboto Condensed Bold"/>
              </a:rPr>
              <a:t> di </a:t>
            </a:r>
            <a:r>
              <a:rPr lang="en-US" sz="3700" b="1" dirty="0" err="1">
                <a:solidFill>
                  <a:srgbClr val="474847"/>
                </a:solidFill>
                <a:latin typeface="Roboto Condensed Bold"/>
                <a:ea typeface="Roboto Condensed Bold"/>
                <a:cs typeface="Roboto Condensed Bold"/>
                <a:sym typeface="Roboto Condensed Bold"/>
              </a:rPr>
              <a:t>tích</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lịch</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sử</a:t>
            </a:r>
            <a:r>
              <a:rPr lang="en-US" sz="3700" b="1" dirty="0">
                <a:solidFill>
                  <a:srgbClr val="474847"/>
                </a:solidFill>
                <a:latin typeface="Roboto Condensed Bold"/>
                <a:ea typeface="Roboto Condensed Bold"/>
                <a:cs typeface="Roboto Condensed Bold"/>
                <a:sym typeface="Roboto Condensed Bold"/>
              </a:rPr>
              <a:t> ở </a:t>
            </a:r>
            <a:r>
              <a:rPr lang="en-US" sz="3700" b="1" dirty="0" err="1">
                <a:solidFill>
                  <a:srgbClr val="474847"/>
                </a:solidFill>
                <a:latin typeface="Roboto Condensed Bold"/>
                <a:ea typeface="Roboto Condensed Bold"/>
                <a:cs typeface="Roboto Condensed Bold"/>
                <a:sym typeface="Roboto Condensed Bold"/>
              </a:rPr>
              <a:t>Việt</a:t>
            </a:r>
            <a:r>
              <a:rPr lang="en-US" sz="3700" b="1" dirty="0">
                <a:solidFill>
                  <a:srgbClr val="474847"/>
                </a:solidFill>
                <a:latin typeface="Roboto Condensed Bold"/>
                <a:ea typeface="Roboto Condensed Bold"/>
                <a:cs typeface="Roboto Condensed Bold"/>
                <a:sym typeface="Roboto Condensed Bold"/>
              </a:rPr>
              <a:t> Nam </a:t>
            </a:r>
            <a:r>
              <a:rPr lang="en-US" sz="3700" b="1" dirty="0" err="1">
                <a:solidFill>
                  <a:srgbClr val="474847"/>
                </a:solidFill>
                <a:latin typeface="Roboto Condensed Bold"/>
                <a:ea typeface="Roboto Condensed Bold"/>
                <a:cs typeface="Roboto Condensed Bold"/>
                <a:sym typeface="Roboto Condensed Bold"/>
              </a:rPr>
              <a:t>bằng</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đoạn</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văn</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tối</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thiểu</a:t>
            </a:r>
            <a:r>
              <a:rPr lang="en-US" sz="3700" b="1" dirty="0">
                <a:solidFill>
                  <a:srgbClr val="474847"/>
                </a:solidFill>
                <a:latin typeface="Roboto Condensed Bold"/>
                <a:ea typeface="Roboto Condensed Bold"/>
                <a:cs typeface="Roboto Condensed Bold"/>
                <a:sym typeface="Roboto Condensed Bold"/>
              </a:rPr>
              <a:t> 10 </a:t>
            </a:r>
            <a:r>
              <a:rPr lang="en-US" sz="3700" b="1" dirty="0" err="1">
                <a:solidFill>
                  <a:srgbClr val="474847"/>
                </a:solidFill>
                <a:latin typeface="Roboto Condensed Bold"/>
                <a:ea typeface="Roboto Condensed Bold"/>
                <a:cs typeface="Roboto Condensed Bold"/>
                <a:sym typeface="Roboto Condensed Bold"/>
              </a:rPr>
              <a:t>câu</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phiếu</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học</a:t>
            </a:r>
            <a:r>
              <a:rPr lang="en-US" sz="3700" b="1" dirty="0">
                <a:solidFill>
                  <a:srgbClr val="474847"/>
                </a:solidFill>
                <a:latin typeface="Roboto Condensed Bold"/>
                <a:ea typeface="Roboto Condensed Bold"/>
                <a:cs typeface="Roboto Condensed Bold"/>
                <a:sym typeface="Roboto Condensed Bold"/>
              </a:rPr>
              <a:t> </a:t>
            </a:r>
            <a:r>
              <a:rPr lang="en-US" sz="3700" b="1" dirty="0" err="1">
                <a:solidFill>
                  <a:srgbClr val="474847"/>
                </a:solidFill>
                <a:latin typeface="Roboto Condensed Bold"/>
                <a:ea typeface="Roboto Condensed Bold"/>
                <a:cs typeface="Roboto Condensed Bold"/>
                <a:sym typeface="Roboto Condensed Bold"/>
              </a:rPr>
              <a:t>tập</a:t>
            </a:r>
            <a:r>
              <a:rPr lang="en-US" sz="3700" b="1" dirty="0">
                <a:solidFill>
                  <a:srgbClr val="474847"/>
                </a:solidFill>
                <a:latin typeface="Roboto Condensed Bold"/>
                <a:ea typeface="Roboto Condensed Bold"/>
                <a:cs typeface="Roboto Condensed Bold"/>
                <a:sym typeface="Roboto Condensed Bold"/>
              </a:rPr>
              <a:t> 02)</a:t>
            </a:r>
          </a:p>
          <a:p>
            <a:pPr algn="just">
              <a:lnSpc>
                <a:spcPts val="6290"/>
              </a:lnSpc>
            </a:pPr>
            <a:endParaRPr lang="en-US" sz="3700" b="1" dirty="0">
              <a:solidFill>
                <a:srgbClr val="474847"/>
              </a:solidFill>
              <a:latin typeface="Roboto Condensed Bold"/>
              <a:ea typeface="Roboto Condensed Bold"/>
              <a:cs typeface="Roboto Condensed Bold"/>
              <a:sym typeface="Roboto Condensed Bold"/>
            </a:endParaRPr>
          </a:p>
        </p:txBody>
      </p:sp>
      <p:sp>
        <p:nvSpPr>
          <p:cNvPr id="14" name="TextBox 14"/>
          <p:cNvSpPr txBox="1"/>
          <p:nvPr/>
        </p:nvSpPr>
        <p:spPr>
          <a:xfrm>
            <a:off x="6868457" y="4741205"/>
            <a:ext cx="12236820" cy="2308076"/>
          </a:xfrm>
          <a:prstGeom prst="rect">
            <a:avLst/>
          </a:prstGeom>
        </p:spPr>
        <p:txBody>
          <a:bodyPr lIns="0" tIns="0" rIns="0" bIns="0" rtlCol="0" anchor="t">
            <a:spAutoFit/>
          </a:bodyPr>
          <a:lstStyle/>
          <a:p>
            <a:pPr algn="just">
              <a:lnSpc>
                <a:spcPts val="6290"/>
              </a:lnSpc>
            </a:pPr>
            <a:r>
              <a:rPr lang="en-US" sz="3700" dirty="0">
                <a:solidFill>
                  <a:srgbClr val="474847"/>
                </a:solidFill>
                <a:latin typeface="Roboto Condensed"/>
                <a:ea typeface="Roboto Condensed"/>
                <a:cs typeface="Roboto Condensed"/>
                <a:sym typeface="Roboto Condensed"/>
              </a:rPr>
              <a:t>HS </a:t>
            </a:r>
            <a:r>
              <a:rPr lang="en-US" sz="3700" dirty="0" err="1">
                <a:solidFill>
                  <a:srgbClr val="474847"/>
                </a:solidFill>
                <a:latin typeface="Roboto Condensed"/>
                <a:ea typeface="Roboto Condensed"/>
                <a:cs typeface="Roboto Condensed"/>
                <a:sym typeface="Roboto Condensed"/>
              </a:rPr>
              <a:t>thực</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hiện</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cá</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nhân</a:t>
            </a:r>
            <a:endParaRPr lang="en-US" sz="3700" dirty="0">
              <a:solidFill>
                <a:srgbClr val="474847"/>
              </a:solidFill>
              <a:latin typeface="Roboto Condensed"/>
              <a:ea typeface="Roboto Condensed"/>
              <a:cs typeface="Roboto Condensed"/>
              <a:sym typeface="Roboto Condensed"/>
            </a:endParaRPr>
          </a:p>
          <a:p>
            <a:pPr algn="just">
              <a:lnSpc>
                <a:spcPts val="6290"/>
              </a:lnSpc>
            </a:pPr>
            <a:r>
              <a:rPr lang="en-US" sz="3700" dirty="0" err="1">
                <a:solidFill>
                  <a:srgbClr val="474847"/>
                </a:solidFill>
                <a:latin typeface="Roboto Condensed"/>
                <a:ea typeface="Roboto Condensed"/>
                <a:cs typeface="Roboto Condensed"/>
                <a:sym typeface="Roboto Condensed"/>
              </a:rPr>
              <a:t>Thời</a:t>
            </a:r>
            <a:r>
              <a:rPr lang="en-US" sz="3700" dirty="0">
                <a:solidFill>
                  <a:srgbClr val="474847"/>
                </a:solidFill>
                <a:latin typeface="Roboto Condensed"/>
                <a:ea typeface="Roboto Condensed"/>
                <a:cs typeface="Roboto Condensed"/>
                <a:sym typeface="Roboto Condensed"/>
              </a:rPr>
              <a:t> </a:t>
            </a:r>
            <a:r>
              <a:rPr lang="en-US" sz="3700" dirty="0" err="1">
                <a:solidFill>
                  <a:srgbClr val="474847"/>
                </a:solidFill>
                <a:latin typeface="Roboto Condensed"/>
                <a:ea typeface="Roboto Condensed"/>
                <a:cs typeface="Roboto Condensed"/>
                <a:sym typeface="Roboto Condensed"/>
              </a:rPr>
              <a:t>gian</a:t>
            </a:r>
            <a:r>
              <a:rPr lang="en-US" sz="3700" dirty="0">
                <a:solidFill>
                  <a:srgbClr val="474847"/>
                </a:solidFill>
                <a:latin typeface="Roboto Condensed"/>
                <a:ea typeface="Roboto Condensed"/>
                <a:cs typeface="Roboto Condensed"/>
                <a:sym typeface="Roboto Condensed"/>
              </a:rPr>
              <a:t>: 8 </a:t>
            </a:r>
            <a:r>
              <a:rPr lang="en-US" sz="3700" dirty="0" err="1">
                <a:solidFill>
                  <a:srgbClr val="474847"/>
                </a:solidFill>
                <a:latin typeface="Roboto Condensed"/>
                <a:ea typeface="Roboto Condensed"/>
                <a:cs typeface="Roboto Condensed"/>
                <a:sym typeface="Roboto Condensed"/>
              </a:rPr>
              <a:t>phút</a:t>
            </a:r>
            <a:endParaRPr lang="en-US" sz="3700" dirty="0">
              <a:solidFill>
                <a:srgbClr val="474847"/>
              </a:solidFill>
              <a:latin typeface="Roboto Condensed"/>
              <a:ea typeface="Roboto Condensed"/>
              <a:cs typeface="Roboto Condensed"/>
              <a:sym typeface="Roboto Condensed"/>
            </a:endParaRPr>
          </a:p>
          <a:p>
            <a:pPr algn="just">
              <a:lnSpc>
                <a:spcPts val="6290"/>
              </a:lnSpc>
            </a:pPr>
            <a:endParaRPr lang="en-US" sz="3700" dirty="0">
              <a:solidFill>
                <a:srgbClr val="47484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4F2EC"/>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126673519"/>
              </p:ext>
            </p:extLst>
          </p:nvPr>
        </p:nvGraphicFramePr>
        <p:xfrm>
          <a:off x="377872" y="133350"/>
          <a:ext cx="17532256" cy="10020301"/>
        </p:xfrm>
        <a:graphic>
          <a:graphicData uri="http://schemas.openxmlformats.org/drawingml/2006/table">
            <a:tbl>
              <a:tblPr/>
              <a:tblGrid>
                <a:gridCol w="2495916">
                  <a:extLst>
                    <a:ext uri="{9D8B030D-6E8A-4147-A177-3AD203B41FA5}">
                      <a16:colId xmlns:a16="http://schemas.microsoft.com/office/drawing/2014/main" val="20000"/>
                    </a:ext>
                  </a:extLst>
                </a:gridCol>
                <a:gridCol w="15036340">
                  <a:extLst>
                    <a:ext uri="{9D8B030D-6E8A-4147-A177-3AD203B41FA5}">
                      <a16:colId xmlns:a16="http://schemas.microsoft.com/office/drawing/2014/main" val="20001"/>
                    </a:ext>
                  </a:extLst>
                </a:gridCol>
              </a:tblGrid>
              <a:tr h="2455568">
                <a:tc>
                  <a:txBody>
                    <a:bodyPr/>
                    <a:lstStyle/>
                    <a:p>
                      <a:pPr algn="ctr">
                        <a:lnSpc>
                          <a:spcPts val="5040"/>
                        </a:lnSpc>
                        <a:defRPr/>
                      </a:pPr>
                      <a:r>
                        <a:rPr lang="en-US" sz="3600" b="1">
                          <a:solidFill>
                            <a:srgbClr val="000000"/>
                          </a:solidFill>
                          <a:latin typeface="Roboto Condensed Bold"/>
                          <a:ea typeface="Roboto Condensed Bold"/>
                          <a:cs typeface="Roboto Condensed Bold"/>
                          <a:sym typeface="Roboto Condensed Bold"/>
                        </a:rPr>
                        <a:t>Mở đoạn </a:t>
                      </a:r>
                      <a:endParaRPr lang="en-US" sz="1100"/>
                    </a:p>
                    <a:p>
                      <a:pPr algn="ctr">
                        <a:lnSpc>
                          <a:spcPts val="5040"/>
                        </a:lnSpc>
                      </a:pPr>
                      <a:r>
                        <a:rPr lang="en-US" sz="3600" b="1">
                          <a:solidFill>
                            <a:srgbClr val="000000"/>
                          </a:solidFill>
                          <a:latin typeface="Roboto Condensed Bold"/>
                          <a:ea typeface="Roboto Condensed Bold"/>
                          <a:cs typeface="Roboto Condensed Bold"/>
                          <a:sym typeface="Roboto Condensed Bold"/>
                        </a:rPr>
                        <a:t>(1 câu)</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6C2"/>
                    </a:solidFill>
                  </a:tcPr>
                </a:tc>
                <a:tc>
                  <a:txBody>
                    <a:bodyPr/>
                    <a:lstStyle/>
                    <a:p>
                      <a:pPr algn="just">
                        <a:lnSpc>
                          <a:spcPts val="5040"/>
                        </a:lnSpc>
                        <a:defRPr/>
                      </a:pPr>
                      <a:r>
                        <a:rPr lang="en-US" sz="3600">
                          <a:solidFill>
                            <a:srgbClr val="000000"/>
                          </a:solidFill>
                          <a:latin typeface="Roboto Condensed"/>
                          <a:ea typeface="Roboto Condensed"/>
                          <a:cs typeface="Roboto Condensed"/>
                          <a:sym typeface="Roboto Condensed"/>
                        </a:rPr>
                        <a:t>Giới thiệu chung về di tích lịch sử</a:t>
                      </a:r>
                      <a:endParaRPr lang="en-US" sz="1100"/>
                    </a:p>
                    <a:p>
                      <a:pPr algn="just">
                        <a:lnSpc>
                          <a:spcPts val="5040"/>
                        </a:lnSpc>
                      </a:pPr>
                      <a:r>
                        <a:rPr lang="en-US" sz="3600">
                          <a:solidFill>
                            <a:srgbClr val="000000"/>
                          </a:solidFill>
                          <a:latin typeface="Roboto Condensed"/>
                          <a:ea typeface="Roboto Condensed"/>
                          <a:cs typeface="Roboto Condensed"/>
                          <a:sym typeface="Roboto Condensed"/>
                        </a:rPr>
                        <a:t>Nêu lý do chọn di tích này và tầm quan trọng của nó trong lịch sử hoặc văn hóa dân tộc.</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109165">
                <a:tc>
                  <a:txBody>
                    <a:bodyPr/>
                    <a:lstStyle/>
                    <a:p>
                      <a:pPr algn="ctr">
                        <a:lnSpc>
                          <a:spcPts val="5040"/>
                        </a:lnSpc>
                        <a:defRPr/>
                      </a:pPr>
                      <a:r>
                        <a:rPr lang="en-US" sz="3600" b="1">
                          <a:solidFill>
                            <a:srgbClr val="000000"/>
                          </a:solidFill>
                          <a:latin typeface="Roboto Condensed Bold"/>
                          <a:ea typeface="Roboto Condensed Bold"/>
                          <a:cs typeface="Roboto Condensed Bold"/>
                          <a:sym typeface="Roboto Condensed Bold"/>
                        </a:rPr>
                        <a:t>Thân đoạn </a:t>
                      </a:r>
                      <a:endParaRPr lang="en-US" sz="1100"/>
                    </a:p>
                    <a:p>
                      <a:pPr algn="ctr">
                        <a:lnSpc>
                          <a:spcPts val="5040"/>
                        </a:lnSpc>
                      </a:pPr>
                      <a:r>
                        <a:rPr lang="en-US" sz="3600" b="1">
                          <a:solidFill>
                            <a:srgbClr val="000000"/>
                          </a:solidFill>
                          <a:latin typeface="Roboto Condensed Bold"/>
                          <a:ea typeface="Roboto Condensed Bold"/>
                          <a:cs typeface="Roboto Condensed Bold"/>
                          <a:sym typeface="Roboto Condensed Bold"/>
                        </a:rPr>
                        <a:t>(7-8 câu)</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6C2"/>
                    </a:solidFill>
                  </a:tcPr>
                </a:tc>
                <a:tc>
                  <a:txBody>
                    <a:bodyPr/>
                    <a:lstStyle/>
                    <a:p>
                      <a:pPr algn="just">
                        <a:lnSpc>
                          <a:spcPts val="5040"/>
                        </a:lnSpc>
                        <a:defRPr/>
                      </a:pP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Lịch</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sử</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hình</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thành</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và</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đặc</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điểm</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nổi</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bật</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của</a:t>
                      </a:r>
                      <a:r>
                        <a:rPr lang="en-US" sz="3600" b="1" dirty="0">
                          <a:solidFill>
                            <a:srgbClr val="000000"/>
                          </a:solidFill>
                          <a:latin typeface="Roboto Condensed Bold"/>
                          <a:ea typeface="Roboto Condensed Bold"/>
                          <a:cs typeface="Roboto Condensed Bold"/>
                          <a:sym typeface="Roboto Condensed Bold"/>
                        </a:rPr>
                        <a:t> di </a:t>
                      </a:r>
                      <a:r>
                        <a:rPr lang="en-US" sz="3600" b="1" dirty="0" err="1">
                          <a:solidFill>
                            <a:srgbClr val="000000"/>
                          </a:solidFill>
                          <a:latin typeface="Roboto Condensed Bold"/>
                          <a:ea typeface="Roboto Condensed Bold"/>
                          <a:cs typeface="Roboto Condensed Bold"/>
                          <a:sym typeface="Roboto Condensed Bold"/>
                        </a:rPr>
                        <a:t>tích</a:t>
                      </a:r>
                      <a:endParaRPr lang="en-US" sz="1100" dirty="0"/>
                    </a:p>
                    <a:p>
                      <a:pPr algn="just">
                        <a:lnSpc>
                          <a:spcPts val="5040"/>
                        </a:lnSpc>
                      </a:pPr>
                      <a:r>
                        <a:rPr lang="en-US" sz="3600" dirty="0" err="1">
                          <a:solidFill>
                            <a:srgbClr val="000000"/>
                          </a:solidFill>
                          <a:latin typeface="Roboto Condensed"/>
                          <a:ea typeface="Roboto Condensed"/>
                          <a:cs typeface="Roboto Condensed"/>
                          <a:sym typeface="Roboto Condensed"/>
                        </a:rPr>
                        <a:t>Thời</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gian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xây</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dựng</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và</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lý</a:t>
                      </a:r>
                      <a:r>
                        <a:rPr lang="en-US" sz="3600" dirty="0">
                          <a:solidFill>
                            <a:srgbClr val="000000"/>
                          </a:solidFill>
                          <a:latin typeface="Roboto Condensed"/>
                          <a:ea typeface="Roboto Condensed"/>
                          <a:cs typeface="Roboto Condensed"/>
                          <a:sym typeface="Roboto Condensed"/>
                        </a:rPr>
                        <a:t> do </a:t>
                      </a:r>
                      <a:r>
                        <a:rPr lang="en-US" sz="3600" dirty="0" err="1">
                          <a:solidFill>
                            <a:srgbClr val="000000"/>
                          </a:solidFill>
                          <a:latin typeface="Roboto Condensed"/>
                          <a:ea typeface="Roboto Condensed"/>
                          <a:cs typeface="Roboto Condensed"/>
                          <a:sym typeface="Roboto Condensed"/>
                        </a:rPr>
                        <a:t>xây</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dựng</a:t>
                      </a:r>
                      <a:r>
                        <a:rPr lang="en-US" sz="3600" dirty="0">
                          <a:solidFill>
                            <a:srgbClr val="000000"/>
                          </a:solidFill>
                          <a:latin typeface="Roboto Condensed"/>
                          <a:ea typeface="Roboto Condensed"/>
                          <a:cs typeface="Roboto Condensed"/>
                          <a:sym typeface="Roboto Condensed"/>
                        </a:rPr>
                        <a:t> di </a:t>
                      </a:r>
                      <a:r>
                        <a:rPr lang="en-US" sz="3600" dirty="0" err="1">
                          <a:solidFill>
                            <a:srgbClr val="000000"/>
                          </a:solidFill>
                          <a:latin typeface="Roboto Condensed"/>
                          <a:ea typeface="Roboto Condensed"/>
                          <a:cs typeface="Roboto Condensed"/>
                          <a:sym typeface="Roboto Condensed"/>
                        </a:rPr>
                        <a:t>tích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ví</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dụ</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để</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tưởng</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nhớ</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các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sự</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kiện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lịch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sử</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phục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vụ</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sinh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hoạt</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tôn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giáo</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hoặc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phục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vụ</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chính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trị</a:t>
                      </a:r>
                      <a:r>
                        <a:rPr lang="en-US" sz="3600" dirty="0">
                          <a:solidFill>
                            <a:srgbClr val="000000"/>
                          </a:solidFill>
                          <a:latin typeface="Roboto Condensed"/>
                          <a:ea typeface="Roboto Condensed"/>
                          <a:cs typeface="Roboto Condensed"/>
                          <a:sym typeface="Roboto Condensed"/>
                        </a:rPr>
                        <a:t>).</a:t>
                      </a:r>
                    </a:p>
                    <a:p>
                      <a:pPr algn="just">
                        <a:lnSpc>
                          <a:spcPts val="5040"/>
                        </a:lnSpc>
                      </a:pPr>
                      <a:r>
                        <a:rPr lang="en-US" sz="3600" dirty="0" err="1">
                          <a:solidFill>
                            <a:srgbClr val="000000"/>
                          </a:solidFill>
                          <a:latin typeface="Roboto Condensed"/>
                          <a:ea typeface="Roboto Condensed"/>
                          <a:cs typeface="Roboto Condensed"/>
                          <a:sym typeface="Roboto Condensed"/>
                        </a:rPr>
                        <a:t>Các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đặc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điểm</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kiến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trúc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cấu</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trúc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đặc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biệt</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của</a:t>
                      </a:r>
                      <a:r>
                        <a:rPr lang="en-US" sz="3600" dirty="0">
                          <a:solidFill>
                            <a:srgbClr val="000000"/>
                          </a:solidFill>
                          <a:latin typeface="Roboto Condensed"/>
                          <a:ea typeface="Roboto Condensed"/>
                          <a:cs typeface="Roboto Condensed"/>
                          <a:sym typeface="Roboto Condensed"/>
                        </a:rPr>
                        <a:t> di </a:t>
                      </a:r>
                      <a:r>
                        <a:rPr lang="en-US" sz="3600" dirty="0" err="1">
                          <a:solidFill>
                            <a:srgbClr val="000000"/>
                          </a:solidFill>
                          <a:latin typeface="Roboto Condensed"/>
                          <a:ea typeface="Roboto Condensed"/>
                          <a:cs typeface="Roboto Condensed"/>
                          <a:sym typeface="Roboto Condensed"/>
                        </a:rPr>
                        <a:t>tích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nếu</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có</a:t>
                      </a:r>
                      <a:r>
                        <a:rPr lang="en-US" sz="3600" dirty="0">
                          <a:solidFill>
                            <a:srgbClr val="000000"/>
                          </a:solidFill>
                          <a:latin typeface="Roboto Condensed"/>
                          <a:ea typeface="Roboto Condensed"/>
                          <a:cs typeface="Roboto Condensed"/>
                          <a:sym typeface="Roboto Condensed"/>
                        </a:rPr>
                        <a:t>).</a:t>
                      </a:r>
                    </a:p>
                    <a:p>
                      <a:pPr algn="just">
                        <a:lnSpc>
                          <a:spcPts val="5040"/>
                        </a:lnSpc>
                      </a:pP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Những</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giá</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trị</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văn</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hóa</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lịch</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sử</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hoặc</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tôn</a:t>
                      </a:r>
                      <a:r>
                        <a:rPr lang="en-US" sz="3600" b="1" dirty="0">
                          <a:solidFill>
                            <a:srgbClr val="000000"/>
                          </a:solidFill>
                          <a:latin typeface="Roboto Condensed Bold"/>
                          <a:ea typeface="Roboto Condensed Bold"/>
                          <a:cs typeface="Roboto Condensed Bold"/>
                          <a:sym typeface="Roboto Condensed Bold"/>
                        </a:rPr>
                        <a:t> </a:t>
                      </a:r>
                      <a:r>
                        <a:rPr lang="en-US" sz="3600" b="1" dirty="0" err="1">
                          <a:solidFill>
                            <a:srgbClr val="000000"/>
                          </a:solidFill>
                          <a:latin typeface="Roboto Condensed Bold"/>
                          <a:ea typeface="Roboto Condensed Bold"/>
                          <a:cs typeface="Roboto Condensed Bold"/>
                          <a:sym typeface="Roboto Condensed Bold"/>
                        </a:rPr>
                        <a:t>giáo</a:t>
                      </a:r>
                      <a:endParaRPr lang="en-US" sz="3600" b="1" dirty="0">
                        <a:solidFill>
                          <a:srgbClr val="000000"/>
                        </a:solidFill>
                        <a:latin typeface="Roboto Condensed Bold"/>
                        <a:ea typeface="Roboto Condensed Bold"/>
                        <a:cs typeface="Roboto Condensed Bold"/>
                        <a:sym typeface="Roboto Condensed Bold"/>
                      </a:endParaRPr>
                    </a:p>
                    <a:p>
                      <a:pPr algn="just">
                        <a:lnSpc>
                          <a:spcPts val="5040"/>
                        </a:lnSpc>
                      </a:pPr>
                      <a:r>
                        <a:rPr lang="en-US" sz="3600" dirty="0" err="1">
                          <a:solidFill>
                            <a:srgbClr val="000000"/>
                          </a:solidFill>
                          <a:latin typeface="Roboto Condensed"/>
                          <a:ea typeface="Roboto Condensed"/>
                          <a:cs typeface="Roboto Condensed"/>
                          <a:sym typeface="Roboto Condensed"/>
                        </a:rPr>
                        <a:t>Những</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sự</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kiện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lịch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sử</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gắn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liền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với</a:t>
                      </a:r>
                      <a:r>
                        <a:rPr lang="en-US" sz="3600" dirty="0">
                          <a:solidFill>
                            <a:srgbClr val="000000"/>
                          </a:solidFill>
                          <a:latin typeface="Roboto Condensed"/>
                          <a:ea typeface="Roboto Condensed"/>
                          <a:cs typeface="Roboto Condensed"/>
                          <a:sym typeface="Roboto Condensed"/>
                        </a:rPr>
                        <a:t> di </a:t>
                      </a:r>
                      <a:r>
                        <a:rPr lang="en-US" sz="3600" dirty="0" err="1">
                          <a:solidFill>
                            <a:srgbClr val="000000"/>
                          </a:solidFill>
                          <a:latin typeface="Roboto Condensed"/>
                          <a:ea typeface="Roboto Condensed"/>
                          <a:cs typeface="Roboto Condensed"/>
                          <a:sym typeface="Roboto Condensed"/>
                        </a:rPr>
                        <a:t>tích</a:t>
                      </a:r>
                      <a:r>
                        <a:rPr lang="en-US" sz="3600" dirty="0">
                          <a:solidFill>
                            <a:srgbClr val="000000"/>
                          </a:solidFill>
                          <a:latin typeface="Roboto Condensed"/>
                          <a:ea typeface="Roboto Condensed"/>
                          <a:cs typeface="Roboto Condensed"/>
                          <a:sym typeface="Roboto Condensed"/>
                        </a:rPr>
                        <a:t>.</a:t>
                      </a:r>
                    </a:p>
                    <a:p>
                      <a:pPr algn="just">
                        <a:lnSpc>
                          <a:spcPts val="5040"/>
                        </a:lnSpc>
                      </a:pPr>
                      <a:r>
                        <a:rPr lang="en-US" sz="3600" dirty="0" err="1">
                          <a:solidFill>
                            <a:srgbClr val="000000"/>
                          </a:solidFill>
                          <a:latin typeface="Roboto Condensed"/>
                          <a:ea typeface="Roboto Condensed"/>
                          <a:cs typeface="Roboto Condensed"/>
                          <a:sym typeface="Roboto Condensed"/>
                        </a:rPr>
                        <a:t>Giá</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trị</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văn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hóa</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hoặc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tôn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giáo</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mà</a:t>
                      </a:r>
                      <a:r>
                        <a:rPr lang="en-US" sz="3600" dirty="0">
                          <a:solidFill>
                            <a:srgbClr val="000000"/>
                          </a:solidFill>
                          <a:latin typeface="Roboto Condensed"/>
                          <a:ea typeface="Roboto Condensed"/>
                          <a:cs typeface="Roboto Condensed"/>
                          <a:sym typeface="Roboto Condensed"/>
                        </a:rPr>
                        <a:t> di </a:t>
                      </a:r>
                      <a:r>
                        <a:rPr lang="en-US" sz="3600" dirty="0" err="1">
                          <a:solidFill>
                            <a:srgbClr val="000000"/>
                          </a:solidFill>
                          <a:latin typeface="Roboto Condensed"/>
                          <a:ea typeface="Roboto Condensed"/>
                          <a:cs typeface="Roboto Condensed"/>
                          <a:sym typeface="Roboto Condensed"/>
                        </a:rPr>
                        <a:t>tích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mang</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lại</a:t>
                      </a:r>
                      <a:r>
                        <a:rPr lang="en-US" sz="3600" dirty="0">
                          <a:solidFill>
                            <a:srgbClr val="000000"/>
                          </a:solidFill>
                          <a:latin typeface="Roboto Condensed"/>
                          <a:ea typeface="Roboto Condensed"/>
                          <a:cs typeface="Roboto Condensed"/>
                          <a:sym typeface="Roboto Condensed"/>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55568">
                <a:tc>
                  <a:txBody>
                    <a:bodyPr/>
                    <a:lstStyle/>
                    <a:p>
                      <a:pPr algn="ctr">
                        <a:lnSpc>
                          <a:spcPts val="5040"/>
                        </a:lnSpc>
                        <a:defRPr/>
                      </a:pPr>
                      <a:r>
                        <a:rPr lang="en-US" sz="3600" b="1">
                          <a:solidFill>
                            <a:srgbClr val="000000"/>
                          </a:solidFill>
                          <a:latin typeface="Roboto Condensed Bold"/>
                          <a:ea typeface="Roboto Condensed Bold"/>
                          <a:cs typeface="Roboto Condensed Bold"/>
                          <a:sym typeface="Roboto Condensed Bold"/>
                        </a:rPr>
                        <a:t>Kết đoạn </a:t>
                      </a:r>
                      <a:endParaRPr lang="en-US" sz="1100"/>
                    </a:p>
                    <a:p>
                      <a:pPr algn="ctr">
                        <a:lnSpc>
                          <a:spcPts val="5040"/>
                        </a:lnSpc>
                      </a:pPr>
                      <a:r>
                        <a:rPr lang="en-US" sz="3600" b="1">
                          <a:solidFill>
                            <a:srgbClr val="000000"/>
                          </a:solidFill>
                          <a:latin typeface="Roboto Condensed Bold"/>
                          <a:ea typeface="Roboto Condensed Bold"/>
                          <a:cs typeface="Roboto Condensed Bold"/>
                          <a:sym typeface="Roboto Condensed Bold"/>
                        </a:rPr>
                        <a:t>(1 câu)</a:t>
                      </a:r>
                    </a:p>
                    <a:p>
                      <a:pPr algn="ctr">
                        <a:lnSpc>
                          <a:spcPts val="5040"/>
                        </a:lnSpc>
                      </a:pPr>
                      <a:endParaRPr lang="en-US" sz="3600" b="1">
                        <a:solidFill>
                          <a:srgbClr val="000000"/>
                        </a:solidFill>
                        <a:latin typeface="Roboto Condensed Bold"/>
                        <a:ea typeface="Roboto Condensed Bold"/>
                        <a:cs typeface="Roboto Condensed Bold"/>
                        <a:sym typeface="Roboto Condensed Bold"/>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6C2"/>
                    </a:solidFill>
                  </a:tcPr>
                </a:tc>
                <a:tc>
                  <a:txBody>
                    <a:bodyPr/>
                    <a:lstStyle/>
                    <a:p>
                      <a:pPr algn="just">
                        <a:lnSpc>
                          <a:spcPts val="5040"/>
                        </a:lnSpc>
                        <a:defRPr/>
                      </a:pPr>
                      <a:r>
                        <a:rPr lang="en-US" sz="3600" dirty="0" err="1">
                          <a:solidFill>
                            <a:srgbClr val="000000"/>
                          </a:solidFill>
                          <a:latin typeface="Roboto Condensed"/>
                          <a:ea typeface="Roboto Condensed"/>
                          <a:cs typeface="Roboto Condensed"/>
                          <a:sym typeface="Roboto Condensed"/>
                        </a:rPr>
                        <a:t>Khẳng</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định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lại</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giá</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trị</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của</a:t>
                      </a:r>
                      <a:r>
                        <a:rPr lang="en-US" sz="3600" dirty="0">
                          <a:solidFill>
                            <a:srgbClr val="000000"/>
                          </a:solidFill>
                          <a:latin typeface="Roboto Condensed"/>
                          <a:ea typeface="Roboto Condensed"/>
                          <a:cs typeface="Roboto Condensed"/>
                          <a:sym typeface="Roboto Condensed"/>
                        </a:rPr>
                        <a:t> di </a:t>
                      </a:r>
                      <a:r>
                        <a:rPr lang="en-US" sz="3600" dirty="0" err="1">
                          <a:solidFill>
                            <a:srgbClr val="000000"/>
                          </a:solidFill>
                          <a:latin typeface="Roboto Condensed"/>
                          <a:ea typeface="Roboto Condensed"/>
                          <a:cs typeface="Roboto Condensed"/>
                          <a:sym typeface="Roboto Condensed"/>
                        </a:rPr>
                        <a:t>tích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trong</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việc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bảo</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tồn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văn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hóa</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và</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lịch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sử</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của</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dân</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tộc</a:t>
                      </a:r>
                      <a:r>
                        <a:rPr lang="en-US" sz="3600" dirty="0">
                          <a:solidFill>
                            <a:srgbClr val="000000"/>
                          </a:solidFill>
                          <a:latin typeface="Roboto Condensed"/>
                          <a:ea typeface="Roboto Condensed"/>
                          <a:cs typeface="Roboto Condensed"/>
                          <a:sym typeface="Roboto Condensed"/>
                        </a:rPr>
                        <a:t>.</a:t>
                      </a:r>
                      <a:endParaRPr lang="en-US" sz="1100" dirty="0"/>
                    </a:p>
                    <a:p>
                      <a:pPr algn="just">
                        <a:lnSpc>
                          <a:spcPts val="5040"/>
                        </a:lnSpc>
                      </a:pPr>
                      <a:r>
                        <a:rPr lang="en-US" sz="3600" dirty="0" err="1">
                          <a:solidFill>
                            <a:srgbClr val="000000"/>
                          </a:solidFill>
                          <a:latin typeface="Roboto Condensed"/>
                          <a:ea typeface="Roboto Condensed"/>
                          <a:cs typeface="Roboto Condensed"/>
                          <a:sym typeface="Roboto Condensed"/>
                        </a:rPr>
                        <a:t>Lời</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kêu</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gọi</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bảo</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vệ</a:t>
                      </a:r>
                      <a:r>
                        <a:rPr lang="en-US" sz="3600" dirty="0">
                          <a:solidFill>
                            <a:srgbClr val="000000"/>
                          </a:solidFill>
                          <a:latin typeface="Roboto Condensed"/>
                          <a:ea typeface="Roboto Condensed"/>
                          <a:cs typeface="Roboto Condensed"/>
                          <a:sym typeface="Roboto Condensed"/>
                        </a:rPr>
                        <a:t> di </a:t>
                      </a:r>
                      <a:r>
                        <a:rPr lang="en-US" sz="3600" dirty="0" err="1">
                          <a:solidFill>
                            <a:srgbClr val="000000"/>
                          </a:solidFill>
                          <a:latin typeface="Roboto Condensed"/>
                          <a:ea typeface="Roboto Condensed"/>
                          <a:cs typeface="Roboto Condensed"/>
                          <a:sym typeface="Roboto Condensed"/>
                        </a:rPr>
                        <a:t>tích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và</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khám</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phá</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học</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hỏi</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từ</a:t>
                      </a:r>
                      <a:r>
                        <a:rPr lang="en-US" sz="3600" dirty="0">
                          <a:solidFill>
                            <a:srgbClr val="000000"/>
                          </a:solidFill>
                          <a:latin typeface="Roboto Condensed"/>
                          <a:ea typeface="Roboto Condensed"/>
                          <a:cs typeface="Roboto Condensed"/>
                          <a:sym typeface="Roboto Condensed"/>
                        </a:rPr>
                        <a:t> di </a:t>
                      </a:r>
                      <a:r>
                        <a:rPr lang="en-US" sz="3600" dirty="0" err="1">
                          <a:solidFill>
                            <a:srgbClr val="000000"/>
                          </a:solidFill>
                          <a:latin typeface="Roboto Condensed"/>
                          <a:ea typeface="Roboto Condensed"/>
                          <a:cs typeface="Roboto Condensed"/>
                          <a:sym typeface="Roboto Condensed"/>
                        </a:rPr>
                        <a:t>tích</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cho</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thế</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hệ</a:t>
                      </a:r>
                      <a:r>
                        <a:rPr lang="en-US" sz="3600" dirty="0">
                          <a:solidFill>
                            <a:srgbClr val="000000"/>
                          </a:solidFill>
                          <a:latin typeface="Roboto Condensed"/>
                          <a:ea typeface="Roboto Condensed"/>
                          <a:cs typeface="Roboto Condensed"/>
                          <a:sym typeface="Roboto Condensed"/>
                        </a:rPr>
                        <a:t> </a:t>
                      </a:r>
                      <a:r>
                        <a:rPr lang="en-US" sz="3600" dirty="0" err="1">
                          <a:solidFill>
                            <a:srgbClr val="000000"/>
                          </a:solidFill>
                          <a:latin typeface="Roboto Condensed"/>
                          <a:ea typeface="Roboto Condensed"/>
                          <a:cs typeface="Roboto Condensed"/>
                          <a:sym typeface="Roboto Condensed"/>
                        </a:rPr>
                        <a:t>sau</a:t>
                      </a:r>
                      <a:r>
                        <a:rPr lang="en-US" sz="3600" dirty="0">
                          <a:solidFill>
                            <a:srgbClr val="000000"/>
                          </a:solidFill>
                          <a:latin typeface="Roboto Condensed"/>
                          <a:ea typeface="Roboto Condensed"/>
                          <a:cs typeface="Roboto Condensed"/>
                          <a:sym typeface="Roboto Condensed"/>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44" r="-3644"/>
            </a:stretch>
          </a:blipFill>
        </p:spPr>
        <p:txBody>
          <a:bodyPr/>
          <a:lstStyle/>
          <a:p>
            <a:endParaRPr lang="vi-VN"/>
          </a:p>
        </p:txBody>
      </p:sp>
      <p:sp>
        <p:nvSpPr>
          <p:cNvPr id="3" name="Freeform 3"/>
          <p:cNvSpPr/>
          <p:nvPr/>
        </p:nvSpPr>
        <p:spPr>
          <a:xfrm>
            <a:off x="1028700" y="378634"/>
            <a:ext cx="15697154" cy="8229794"/>
          </a:xfrm>
          <a:custGeom>
            <a:avLst/>
            <a:gdLst/>
            <a:ahLst/>
            <a:cxnLst/>
            <a:rect l="l" t="t" r="r" b="b"/>
            <a:pathLst>
              <a:path w="15697154" h="8229794">
                <a:moveTo>
                  <a:pt x="0" y="0"/>
                </a:moveTo>
                <a:lnTo>
                  <a:pt x="15697154" y="0"/>
                </a:lnTo>
                <a:lnTo>
                  <a:pt x="15697154" y="8229793"/>
                </a:lnTo>
                <a:lnTo>
                  <a:pt x="0" y="8229793"/>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5764119" y="8902061"/>
            <a:ext cx="24577825" cy="1238200"/>
          </a:xfrm>
          <a:prstGeom prst="rect">
            <a:avLst/>
          </a:prstGeom>
        </p:spPr>
        <p:txBody>
          <a:bodyPr lIns="0" tIns="0" rIns="0" bIns="0" rtlCol="0" anchor="t">
            <a:spAutoFit/>
          </a:bodyPr>
          <a:lstStyle/>
          <a:p>
            <a:pPr algn="l">
              <a:lnSpc>
                <a:spcPts val="9600"/>
              </a:lnSpc>
            </a:pPr>
            <a:r>
              <a:rPr lang="en-US" sz="8000" spc="400">
                <a:solidFill>
                  <a:srgbClr val="535254"/>
                </a:solidFill>
                <a:latin typeface="#9Slide07 Bangers"/>
                <a:ea typeface="#9Slide07 Bangers"/>
                <a:cs typeface="#9Slide07 Bangers"/>
                <a:sym typeface="#9Slide07 Bangers"/>
              </a:rPr>
              <a:t>ĂNG-CO THOM</a:t>
            </a:r>
          </a:p>
        </p:txBody>
      </p:sp>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5761882" y="2798808"/>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5. VẬN DỤNG</a:t>
            </a:r>
          </a:p>
        </p:txBody>
      </p:sp>
      <p:sp>
        <p:nvSpPr>
          <p:cNvPr id="13" name="TextBox 13"/>
          <p:cNvSpPr txBox="1"/>
          <p:nvPr/>
        </p:nvSpPr>
        <p:spPr>
          <a:xfrm>
            <a:off x="2843856" y="4420989"/>
            <a:ext cx="12236820" cy="2073177"/>
          </a:xfrm>
          <a:prstGeom prst="rect">
            <a:avLst/>
          </a:prstGeom>
        </p:spPr>
        <p:txBody>
          <a:bodyPr lIns="0" tIns="0" rIns="0" bIns="0" rtlCol="0" anchor="t">
            <a:spAutoFit/>
          </a:bodyPr>
          <a:lstStyle/>
          <a:p>
            <a:pPr algn="ctr">
              <a:lnSpc>
                <a:spcPts val="8499"/>
              </a:lnSpc>
            </a:pPr>
            <a:r>
              <a:rPr lang="en-US" sz="4999">
                <a:solidFill>
                  <a:srgbClr val="474847"/>
                </a:solidFill>
                <a:latin typeface="Roboto Condensed"/>
                <a:ea typeface="Roboto Condensed"/>
                <a:cs typeface="Roboto Condensed"/>
                <a:sym typeface="Roboto Condensed"/>
              </a:rPr>
              <a:t>Tự đánh giá văn bản: </a:t>
            </a:r>
          </a:p>
          <a:p>
            <a:pPr algn="ctr">
              <a:lnSpc>
                <a:spcPts val="8499"/>
              </a:lnSpc>
            </a:pPr>
            <a:r>
              <a:rPr lang="en-US" sz="4999" b="1" i="1">
                <a:solidFill>
                  <a:srgbClr val="474847"/>
                </a:solidFill>
                <a:latin typeface="Roboto Condensed Bold Italics"/>
                <a:ea typeface="Roboto Condensed Bold Italics"/>
                <a:cs typeface="Roboto Condensed Bold Italics"/>
                <a:sym typeface="Roboto Condensed Bold Italics"/>
              </a:rPr>
              <a:t>Di tích lịch sử địa đạo Củ Chi</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vi-VN"/>
          </a:p>
        </p:txBody>
      </p:sp>
      <p:sp>
        <p:nvSpPr>
          <p:cNvPr id="3" name="Freeform 3"/>
          <p:cNvSpPr/>
          <p:nvPr/>
        </p:nvSpPr>
        <p:spPr>
          <a:xfrm>
            <a:off x="1977718" y="503037"/>
            <a:ext cx="13688421" cy="8555263"/>
          </a:xfrm>
          <a:custGeom>
            <a:avLst/>
            <a:gdLst/>
            <a:ahLst/>
            <a:cxnLst/>
            <a:rect l="l" t="t" r="r" b="b"/>
            <a:pathLst>
              <a:path w="13688421" h="8555263">
                <a:moveTo>
                  <a:pt x="0" y="0"/>
                </a:moveTo>
                <a:lnTo>
                  <a:pt x="13688421" y="0"/>
                </a:lnTo>
                <a:lnTo>
                  <a:pt x="13688421" y="8555263"/>
                </a:lnTo>
                <a:lnTo>
                  <a:pt x="0" y="8555263"/>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6984332" y="9048775"/>
            <a:ext cx="24577825" cy="1238225"/>
          </a:xfrm>
          <a:prstGeom prst="rect">
            <a:avLst/>
          </a:prstGeom>
        </p:spPr>
        <p:txBody>
          <a:bodyPr lIns="0" tIns="0" rIns="0" bIns="0" rtlCol="0" anchor="t">
            <a:spAutoFit/>
          </a:bodyPr>
          <a:lstStyle/>
          <a:p>
            <a:pPr algn="l">
              <a:lnSpc>
                <a:spcPts val="9720"/>
              </a:lnSpc>
            </a:pPr>
            <a:r>
              <a:rPr lang="en-US" sz="8100" spc="405">
                <a:solidFill>
                  <a:srgbClr val="FFFFFF"/>
                </a:solidFill>
                <a:latin typeface="#9Slide07 Bangers"/>
                <a:ea typeface="#9Slide07 Bangers"/>
                <a:cs typeface="#9Slide07 Bangers"/>
                <a:sym typeface="#9Slide07 Bangers"/>
              </a:rPr>
              <a:t>TA PROHM</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021222" y="2493878"/>
            <a:ext cx="14245557" cy="4837554"/>
          </a:xfrm>
          <a:custGeom>
            <a:avLst/>
            <a:gdLst/>
            <a:ahLst/>
            <a:cxnLst/>
            <a:rect l="l" t="t" r="r" b="b"/>
            <a:pathLst>
              <a:path w="14245557" h="4837554">
                <a:moveTo>
                  <a:pt x="0" y="0"/>
                </a:moveTo>
                <a:lnTo>
                  <a:pt x="14245556" y="0"/>
                </a:lnTo>
                <a:lnTo>
                  <a:pt x="14245556" y="4837554"/>
                </a:lnTo>
                <a:lnTo>
                  <a:pt x="0" y="4837554"/>
                </a:lnTo>
                <a:lnTo>
                  <a:pt x="0" y="0"/>
                </a:lnTo>
                <a:close/>
              </a:path>
            </a:pathLst>
          </a:custGeom>
          <a:blipFill>
            <a:blip r:embed="rId2"/>
            <a:stretch>
              <a:fillRect/>
            </a:stretch>
          </a:blipFill>
        </p:spPr>
        <p:txBody>
          <a:bodyPr/>
          <a:lstStyle/>
          <a:p>
            <a:endParaRPr lang="vi-VN"/>
          </a:p>
        </p:txBody>
      </p:sp>
      <p:sp>
        <p:nvSpPr>
          <p:cNvPr id="18" name="TextBox 18"/>
          <p:cNvSpPr txBox="1"/>
          <p:nvPr/>
        </p:nvSpPr>
        <p:spPr>
          <a:xfrm>
            <a:off x="3945813" y="3019423"/>
            <a:ext cx="10396374" cy="1173344"/>
          </a:xfrm>
          <a:prstGeom prst="rect">
            <a:avLst/>
          </a:prstGeom>
        </p:spPr>
        <p:txBody>
          <a:bodyPr lIns="0" tIns="0" rIns="0" bIns="0" rtlCol="0" anchor="t">
            <a:spAutoFit/>
          </a:bodyPr>
          <a:lstStyle/>
          <a:p>
            <a:pPr algn="ctr">
              <a:lnSpc>
                <a:spcPts val="4613"/>
              </a:lnSpc>
            </a:pPr>
            <a:r>
              <a:rPr lang="en-US" sz="3844" b="1" spc="192">
                <a:solidFill>
                  <a:srgbClr val="FFFFFF"/>
                </a:solidFill>
                <a:latin typeface="Fraunces Bold"/>
                <a:ea typeface="Fraunces Bold"/>
                <a:cs typeface="Fraunces Bold"/>
                <a:sym typeface="Fraunces Bold"/>
              </a:rPr>
              <a:t>BÀI 8: </a:t>
            </a:r>
          </a:p>
          <a:p>
            <a:pPr algn="ctr">
              <a:lnSpc>
                <a:spcPts val="4613"/>
              </a:lnSpc>
            </a:pPr>
            <a:r>
              <a:rPr lang="en-US" sz="3844" b="1" spc="192">
                <a:solidFill>
                  <a:srgbClr val="FFFFFF"/>
                </a:solidFill>
                <a:latin typeface="Fraunces Bold"/>
                <a:ea typeface="Fraunces Bold"/>
                <a:cs typeface="Fraunces Bold"/>
                <a:sym typeface="Fraunces Bold"/>
              </a:rPr>
              <a:t>VĂN BẢN THÔNG TIN</a:t>
            </a:r>
          </a:p>
        </p:txBody>
      </p:sp>
      <p:sp>
        <p:nvSpPr>
          <p:cNvPr id="19" name="TextBox 19"/>
          <p:cNvSpPr txBox="1"/>
          <p:nvPr/>
        </p:nvSpPr>
        <p:spPr>
          <a:xfrm>
            <a:off x="5306647" y="4405754"/>
            <a:ext cx="8316159" cy="1254253"/>
          </a:xfrm>
          <a:prstGeom prst="rect">
            <a:avLst/>
          </a:prstGeom>
        </p:spPr>
        <p:txBody>
          <a:bodyPr lIns="0" tIns="0" rIns="0" bIns="0" rtlCol="0" anchor="t">
            <a:spAutoFit/>
          </a:bodyPr>
          <a:lstStyle/>
          <a:p>
            <a:pPr algn="ctr">
              <a:lnSpc>
                <a:spcPts val="10486"/>
              </a:lnSpc>
            </a:pPr>
            <a:r>
              <a:rPr lang="en-US" sz="6355" dirty="0" err="1">
                <a:solidFill>
                  <a:srgbClr val="535254"/>
                </a:solidFill>
                <a:latin typeface="#9Slide05 Dear Saturday"/>
                <a:ea typeface="#9Slide05 Dear Saturday"/>
                <a:cs typeface="#9Slide05 Dear Saturday"/>
                <a:sym typeface="#9Slide05 Dear Saturday"/>
              </a:rPr>
              <a:t>Đền</a:t>
            </a:r>
            <a:r>
              <a:rPr lang="en-US" sz="6355" dirty="0">
                <a:solidFill>
                  <a:srgbClr val="535254"/>
                </a:solidFill>
                <a:latin typeface="#9Slide05 Dear Saturday"/>
                <a:ea typeface="#9Slide05 Dear Saturday"/>
                <a:cs typeface="#9Slide05 Dear Saturday"/>
                <a:sym typeface="#9Slide05 Dear Saturday"/>
              </a:rPr>
              <a:t> </a:t>
            </a:r>
            <a:r>
              <a:rPr lang="en-US" sz="6355" dirty="0" err="1">
                <a:solidFill>
                  <a:srgbClr val="535254"/>
                </a:solidFill>
                <a:latin typeface="#9Slide05 Dear Saturday"/>
                <a:ea typeface="#9Slide05 Dear Saturday"/>
                <a:cs typeface="#9Slide05 Dear Saturday"/>
                <a:sym typeface="#9Slide05 Dear Saturday"/>
              </a:rPr>
              <a:t>tháp</a:t>
            </a:r>
            <a:r>
              <a:rPr lang="en-US" sz="6355" dirty="0">
                <a:solidFill>
                  <a:srgbClr val="535254"/>
                </a:solidFill>
                <a:latin typeface="#9Slide05 Dear Saturday"/>
                <a:ea typeface="#9Slide05 Dear Saturday"/>
                <a:cs typeface="#9Slide05 Dear Saturday"/>
                <a:sym typeface="#9Slide05 Dear Saturday"/>
              </a:rPr>
              <a:t> </a:t>
            </a:r>
            <a:r>
              <a:rPr lang="en-US" sz="6355" dirty="0" err="1">
                <a:solidFill>
                  <a:srgbClr val="535254"/>
                </a:solidFill>
                <a:latin typeface="#9Slide05 Dear Saturday"/>
                <a:ea typeface="#9Slide05 Dear Saturday"/>
                <a:cs typeface="#9Slide05 Dear Saturday"/>
                <a:sym typeface="#9Slide05 Dear Saturday"/>
              </a:rPr>
              <a:t>vẫn</a:t>
            </a:r>
            <a:r>
              <a:rPr lang="en-US" sz="6355" dirty="0">
                <a:solidFill>
                  <a:srgbClr val="535254"/>
                </a:solidFill>
                <a:latin typeface="#9Slide05 Dear Saturday"/>
                <a:ea typeface="#9Slide05 Dear Saturday"/>
                <a:cs typeface="#9Slide05 Dear Saturday"/>
                <a:sym typeface="#9Slide05 Dear Saturday"/>
              </a:rPr>
              <a:t> </a:t>
            </a:r>
            <a:r>
              <a:rPr lang="en-US" sz="6355" dirty="0" err="1">
                <a:solidFill>
                  <a:srgbClr val="535254"/>
                </a:solidFill>
                <a:latin typeface="#9Slide05 Dear Saturday"/>
                <a:ea typeface="#9Slide05 Dear Saturday"/>
                <a:cs typeface="#9Slide05 Dear Saturday"/>
                <a:sym typeface="#9Slide05 Dear Saturday"/>
              </a:rPr>
              <a:t>ngủ</a:t>
            </a:r>
            <a:r>
              <a:rPr lang="en-US" sz="6355" dirty="0">
                <a:solidFill>
                  <a:srgbClr val="535254"/>
                </a:solidFill>
                <a:latin typeface="#9Slide05 Dear Saturday"/>
                <a:ea typeface="#9Slide05 Dear Saturday"/>
                <a:cs typeface="#9Slide05 Dear Saturday"/>
                <a:sym typeface="#9Slide05 Dear Saturday"/>
              </a:rPr>
              <a:t> </a:t>
            </a:r>
            <a:r>
              <a:rPr lang="en-US" sz="6355" dirty="0" err="1">
                <a:solidFill>
                  <a:srgbClr val="535254"/>
                </a:solidFill>
                <a:latin typeface="#9Slide05 Dear Saturday"/>
                <a:ea typeface="#9Slide05 Dear Saturday"/>
                <a:cs typeface="#9Slide05 Dear Saturday"/>
                <a:sym typeface="#9Slide05 Dear Saturday"/>
              </a:rPr>
              <a:t>yên</a:t>
            </a:r>
            <a:endParaRPr lang="en-US" sz="6355" dirty="0">
              <a:solidFill>
                <a:srgbClr val="535254"/>
              </a:solidFill>
              <a:latin typeface="#9Slide05 Dear Saturday"/>
              <a:ea typeface="#9Slide05 Dear Saturday"/>
              <a:cs typeface="#9Slide05 Dear Saturday"/>
              <a:sym typeface="#9Slide05 Dear Saturday"/>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aphicFrame>
        <p:nvGraphicFramePr>
          <p:cNvPr id="11" name="Table 11"/>
          <p:cNvGraphicFramePr>
            <a:graphicFrameLocks noGrp="1"/>
          </p:cNvGraphicFramePr>
          <p:nvPr/>
        </p:nvGraphicFramePr>
        <p:xfrm>
          <a:off x="618830" y="2264553"/>
          <a:ext cx="17050341" cy="6773910"/>
        </p:xfrm>
        <a:graphic>
          <a:graphicData uri="http://schemas.openxmlformats.org/drawingml/2006/table">
            <a:tbl>
              <a:tblPr/>
              <a:tblGrid>
                <a:gridCol w="12158055">
                  <a:extLst>
                    <a:ext uri="{9D8B030D-6E8A-4147-A177-3AD203B41FA5}">
                      <a16:colId xmlns:a16="http://schemas.microsoft.com/office/drawing/2014/main" val="20000"/>
                    </a:ext>
                  </a:extLst>
                </a:gridCol>
                <a:gridCol w="3151636">
                  <a:extLst>
                    <a:ext uri="{9D8B030D-6E8A-4147-A177-3AD203B41FA5}">
                      <a16:colId xmlns:a16="http://schemas.microsoft.com/office/drawing/2014/main" val="20001"/>
                    </a:ext>
                  </a:extLst>
                </a:gridCol>
                <a:gridCol w="1740650">
                  <a:extLst>
                    <a:ext uri="{9D8B030D-6E8A-4147-A177-3AD203B41FA5}">
                      <a16:colId xmlns:a16="http://schemas.microsoft.com/office/drawing/2014/main" val="20002"/>
                    </a:ext>
                  </a:extLst>
                </a:gridCol>
              </a:tblGrid>
              <a:tr h="1136276">
                <a:tc>
                  <a:txBody>
                    <a:bodyPr/>
                    <a:lstStyle/>
                    <a:p>
                      <a:pPr algn="ctr">
                        <a:lnSpc>
                          <a:spcPts val="4439"/>
                        </a:lnSpc>
                        <a:defRPr/>
                      </a:pPr>
                      <a:r>
                        <a:rPr lang="en-US" sz="3699" b="1">
                          <a:solidFill>
                            <a:srgbClr val="FFFFFF">
                              <a:alpha val="86667"/>
                            </a:srgbClr>
                          </a:solidFill>
                          <a:latin typeface="Roboto Condensed Bold"/>
                          <a:ea typeface="Roboto Condensed Bold"/>
                          <a:cs typeface="Roboto Condensed Bold"/>
                          <a:sym typeface="Roboto Condensed Bold"/>
                        </a:rPr>
                        <a:t>Tiêu chí</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B4595D">
                        <a:alpha val="86667"/>
                      </a:srgbClr>
                    </a:solidFill>
                  </a:tcPr>
                </a:tc>
                <a:tc>
                  <a:txBody>
                    <a:bodyPr/>
                    <a:lstStyle/>
                    <a:p>
                      <a:pPr algn="ctr">
                        <a:lnSpc>
                          <a:spcPts val="4439"/>
                        </a:lnSpc>
                        <a:defRPr/>
                      </a:pPr>
                      <a:r>
                        <a:rPr lang="en-US" sz="3699" b="1">
                          <a:solidFill>
                            <a:srgbClr val="FFFFFF">
                              <a:alpha val="86667"/>
                            </a:srgbClr>
                          </a:solidFill>
                          <a:latin typeface="Roboto Condensed Bold"/>
                          <a:ea typeface="Roboto Condensed Bold"/>
                          <a:cs typeface="Roboto Condensed Bold"/>
                          <a:sym typeface="Roboto Condensed Bold"/>
                        </a:rPr>
                        <a:t>Có </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B4595D">
                        <a:alpha val="86667"/>
                      </a:srgbClr>
                    </a:solidFill>
                  </a:tcPr>
                </a:tc>
                <a:tc>
                  <a:txBody>
                    <a:bodyPr/>
                    <a:lstStyle/>
                    <a:p>
                      <a:pPr algn="ctr">
                        <a:lnSpc>
                          <a:spcPts val="4439"/>
                        </a:lnSpc>
                        <a:defRPr/>
                      </a:pPr>
                      <a:r>
                        <a:rPr lang="en-US" sz="3699" b="1">
                          <a:solidFill>
                            <a:srgbClr val="FFFFFF">
                              <a:alpha val="86667"/>
                            </a:srgbClr>
                          </a:solidFill>
                          <a:latin typeface="Roboto Condensed Bold"/>
                          <a:ea typeface="Roboto Condensed Bold"/>
                          <a:cs typeface="Roboto Condensed Bold"/>
                          <a:sym typeface="Roboto Condensed Bold"/>
                        </a:rPr>
                        <a:t>Không</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B4595D">
                        <a:alpha val="86667"/>
                      </a:srgbClr>
                    </a:solidFill>
                  </a:tcPr>
                </a:tc>
                <a:extLst>
                  <a:ext uri="{0D108BD9-81ED-4DB2-BD59-A6C34878D82A}">
                    <a16:rowId xmlns:a16="http://schemas.microsoft.com/office/drawing/2014/main" val="10000"/>
                  </a:ext>
                </a:extLst>
              </a:tr>
              <a:tr h="1136276">
                <a:tc>
                  <a:txBody>
                    <a:bodyPr/>
                    <a:lstStyle/>
                    <a:p>
                      <a:pPr algn="just">
                        <a:lnSpc>
                          <a:spcPts val="4439"/>
                        </a:lnSpc>
                        <a:defRPr/>
                      </a:pPr>
                      <a:r>
                        <a:rPr lang="en-US" sz="3699" dirty="0" err="1">
                          <a:solidFill>
                            <a:srgbClr val="000000">
                              <a:alpha val="86667"/>
                            </a:srgbClr>
                          </a:solidFill>
                          <a:latin typeface="Roboto Condensed"/>
                          <a:ea typeface="Roboto Condensed"/>
                          <a:cs typeface="Roboto Condensed"/>
                          <a:sym typeface="Roboto Condensed"/>
                        </a:rPr>
                        <a:t>Đọc</a:t>
                      </a:r>
                      <a:r>
                        <a:rPr lang="en-US" sz="3699" dirty="0">
                          <a:solidFill>
                            <a:srgbClr val="000000">
                              <a:alpha val="86667"/>
                            </a:srgbClr>
                          </a:solidFill>
                          <a:latin typeface="Roboto Condensed"/>
                          <a:ea typeface="Roboto Condensed"/>
                          <a:cs typeface="Roboto Condensed"/>
                          <a:sym typeface="Roboto Condensed"/>
                        </a:rPr>
                        <a:t> </a:t>
                      </a:r>
                      <a:r>
                        <a:rPr lang="en-US" sz="3699" dirty="0" err="1">
                          <a:solidFill>
                            <a:srgbClr val="000000">
                              <a:alpha val="86667"/>
                            </a:srgbClr>
                          </a:solidFill>
                          <a:latin typeface="Roboto Condensed"/>
                          <a:ea typeface="Roboto Condensed"/>
                          <a:cs typeface="Roboto Condensed"/>
                          <a:sym typeface="Roboto Condensed"/>
                        </a:rPr>
                        <a:t>trôi</a:t>
                      </a:r>
                      <a:r>
                        <a:rPr lang="en-US" sz="3699" dirty="0">
                          <a:solidFill>
                            <a:srgbClr val="000000">
                              <a:alpha val="86667"/>
                            </a:srgbClr>
                          </a:solidFill>
                          <a:latin typeface="Roboto Condensed"/>
                          <a:ea typeface="Roboto Condensed"/>
                          <a:cs typeface="Roboto Condensed"/>
                          <a:sym typeface="Roboto Condensed"/>
                        </a:rPr>
                        <a:t> </a:t>
                      </a:r>
                      <a:r>
                        <a:rPr lang="en-US" sz="3699" dirty="0" err="1">
                          <a:solidFill>
                            <a:srgbClr val="000000">
                              <a:alpha val="86667"/>
                            </a:srgbClr>
                          </a:solidFill>
                          <a:latin typeface="Roboto Condensed"/>
                          <a:ea typeface="Roboto Condensed"/>
                          <a:cs typeface="Roboto Condensed"/>
                          <a:sym typeface="Roboto Condensed"/>
                        </a:rPr>
                        <a:t>chảy</a:t>
                      </a:r>
                      <a:r>
                        <a:rPr lang="en-US" sz="3699" dirty="0">
                          <a:solidFill>
                            <a:srgbClr val="000000">
                              <a:alpha val="86667"/>
                            </a:srgbClr>
                          </a:solidFill>
                          <a:latin typeface="Roboto Condensed"/>
                          <a:ea typeface="Roboto Condensed"/>
                          <a:cs typeface="Roboto Condensed"/>
                          <a:sym typeface="Roboto Condensed"/>
                        </a:rPr>
                        <a:t>, </a:t>
                      </a:r>
                      <a:r>
                        <a:rPr lang="en-US" sz="3699" dirty="0" err="1">
                          <a:solidFill>
                            <a:srgbClr val="000000">
                              <a:alpha val="86667"/>
                            </a:srgbClr>
                          </a:solidFill>
                          <a:latin typeface="Roboto Condensed"/>
                          <a:ea typeface="Roboto Condensed"/>
                          <a:cs typeface="Roboto Condensed"/>
                          <a:sym typeface="Roboto Condensed"/>
                        </a:rPr>
                        <a:t>không</a:t>
                      </a:r>
                      <a:r>
                        <a:rPr lang="en-US" sz="3699" dirty="0">
                          <a:solidFill>
                            <a:srgbClr val="000000">
                              <a:alpha val="86667"/>
                            </a:srgbClr>
                          </a:solidFill>
                          <a:latin typeface="Roboto Condensed"/>
                          <a:ea typeface="Roboto Condensed"/>
                          <a:cs typeface="Roboto Condensed"/>
                          <a:sym typeface="Roboto Condensed"/>
                        </a:rPr>
                        <a:t> </a:t>
                      </a:r>
                      <a:r>
                        <a:rPr lang="en-US" sz="3699" dirty="0" err="1">
                          <a:solidFill>
                            <a:srgbClr val="000000">
                              <a:alpha val="86667"/>
                            </a:srgbClr>
                          </a:solidFill>
                          <a:latin typeface="Roboto Condensed"/>
                          <a:ea typeface="Roboto Condensed"/>
                          <a:cs typeface="Roboto Condensed"/>
                          <a:sym typeface="Roboto Condensed"/>
                        </a:rPr>
                        <a:t>bỏ</a:t>
                      </a:r>
                      <a:r>
                        <a:rPr lang="en-US" sz="3699" dirty="0">
                          <a:solidFill>
                            <a:srgbClr val="000000">
                              <a:alpha val="86667"/>
                            </a:srgbClr>
                          </a:solidFill>
                          <a:latin typeface="Roboto Condensed"/>
                          <a:ea typeface="Roboto Condensed"/>
                          <a:cs typeface="Roboto Condensed"/>
                          <a:sym typeface="Roboto Condensed"/>
                        </a:rPr>
                        <a:t> </a:t>
                      </a:r>
                      <a:r>
                        <a:rPr lang="en-US" sz="3699" dirty="0" err="1">
                          <a:solidFill>
                            <a:srgbClr val="000000">
                              <a:alpha val="86667"/>
                            </a:srgbClr>
                          </a:solidFill>
                          <a:latin typeface="Roboto Condensed"/>
                          <a:ea typeface="Roboto Condensed"/>
                          <a:cs typeface="Roboto Condensed"/>
                          <a:sym typeface="Roboto Condensed"/>
                        </a:rPr>
                        <a:t>từ</a:t>
                      </a:r>
                      <a:r>
                        <a:rPr lang="en-US" sz="3699" dirty="0">
                          <a:solidFill>
                            <a:srgbClr val="000000">
                              <a:alpha val="86667"/>
                            </a:srgbClr>
                          </a:solidFill>
                          <a:latin typeface="Roboto Condensed"/>
                          <a:ea typeface="Roboto Condensed"/>
                          <a:cs typeface="Roboto Condensed"/>
                          <a:sym typeface="Roboto Condensed"/>
                        </a:rPr>
                        <a:t>, </a:t>
                      </a:r>
                      <a:r>
                        <a:rPr lang="en-US" sz="3699" dirty="0" err="1">
                          <a:solidFill>
                            <a:srgbClr val="000000">
                              <a:alpha val="86667"/>
                            </a:srgbClr>
                          </a:solidFill>
                          <a:latin typeface="Roboto Condensed"/>
                          <a:ea typeface="Roboto Condensed"/>
                          <a:cs typeface="Roboto Condensed"/>
                          <a:sym typeface="Roboto Condensed"/>
                        </a:rPr>
                        <a:t>thêm</a:t>
                      </a:r>
                      <a:r>
                        <a:rPr lang="en-US" sz="3699" dirty="0">
                          <a:solidFill>
                            <a:srgbClr val="000000">
                              <a:alpha val="86667"/>
                            </a:srgbClr>
                          </a:solidFill>
                          <a:latin typeface="Roboto Condensed"/>
                          <a:ea typeface="Roboto Condensed"/>
                          <a:cs typeface="Roboto Condensed"/>
                          <a:sym typeface="Roboto Condensed"/>
                        </a:rPr>
                        <a:t> </a:t>
                      </a:r>
                      <a:r>
                        <a:rPr lang="en-US" sz="3699" dirty="0" err="1">
                          <a:solidFill>
                            <a:srgbClr val="000000">
                              <a:alpha val="86667"/>
                            </a:srgbClr>
                          </a:solidFill>
                          <a:latin typeface="Roboto Condensed"/>
                          <a:ea typeface="Roboto Condensed"/>
                          <a:cs typeface="Roboto Condensed"/>
                          <a:sym typeface="Roboto Condensed"/>
                        </a:rPr>
                        <a:t>từ</a:t>
                      </a:r>
                      <a:r>
                        <a:rPr lang="en-US" sz="3699" dirty="0">
                          <a:solidFill>
                            <a:srgbClr val="000000">
                              <a:alpha val="86667"/>
                            </a:srgbClr>
                          </a:solidFill>
                          <a:latin typeface="Roboto Condensed"/>
                          <a:ea typeface="Roboto Condensed"/>
                          <a:cs typeface="Roboto Condensed"/>
                          <a:sym typeface="Roboto Condensed"/>
                        </a:rPr>
                        <a:t>.</a:t>
                      </a:r>
                      <a:endParaRPr lang="en-US" sz="1100" dirty="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1"/>
                  </a:ext>
                </a:extLst>
              </a:tr>
              <a:tr h="1576448">
                <a:tc>
                  <a:txBody>
                    <a:bodyPr/>
                    <a:lstStyle/>
                    <a:p>
                      <a:pPr algn="just">
                        <a:lnSpc>
                          <a:spcPts val="4439"/>
                        </a:lnSpc>
                        <a:defRPr/>
                      </a:pPr>
                      <a:r>
                        <a:rPr lang="en-US" sz="3699">
                          <a:solidFill>
                            <a:srgbClr val="000000">
                              <a:alpha val="86667"/>
                            </a:srgbClr>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2"/>
                  </a:ext>
                </a:extLst>
              </a:tr>
              <a:tr h="1136276">
                <a:tc>
                  <a:txBody>
                    <a:bodyPr/>
                    <a:lstStyle/>
                    <a:p>
                      <a:pPr algn="just">
                        <a:lnSpc>
                          <a:spcPts val="4439"/>
                        </a:lnSpc>
                        <a:defRPr/>
                      </a:pPr>
                      <a:r>
                        <a:rPr lang="en-US" sz="3699">
                          <a:solidFill>
                            <a:srgbClr val="000000">
                              <a:alpha val="86667"/>
                            </a:srgbClr>
                          </a:solidFill>
                          <a:latin typeface="Roboto Condensed"/>
                          <a:ea typeface="Roboto Condensed"/>
                          <a:cs typeface="Roboto Condensed"/>
                          <a:sym typeface="Roboto Condensed"/>
                        </a:rPr>
                        <a:t>Tốc độ đọc phù hợp.</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3"/>
                  </a:ext>
                </a:extLst>
              </a:tr>
              <a:tr h="1788634">
                <a:tc>
                  <a:txBody>
                    <a:bodyPr/>
                    <a:lstStyle/>
                    <a:p>
                      <a:pPr algn="just">
                        <a:lnSpc>
                          <a:spcPts val="4439"/>
                        </a:lnSpc>
                        <a:defRPr/>
                      </a:pPr>
                      <a:r>
                        <a:rPr lang="en-US" sz="3699">
                          <a:solidFill>
                            <a:srgbClr val="000000">
                              <a:alpha val="86667"/>
                            </a:srgbClr>
                          </a:solidFill>
                          <a:latin typeface="Roboto Condensed"/>
                          <a:ea typeface="Roboto Condensed"/>
                          <a:cs typeface="Roboto Condensed"/>
                          <a:sym typeface="Roboto Condensed"/>
                        </a:rPr>
                        <a:t>Sử dụng giọng đọc diễn cảm, linh hoạt.</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dirty="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93587" y="1028700"/>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grpSp>
        <p:nvGrpSpPr>
          <p:cNvPr id="10" name="Group 10"/>
          <p:cNvGrpSpPr/>
          <p:nvPr/>
        </p:nvGrpSpPr>
        <p:grpSpPr>
          <a:xfrm>
            <a:off x="796219" y="3037661"/>
            <a:ext cx="16898488" cy="1769735"/>
            <a:chOff x="0" y="0"/>
            <a:chExt cx="4450631" cy="466103"/>
          </a:xfrm>
        </p:grpSpPr>
        <p:sp>
          <p:nvSpPr>
            <p:cNvPr id="11" name="Freeform 11"/>
            <p:cNvSpPr/>
            <p:nvPr/>
          </p:nvSpPr>
          <p:spPr>
            <a:xfrm>
              <a:off x="0" y="0"/>
              <a:ext cx="4450631" cy="466103"/>
            </a:xfrm>
            <a:custGeom>
              <a:avLst/>
              <a:gdLst/>
              <a:ahLst/>
              <a:cxnLst/>
              <a:rect l="l" t="t" r="r" b="b"/>
              <a:pathLst>
                <a:path w="4450631" h="466103">
                  <a:moveTo>
                    <a:pt x="23365" y="0"/>
                  </a:moveTo>
                  <a:lnTo>
                    <a:pt x="4427265" y="0"/>
                  </a:lnTo>
                  <a:cubicBezTo>
                    <a:pt x="4433462" y="0"/>
                    <a:pt x="4439405" y="2462"/>
                    <a:pt x="4443787" y="6844"/>
                  </a:cubicBezTo>
                  <a:cubicBezTo>
                    <a:pt x="4448169" y="11225"/>
                    <a:pt x="4450631" y="17168"/>
                    <a:pt x="4450631" y="23365"/>
                  </a:cubicBezTo>
                  <a:lnTo>
                    <a:pt x="4450631" y="442738"/>
                  </a:lnTo>
                  <a:cubicBezTo>
                    <a:pt x="4450631" y="455642"/>
                    <a:pt x="4440170" y="466103"/>
                    <a:pt x="4427265" y="466103"/>
                  </a:cubicBezTo>
                  <a:lnTo>
                    <a:pt x="23365" y="466103"/>
                  </a:lnTo>
                  <a:cubicBezTo>
                    <a:pt x="10461" y="466103"/>
                    <a:pt x="0" y="455642"/>
                    <a:pt x="0" y="442738"/>
                  </a:cubicBezTo>
                  <a:lnTo>
                    <a:pt x="0" y="23365"/>
                  </a:lnTo>
                  <a:cubicBezTo>
                    <a:pt x="0" y="10461"/>
                    <a:pt x="10461" y="0"/>
                    <a:pt x="23365" y="0"/>
                  </a:cubicBezTo>
                  <a:close/>
                </a:path>
              </a:pathLst>
            </a:custGeom>
            <a:solidFill>
              <a:srgbClr val="F1F1F1"/>
            </a:solidFill>
          </p:spPr>
          <p:txBody>
            <a:bodyPr/>
            <a:lstStyle/>
            <a:p>
              <a:endParaRPr lang="vi-VN"/>
            </a:p>
          </p:txBody>
        </p:sp>
        <p:sp>
          <p:nvSpPr>
            <p:cNvPr id="12" name="TextBox 12"/>
            <p:cNvSpPr txBox="1"/>
            <p:nvPr/>
          </p:nvSpPr>
          <p:spPr>
            <a:xfrm>
              <a:off x="0" y="-47625"/>
              <a:ext cx="4450631" cy="51372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531549" y="3435038"/>
            <a:ext cx="16554789" cy="1464846"/>
          </a:xfrm>
          <a:prstGeom prst="rect">
            <a:avLst/>
          </a:prstGeom>
        </p:spPr>
        <p:txBody>
          <a:bodyPr lIns="0" tIns="0" rIns="0" bIns="0" rtlCol="0" anchor="t">
            <a:spAutoFit/>
          </a:bodyPr>
          <a:lstStyle/>
          <a:p>
            <a:pPr algn="just">
              <a:lnSpc>
                <a:spcPts val="5880"/>
              </a:lnSpc>
            </a:pPr>
            <a:r>
              <a:rPr lang="en-US" sz="4200" b="1">
                <a:solidFill>
                  <a:srgbClr val="535254"/>
                </a:solidFill>
                <a:latin typeface="Roboto Condensed Bold"/>
                <a:ea typeface="Roboto Condensed Bold"/>
                <a:cs typeface="Roboto Condensed Bold"/>
                <a:sym typeface="Roboto Condensed Bold"/>
              </a:rPr>
              <a:t>Câu 1: Sân bay Xiêm Riệp cách trung tâm thành phố bao nhiêu ki-lô-mét?</a:t>
            </a:r>
          </a:p>
          <a:p>
            <a:pPr algn="just">
              <a:lnSpc>
                <a:spcPts val="5880"/>
              </a:lnSpc>
            </a:pPr>
            <a:endParaRPr lang="en-US" sz="4200" b="1">
              <a:solidFill>
                <a:srgbClr val="535254"/>
              </a:solidFill>
              <a:latin typeface="Roboto Condensed Bold"/>
              <a:ea typeface="Roboto Condensed Bold"/>
              <a:cs typeface="Roboto Condensed Bold"/>
              <a:sym typeface="Roboto Condensed Bold"/>
            </a:endParaRPr>
          </a:p>
        </p:txBody>
      </p:sp>
      <p:sp>
        <p:nvSpPr>
          <p:cNvPr id="14" name="TextBox 14"/>
          <p:cNvSpPr txBox="1"/>
          <p:nvPr/>
        </p:nvSpPr>
        <p:spPr>
          <a:xfrm>
            <a:off x="5761067" y="5564454"/>
            <a:ext cx="15084310" cy="3693846"/>
          </a:xfrm>
          <a:prstGeom prst="rect">
            <a:avLst/>
          </a:prstGeom>
        </p:spPr>
        <p:txBody>
          <a:bodyPr lIns="0" tIns="0" rIns="0" bIns="0" rtlCol="0" anchor="t">
            <a:spAutoFit/>
          </a:bodyPr>
          <a:lstStyle/>
          <a:p>
            <a:pPr algn="l">
              <a:lnSpc>
                <a:spcPts val="5875"/>
              </a:lnSpc>
            </a:pPr>
            <a:r>
              <a:rPr lang="en-US" sz="4200">
                <a:solidFill>
                  <a:srgbClr val="422C06"/>
                </a:solidFill>
                <a:latin typeface="Roboto Condensed"/>
                <a:ea typeface="Roboto Condensed"/>
                <a:cs typeface="Roboto Condensed"/>
                <a:sym typeface="Roboto Condensed"/>
              </a:rPr>
              <a:t>A. 5 km</a:t>
            </a:r>
          </a:p>
          <a:p>
            <a:pPr algn="l">
              <a:lnSpc>
                <a:spcPts val="5875"/>
              </a:lnSpc>
            </a:pPr>
            <a:r>
              <a:rPr lang="en-US" sz="4200">
                <a:solidFill>
                  <a:srgbClr val="422C06"/>
                </a:solidFill>
                <a:latin typeface="Roboto Condensed"/>
                <a:ea typeface="Roboto Condensed"/>
                <a:cs typeface="Roboto Condensed"/>
                <a:sym typeface="Roboto Condensed"/>
              </a:rPr>
              <a:t>B. 10 km</a:t>
            </a:r>
          </a:p>
          <a:p>
            <a:pPr algn="l">
              <a:lnSpc>
                <a:spcPts val="5875"/>
              </a:lnSpc>
            </a:pPr>
            <a:r>
              <a:rPr lang="en-US" sz="4200">
                <a:solidFill>
                  <a:srgbClr val="422C06"/>
                </a:solidFill>
                <a:latin typeface="Roboto Condensed"/>
                <a:ea typeface="Roboto Condensed"/>
                <a:cs typeface="Roboto Condensed"/>
                <a:sym typeface="Roboto Condensed"/>
              </a:rPr>
              <a:t>C. 15 km</a:t>
            </a:r>
          </a:p>
          <a:p>
            <a:pPr algn="l">
              <a:lnSpc>
                <a:spcPts val="5875"/>
              </a:lnSpc>
            </a:pPr>
            <a:r>
              <a:rPr lang="en-US" sz="4200">
                <a:solidFill>
                  <a:srgbClr val="422C06"/>
                </a:solidFill>
                <a:latin typeface="Roboto Condensed"/>
                <a:ea typeface="Roboto Condensed"/>
                <a:cs typeface="Roboto Condensed"/>
                <a:sym typeface="Roboto Condensed"/>
              </a:rPr>
              <a:t>D. 20 km</a:t>
            </a:r>
          </a:p>
          <a:p>
            <a:pPr algn="l">
              <a:lnSpc>
                <a:spcPts val="5879"/>
              </a:lnSpc>
            </a:pPr>
            <a:endParaRPr lang="en-US" sz="4200">
              <a:solidFill>
                <a:srgbClr val="422C06"/>
              </a:solidFill>
              <a:latin typeface="Roboto Condensed"/>
              <a:ea typeface="Roboto Condensed"/>
              <a:cs typeface="Roboto Condensed"/>
              <a:sym typeface="Roboto Condensed"/>
            </a:endParaRPr>
          </a:p>
        </p:txBody>
      </p:sp>
      <p:pic>
        <p:nvPicPr>
          <p:cNvPr id="15" name="Picture 15"/>
          <p:cNvPicPr>
            <a:picLocks noChangeAspect="1"/>
          </p:cNvPicPr>
          <p:nvPr/>
        </p:nvPicPr>
        <p:blipFill>
          <a:blip r:embed="rId2"/>
          <a:srcRect/>
          <a:stretch>
            <a:fillRect/>
          </a:stretch>
        </p:blipFill>
        <p:spPr>
          <a:xfrm>
            <a:off x="5025737" y="5784875"/>
            <a:ext cx="1470661" cy="1345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2929</Words>
  <Application>Microsoft Office PowerPoint</Application>
  <PresentationFormat>Custom</PresentationFormat>
  <Paragraphs>202</Paragraphs>
  <Slides>50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#9Slide05 VL Fadilla</vt:lpstr>
      <vt:lpstr>Arial</vt:lpstr>
      <vt:lpstr>Roboto Condensed Bold</vt:lpstr>
      <vt:lpstr>Roboto Condensed</vt:lpstr>
      <vt:lpstr>#9Slide07 Bangers</vt:lpstr>
      <vt:lpstr>Roboto Condensed Bold Italics</vt:lpstr>
      <vt:lpstr>Roboto Condensed Italics</vt:lpstr>
      <vt:lpstr>Calibri</vt:lpstr>
      <vt:lpstr>#9Slide05 Dear Saturday</vt:lpstr>
      <vt:lpstr>#9Slide07 SVNUT Triumph Press</vt:lpstr>
      <vt:lpstr>Fraunces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ĐỌC 3</dc:title>
  <cp:lastModifiedBy>QuangHung Xuan</cp:lastModifiedBy>
  <cp:revision>4</cp:revision>
  <dcterms:created xsi:type="dcterms:W3CDTF">2006-08-16T00:00:00Z</dcterms:created>
  <dcterms:modified xsi:type="dcterms:W3CDTF">2026-02-26T11:41:34Z</dcterms:modified>
  <dc:identifier>DAGZC9H-ek8</dc:identifier>
</cp:coreProperties>
</file>