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18288000" cy="10287000"/>
  <p:notesSz cx="6858000" cy="9144000"/>
  <p:embeddedFontLst>
    <p:embeddedFont>
      <p:font typeface="#9Slide05 Braxton Regular" panose="020B0604020202020204" charset="-93"/>
      <p:regular r:id="rId68"/>
    </p:embeddedFont>
    <p:embeddedFont>
      <p:font typeface="#9Slide05 SVNVictoria" panose="020B0604020202020204" charset="0"/>
      <p:regular r:id="rId69"/>
    </p:embeddedFont>
    <p:embeddedFont>
      <p:font typeface="#9Slide05 Thunder" panose="020B0604020202020204" charset="-93"/>
      <p:regular r:id="rId70"/>
    </p:embeddedFont>
    <p:embeddedFont>
      <p:font typeface="#9Slide05 ViceroyJF" panose="020B0604020202020204" charset="0"/>
      <p:regular r:id="rId71"/>
    </p:embeddedFont>
    <p:embeddedFont>
      <p:font typeface="#9Slide05 VL Fadilla" panose="020B0604020202020204" charset="-93"/>
      <p:regular r:id="rId72"/>
    </p:embeddedFont>
    <p:embeddedFont>
      <p:font typeface="#9Slide06 SVNHave Heart 2" panose="020B0604020202020204" charset="0"/>
      <p:regular r:id="rId73"/>
    </p:embeddedFont>
    <p:embeddedFont>
      <p:font typeface="#9Slide07 SVNBango" panose="020B0604020202020204" charset="0"/>
      <p:regular r:id="rId74"/>
    </p:embeddedFont>
    <p:embeddedFont>
      <p:font typeface="#9Slide07 SVNUT Triumph Press" panose="00000500000000000000" charset="0"/>
      <p:boldItalic r:id="rId75"/>
    </p:embeddedFont>
    <p:embeddedFont>
      <p:font typeface="Fraunces Bold" panose="020B0604020202020204" charset="-93"/>
      <p:regular r:id="rId76"/>
    </p:embeddedFont>
    <p:embeddedFont>
      <p:font typeface="Roboto Condensed" panose="02000000000000000000" pitchFamily="2" charset="0"/>
      <p:regular r:id="rId77"/>
      <p:boldItalic r:id="rId78"/>
    </p:embeddedFont>
    <p:embeddedFont>
      <p:font typeface="Roboto Condensed Bold" panose="02000000000000000000" charset="0"/>
      <p:regular r:id="rId79"/>
    </p:embeddedFont>
    <p:embeddedFont>
      <p:font typeface="Roboto Condensed Bold Italics" panose="020B0604020202020204" charset="0"/>
      <p:regular r:id="rId80"/>
    </p:embeddedFont>
    <p:embeddedFont>
      <p:font typeface="Roboto Condensed Italics" panose="020B0604020202020204" charset="0"/>
      <p:regular r:id="rId81"/>
    </p:embeddedFont>
    <p:embeddedFont>
      <p:font typeface="UTM Scriptina KT" panose="020B0604020202020204" charset="-93"/>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0.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sv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7.jpe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8.pn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39.pn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72.gif"/><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72.gif"/><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182B"/>
        </a:solidFill>
        <a:effectLst/>
      </p:bgPr>
    </p:bg>
    <p:spTree>
      <p:nvGrpSpPr>
        <p:cNvPr id="1" name=""/>
        <p:cNvGrpSpPr/>
        <p:nvPr/>
      </p:nvGrpSpPr>
      <p:grpSpPr>
        <a:xfrm>
          <a:off x="0" y="0"/>
          <a:ext cx="0" cy="0"/>
          <a:chOff x="0" y="0"/>
          <a:chExt cx="0" cy="0"/>
        </a:xfrm>
      </p:grpSpPr>
      <p:sp>
        <p:nvSpPr>
          <p:cNvPr id="2" name="Freeform 2"/>
          <p:cNvSpPr/>
          <p:nvPr/>
        </p:nvSpPr>
        <p:spPr>
          <a:xfrm>
            <a:off x="289736" y="4200451"/>
            <a:ext cx="6379007" cy="7937679"/>
          </a:xfrm>
          <a:custGeom>
            <a:avLst/>
            <a:gdLst/>
            <a:ahLst/>
            <a:cxnLst/>
            <a:rect l="l" t="t" r="r" b="b"/>
            <a:pathLst>
              <a:path w="6379007" h="7937679">
                <a:moveTo>
                  <a:pt x="0" y="0"/>
                </a:moveTo>
                <a:lnTo>
                  <a:pt x="6379007" y="0"/>
                </a:lnTo>
                <a:lnTo>
                  <a:pt x="6379007" y="7937679"/>
                </a:lnTo>
                <a:lnTo>
                  <a:pt x="0" y="7937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970795" y="-4009470"/>
            <a:ext cx="15432371" cy="15432371"/>
          </a:xfrm>
          <a:custGeom>
            <a:avLst/>
            <a:gdLst/>
            <a:ahLst/>
            <a:cxnLst/>
            <a:rect l="l" t="t" r="r" b="b"/>
            <a:pathLst>
              <a:path w="15432371" h="15432371">
                <a:moveTo>
                  <a:pt x="0" y="0"/>
                </a:moveTo>
                <a:lnTo>
                  <a:pt x="15432371" y="0"/>
                </a:lnTo>
                <a:lnTo>
                  <a:pt x="15432371" y="15432371"/>
                </a:lnTo>
                <a:lnTo>
                  <a:pt x="0" y="15432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388441" y="-469985"/>
            <a:ext cx="4597079" cy="4670436"/>
          </a:xfrm>
          <a:custGeom>
            <a:avLst/>
            <a:gdLst/>
            <a:ahLst/>
            <a:cxnLst/>
            <a:rect l="l" t="t" r="r" b="b"/>
            <a:pathLst>
              <a:path w="4597079" h="4670436">
                <a:moveTo>
                  <a:pt x="0" y="0"/>
                </a:moveTo>
                <a:lnTo>
                  <a:pt x="4597079" y="0"/>
                </a:lnTo>
                <a:lnTo>
                  <a:pt x="4597079" y="4670436"/>
                </a:lnTo>
                <a:lnTo>
                  <a:pt x="0" y="4670436"/>
                </a:lnTo>
                <a:lnTo>
                  <a:pt x="0" y="0"/>
                </a:lnTo>
                <a:close/>
              </a:path>
            </a:pathLst>
          </a:custGeom>
          <a:blipFill>
            <a:blip r:embed="rId6"/>
            <a:stretch>
              <a:fillRect/>
            </a:stretch>
          </a:blipFill>
        </p:spPr>
        <p:txBody>
          <a:bodyPr/>
          <a:lstStyle/>
          <a:p>
            <a:endParaRPr lang="en-US"/>
          </a:p>
        </p:txBody>
      </p:sp>
      <p:sp>
        <p:nvSpPr>
          <p:cNvPr id="5" name="Freeform 5"/>
          <p:cNvSpPr/>
          <p:nvPr/>
        </p:nvSpPr>
        <p:spPr>
          <a:xfrm>
            <a:off x="13311607" y="-801742"/>
            <a:ext cx="5802119" cy="7458398"/>
          </a:xfrm>
          <a:custGeom>
            <a:avLst/>
            <a:gdLst/>
            <a:ahLst/>
            <a:cxnLst/>
            <a:rect l="l" t="t" r="r" b="b"/>
            <a:pathLst>
              <a:path w="5802119" h="7458398">
                <a:moveTo>
                  <a:pt x="0" y="0"/>
                </a:moveTo>
                <a:lnTo>
                  <a:pt x="5802119" y="0"/>
                </a:lnTo>
                <a:lnTo>
                  <a:pt x="5802119" y="7458398"/>
                </a:lnTo>
                <a:lnTo>
                  <a:pt x="0" y="7458398"/>
                </a:lnTo>
                <a:lnTo>
                  <a:pt x="0" y="0"/>
                </a:lnTo>
                <a:close/>
              </a:path>
            </a:pathLst>
          </a:custGeom>
          <a:blipFill>
            <a:blip r:embed="rId7"/>
            <a:stretch>
              <a:fillRect/>
            </a:stretch>
          </a:blipFill>
        </p:spPr>
        <p:txBody>
          <a:bodyPr/>
          <a:lstStyle/>
          <a:p>
            <a:endParaRPr lang="en-US"/>
          </a:p>
        </p:txBody>
      </p:sp>
      <p:sp>
        <p:nvSpPr>
          <p:cNvPr id="6" name="Freeform 6"/>
          <p:cNvSpPr/>
          <p:nvPr/>
        </p:nvSpPr>
        <p:spPr>
          <a:xfrm>
            <a:off x="8552324" y="1028700"/>
            <a:ext cx="6745378" cy="6912817"/>
          </a:xfrm>
          <a:custGeom>
            <a:avLst/>
            <a:gdLst/>
            <a:ahLst/>
            <a:cxnLst/>
            <a:rect l="l" t="t" r="r" b="b"/>
            <a:pathLst>
              <a:path w="6745378" h="6912817">
                <a:moveTo>
                  <a:pt x="0" y="0"/>
                </a:moveTo>
                <a:lnTo>
                  <a:pt x="6745378" y="0"/>
                </a:lnTo>
                <a:lnTo>
                  <a:pt x="6745378" y="6912817"/>
                </a:lnTo>
                <a:lnTo>
                  <a:pt x="0" y="6912817"/>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1028700" y="1464193"/>
            <a:ext cx="8833984" cy="3020915"/>
          </a:xfrm>
          <a:prstGeom prst="rect">
            <a:avLst/>
          </a:prstGeom>
        </p:spPr>
        <p:txBody>
          <a:bodyPr lIns="0" tIns="0" rIns="0" bIns="0" rtlCol="0" anchor="t">
            <a:spAutoFit/>
          </a:bodyPr>
          <a:lstStyle/>
          <a:p>
            <a:pPr algn="ctr">
              <a:lnSpc>
                <a:spcPts val="24704"/>
              </a:lnSpc>
            </a:pPr>
            <a:r>
              <a:rPr lang="en-US" sz="17645">
                <a:solidFill>
                  <a:srgbClr val="FFFFFF"/>
                </a:solidFill>
                <a:latin typeface="#9Slide06 SVNHave Heart 2"/>
                <a:ea typeface="#9Slide06 SVNHave Heart 2"/>
                <a:cs typeface="#9Slide06 SVNHave Heart 2"/>
                <a:sym typeface="#9Slide06 SVNHave Heart 2"/>
              </a:rPr>
              <a:t>TẮT ĐÈN </a:t>
            </a:r>
          </a:p>
        </p:txBody>
      </p:sp>
      <p:sp>
        <p:nvSpPr>
          <p:cNvPr id="8" name="TextBox 8"/>
          <p:cNvSpPr txBox="1"/>
          <p:nvPr/>
        </p:nvSpPr>
        <p:spPr>
          <a:xfrm>
            <a:off x="7484626" y="7045176"/>
            <a:ext cx="9232115" cy="3020915"/>
          </a:xfrm>
          <a:prstGeom prst="rect">
            <a:avLst/>
          </a:prstGeom>
        </p:spPr>
        <p:txBody>
          <a:bodyPr lIns="0" tIns="0" rIns="0" bIns="0" rtlCol="0" anchor="t">
            <a:spAutoFit/>
          </a:bodyPr>
          <a:lstStyle/>
          <a:p>
            <a:pPr algn="ctr">
              <a:lnSpc>
                <a:spcPts val="24704"/>
              </a:lnSpc>
            </a:pPr>
            <a:r>
              <a:rPr lang="en-US" sz="17645">
                <a:solidFill>
                  <a:srgbClr val="FFFFFF"/>
                </a:solidFill>
                <a:latin typeface="#9Slide06 SVNHave Heart 2"/>
                <a:ea typeface="#9Slide06 SVNHave Heart 2"/>
                <a:cs typeface="#9Slide06 SVNHave Heart 2"/>
                <a:sym typeface="#9Slide06 SVNHave Heart 2"/>
              </a:rPr>
              <a:t>BẬT KÍ ỨC</a:t>
            </a:r>
          </a:p>
        </p:txBody>
      </p:sp>
      <p:sp>
        <p:nvSpPr>
          <p:cNvPr id="9" name="TextBox 9"/>
          <p:cNvSpPr txBox="1"/>
          <p:nvPr/>
        </p:nvSpPr>
        <p:spPr>
          <a:xfrm>
            <a:off x="289736" y="253110"/>
            <a:ext cx="15144982" cy="1019175"/>
          </a:xfrm>
          <a:prstGeom prst="rect">
            <a:avLst/>
          </a:prstGeom>
        </p:spPr>
        <p:txBody>
          <a:bodyPr lIns="0" tIns="0" rIns="0" bIns="0" rtlCol="0" anchor="t">
            <a:spAutoFit/>
          </a:bodyPr>
          <a:lstStyle/>
          <a:p>
            <a:pPr algn="l">
              <a:lnSpc>
                <a:spcPts val="8040"/>
              </a:lnSpc>
            </a:pPr>
            <a:r>
              <a:rPr lang="en-US" sz="6700" b="1" spc="335">
                <a:solidFill>
                  <a:srgbClr val="F8F4D9"/>
                </a:solidFill>
                <a:latin typeface="Fraunces Bold"/>
                <a:ea typeface="Fraunces Bold"/>
                <a:cs typeface="Fraunces Bold"/>
                <a:sym typeface="Fraunces Bold"/>
              </a:rPr>
              <a:t>1. CHUẨN BỊ ĐỌC </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p:cNvGraphicFramePr>
            <a:graphicFrameLocks noGrp="1"/>
          </p:cNvGraphicFramePr>
          <p:nvPr/>
        </p:nvGraphicFramePr>
        <p:xfrm>
          <a:off x="425848" y="2102936"/>
          <a:ext cx="17700205" cy="6943726"/>
        </p:xfrm>
        <a:graphic>
          <a:graphicData uri="http://schemas.openxmlformats.org/drawingml/2006/table">
            <a:tbl>
              <a:tblPr/>
              <a:tblGrid>
                <a:gridCol w="14984921">
                  <a:extLst>
                    <a:ext uri="{9D8B030D-6E8A-4147-A177-3AD203B41FA5}">
                      <a16:colId xmlns:a16="http://schemas.microsoft.com/office/drawing/2014/main" val="20000"/>
                    </a:ext>
                  </a:extLst>
                </a:gridCol>
                <a:gridCol w="1263780">
                  <a:extLst>
                    <a:ext uri="{9D8B030D-6E8A-4147-A177-3AD203B41FA5}">
                      <a16:colId xmlns:a16="http://schemas.microsoft.com/office/drawing/2014/main" val="20001"/>
                    </a:ext>
                  </a:extLst>
                </a:gridCol>
                <a:gridCol w="1451504">
                  <a:extLst>
                    <a:ext uri="{9D8B030D-6E8A-4147-A177-3AD203B41FA5}">
                      <a16:colId xmlns:a16="http://schemas.microsoft.com/office/drawing/2014/main" val="20002"/>
                    </a:ext>
                  </a:extLst>
                </a:gridCol>
              </a:tblGrid>
              <a:tr h="1245082">
                <a:tc>
                  <a:txBody>
                    <a:bodyPr/>
                    <a:lstStyle/>
                    <a:p>
                      <a:pPr algn="ctr">
                        <a:lnSpc>
                          <a:spcPts val="5039"/>
                        </a:lnSpc>
                        <a:defRPr/>
                      </a:pPr>
                      <a:r>
                        <a:rPr lang="en-US" sz="4199" b="1">
                          <a:solidFill>
                            <a:srgbClr val="FFFFFF">
                              <a:alpha val="73725"/>
                            </a:srgbClr>
                          </a:solidFill>
                          <a:latin typeface="Roboto Condensed Bold"/>
                          <a:ea typeface="Roboto Condensed Bold"/>
                          <a:cs typeface="Roboto Condensed Bold"/>
                          <a:sym typeface="Roboto Condensed Bold"/>
                        </a:rPr>
                        <a:t>Tiêu chí</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863D3D">
                        <a:alpha val="73725"/>
                      </a:srgbClr>
                    </a:solidFill>
                  </a:tcPr>
                </a:tc>
                <a:tc>
                  <a:txBody>
                    <a:bodyPr/>
                    <a:lstStyle/>
                    <a:p>
                      <a:pPr algn="ctr">
                        <a:lnSpc>
                          <a:spcPts val="5039"/>
                        </a:lnSpc>
                        <a:defRPr/>
                      </a:pPr>
                      <a:r>
                        <a:rPr lang="en-US" sz="4199" b="1">
                          <a:solidFill>
                            <a:srgbClr val="FFFFFF">
                              <a:alpha val="73725"/>
                            </a:srgbClr>
                          </a:solidFill>
                          <a:latin typeface="Roboto Condensed Bold"/>
                          <a:ea typeface="Roboto Condensed Bold"/>
                          <a:cs typeface="Roboto Condensed Bold"/>
                          <a:sym typeface="Roboto Condensed Bold"/>
                        </a:rPr>
                        <a:t>Đạt </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863D3D">
                        <a:alpha val="73725"/>
                      </a:srgbClr>
                    </a:solidFill>
                  </a:tcPr>
                </a:tc>
                <a:tc>
                  <a:txBody>
                    <a:bodyPr/>
                    <a:lstStyle/>
                    <a:p>
                      <a:pPr algn="ctr">
                        <a:lnSpc>
                          <a:spcPts val="5039"/>
                        </a:lnSpc>
                        <a:defRPr/>
                      </a:pPr>
                      <a:r>
                        <a:rPr lang="en-US" sz="4199" b="1">
                          <a:solidFill>
                            <a:srgbClr val="FFFFFF">
                              <a:alpha val="73725"/>
                            </a:srgbClr>
                          </a:solidFill>
                          <a:latin typeface="Roboto Condensed Bold"/>
                          <a:ea typeface="Roboto Condensed Bold"/>
                          <a:cs typeface="Roboto Condensed Bold"/>
                          <a:sym typeface="Roboto Condensed Bold"/>
                        </a:rPr>
                        <a:t>CĐ</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863D3D">
                        <a:alpha val="73725"/>
                      </a:srgbClr>
                    </a:solidFill>
                  </a:tcPr>
                </a:tc>
                <a:extLst>
                  <a:ext uri="{0D108BD9-81ED-4DB2-BD59-A6C34878D82A}">
                    <a16:rowId xmlns:a16="http://schemas.microsoft.com/office/drawing/2014/main" val="10000"/>
                  </a:ext>
                </a:extLst>
              </a:tr>
              <a:tr h="1245082">
                <a:tc>
                  <a:txBody>
                    <a:bodyPr/>
                    <a:lstStyle/>
                    <a:p>
                      <a:pPr algn="l">
                        <a:lnSpc>
                          <a:spcPts val="5039"/>
                        </a:lnSpc>
                        <a:defRPr/>
                      </a:pPr>
                      <a:r>
                        <a:rPr lang="en-US" sz="4199">
                          <a:solidFill>
                            <a:srgbClr val="000000">
                              <a:alpha val="73725"/>
                            </a:srgbClr>
                          </a:solidFill>
                          <a:latin typeface="Roboto Condensed"/>
                          <a:ea typeface="Roboto Condensed"/>
                          <a:cs typeface="Roboto Condensed"/>
                          <a:sym typeface="Roboto Condensed"/>
                        </a:rPr>
                        <a:t>Đọc diễn cảm, không bỏ từ, thêm từ.</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1"/>
                  </a:ext>
                </a:extLst>
              </a:tr>
              <a:tr h="1245082">
                <a:tc>
                  <a:txBody>
                    <a:bodyPr/>
                    <a:lstStyle/>
                    <a:p>
                      <a:pPr algn="l">
                        <a:lnSpc>
                          <a:spcPts val="5039"/>
                        </a:lnSpc>
                        <a:defRPr/>
                      </a:pPr>
                      <a:r>
                        <a:rPr lang="en-US" sz="4199">
                          <a:solidFill>
                            <a:srgbClr val="000000">
                              <a:alpha val="73725"/>
                            </a:srgbClr>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2"/>
                  </a:ext>
                </a:extLst>
              </a:tr>
              <a:tr h="1245082">
                <a:tc>
                  <a:txBody>
                    <a:bodyPr/>
                    <a:lstStyle/>
                    <a:p>
                      <a:pPr algn="l">
                        <a:lnSpc>
                          <a:spcPts val="5039"/>
                        </a:lnSpc>
                        <a:defRPr/>
                      </a:pPr>
                      <a:r>
                        <a:rPr lang="en-US" sz="4199">
                          <a:solidFill>
                            <a:srgbClr val="000000">
                              <a:alpha val="73725"/>
                            </a:srgbClr>
                          </a:solidFill>
                          <a:latin typeface="Roboto Condensed"/>
                          <a:ea typeface="Roboto Condensed"/>
                          <a:cs typeface="Roboto Condensed"/>
                          <a:sym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3"/>
                  </a:ext>
                </a:extLst>
              </a:tr>
              <a:tr h="1963398">
                <a:tc>
                  <a:txBody>
                    <a:bodyPr/>
                    <a:lstStyle/>
                    <a:p>
                      <a:pPr algn="just">
                        <a:lnSpc>
                          <a:spcPts val="5627"/>
                        </a:lnSpc>
                        <a:defRPr/>
                      </a:pPr>
                      <a:r>
                        <a:rPr lang="en-US" sz="4199">
                          <a:solidFill>
                            <a:srgbClr val="000000">
                              <a:alpha val="73725"/>
                            </a:srgbClr>
                          </a:solidFill>
                          <a:latin typeface="Roboto Condensed"/>
                          <a:ea typeface="Roboto Condensed"/>
                          <a:cs typeface="Roboto Condensed"/>
                          <a:sym typeface="Roboto Condensed"/>
                        </a:rPr>
                        <a:t>Sử dụng giọng điệu thiết tha, nhẹ nhàng để thể hiện được cảm xúc của người cháu dành cho bà.</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4"/>
                  </a:ext>
                </a:extLst>
              </a:tr>
            </a:tbl>
          </a:graphicData>
        </a:graphic>
      </p:graphicFrame>
      <p:sp>
        <p:nvSpPr>
          <p:cNvPr id="6" name="TextBox 6"/>
          <p:cNvSpPr txBox="1"/>
          <p:nvPr/>
        </p:nvSpPr>
        <p:spPr>
          <a:xfrm>
            <a:off x="1850546"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2. ĐỌC VĂN BẢN</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6" name="Group 6"/>
          <p:cNvGrpSpPr/>
          <p:nvPr/>
        </p:nvGrpSpPr>
        <p:grpSpPr>
          <a:xfrm>
            <a:off x="2261789" y="2728042"/>
            <a:ext cx="13724716" cy="4847568"/>
            <a:chOff x="0" y="0"/>
            <a:chExt cx="3614740" cy="1276726"/>
          </a:xfrm>
        </p:grpSpPr>
        <p:sp>
          <p:nvSpPr>
            <p:cNvPr id="7" name="Freeform 7"/>
            <p:cNvSpPr/>
            <p:nvPr/>
          </p:nvSpPr>
          <p:spPr>
            <a:xfrm>
              <a:off x="0" y="0"/>
              <a:ext cx="3614740" cy="1276726"/>
            </a:xfrm>
            <a:custGeom>
              <a:avLst/>
              <a:gdLst/>
              <a:ahLst/>
              <a:cxnLst/>
              <a:rect l="l" t="t" r="r" b="b"/>
              <a:pathLst>
                <a:path w="3614740" h="1276726">
                  <a:moveTo>
                    <a:pt x="28768" y="0"/>
                  </a:moveTo>
                  <a:lnTo>
                    <a:pt x="3585972" y="0"/>
                  </a:lnTo>
                  <a:cubicBezTo>
                    <a:pt x="3593602" y="0"/>
                    <a:pt x="3600919" y="3031"/>
                    <a:pt x="3606314" y="8426"/>
                  </a:cubicBezTo>
                  <a:cubicBezTo>
                    <a:pt x="3611709" y="13821"/>
                    <a:pt x="3614740" y="21139"/>
                    <a:pt x="3614740" y="28768"/>
                  </a:cubicBezTo>
                  <a:lnTo>
                    <a:pt x="3614740" y="1247957"/>
                  </a:lnTo>
                  <a:cubicBezTo>
                    <a:pt x="3614740" y="1255587"/>
                    <a:pt x="3611709" y="1262905"/>
                    <a:pt x="3606314" y="1268300"/>
                  </a:cubicBezTo>
                  <a:cubicBezTo>
                    <a:pt x="3600919" y="1273695"/>
                    <a:pt x="3593602" y="1276726"/>
                    <a:pt x="3585972" y="1276726"/>
                  </a:cubicBezTo>
                  <a:lnTo>
                    <a:pt x="28768" y="1276726"/>
                  </a:lnTo>
                  <a:cubicBezTo>
                    <a:pt x="21139" y="1276726"/>
                    <a:pt x="13821" y="1273695"/>
                    <a:pt x="8426" y="1268300"/>
                  </a:cubicBezTo>
                  <a:cubicBezTo>
                    <a:pt x="3031" y="1262905"/>
                    <a:pt x="0" y="1255587"/>
                    <a:pt x="0" y="1247957"/>
                  </a:cubicBezTo>
                  <a:lnTo>
                    <a:pt x="0" y="28768"/>
                  </a:lnTo>
                  <a:cubicBezTo>
                    <a:pt x="0" y="21139"/>
                    <a:pt x="3031" y="13821"/>
                    <a:pt x="8426" y="8426"/>
                  </a:cubicBezTo>
                  <a:cubicBezTo>
                    <a:pt x="13821" y="3031"/>
                    <a:pt x="21139" y="0"/>
                    <a:pt x="28768" y="0"/>
                  </a:cubicBezTo>
                  <a:close/>
                </a:path>
              </a:pathLst>
            </a:custGeom>
            <a:solidFill>
              <a:srgbClr val="F8F4D9"/>
            </a:solidFill>
          </p:spPr>
          <p:txBody>
            <a:bodyPr/>
            <a:lstStyle/>
            <a:p>
              <a:endParaRPr lang="en-US"/>
            </a:p>
          </p:txBody>
        </p:sp>
        <p:sp>
          <p:nvSpPr>
            <p:cNvPr id="8" name="TextBox 8"/>
            <p:cNvSpPr txBox="1"/>
            <p:nvPr/>
          </p:nvSpPr>
          <p:spPr>
            <a:xfrm>
              <a:off x="0" y="-38100"/>
              <a:ext cx="3614740" cy="1314826"/>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850546"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2. ĐỌC VĂN BẢN</a:t>
            </a:r>
          </a:p>
        </p:txBody>
      </p:sp>
      <p:sp>
        <p:nvSpPr>
          <p:cNvPr id="10" name="TextBox 10"/>
          <p:cNvSpPr txBox="1"/>
          <p:nvPr/>
        </p:nvSpPr>
        <p:spPr>
          <a:xfrm>
            <a:off x="2475554" y="3532576"/>
            <a:ext cx="13297185" cy="3143251"/>
          </a:xfrm>
          <a:prstGeom prst="rect">
            <a:avLst/>
          </a:prstGeom>
        </p:spPr>
        <p:txBody>
          <a:bodyPr lIns="0" tIns="0" rIns="0" bIns="0" rtlCol="0" anchor="t">
            <a:spAutoFit/>
          </a:bodyPr>
          <a:lstStyle/>
          <a:p>
            <a:pPr marL="971540" lvl="1" indent="-485770" algn="just">
              <a:lnSpc>
                <a:spcPts val="6299"/>
              </a:lnSpc>
              <a:buFont typeface="Arial"/>
              <a:buChar char="•"/>
            </a:pPr>
            <a:r>
              <a:rPr lang="en-US" sz="4499">
                <a:solidFill>
                  <a:srgbClr val="884F21"/>
                </a:solidFill>
                <a:latin typeface="Roboto Condensed"/>
                <a:ea typeface="Roboto Condensed"/>
                <a:cs typeface="Roboto Condensed"/>
                <a:sym typeface="Roboto Condensed"/>
              </a:rPr>
              <a:t>HS sẽ trả lời một số câu hỏi trắc nghiệm để thử độ chú ý trong quá trình đọc bài bằng các câu trả lời ngắn</a:t>
            </a:r>
          </a:p>
          <a:p>
            <a:pPr marL="971540" lvl="1" indent="-485770" algn="just">
              <a:lnSpc>
                <a:spcPts val="6299"/>
              </a:lnSpc>
              <a:buFont typeface="Arial"/>
              <a:buChar char="•"/>
            </a:pPr>
            <a:r>
              <a:rPr lang="en-US" sz="4499">
                <a:solidFill>
                  <a:srgbClr val="884F21"/>
                </a:solidFill>
                <a:latin typeface="Roboto Condensed"/>
                <a:ea typeface="Roboto Condensed"/>
                <a:cs typeface="Roboto Condensed"/>
                <a:sym typeface="Roboto Condensed"/>
              </a:rPr>
              <a:t>HS tham gia trả lời theo hình thức cá nhân, thời gian say nghĩ vfa trả lời là 30s/1 câu hỏi</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6" name="Group 6"/>
          <p:cNvGrpSpPr/>
          <p:nvPr/>
        </p:nvGrpSpPr>
        <p:grpSpPr>
          <a:xfrm>
            <a:off x="8077841" y="2499566"/>
            <a:ext cx="6490135" cy="1321587"/>
            <a:chOff x="0" y="0"/>
            <a:chExt cx="1709336" cy="348072"/>
          </a:xfrm>
        </p:grpSpPr>
        <p:sp>
          <p:nvSpPr>
            <p:cNvPr id="7" name="Freeform 7"/>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8" name="TextBox 8"/>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8077841" y="4482707"/>
            <a:ext cx="6490135" cy="1321587"/>
            <a:chOff x="0" y="0"/>
            <a:chExt cx="1709336" cy="348072"/>
          </a:xfrm>
        </p:grpSpPr>
        <p:sp>
          <p:nvSpPr>
            <p:cNvPr id="10" name="Freeform 10"/>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1" name="TextBox 11"/>
            <p:cNvSpPr txBox="1"/>
            <p:nvPr/>
          </p:nvSpPr>
          <p:spPr>
            <a:xfrm>
              <a:off x="0" y="-47625"/>
              <a:ext cx="1709336" cy="395697"/>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8077841" y="6461518"/>
            <a:ext cx="6490135" cy="1321587"/>
            <a:chOff x="0" y="0"/>
            <a:chExt cx="1709336" cy="348072"/>
          </a:xfrm>
        </p:grpSpPr>
        <p:sp>
          <p:nvSpPr>
            <p:cNvPr id="13" name="Freeform 13"/>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4" name="TextBox 14"/>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8077841" y="8440330"/>
            <a:ext cx="6490135" cy="1321587"/>
            <a:chOff x="0" y="0"/>
            <a:chExt cx="1709336" cy="348072"/>
          </a:xfrm>
        </p:grpSpPr>
        <p:sp>
          <p:nvSpPr>
            <p:cNvPr id="16" name="Freeform 16"/>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7" name="TextBox 17"/>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241415" y="7658139"/>
            <a:ext cx="2914286" cy="2756428"/>
          </a:xfrm>
          <a:custGeom>
            <a:avLst/>
            <a:gdLst/>
            <a:ahLst/>
            <a:cxnLst/>
            <a:rect l="l" t="t" r="r" b="b"/>
            <a:pathLst>
              <a:path w="2914286" h="2756428">
                <a:moveTo>
                  <a:pt x="0" y="0"/>
                </a:moveTo>
                <a:lnTo>
                  <a:pt x="2914285" y="0"/>
                </a:lnTo>
                <a:lnTo>
                  <a:pt x="2914285" y="2756428"/>
                </a:lnTo>
                <a:lnTo>
                  <a:pt x="0" y="27564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9" name="Group 19"/>
          <p:cNvGrpSpPr/>
          <p:nvPr/>
        </p:nvGrpSpPr>
        <p:grpSpPr>
          <a:xfrm>
            <a:off x="1028700" y="3369759"/>
            <a:ext cx="4728651" cy="5600594"/>
            <a:chOff x="0" y="0"/>
            <a:chExt cx="1245406" cy="1475054"/>
          </a:xfrm>
        </p:grpSpPr>
        <p:sp>
          <p:nvSpPr>
            <p:cNvPr id="20" name="Freeform 20"/>
            <p:cNvSpPr/>
            <p:nvPr/>
          </p:nvSpPr>
          <p:spPr>
            <a:xfrm>
              <a:off x="0" y="0"/>
              <a:ext cx="1245406" cy="1475054"/>
            </a:xfrm>
            <a:custGeom>
              <a:avLst/>
              <a:gdLst/>
              <a:ahLst/>
              <a:cxnLst/>
              <a:rect l="l" t="t" r="r" b="b"/>
              <a:pathLst>
                <a:path w="1245406" h="1475054">
                  <a:moveTo>
                    <a:pt x="83499" y="0"/>
                  </a:moveTo>
                  <a:lnTo>
                    <a:pt x="1161907" y="0"/>
                  </a:lnTo>
                  <a:cubicBezTo>
                    <a:pt x="1184052" y="0"/>
                    <a:pt x="1205291" y="8797"/>
                    <a:pt x="1220950" y="24456"/>
                  </a:cubicBezTo>
                  <a:cubicBezTo>
                    <a:pt x="1236609" y="40115"/>
                    <a:pt x="1245406" y="61354"/>
                    <a:pt x="1245406" y="83499"/>
                  </a:cubicBezTo>
                  <a:lnTo>
                    <a:pt x="1245406" y="1391554"/>
                  </a:lnTo>
                  <a:cubicBezTo>
                    <a:pt x="1245406" y="1413700"/>
                    <a:pt x="1236609" y="1434938"/>
                    <a:pt x="1220950" y="1450597"/>
                  </a:cubicBezTo>
                  <a:cubicBezTo>
                    <a:pt x="1205291" y="1466256"/>
                    <a:pt x="1184052" y="1475054"/>
                    <a:pt x="1161907" y="1475054"/>
                  </a:cubicBezTo>
                  <a:lnTo>
                    <a:pt x="83499" y="1475054"/>
                  </a:lnTo>
                  <a:cubicBezTo>
                    <a:pt x="61354" y="1475054"/>
                    <a:pt x="40115" y="1466256"/>
                    <a:pt x="24456" y="1450597"/>
                  </a:cubicBezTo>
                  <a:cubicBezTo>
                    <a:pt x="8797" y="1434938"/>
                    <a:pt x="0" y="1413700"/>
                    <a:pt x="0" y="1391554"/>
                  </a:cubicBezTo>
                  <a:lnTo>
                    <a:pt x="0" y="83499"/>
                  </a:lnTo>
                  <a:cubicBezTo>
                    <a:pt x="0" y="61354"/>
                    <a:pt x="8797" y="40115"/>
                    <a:pt x="24456" y="24456"/>
                  </a:cubicBezTo>
                  <a:cubicBezTo>
                    <a:pt x="40115" y="8797"/>
                    <a:pt x="61354" y="0"/>
                    <a:pt x="83499" y="0"/>
                  </a:cubicBezTo>
                  <a:close/>
                </a:path>
              </a:pathLst>
            </a:custGeom>
            <a:solidFill>
              <a:srgbClr val="000000">
                <a:alpha val="0"/>
              </a:srgbClr>
            </a:solidFill>
            <a:ln w="38100" cap="rnd">
              <a:solidFill>
                <a:srgbClr val="000000"/>
              </a:solidFill>
              <a:prstDash val="lgDash"/>
              <a:round/>
            </a:ln>
          </p:spPr>
          <p:txBody>
            <a:bodyPr/>
            <a:lstStyle/>
            <a:p>
              <a:endParaRPr lang="en-US"/>
            </a:p>
          </p:txBody>
        </p:sp>
        <p:sp>
          <p:nvSpPr>
            <p:cNvPr id="21" name="TextBox 21"/>
            <p:cNvSpPr txBox="1"/>
            <p:nvPr/>
          </p:nvSpPr>
          <p:spPr>
            <a:xfrm>
              <a:off x="0" y="-38100"/>
              <a:ext cx="1245406" cy="1513154"/>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3033888" y="4757103"/>
            <a:ext cx="757883" cy="643254"/>
          </a:xfrm>
          <a:custGeom>
            <a:avLst/>
            <a:gdLst/>
            <a:ahLst/>
            <a:cxnLst/>
            <a:rect l="l" t="t" r="r" b="b"/>
            <a:pathLst>
              <a:path w="757883" h="643254">
                <a:moveTo>
                  <a:pt x="0" y="0"/>
                </a:moveTo>
                <a:lnTo>
                  <a:pt x="757884" y="0"/>
                </a:lnTo>
                <a:lnTo>
                  <a:pt x="757884" y="643254"/>
                </a:lnTo>
                <a:lnTo>
                  <a:pt x="0" y="643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23"/>
          <p:cNvSpPr txBox="1"/>
          <p:nvPr/>
        </p:nvSpPr>
        <p:spPr>
          <a:xfrm>
            <a:off x="1850546"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2. ĐỌC VĂN BẢN</a:t>
            </a:r>
          </a:p>
        </p:txBody>
      </p:sp>
      <p:sp>
        <p:nvSpPr>
          <p:cNvPr id="24" name="TextBox 24"/>
          <p:cNvSpPr txBox="1"/>
          <p:nvPr/>
        </p:nvSpPr>
        <p:spPr>
          <a:xfrm>
            <a:off x="1215728" y="4359631"/>
            <a:ext cx="4354596" cy="3777615"/>
          </a:xfrm>
          <a:prstGeom prst="rect">
            <a:avLst/>
          </a:prstGeom>
        </p:spPr>
        <p:txBody>
          <a:bodyPr lIns="0" tIns="0" rIns="0" bIns="0" rtlCol="0" anchor="t">
            <a:spAutoFit/>
          </a:bodyPr>
          <a:lstStyle/>
          <a:p>
            <a:pPr algn="ctr">
              <a:lnSpc>
                <a:spcPts val="7559"/>
              </a:lnSpc>
              <a:spcBef>
                <a:spcPct val="0"/>
              </a:spcBef>
            </a:pPr>
            <a:r>
              <a:rPr lang="en-US" sz="5399">
                <a:solidFill>
                  <a:srgbClr val="6D453E"/>
                </a:solidFill>
                <a:latin typeface="#9Slide05 SVNVictoria"/>
                <a:ea typeface="#9Slide05 SVNVictoria"/>
                <a:cs typeface="#9Slide05 SVNVictoria"/>
                <a:sym typeface="#9Slide05 SVNVictoria"/>
              </a:rPr>
              <a:t>Câu 1: Ai là người bộc lộ cảm xúc, suy nghĩ trong bài thơ?</a:t>
            </a:r>
          </a:p>
        </p:txBody>
      </p:sp>
      <p:sp>
        <p:nvSpPr>
          <p:cNvPr id="25" name="TextBox 25"/>
          <p:cNvSpPr txBox="1"/>
          <p:nvPr/>
        </p:nvSpPr>
        <p:spPr>
          <a:xfrm>
            <a:off x="8605941" y="2648192"/>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A. Tôi</a:t>
            </a:r>
          </a:p>
        </p:txBody>
      </p:sp>
      <p:sp>
        <p:nvSpPr>
          <p:cNvPr id="26" name="TextBox 26"/>
          <p:cNvSpPr txBox="1"/>
          <p:nvPr/>
        </p:nvSpPr>
        <p:spPr>
          <a:xfrm>
            <a:off x="8605941" y="4631055"/>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B. Cháu (tác giả)</a:t>
            </a:r>
          </a:p>
        </p:txBody>
      </p:sp>
      <p:sp>
        <p:nvSpPr>
          <p:cNvPr id="27" name="TextBox 27"/>
          <p:cNvSpPr txBox="1"/>
          <p:nvPr/>
        </p:nvSpPr>
        <p:spPr>
          <a:xfrm>
            <a:off x="8605941" y="6655495"/>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C. Bà</a:t>
            </a:r>
          </a:p>
        </p:txBody>
      </p:sp>
      <p:sp>
        <p:nvSpPr>
          <p:cNvPr id="28" name="TextBox 28"/>
          <p:cNvSpPr txBox="1"/>
          <p:nvPr/>
        </p:nvSpPr>
        <p:spPr>
          <a:xfrm>
            <a:off x="8605941" y="8588678"/>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D/ Cả hai bà cháu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6" name="Group 6"/>
          <p:cNvGrpSpPr/>
          <p:nvPr/>
        </p:nvGrpSpPr>
        <p:grpSpPr>
          <a:xfrm>
            <a:off x="8077841" y="2499566"/>
            <a:ext cx="6490135" cy="1321587"/>
            <a:chOff x="0" y="0"/>
            <a:chExt cx="1709336" cy="348072"/>
          </a:xfrm>
        </p:grpSpPr>
        <p:sp>
          <p:nvSpPr>
            <p:cNvPr id="7" name="Freeform 7"/>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8" name="TextBox 8"/>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8077841" y="4482707"/>
            <a:ext cx="6490135" cy="1321587"/>
            <a:chOff x="0" y="0"/>
            <a:chExt cx="1709336" cy="348072"/>
          </a:xfrm>
        </p:grpSpPr>
        <p:sp>
          <p:nvSpPr>
            <p:cNvPr id="10" name="Freeform 10"/>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1" name="TextBox 11"/>
            <p:cNvSpPr txBox="1"/>
            <p:nvPr/>
          </p:nvSpPr>
          <p:spPr>
            <a:xfrm>
              <a:off x="0" y="-47625"/>
              <a:ext cx="1709336" cy="395697"/>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8077841" y="6461518"/>
            <a:ext cx="6490135" cy="1321587"/>
            <a:chOff x="0" y="0"/>
            <a:chExt cx="1709336" cy="348072"/>
          </a:xfrm>
        </p:grpSpPr>
        <p:sp>
          <p:nvSpPr>
            <p:cNvPr id="13" name="Freeform 13"/>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4" name="TextBox 14"/>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8077841" y="8440330"/>
            <a:ext cx="6490135" cy="1321587"/>
            <a:chOff x="0" y="0"/>
            <a:chExt cx="1709336" cy="348072"/>
          </a:xfrm>
        </p:grpSpPr>
        <p:sp>
          <p:nvSpPr>
            <p:cNvPr id="16" name="Freeform 16"/>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7" name="TextBox 17"/>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028700" y="2499566"/>
            <a:ext cx="5465214" cy="6193887"/>
            <a:chOff x="0" y="0"/>
            <a:chExt cx="1439398" cy="1631312"/>
          </a:xfrm>
        </p:grpSpPr>
        <p:sp>
          <p:nvSpPr>
            <p:cNvPr id="19" name="Freeform 19"/>
            <p:cNvSpPr/>
            <p:nvPr/>
          </p:nvSpPr>
          <p:spPr>
            <a:xfrm>
              <a:off x="0" y="0"/>
              <a:ext cx="1439398" cy="1631312"/>
            </a:xfrm>
            <a:custGeom>
              <a:avLst/>
              <a:gdLst/>
              <a:ahLst/>
              <a:cxnLst/>
              <a:rect l="l" t="t" r="r" b="b"/>
              <a:pathLst>
                <a:path w="1439398" h="1631312">
                  <a:moveTo>
                    <a:pt x="72246" y="0"/>
                  </a:moveTo>
                  <a:lnTo>
                    <a:pt x="1367152" y="0"/>
                  </a:lnTo>
                  <a:cubicBezTo>
                    <a:pt x="1407052" y="0"/>
                    <a:pt x="1439398" y="32345"/>
                    <a:pt x="1439398" y="72246"/>
                  </a:cubicBezTo>
                  <a:lnTo>
                    <a:pt x="1439398" y="1559066"/>
                  </a:lnTo>
                  <a:cubicBezTo>
                    <a:pt x="1439398" y="1578227"/>
                    <a:pt x="1431786" y="1596603"/>
                    <a:pt x="1418238" y="1610152"/>
                  </a:cubicBezTo>
                  <a:cubicBezTo>
                    <a:pt x="1404689" y="1623700"/>
                    <a:pt x="1386313" y="1631312"/>
                    <a:pt x="1367152" y="1631312"/>
                  </a:cubicBezTo>
                  <a:lnTo>
                    <a:pt x="72246" y="1631312"/>
                  </a:lnTo>
                  <a:cubicBezTo>
                    <a:pt x="32345" y="1631312"/>
                    <a:pt x="0" y="1598966"/>
                    <a:pt x="0" y="1559066"/>
                  </a:cubicBezTo>
                  <a:lnTo>
                    <a:pt x="0" y="72246"/>
                  </a:lnTo>
                  <a:cubicBezTo>
                    <a:pt x="0" y="32345"/>
                    <a:pt x="32345" y="0"/>
                    <a:pt x="72246" y="0"/>
                  </a:cubicBezTo>
                  <a:close/>
                </a:path>
              </a:pathLst>
            </a:custGeom>
            <a:solidFill>
              <a:srgbClr val="000000">
                <a:alpha val="0"/>
              </a:srgbClr>
            </a:solidFill>
            <a:ln w="38100" cap="rnd">
              <a:solidFill>
                <a:srgbClr val="000000"/>
              </a:solidFill>
              <a:prstDash val="lgDash"/>
              <a:round/>
            </a:ln>
          </p:spPr>
          <p:txBody>
            <a:bodyPr/>
            <a:lstStyle/>
            <a:p>
              <a:endParaRPr lang="en-US"/>
            </a:p>
          </p:txBody>
        </p:sp>
        <p:sp>
          <p:nvSpPr>
            <p:cNvPr id="20" name="TextBox 20"/>
            <p:cNvSpPr txBox="1"/>
            <p:nvPr/>
          </p:nvSpPr>
          <p:spPr>
            <a:xfrm>
              <a:off x="0" y="-38100"/>
              <a:ext cx="1439398" cy="1669412"/>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a:off x="14273789" y="6859966"/>
            <a:ext cx="757883" cy="643254"/>
          </a:xfrm>
          <a:custGeom>
            <a:avLst/>
            <a:gdLst/>
            <a:ahLst/>
            <a:cxnLst/>
            <a:rect l="l" t="t" r="r" b="b"/>
            <a:pathLst>
              <a:path w="757883" h="643254">
                <a:moveTo>
                  <a:pt x="0" y="0"/>
                </a:moveTo>
                <a:lnTo>
                  <a:pt x="757884" y="0"/>
                </a:lnTo>
                <a:lnTo>
                  <a:pt x="757884" y="643254"/>
                </a:lnTo>
                <a:lnTo>
                  <a:pt x="0" y="643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2"/>
          <p:cNvSpPr txBox="1"/>
          <p:nvPr/>
        </p:nvSpPr>
        <p:spPr>
          <a:xfrm>
            <a:off x="1850546"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2. ĐỌC VĂN BẢN</a:t>
            </a:r>
          </a:p>
        </p:txBody>
      </p:sp>
      <p:sp>
        <p:nvSpPr>
          <p:cNvPr id="23" name="TextBox 23"/>
          <p:cNvSpPr txBox="1"/>
          <p:nvPr/>
        </p:nvSpPr>
        <p:spPr>
          <a:xfrm>
            <a:off x="1584009" y="3264984"/>
            <a:ext cx="4354596" cy="4730115"/>
          </a:xfrm>
          <a:prstGeom prst="rect">
            <a:avLst/>
          </a:prstGeom>
        </p:spPr>
        <p:txBody>
          <a:bodyPr lIns="0" tIns="0" rIns="0" bIns="0" rtlCol="0" anchor="t">
            <a:spAutoFit/>
          </a:bodyPr>
          <a:lstStyle/>
          <a:p>
            <a:pPr algn="ctr">
              <a:lnSpc>
                <a:spcPts val="7559"/>
              </a:lnSpc>
              <a:spcBef>
                <a:spcPct val="0"/>
              </a:spcBef>
            </a:pPr>
            <a:r>
              <a:rPr lang="en-US" sz="5399">
                <a:solidFill>
                  <a:srgbClr val="6D453E"/>
                </a:solidFill>
                <a:latin typeface="#9Slide05 SVNVictoria"/>
                <a:ea typeface="#9Slide05 SVNVictoria"/>
                <a:cs typeface="#9Slide05 SVNVictoria"/>
                <a:sym typeface="#9Slide05 SVNVictoria"/>
              </a:rPr>
              <a:t>Câu 2: Xác định cách gieo vần chủ yếu trong bài thơ “Bếp lửa”</a:t>
            </a:r>
          </a:p>
        </p:txBody>
      </p:sp>
      <p:sp>
        <p:nvSpPr>
          <p:cNvPr id="24" name="TextBox 24"/>
          <p:cNvSpPr txBox="1"/>
          <p:nvPr/>
        </p:nvSpPr>
        <p:spPr>
          <a:xfrm>
            <a:off x="8605941" y="2648192"/>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A.   Gieo vần lưng</a:t>
            </a:r>
          </a:p>
        </p:txBody>
      </p:sp>
      <p:sp>
        <p:nvSpPr>
          <p:cNvPr id="25" name="TextBox 25"/>
          <p:cNvSpPr txBox="1"/>
          <p:nvPr/>
        </p:nvSpPr>
        <p:spPr>
          <a:xfrm>
            <a:off x="8605941" y="4693661"/>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B. Gieo vần chân cách</a:t>
            </a:r>
          </a:p>
        </p:txBody>
      </p:sp>
      <p:sp>
        <p:nvSpPr>
          <p:cNvPr id="26" name="TextBox 26"/>
          <p:cNvSpPr txBox="1"/>
          <p:nvPr/>
        </p:nvSpPr>
        <p:spPr>
          <a:xfrm>
            <a:off x="8605941" y="6655495"/>
            <a:ext cx="5433935" cy="1590675"/>
          </a:xfrm>
          <a:prstGeom prst="rect">
            <a:avLst/>
          </a:prstGeom>
        </p:spPr>
        <p:txBody>
          <a:bodyPr lIns="0" tIns="0" rIns="0" bIns="0" rtlCol="0" anchor="t">
            <a:spAutoFit/>
          </a:bodyPr>
          <a:lstStyle/>
          <a:p>
            <a:pPr algn="l">
              <a:lnSpc>
                <a:spcPts val="6300"/>
              </a:lnSpc>
            </a:pPr>
            <a:r>
              <a:rPr lang="en-US" sz="4500">
                <a:solidFill>
                  <a:srgbClr val="6D453E"/>
                </a:solidFill>
                <a:latin typeface="Roboto Condensed"/>
                <a:ea typeface="Roboto Condensed"/>
                <a:cs typeface="Roboto Condensed"/>
                <a:sym typeface="Roboto Condensed"/>
              </a:rPr>
              <a:t>C. Gieo vần chân liền</a:t>
            </a:r>
          </a:p>
          <a:p>
            <a:pPr algn="l">
              <a:lnSpc>
                <a:spcPts val="6300"/>
              </a:lnSpc>
              <a:spcBef>
                <a:spcPct val="0"/>
              </a:spcBef>
            </a:pPr>
            <a:endParaRPr lang="en-US" sz="4500">
              <a:solidFill>
                <a:srgbClr val="6D453E"/>
              </a:solidFill>
              <a:latin typeface="Roboto Condensed"/>
              <a:ea typeface="Roboto Condensed"/>
              <a:cs typeface="Roboto Condensed"/>
              <a:sym typeface="Roboto Condensed"/>
            </a:endParaRPr>
          </a:p>
        </p:txBody>
      </p:sp>
      <p:sp>
        <p:nvSpPr>
          <p:cNvPr id="27" name="TextBox 27"/>
          <p:cNvSpPr txBox="1"/>
          <p:nvPr/>
        </p:nvSpPr>
        <p:spPr>
          <a:xfrm>
            <a:off x="8605941" y="8588678"/>
            <a:ext cx="5433935" cy="1590675"/>
          </a:xfrm>
          <a:prstGeom prst="rect">
            <a:avLst/>
          </a:prstGeom>
        </p:spPr>
        <p:txBody>
          <a:bodyPr lIns="0" tIns="0" rIns="0" bIns="0" rtlCol="0" anchor="t">
            <a:spAutoFit/>
          </a:bodyPr>
          <a:lstStyle/>
          <a:p>
            <a:pPr algn="l">
              <a:lnSpc>
                <a:spcPts val="6300"/>
              </a:lnSpc>
            </a:pPr>
            <a:r>
              <a:rPr lang="en-US" sz="4500">
                <a:solidFill>
                  <a:srgbClr val="6D453E"/>
                </a:solidFill>
                <a:latin typeface="Roboto Condensed"/>
                <a:ea typeface="Roboto Condensed"/>
                <a:cs typeface="Roboto Condensed"/>
                <a:sym typeface="Roboto Condensed"/>
              </a:rPr>
              <a:t>D. Không gieo vần</a:t>
            </a:r>
          </a:p>
          <a:p>
            <a:pPr algn="l">
              <a:lnSpc>
                <a:spcPts val="6300"/>
              </a:lnSpc>
              <a:spcBef>
                <a:spcPct val="0"/>
              </a:spcBef>
            </a:pPr>
            <a:endParaRPr lang="en-US" sz="4500">
              <a:solidFill>
                <a:srgbClr val="6D453E"/>
              </a:solidFill>
              <a:latin typeface="Roboto Condensed"/>
              <a:ea typeface="Roboto Condensed"/>
              <a:cs typeface="Roboto Condensed"/>
              <a:sym typeface="Roboto Condensed"/>
            </a:endParaRPr>
          </a:p>
        </p:txBody>
      </p:sp>
      <p:sp>
        <p:nvSpPr>
          <p:cNvPr id="28" name="Freeform 28"/>
          <p:cNvSpPr/>
          <p:nvPr/>
        </p:nvSpPr>
        <p:spPr>
          <a:xfrm>
            <a:off x="-241415" y="7658139"/>
            <a:ext cx="2914286" cy="2756428"/>
          </a:xfrm>
          <a:custGeom>
            <a:avLst/>
            <a:gdLst/>
            <a:ahLst/>
            <a:cxnLst/>
            <a:rect l="l" t="t" r="r" b="b"/>
            <a:pathLst>
              <a:path w="2914286" h="2756428">
                <a:moveTo>
                  <a:pt x="0" y="0"/>
                </a:moveTo>
                <a:lnTo>
                  <a:pt x="2914285" y="0"/>
                </a:lnTo>
                <a:lnTo>
                  <a:pt x="2914285" y="2756428"/>
                </a:lnTo>
                <a:lnTo>
                  <a:pt x="0" y="2756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6" name="Group 6"/>
          <p:cNvGrpSpPr/>
          <p:nvPr/>
        </p:nvGrpSpPr>
        <p:grpSpPr>
          <a:xfrm>
            <a:off x="8077841" y="2499566"/>
            <a:ext cx="6490135" cy="1321587"/>
            <a:chOff x="0" y="0"/>
            <a:chExt cx="1709336" cy="348072"/>
          </a:xfrm>
        </p:grpSpPr>
        <p:sp>
          <p:nvSpPr>
            <p:cNvPr id="7" name="Freeform 7"/>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8" name="TextBox 8"/>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8077841" y="4482707"/>
            <a:ext cx="6490135" cy="1321587"/>
            <a:chOff x="0" y="0"/>
            <a:chExt cx="1709336" cy="348072"/>
          </a:xfrm>
        </p:grpSpPr>
        <p:sp>
          <p:nvSpPr>
            <p:cNvPr id="10" name="Freeform 10"/>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1" name="TextBox 11"/>
            <p:cNvSpPr txBox="1"/>
            <p:nvPr/>
          </p:nvSpPr>
          <p:spPr>
            <a:xfrm>
              <a:off x="0" y="-47625"/>
              <a:ext cx="1709336" cy="395697"/>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8077841" y="6461518"/>
            <a:ext cx="6490135" cy="1321587"/>
            <a:chOff x="0" y="0"/>
            <a:chExt cx="1709336" cy="348072"/>
          </a:xfrm>
        </p:grpSpPr>
        <p:sp>
          <p:nvSpPr>
            <p:cNvPr id="13" name="Freeform 13"/>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4" name="TextBox 14"/>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8077841" y="8440330"/>
            <a:ext cx="6490135" cy="1321587"/>
            <a:chOff x="0" y="0"/>
            <a:chExt cx="1709336" cy="348072"/>
          </a:xfrm>
        </p:grpSpPr>
        <p:sp>
          <p:nvSpPr>
            <p:cNvPr id="16" name="Freeform 16"/>
            <p:cNvSpPr/>
            <p:nvPr/>
          </p:nvSpPr>
          <p:spPr>
            <a:xfrm>
              <a:off x="0" y="0"/>
              <a:ext cx="1709336" cy="348072"/>
            </a:xfrm>
            <a:custGeom>
              <a:avLst/>
              <a:gdLst/>
              <a:ahLst/>
              <a:cxnLst/>
              <a:rect l="l" t="t" r="r" b="b"/>
              <a:pathLst>
                <a:path w="1709336" h="348072">
                  <a:moveTo>
                    <a:pt x="60837" y="0"/>
                  </a:moveTo>
                  <a:lnTo>
                    <a:pt x="1648500" y="0"/>
                  </a:lnTo>
                  <a:cubicBezTo>
                    <a:pt x="1664634" y="0"/>
                    <a:pt x="1680108" y="6410"/>
                    <a:pt x="1691517" y="17819"/>
                  </a:cubicBezTo>
                  <a:cubicBezTo>
                    <a:pt x="1702927" y="29228"/>
                    <a:pt x="1709336" y="44702"/>
                    <a:pt x="1709336" y="60837"/>
                  </a:cubicBezTo>
                  <a:lnTo>
                    <a:pt x="1709336" y="287236"/>
                  </a:lnTo>
                  <a:cubicBezTo>
                    <a:pt x="1709336" y="303370"/>
                    <a:pt x="1702927" y="318844"/>
                    <a:pt x="1691517" y="330254"/>
                  </a:cubicBezTo>
                  <a:cubicBezTo>
                    <a:pt x="1680108" y="341663"/>
                    <a:pt x="1664634" y="348072"/>
                    <a:pt x="1648500" y="348072"/>
                  </a:cubicBezTo>
                  <a:lnTo>
                    <a:pt x="60837" y="348072"/>
                  </a:lnTo>
                  <a:cubicBezTo>
                    <a:pt x="27237" y="348072"/>
                    <a:pt x="0" y="320835"/>
                    <a:pt x="0" y="287236"/>
                  </a:cubicBezTo>
                  <a:lnTo>
                    <a:pt x="0" y="60837"/>
                  </a:lnTo>
                  <a:cubicBezTo>
                    <a:pt x="0" y="44702"/>
                    <a:pt x="6410" y="29228"/>
                    <a:pt x="17819" y="17819"/>
                  </a:cubicBezTo>
                  <a:cubicBezTo>
                    <a:pt x="29228" y="6410"/>
                    <a:pt x="44702" y="0"/>
                    <a:pt x="60837" y="0"/>
                  </a:cubicBezTo>
                  <a:close/>
                </a:path>
              </a:pathLst>
            </a:custGeom>
            <a:solidFill>
              <a:srgbClr val="F8F4D9"/>
            </a:solidFill>
          </p:spPr>
          <p:txBody>
            <a:bodyPr/>
            <a:lstStyle/>
            <a:p>
              <a:endParaRPr lang="en-US"/>
            </a:p>
          </p:txBody>
        </p:sp>
        <p:sp>
          <p:nvSpPr>
            <p:cNvPr id="17" name="TextBox 17"/>
            <p:cNvSpPr txBox="1"/>
            <p:nvPr/>
          </p:nvSpPr>
          <p:spPr>
            <a:xfrm>
              <a:off x="0" y="-38100"/>
              <a:ext cx="1709336" cy="386172"/>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028700" y="3500529"/>
            <a:ext cx="4728651" cy="5600594"/>
            <a:chOff x="0" y="0"/>
            <a:chExt cx="1245406" cy="1475054"/>
          </a:xfrm>
        </p:grpSpPr>
        <p:sp>
          <p:nvSpPr>
            <p:cNvPr id="19" name="Freeform 19"/>
            <p:cNvSpPr/>
            <p:nvPr/>
          </p:nvSpPr>
          <p:spPr>
            <a:xfrm>
              <a:off x="0" y="0"/>
              <a:ext cx="1245406" cy="1475054"/>
            </a:xfrm>
            <a:custGeom>
              <a:avLst/>
              <a:gdLst/>
              <a:ahLst/>
              <a:cxnLst/>
              <a:rect l="l" t="t" r="r" b="b"/>
              <a:pathLst>
                <a:path w="1245406" h="1475054">
                  <a:moveTo>
                    <a:pt x="83499" y="0"/>
                  </a:moveTo>
                  <a:lnTo>
                    <a:pt x="1161907" y="0"/>
                  </a:lnTo>
                  <a:cubicBezTo>
                    <a:pt x="1184052" y="0"/>
                    <a:pt x="1205291" y="8797"/>
                    <a:pt x="1220950" y="24456"/>
                  </a:cubicBezTo>
                  <a:cubicBezTo>
                    <a:pt x="1236609" y="40115"/>
                    <a:pt x="1245406" y="61354"/>
                    <a:pt x="1245406" y="83499"/>
                  </a:cubicBezTo>
                  <a:lnTo>
                    <a:pt x="1245406" y="1391554"/>
                  </a:lnTo>
                  <a:cubicBezTo>
                    <a:pt x="1245406" y="1413700"/>
                    <a:pt x="1236609" y="1434938"/>
                    <a:pt x="1220950" y="1450597"/>
                  </a:cubicBezTo>
                  <a:cubicBezTo>
                    <a:pt x="1205291" y="1466256"/>
                    <a:pt x="1184052" y="1475054"/>
                    <a:pt x="1161907" y="1475054"/>
                  </a:cubicBezTo>
                  <a:lnTo>
                    <a:pt x="83499" y="1475054"/>
                  </a:lnTo>
                  <a:cubicBezTo>
                    <a:pt x="61354" y="1475054"/>
                    <a:pt x="40115" y="1466256"/>
                    <a:pt x="24456" y="1450597"/>
                  </a:cubicBezTo>
                  <a:cubicBezTo>
                    <a:pt x="8797" y="1434938"/>
                    <a:pt x="0" y="1413700"/>
                    <a:pt x="0" y="1391554"/>
                  </a:cubicBezTo>
                  <a:lnTo>
                    <a:pt x="0" y="83499"/>
                  </a:lnTo>
                  <a:cubicBezTo>
                    <a:pt x="0" y="61354"/>
                    <a:pt x="8797" y="40115"/>
                    <a:pt x="24456" y="24456"/>
                  </a:cubicBezTo>
                  <a:cubicBezTo>
                    <a:pt x="40115" y="8797"/>
                    <a:pt x="61354" y="0"/>
                    <a:pt x="83499" y="0"/>
                  </a:cubicBezTo>
                  <a:close/>
                </a:path>
              </a:pathLst>
            </a:custGeom>
            <a:solidFill>
              <a:srgbClr val="000000">
                <a:alpha val="0"/>
              </a:srgbClr>
            </a:solidFill>
            <a:ln w="38100" cap="rnd">
              <a:solidFill>
                <a:srgbClr val="000000"/>
              </a:solidFill>
              <a:prstDash val="lgDash"/>
              <a:round/>
            </a:ln>
          </p:spPr>
          <p:txBody>
            <a:bodyPr/>
            <a:lstStyle/>
            <a:p>
              <a:endParaRPr lang="en-US"/>
            </a:p>
          </p:txBody>
        </p:sp>
        <p:sp>
          <p:nvSpPr>
            <p:cNvPr id="20" name="TextBox 20"/>
            <p:cNvSpPr txBox="1"/>
            <p:nvPr/>
          </p:nvSpPr>
          <p:spPr>
            <a:xfrm>
              <a:off x="0" y="-38100"/>
              <a:ext cx="1245406" cy="1513154"/>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a:off x="14039876" y="8849905"/>
            <a:ext cx="757883" cy="643254"/>
          </a:xfrm>
          <a:custGeom>
            <a:avLst/>
            <a:gdLst/>
            <a:ahLst/>
            <a:cxnLst/>
            <a:rect l="l" t="t" r="r" b="b"/>
            <a:pathLst>
              <a:path w="757883" h="643254">
                <a:moveTo>
                  <a:pt x="0" y="0"/>
                </a:moveTo>
                <a:lnTo>
                  <a:pt x="757884" y="0"/>
                </a:lnTo>
                <a:lnTo>
                  <a:pt x="757884" y="643253"/>
                </a:lnTo>
                <a:lnTo>
                  <a:pt x="0" y="643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2"/>
          <p:cNvSpPr txBox="1"/>
          <p:nvPr/>
        </p:nvSpPr>
        <p:spPr>
          <a:xfrm>
            <a:off x="1850546"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2. ĐỌC VĂN BẢN</a:t>
            </a:r>
          </a:p>
        </p:txBody>
      </p:sp>
      <p:sp>
        <p:nvSpPr>
          <p:cNvPr id="23" name="TextBox 23"/>
          <p:cNvSpPr txBox="1"/>
          <p:nvPr/>
        </p:nvSpPr>
        <p:spPr>
          <a:xfrm>
            <a:off x="1215728" y="3963338"/>
            <a:ext cx="4354596" cy="4730115"/>
          </a:xfrm>
          <a:prstGeom prst="rect">
            <a:avLst/>
          </a:prstGeom>
        </p:spPr>
        <p:txBody>
          <a:bodyPr lIns="0" tIns="0" rIns="0" bIns="0" rtlCol="0" anchor="t">
            <a:spAutoFit/>
          </a:bodyPr>
          <a:lstStyle/>
          <a:p>
            <a:pPr algn="ctr">
              <a:lnSpc>
                <a:spcPts val="7559"/>
              </a:lnSpc>
            </a:pPr>
            <a:r>
              <a:rPr lang="en-US" sz="5399">
                <a:solidFill>
                  <a:srgbClr val="6D453E"/>
                </a:solidFill>
                <a:latin typeface="#9Slide05 SVNVictoria"/>
                <a:ea typeface="#9Slide05 SVNVictoria"/>
                <a:cs typeface="#9Slide05 SVNVictoria"/>
                <a:sym typeface="#9Slide05 SVNVictoria"/>
              </a:rPr>
              <a:t>Câu 3: Hình ảnh nào xuất hiện xuyên suốt bài thơ?</a:t>
            </a:r>
          </a:p>
          <a:p>
            <a:pPr algn="ctr">
              <a:lnSpc>
                <a:spcPts val="7559"/>
              </a:lnSpc>
              <a:spcBef>
                <a:spcPct val="0"/>
              </a:spcBef>
            </a:pPr>
            <a:endParaRPr lang="en-US" sz="5399">
              <a:solidFill>
                <a:srgbClr val="6D453E"/>
              </a:solidFill>
              <a:latin typeface="#9Slide05 SVNVictoria"/>
              <a:ea typeface="#9Slide05 SVNVictoria"/>
              <a:cs typeface="#9Slide05 SVNVictoria"/>
              <a:sym typeface="#9Slide05 SVNVictoria"/>
            </a:endParaRPr>
          </a:p>
        </p:txBody>
      </p:sp>
      <p:sp>
        <p:nvSpPr>
          <p:cNvPr id="24" name="TextBox 24"/>
          <p:cNvSpPr txBox="1"/>
          <p:nvPr/>
        </p:nvSpPr>
        <p:spPr>
          <a:xfrm>
            <a:off x="8605941" y="2648192"/>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A. Bà</a:t>
            </a:r>
          </a:p>
        </p:txBody>
      </p:sp>
      <p:sp>
        <p:nvSpPr>
          <p:cNvPr id="25" name="TextBox 25"/>
          <p:cNvSpPr txBox="1"/>
          <p:nvPr/>
        </p:nvSpPr>
        <p:spPr>
          <a:xfrm>
            <a:off x="8605941" y="4693661"/>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B. Bố mẹ</a:t>
            </a:r>
          </a:p>
        </p:txBody>
      </p:sp>
      <p:sp>
        <p:nvSpPr>
          <p:cNvPr id="26" name="TextBox 26"/>
          <p:cNvSpPr txBox="1"/>
          <p:nvPr/>
        </p:nvSpPr>
        <p:spPr>
          <a:xfrm>
            <a:off x="8605941" y="6655495"/>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C. Quê hương</a:t>
            </a:r>
          </a:p>
        </p:txBody>
      </p:sp>
      <p:sp>
        <p:nvSpPr>
          <p:cNvPr id="27" name="TextBox 27"/>
          <p:cNvSpPr txBox="1"/>
          <p:nvPr/>
        </p:nvSpPr>
        <p:spPr>
          <a:xfrm>
            <a:off x="8605941" y="8588678"/>
            <a:ext cx="5433935" cy="790575"/>
          </a:xfrm>
          <a:prstGeom prst="rect">
            <a:avLst/>
          </a:prstGeom>
        </p:spPr>
        <p:txBody>
          <a:bodyPr lIns="0" tIns="0" rIns="0" bIns="0" rtlCol="0" anchor="t">
            <a:spAutoFit/>
          </a:bodyPr>
          <a:lstStyle/>
          <a:p>
            <a:pPr algn="l">
              <a:lnSpc>
                <a:spcPts val="6300"/>
              </a:lnSpc>
              <a:spcBef>
                <a:spcPct val="0"/>
              </a:spcBef>
            </a:pPr>
            <a:r>
              <a:rPr lang="en-US" sz="4500">
                <a:solidFill>
                  <a:srgbClr val="6D453E"/>
                </a:solidFill>
                <a:latin typeface="Roboto Condensed"/>
                <a:ea typeface="Roboto Condensed"/>
                <a:cs typeface="Roboto Condensed"/>
                <a:sym typeface="Roboto Condensed"/>
              </a:rPr>
              <a:t>D. Bếp lửa</a:t>
            </a:r>
          </a:p>
        </p:txBody>
      </p:sp>
      <p:sp>
        <p:nvSpPr>
          <p:cNvPr id="28" name="Freeform 28"/>
          <p:cNvSpPr/>
          <p:nvPr/>
        </p:nvSpPr>
        <p:spPr>
          <a:xfrm>
            <a:off x="-241415" y="7658139"/>
            <a:ext cx="2914286" cy="2756428"/>
          </a:xfrm>
          <a:custGeom>
            <a:avLst/>
            <a:gdLst/>
            <a:ahLst/>
            <a:cxnLst/>
            <a:rect l="l" t="t" r="r" b="b"/>
            <a:pathLst>
              <a:path w="2914286" h="2756428">
                <a:moveTo>
                  <a:pt x="0" y="0"/>
                </a:moveTo>
                <a:lnTo>
                  <a:pt x="2914285" y="0"/>
                </a:lnTo>
                <a:lnTo>
                  <a:pt x="2914285" y="2756428"/>
                </a:lnTo>
                <a:lnTo>
                  <a:pt x="0" y="2756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6" name="Group 6"/>
          <p:cNvGrpSpPr/>
          <p:nvPr/>
        </p:nvGrpSpPr>
        <p:grpSpPr>
          <a:xfrm>
            <a:off x="7205433" y="2499566"/>
            <a:ext cx="7835097" cy="1325916"/>
            <a:chOff x="0" y="0"/>
            <a:chExt cx="2063565" cy="349212"/>
          </a:xfrm>
        </p:grpSpPr>
        <p:sp>
          <p:nvSpPr>
            <p:cNvPr id="7" name="Freeform 7"/>
            <p:cNvSpPr/>
            <p:nvPr/>
          </p:nvSpPr>
          <p:spPr>
            <a:xfrm>
              <a:off x="0" y="0"/>
              <a:ext cx="2063565" cy="349212"/>
            </a:xfrm>
            <a:custGeom>
              <a:avLst/>
              <a:gdLst/>
              <a:ahLst/>
              <a:cxnLst/>
              <a:rect l="l" t="t" r="r" b="b"/>
              <a:pathLst>
                <a:path w="2063565" h="349212">
                  <a:moveTo>
                    <a:pt x="50393" y="0"/>
                  </a:moveTo>
                  <a:lnTo>
                    <a:pt x="2013171" y="0"/>
                  </a:lnTo>
                  <a:cubicBezTo>
                    <a:pt x="2026536" y="0"/>
                    <a:pt x="2039354" y="5309"/>
                    <a:pt x="2048805" y="14760"/>
                  </a:cubicBezTo>
                  <a:cubicBezTo>
                    <a:pt x="2058255" y="24211"/>
                    <a:pt x="2063565" y="37028"/>
                    <a:pt x="2063565" y="50393"/>
                  </a:cubicBezTo>
                  <a:lnTo>
                    <a:pt x="2063565" y="298819"/>
                  </a:lnTo>
                  <a:cubicBezTo>
                    <a:pt x="2063565" y="312184"/>
                    <a:pt x="2058255" y="325002"/>
                    <a:pt x="2048805" y="334453"/>
                  </a:cubicBezTo>
                  <a:cubicBezTo>
                    <a:pt x="2039354" y="343903"/>
                    <a:pt x="2026536" y="349212"/>
                    <a:pt x="2013171" y="349212"/>
                  </a:cubicBezTo>
                  <a:lnTo>
                    <a:pt x="50393" y="349212"/>
                  </a:lnTo>
                  <a:cubicBezTo>
                    <a:pt x="37028" y="349212"/>
                    <a:pt x="24211" y="343903"/>
                    <a:pt x="14760" y="334453"/>
                  </a:cubicBezTo>
                  <a:cubicBezTo>
                    <a:pt x="5309" y="325002"/>
                    <a:pt x="0" y="312184"/>
                    <a:pt x="0" y="298819"/>
                  </a:cubicBezTo>
                  <a:lnTo>
                    <a:pt x="0" y="50393"/>
                  </a:lnTo>
                  <a:cubicBezTo>
                    <a:pt x="0" y="37028"/>
                    <a:pt x="5309" y="24211"/>
                    <a:pt x="14760" y="14760"/>
                  </a:cubicBezTo>
                  <a:cubicBezTo>
                    <a:pt x="24211" y="5309"/>
                    <a:pt x="37028" y="0"/>
                    <a:pt x="50393" y="0"/>
                  </a:cubicBezTo>
                  <a:close/>
                </a:path>
              </a:pathLst>
            </a:custGeom>
            <a:solidFill>
              <a:srgbClr val="F8F4D9"/>
            </a:solidFill>
          </p:spPr>
          <p:txBody>
            <a:bodyPr/>
            <a:lstStyle/>
            <a:p>
              <a:endParaRPr lang="en-US"/>
            </a:p>
          </p:txBody>
        </p:sp>
        <p:sp>
          <p:nvSpPr>
            <p:cNvPr id="8" name="TextBox 8"/>
            <p:cNvSpPr txBox="1"/>
            <p:nvPr/>
          </p:nvSpPr>
          <p:spPr>
            <a:xfrm>
              <a:off x="0" y="-38100"/>
              <a:ext cx="2063565" cy="38731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28700" y="3500529"/>
            <a:ext cx="4728651" cy="5600594"/>
            <a:chOff x="0" y="0"/>
            <a:chExt cx="1245406" cy="1475054"/>
          </a:xfrm>
        </p:grpSpPr>
        <p:sp>
          <p:nvSpPr>
            <p:cNvPr id="10" name="Freeform 10"/>
            <p:cNvSpPr/>
            <p:nvPr/>
          </p:nvSpPr>
          <p:spPr>
            <a:xfrm>
              <a:off x="0" y="0"/>
              <a:ext cx="1245406" cy="1475054"/>
            </a:xfrm>
            <a:custGeom>
              <a:avLst/>
              <a:gdLst/>
              <a:ahLst/>
              <a:cxnLst/>
              <a:rect l="l" t="t" r="r" b="b"/>
              <a:pathLst>
                <a:path w="1245406" h="1475054">
                  <a:moveTo>
                    <a:pt x="83499" y="0"/>
                  </a:moveTo>
                  <a:lnTo>
                    <a:pt x="1161907" y="0"/>
                  </a:lnTo>
                  <a:cubicBezTo>
                    <a:pt x="1184052" y="0"/>
                    <a:pt x="1205291" y="8797"/>
                    <a:pt x="1220950" y="24456"/>
                  </a:cubicBezTo>
                  <a:cubicBezTo>
                    <a:pt x="1236609" y="40115"/>
                    <a:pt x="1245406" y="61354"/>
                    <a:pt x="1245406" y="83499"/>
                  </a:cubicBezTo>
                  <a:lnTo>
                    <a:pt x="1245406" y="1391554"/>
                  </a:lnTo>
                  <a:cubicBezTo>
                    <a:pt x="1245406" y="1413700"/>
                    <a:pt x="1236609" y="1434938"/>
                    <a:pt x="1220950" y="1450597"/>
                  </a:cubicBezTo>
                  <a:cubicBezTo>
                    <a:pt x="1205291" y="1466256"/>
                    <a:pt x="1184052" y="1475054"/>
                    <a:pt x="1161907" y="1475054"/>
                  </a:cubicBezTo>
                  <a:lnTo>
                    <a:pt x="83499" y="1475054"/>
                  </a:lnTo>
                  <a:cubicBezTo>
                    <a:pt x="61354" y="1475054"/>
                    <a:pt x="40115" y="1466256"/>
                    <a:pt x="24456" y="1450597"/>
                  </a:cubicBezTo>
                  <a:cubicBezTo>
                    <a:pt x="8797" y="1434938"/>
                    <a:pt x="0" y="1413700"/>
                    <a:pt x="0" y="1391554"/>
                  </a:cubicBezTo>
                  <a:lnTo>
                    <a:pt x="0" y="83499"/>
                  </a:lnTo>
                  <a:cubicBezTo>
                    <a:pt x="0" y="61354"/>
                    <a:pt x="8797" y="40115"/>
                    <a:pt x="24456" y="24456"/>
                  </a:cubicBezTo>
                  <a:cubicBezTo>
                    <a:pt x="40115" y="8797"/>
                    <a:pt x="61354" y="0"/>
                    <a:pt x="83499" y="0"/>
                  </a:cubicBezTo>
                  <a:close/>
                </a:path>
              </a:pathLst>
            </a:custGeom>
            <a:solidFill>
              <a:srgbClr val="000000">
                <a:alpha val="0"/>
              </a:srgbClr>
            </a:solidFill>
            <a:ln w="38100" cap="rnd">
              <a:solidFill>
                <a:srgbClr val="000000"/>
              </a:solidFill>
              <a:prstDash val="lgDash"/>
              <a:round/>
            </a:ln>
          </p:spPr>
          <p:txBody>
            <a:bodyPr/>
            <a:lstStyle/>
            <a:p>
              <a:endParaRPr lang="en-US"/>
            </a:p>
          </p:txBody>
        </p:sp>
        <p:sp>
          <p:nvSpPr>
            <p:cNvPr id="11" name="TextBox 11"/>
            <p:cNvSpPr txBox="1"/>
            <p:nvPr/>
          </p:nvSpPr>
          <p:spPr>
            <a:xfrm>
              <a:off x="0" y="-38100"/>
              <a:ext cx="1245406" cy="151315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4039876" y="6857033"/>
            <a:ext cx="757883" cy="643254"/>
          </a:xfrm>
          <a:custGeom>
            <a:avLst/>
            <a:gdLst/>
            <a:ahLst/>
            <a:cxnLst/>
            <a:rect l="l" t="t" r="r" b="b"/>
            <a:pathLst>
              <a:path w="757883" h="643254">
                <a:moveTo>
                  <a:pt x="0" y="0"/>
                </a:moveTo>
                <a:lnTo>
                  <a:pt x="757884" y="0"/>
                </a:lnTo>
                <a:lnTo>
                  <a:pt x="757884" y="643254"/>
                </a:lnTo>
                <a:lnTo>
                  <a:pt x="0" y="643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850546"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2. ĐỌC VĂN BẢN</a:t>
            </a:r>
          </a:p>
        </p:txBody>
      </p:sp>
      <p:sp>
        <p:nvSpPr>
          <p:cNvPr id="14" name="TextBox 14"/>
          <p:cNvSpPr txBox="1"/>
          <p:nvPr/>
        </p:nvSpPr>
        <p:spPr>
          <a:xfrm>
            <a:off x="1215728" y="3963338"/>
            <a:ext cx="4354596" cy="5682615"/>
          </a:xfrm>
          <a:prstGeom prst="rect">
            <a:avLst/>
          </a:prstGeom>
        </p:spPr>
        <p:txBody>
          <a:bodyPr lIns="0" tIns="0" rIns="0" bIns="0" rtlCol="0" anchor="t">
            <a:spAutoFit/>
          </a:bodyPr>
          <a:lstStyle/>
          <a:p>
            <a:pPr algn="ctr">
              <a:lnSpc>
                <a:spcPts val="7559"/>
              </a:lnSpc>
            </a:pPr>
            <a:r>
              <a:rPr lang="en-US" sz="5399">
                <a:solidFill>
                  <a:srgbClr val="6D453E"/>
                </a:solidFill>
                <a:latin typeface="#9Slide05 SVNVictoria"/>
                <a:ea typeface="#9Slide05 SVNVictoria"/>
                <a:cs typeface="#9Slide05 SVNVictoria"/>
                <a:sym typeface="#9Slide05 SVNVictoria"/>
              </a:rPr>
              <a:t>Câu 4: Tác giả nhắc lại kỉ niệm trong những giai đoạn nào khi sống bên bà?</a:t>
            </a:r>
          </a:p>
          <a:p>
            <a:pPr algn="ctr">
              <a:lnSpc>
                <a:spcPts val="7559"/>
              </a:lnSpc>
              <a:spcBef>
                <a:spcPct val="0"/>
              </a:spcBef>
            </a:pPr>
            <a:endParaRPr lang="en-US" sz="5399">
              <a:solidFill>
                <a:srgbClr val="6D453E"/>
              </a:solidFill>
              <a:latin typeface="#9Slide05 SVNVictoria"/>
              <a:ea typeface="#9Slide05 SVNVictoria"/>
              <a:cs typeface="#9Slide05 SVNVictoria"/>
              <a:sym typeface="#9Slide05 SVNVictoria"/>
            </a:endParaRPr>
          </a:p>
        </p:txBody>
      </p:sp>
      <p:grpSp>
        <p:nvGrpSpPr>
          <p:cNvPr id="15" name="Group 15"/>
          <p:cNvGrpSpPr/>
          <p:nvPr/>
        </p:nvGrpSpPr>
        <p:grpSpPr>
          <a:xfrm>
            <a:off x="7266401" y="4561136"/>
            <a:ext cx="7835097" cy="1325916"/>
            <a:chOff x="0" y="0"/>
            <a:chExt cx="2063565" cy="349212"/>
          </a:xfrm>
        </p:grpSpPr>
        <p:sp>
          <p:nvSpPr>
            <p:cNvPr id="16" name="Freeform 16"/>
            <p:cNvSpPr/>
            <p:nvPr/>
          </p:nvSpPr>
          <p:spPr>
            <a:xfrm>
              <a:off x="0" y="0"/>
              <a:ext cx="2063565" cy="349212"/>
            </a:xfrm>
            <a:custGeom>
              <a:avLst/>
              <a:gdLst/>
              <a:ahLst/>
              <a:cxnLst/>
              <a:rect l="l" t="t" r="r" b="b"/>
              <a:pathLst>
                <a:path w="2063565" h="349212">
                  <a:moveTo>
                    <a:pt x="50393" y="0"/>
                  </a:moveTo>
                  <a:lnTo>
                    <a:pt x="2013171" y="0"/>
                  </a:lnTo>
                  <a:cubicBezTo>
                    <a:pt x="2026536" y="0"/>
                    <a:pt x="2039354" y="5309"/>
                    <a:pt x="2048805" y="14760"/>
                  </a:cubicBezTo>
                  <a:cubicBezTo>
                    <a:pt x="2058255" y="24211"/>
                    <a:pt x="2063565" y="37028"/>
                    <a:pt x="2063565" y="50393"/>
                  </a:cubicBezTo>
                  <a:lnTo>
                    <a:pt x="2063565" y="298819"/>
                  </a:lnTo>
                  <a:cubicBezTo>
                    <a:pt x="2063565" y="312184"/>
                    <a:pt x="2058255" y="325002"/>
                    <a:pt x="2048805" y="334453"/>
                  </a:cubicBezTo>
                  <a:cubicBezTo>
                    <a:pt x="2039354" y="343903"/>
                    <a:pt x="2026536" y="349212"/>
                    <a:pt x="2013171" y="349212"/>
                  </a:cubicBezTo>
                  <a:lnTo>
                    <a:pt x="50393" y="349212"/>
                  </a:lnTo>
                  <a:cubicBezTo>
                    <a:pt x="37028" y="349212"/>
                    <a:pt x="24211" y="343903"/>
                    <a:pt x="14760" y="334453"/>
                  </a:cubicBezTo>
                  <a:cubicBezTo>
                    <a:pt x="5309" y="325002"/>
                    <a:pt x="0" y="312184"/>
                    <a:pt x="0" y="298819"/>
                  </a:cubicBezTo>
                  <a:lnTo>
                    <a:pt x="0" y="50393"/>
                  </a:lnTo>
                  <a:cubicBezTo>
                    <a:pt x="0" y="37028"/>
                    <a:pt x="5309" y="24211"/>
                    <a:pt x="14760" y="14760"/>
                  </a:cubicBezTo>
                  <a:cubicBezTo>
                    <a:pt x="24211" y="5309"/>
                    <a:pt x="37028" y="0"/>
                    <a:pt x="50393" y="0"/>
                  </a:cubicBezTo>
                  <a:close/>
                </a:path>
              </a:pathLst>
            </a:custGeom>
            <a:solidFill>
              <a:srgbClr val="F8F4D9"/>
            </a:solidFill>
          </p:spPr>
          <p:txBody>
            <a:bodyPr/>
            <a:lstStyle/>
            <a:p>
              <a:endParaRPr lang="en-US"/>
            </a:p>
          </p:txBody>
        </p:sp>
        <p:sp>
          <p:nvSpPr>
            <p:cNvPr id="17" name="TextBox 17"/>
            <p:cNvSpPr txBox="1"/>
            <p:nvPr/>
          </p:nvSpPr>
          <p:spPr>
            <a:xfrm>
              <a:off x="0" y="-38100"/>
              <a:ext cx="2063565" cy="387312"/>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7571187" y="4788502"/>
            <a:ext cx="7413598" cy="1384300"/>
          </a:xfrm>
          <a:prstGeom prst="rect">
            <a:avLst/>
          </a:prstGeom>
        </p:spPr>
        <p:txBody>
          <a:bodyPr lIns="0" tIns="0" rIns="0" bIns="0" rtlCol="0" anchor="t">
            <a:spAutoFit/>
          </a:bodyPr>
          <a:lstStyle/>
          <a:p>
            <a:pPr algn="l">
              <a:lnSpc>
                <a:spcPts val="5599"/>
              </a:lnSpc>
            </a:pPr>
            <a:r>
              <a:rPr lang="en-US" sz="3999">
                <a:solidFill>
                  <a:srgbClr val="6D453E"/>
                </a:solidFill>
                <a:latin typeface="Roboto Condensed"/>
                <a:ea typeface="Roboto Condensed"/>
                <a:cs typeface="Roboto Condensed"/>
                <a:sym typeface="Roboto Condensed"/>
              </a:rPr>
              <a:t>B. Năm lên 4 tuổi và năm lên 8 tuổi</a:t>
            </a:r>
          </a:p>
          <a:p>
            <a:pPr algn="l">
              <a:lnSpc>
                <a:spcPts val="5599"/>
              </a:lnSpc>
              <a:spcBef>
                <a:spcPct val="0"/>
              </a:spcBef>
            </a:pPr>
            <a:endParaRPr lang="en-US" sz="3999">
              <a:solidFill>
                <a:srgbClr val="6D453E"/>
              </a:solidFill>
              <a:latin typeface="Roboto Condensed"/>
              <a:ea typeface="Roboto Condensed"/>
              <a:cs typeface="Roboto Condensed"/>
              <a:sym typeface="Roboto Condensed"/>
            </a:endParaRPr>
          </a:p>
        </p:txBody>
      </p:sp>
      <p:grpSp>
        <p:nvGrpSpPr>
          <p:cNvPr id="19" name="Group 19"/>
          <p:cNvGrpSpPr/>
          <p:nvPr/>
        </p:nvGrpSpPr>
        <p:grpSpPr>
          <a:xfrm>
            <a:off x="7205433" y="6515702"/>
            <a:ext cx="7835097" cy="1325916"/>
            <a:chOff x="0" y="0"/>
            <a:chExt cx="2063565" cy="349212"/>
          </a:xfrm>
        </p:grpSpPr>
        <p:sp>
          <p:nvSpPr>
            <p:cNvPr id="20" name="Freeform 20"/>
            <p:cNvSpPr/>
            <p:nvPr/>
          </p:nvSpPr>
          <p:spPr>
            <a:xfrm>
              <a:off x="0" y="0"/>
              <a:ext cx="2063565" cy="349212"/>
            </a:xfrm>
            <a:custGeom>
              <a:avLst/>
              <a:gdLst/>
              <a:ahLst/>
              <a:cxnLst/>
              <a:rect l="l" t="t" r="r" b="b"/>
              <a:pathLst>
                <a:path w="2063565" h="349212">
                  <a:moveTo>
                    <a:pt x="50393" y="0"/>
                  </a:moveTo>
                  <a:lnTo>
                    <a:pt x="2013171" y="0"/>
                  </a:lnTo>
                  <a:cubicBezTo>
                    <a:pt x="2026536" y="0"/>
                    <a:pt x="2039354" y="5309"/>
                    <a:pt x="2048805" y="14760"/>
                  </a:cubicBezTo>
                  <a:cubicBezTo>
                    <a:pt x="2058255" y="24211"/>
                    <a:pt x="2063565" y="37028"/>
                    <a:pt x="2063565" y="50393"/>
                  </a:cubicBezTo>
                  <a:lnTo>
                    <a:pt x="2063565" y="298819"/>
                  </a:lnTo>
                  <a:cubicBezTo>
                    <a:pt x="2063565" y="312184"/>
                    <a:pt x="2058255" y="325002"/>
                    <a:pt x="2048805" y="334453"/>
                  </a:cubicBezTo>
                  <a:cubicBezTo>
                    <a:pt x="2039354" y="343903"/>
                    <a:pt x="2026536" y="349212"/>
                    <a:pt x="2013171" y="349212"/>
                  </a:cubicBezTo>
                  <a:lnTo>
                    <a:pt x="50393" y="349212"/>
                  </a:lnTo>
                  <a:cubicBezTo>
                    <a:pt x="37028" y="349212"/>
                    <a:pt x="24211" y="343903"/>
                    <a:pt x="14760" y="334453"/>
                  </a:cubicBezTo>
                  <a:cubicBezTo>
                    <a:pt x="5309" y="325002"/>
                    <a:pt x="0" y="312184"/>
                    <a:pt x="0" y="298819"/>
                  </a:cubicBezTo>
                  <a:lnTo>
                    <a:pt x="0" y="50393"/>
                  </a:lnTo>
                  <a:cubicBezTo>
                    <a:pt x="0" y="37028"/>
                    <a:pt x="5309" y="24211"/>
                    <a:pt x="14760" y="14760"/>
                  </a:cubicBezTo>
                  <a:cubicBezTo>
                    <a:pt x="24211" y="5309"/>
                    <a:pt x="37028" y="0"/>
                    <a:pt x="50393" y="0"/>
                  </a:cubicBezTo>
                  <a:close/>
                </a:path>
              </a:pathLst>
            </a:custGeom>
            <a:solidFill>
              <a:srgbClr val="F8F4D9"/>
            </a:solidFill>
          </p:spPr>
          <p:txBody>
            <a:bodyPr/>
            <a:lstStyle/>
            <a:p>
              <a:endParaRPr lang="en-US"/>
            </a:p>
          </p:txBody>
        </p:sp>
        <p:sp>
          <p:nvSpPr>
            <p:cNvPr id="21" name="TextBox 21"/>
            <p:cNvSpPr txBox="1"/>
            <p:nvPr/>
          </p:nvSpPr>
          <p:spPr>
            <a:xfrm>
              <a:off x="0" y="-38100"/>
              <a:ext cx="2063565" cy="387312"/>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7571187" y="6771308"/>
            <a:ext cx="5433935" cy="1393824"/>
          </a:xfrm>
          <a:prstGeom prst="rect">
            <a:avLst/>
          </a:prstGeom>
        </p:spPr>
        <p:txBody>
          <a:bodyPr lIns="0" tIns="0" rIns="0" bIns="0" rtlCol="0" anchor="t">
            <a:spAutoFit/>
          </a:bodyPr>
          <a:lstStyle/>
          <a:p>
            <a:pPr algn="l">
              <a:lnSpc>
                <a:spcPts val="5600"/>
              </a:lnSpc>
            </a:pPr>
            <a:r>
              <a:rPr lang="en-US" sz="4000">
                <a:solidFill>
                  <a:srgbClr val="6D453E"/>
                </a:solidFill>
                <a:latin typeface="Roboto Condensed"/>
                <a:ea typeface="Roboto Condensed"/>
                <a:cs typeface="Roboto Condensed"/>
                <a:sym typeface="Roboto Condensed"/>
              </a:rPr>
              <a:t>C. Suốt cả thời thơ ấu</a:t>
            </a:r>
          </a:p>
          <a:p>
            <a:pPr algn="l">
              <a:lnSpc>
                <a:spcPts val="5600"/>
              </a:lnSpc>
              <a:spcBef>
                <a:spcPct val="0"/>
              </a:spcBef>
            </a:pPr>
            <a:endParaRPr lang="en-US" sz="4000">
              <a:solidFill>
                <a:srgbClr val="6D453E"/>
              </a:solidFill>
              <a:latin typeface="Roboto Condensed"/>
              <a:ea typeface="Roboto Condensed"/>
              <a:cs typeface="Roboto Condensed"/>
              <a:sym typeface="Roboto Condensed"/>
            </a:endParaRPr>
          </a:p>
        </p:txBody>
      </p:sp>
      <p:grpSp>
        <p:nvGrpSpPr>
          <p:cNvPr id="23" name="Group 23"/>
          <p:cNvGrpSpPr/>
          <p:nvPr/>
        </p:nvGrpSpPr>
        <p:grpSpPr>
          <a:xfrm>
            <a:off x="7405360" y="8503426"/>
            <a:ext cx="7835097" cy="1325916"/>
            <a:chOff x="0" y="0"/>
            <a:chExt cx="2063565" cy="349212"/>
          </a:xfrm>
        </p:grpSpPr>
        <p:sp>
          <p:nvSpPr>
            <p:cNvPr id="24" name="Freeform 24"/>
            <p:cNvSpPr/>
            <p:nvPr/>
          </p:nvSpPr>
          <p:spPr>
            <a:xfrm>
              <a:off x="0" y="0"/>
              <a:ext cx="2063565" cy="349212"/>
            </a:xfrm>
            <a:custGeom>
              <a:avLst/>
              <a:gdLst/>
              <a:ahLst/>
              <a:cxnLst/>
              <a:rect l="l" t="t" r="r" b="b"/>
              <a:pathLst>
                <a:path w="2063565" h="349212">
                  <a:moveTo>
                    <a:pt x="50393" y="0"/>
                  </a:moveTo>
                  <a:lnTo>
                    <a:pt x="2013171" y="0"/>
                  </a:lnTo>
                  <a:cubicBezTo>
                    <a:pt x="2026536" y="0"/>
                    <a:pt x="2039354" y="5309"/>
                    <a:pt x="2048805" y="14760"/>
                  </a:cubicBezTo>
                  <a:cubicBezTo>
                    <a:pt x="2058255" y="24211"/>
                    <a:pt x="2063565" y="37028"/>
                    <a:pt x="2063565" y="50393"/>
                  </a:cubicBezTo>
                  <a:lnTo>
                    <a:pt x="2063565" y="298819"/>
                  </a:lnTo>
                  <a:cubicBezTo>
                    <a:pt x="2063565" y="312184"/>
                    <a:pt x="2058255" y="325002"/>
                    <a:pt x="2048805" y="334453"/>
                  </a:cubicBezTo>
                  <a:cubicBezTo>
                    <a:pt x="2039354" y="343903"/>
                    <a:pt x="2026536" y="349212"/>
                    <a:pt x="2013171" y="349212"/>
                  </a:cubicBezTo>
                  <a:lnTo>
                    <a:pt x="50393" y="349212"/>
                  </a:lnTo>
                  <a:cubicBezTo>
                    <a:pt x="37028" y="349212"/>
                    <a:pt x="24211" y="343903"/>
                    <a:pt x="14760" y="334453"/>
                  </a:cubicBezTo>
                  <a:cubicBezTo>
                    <a:pt x="5309" y="325002"/>
                    <a:pt x="0" y="312184"/>
                    <a:pt x="0" y="298819"/>
                  </a:cubicBezTo>
                  <a:lnTo>
                    <a:pt x="0" y="50393"/>
                  </a:lnTo>
                  <a:cubicBezTo>
                    <a:pt x="0" y="37028"/>
                    <a:pt x="5309" y="24211"/>
                    <a:pt x="14760" y="14760"/>
                  </a:cubicBezTo>
                  <a:cubicBezTo>
                    <a:pt x="24211" y="5309"/>
                    <a:pt x="37028" y="0"/>
                    <a:pt x="50393" y="0"/>
                  </a:cubicBezTo>
                  <a:close/>
                </a:path>
              </a:pathLst>
            </a:custGeom>
            <a:solidFill>
              <a:srgbClr val="F8F4D9"/>
            </a:solidFill>
          </p:spPr>
          <p:txBody>
            <a:bodyPr/>
            <a:lstStyle/>
            <a:p>
              <a:endParaRPr lang="en-US"/>
            </a:p>
          </p:txBody>
        </p:sp>
        <p:sp>
          <p:nvSpPr>
            <p:cNvPr id="25" name="TextBox 25"/>
            <p:cNvSpPr txBox="1"/>
            <p:nvPr/>
          </p:nvSpPr>
          <p:spPr>
            <a:xfrm>
              <a:off x="0" y="-38100"/>
              <a:ext cx="2063565" cy="387312"/>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7814786" y="8708057"/>
            <a:ext cx="6434590" cy="1393824"/>
          </a:xfrm>
          <a:prstGeom prst="rect">
            <a:avLst/>
          </a:prstGeom>
        </p:spPr>
        <p:txBody>
          <a:bodyPr lIns="0" tIns="0" rIns="0" bIns="0" rtlCol="0" anchor="t">
            <a:spAutoFit/>
          </a:bodyPr>
          <a:lstStyle/>
          <a:p>
            <a:pPr algn="l">
              <a:lnSpc>
                <a:spcPts val="5600"/>
              </a:lnSpc>
            </a:pPr>
            <a:r>
              <a:rPr lang="en-US" sz="4000">
                <a:solidFill>
                  <a:srgbClr val="6D453E"/>
                </a:solidFill>
                <a:latin typeface="Roboto Condensed"/>
                <a:ea typeface="Roboto Condensed"/>
                <a:cs typeface="Roboto Condensed"/>
                <a:sym typeface="Roboto Condensed"/>
              </a:rPr>
              <a:t>D. Suốt những năm kháng chiến</a:t>
            </a:r>
          </a:p>
          <a:p>
            <a:pPr algn="l">
              <a:lnSpc>
                <a:spcPts val="5600"/>
              </a:lnSpc>
              <a:spcBef>
                <a:spcPct val="0"/>
              </a:spcBef>
            </a:pPr>
            <a:endParaRPr lang="en-US" sz="4000">
              <a:solidFill>
                <a:srgbClr val="6D453E"/>
              </a:solidFill>
              <a:latin typeface="Roboto Condensed"/>
              <a:ea typeface="Roboto Condensed"/>
              <a:cs typeface="Roboto Condensed"/>
              <a:sym typeface="Roboto Condensed"/>
            </a:endParaRPr>
          </a:p>
        </p:txBody>
      </p:sp>
      <p:sp>
        <p:nvSpPr>
          <p:cNvPr id="27" name="TextBox 27"/>
          <p:cNvSpPr txBox="1"/>
          <p:nvPr/>
        </p:nvSpPr>
        <p:spPr>
          <a:xfrm>
            <a:off x="7266401" y="2671854"/>
            <a:ext cx="7531359" cy="688974"/>
          </a:xfrm>
          <a:prstGeom prst="rect">
            <a:avLst/>
          </a:prstGeom>
        </p:spPr>
        <p:txBody>
          <a:bodyPr lIns="0" tIns="0" rIns="0" bIns="0" rtlCol="0" anchor="t">
            <a:spAutoFit/>
          </a:bodyPr>
          <a:lstStyle/>
          <a:p>
            <a:pPr algn="ctr">
              <a:lnSpc>
                <a:spcPts val="5600"/>
              </a:lnSpc>
              <a:spcBef>
                <a:spcPct val="0"/>
              </a:spcBef>
            </a:pPr>
            <a:r>
              <a:rPr lang="en-US" sz="4000">
                <a:solidFill>
                  <a:srgbClr val="6D453E"/>
                </a:solidFill>
                <a:latin typeface="Roboto Condensed"/>
                <a:ea typeface="Roboto Condensed"/>
                <a:cs typeface="Roboto Condensed"/>
                <a:sym typeface="Roboto Condensed"/>
              </a:rPr>
              <a:t>A. Năm lên 4 tuổi, 8 năm ròng bên bà</a:t>
            </a:r>
          </a:p>
        </p:txBody>
      </p:sp>
      <p:sp>
        <p:nvSpPr>
          <p:cNvPr id="28" name="Freeform 28"/>
          <p:cNvSpPr/>
          <p:nvPr/>
        </p:nvSpPr>
        <p:spPr>
          <a:xfrm>
            <a:off x="14797760" y="2840897"/>
            <a:ext cx="757883" cy="643254"/>
          </a:xfrm>
          <a:custGeom>
            <a:avLst/>
            <a:gdLst/>
            <a:ahLst/>
            <a:cxnLst/>
            <a:rect l="l" t="t" r="r" b="b"/>
            <a:pathLst>
              <a:path w="757883" h="643254">
                <a:moveTo>
                  <a:pt x="0" y="0"/>
                </a:moveTo>
                <a:lnTo>
                  <a:pt x="757883" y="0"/>
                </a:lnTo>
                <a:lnTo>
                  <a:pt x="757883" y="643254"/>
                </a:lnTo>
                <a:lnTo>
                  <a:pt x="0" y="643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241415" y="7841618"/>
            <a:ext cx="2720299" cy="2572949"/>
          </a:xfrm>
          <a:custGeom>
            <a:avLst/>
            <a:gdLst/>
            <a:ahLst/>
            <a:cxnLst/>
            <a:rect l="l" t="t" r="r" b="b"/>
            <a:pathLst>
              <a:path w="2720299" h="2572949">
                <a:moveTo>
                  <a:pt x="0" y="0"/>
                </a:moveTo>
                <a:lnTo>
                  <a:pt x="2720299" y="0"/>
                </a:lnTo>
                <a:lnTo>
                  <a:pt x="2720299" y="2572949"/>
                </a:lnTo>
                <a:lnTo>
                  <a:pt x="0" y="25729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6" grpId="0"/>
      <p:bldP spid="27"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6" name="Group 6"/>
          <p:cNvGrpSpPr/>
          <p:nvPr/>
        </p:nvGrpSpPr>
        <p:grpSpPr>
          <a:xfrm>
            <a:off x="7149688" y="2139418"/>
            <a:ext cx="7835097" cy="1718670"/>
            <a:chOff x="0" y="0"/>
            <a:chExt cx="2063565" cy="452654"/>
          </a:xfrm>
        </p:grpSpPr>
        <p:sp>
          <p:nvSpPr>
            <p:cNvPr id="7" name="Freeform 7"/>
            <p:cNvSpPr/>
            <p:nvPr/>
          </p:nvSpPr>
          <p:spPr>
            <a:xfrm>
              <a:off x="0" y="0"/>
              <a:ext cx="2063565" cy="452654"/>
            </a:xfrm>
            <a:custGeom>
              <a:avLst/>
              <a:gdLst/>
              <a:ahLst/>
              <a:cxnLst/>
              <a:rect l="l" t="t" r="r" b="b"/>
              <a:pathLst>
                <a:path w="2063565" h="452654">
                  <a:moveTo>
                    <a:pt x="50393" y="0"/>
                  </a:moveTo>
                  <a:lnTo>
                    <a:pt x="2013171" y="0"/>
                  </a:lnTo>
                  <a:cubicBezTo>
                    <a:pt x="2026536" y="0"/>
                    <a:pt x="2039354" y="5309"/>
                    <a:pt x="2048805" y="14760"/>
                  </a:cubicBezTo>
                  <a:cubicBezTo>
                    <a:pt x="2058255" y="24211"/>
                    <a:pt x="2063565" y="37028"/>
                    <a:pt x="2063565" y="50393"/>
                  </a:cubicBezTo>
                  <a:lnTo>
                    <a:pt x="2063565" y="402260"/>
                  </a:lnTo>
                  <a:cubicBezTo>
                    <a:pt x="2063565" y="415626"/>
                    <a:pt x="2058255" y="428443"/>
                    <a:pt x="2048805" y="437894"/>
                  </a:cubicBezTo>
                  <a:cubicBezTo>
                    <a:pt x="2039354" y="447345"/>
                    <a:pt x="2026536" y="452654"/>
                    <a:pt x="2013171" y="452654"/>
                  </a:cubicBezTo>
                  <a:lnTo>
                    <a:pt x="50393" y="452654"/>
                  </a:lnTo>
                  <a:cubicBezTo>
                    <a:pt x="37028" y="452654"/>
                    <a:pt x="24211" y="447345"/>
                    <a:pt x="14760" y="437894"/>
                  </a:cubicBezTo>
                  <a:cubicBezTo>
                    <a:pt x="5309" y="428443"/>
                    <a:pt x="0" y="415626"/>
                    <a:pt x="0" y="402260"/>
                  </a:cubicBezTo>
                  <a:lnTo>
                    <a:pt x="0" y="50393"/>
                  </a:lnTo>
                  <a:cubicBezTo>
                    <a:pt x="0" y="37028"/>
                    <a:pt x="5309" y="24211"/>
                    <a:pt x="14760" y="14760"/>
                  </a:cubicBezTo>
                  <a:cubicBezTo>
                    <a:pt x="24211" y="5309"/>
                    <a:pt x="37028" y="0"/>
                    <a:pt x="50393" y="0"/>
                  </a:cubicBezTo>
                  <a:close/>
                </a:path>
              </a:pathLst>
            </a:custGeom>
            <a:solidFill>
              <a:srgbClr val="F8F4D9"/>
            </a:solidFill>
          </p:spPr>
          <p:txBody>
            <a:bodyPr/>
            <a:lstStyle/>
            <a:p>
              <a:endParaRPr lang="en-US"/>
            </a:p>
          </p:txBody>
        </p:sp>
        <p:sp>
          <p:nvSpPr>
            <p:cNvPr id="8" name="TextBox 8"/>
            <p:cNvSpPr txBox="1"/>
            <p:nvPr/>
          </p:nvSpPr>
          <p:spPr>
            <a:xfrm>
              <a:off x="0" y="-38100"/>
              <a:ext cx="2063565" cy="49075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28700" y="3500529"/>
            <a:ext cx="4728651" cy="5600594"/>
            <a:chOff x="0" y="0"/>
            <a:chExt cx="1245406" cy="1475054"/>
          </a:xfrm>
        </p:grpSpPr>
        <p:sp>
          <p:nvSpPr>
            <p:cNvPr id="10" name="Freeform 10"/>
            <p:cNvSpPr/>
            <p:nvPr/>
          </p:nvSpPr>
          <p:spPr>
            <a:xfrm>
              <a:off x="0" y="0"/>
              <a:ext cx="1245406" cy="1475054"/>
            </a:xfrm>
            <a:custGeom>
              <a:avLst/>
              <a:gdLst/>
              <a:ahLst/>
              <a:cxnLst/>
              <a:rect l="l" t="t" r="r" b="b"/>
              <a:pathLst>
                <a:path w="1245406" h="1475054">
                  <a:moveTo>
                    <a:pt x="83499" y="0"/>
                  </a:moveTo>
                  <a:lnTo>
                    <a:pt x="1161907" y="0"/>
                  </a:lnTo>
                  <a:cubicBezTo>
                    <a:pt x="1184052" y="0"/>
                    <a:pt x="1205291" y="8797"/>
                    <a:pt x="1220950" y="24456"/>
                  </a:cubicBezTo>
                  <a:cubicBezTo>
                    <a:pt x="1236609" y="40115"/>
                    <a:pt x="1245406" y="61354"/>
                    <a:pt x="1245406" y="83499"/>
                  </a:cubicBezTo>
                  <a:lnTo>
                    <a:pt x="1245406" y="1391554"/>
                  </a:lnTo>
                  <a:cubicBezTo>
                    <a:pt x="1245406" y="1413700"/>
                    <a:pt x="1236609" y="1434938"/>
                    <a:pt x="1220950" y="1450597"/>
                  </a:cubicBezTo>
                  <a:cubicBezTo>
                    <a:pt x="1205291" y="1466256"/>
                    <a:pt x="1184052" y="1475054"/>
                    <a:pt x="1161907" y="1475054"/>
                  </a:cubicBezTo>
                  <a:lnTo>
                    <a:pt x="83499" y="1475054"/>
                  </a:lnTo>
                  <a:cubicBezTo>
                    <a:pt x="61354" y="1475054"/>
                    <a:pt x="40115" y="1466256"/>
                    <a:pt x="24456" y="1450597"/>
                  </a:cubicBezTo>
                  <a:cubicBezTo>
                    <a:pt x="8797" y="1434938"/>
                    <a:pt x="0" y="1413700"/>
                    <a:pt x="0" y="1391554"/>
                  </a:cubicBezTo>
                  <a:lnTo>
                    <a:pt x="0" y="83499"/>
                  </a:lnTo>
                  <a:cubicBezTo>
                    <a:pt x="0" y="61354"/>
                    <a:pt x="8797" y="40115"/>
                    <a:pt x="24456" y="24456"/>
                  </a:cubicBezTo>
                  <a:cubicBezTo>
                    <a:pt x="40115" y="8797"/>
                    <a:pt x="61354" y="0"/>
                    <a:pt x="83499" y="0"/>
                  </a:cubicBezTo>
                  <a:close/>
                </a:path>
              </a:pathLst>
            </a:custGeom>
            <a:solidFill>
              <a:srgbClr val="000000">
                <a:alpha val="0"/>
              </a:srgbClr>
            </a:solidFill>
            <a:ln w="38100" cap="rnd">
              <a:solidFill>
                <a:srgbClr val="000000"/>
              </a:solidFill>
              <a:prstDash val="lgDash"/>
              <a:round/>
            </a:ln>
          </p:spPr>
          <p:txBody>
            <a:bodyPr/>
            <a:lstStyle/>
            <a:p>
              <a:endParaRPr lang="en-US"/>
            </a:p>
          </p:txBody>
        </p:sp>
        <p:sp>
          <p:nvSpPr>
            <p:cNvPr id="11" name="TextBox 11"/>
            <p:cNvSpPr txBox="1"/>
            <p:nvPr/>
          </p:nvSpPr>
          <p:spPr>
            <a:xfrm>
              <a:off x="0" y="-38100"/>
              <a:ext cx="1245406" cy="151315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4039876" y="6857033"/>
            <a:ext cx="757883" cy="643254"/>
          </a:xfrm>
          <a:custGeom>
            <a:avLst/>
            <a:gdLst/>
            <a:ahLst/>
            <a:cxnLst/>
            <a:rect l="l" t="t" r="r" b="b"/>
            <a:pathLst>
              <a:path w="757883" h="643254">
                <a:moveTo>
                  <a:pt x="0" y="0"/>
                </a:moveTo>
                <a:lnTo>
                  <a:pt x="757884" y="0"/>
                </a:lnTo>
                <a:lnTo>
                  <a:pt x="757884" y="643254"/>
                </a:lnTo>
                <a:lnTo>
                  <a:pt x="0" y="643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850546"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2. ĐỌC VĂN BẢN</a:t>
            </a:r>
          </a:p>
        </p:txBody>
      </p:sp>
      <p:sp>
        <p:nvSpPr>
          <p:cNvPr id="14" name="TextBox 14"/>
          <p:cNvSpPr txBox="1"/>
          <p:nvPr/>
        </p:nvSpPr>
        <p:spPr>
          <a:xfrm>
            <a:off x="1215728" y="3963338"/>
            <a:ext cx="4354596" cy="4730115"/>
          </a:xfrm>
          <a:prstGeom prst="rect">
            <a:avLst/>
          </a:prstGeom>
        </p:spPr>
        <p:txBody>
          <a:bodyPr lIns="0" tIns="0" rIns="0" bIns="0" rtlCol="0" anchor="t">
            <a:spAutoFit/>
          </a:bodyPr>
          <a:lstStyle/>
          <a:p>
            <a:pPr algn="ctr">
              <a:lnSpc>
                <a:spcPts val="7559"/>
              </a:lnSpc>
            </a:pPr>
            <a:r>
              <a:rPr lang="en-US" sz="5399">
                <a:solidFill>
                  <a:srgbClr val="6D453E"/>
                </a:solidFill>
                <a:latin typeface="#9Slide05 SVNVictoria"/>
                <a:ea typeface="#9Slide05 SVNVictoria"/>
                <a:cs typeface="#9Slide05 SVNVictoria"/>
                <a:sym typeface="#9Slide05 SVNVictoria"/>
              </a:rPr>
              <a:t>Câu 5: Khổ cuối thể hiện cảm xúc gì của nhân vật trữ tình?</a:t>
            </a:r>
          </a:p>
          <a:p>
            <a:pPr algn="ctr">
              <a:lnSpc>
                <a:spcPts val="7559"/>
              </a:lnSpc>
              <a:spcBef>
                <a:spcPct val="0"/>
              </a:spcBef>
            </a:pPr>
            <a:endParaRPr lang="en-US" sz="5399">
              <a:solidFill>
                <a:srgbClr val="6D453E"/>
              </a:solidFill>
              <a:latin typeface="#9Slide05 SVNVictoria"/>
              <a:ea typeface="#9Slide05 SVNVictoria"/>
              <a:cs typeface="#9Slide05 SVNVictoria"/>
              <a:sym typeface="#9Slide05 SVNVictoria"/>
            </a:endParaRPr>
          </a:p>
        </p:txBody>
      </p:sp>
      <p:grpSp>
        <p:nvGrpSpPr>
          <p:cNvPr id="15" name="Group 15"/>
          <p:cNvGrpSpPr/>
          <p:nvPr/>
        </p:nvGrpSpPr>
        <p:grpSpPr>
          <a:xfrm>
            <a:off x="7205433" y="4168382"/>
            <a:ext cx="7835097" cy="1718670"/>
            <a:chOff x="0" y="0"/>
            <a:chExt cx="2063565" cy="452654"/>
          </a:xfrm>
        </p:grpSpPr>
        <p:sp>
          <p:nvSpPr>
            <p:cNvPr id="16" name="Freeform 16"/>
            <p:cNvSpPr/>
            <p:nvPr/>
          </p:nvSpPr>
          <p:spPr>
            <a:xfrm>
              <a:off x="0" y="0"/>
              <a:ext cx="2063565" cy="452654"/>
            </a:xfrm>
            <a:custGeom>
              <a:avLst/>
              <a:gdLst/>
              <a:ahLst/>
              <a:cxnLst/>
              <a:rect l="l" t="t" r="r" b="b"/>
              <a:pathLst>
                <a:path w="2063565" h="452654">
                  <a:moveTo>
                    <a:pt x="50393" y="0"/>
                  </a:moveTo>
                  <a:lnTo>
                    <a:pt x="2013171" y="0"/>
                  </a:lnTo>
                  <a:cubicBezTo>
                    <a:pt x="2026536" y="0"/>
                    <a:pt x="2039354" y="5309"/>
                    <a:pt x="2048805" y="14760"/>
                  </a:cubicBezTo>
                  <a:cubicBezTo>
                    <a:pt x="2058255" y="24211"/>
                    <a:pt x="2063565" y="37028"/>
                    <a:pt x="2063565" y="50393"/>
                  </a:cubicBezTo>
                  <a:lnTo>
                    <a:pt x="2063565" y="402260"/>
                  </a:lnTo>
                  <a:cubicBezTo>
                    <a:pt x="2063565" y="415626"/>
                    <a:pt x="2058255" y="428443"/>
                    <a:pt x="2048805" y="437894"/>
                  </a:cubicBezTo>
                  <a:cubicBezTo>
                    <a:pt x="2039354" y="447345"/>
                    <a:pt x="2026536" y="452654"/>
                    <a:pt x="2013171" y="452654"/>
                  </a:cubicBezTo>
                  <a:lnTo>
                    <a:pt x="50393" y="452654"/>
                  </a:lnTo>
                  <a:cubicBezTo>
                    <a:pt x="37028" y="452654"/>
                    <a:pt x="24211" y="447345"/>
                    <a:pt x="14760" y="437894"/>
                  </a:cubicBezTo>
                  <a:cubicBezTo>
                    <a:pt x="5309" y="428443"/>
                    <a:pt x="0" y="415626"/>
                    <a:pt x="0" y="402260"/>
                  </a:cubicBezTo>
                  <a:lnTo>
                    <a:pt x="0" y="50393"/>
                  </a:lnTo>
                  <a:cubicBezTo>
                    <a:pt x="0" y="37028"/>
                    <a:pt x="5309" y="24211"/>
                    <a:pt x="14760" y="14760"/>
                  </a:cubicBezTo>
                  <a:cubicBezTo>
                    <a:pt x="24211" y="5309"/>
                    <a:pt x="37028" y="0"/>
                    <a:pt x="50393" y="0"/>
                  </a:cubicBezTo>
                  <a:close/>
                </a:path>
              </a:pathLst>
            </a:custGeom>
            <a:solidFill>
              <a:srgbClr val="F8F4D9"/>
            </a:solidFill>
          </p:spPr>
          <p:txBody>
            <a:bodyPr/>
            <a:lstStyle/>
            <a:p>
              <a:endParaRPr lang="en-US"/>
            </a:p>
          </p:txBody>
        </p:sp>
        <p:sp>
          <p:nvSpPr>
            <p:cNvPr id="17" name="TextBox 17"/>
            <p:cNvSpPr txBox="1"/>
            <p:nvPr/>
          </p:nvSpPr>
          <p:spPr>
            <a:xfrm>
              <a:off x="0" y="-38100"/>
              <a:ext cx="2063565" cy="490754"/>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7205433" y="6234151"/>
            <a:ext cx="7835097" cy="1718670"/>
            <a:chOff x="0" y="0"/>
            <a:chExt cx="2063565" cy="452654"/>
          </a:xfrm>
        </p:grpSpPr>
        <p:sp>
          <p:nvSpPr>
            <p:cNvPr id="19" name="Freeform 19"/>
            <p:cNvSpPr/>
            <p:nvPr/>
          </p:nvSpPr>
          <p:spPr>
            <a:xfrm>
              <a:off x="0" y="0"/>
              <a:ext cx="2063565" cy="452654"/>
            </a:xfrm>
            <a:custGeom>
              <a:avLst/>
              <a:gdLst/>
              <a:ahLst/>
              <a:cxnLst/>
              <a:rect l="l" t="t" r="r" b="b"/>
              <a:pathLst>
                <a:path w="2063565" h="452654">
                  <a:moveTo>
                    <a:pt x="50393" y="0"/>
                  </a:moveTo>
                  <a:lnTo>
                    <a:pt x="2013171" y="0"/>
                  </a:lnTo>
                  <a:cubicBezTo>
                    <a:pt x="2026536" y="0"/>
                    <a:pt x="2039354" y="5309"/>
                    <a:pt x="2048805" y="14760"/>
                  </a:cubicBezTo>
                  <a:cubicBezTo>
                    <a:pt x="2058255" y="24211"/>
                    <a:pt x="2063565" y="37028"/>
                    <a:pt x="2063565" y="50393"/>
                  </a:cubicBezTo>
                  <a:lnTo>
                    <a:pt x="2063565" y="402260"/>
                  </a:lnTo>
                  <a:cubicBezTo>
                    <a:pt x="2063565" y="415626"/>
                    <a:pt x="2058255" y="428443"/>
                    <a:pt x="2048805" y="437894"/>
                  </a:cubicBezTo>
                  <a:cubicBezTo>
                    <a:pt x="2039354" y="447345"/>
                    <a:pt x="2026536" y="452654"/>
                    <a:pt x="2013171" y="452654"/>
                  </a:cubicBezTo>
                  <a:lnTo>
                    <a:pt x="50393" y="452654"/>
                  </a:lnTo>
                  <a:cubicBezTo>
                    <a:pt x="37028" y="452654"/>
                    <a:pt x="24211" y="447345"/>
                    <a:pt x="14760" y="437894"/>
                  </a:cubicBezTo>
                  <a:cubicBezTo>
                    <a:pt x="5309" y="428443"/>
                    <a:pt x="0" y="415626"/>
                    <a:pt x="0" y="402260"/>
                  </a:cubicBezTo>
                  <a:lnTo>
                    <a:pt x="0" y="50393"/>
                  </a:lnTo>
                  <a:cubicBezTo>
                    <a:pt x="0" y="37028"/>
                    <a:pt x="5309" y="24211"/>
                    <a:pt x="14760" y="14760"/>
                  </a:cubicBezTo>
                  <a:cubicBezTo>
                    <a:pt x="24211" y="5309"/>
                    <a:pt x="37028" y="0"/>
                    <a:pt x="50393" y="0"/>
                  </a:cubicBezTo>
                  <a:close/>
                </a:path>
              </a:pathLst>
            </a:custGeom>
            <a:solidFill>
              <a:srgbClr val="F8F4D9"/>
            </a:solidFill>
          </p:spPr>
          <p:txBody>
            <a:bodyPr/>
            <a:lstStyle/>
            <a:p>
              <a:endParaRPr lang="en-US"/>
            </a:p>
          </p:txBody>
        </p:sp>
        <p:sp>
          <p:nvSpPr>
            <p:cNvPr id="20" name="TextBox 20"/>
            <p:cNvSpPr txBox="1"/>
            <p:nvPr/>
          </p:nvSpPr>
          <p:spPr>
            <a:xfrm>
              <a:off x="0" y="-38100"/>
              <a:ext cx="2063565" cy="490754"/>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7149688" y="8398965"/>
            <a:ext cx="7835097" cy="1718670"/>
            <a:chOff x="0" y="0"/>
            <a:chExt cx="2063565" cy="452654"/>
          </a:xfrm>
        </p:grpSpPr>
        <p:sp>
          <p:nvSpPr>
            <p:cNvPr id="22" name="Freeform 22"/>
            <p:cNvSpPr/>
            <p:nvPr/>
          </p:nvSpPr>
          <p:spPr>
            <a:xfrm>
              <a:off x="0" y="0"/>
              <a:ext cx="2063565" cy="452654"/>
            </a:xfrm>
            <a:custGeom>
              <a:avLst/>
              <a:gdLst/>
              <a:ahLst/>
              <a:cxnLst/>
              <a:rect l="l" t="t" r="r" b="b"/>
              <a:pathLst>
                <a:path w="2063565" h="452654">
                  <a:moveTo>
                    <a:pt x="50393" y="0"/>
                  </a:moveTo>
                  <a:lnTo>
                    <a:pt x="2013171" y="0"/>
                  </a:lnTo>
                  <a:cubicBezTo>
                    <a:pt x="2026536" y="0"/>
                    <a:pt x="2039354" y="5309"/>
                    <a:pt x="2048805" y="14760"/>
                  </a:cubicBezTo>
                  <a:cubicBezTo>
                    <a:pt x="2058255" y="24211"/>
                    <a:pt x="2063565" y="37028"/>
                    <a:pt x="2063565" y="50393"/>
                  </a:cubicBezTo>
                  <a:lnTo>
                    <a:pt x="2063565" y="402260"/>
                  </a:lnTo>
                  <a:cubicBezTo>
                    <a:pt x="2063565" y="415626"/>
                    <a:pt x="2058255" y="428443"/>
                    <a:pt x="2048805" y="437894"/>
                  </a:cubicBezTo>
                  <a:cubicBezTo>
                    <a:pt x="2039354" y="447345"/>
                    <a:pt x="2026536" y="452654"/>
                    <a:pt x="2013171" y="452654"/>
                  </a:cubicBezTo>
                  <a:lnTo>
                    <a:pt x="50393" y="452654"/>
                  </a:lnTo>
                  <a:cubicBezTo>
                    <a:pt x="37028" y="452654"/>
                    <a:pt x="24211" y="447345"/>
                    <a:pt x="14760" y="437894"/>
                  </a:cubicBezTo>
                  <a:cubicBezTo>
                    <a:pt x="5309" y="428443"/>
                    <a:pt x="0" y="415626"/>
                    <a:pt x="0" y="402260"/>
                  </a:cubicBezTo>
                  <a:lnTo>
                    <a:pt x="0" y="50393"/>
                  </a:lnTo>
                  <a:cubicBezTo>
                    <a:pt x="0" y="37028"/>
                    <a:pt x="5309" y="24211"/>
                    <a:pt x="14760" y="14760"/>
                  </a:cubicBezTo>
                  <a:cubicBezTo>
                    <a:pt x="24211" y="5309"/>
                    <a:pt x="37028" y="0"/>
                    <a:pt x="50393" y="0"/>
                  </a:cubicBezTo>
                  <a:close/>
                </a:path>
              </a:pathLst>
            </a:custGeom>
            <a:solidFill>
              <a:srgbClr val="F8F4D9"/>
            </a:solidFill>
          </p:spPr>
          <p:txBody>
            <a:bodyPr/>
            <a:lstStyle/>
            <a:p>
              <a:endParaRPr lang="en-US"/>
            </a:p>
          </p:txBody>
        </p:sp>
        <p:sp>
          <p:nvSpPr>
            <p:cNvPr id="23" name="TextBox 23"/>
            <p:cNvSpPr txBox="1"/>
            <p:nvPr/>
          </p:nvSpPr>
          <p:spPr>
            <a:xfrm>
              <a:off x="0" y="-38100"/>
              <a:ext cx="2063565" cy="490754"/>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7400687" y="8518525"/>
            <a:ext cx="7018131" cy="1393824"/>
          </a:xfrm>
          <a:prstGeom prst="rect">
            <a:avLst/>
          </a:prstGeom>
        </p:spPr>
        <p:txBody>
          <a:bodyPr lIns="0" tIns="0" rIns="0" bIns="0" rtlCol="0" anchor="t">
            <a:spAutoFit/>
          </a:bodyPr>
          <a:lstStyle/>
          <a:p>
            <a:pPr algn="l">
              <a:lnSpc>
                <a:spcPts val="5600"/>
              </a:lnSpc>
              <a:spcBef>
                <a:spcPct val="0"/>
              </a:spcBef>
            </a:pPr>
            <a:r>
              <a:rPr lang="en-US" sz="4000">
                <a:solidFill>
                  <a:srgbClr val="6D453E"/>
                </a:solidFill>
                <a:latin typeface="Roboto Condensed"/>
                <a:ea typeface="Roboto Condensed"/>
                <a:cs typeface="Roboto Condensed"/>
                <a:sym typeface="Roboto Condensed"/>
              </a:rPr>
              <a:t>D. Cảm xúc tự hào vì có một người bà thật vĩ đại</a:t>
            </a:r>
          </a:p>
        </p:txBody>
      </p:sp>
      <p:sp>
        <p:nvSpPr>
          <p:cNvPr id="25" name="TextBox 25"/>
          <p:cNvSpPr txBox="1"/>
          <p:nvPr/>
        </p:nvSpPr>
        <p:spPr>
          <a:xfrm>
            <a:off x="7301557" y="2195762"/>
            <a:ext cx="7531359" cy="1393824"/>
          </a:xfrm>
          <a:prstGeom prst="rect">
            <a:avLst/>
          </a:prstGeom>
        </p:spPr>
        <p:txBody>
          <a:bodyPr lIns="0" tIns="0" rIns="0" bIns="0" rtlCol="0" anchor="t">
            <a:spAutoFit/>
          </a:bodyPr>
          <a:lstStyle/>
          <a:p>
            <a:pPr algn="l">
              <a:lnSpc>
                <a:spcPts val="5600"/>
              </a:lnSpc>
              <a:spcBef>
                <a:spcPct val="0"/>
              </a:spcBef>
            </a:pPr>
            <a:r>
              <a:rPr lang="en-US" sz="4000">
                <a:solidFill>
                  <a:srgbClr val="6D453E"/>
                </a:solidFill>
                <a:latin typeface="Roboto Condensed"/>
                <a:ea typeface="Roboto Condensed"/>
                <a:cs typeface="Roboto Condensed"/>
                <a:sym typeface="Roboto Condensed"/>
              </a:rPr>
              <a:t>A. Cảm xúc bồi hồi xúc động vì được trở về quê hương</a:t>
            </a:r>
          </a:p>
        </p:txBody>
      </p:sp>
      <p:sp>
        <p:nvSpPr>
          <p:cNvPr id="26" name="Freeform 26"/>
          <p:cNvSpPr/>
          <p:nvPr/>
        </p:nvSpPr>
        <p:spPr>
          <a:xfrm>
            <a:off x="14282647" y="7178660"/>
            <a:ext cx="757883" cy="643254"/>
          </a:xfrm>
          <a:custGeom>
            <a:avLst/>
            <a:gdLst/>
            <a:ahLst/>
            <a:cxnLst/>
            <a:rect l="l" t="t" r="r" b="b"/>
            <a:pathLst>
              <a:path w="757883" h="643254">
                <a:moveTo>
                  <a:pt x="0" y="0"/>
                </a:moveTo>
                <a:lnTo>
                  <a:pt x="757883" y="0"/>
                </a:lnTo>
                <a:lnTo>
                  <a:pt x="757883" y="643253"/>
                </a:lnTo>
                <a:lnTo>
                  <a:pt x="0" y="643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7204998" y="4620088"/>
            <a:ext cx="7724477" cy="688974"/>
          </a:xfrm>
          <a:prstGeom prst="rect">
            <a:avLst/>
          </a:prstGeom>
        </p:spPr>
        <p:txBody>
          <a:bodyPr lIns="0" tIns="0" rIns="0" bIns="0" rtlCol="0" anchor="t">
            <a:spAutoFit/>
          </a:bodyPr>
          <a:lstStyle/>
          <a:p>
            <a:pPr algn="ctr">
              <a:lnSpc>
                <a:spcPts val="5600"/>
              </a:lnSpc>
              <a:spcBef>
                <a:spcPct val="0"/>
              </a:spcBef>
            </a:pPr>
            <a:r>
              <a:rPr lang="en-US" sz="4000">
                <a:solidFill>
                  <a:srgbClr val="6D453E"/>
                </a:solidFill>
                <a:latin typeface="Roboto Condensed"/>
                <a:ea typeface="Roboto Condensed"/>
                <a:cs typeface="Roboto Condensed"/>
                <a:sym typeface="Roboto Condensed"/>
              </a:rPr>
              <a:t>B. Cảm xúc vui mừng vì được về với bà</a:t>
            </a:r>
          </a:p>
        </p:txBody>
      </p:sp>
      <p:sp>
        <p:nvSpPr>
          <p:cNvPr id="28" name="TextBox 28"/>
          <p:cNvSpPr txBox="1"/>
          <p:nvPr/>
        </p:nvSpPr>
        <p:spPr>
          <a:xfrm>
            <a:off x="7354473" y="6353712"/>
            <a:ext cx="7277457" cy="1393824"/>
          </a:xfrm>
          <a:prstGeom prst="rect">
            <a:avLst/>
          </a:prstGeom>
        </p:spPr>
        <p:txBody>
          <a:bodyPr wrap="square" lIns="0" tIns="0" rIns="0" bIns="0" rtlCol="0" anchor="t">
            <a:spAutoFit/>
          </a:bodyPr>
          <a:lstStyle/>
          <a:p>
            <a:pPr algn="just">
              <a:lnSpc>
                <a:spcPts val="5600"/>
              </a:lnSpc>
              <a:spcBef>
                <a:spcPct val="0"/>
              </a:spcBef>
            </a:pPr>
            <a:r>
              <a:rPr lang="en-US" sz="4000">
                <a:solidFill>
                  <a:srgbClr val="6D453E"/>
                </a:solidFill>
                <a:latin typeface="Roboto Condensed"/>
                <a:ea typeface="Roboto Condensed"/>
                <a:cs typeface="Roboto Condensed"/>
                <a:sym typeface="Roboto Condensed"/>
              </a:rPr>
              <a:t>C. Cảm xúc kính yêu người bà vì cháu luôn nhớ về bà</a:t>
            </a:r>
          </a:p>
        </p:txBody>
      </p:sp>
      <p:sp>
        <p:nvSpPr>
          <p:cNvPr id="29" name="Freeform 29"/>
          <p:cNvSpPr/>
          <p:nvPr/>
        </p:nvSpPr>
        <p:spPr>
          <a:xfrm>
            <a:off x="-241415" y="7658139"/>
            <a:ext cx="2914286" cy="2756428"/>
          </a:xfrm>
          <a:custGeom>
            <a:avLst/>
            <a:gdLst/>
            <a:ahLst/>
            <a:cxnLst/>
            <a:rect l="l" t="t" r="r" b="b"/>
            <a:pathLst>
              <a:path w="2914286" h="2756428">
                <a:moveTo>
                  <a:pt x="0" y="0"/>
                </a:moveTo>
                <a:lnTo>
                  <a:pt x="2914285" y="0"/>
                </a:lnTo>
                <a:lnTo>
                  <a:pt x="2914285" y="2756428"/>
                </a:lnTo>
                <a:lnTo>
                  <a:pt x="0" y="2756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5" grpId="0"/>
      <p:bldP spid="26" grpId="0" animBg="1"/>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3" name="Group 3"/>
          <p:cNvGrpSpPr/>
          <p:nvPr/>
        </p:nvGrpSpPr>
        <p:grpSpPr>
          <a:xfrm>
            <a:off x="13349235" y="-2237099"/>
            <a:ext cx="6631166" cy="10186669"/>
            <a:chOff x="0" y="0"/>
            <a:chExt cx="8841555" cy="13582225"/>
          </a:xfrm>
        </p:grpSpPr>
        <p:grpSp>
          <p:nvGrpSpPr>
            <p:cNvPr id="4" name="Group 4"/>
            <p:cNvGrpSpPr>
              <a:grpSpLocks noChangeAspect="1"/>
            </p:cNvGrpSpPr>
            <p:nvPr/>
          </p:nvGrpSpPr>
          <p:grpSpPr>
            <a:xfrm rot="104386">
              <a:off x="189017" y="876470"/>
              <a:ext cx="8463521" cy="12580178"/>
              <a:chOff x="0" y="0"/>
              <a:chExt cx="3175000" cy="4719320"/>
            </a:xfrm>
          </p:grpSpPr>
          <p:sp>
            <p:nvSpPr>
              <p:cNvPr id="5" name="Freeform 5"/>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3"/>
                <a:stretch>
                  <a:fillRect l="-5106" r="-5106"/>
                </a:stretch>
              </a:blipFill>
            </p:spPr>
            <p:txBody>
              <a:bodyPr/>
              <a:lstStyle/>
              <a:p>
                <a:endParaRPr lang="en-US"/>
              </a:p>
            </p:txBody>
          </p:sp>
          <p:sp>
            <p:nvSpPr>
              <p:cNvPr id="6" name="Freeform 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7" name="Freeform 7"/>
            <p:cNvSpPr/>
            <p:nvPr/>
          </p:nvSpPr>
          <p:spPr>
            <a:xfrm rot="733371">
              <a:off x="3324525" y="399182"/>
              <a:ext cx="4042400" cy="2535303"/>
            </a:xfrm>
            <a:custGeom>
              <a:avLst/>
              <a:gdLst/>
              <a:ahLst/>
              <a:cxnLst/>
              <a:rect l="l" t="t" r="r" b="b"/>
              <a:pathLst>
                <a:path w="4042400" h="2535303">
                  <a:moveTo>
                    <a:pt x="0" y="0"/>
                  </a:moveTo>
                  <a:lnTo>
                    <a:pt x="4042400" y="0"/>
                  </a:lnTo>
                  <a:lnTo>
                    <a:pt x="4042400" y="2535303"/>
                  </a:lnTo>
                  <a:lnTo>
                    <a:pt x="0" y="2535303"/>
                  </a:lnTo>
                  <a:lnTo>
                    <a:pt x="0" y="0"/>
                  </a:lnTo>
                  <a:close/>
                </a:path>
              </a:pathLst>
            </a:custGeom>
            <a:blipFill>
              <a:blip r:embed="rId5"/>
              <a:stretch>
                <a:fillRect/>
              </a:stretch>
            </a:blipFill>
          </p:spPr>
          <p:txBody>
            <a:bodyPr/>
            <a:lstStyle/>
            <a:p>
              <a:endParaRPr lang="en-US"/>
            </a:p>
          </p:txBody>
        </p:sp>
      </p:grpSp>
      <p:sp>
        <p:nvSpPr>
          <p:cNvPr id="9" name="TextBox 9"/>
          <p:cNvSpPr txBox="1"/>
          <p:nvPr/>
        </p:nvSpPr>
        <p:spPr>
          <a:xfrm>
            <a:off x="-1039495"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3. KHÁM PHÁ VĂN BẢN</a:t>
            </a:r>
          </a:p>
        </p:txBody>
      </p:sp>
      <p:sp>
        <p:nvSpPr>
          <p:cNvPr id="11" name="Freeform 11"/>
          <p:cNvSpPr/>
          <p:nvPr/>
        </p:nvSpPr>
        <p:spPr>
          <a:xfrm>
            <a:off x="8250077" y="2597356"/>
            <a:ext cx="10037923" cy="7972979"/>
          </a:xfrm>
          <a:custGeom>
            <a:avLst/>
            <a:gdLst/>
            <a:ahLst/>
            <a:cxnLst/>
            <a:rect l="l" t="t" r="r" b="b"/>
            <a:pathLst>
              <a:path w="10037923" h="7972979">
                <a:moveTo>
                  <a:pt x="0" y="0"/>
                </a:moveTo>
                <a:lnTo>
                  <a:pt x="10037923" y="0"/>
                </a:lnTo>
                <a:lnTo>
                  <a:pt x="10037923" y="7972979"/>
                </a:lnTo>
                <a:lnTo>
                  <a:pt x="0" y="7972979"/>
                </a:lnTo>
                <a:lnTo>
                  <a:pt x="0" y="0"/>
                </a:lnTo>
                <a:close/>
              </a:path>
            </a:pathLst>
          </a:custGeom>
          <a:blipFill>
            <a:blip r:embed="rId6"/>
            <a:stretch>
              <a:fillRect/>
            </a:stretch>
          </a:blipFill>
        </p:spPr>
        <p:txBody>
          <a:bodyPr/>
          <a:lstStyle/>
          <a:p>
            <a:endParaRPr lang="en-US"/>
          </a:p>
        </p:txBody>
      </p:sp>
      <p:sp>
        <p:nvSpPr>
          <p:cNvPr id="12" name="Freeform 12"/>
          <p:cNvSpPr/>
          <p:nvPr/>
        </p:nvSpPr>
        <p:spPr>
          <a:xfrm>
            <a:off x="1422145" y="3563626"/>
            <a:ext cx="10618887" cy="6397880"/>
          </a:xfrm>
          <a:custGeom>
            <a:avLst/>
            <a:gdLst/>
            <a:ahLst/>
            <a:cxnLst/>
            <a:rect l="l" t="t" r="r" b="b"/>
            <a:pathLst>
              <a:path w="10618887" h="6397880">
                <a:moveTo>
                  <a:pt x="0" y="0"/>
                </a:moveTo>
                <a:lnTo>
                  <a:pt x="10618887" y="0"/>
                </a:lnTo>
                <a:lnTo>
                  <a:pt x="10618887" y="6397879"/>
                </a:lnTo>
                <a:lnTo>
                  <a:pt x="0" y="63978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1248909" y="3745869"/>
            <a:ext cx="9153248" cy="4203701"/>
          </a:xfrm>
          <a:prstGeom prst="rect">
            <a:avLst/>
          </a:prstGeom>
        </p:spPr>
        <p:txBody>
          <a:bodyPr lIns="0" tIns="0" rIns="0" bIns="0" rtlCol="0" anchor="t">
            <a:spAutoFit/>
          </a:bodyPr>
          <a:lstStyle/>
          <a:p>
            <a:pPr marL="863593" lvl="1" indent="-431796" algn="just">
              <a:lnSpc>
                <a:spcPts val="5599"/>
              </a:lnSpc>
              <a:buFont typeface="Arial"/>
              <a:buChar char="•"/>
            </a:pPr>
            <a:r>
              <a:rPr lang="en-US" sz="3999">
                <a:solidFill>
                  <a:srgbClr val="884F21"/>
                </a:solidFill>
                <a:latin typeface="Roboto Condensed"/>
                <a:ea typeface="Roboto Condensed"/>
                <a:cs typeface="Roboto Condensed"/>
                <a:sym typeface="Roboto Condensed"/>
              </a:rPr>
              <a:t>HS thực hiện nhiệm vụ theo cặp đôi, trong vòng 5 phút. GV sẽ gọi bất kì cặp HS lên trả lớp 2P/cặp.</a:t>
            </a:r>
          </a:p>
          <a:p>
            <a:pPr marL="863593" lvl="1" indent="-431796" algn="just">
              <a:lnSpc>
                <a:spcPts val="5599"/>
              </a:lnSpc>
              <a:buFont typeface="Arial"/>
              <a:buChar char="•"/>
            </a:pPr>
            <a:r>
              <a:rPr lang="en-US" sz="3999">
                <a:solidFill>
                  <a:srgbClr val="884F21"/>
                </a:solidFill>
                <a:latin typeface="Roboto Condensed"/>
                <a:ea typeface="Roboto Condensed"/>
                <a:cs typeface="Roboto Condensed"/>
                <a:sym typeface="Roboto Condensed"/>
              </a:rPr>
              <a:t>Dựa vào SGK và những hiểu biết của bản thân em, trình bày hiểu biết về tác giả Bằng Việt và văn bản </a:t>
            </a:r>
            <a:r>
              <a:rPr lang="en-US" sz="3999" i="1">
                <a:solidFill>
                  <a:srgbClr val="884F21"/>
                </a:solidFill>
                <a:latin typeface="Roboto Condensed Italics"/>
                <a:ea typeface="Roboto Condensed Italics"/>
                <a:cs typeface="Roboto Condensed Italics"/>
                <a:sym typeface="Roboto Condensed Italics"/>
              </a:rPr>
              <a:t>Bếp lửa.</a:t>
            </a:r>
            <a:r>
              <a:rPr lang="en-US" sz="3999">
                <a:solidFill>
                  <a:srgbClr val="884F21"/>
                </a:solidFill>
                <a:latin typeface="Roboto Condensed"/>
                <a:ea typeface="Roboto Condensed"/>
                <a:cs typeface="Roboto Condensed"/>
                <a:sym typeface="Roboto Condensed"/>
              </a:rPr>
              <a:t> </a:t>
            </a:r>
          </a:p>
        </p:txBody>
      </p:sp>
      <p:sp>
        <p:nvSpPr>
          <p:cNvPr id="14" name="TextBox 14"/>
          <p:cNvSpPr txBox="1"/>
          <p:nvPr/>
        </p:nvSpPr>
        <p:spPr>
          <a:xfrm>
            <a:off x="1956025" y="1667716"/>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3.1 Tác giả, văn bản</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11" name="TextBox 11"/>
          <p:cNvSpPr txBox="1"/>
          <p:nvPr/>
        </p:nvSpPr>
        <p:spPr>
          <a:xfrm>
            <a:off x="1028700" y="5038725"/>
            <a:ext cx="10691356" cy="2526031"/>
          </a:xfrm>
          <a:prstGeom prst="rect">
            <a:avLst/>
          </a:prstGeom>
        </p:spPr>
        <p:txBody>
          <a:bodyPr lIns="0" tIns="0" rIns="0" bIns="0" rtlCol="0" anchor="t">
            <a:spAutoFit/>
          </a:bodyPr>
          <a:lstStyle/>
          <a:p>
            <a:pPr marL="1036315" lvl="1" indent="-518158" algn="just">
              <a:lnSpc>
                <a:spcPts val="6719"/>
              </a:lnSpc>
              <a:buFont typeface="Arial"/>
              <a:buChar char="•"/>
            </a:pPr>
            <a:r>
              <a:rPr lang="en-US" sz="4799">
                <a:solidFill>
                  <a:srgbClr val="884F21"/>
                </a:solidFill>
                <a:latin typeface="Roboto Condensed"/>
                <a:ea typeface="Roboto Condensed"/>
                <a:cs typeface="Roboto Condensed"/>
                <a:sym typeface="Roboto Condensed"/>
              </a:rPr>
              <a:t>Bằng Việt (15/6/1941), tên khai sinh là Nguyễn Việt Bằng, quê ở xã Chàng Sơn, huyện Thạch Thất, Hà Nội.</a:t>
            </a:r>
          </a:p>
        </p:txBody>
      </p:sp>
      <p:sp>
        <p:nvSpPr>
          <p:cNvPr id="12" name="TextBox 12"/>
          <p:cNvSpPr txBox="1"/>
          <p:nvPr/>
        </p:nvSpPr>
        <p:spPr>
          <a:xfrm>
            <a:off x="-1039495"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3. KHÁM PHÁ VĂN BẢN</a:t>
            </a:r>
          </a:p>
        </p:txBody>
      </p:sp>
      <p:sp>
        <p:nvSpPr>
          <p:cNvPr id="13" name="TextBox 13"/>
          <p:cNvSpPr txBox="1"/>
          <p:nvPr/>
        </p:nvSpPr>
        <p:spPr>
          <a:xfrm>
            <a:off x="1028700" y="3392036"/>
            <a:ext cx="6583769"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Tác giả</a:t>
            </a:r>
          </a:p>
        </p:txBody>
      </p:sp>
      <p:sp>
        <p:nvSpPr>
          <p:cNvPr id="14" name="TextBox 14"/>
          <p:cNvSpPr txBox="1"/>
          <p:nvPr/>
        </p:nvSpPr>
        <p:spPr>
          <a:xfrm>
            <a:off x="1956025" y="1667716"/>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3.1 Tác giả, văn bản</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11" name="TextBox 11"/>
          <p:cNvSpPr txBox="1"/>
          <p:nvPr/>
        </p:nvSpPr>
        <p:spPr>
          <a:xfrm>
            <a:off x="1200851" y="4141337"/>
            <a:ext cx="10691356" cy="1678306"/>
          </a:xfrm>
          <a:prstGeom prst="rect">
            <a:avLst/>
          </a:prstGeom>
        </p:spPr>
        <p:txBody>
          <a:bodyPr lIns="0" tIns="0" rIns="0" bIns="0" rtlCol="0" anchor="t">
            <a:spAutoFit/>
          </a:bodyPr>
          <a:lstStyle/>
          <a:p>
            <a:pPr marL="1036315" lvl="1" indent="-518158" algn="just">
              <a:lnSpc>
                <a:spcPts val="6719"/>
              </a:lnSpc>
              <a:buFont typeface="Arial"/>
              <a:buChar char="•"/>
            </a:pPr>
            <a:r>
              <a:rPr lang="en-US" sz="4799">
                <a:solidFill>
                  <a:srgbClr val="884F21"/>
                </a:solidFill>
                <a:latin typeface="Roboto Condensed"/>
                <a:ea typeface="Roboto Condensed"/>
                <a:cs typeface="Roboto Condensed"/>
                <a:sym typeface="Roboto Condensed"/>
              </a:rPr>
              <a:t>Ông là nhà thơ trưởng thành trong kháng chiến chống Mĩ. </a:t>
            </a:r>
          </a:p>
        </p:txBody>
      </p:sp>
      <p:sp>
        <p:nvSpPr>
          <p:cNvPr id="12" name="TextBox 12"/>
          <p:cNvSpPr txBox="1"/>
          <p:nvPr/>
        </p:nvSpPr>
        <p:spPr>
          <a:xfrm>
            <a:off x="1028700" y="6057900"/>
            <a:ext cx="10691356" cy="3373756"/>
          </a:xfrm>
          <a:prstGeom prst="rect">
            <a:avLst/>
          </a:prstGeom>
        </p:spPr>
        <p:txBody>
          <a:bodyPr lIns="0" tIns="0" rIns="0" bIns="0" rtlCol="0" anchor="t">
            <a:spAutoFit/>
          </a:bodyPr>
          <a:lstStyle/>
          <a:p>
            <a:pPr marL="1036315" lvl="1" indent="-518158" algn="just">
              <a:lnSpc>
                <a:spcPts val="6719"/>
              </a:lnSpc>
              <a:buFont typeface="Arial"/>
              <a:buChar char="•"/>
            </a:pPr>
            <a:r>
              <a:rPr lang="en-US" sz="4799">
                <a:solidFill>
                  <a:srgbClr val="884F21"/>
                </a:solidFill>
                <a:latin typeface="Roboto Condensed"/>
                <a:ea typeface="Roboto Condensed"/>
                <a:cs typeface="Roboto Condensed"/>
                <a:sym typeface="Roboto Condensed"/>
              </a:rPr>
              <a:t>Thơ Bằng Việt trong trẻo, mượt mà, xúc cảm và giàu suy tư; thường khai thác nhiều kỉ niệm và ước mơ của của tuổi trẻ nên gần gũi với bạn đọc trẻ. </a:t>
            </a:r>
          </a:p>
        </p:txBody>
      </p:sp>
      <p:sp>
        <p:nvSpPr>
          <p:cNvPr id="13" name="TextBox 13"/>
          <p:cNvSpPr txBox="1"/>
          <p:nvPr/>
        </p:nvSpPr>
        <p:spPr>
          <a:xfrm>
            <a:off x="-1039495"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3. KHÁM PHÁ VĂN BẢN</a:t>
            </a:r>
          </a:p>
        </p:txBody>
      </p:sp>
      <p:sp>
        <p:nvSpPr>
          <p:cNvPr id="14" name="TextBox 14"/>
          <p:cNvSpPr txBox="1"/>
          <p:nvPr/>
        </p:nvSpPr>
        <p:spPr>
          <a:xfrm>
            <a:off x="1028700" y="2760986"/>
            <a:ext cx="6583769"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Tác giả</a:t>
            </a:r>
          </a:p>
        </p:txBody>
      </p:sp>
      <p:sp>
        <p:nvSpPr>
          <p:cNvPr id="15" name="TextBox 15"/>
          <p:cNvSpPr txBox="1"/>
          <p:nvPr/>
        </p:nvSpPr>
        <p:spPr>
          <a:xfrm>
            <a:off x="1956025" y="1667716"/>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3.1 Tác giả, văn bản</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182B"/>
        </a:solidFill>
        <a:effectLst/>
      </p:bgPr>
    </p:bg>
    <p:spTree>
      <p:nvGrpSpPr>
        <p:cNvPr id="1" name=""/>
        <p:cNvGrpSpPr/>
        <p:nvPr/>
      </p:nvGrpSpPr>
      <p:grpSpPr>
        <a:xfrm>
          <a:off x="0" y="0"/>
          <a:ext cx="0" cy="0"/>
          <a:chOff x="0" y="0"/>
          <a:chExt cx="0" cy="0"/>
        </a:xfrm>
      </p:grpSpPr>
      <p:sp>
        <p:nvSpPr>
          <p:cNvPr id="2" name="Freeform 2"/>
          <p:cNvSpPr/>
          <p:nvPr/>
        </p:nvSpPr>
        <p:spPr>
          <a:xfrm>
            <a:off x="5970795" y="-4009470"/>
            <a:ext cx="15432371" cy="15432371"/>
          </a:xfrm>
          <a:custGeom>
            <a:avLst/>
            <a:gdLst/>
            <a:ahLst/>
            <a:cxnLst/>
            <a:rect l="l" t="t" r="r" b="b"/>
            <a:pathLst>
              <a:path w="15432371" h="15432371">
                <a:moveTo>
                  <a:pt x="0" y="0"/>
                </a:moveTo>
                <a:lnTo>
                  <a:pt x="15432371" y="0"/>
                </a:lnTo>
                <a:lnTo>
                  <a:pt x="15432371" y="15432371"/>
                </a:lnTo>
                <a:lnTo>
                  <a:pt x="0" y="15432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562715" y="303464"/>
            <a:ext cx="7312422" cy="7429109"/>
          </a:xfrm>
          <a:custGeom>
            <a:avLst/>
            <a:gdLst/>
            <a:ahLst/>
            <a:cxnLst/>
            <a:rect l="l" t="t" r="r" b="b"/>
            <a:pathLst>
              <a:path w="7312422" h="7429109">
                <a:moveTo>
                  <a:pt x="0" y="0"/>
                </a:moveTo>
                <a:lnTo>
                  <a:pt x="7312422" y="0"/>
                </a:lnTo>
                <a:lnTo>
                  <a:pt x="7312422" y="7429110"/>
                </a:lnTo>
                <a:lnTo>
                  <a:pt x="0" y="742911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866162" y="1772852"/>
            <a:ext cx="6760930" cy="2316270"/>
          </a:xfrm>
          <a:prstGeom prst="rect">
            <a:avLst/>
          </a:prstGeom>
        </p:spPr>
        <p:txBody>
          <a:bodyPr lIns="0" tIns="0" rIns="0" bIns="0" rtlCol="0" anchor="t">
            <a:spAutoFit/>
          </a:bodyPr>
          <a:lstStyle/>
          <a:p>
            <a:pPr algn="ctr">
              <a:lnSpc>
                <a:spcPts val="18906"/>
              </a:lnSpc>
            </a:pPr>
            <a:r>
              <a:rPr lang="en-US" sz="13504">
                <a:solidFill>
                  <a:srgbClr val="FFFFFF"/>
                </a:solidFill>
                <a:latin typeface="#9Slide06 SVNHave Heart 2"/>
                <a:ea typeface="#9Slide06 SVNHave Heart 2"/>
                <a:cs typeface="#9Slide06 SVNHave Heart 2"/>
                <a:sym typeface="#9Slide06 SVNHave Heart 2"/>
              </a:rPr>
              <a:t>TẮT ĐÈN </a:t>
            </a:r>
          </a:p>
        </p:txBody>
      </p:sp>
      <p:sp>
        <p:nvSpPr>
          <p:cNvPr id="5" name="TextBox 5"/>
          <p:cNvSpPr txBox="1"/>
          <p:nvPr/>
        </p:nvSpPr>
        <p:spPr>
          <a:xfrm>
            <a:off x="630569" y="3746223"/>
            <a:ext cx="10723231" cy="2874826"/>
          </a:xfrm>
          <a:prstGeom prst="rect">
            <a:avLst/>
          </a:prstGeom>
        </p:spPr>
        <p:txBody>
          <a:bodyPr wrap="square" lIns="0" tIns="0" rIns="0" bIns="0" rtlCol="0" anchor="t">
            <a:spAutoFit/>
          </a:bodyPr>
          <a:lstStyle/>
          <a:p>
            <a:pPr algn="ctr">
              <a:lnSpc>
                <a:spcPts val="24704"/>
              </a:lnSpc>
            </a:pPr>
            <a:r>
              <a:rPr lang="en-US" sz="17645">
                <a:solidFill>
                  <a:srgbClr val="FFFFFF"/>
                </a:solidFill>
                <a:latin typeface="#9Slide06 SVNHave Heart 2"/>
                <a:ea typeface="#9Slide06 SVNHave Heart 2"/>
                <a:cs typeface="#9Slide06 SVNHave Heart 2"/>
                <a:sym typeface="#9Slide06 SVNHave Heart 2"/>
              </a:rPr>
              <a:t>BẬT KÍ ỨC</a:t>
            </a:r>
          </a:p>
        </p:txBody>
      </p:sp>
      <p:sp>
        <p:nvSpPr>
          <p:cNvPr id="6" name="TextBox 6"/>
          <p:cNvSpPr txBox="1"/>
          <p:nvPr/>
        </p:nvSpPr>
        <p:spPr>
          <a:xfrm>
            <a:off x="2359859" y="7322126"/>
            <a:ext cx="13625661" cy="2352675"/>
          </a:xfrm>
          <a:prstGeom prst="rect">
            <a:avLst/>
          </a:prstGeom>
        </p:spPr>
        <p:txBody>
          <a:bodyPr lIns="0" tIns="0" rIns="0" bIns="0" rtlCol="0" anchor="t">
            <a:spAutoFit/>
          </a:bodyPr>
          <a:lstStyle/>
          <a:p>
            <a:pPr algn="ctr">
              <a:lnSpc>
                <a:spcPts val="6299"/>
              </a:lnSpc>
            </a:pPr>
            <a:r>
              <a:rPr lang="en-US" sz="4499">
                <a:solidFill>
                  <a:srgbClr val="FFFFFF"/>
                </a:solidFill>
                <a:latin typeface="Roboto Condensed"/>
                <a:ea typeface="Roboto Condensed"/>
                <a:cs typeface="Roboto Condensed"/>
                <a:sym typeface="Roboto Condensed"/>
              </a:rPr>
              <a:t>Đèn trong lớp được tắt, các em hãy nhắm mắt lại </a:t>
            </a:r>
          </a:p>
          <a:p>
            <a:pPr algn="ctr">
              <a:lnSpc>
                <a:spcPts val="6299"/>
              </a:lnSpc>
            </a:pPr>
            <a:r>
              <a:rPr lang="en-US" sz="4499">
                <a:solidFill>
                  <a:srgbClr val="FFFFFF"/>
                </a:solidFill>
                <a:latin typeface="Roboto Condensed"/>
                <a:ea typeface="Roboto Condensed"/>
                <a:cs typeface="Roboto Condensed"/>
                <a:sym typeface="Roboto Condensed"/>
              </a:rPr>
              <a:t>Mỗi em hãy nhớ đến một kỉ niệm tuổi thơ với người thân em. </a:t>
            </a:r>
          </a:p>
          <a:p>
            <a:pPr algn="ctr">
              <a:lnSpc>
                <a:spcPts val="6299"/>
              </a:lnSpc>
            </a:pPr>
            <a:endParaRPr lang="en-US" sz="4499">
              <a:solidFill>
                <a:srgbClr val="FFFFFF"/>
              </a:solidFill>
              <a:latin typeface="Roboto Condensed"/>
              <a:ea typeface="Roboto Condensed"/>
              <a:cs typeface="Roboto Condensed"/>
              <a:sym typeface="Roboto Condensed"/>
            </a:endParaRPr>
          </a:p>
        </p:txBody>
      </p:sp>
      <p:sp>
        <p:nvSpPr>
          <p:cNvPr id="7" name="TextBox 7"/>
          <p:cNvSpPr txBox="1"/>
          <p:nvPr/>
        </p:nvSpPr>
        <p:spPr>
          <a:xfrm>
            <a:off x="289736" y="370139"/>
            <a:ext cx="15144982" cy="1019175"/>
          </a:xfrm>
          <a:prstGeom prst="rect">
            <a:avLst/>
          </a:prstGeom>
        </p:spPr>
        <p:txBody>
          <a:bodyPr lIns="0" tIns="0" rIns="0" bIns="0" rtlCol="0" anchor="t">
            <a:spAutoFit/>
          </a:bodyPr>
          <a:lstStyle/>
          <a:p>
            <a:pPr algn="l">
              <a:lnSpc>
                <a:spcPts val="8040"/>
              </a:lnSpc>
            </a:pPr>
            <a:r>
              <a:rPr lang="en-US" sz="6700" b="1" spc="335">
                <a:solidFill>
                  <a:srgbClr val="F8F4D9"/>
                </a:solidFill>
                <a:latin typeface="Fraunces Bold"/>
                <a:ea typeface="Fraunces Bold"/>
                <a:cs typeface="Fraunces Bold"/>
                <a:sym typeface="Fraunces Bold"/>
              </a:rPr>
              <a:t>1. CHUẨN BỊ ĐỌC </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10" name="Freeform 10"/>
          <p:cNvSpPr/>
          <p:nvPr/>
        </p:nvSpPr>
        <p:spPr>
          <a:xfrm>
            <a:off x="5815375" y="5272292"/>
            <a:ext cx="5883348" cy="3986008"/>
          </a:xfrm>
          <a:custGeom>
            <a:avLst/>
            <a:gdLst/>
            <a:ahLst/>
            <a:cxnLst/>
            <a:rect l="l" t="t" r="r" b="b"/>
            <a:pathLst>
              <a:path w="5883348" h="3986008">
                <a:moveTo>
                  <a:pt x="0" y="0"/>
                </a:moveTo>
                <a:lnTo>
                  <a:pt x="5883347" y="0"/>
                </a:lnTo>
                <a:lnTo>
                  <a:pt x="5883347" y="3986008"/>
                </a:lnTo>
                <a:lnTo>
                  <a:pt x="0" y="3986008"/>
                </a:lnTo>
                <a:lnTo>
                  <a:pt x="0" y="0"/>
                </a:lnTo>
                <a:close/>
              </a:path>
            </a:pathLst>
          </a:custGeom>
          <a:blipFill>
            <a:blip r:embed="rId3"/>
            <a:stretch>
              <a:fillRect/>
            </a:stretch>
          </a:blipFill>
        </p:spPr>
        <p:txBody>
          <a:bodyPr/>
          <a:lstStyle/>
          <a:p>
            <a:endParaRPr lang="en-US"/>
          </a:p>
        </p:txBody>
      </p:sp>
      <p:sp>
        <p:nvSpPr>
          <p:cNvPr id="12" name="Freeform 12"/>
          <p:cNvSpPr/>
          <p:nvPr/>
        </p:nvSpPr>
        <p:spPr>
          <a:xfrm>
            <a:off x="1591614" y="6118116"/>
            <a:ext cx="7552386" cy="3662907"/>
          </a:xfrm>
          <a:custGeom>
            <a:avLst/>
            <a:gdLst/>
            <a:ahLst/>
            <a:cxnLst/>
            <a:rect l="l" t="t" r="r" b="b"/>
            <a:pathLst>
              <a:path w="7552386" h="3662907">
                <a:moveTo>
                  <a:pt x="0" y="0"/>
                </a:moveTo>
                <a:lnTo>
                  <a:pt x="7552386" y="0"/>
                </a:lnTo>
                <a:lnTo>
                  <a:pt x="7552386" y="3662908"/>
                </a:lnTo>
                <a:lnTo>
                  <a:pt x="0" y="3662908"/>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1028700" y="2760986"/>
            <a:ext cx="10691356" cy="3034030"/>
          </a:xfrm>
          <a:prstGeom prst="rect">
            <a:avLst/>
          </a:prstGeom>
        </p:spPr>
        <p:txBody>
          <a:bodyPr lIns="0" tIns="0" rIns="0" bIns="0" rtlCol="0" anchor="t">
            <a:spAutoFit/>
          </a:bodyPr>
          <a:lstStyle/>
          <a:p>
            <a:pPr marL="928368" lvl="1" indent="-464184" algn="just">
              <a:lnSpc>
                <a:spcPts val="6019"/>
              </a:lnSpc>
              <a:buFont typeface="Arial"/>
              <a:buChar char="•"/>
            </a:pPr>
            <a:r>
              <a:rPr lang="en-US" sz="4299">
                <a:solidFill>
                  <a:srgbClr val="884F21"/>
                </a:solidFill>
                <a:latin typeface="Roboto Condensed"/>
                <a:ea typeface="Roboto Condensed"/>
                <a:cs typeface="Roboto Condensed"/>
                <a:sym typeface="Roboto Condensed"/>
              </a:rPr>
              <a:t>Một số tập thơ tiêu biểu: </a:t>
            </a:r>
            <a:r>
              <a:rPr lang="en-US" sz="4299" b="1" i="1">
                <a:solidFill>
                  <a:srgbClr val="884F21"/>
                </a:solidFill>
                <a:latin typeface="Roboto Condensed Bold Italics"/>
                <a:ea typeface="Roboto Condensed Bold Italics"/>
                <a:cs typeface="Roboto Condensed Bold Italics"/>
                <a:sym typeface="Roboto Condensed Bold Italics"/>
              </a:rPr>
              <a:t>Hương cây – Bếp lửa</a:t>
            </a:r>
            <a:r>
              <a:rPr lang="en-US" sz="4299">
                <a:solidFill>
                  <a:srgbClr val="884F21"/>
                </a:solidFill>
                <a:latin typeface="Roboto Condensed"/>
                <a:ea typeface="Roboto Condensed"/>
                <a:cs typeface="Roboto Condensed"/>
                <a:sym typeface="Roboto Condensed"/>
              </a:rPr>
              <a:t> (1968 – in chung với Lưu Quang Vũ), </a:t>
            </a:r>
            <a:r>
              <a:rPr lang="en-US" sz="4299" b="1" i="1">
                <a:solidFill>
                  <a:srgbClr val="884F21"/>
                </a:solidFill>
                <a:latin typeface="Roboto Condensed Bold Italics"/>
                <a:ea typeface="Roboto Condensed Bold Italics"/>
                <a:cs typeface="Roboto Condensed Bold Italics"/>
                <a:sym typeface="Roboto Condensed Bold Italics"/>
              </a:rPr>
              <a:t>Đất sau mưa</a:t>
            </a:r>
            <a:r>
              <a:rPr lang="en-US" sz="4299">
                <a:solidFill>
                  <a:srgbClr val="884F21"/>
                </a:solidFill>
                <a:latin typeface="Roboto Condensed"/>
                <a:ea typeface="Roboto Condensed"/>
                <a:cs typeface="Roboto Condensed"/>
                <a:sym typeface="Roboto Condensed"/>
              </a:rPr>
              <a:t> (1977), </a:t>
            </a:r>
            <a:r>
              <a:rPr lang="en-US" sz="4299" b="1" i="1">
                <a:solidFill>
                  <a:srgbClr val="884F21"/>
                </a:solidFill>
                <a:latin typeface="Roboto Condensed Bold Italics"/>
                <a:ea typeface="Roboto Condensed Bold Italics"/>
                <a:cs typeface="Roboto Condensed Bold Italics"/>
                <a:sym typeface="Roboto Condensed Bold Italics"/>
              </a:rPr>
              <a:t>Bếp lửa – khoảng trời</a:t>
            </a:r>
            <a:r>
              <a:rPr lang="en-US" sz="4299">
                <a:solidFill>
                  <a:srgbClr val="884F21"/>
                </a:solidFill>
                <a:latin typeface="Roboto Condensed"/>
                <a:ea typeface="Roboto Condensed"/>
                <a:cs typeface="Roboto Condensed"/>
                <a:sym typeface="Roboto Condensed"/>
              </a:rPr>
              <a:t> (1986),…</a:t>
            </a:r>
          </a:p>
        </p:txBody>
      </p:sp>
      <p:sp>
        <p:nvSpPr>
          <p:cNvPr id="14" name="TextBox 14"/>
          <p:cNvSpPr txBox="1"/>
          <p:nvPr/>
        </p:nvSpPr>
        <p:spPr>
          <a:xfrm>
            <a:off x="-1039495"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3. KHÁM PHÁ VĂN BẢN</a:t>
            </a:r>
          </a:p>
        </p:txBody>
      </p:sp>
      <p:sp>
        <p:nvSpPr>
          <p:cNvPr id="15" name="TextBox 15"/>
          <p:cNvSpPr txBox="1"/>
          <p:nvPr/>
        </p:nvSpPr>
        <p:spPr>
          <a:xfrm>
            <a:off x="1956025" y="1667716"/>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3.1 Tác giả, văn bản</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5" name="TextBox 5"/>
          <p:cNvSpPr txBox="1"/>
          <p:nvPr/>
        </p:nvSpPr>
        <p:spPr>
          <a:xfrm>
            <a:off x="889636" y="3468376"/>
            <a:ext cx="10691356" cy="5450840"/>
          </a:xfrm>
          <a:prstGeom prst="rect">
            <a:avLst/>
          </a:prstGeom>
        </p:spPr>
        <p:txBody>
          <a:bodyPr lIns="0" tIns="0" rIns="0" bIns="0" rtlCol="0" anchor="t">
            <a:spAutoFit/>
          </a:bodyPr>
          <a:lstStyle/>
          <a:p>
            <a:pPr marL="949957" lvl="1" indent="-474979" algn="just">
              <a:lnSpc>
                <a:spcPts val="6159"/>
              </a:lnSpc>
              <a:buFont typeface="Arial"/>
              <a:buChar char="•"/>
            </a:pPr>
            <a:r>
              <a:rPr lang="en-US" sz="4399">
                <a:solidFill>
                  <a:srgbClr val="884F21"/>
                </a:solidFill>
                <a:latin typeface="Roboto Condensed"/>
                <a:ea typeface="Roboto Condensed"/>
                <a:cs typeface="Roboto Condensed"/>
                <a:sym typeface="Roboto Condensed"/>
              </a:rPr>
              <a:t>Bằng Việt học đại học tại Liên Xô cũ, Sau khi tốt nghiệp khoa Pháp lý, Đại học Tổng hợp Kiev. Liên Xô năm 1965, ông về Việt Nam, công tác tại Viện Luật học thuộc Uỷ ban Khoa học Xã hội Việt Nam. Đến năm 1969, ông chuyển sang công tác ở Hội Nhà văn Việt Nam.</a:t>
            </a:r>
          </a:p>
        </p:txBody>
      </p:sp>
      <p:sp>
        <p:nvSpPr>
          <p:cNvPr id="11" name="TextBox 11"/>
          <p:cNvSpPr txBox="1"/>
          <p:nvPr/>
        </p:nvSpPr>
        <p:spPr>
          <a:xfrm>
            <a:off x="-1039495"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3. KHÁM PHÁ VĂN BẢN</a:t>
            </a:r>
          </a:p>
        </p:txBody>
      </p:sp>
      <p:sp>
        <p:nvSpPr>
          <p:cNvPr id="12" name="TextBox 12"/>
          <p:cNvSpPr txBox="1"/>
          <p:nvPr/>
        </p:nvSpPr>
        <p:spPr>
          <a:xfrm>
            <a:off x="1956025" y="1667716"/>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3.1 Tác giả, văn bản</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5" name="Freeform 5"/>
          <p:cNvSpPr/>
          <p:nvPr/>
        </p:nvSpPr>
        <p:spPr>
          <a:xfrm>
            <a:off x="12380441" y="1792145"/>
            <a:ext cx="4878859" cy="6953243"/>
          </a:xfrm>
          <a:custGeom>
            <a:avLst/>
            <a:gdLst/>
            <a:ahLst/>
            <a:cxnLst/>
            <a:rect l="l" t="t" r="r" b="b"/>
            <a:pathLst>
              <a:path w="4878859" h="6953243">
                <a:moveTo>
                  <a:pt x="0" y="0"/>
                </a:moveTo>
                <a:lnTo>
                  <a:pt x="4878859" y="0"/>
                </a:lnTo>
                <a:lnTo>
                  <a:pt x="4878859" y="6953243"/>
                </a:lnTo>
                <a:lnTo>
                  <a:pt x="0" y="6953243"/>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889636" y="3468376"/>
            <a:ext cx="10691356" cy="5450840"/>
          </a:xfrm>
          <a:prstGeom prst="rect">
            <a:avLst/>
          </a:prstGeom>
        </p:spPr>
        <p:txBody>
          <a:bodyPr lIns="0" tIns="0" rIns="0" bIns="0" rtlCol="0" anchor="t">
            <a:spAutoFit/>
          </a:bodyPr>
          <a:lstStyle/>
          <a:p>
            <a:pPr marL="949957" lvl="1" indent="-474979" algn="just">
              <a:lnSpc>
                <a:spcPts val="6159"/>
              </a:lnSpc>
              <a:buFont typeface="Arial"/>
              <a:buChar char="•"/>
            </a:pPr>
            <a:r>
              <a:rPr lang="en-US" sz="4399">
                <a:solidFill>
                  <a:srgbClr val="884F21"/>
                </a:solidFill>
                <a:latin typeface="Roboto Condensed"/>
                <a:ea typeface="Roboto Condensed"/>
                <a:cs typeface="Roboto Condensed"/>
                <a:sym typeface="Roboto Condensed"/>
              </a:rPr>
              <a:t>Năm 1970, ông tham gia chiến trường Bình Trị Thiên với tư cách là một phóng viên chiến trường và làm tại Bảo tàng truyền thống cho Binh đoàn Trương Sơn. Năm 1975, trở về Hà Nội, ông làm biên tập văn học tại Tạp chí </a:t>
            </a:r>
            <a:r>
              <a:rPr lang="en-US" sz="4399" i="1">
                <a:solidFill>
                  <a:srgbClr val="884F21"/>
                </a:solidFill>
                <a:latin typeface="Roboto Condensed Italics"/>
                <a:ea typeface="Roboto Condensed Italics"/>
                <a:cs typeface="Roboto Condensed Italics"/>
                <a:sym typeface="Roboto Condensed Italics"/>
              </a:rPr>
              <a:t>Tác phẩm mới</a:t>
            </a:r>
            <a:r>
              <a:rPr lang="en-US" sz="4399">
                <a:solidFill>
                  <a:srgbClr val="884F21"/>
                </a:solidFill>
                <a:latin typeface="Roboto Condensed"/>
                <a:ea typeface="Roboto Condensed"/>
                <a:cs typeface="Roboto Condensed"/>
                <a:sym typeface="Roboto Condensed"/>
              </a:rPr>
              <a:t> rồi Nhà xuất bản </a:t>
            </a:r>
            <a:r>
              <a:rPr lang="en-US" sz="4399" i="1">
                <a:solidFill>
                  <a:srgbClr val="884F21"/>
                </a:solidFill>
                <a:latin typeface="Roboto Condensed Italics"/>
                <a:ea typeface="Roboto Condensed Italics"/>
                <a:cs typeface="Roboto Condensed Italics"/>
                <a:sym typeface="Roboto Condensed Italics"/>
              </a:rPr>
              <a:t>Tác phẩm mới</a:t>
            </a:r>
            <a:r>
              <a:rPr lang="en-US" sz="4399">
                <a:solidFill>
                  <a:srgbClr val="884F21"/>
                </a:solidFill>
                <a:latin typeface="Roboto Condensed"/>
                <a:ea typeface="Roboto Condensed"/>
                <a:cs typeface="Roboto Condensed"/>
                <a:sym typeface="Roboto Condensed"/>
              </a:rPr>
              <a:t>.</a:t>
            </a:r>
          </a:p>
        </p:txBody>
      </p:sp>
      <p:sp>
        <p:nvSpPr>
          <p:cNvPr id="7" name="TextBox 7"/>
          <p:cNvSpPr txBox="1"/>
          <p:nvPr/>
        </p:nvSpPr>
        <p:spPr>
          <a:xfrm>
            <a:off x="-1039495"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3. KHÁM PHÁ VĂN BẢN</a:t>
            </a:r>
          </a:p>
        </p:txBody>
      </p:sp>
      <p:sp>
        <p:nvSpPr>
          <p:cNvPr id="8" name="TextBox 8"/>
          <p:cNvSpPr txBox="1"/>
          <p:nvPr/>
        </p:nvSpPr>
        <p:spPr>
          <a:xfrm>
            <a:off x="1956025" y="1667716"/>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3.1 Tác giả, văn bản</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238" b="-29967"/>
            </a:stretch>
          </a:blipFill>
        </p:spPr>
        <p:txBody>
          <a:bodyPr/>
          <a:lstStyle/>
          <a:p>
            <a:endParaRPr lang="en-US"/>
          </a:p>
        </p:txBody>
      </p:sp>
      <p:sp>
        <p:nvSpPr>
          <p:cNvPr id="3" name="Freeform 3"/>
          <p:cNvSpPr/>
          <p:nvPr/>
        </p:nvSpPr>
        <p:spPr>
          <a:xfrm>
            <a:off x="0" y="-209889"/>
            <a:ext cx="8781292" cy="10496889"/>
          </a:xfrm>
          <a:custGeom>
            <a:avLst/>
            <a:gdLst/>
            <a:ahLst/>
            <a:cxnLst/>
            <a:rect l="l" t="t" r="r" b="b"/>
            <a:pathLst>
              <a:path w="8781292" h="10496889">
                <a:moveTo>
                  <a:pt x="0" y="0"/>
                </a:moveTo>
                <a:lnTo>
                  <a:pt x="8781292" y="0"/>
                </a:lnTo>
                <a:lnTo>
                  <a:pt x="8781292" y="10496889"/>
                </a:lnTo>
                <a:lnTo>
                  <a:pt x="0" y="10496889"/>
                </a:lnTo>
                <a:lnTo>
                  <a:pt x="0" y="0"/>
                </a:lnTo>
                <a:close/>
              </a:path>
            </a:pathLst>
          </a:custGeom>
          <a:blipFill>
            <a:blip r:embed="rId3"/>
            <a:stretch>
              <a:fillRect l="-34627" r="-34627"/>
            </a:stretch>
          </a:blipFill>
        </p:spPr>
        <p:txBody>
          <a:bodyPr/>
          <a:lstStyle/>
          <a:p>
            <a:endParaRPr lang="en-US"/>
          </a:p>
        </p:txBody>
      </p:sp>
      <p:sp>
        <p:nvSpPr>
          <p:cNvPr id="4" name="Freeform 4"/>
          <p:cNvSpPr/>
          <p:nvPr/>
        </p:nvSpPr>
        <p:spPr>
          <a:xfrm rot="-5653220">
            <a:off x="-4874546" y="2497319"/>
            <a:ext cx="9749093" cy="2132614"/>
          </a:xfrm>
          <a:custGeom>
            <a:avLst/>
            <a:gdLst/>
            <a:ahLst/>
            <a:cxnLst/>
            <a:rect l="l" t="t" r="r" b="b"/>
            <a:pathLst>
              <a:path w="9749093" h="2132614">
                <a:moveTo>
                  <a:pt x="0" y="0"/>
                </a:moveTo>
                <a:lnTo>
                  <a:pt x="9749092" y="0"/>
                </a:lnTo>
                <a:lnTo>
                  <a:pt x="9749092" y="2132614"/>
                </a:lnTo>
                <a:lnTo>
                  <a:pt x="0" y="2132614"/>
                </a:lnTo>
                <a:lnTo>
                  <a:pt x="0" y="0"/>
                </a:lnTo>
                <a:close/>
              </a:path>
            </a:pathLst>
          </a:custGeom>
          <a:blipFill>
            <a:blip r:embed="rId4"/>
            <a:stretch>
              <a:fillRect/>
            </a:stretch>
          </a:blipFill>
        </p:spPr>
        <p:txBody>
          <a:bodyPr/>
          <a:lstStyle/>
          <a:p>
            <a:endParaRPr lang="en-US"/>
          </a:p>
        </p:txBody>
      </p:sp>
      <p:sp>
        <p:nvSpPr>
          <p:cNvPr id="5" name="Freeform 5"/>
          <p:cNvSpPr/>
          <p:nvPr/>
        </p:nvSpPr>
        <p:spPr>
          <a:xfrm rot="5295063">
            <a:off x="2344311" y="4445640"/>
            <a:ext cx="11885764" cy="2154295"/>
          </a:xfrm>
          <a:custGeom>
            <a:avLst/>
            <a:gdLst/>
            <a:ahLst/>
            <a:cxnLst/>
            <a:rect l="l" t="t" r="r" b="b"/>
            <a:pathLst>
              <a:path w="11885764" h="2154295">
                <a:moveTo>
                  <a:pt x="0" y="0"/>
                </a:moveTo>
                <a:lnTo>
                  <a:pt x="11885764" y="0"/>
                </a:lnTo>
                <a:lnTo>
                  <a:pt x="11885764" y="2154295"/>
                </a:lnTo>
                <a:lnTo>
                  <a:pt x="0" y="2154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028700" y="1463357"/>
            <a:ext cx="7148669" cy="7265035"/>
          </a:xfrm>
          <a:prstGeom prst="rect">
            <a:avLst/>
          </a:prstGeom>
        </p:spPr>
        <p:txBody>
          <a:bodyPr lIns="0" tIns="0" rIns="0" bIns="0" rtlCol="0" anchor="t">
            <a:spAutoFit/>
          </a:bodyPr>
          <a:lstStyle/>
          <a:p>
            <a:pPr algn="just">
              <a:lnSpc>
                <a:spcPts val="6439"/>
              </a:lnSpc>
            </a:pPr>
            <a:r>
              <a:rPr lang="en-US" sz="4599">
                <a:solidFill>
                  <a:srgbClr val="884F21"/>
                </a:solidFill>
                <a:latin typeface="Roboto Condensed"/>
                <a:ea typeface="Roboto Condensed"/>
                <a:cs typeface="Roboto Condensed"/>
                <a:sym typeface="Roboto Condensed"/>
              </a:rPr>
              <a:t>Ông cũng từng là thành ủy viên Thành ủy Hà Nội (4 khoá), Thư ký thường trực, rồi Phó Chủ tịch Hội đồng Nhân dân thành phố Hà Nội từ năm 1991-2000. Ủy viên Ban Chấp hành Hội Nhà văn Việt Nam khoá III và khóa V, Chủ tịch Hội Liên hiệp Văn học nghệ thuật Hà Nội.</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8700" y="3392036"/>
            <a:ext cx="6583769"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 Văn bản</a:t>
            </a:r>
          </a:p>
        </p:txBody>
      </p:sp>
      <p:sp>
        <p:nvSpPr>
          <p:cNvPr id="8" name="TextBox 8"/>
          <p:cNvSpPr txBox="1"/>
          <p:nvPr/>
        </p:nvSpPr>
        <p:spPr>
          <a:xfrm>
            <a:off x="1028700" y="5048250"/>
            <a:ext cx="8438960" cy="2592580"/>
          </a:xfrm>
          <a:prstGeom prst="rect">
            <a:avLst/>
          </a:prstGeom>
        </p:spPr>
        <p:txBody>
          <a:bodyPr lIns="0" tIns="0" rIns="0" bIns="0" rtlCol="0" anchor="t">
            <a:spAutoFit/>
          </a:bodyPr>
          <a:lstStyle/>
          <a:p>
            <a:pPr algn="just">
              <a:lnSpc>
                <a:spcPts val="6894"/>
              </a:lnSpc>
            </a:pPr>
            <a:r>
              <a:rPr lang="en-US" sz="4924">
                <a:solidFill>
                  <a:srgbClr val="884F21"/>
                </a:solidFill>
                <a:latin typeface="Roboto Condensed"/>
                <a:ea typeface="Roboto Condensed"/>
                <a:cs typeface="Roboto Condensed"/>
                <a:sym typeface="Roboto Condensed"/>
              </a:rPr>
              <a:t>Hoàn cảnh sáng tác: bài thơ sáng tác năm 1963, khi tác giả đang học ngành luật ở nước ngoài.</a:t>
            </a:r>
          </a:p>
        </p:txBody>
      </p:sp>
      <p:sp>
        <p:nvSpPr>
          <p:cNvPr id="9" name="TextBox 9"/>
          <p:cNvSpPr txBox="1"/>
          <p:nvPr/>
        </p:nvSpPr>
        <p:spPr>
          <a:xfrm>
            <a:off x="-1039495"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3. KHÁM PHÁ VĂN BẢN</a:t>
            </a:r>
          </a:p>
        </p:txBody>
      </p:sp>
      <p:sp>
        <p:nvSpPr>
          <p:cNvPr id="12" name="TextBox 12"/>
          <p:cNvSpPr txBox="1"/>
          <p:nvPr/>
        </p:nvSpPr>
        <p:spPr>
          <a:xfrm>
            <a:off x="1956025" y="1667716"/>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3.1 Tác giả, văn bản</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428" b="-9428"/>
            </a:stretch>
          </a:blipFill>
        </p:spPr>
        <p:txBody>
          <a:bodyPr/>
          <a:lstStyle/>
          <a:p>
            <a:endParaRPr lang="en-US"/>
          </a:p>
        </p:txBody>
      </p:sp>
      <p:grpSp>
        <p:nvGrpSpPr>
          <p:cNvPr id="3" name="Group 3"/>
          <p:cNvGrpSpPr/>
          <p:nvPr/>
        </p:nvGrpSpPr>
        <p:grpSpPr>
          <a:xfrm>
            <a:off x="-514350" y="0"/>
            <a:ext cx="20013480" cy="11068117"/>
            <a:chOff x="0" y="0"/>
            <a:chExt cx="5271040" cy="2915060"/>
          </a:xfrm>
        </p:grpSpPr>
        <p:sp>
          <p:nvSpPr>
            <p:cNvPr id="4" name="Freeform 4"/>
            <p:cNvSpPr/>
            <p:nvPr/>
          </p:nvSpPr>
          <p:spPr>
            <a:xfrm>
              <a:off x="0" y="0"/>
              <a:ext cx="5271040" cy="2915059"/>
            </a:xfrm>
            <a:custGeom>
              <a:avLst/>
              <a:gdLst/>
              <a:ahLst/>
              <a:cxnLst/>
              <a:rect l="l" t="t" r="r" b="b"/>
              <a:pathLst>
                <a:path w="5271040" h="2915059">
                  <a:moveTo>
                    <a:pt x="0" y="0"/>
                  </a:moveTo>
                  <a:lnTo>
                    <a:pt x="5271040" y="0"/>
                  </a:lnTo>
                  <a:lnTo>
                    <a:pt x="5271040" y="2915059"/>
                  </a:lnTo>
                  <a:lnTo>
                    <a:pt x="0" y="2915059"/>
                  </a:lnTo>
                  <a:close/>
                </a:path>
              </a:pathLst>
            </a:custGeom>
            <a:solidFill>
              <a:srgbClr val="863D3D">
                <a:alpha val="26667"/>
              </a:srgbClr>
            </a:solidFill>
          </p:spPr>
          <p:txBody>
            <a:bodyPr/>
            <a:lstStyle/>
            <a:p>
              <a:endParaRPr lang="en-US"/>
            </a:p>
          </p:txBody>
        </p:sp>
        <p:sp>
          <p:nvSpPr>
            <p:cNvPr id="5" name="TextBox 5"/>
            <p:cNvSpPr txBox="1"/>
            <p:nvPr/>
          </p:nvSpPr>
          <p:spPr>
            <a:xfrm>
              <a:off x="0" y="-47625"/>
              <a:ext cx="5271040" cy="296268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423754" y="1528754"/>
            <a:ext cx="15440492" cy="7010416"/>
          </a:xfrm>
          <a:prstGeom prst="rect">
            <a:avLst/>
          </a:prstGeom>
        </p:spPr>
        <p:txBody>
          <a:bodyPr lIns="0" tIns="0" rIns="0" bIns="0" rtlCol="0" anchor="t">
            <a:spAutoFit/>
          </a:bodyPr>
          <a:lstStyle/>
          <a:p>
            <a:pPr algn="just">
              <a:lnSpc>
                <a:spcPts val="7874"/>
              </a:lnSpc>
            </a:pPr>
            <a:r>
              <a:rPr lang="en-US" sz="5624">
                <a:solidFill>
                  <a:srgbClr val="FFFFFF"/>
                </a:solidFill>
                <a:latin typeface="#9Slide05 Braxton Regular"/>
                <a:ea typeface="#9Slide05 Braxton Regular"/>
                <a:cs typeface="#9Slide05 Braxton Regular"/>
                <a:sym typeface="#9Slide05 Braxton Regular"/>
              </a:rPr>
              <a:t>Tôi viết bài thơ “Bếp lửa” năm 1963, lúc đang học năm thứ 2 đại học Tổng hợp Quốc Gia Kiew (Ukraina). Mùa đông nước Nga rất lạnh, phải đốt lò để sưởi. Ngồi sưởi lửa, tôi bỗng nhớ đến “bếp lửa” quê nhà, nhớ bà tôi, nhớ người nhóm bếp. Xa bà, xa gia đình khi đã trưởng thành tức là có độ lùi xa để nhớ và suy ngẫm những giá trị tinh thần nên bài thơ viết rất nhanh. Viết “Bếp lửa” tôi chỉ muốn giãi bày tâm trạng thật của lòng mình.</a:t>
            </a:r>
          </a:p>
        </p:txBody>
      </p:sp>
      <p:sp>
        <p:nvSpPr>
          <p:cNvPr id="7" name="Freeform 7"/>
          <p:cNvSpPr/>
          <p:nvPr/>
        </p:nvSpPr>
        <p:spPr>
          <a:xfrm>
            <a:off x="240837" y="643328"/>
            <a:ext cx="4041553" cy="3672761"/>
          </a:xfrm>
          <a:custGeom>
            <a:avLst/>
            <a:gdLst/>
            <a:ahLst/>
            <a:cxnLst/>
            <a:rect l="l" t="t" r="r" b="b"/>
            <a:pathLst>
              <a:path w="4041553" h="3672761">
                <a:moveTo>
                  <a:pt x="0" y="0"/>
                </a:moveTo>
                <a:lnTo>
                  <a:pt x="4041552" y="0"/>
                </a:lnTo>
                <a:lnTo>
                  <a:pt x="4041552" y="3672761"/>
                </a:lnTo>
                <a:lnTo>
                  <a:pt x="0" y="3672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4" name="TextBox 4"/>
          <p:cNvSpPr txBox="1"/>
          <p:nvPr/>
        </p:nvSpPr>
        <p:spPr>
          <a:xfrm>
            <a:off x="1199283" y="516255"/>
            <a:ext cx="14375951" cy="936625"/>
          </a:xfrm>
          <a:prstGeom prst="rect">
            <a:avLst/>
          </a:prstGeom>
        </p:spPr>
        <p:txBody>
          <a:bodyPr lIns="0" tIns="0" rIns="0" bIns="0" rtlCol="0" anchor="t">
            <a:spAutoFit/>
          </a:bodyPr>
          <a:lstStyle/>
          <a:p>
            <a:pPr algn="l">
              <a:lnSpc>
                <a:spcPts val="7699"/>
              </a:lnSpc>
            </a:pPr>
            <a:r>
              <a:rPr lang="en-US" sz="5499">
                <a:solidFill>
                  <a:srgbClr val="863D3D"/>
                </a:solidFill>
                <a:latin typeface="#9Slide07 SVNUT Triumph Press"/>
                <a:ea typeface="#9Slide07 SVNUT Triumph Press"/>
                <a:cs typeface="#9Slide07 SVNUT Triumph Press"/>
                <a:sym typeface="#9Slide07 SVNUT Triumph Press"/>
              </a:rPr>
              <a:t>3.2. Đọc hiểu văn bản</a:t>
            </a:r>
          </a:p>
        </p:txBody>
      </p:sp>
      <p:sp>
        <p:nvSpPr>
          <p:cNvPr id="5" name="TextBox 5"/>
          <p:cNvSpPr txBox="1"/>
          <p:nvPr/>
        </p:nvSpPr>
        <p:spPr>
          <a:xfrm>
            <a:off x="809294" y="2083771"/>
            <a:ext cx="6070744" cy="2114550"/>
          </a:xfrm>
          <a:prstGeom prst="rect">
            <a:avLst/>
          </a:prstGeom>
        </p:spPr>
        <p:txBody>
          <a:bodyPr lIns="0" tIns="0" rIns="0" bIns="0" rtlCol="0" anchor="t">
            <a:spAutoFit/>
          </a:bodyPr>
          <a:lstStyle/>
          <a:p>
            <a:pPr algn="just">
              <a:lnSpc>
                <a:spcPts val="8400"/>
              </a:lnSpc>
            </a:pPr>
            <a:r>
              <a:rPr lang="en-US" sz="6000">
                <a:solidFill>
                  <a:srgbClr val="9D4C09"/>
                </a:solidFill>
                <a:latin typeface="#9Slide07 SVNBango"/>
                <a:ea typeface="#9Slide07 SVNBango"/>
                <a:cs typeface="#9Slide07 SVNBango"/>
                <a:sym typeface="#9Slide07 SVNBango"/>
              </a:rPr>
              <a:t>VÒNG TRÒN </a:t>
            </a:r>
          </a:p>
          <a:p>
            <a:pPr algn="r">
              <a:lnSpc>
                <a:spcPts val="8400"/>
              </a:lnSpc>
            </a:pPr>
            <a:r>
              <a:rPr lang="en-US" sz="6000">
                <a:solidFill>
                  <a:srgbClr val="9D4C09"/>
                </a:solidFill>
                <a:latin typeface="#9Slide07 SVNBango"/>
                <a:ea typeface="#9Slide07 SVNBango"/>
                <a:cs typeface="#9Slide07 SVNBango"/>
                <a:sym typeface="#9Slide07 SVNBango"/>
              </a:rPr>
              <a:t>VĂN HỌC</a:t>
            </a:r>
          </a:p>
        </p:txBody>
      </p:sp>
      <p:sp>
        <p:nvSpPr>
          <p:cNvPr id="6" name="Freeform 6"/>
          <p:cNvSpPr/>
          <p:nvPr/>
        </p:nvSpPr>
        <p:spPr>
          <a:xfrm>
            <a:off x="809294" y="4198321"/>
            <a:ext cx="6308372" cy="5992953"/>
          </a:xfrm>
          <a:custGeom>
            <a:avLst/>
            <a:gdLst/>
            <a:ahLst/>
            <a:cxnLst/>
            <a:rect l="l" t="t" r="r" b="b"/>
            <a:pathLst>
              <a:path w="6308372" h="5992953">
                <a:moveTo>
                  <a:pt x="0" y="0"/>
                </a:moveTo>
                <a:lnTo>
                  <a:pt x="6308372" y="0"/>
                </a:lnTo>
                <a:lnTo>
                  <a:pt x="6308372" y="5992953"/>
                </a:lnTo>
                <a:lnTo>
                  <a:pt x="0" y="5992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717876" y="5827178"/>
            <a:ext cx="4491208" cy="3152693"/>
          </a:xfrm>
          <a:prstGeom prst="rect">
            <a:avLst/>
          </a:prstGeom>
        </p:spPr>
        <p:txBody>
          <a:bodyPr lIns="0" tIns="0" rIns="0" bIns="0" rtlCol="0" anchor="t">
            <a:spAutoFit/>
          </a:bodyPr>
          <a:lstStyle/>
          <a:p>
            <a:pPr algn="ctr">
              <a:lnSpc>
                <a:spcPts val="5033"/>
              </a:lnSpc>
              <a:spcBef>
                <a:spcPct val="0"/>
              </a:spcBef>
            </a:pPr>
            <a:r>
              <a:rPr lang="en-US" sz="3595" b="1">
                <a:solidFill>
                  <a:srgbClr val="884F21"/>
                </a:solidFill>
                <a:latin typeface="Roboto Condensed Bold"/>
                <a:ea typeface="Roboto Condensed Bold"/>
                <a:cs typeface="Roboto Condensed Bold"/>
                <a:sym typeface="Roboto Condensed Bold"/>
              </a:rPr>
              <a:t>HS thực hiện nhiệm vụ theo nhóm, giáo viên chia lớp ra thành 4 nhóm, mỗi nhóm gồm 6 đến 7 HS.</a:t>
            </a:r>
          </a:p>
        </p:txBody>
      </p:sp>
      <p:sp>
        <p:nvSpPr>
          <p:cNvPr id="8" name="TextBox 8"/>
          <p:cNvSpPr txBox="1"/>
          <p:nvPr/>
        </p:nvSpPr>
        <p:spPr>
          <a:xfrm>
            <a:off x="7939468" y="1728170"/>
            <a:ext cx="9615513" cy="208915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Vòng 1 các nhóm hoạt động theo nhóm nhỏ, ngồi theo nhóm vòng tròn, tìm hiểu thông tin trong vòng 10 phút.</a:t>
            </a:r>
          </a:p>
        </p:txBody>
      </p:sp>
      <p:sp>
        <p:nvSpPr>
          <p:cNvPr id="9" name="TextBox 9"/>
          <p:cNvSpPr txBox="1"/>
          <p:nvPr/>
        </p:nvSpPr>
        <p:spPr>
          <a:xfrm>
            <a:off x="7939468" y="4122121"/>
            <a:ext cx="9615513" cy="349885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Vòng 2: sau khi hoạt động nhóm nhỏ, các nhóm sẽ ngồi quanh lại thành 1 vòng tròn lớn, để một vài ghế ở giữa để nhóm nào lên chia sẻ có thể ngồi tại vị trí trung tâm. (vòng này thực hiện chia sẻ nhóm lớn 20 phút)</a:t>
            </a:r>
          </a:p>
        </p:txBody>
      </p:sp>
      <p:sp>
        <p:nvSpPr>
          <p:cNvPr id="10" name="TextBox 10"/>
          <p:cNvSpPr txBox="1"/>
          <p:nvPr/>
        </p:nvSpPr>
        <p:spPr>
          <a:xfrm>
            <a:off x="7939468" y="7897196"/>
            <a:ext cx="9833615" cy="208915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Trong thời gian chia sẻ ở vòng tròn lớn, GV có thể chọn 1 bản nhạc nhẹ, không lời làm nền cảm xúc cho các con dễ tiếp nhận bài học.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aphicFrame>
        <p:nvGraphicFramePr>
          <p:cNvPr id="5" name="Table 5"/>
          <p:cNvGraphicFramePr>
            <a:graphicFrameLocks noGrp="1"/>
          </p:cNvGraphicFramePr>
          <p:nvPr/>
        </p:nvGraphicFramePr>
        <p:xfrm>
          <a:off x="1028700" y="1028700"/>
          <a:ext cx="16122891" cy="8275688"/>
        </p:xfrm>
        <a:graphic>
          <a:graphicData uri="http://schemas.openxmlformats.org/drawingml/2006/table">
            <a:tbl>
              <a:tblPr/>
              <a:tblGrid>
                <a:gridCol w="3078223">
                  <a:extLst>
                    <a:ext uri="{9D8B030D-6E8A-4147-A177-3AD203B41FA5}">
                      <a16:colId xmlns:a16="http://schemas.microsoft.com/office/drawing/2014/main" val="20000"/>
                    </a:ext>
                  </a:extLst>
                </a:gridCol>
                <a:gridCol w="8868862">
                  <a:extLst>
                    <a:ext uri="{9D8B030D-6E8A-4147-A177-3AD203B41FA5}">
                      <a16:colId xmlns:a16="http://schemas.microsoft.com/office/drawing/2014/main" val="20001"/>
                    </a:ext>
                  </a:extLst>
                </a:gridCol>
                <a:gridCol w="4175806">
                  <a:extLst>
                    <a:ext uri="{9D8B030D-6E8A-4147-A177-3AD203B41FA5}">
                      <a16:colId xmlns:a16="http://schemas.microsoft.com/office/drawing/2014/main" val="20002"/>
                    </a:ext>
                  </a:extLst>
                </a:gridCol>
              </a:tblGrid>
              <a:tr h="1136911">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Phương diện</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Định hướng</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Dấu hiệu trong văn bản</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extLst>
                  <a:ext uri="{0D108BD9-81ED-4DB2-BD59-A6C34878D82A}">
                    <a16:rowId xmlns:a16="http://schemas.microsoft.com/office/drawing/2014/main" val="10000"/>
                  </a:ext>
                </a:extLst>
              </a:tr>
              <a:tr h="668288">
                <a:tc rowSpan="6">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Số chữ / dòng</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Số dòng / khổ</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Cách gieo vần</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Cách ngắt nhịp</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Đối tượng trữ tình</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Nhân vật trữ tình</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668288">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Bố cục</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Bài thơ gồm mấy phần? Nêu nội dung từng phần</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1145637">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kết cấu</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Bài thơ được sắp xếp theo trật tự không gian hay thời gian? Điều đó được thể hiện như thế nào trong bài thơ?</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r h="668288">
                <a:tc>
                  <a:txBody>
                    <a:bodyPr/>
                    <a:lstStyle/>
                    <a:p>
                      <a:pPr algn="l">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Mạch cảm xúc</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l">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Cảm xúc bao trùm bài thơ là gì?</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9"/>
                  </a:ext>
                </a:extLst>
              </a:tr>
              <a:tr h="646836">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Cảm hứng chủ đạo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Nêu cảm hứng chủ đạo của bài thơ?</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0"/>
                  </a:ext>
                </a:extLst>
              </a:tr>
            </a:tbl>
          </a:graphicData>
        </a:graphic>
      </p:graphicFrame>
      <p:sp>
        <p:nvSpPr>
          <p:cNvPr id="6" name="TextBox 6"/>
          <p:cNvSpPr txBox="1"/>
          <p:nvPr/>
        </p:nvSpPr>
        <p:spPr>
          <a:xfrm>
            <a:off x="8119464" y="24114"/>
            <a:ext cx="11965562" cy="1004586"/>
          </a:xfrm>
          <a:prstGeom prst="rect">
            <a:avLst/>
          </a:prstGeom>
        </p:spPr>
        <p:txBody>
          <a:bodyPr lIns="0" tIns="0" rIns="0" bIns="0" rtlCol="0" anchor="t">
            <a:spAutoFit/>
          </a:bodyPr>
          <a:lstStyle/>
          <a:p>
            <a:pPr algn="just">
              <a:lnSpc>
                <a:spcPts val="8154"/>
              </a:lnSpc>
            </a:pPr>
            <a:r>
              <a:rPr lang="en-US" sz="5824">
                <a:solidFill>
                  <a:srgbClr val="884F21"/>
                </a:solidFill>
                <a:latin typeface="#9Slide07 SVNBango"/>
                <a:ea typeface="#9Slide07 SVNBango"/>
                <a:cs typeface="#9Slide07 SVNBango"/>
                <a:sym typeface="#9Slide07 SVNBango"/>
              </a:rPr>
              <a:t>NHÓM 1</a:t>
            </a: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aphicFrame>
        <p:nvGraphicFramePr>
          <p:cNvPr id="5" name="Table 5"/>
          <p:cNvGraphicFramePr>
            <a:graphicFrameLocks noGrp="1"/>
          </p:cNvGraphicFramePr>
          <p:nvPr/>
        </p:nvGraphicFramePr>
        <p:xfrm>
          <a:off x="1028700" y="1704975"/>
          <a:ext cx="16122891" cy="7553324"/>
        </p:xfrm>
        <a:graphic>
          <a:graphicData uri="http://schemas.openxmlformats.org/drawingml/2006/table">
            <a:tbl>
              <a:tblPr/>
              <a:tblGrid>
                <a:gridCol w="6841695">
                  <a:extLst>
                    <a:ext uri="{9D8B030D-6E8A-4147-A177-3AD203B41FA5}">
                      <a16:colId xmlns:a16="http://schemas.microsoft.com/office/drawing/2014/main" val="20000"/>
                    </a:ext>
                  </a:extLst>
                </a:gridCol>
                <a:gridCol w="9281196">
                  <a:extLst>
                    <a:ext uri="{9D8B030D-6E8A-4147-A177-3AD203B41FA5}">
                      <a16:colId xmlns:a16="http://schemas.microsoft.com/office/drawing/2014/main" val="20001"/>
                    </a:ext>
                  </a:extLst>
                </a:gridCol>
              </a:tblGrid>
              <a:tr h="649338">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Nhiệm vụ</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Câu trả lời của em</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extLst>
                  <a:ext uri="{0D108BD9-81ED-4DB2-BD59-A6C34878D82A}">
                    <a16:rowId xmlns:a16="http://schemas.microsoft.com/office/drawing/2014/main" val="10000"/>
                  </a:ext>
                </a:extLst>
              </a:tr>
              <a:tr h="671495">
                <a:tc rowSpan="5">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rowSpan="5">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671495">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671495">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671495">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1121374">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2350439">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Tình cảm của nhân vật trữ tình được bộc lộ trực tiếp qua câu thơ nào? Em có ấn tượng gì trong cách sử dụng hình ảnh của tác giả ở câu thơ đó?</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746193">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Nhận xét về giọng thơ của khổ thơ thứ nhất.</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bl>
          </a:graphicData>
        </a:graphic>
      </p:graphicFrame>
      <p:sp>
        <p:nvSpPr>
          <p:cNvPr id="6" name="TextBox 6"/>
          <p:cNvSpPr txBox="1"/>
          <p:nvPr/>
        </p:nvSpPr>
        <p:spPr>
          <a:xfrm>
            <a:off x="3107365" y="464494"/>
            <a:ext cx="11965562" cy="1004586"/>
          </a:xfrm>
          <a:prstGeom prst="rect">
            <a:avLst/>
          </a:prstGeom>
        </p:spPr>
        <p:txBody>
          <a:bodyPr lIns="0" tIns="0" rIns="0" bIns="0" rtlCol="0" anchor="t">
            <a:spAutoFit/>
          </a:bodyPr>
          <a:lstStyle/>
          <a:p>
            <a:pPr algn="ctr">
              <a:lnSpc>
                <a:spcPts val="8154"/>
              </a:lnSpc>
            </a:pPr>
            <a:r>
              <a:rPr lang="en-US" sz="5824">
                <a:solidFill>
                  <a:srgbClr val="884F21"/>
                </a:solidFill>
                <a:latin typeface="#9Slide07 SVNBango"/>
                <a:ea typeface="#9Slide07 SVNBango"/>
                <a:cs typeface="#9Slide07 SVNBango"/>
                <a:sym typeface="#9Slide07 SVNBango"/>
              </a:rPr>
              <a:t>NHÓM 2 (khổ 1)</a:t>
            </a: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aphicFrame>
        <p:nvGraphicFramePr>
          <p:cNvPr id="5" name="Table 5"/>
          <p:cNvGraphicFramePr>
            <a:graphicFrameLocks noGrp="1"/>
          </p:cNvGraphicFramePr>
          <p:nvPr/>
        </p:nvGraphicFramePr>
        <p:xfrm>
          <a:off x="1028700" y="1704975"/>
          <a:ext cx="16122891" cy="7732397"/>
        </p:xfrm>
        <a:graphic>
          <a:graphicData uri="http://schemas.openxmlformats.org/drawingml/2006/table">
            <a:tbl>
              <a:tblPr/>
              <a:tblGrid>
                <a:gridCol w="6841695">
                  <a:extLst>
                    <a:ext uri="{9D8B030D-6E8A-4147-A177-3AD203B41FA5}">
                      <a16:colId xmlns:a16="http://schemas.microsoft.com/office/drawing/2014/main" val="20000"/>
                    </a:ext>
                  </a:extLst>
                </a:gridCol>
                <a:gridCol w="9281196">
                  <a:extLst>
                    <a:ext uri="{9D8B030D-6E8A-4147-A177-3AD203B41FA5}">
                      <a16:colId xmlns:a16="http://schemas.microsoft.com/office/drawing/2014/main" val="20001"/>
                    </a:ext>
                  </a:extLst>
                </a:gridCol>
              </a:tblGrid>
              <a:tr h="649300">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Nhiệm vụ</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Câu trả lời của em</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extLst>
                  <a:ext uri="{0D108BD9-81ED-4DB2-BD59-A6C34878D82A}">
                    <a16:rowId xmlns:a16="http://schemas.microsoft.com/office/drawing/2014/main" val="10000"/>
                  </a:ext>
                </a:extLst>
              </a:tr>
              <a:tr h="671456">
                <a:tc rowSpan="5">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rowSpan="5">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671456">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671456">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671456">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510203">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2168336">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có những suy nghĩ và cảm xúc gì khi sống bên bà? Người bà có ý nghĩa như thế nào với người cháu?</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1718734">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Chỉ ra các biện pháp tu từ được sử dụng và nêu tác dụng của các biện pháp tu từ ấy trong việc diễn đạt nội dung</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bl>
          </a:graphicData>
        </a:graphic>
      </p:graphicFrame>
      <p:sp>
        <p:nvSpPr>
          <p:cNvPr id="6" name="TextBox 6"/>
          <p:cNvSpPr txBox="1"/>
          <p:nvPr/>
        </p:nvSpPr>
        <p:spPr>
          <a:xfrm>
            <a:off x="3107365" y="464494"/>
            <a:ext cx="11965562" cy="1004586"/>
          </a:xfrm>
          <a:prstGeom prst="rect">
            <a:avLst/>
          </a:prstGeom>
        </p:spPr>
        <p:txBody>
          <a:bodyPr lIns="0" tIns="0" rIns="0" bIns="0" rtlCol="0" anchor="t">
            <a:spAutoFit/>
          </a:bodyPr>
          <a:lstStyle/>
          <a:p>
            <a:pPr algn="ctr">
              <a:lnSpc>
                <a:spcPts val="8154"/>
              </a:lnSpc>
            </a:pPr>
            <a:r>
              <a:rPr lang="en-US" sz="5824">
                <a:solidFill>
                  <a:srgbClr val="884F21"/>
                </a:solidFill>
                <a:latin typeface="#9Slide07 SVNBango"/>
                <a:ea typeface="#9Slide07 SVNBango"/>
                <a:cs typeface="#9Slide07 SVNBango"/>
                <a:sym typeface="#9Slide07 SVNBango"/>
              </a:rPr>
              <a:t>NHÓM 3 (khổ 2,3,4,5)</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182B"/>
        </a:solidFill>
        <a:effectLst/>
      </p:bgPr>
    </p:bg>
    <p:spTree>
      <p:nvGrpSpPr>
        <p:cNvPr id="1" name=""/>
        <p:cNvGrpSpPr/>
        <p:nvPr/>
      </p:nvGrpSpPr>
      <p:grpSpPr>
        <a:xfrm>
          <a:off x="0" y="0"/>
          <a:ext cx="0" cy="0"/>
          <a:chOff x="0" y="0"/>
          <a:chExt cx="0" cy="0"/>
        </a:xfrm>
      </p:grpSpPr>
      <p:sp>
        <p:nvSpPr>
          <p:cNvPr id="2" name="Freeform 2"/>
          <p:cNvSpPr/>
          <p:nvPr/>
        </p:nvSpPr>
        <p:spPr>
          <a:xfrm>
            <a:off x="5970795" y="-4009470"/>
            <a:ext cx="15432371" cy="15432371"/>
          </a:xfrm>
          <a:custGeom>
            <a:avLst/>
            <a:gdLst/>
            <a:ahLst/>
            <a:cxnLst/>
            <a:rect l="l" t="t" r="r" b="b"/>
            <a:pathLst>
              <a:path w="15432371" h="15432371">
                <a:moveTo>
                  <a:pt x="0" y="0"/>
                </a:moveTo>
                <a:lnTo>
                  <a:pt x="15432371" y="0"/>
                </a:lnTo>
                <a:lnTo>
                  <a:pt x="15432371" y="15432371"/>
                </a:lnTo>
                <a:lnTo>
                  <a:pt x="0" y="15432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181939" y="-463106"/>
            <a:ext cx="6487667" cy="8339643"/>
          </a:xfrm>
          <a:custGeom>
            <a:avLst/>
            <a:gdLst/>
            <a:ahLst/>
            <a:cxnLst/>
            <a:rect l="l" t="t" r="r" b="b"/>
            <a:pathLst>
              <a:path w="6487667" h="8339643">
                <a:moveTo>
                  <a:pt x="0" y="0"/>
                </a:moveTo>
                <a:lnTo>
                  <a:pt x="6487667" y="0"/>
                </a:lnTo>
                <a:lnTo>
                  <a:pt x="6487667" y="8339643"/>
                </a:lnTo>
                <a:lnTo>
                  <a:pt x="0" y="8339643"/>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900567" y="1635735"/>
            <a:ext cx="6760930" cy="2316270"/>
          </a:xfrm>
          <a:prstGeom prst="rect">
            <a:avLst/>
          </a:prstGeom>
        </p:spPr>
        <p:txBody>
          <a:bodyPr lIns="0" tIns="0" rIns="0" bIns="0" rtlCol="0" anchor="t">
            <a:spAutoFit/>
          </a:bodyPr>
          <a:lstStyle/>
          <a:p>
            <a:pPr algn="ctr">
              <a:lnSpc>
                <a:spcPts val="18906"/>
              </a:lnSpc>
            </a:pPr>
            <a:r>
              <a:rPr lang="en-US" sz="13504">
                <a:solidFill>
                  <a:srgbClr val="FFFFFF"/>
                </a:solidFill>
                <a:latin typeface="#9Slide06 SVNHave Heart 2"/>
                <a:ea typeface="#9Slide06 SVNHave Heart 2"/>
                <a:cs typeface="#9Slide06 SVNHave Heart 2"/>
                <a:sym typeface="#9Slide06 SVNHave Heart 2"/>
              </a:rPr>
              <a:t>TẮT ĐÈN </a:t>
            </a:r>
          </a:p>
        </p:txBody>
      </p:sp>
      <p:sp>
        <p:nvSpPr>
          <p:cNvPr id="5" name="TextBox 5"/>
          <p:cNvSpPr txBox="1"/>
          <p:nvPr/>
        </p:nvSpPr>
        <p:spPr>
          <a:xfrm>
            <a:off x="664975" y="3609105"/>
            <a:ext cx="10688825" cy="2874826"/>
          </a:xfrm>
          <a:prstGeom prst="rect">
            <a:avLst/>
          </a:prstGeom>
        </p:spPr>
        <p:txBody>
          <a:bodyPr wrap="square" lIns="0" tIns="0" rIns="0" bIns="0" rtlCol="0" anchor="t">
            <a:spAutoFit/>
          </a:bodyPr>
          <a:lstStyle/>
          <a:p>
            <a:pPr algn="ctr">
              <a:lnSpc>
                <a:spcPts val="24704"/>
              </a:lnSpc>
            </a:pPr>
            <a:r>
              <a:rPr lang="en-US" sz="17645">
                <a:solidFill>
                  <a:srgbClr val="FFFFFF"/>
                </a:solidFill>
                <a:latin typeface="#9Slide06 SVNHave Heart 2"/>
                <a:ea typeface="#9Slide06 SVNHave Heart 2"/>
                <a:cs typeface="#9Slide06 SVNHave Heart 2"/>
                <a:sym typeface="#9Slide06 SVNHave Heart 2"/>
              </a:rPr>
              <a:t>BẬT KÍ ỨC</a:t>
            </a:r>
          </a:p>
        </p:txBody>
      </p:sp>
      <p:sp>
        <p:nvSpPr>
          <p:cNvPr id="6" name="TextBox 6"/>
          <p:cNvSpPr txBox="1"/>
          <p:nvPr/>
        </p:nvSpPr>
        <p:spPr>
          <a:xfrm>
            <a:off x="1028700" y="7252970"/>
            <a:ext cx="16230600" cy="3034030"/>
          </a:xfrm>
          <a:prstGeom prst="rect">
            <a:avLst/>
          </a:prstGeom>
        </p:spPr>
        <p:txBody>
          <a:bodyPr lIns="0" tIns="0" rIns="0" bIns="0" rtlCol="0" anchor="t">
            <a:spAutoFit/>
          </a:bodyPr>
          <a:lstStyle/>
          <a:p>
            <a:pPr algn="just">
              <a:lnSpc>
                <a:spcPts val="6019"/>
              </a:lnSpc>
            </a:pPr>
            <a:r>
              <a:rPr lang="en-US" sz="4299">
                <a:solidFill>
                  <a:srgbClr val="FFFFFF"/>
                </a:solidFill>
                <a:latin typeface="Roboto Condensed"/>
                <a:ea typeface="Roboto Condensed"/>
                <a:cs typeface="Roboto Condensed"/>
                <a:sym typeface="Roboto Condensed"/>
              </a:rPr>
              <a:t>Nào, chúng ta hãy cùng hồi tưởng lại thật rõ nét kỉ niệm tuổi thơ đó như là chúng mới chỉ xảy ra hôm qua</a:t>
            </a:r>
          </a:p>
          <a:p>
            <a:pPr algn="just">
              <a:lnSpc>
                <a:spcPts val="6019"/>
              </a:lnSpc>
            </a:pPr>
            <a:r>
              <a:rPr lang="en-US" sz="4299">
                <a:solidFill>
                  <a:srgbClr val="FFFFFF"/>
                </a:solidFill>
                <a:latin typeface="Roboto Condensed"/>
                <a:ea typeface="Roboto Condensed"/>
                <a:cs typeface="Roboto Condensed"/>
                <a:sym typeface="Roboto Condensed"/>
              </a:rPr>
              <a:t>Các em hãy đặt tên cho kỉ niệm tuổi thơ đó và mở mắt ra ghi vào giấy note.</a:t>
            </a:r>
          </a:p>
          <a:p>
            <a:pPr algn="just">
              <a:lnSpc>
                <a:spcPts val="6019"/>
              </a:lnSpc>
            </a:pPr>
            <a:endParaRPr lang="en-US" sz="4299">
              <a:solidFill>
                <a:srgbClr val="FFFFFF"/>
              </a:solidFill>
              <a:latin typeface="Roboto Condensed"/>
              <a:ea typeface="Roboto Condensed"/>
              <a:cs typeface="Roboto Condensed"/>
              <a:sym typeface="Roboto Condensed"/>
            </a:endParaRPr>
          </a:p>
        </p:txBody>
      </p:sp>
      <p:sp>
        <p:nvSpPr>
          <p:cNvPr id="7" name="TextBox 7"/>
          <p:cNvSpPr txBox="1"/>
          <p:nvPr/>
        </p:nvSpPr>
        <p:spPr>
          <a:xfrm>
            <a:off x="289736" y="519112"/>
            <a:ext cx="15144982" cy="1019175"/>
          </a:xfrm>
          <a:prstGeom prst="rect">
            <a:avLst/>
          </a:prstGeom>
        </p:spPr>
        <p:txBody>
          <a:bodyPr lIns="0" tIns="0" rIns="0" bIns="0" rtlCol="0" anchor="t">
            <a:spAutoFit/>
          </a:bodyPr>
          <a:lstStyle/>
          <a:p>
            <a:pPr algn="l">
              <a:lnSpc>
                <a:spcPts val="8040"/>
              </a:lnSpc>
            </a:pPr>
            <a:r>
              <a:rPr lang="en-US" sz="6700" b="1" spc="335">
                <a:solidFill>
                  <a:srgbClr val="F8F4D9"/>
                </a:solidFill>
                <a:latin typeface="Fraunces Bold"/>
                <a:ea typeface="Fraunces Bold"/>
                <a:cs typeface="Fraunces Bold"/>
                <a:sym typeface="Fraunces Bold"/>
              </a:rPr>
              <a:t>1. CHUẨN BỊ ĐỌC </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aphicFrame>
        <p:nvGraphicFramePr>
          <p:cNvPr id="5" name="Table 5"/>
          <p:cNvGraphicFramePr>
            <a:graphicFrameLocks noGrp="1"/>
          </p:cNvGraphicFramePr>
          <p:nvPr/>
        </p:nvGraphicFramePr>
        <p:xfrm>
          <a:off x="1028700" y="2314575"/>
          <a:ext cx="16122891" cy="6513173"/>
        </p:xfrm>
        <a:graphic>
          <a:graphicData uri="http://schemas.openxmlformats.org/drawingml/2006/table">
            <a:tbl>
              <a:tblPr/>
              <a:tblGrid>
                <a:gridCol w="6841695">
                  <a:extLst>
                    <a:ext uri="{9D8B030D-6E8A-4147-A177-3AD203B41FA5}">
                      <a16:colId xmlns:a16="http://schemas.microsoft.com/office/drawing/2014/main" val="20000"/>
                    </a:ext>
                  </a:extLst>
                </a:gridCol>
                <a:gridCol w="9281196">
                  <a:extLst>
                    <a:ext uri="{9D8B030D-6E8A-4147-A177-3AD203B41FA5}">
                      <a16:colId xmlns:a16="http://schemas.microsoft.com/office/drawing/2014/main" val="20001"/>
                    </a:ext>
                  </a:extLst>
                </a:gridCol>
              </a:tblGrid>
              <a:tr h="649610">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Nhiệm vụ</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Câu trả lời của em</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extLst>
                  <a:ext uri="{0D108BD9-81ED-4DB2-BD59-A6C34878D82A}">
                    <a16:rowId xmlns:a16="http://schemas.microsoft.com/office/drawing/2014/main" val="10000"/>
                  </a:ext>
                </a:extLst>
              </a:tr>
              <a:tr h="298854">
                <a:tc rowSpan="5">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rowSpan="5">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298854">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298854">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298854">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0">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1184583">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Chỉ ra các biện pháp nghệ thuật được sử dụng trong khổ 6</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1719557">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Ở khổ cuối, cuộc sống của người cháu được gợi tả qua những từ ngữ, hình ảnh nào? Em có nhận xét gì về cuộc sống đó?</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1719557">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Cảm xúc nào của nvtt được thể hiện qua câu hỏi tu từ ở cuối bài thơ? Việc sử dụng dấu chấm lửng ở dòng thơ cuối có tác dụng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bl>
          </a:graphicData>
        </a:graphic>
      </p:graphicFrame>
      <p:sp>
        <p:nvSpPr>
          <p:cNvPr id="6" name="TextBox 6"/>
          <p:cNvSpPr txBox="1"/>
          <p:nvPr/>
        </p:nvSpPr>
        <p:spPr>
          <a:xfrm>
            <a:off x="3107365" y="464494"/>
            <a:ext cx="11965562" cy="1004586"/>
          </a:xfrm>
          <a:prstGeom prst="rect">
            <a:avLst/>
          </a:prstGeom>
        </p:spPr>
        <p:txBody>
          <a:bodyPr lIns="0" tIns="0" rIns="0" bIns="0" rtlCol="0" anchor="t">
            <a:spAutoFit/>
          </a:bodyPr>
          <a:lstStyle/>
          <a:p>
            <a:pPr algn="ctr">
              <a:lnSpc>
                <a:spcPts val="8154"/>
              </a:lnSpc>
            </a:pPr>
            <a:r>
              <a:rPr lang="en-US" sz="5824">
                <a:solidFill>
                  <a:srgbClr val="884F21"/>
                </a:solidFill>
                <a:latin typeface="#9Slide07 SVNBango"/>
                <a:ea typeface="#9Slide07 SVNBango"/>
                <a:cs typeface="#9Slide07 SVNBango"/>
                <a:sym typeface="#9Slide07 SVNBango"/>
              </a:rPr>
              <a:t>NHÓM 4 (khổ 6-7)</a:t>
            </a: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aphicFrame>
        <p:nvGraphicFramePr>
          <p:cNvPr id="5" name="Table 5"/>
          <p:cNvGraphicFramePr>
            <a:graphicFrameLocks noGrp="1"/>
          </p:cNvGraphicFramePr>
          <p:nvPr/>
        </p:nvGraphicFramePr>
        <p:xfrm>
          <a:off x="1028700" y="1028700"/>
          <a:ext cx="16122891" cy="8275688"/>
        </p:xfrm>
        <a:graphic>
          <a:graphicData uri="http://schemas.openxmlformats.org/drawingml/2006/table">
            <a:tbl>
              <a:tblPr/>
              <a:tblGrid>
                <a:gridCol w="3078223">
                  <a:extLst>
                    <a:ext uri="{9D8B030D-6E8A-4147-A177-3AD203B41FA5}">
                      <a16:colId xmlns:a16="http://schemas.microsoft.com/office/drawing/2014/main" val="20000"/>
                    </a:ext>
                  </a:extLst>
                </a:gridCol>
                <a:gridCol w="8868862">
                  <a:extLst>
                    <a:ext uri="{9D8B030D-6E8A-4147-A177-3AD203B41FA5}">
                      <a16:colId xmlns:a16="http://schemas.microsoft.com/office/drawing/2014/main" val="20001"/>
                    </a:ext>
                  </a:extLst>
                </a:gridCol>
                <a:gridCol w="4175806">
                  <a:extLst>
                    <a:ext uri="{9D8B030D-6E8A-4147-A177-3AD203B41FA5}">
                      <a16:colId xmlns:a16="http://schemas.microsoft.com/office/drawing/2014/main" val="20002"/>
                    </a:ext>
                  </a:extLst>
                </a:gridCol>
              </a:tblGrid>
              <a:tr h="1136911">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Phương diện</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Định hướng</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Dấu hiệu trong văn bản</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extLst>
                  <a:ext uri="{0D108BD9-81ED-4DB2-BD59-A6C34878D82A}">
                    <a16:rowId xmlns:a16="http://schemas.microsoft.com/office/drawing/2014/main" val="10000"/>
                  </a:ext>
                </a:extLst>
              </a:tr>
              <a:tr h="668288">
                <a:tc rowSpan="6">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Số chữ / dòng</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Số dòng / khổ</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Cách gieo vần</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Cách ngắt nhịp</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Đối tượng trữ tình</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668288">
                <a:tc vMerge="1">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Nhân vật trữ tình</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668288">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Bố cục</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Bài thơ gồm mấy phần? Nêu nội dung từng phần</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1145637">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kết cấu</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Bài thơ được sắp xếp theo trật tự không gian hay thời gian? Điều đó được thể hiện như thế nào trong bài thơ?</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r h="668288">
                <a:tc>
                  <a:txBody>
                    <a:bodyPr/>
                    <a:lstStyle/>
                    <a:p>
                      <a:pPr algn="l">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Mạch cảm xúc</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l">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Cảm xúc bao trùm bài thơ là gì?</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9"/>
                  </a:ext>
                </a:extLst>
              </a:tr>
              <a:tr h="646836">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Cảm hứng chủ đạo</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Nêu cảm hứng chủ đạo của bài thơ?</a:t>
                      </a: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0" marR="0" marT="0" marB="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0"/>
                  </a:ext>
                </a:extLst>
              </a:tr>
            </a:tbl>
          </a:graphicData>
        </a:graphic>
      </p:graphicFrame>
      <p:sp>
        <p:nvSpPr>
          <p:cNvPr id="6" name="TextBox 6"/>
          <p:cNvSpPr txBox="1"/>
          <p:nvPr/>
        </p:nvSpPr>
        <p:spPr>
          <a:xfrm>
            <a:off x="8119464" y="24114"/>
            <a:ext cx="11965562" cy="1004586"/>
          </a:xfrm>
          <a:prstGeom prst="rect">
            <a:avLst/>
          </a:prstGeom>
        </p:spPr>
        <p:txBody>
          <a:bodyPr lIns="0" tIns="0" rIns="0" bIns="0" rtlCol="0" anchor="t">
            <a:spAutoFit/>
          </a:bodyPr>
          <a:lstStyle/>
          <a:p>
            <a:pPr algn="just">
              <a:lnSpc>
                <a:spcPts val="8154"/>
              </a:lnSpc>
            </a:pPr>
            <a:r>
              <a:rPr lang="en-US" sz="5824">
                <a:solidFill>
                  <a:srgbClr val="884F21"/>
                </a:solidFill>
                <a:latin typeface="#9Slide07 SVNBango"/>
                <a:ea typeface="#9Slide07 SVNBango"/>
                <a:cs typeface="#9Slide07 SVNBango"/>
                <a:sym typeface="#9Slide07 SVNBango"/>
              </a:rPr>
              <a:t>NHÓM 1</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5" name="TextBox 5"/>
          <p:cNvSpPr txBox="1"/>
          <p:nvPr/>
        </p:nvSpPr>
        <p:spPr>
          <a:xfrm>
            <a:off x="1422145" y="1514649"/>
            <a:ext cx="15393604" cy="1076326"/>
          </a:xfrm>
          <a:prstGeom prst="rect">
            <a:avLst/>
          </a:prstGeom>
        </p:spPr>
        <p:txBody>
          <a:bodyPr lIns="0" tIns="0" rIns="0" bIns="0" rtlCol="0" anchor="t">
            <a:spAutoFit/>
          </a:bodyPr>
          <a:lstStyle/>
          <a:p>
            <a:pPr algn="l">
              <a:lnSpc>
                <a:spcPts val="8399"/>
              </a:lnSpc>
            </a:pPr>
            <a:r>
              <a:rPr lang="en-US" sz="5999">
                <a:solidFill>
                  <a:srgbClr val="701D18"/>
                </a:solidFill>
                <a:latin typeface="#9Slide05 ViceroyJF"/>
                <a:ea typeface="#9Slide05 ViceroyJF"/>
                <a:cs typeface="#9Slide05 ViceroyJF"/>
                <a:sym typeface="#9Slide05 ViceroyJF"/>
              </a:rPr>
              <a:t>3.2.1 Đặc trưng của văn bản thơ tự do trong văn bản Bếp lửa</a:t>
            </a:r>
          </a:p>
        </p:txBody>
      </p:sp>
      <p:sp>
        <p:nvSpPr>
          <p:cNvPr id="6" name="TextBox 6"/>
          <p:cNvSpPr txBox="1"/>
          <p:nvPr/>
        </p:nvSpPr>
        <p:spPr>
          <a:xfrm>
            <a:off x="1199283" y="506730"/>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3.2. Đọc hiểu văn bản</a:t>
            </a:r>
          </a:p>
        </p:txBody>
      </p:sp>
      <p:graphicFrame>
        <p:nvGraphicFramePr>
          <p:cNvPr id="7" name="Table 7"/>
          <p:cNvGraphicFramePr>
            <a:graphicFrameLocks noGrp="1"/>
          </p:cNvGraphicFramePr>
          <p:nvPr/>
        </p:nvGraphicFramePr>
        <p:xfrm>
          <a:off x="2788100" y="2743375"/>
          <a:ext cx="13178092" cy="7343778"/>
        </p:xfrm>
        <a:graphic>
          <a:graphicData uri="http://schemas.openxmlformats.org/drawingml/2006/table">
            <a:tbl>
              <a:tblPr/>
              <a:tblGrid>
                <a:gridCol w="4686366">
                  <a:extLst>
                    <a:ext uri="{9D8B030D-6E8A-4147-A177-3AD203B41FA5}">
                      <a16:colId xmlns:a16="http://schemas.microsoft.com/office/drawing/2014/main" val="20000"/>
                    </a:ext>
                  </a:extLst>
                </a:gridCol>
                <a:gridCol w="8491726">
                  <a:extLst>
                    <a:ext uri="{9D8B030D-6E8A-4147-A177-3AD203B41FA5}">
                      <a16:colId xmlns:a16="http://schemas.microsoft.com/office/drawing/2014/main" val="20001"/>
                    </a:ext>
                  </a:extLst>
                </a:gridCol>
              </a:tblGrid>
              <a:tr h="762990">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Phương diện</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E5D6C2">
                        <a:alpha val="84706"/>
                      </a:srgbClr>
                    </a:solidFill>
                  </a:tcPr>
                </a:tc>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Đặc điểm thơ tự do</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E5D6C2">
                        <a:alpha val="84706"/>
                      </a:srgbClr>
                    </a:solidFill>
                  </a:tcPr>
                </a:tc>
                <a:extLst>
                  <a:ext uri="{0D108BD9-81ED-4DB2-BD59-A6C34878D82A}">
                    <a16:rowId xmlns:a16="http://schemas.microsoft.com/office/drawing/2014/main" val="10000"/>
                  </a:ext>
                </a:extLst>
              </a:tr>
              <a:tr h="1430606">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Số chữ trên dòng</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E5D6C2">
                        <a:alpha val="84706"/>
                      </a:srgbClr>
                    </a:solidFill>
                  </a:tcPr>
                </a:tc>
                <a:tc>
                  <a:txBody>
                    <a:bodyPr/>
                    <a:lstStyle/>
                    <a:p>
                      <a:pPr algn="ctr">
                        <a:lnSpc>
                          <a:spcPts val="5320"/>
                        </a:lnSpc>
                        <a:defRPr/>
                      </a:pPr>
                      <a:r>
                        <a:rPr lang="en-US" sz="3800">
                          <a:solidFill>
                            <a:srgbClr val="884F21">
                              <a:alpha val="84706"/>
                            </a:srgbClr>
                          </a:solidFill>
                          <a:latin typeface="Roboto Condensed"/>
                          <a:ea typeface="Roboto Condensed"/>
                          <a:cs typeface="Roboto Condensed"/>
                          <a:sym typeface="Roboto Condensed"/>
                        </a:rPr>
                        <a:t>không quy định số lượng (có dòng 7 chữ, dòng 8 chữ, 10 chữ, …)</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FFFFFF">
                        <a:alpha val="84706"/>
                      </a:srgbClr>
                    </a:solidFill>
                  </a:tcPr>
                </a:tc>
                <a:extLst>
                  <a:ext uri="{0D108BD9-81ED-4DB2-BD59-A6C34878D82A}">
                    <a16:rowId xmlns:a16="http://schemas.microsoft.com/office/drawing/2014/main" val="10001"/>
                  </a:ext>
                </a:extLst>
              </a:tr>
              <a:tr h="1430606">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Số dòng trên khổ</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E5D6C2">
                        <a:alpha val="84706"/>
                      </a:srgbClr>
                    </a:solidFill>
                  </a:tcPr>
                </a:tc>
                <a:tc>
                  <a:txBody>
                    <a:bodyPr/>
                    <a:lstStyle/>
                    <a:p>
                      <a:pPr algn="ctr">
                        <a:lnSpc>
                          <a:spcPts val="5320"/>
                        </a:lnSpc>
                        <a:defRPr/>
                      </a:pPr>
                      <a:r>
                        <a:rPr lang="en-US" sz="3800">
                          <a:solidFill>
                            <a:srgbClr val="884F21">
                              <a:alpha val="84706"/>
                            </a:srgbClr>
                          </a:solidFill>
                          <a:latin typeface="Roboto Condensed"/>
                          <a:ea typeface="Roboto Condensed"/>
                          <a:cs typeface="Roboto Condensed"/>
                          <a:sym typeface="Roboto Condensed"/>
                        </a:rPr>
                        <a:t>linh hoạt (có khổ 3 dòng, khổ 5 dòng, 10 dòng, 7 dòng, …)</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FFFFFF">
                        <a:alpha val="84706"/>
                      </a:srgbClr>
                    </a:solidFill>
                  </a:tcPr>
                </a:tc>
                <a:extLst>
                  <a:ext uri="{0D108BD9-81ED-4DB2-BD59-A6C34878D82A}">
                    <a16:rowId xmlns:a16="http://schemas.microsoft.com/office/drawing/2014/main" val="10002"/>
                  </a:ext>
                </a:extLst>
              </a:tr>
              <a:tr h="1430606">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Cách gieo vần</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E5D6C2">
                        <a:alpha val="84706"/>
                      </a:srgbClr>
                    </a:solidFill>
                  </a:tcPr>
                </a:tc>
                <a:tc>
                  <a:txBody>
                    <a:bodyPr/>
                    <a:lstStyle/>
                    <a:p>
                      <a:pPr algn="ctr">
                        <a:lnSpc>
                          <a:spcPts val="5320"/>
                        </a:lnSpc>
                        <a:defRPr/>
                      </a:pPr>
                      <a:r>
                        <a:rPr lang="en-US" sz="3800">
                          <a:solidFill>
                            <a:srgbClr val="884F21">
                              <a:alpha val="84706"/>
                            </a:srgbClr>
                          </a:solidFill>
                          <a:latin typeface="Roboto Condensed"/>
                          <a:ea typeface="Roboto Condensed"/>
                          <a:cs typeface="Roboto Condensed"/>
                          <a:sym typeface="Roboto Condensed"/>
                        </a:rPr>
                        <a:t>gieo vần chân liền (khói - mỏi, xa-bà, học - nhọc, rụi - lụi, bùi-vui, …)</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FFFFFF">
                        <a:alpha val="84706"/>
                      </a:srgbClr>
                    </a:solidFill>
                  </a:tcPr>
                </a:tc>
                <a:extLst>
                  <a:ext uri="{0D108BD9-81ED-4DB2-BD59-A6C34878D82A}">
                    <a16:rowId xmlns:a16="http://schemas.microsoft.com/office/drawing/2014/main" val="10003"/>
                  </a:ext>
                </a:extLst>
              </a:tr>
              <a:tr h="762990">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Cách ngắt nhịp</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E5D6C2">
                        <a:alpha val="84706"/>
                      </a:srgbClr>
                    </a:solidFill>
                  </a:tcPr>
                </a:tc>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 </a:t>
                      </a:r>
                      <a:r>
                        <a:rPr lang="en-US" sz="3800">
                          <a:solidFill>
                            <a:srgbClr val="884F21">
                              <a:alpha val="84706"/>
                            </a:srgbClr>
                          </a:solidFill>
                          <a:latin typeface="Roboto Condensed"/>
                          <a:ea typeface="Roboto Condensed"/>
                          <a:cs typeface="Roboto Condensed"/>
                          <a:sym typeface="Roboto Condensed"/>
                        </a:rPr>
                        <a:t>linh hoạt, đa dạng (3/3/2, 4/4, 3/5 4/5, …)</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FFFFFF">
                        <a:alpha val="84706"/>
                      </a:srgbClr>
                    </a:solidFill>
                  </a:tcPr>
                </a:tc>
                <a:extLst>
                  <a:ext uri="{0D108BD9-81ED-4DB2-BD59-A6C34878D82A}">
                    <a16:rowId xmlns:a16="http://schemas.microsoft.com/office/drawing/2014/main" val="10004"/>
                  </a:ext>
                </a:extLst>
              </a:tr>
              <a:tr h="762990">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ĐT trữ tình</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E5D6C2">
                        <a:alpha val="84706"/>
                      </a:srgbClr>
                    </a:solidFill>
                  </a:tcPr>
                </a:tc>
                <a:tc>
                  <a:txBody>
                    <a:bodyPr/>
                    <a:lstStyle/>
                    <a:p>
                      <a:pPr algn="ctr">
                        <a:lnSpc>
                          <a:spcPts val="5320"/>
                        </a:lnSpc>
                        <a:defRPr/>
                      </a:pPr>
                      <a:r>
                        <a:rPr lang="en-US" sz="3800">
                          <a:solidFill>
                            <a:srgbClr val="884F21">
                              <a:alpha val="84706"/>
                            </a:srgbClr>
                          </a:solidFill>
                          <a:latin typeface="Roboto Condensed"/>
                          <a:ea typeface="Roboto Condensed"/>
                          <a:cs typeface="Roboto Condensed"/>
                          <a:sym typeface="Roboto Condensed"/>
                        </a:rPr>
                        <a:t>bà</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FFFFFF">
                        <a:alpha val="84706"/>
                      </a:srgbClr>
                    </a:solidFill>
                  </a:tcPr>
                </a:tc>
                <a:extLst>
                  <a:ext uri="{0D108BD9-81ED-4DB2-BD59-A6C34878D82A}">
                    <a16:rowId xmlns:a16="http://schemas.microsoft.com/office/drawing/2014/main" val="10005"/>
                  </a:ext>
                </a:extLst>
              </a:tr>
              <a:tr h="762990">
                <a:tc>
                  <a:txBody>
                    <a:bodyPr/>
                    <a:lstStyle/>
                    <a:p>
                      <a:pPr algn="ctr">
                        <a:lnSpc>
                          <a:spcPts val="5320"/>
                        </a:lnSpc>
                        <a:defRPr/>
                      </a:pPr>
                      <a:r>
                        <a:rPr lang="en-US" sz="3800" b="1">
                          <a:solidFill>
                            <a:srgbClr val="884F21">
                              <a:alpha val="84706"/>
                            </a:srgbClr>
                          </a:solidFill>
                          <a:latin typeface="Roboto Condensed Bold"/>
                          <a:ea typeface="Roboto Condensed Bold"/>
                          <a:cs typeface="Roboto Condensed Bold"/>
                          <a:sym typeface="Roboto Condensed Bold"/>
                        </a:rPr>
                        <a:t>Nhân vật trữ tình</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E5D6C2">
                        <a:alpha val="84706"/>
                      </a:srgbClr>
                    </a:solidFill>
                  </a:tcPr>
                </a:tc>
                <a:tc>
                  <a:txBody>
                    <a:bodyPr/>
                    <a:lstStyle/>
                    <a:p>
                      <a:pPr algn="ctr">
                        <a:lnSpc>
                          <a:spcPts val="5320"/>
                        </a:lnSpc>
                        <a:defRPr/>
                      </a:pPr>
                      <a:r>
                        <a:rPr lang="en-US" sz="3800">
                          <a:solidFill>
                            <a:srgbClr val="884F21">
                              <a:alpha val="84706"/>
                            </a:srgbClr>
                          </a:solidFill>
                          <a:latin typeface="Roboto Condensed"/>
                          <a:ea typeface="Roboto Condensed"/>
                          <a:cs typeface="Roboto Condensed"/>
                          <a:sym typeface="Roboto Condensed"/>
                        </a:rPr>
                        <a:t>cháu</a:t>
                      </a:r>
                      <a:endParaRPr lang="en-US" sz="1100"/>
                    </a:p>
                  </a:txBody>
                  <a:tcPr marL="9525" marR="9525" marT="9525" marB="9525" anchor="ctr">
                    <a:lnL w="9525" cap="flat" cmpd="sng" algn="ctr">
                      <a:solidFill>
                        <a:srgbClr val="452D13"/>
                      </a:solidFill>
                      <a:prstDash val="solid"/>
                      <a:round/>
                      <a:headEnd type="none" w="med" len="med"/>
                      <a:tailEnd type="none" w="med" len="med"/>
                    </a:lnL>
                    <a:lnR w="9525" cap="flat" cmpd="sng" algn="ctr">
                      <a:solidFill>
                        <a:srgbClr val="452D13"/>
                      </a:solidFill>
                      <a:prstDash val="solid"/>
                      <a:round/>
                      <a:headEnd type="none" w="med" len="med"/>
                      <a:tailEnd type="none" w="med" len="med"/>
                    </a:lnR>
                    <a:lnT w="9525" cap="flat" cmpd="sng" algn="ctr">
                      <a:solidFill>
                        <a:srgbClr val="452D13"/>
                      </a:solidFill>
                      <a:prstDash val="solid"/>
                      <a:round/>
                      <a:headEnd type="none" w="med" len="med"/>
                      <a:tailEnd type="none" w="med" len="med"/>
                    </a:lnT>
                    <a:lnB w="9525" cap="flat" cmpd="sng" algn="ctr">
                      <a:solidFill>
                        <a:srgbClr val="452D13"/>
                      </a:solidFill>
                      <a:prstDash val="solid"/>
                      <a:round/>
                      <a:headEnd type="none" w="med" len="med"/>
                      <a:tailEnd type="none" w="med" len="med"/>
                    </a:lnB>
                    <a:solidFill>
                      <a:srgbClr val="FFFFFF">
                        <a:alpha val="84706"/>
                      </a:srgb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rot="-5653220">
            <a:off x="-4874546" y="2497319"/>
            <a:ext cx="9749093" cy="2132614"/>
          </a:xfrm>
          <a:custGeom>
            <a:avLst/>
            <a:gdLst/>
            <a:ahLst/>
            <a:cxnLst/>
            <a:rect l="l" t="t" r="r" b="b"/>
            <a:pathLst>
              <a:path w="9749093" h="2132614">
                <a:moveTo>
                  <a:pt x="0" y="0"/>
                </a:moveTo>
                <a:lnTo>
                  <a:pt x="9749092" y="0"/>
                </a:lnTo>
                <a:lnTo>
                  <a:pt x="9749092" y="2132614"/>
                </a:lnTo>
                <a:lnTo>
                  <a:pt x="0" y="213261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889636" y="4677402"/>
            <a:ext cx="8765874" cy="2570496"/>
          </a:xfrm>
          <a:prstGeom prst="rect">
            <a:avLst/>
          </a:prstGeom>
        </p:spPr>
        <p:txBody>
          <a:bodyPr lIns="0" tIns="0" rIns="0" bIns="0" rtlCol="0" anchor="t">
            <a:spAutoFit/>
          </a:bodyPr>
          <a:lstStyle/>
          <a:p>
            <a:pPr marL="1063174" lvl="1" indent="-531587" algn="just">
              <a:lnSpc>
                <a:spcPts val="6894"/>
              </a:lnSpc>
              <a:buFont typeface="Arial"/>
              <a:buChar char="•"/>
            </a:pPr>
            <a:r>
              <a:rPr lang="en-US" sz="4924" b="1">
                <a:solidFill>
                  <a:srgbClr val="884F21"/>
                </a:solidFill>
                <a:latin typeface="Roboto Condensed Bold"/>
                <a:ea typeface="Roboto Condensed Bold"/>
                <a:cs typeface="Roboto Condensed Bold"/>
                <a:sym typeface="Roboto Condensed Bold"/>
              </a:rPr>
              <a:t>Phần 1 (Khổ 1):</a:t>
            </a:r>
            <a:r>
              <a:rPr lang="en-US" sz="4924">
                <a:solidFill>
                  <a:srgbClr val="884F21"/>
                </a:solidFill>
                <a:latin typeface="Roboto Condensed"/>
                <a:ea typeface="Roboto Condensed"/>
                <a:cs typeface="Roboto Condensed"/>
                <a:sym typeface="Roboto Condensed"/>
              </a:rPr>
              <a:t> Hình ảnh bếp lửa khơi nguồn cảm xúc</a:t>
            </a:r>
          </a:p>
          <a:p>
            <a:pPr algn="just">
              <a:lnSpc>
                <a:spcPts val="6894"/>
              </a:lnSpc>
            </a:pPr>
            <a:endParaRPr lang="en-US" sz="4924">
              <a:solidFill>
                <a:srgbClr val="884F21"/>
              </a:solidFill>
              <a:latin typeface="Roboto Condensed"/>
              <a:ea typeface="Roboto Condensed"/>
              <a:cs typeface="Roboto Condensed"/>
              <a:sym typeface="Roboto Condensed"/>
            </a:endParaRPr>
          </a:p>
        </p:txBody>
      </p:sp>
      <p:sp>
        <p:nvSpPr>
          <p:cNvPr id="5" name="TextBox 5"/>
          <p:cNvSpPr txBox="1"/>
          <p:nvPr/>
        </p:nvSpPr>
        <p:spPr>
          <a:xfrm>
            <a:off x="889636" y="6687804"/>
            <a:ext cx="8765874" cy="3437271"/>
          </a:xfrm>
          <a:prstGeom prst="rect">
            <a:avLst/>
          </a:prstGeom>
        </p:spPr>
        <p:txBody>
          <a:bodyPr lIns="0" tIns="0" rIns="0" bIns="0" rtlCol="0" anchor="t">
            <a:spAutoFit/>
          </a:bodyPr>
          <a:lstStyle/>
          <a:p>
            <a:pPr marL="1063174" lvl="1" indent="-531587" algn="just">
              <a:lnSpc>
                <a:spcPts val="6894"/>
              </a:lnSpc>
              <a:buFont typeface="Arial"/>
              <a:buChar char="•"/>
            </a:pPr>
            <a:r>
              <a:rPr lang="en-US" sz="4924" b="1">
                <a:solidFill>
                  <a:srgbClr val="884F21"/>
                </a:solidFill>
                <a:latin typeface="Roboto Condensed Bold"/>
                <a:ea typeface="Roboto Condensed Bold"/>
                <a:cs typeface="Roboto Condensed Bold"/>
                <a:sym typeface="Roboto Condensed Bold"/>
              </a:rPr>
              <a:t>Phần 2 (Khổ 2,3,4,5):</a:t>
            </a:r>
            <a:r>
              <a:rPr lang="en-US" sz="4924">
                <a:solidFill>
                  <a:srgbClr val="884F21"/>
                </a:solidFill>
                <a:latin typeface="Roboto Condensed"/>
                <a:ea typeface="Roboto Condensed"/>
                <a:cs typeface="Roboto Condensed"/>
                <a:sym typeface="Roboto Condensed"/>
              </a:rPr>
              <a:t> Hình ảnh bếp lửa gắn liền với những kỉ niệm thân thương bên bà</a:t>
            </a:r>
          </a:p>
          <a:p>
            <a:pPr algn="just">
              <a:lnSpc>
                <a:spcPts val="6894"/>
              </a:lnSpc>
            </a:pPr>
            <a:endParaRPr lang="en-US" sz="4924">
              <a:solidFill>
                <a:srgbClr val="884F21"/>
              </a:solidFill>
              <a:latin typeface="Roboto Condensed"/>
              <a:ea typeface="Roboto Condensed"/>
              <a:cs typeface="Roboto Condensed"/>
              <a:sym typeface="Roboto Condensed"/>
            </a:endParaRPr>
          </a:p>
        </p:txBody>
      </p:sp>
      <p:sp>
        <p:nvSpPr>
          <p:cNvPr id="6" name="TextBox 6"/>
          <p:cNvSpPr txBox="1"/>
          <p:nvPr/>
        </p:nvSpPr>
        <p:spPr>
          <a:xfrm>
            <a:off x="9655510" y="3810627"/>
            <a:ext cx="8043364" cy="3437271"/>
          </a:xfrm>
          <a:prstGeom prst="rect">
            <a:avLst/>
          </a:prstGeom>
        </p:spPr>
        <p:txBody>
          <a:bodyPr lIns="0" tIns="0" rIns="0" bIns="0" rtlCol="0" anchor="t">
            <a:spAutoFit/>
          </a:bodyPr>
          <a:lstStyle/>
          <a:p>
            <a:pPr marL="1063174" lvl="1" indent="-531587" algn="just">
              <a:lnSpc>
                <a:spcPts val="6894"/>
              </a:lnSpc>
              <a:buFont typeface="Arial"/>
              <a:buChar char="•"/>
            </a:pPr>
            <a:r>
              <a:rPr lang="en-US" sz="4924" b="1">
                <a:solidFill>
                  <a:srgbClr val="884F21"/>
                </a:solidFill>
                <a:latin typeface="Roboto Condensed Bold"/>
                <a:ea typeface="Roboto Condensed Bold"/>
                <a:cs typeface="Roboto Condensed Bold"/>
                <a:sym typeface="Roboto Condensed Bold"/>
              </a:rPr>
              <a:t>Phần 3 (Khổ 6):</a:t>
            </a:r>
            <a:r>
              <a:rPr lang="en-US" sz="4924">
                <a:solidFill>
                  <a:srgbClr val="884F21"/>
                </a:solidFill>
                <a:latin typeface="Roboto Condensed"/>
                <a:ea typeface="Roboto Condensed"/>
                <a:cs typeface="Roboto Condensed"/>
                <a:sym typeface="Roboto Condensed"/>
              </a:rPr>
              <a:t> Những suy ngẫm của nhà thơ về cuộc đời người bà và về bếp lửa</a:t>
            </a:r>
          </a:p>
          <a:p>
            <a:pPr algn="just">
              <a:lnSpc>
                <a:spcPts val="6894"/>
              </a:lnSpc>
            </a:pPr>
            <a:endParaRPr lang="en-US" sz="4924">
              <a:solidFill>
                <a:srgbClr val="884F21"/>
              </a:solidFill>
              <a:latin typeface="Roboto Condensed"/>
              <a:ea typeface="Roboto Condensed"/>
              <a:cs typeface="Roboto Condensed"/>
              <a:sym typeface="Roboto Condensed"/>
            </a:endParaRPr>
          </a:p>
        </p:txBody>
      </p:sp>
      <p:sp>
        <p:nvSpPr>
          <p:cNvPr id="7" name="TextBox 7"/>
          <p:cNvSpPr txBox="1"/>
          <p:nvPr/>
        </p:nvSpPr>
        <p:spPr>
          <a:xfrm>
            <a:off x="9655510" y="6687804"/>
            <a:ext cx="8043364" cy="3437271"/>
          </a:xfrm>
          <a:prstGeom prst="rect">
            <a:avLst/>
          </a:prstGeom>
        </p:spPr>
        <p:txBody>
          <a:bodyPr lIns="0" tIns="0" rIns="0" bIns="0" rtlCol="0" anchor="t">
            <a:spAutoFit/>
          </a:bodyPr>
          <a:lstStyle/>
          <a:p>
            <a:pPr marL="1063174" lvl="1" indent="-531587" algn="just">
              <a:lnSpc>
                <a:spcPts val="6894"/>
              </a:lnSpc>
              <a:buFont typeface="Arial"/>
              <a:buChar char="•"/>
            </a:pPr>
            <a:r>
              <a:rPr lang="en-US" sz="4924" b="1">
                <a:solidFill>
                  <a:srgbClr val="884F21"/>
                </a:solidFill>
                <a:latin typeface="Roboto Condensed Bold"/>
                <a:ea typeface="Roboto Condensed Bold"/>
                <a:cs typeface="Roboto Condensed Bold"/>
                <a:sym typeface="Roboto Condensed Bold"/>
              </a:rPr>
              <a:t>Phần 4 (Khổ 7):</a:t>
            </a:r>
            <a:r>
              <a:rPr lang="en-US" sz="4924">
                <a:solidFill>
                  <a:srgbClr val="884F21"/>
                </a:solidFill>
                <a:latin typeface="Roboto Condensed"/>
                <a:ea typeface="Roboto Condensed"/>
                <a:cs typeface="Roboto Condensed"/>
                <a:sym typeface="Roboto Condensed"/>
              </a:rPr>
              <a:t> Nỗi nhớ bà, nhớ bếp lửa trong tiềm thức của nhà thơ</a:t>
            </a:r>
          </a:p>
          <a:p>
            <a:pPr algn="just">
              <a:lnSpc>
                <a:spcPts val="6894"/>
              </a:lnSpc>
            </a:pPr>
            <a:endParaRPr lang="en-US" sz="4924">
              <a:solidFill>
                <a:srgbClr val="884F21"/>
              </a:solidFill>
              <a:latin typeface="Roboto Condensed"/>
              <a:ea typeface="Roboto Condensed"/>
              <a:cs typeface="Roboto Condensed"/>
              <a:sym typeface="Roboto Condensed"/>
            </a:endParaRPr>
          </a:p>
        </p:txBody>
      </p:sp>
      <p:sp>
        <p:nvSpPr>
          <p:cNvPr id="8" name="TextBox 8"/>
          <p:cNvSpPr txBox="1"/>
          <p:nvPr/>
        </p:nvSpPr>
        <p:spPr>
          <a:xfrm>
            <a:off x="1422145" y="1628949"/>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3.2.2. Tìm hiểu bố cục, kết cấu, mạch cảm xúc, cảm hứng chủ đạo của văn bản Bếp lửa</a:t>
            </a:r>
          </a:p>
        </p:txBody>
      </p:sp>
      <p:sp>
        <p:nvSpPr>
          <p:cNvPr id="9" name="TextBox 9"/>
          <p:cNvSpPr txBox="1"/>
          <p:nvPr/>
        </p:nvSpPr>
        <p:spPr>
          <a:xfrm>
            <a:off x="1199283" y="506730"/>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3.2. Đọc hiểu văn bản</a:t>
            </a:r>
          </a:p>
        </p:txBody>
      </p:sp>
      <p:grpSp>
        <p:nvGrpSpPr>
          <p:cNvPr id="10" name="Group 10"/>
          <p:cNvGrpSpPr/>
          <p:nvPr/>
        </p:nvGrpSpPr>
        <p:grpSpPr>
          <a:xfrm>
            <a:off x="2186473" y="3495849"/>
            <a:ext cx="3086100" cy="1056692"/>
            <a:chOff x="0" y="0"/>
            <a:chExt cx="812800" cy="278306"/>
          </a:xfrm>
        </p:grpSpPr>
        <p:sp>
          <p:nvSpPr>
            <p:cNvPr id="11" name="Freeform 11"/>
            <p:cNvSpPr/>
            <p:nvPr/>
          </p:nvSpPr>
          <p:spPr>
            <a:xfrm>
              <a:off x="0" y="0"/>
              <a:ext cx="812800" cy="278306"/>
            </a:xfrm>
            <a:custGeom>
              <a:avLst/>
              <a:gdLst/>
              <a:ahLst/>
              <a:cxnLst/>
              <a:rect l="l" t="t" r="r" b="b"/>
              <a:pathLst>
                <a:path w="812800" h="278306">
                  <a:moveTo>
                    <a:pt x="127941" y="0"/>
                  </a:moveTo>
                  <a:lnTo>
                    <a:pt x="684859" y="0"/>
                  </a:lnTo>
                  <a:cubicBezTo>
                    <a:pt x="718791" y="0"/>
                    <a:pt x="751333" y="13479"/>
                    <a:pt x="775327" y="37473"/>
                  </a:cubicBezTo>
                  <a:cubicBezTo>
                    <a:pt x="799321" y="61467"/>
                    <a:pt x="812800" y="94009"/>
                    <a:pt x="812800" y="127941"/>
                  </a:cubicBezTo>
                  <a:lnTo>
                    <a:pt x="812800" y="150365"/>
                  </a:lnTo>
                  <a:cubicBezTo>
                    <a:pt x="812800" y="184297"/>
                    <a:pt x="799321" y="216839"/>
                    <a:pt x="775327" y="240833"/>
                  </a:cubicBezTo>
                  <a:cubicBezTo>
                    <a:pt x="751333" y="264826"/>
                    <a:pt x="718791" y="278306"/>
                    <a:pt x="684859" y="278306"/>
                  </a:cubicBezTo>
                  <a:lnTo>
                    <a:pt x="127941" y="278306"/>
                  </a:lnTo>
                  <a:cubicBezTo>
                    <a:pt x="94009" y="278306"/>
                    <a:pt x="61467" y="264826"/>
                    <a:pt x="37473" y="240833"/>
                  </a:cubicBezTo>
                  <a:cubicBezTo>
                    <a:pt x="13479" y="216839"/>
                    <a:pt x="0" y="184297"/>
                    <a:pt x="0" y="150365"/>
                  </a:cubicBezTo>
                  <a:lnTo>
                    <a:pt x="0" y="127941"/>
                  </a:lnTo>
                  <a:cubicBezTo>
                    <a:pt x="0" y="94009"/>
                    <a:pt x="13479" y="61467"/>
                    <a:pt x="37473" y="37473"/>
                  </a:cubicBezTo>
                  <a:cubicBezTo>
                    <a:pt x="61467" y="13479"/>
                    <a:pt x="94009" y="0"/>
                    <a:pt x="127941" y="0"/>
                  </a:cubicBezTo>
                  <a:close/>
                </a:path>
              </a:pathLst>
            </a:custGeom>
            <a:solidFill>
              <a:srgbClr val="CD9270"/>
            </a:solidFill>
          </p:spPr>
          <p:txBody>
            <a:bodyPr/>
            <a:lstStyle/>
            <a:p>
              <a:endParaRPr lang="en-US"/>
            </a:p>
          </p:txBody>
        </p:sp>
        <p:sp>
          <p:nvSpPr>
            <p:cNvPr id="12" name="TextBox 12"/>
            <p:cNvSpPr txBox="1"/>
            <p:nvPr/>
          </p:nvSpPr>
          <p:spPr>
            <a:xfrm>
              <a:off x="0" y="-95250"/>
              <a:ext cx="812800" cy="373556"/>
            </a:xfrm>
            <a:prstGeom prst="rect">
              <a:avLst/>
            </a:prstGeom>
          </p:spPr>
          <p:txBody>
            <a:bodyPr lIns="50800" tIns="50800" rIns="50800" bIns="50800" rtlCol="0" anchor="ctr"/>
            <a:lstStyle/>
            <a:p>
              <a:pPr algn="ctr">
                <a:lnSpc>
                  <a:spcPts val="6299"/>
                </a:lnSpc>
              </a:pPr>
              <a:r>
                <a:rPr lang="en-US" sz="4500" b="1">
                  <a:solidFill>
                    <a:srgbClr val="FFF3E9"/>
                  </a:solidFill>
                  <a:latin typeface="Roboto Condensed Bold"/>
                  <a:ea typeface="Roboto Condensed Bold"/>
                  <a:cs typeface="Roboto Condensed Bold"/>
                  <a:sym typeface="Roboto Condensed Bold"/>
                </a:rPr>
                <a:t>Bố cục</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8" name="TextBox 8"/>
          <p:cNvSpPr txBox="1"/>
          <p:nvPr/>
        </p:nvSpPr>
        <p:spPr>
          <a:xfrm>
            <a:off x="8560326" y="4824190"/>
            <a:ext cx="9145161" cy="4669790"/>
          </a:xfrm>
          <a:prstGeom prst="rect">
            <a:avLst/>
          </a:prstGeom>
        </p:spPr>
        <p:txBody>
          <a:bodyPr lIns="0" tIns="0" rIns="0" bIns="0" rtlCol="0" anchor="t">
            <a:spAutoFit/>
          </a:bodyPr>
          <a:lstStyle/>
          <a:p>
            <a:pPr algn="just">
              <a:lnSpc>
                <a:spcPts val="6159"/>
              </a:lnSpc>
            </a:pPr>
            <a:r>
              <a:rPr lang="en-US" sz="4399">
                <a:solidFill>
                  <a:srgbClr val="884F21"/>
                </a:solidFill>
                <a:latin typeface="Roboto Condensed"/>
                <a:ea typeface="Roboto Condensed"/>
                <a:cs typeface="Roboto Condensed"/>
                <a:sym typeface="Roboto Condensed"/>
              </a:rPr>
              <a:t>Bài thơ </a:t>
            </a:r>
            <a:r>
              <a:rPr lang="en-US" sz="4399" i="1">
                <a:solidFill>
                  <a:srgbClr val="884F21"/>
                </a:solidFill>
                <a:latin typeface="Roboto Condensed Italics"/>
                <a:ea typeface="Roboto Condensed Italics"/>
                <a:cs typeface="Roboto Condensed Italics"/>
                <a:sym typeface="Roboto Condensed Italics"/>
              </a:rPr>
              <a:t>Bếp lửa </a:t>
            </a:r>
            <a:r>
              <a:rPr lang="en-US" sz="4399">
                <a:solidFill>
                  <a:srgbClr val="884F21"/>
                </a:solidFill>
                <a:latin typeface="Roboto Condensed"/>
                <a:ea typeface="Roboto Condensed"/>
                <a:cs typeface="Roboto Condensed"/>
                <a:sym typeface="Roboto Condensed"/>
              </a:rPr>
              <a:t>có kết cấu thể hiện theo trật tự thời gian hình ảnh người bà hiện lên theo dòng hồi tưởng từ quá khứ đến hiện tại, từ đó bộc lộ cảm xúc và tư tưởng của nhà thơ đối với hình tượng bếp lửa và người bà.</a:t>
            </a:r>
          </a:p>
        </p:txBody>
      </p:sp>
      <p:grpSp>
        <p:nvGrpSpPr>
          <p:cNvPr id="9" name="Group 9"/>
          <p:cNvGrpSpPr/>
          <p:nvPr/>
        </p:nvGrpSpPr>
        <p:grpSpPr>
          <a:xfrm>
            <a:off x="11589857" y="3551762"/>
            <a:ext cx="3086100" cy="1056692"/>
            <a:chOff x="0" y="0"/>
            <a:chExt cx="812800" cy="278306"/>
          </a:xfrm>
        </p:grpSpPr>
        <p:sp>
          <p:nvSpPr>
            <p:cNvPr id="10" name="Freeform 10"/>
            <p:cNvSpPr/>
            <p:nvPr/>
          </p:nvSpPr>
          <p:spPr>
            <a:xfrm>
              <a:off x="0" y="0"/>
              <a:ext cx="812800" cy="278306"/>
            </a:xfrm>
            <a:custGeom>
              <a:avLst/>
              <a:gdLst/>
              <a:ahLst/>
              <a:cxnLst/>
              <a:rect l="l" t="t" r="r" b="b"/>
              <a:pathLst>
                <a:path w="812800" h="278306">
                  <a:moveTo>
                    <a:pt x="127941" y="0"/>
                  </a:moveTo>
                  <a:lnTo>
                    <a:pt x="684859" y="0"/>
                  </a:lnTo>
                  <a:cubicBezTo>
                    <a:pt x="718791" y="0"/>
                    <a:pt x="751333" y="13479"/>
                    <a:pt x="775327" y="37473"/>
                  </a:cubicBezTo>
                  <a:cubicBezTo>
                    <a:pt x="799321" y="61467"/>
                    <a:pt x="812800" y="94009"/>
                    <a:pt x="812800" y="127941"/>
                  </a:cubicBezTo>
                  <a:lnTo>
                    <a:pt x="812800" y="150365"/>
                  </a:lnTo>
                  <a:cubicBezTo>
                    <a:pt x="812800" y="184297"/>
                    <a:pt x="799321" y="216839"/>
                    <a:pt x="775327" y="240833"/>
                  </a:cubicBezTo>
                  <a:cubicBezTo>
                    <a:pt x="751333" y="264826"/>
                    <a:pt x="718791" y="278306"/>
                    <a:pt x="684859" y="278306"/>
                  </a:cubicBezTo>
                  <a:lnTo>
                    <a:pt x="127941" y="278306"/>
                  </a:lnTo>
                  <a:cubicBezTo>
                    <a:pt x="94009" y="278306"/>
                    <a:pt x="61467" y="264826"/>
                    <a:pt x="37473" y="240833"/>
                  </a:cubicBezTo>
                  <a:cubicBezTo>
                    <a:pt x="13479" y="216839"/>
                    <a:pt x="0" y="184297"/>
                    <a:pt x="0" y="150365"/>
                  </a:cubicBezTo>
                  <a:lnTo>
                    <a:pt x="0" y="127941"/>
                  </a:lnTo>
                  <a:cubicBezTo>
                    <a:pt x="0" y="94009"/>
                    <a:pt x="13479" y="61467"/>
                    <a:pt x="37473" y="37473"/>
                  </a:cubicBezTo>
                  <a:cubicBezTo>
                    <a:pt x="61467" y="13479"/>
                    <a:pt x="94009" y="0"/>
                    <a:pt x="127941" y="0"/>
                  </a:cubicBezTo>
                  <a:close/>
                </a:path>
              </a:pathLst>
            </a:custGeom>
            <a:solidFill>
              <a:srgbClr val="CD9270"/>
            </a:solidFill>
          </p:spPr>
          <p:txBody>
            <a:bodyPr/>
            <a:lstStyle/>
            <a:p>
              <a:endParaRPr lang="en-US"/>
            </a:p>
          </p:txBody>
        </p:sp>
        <p:sp>
          <p:nvSpPr>
            <p:cNvPr id="11" name="TextBox 11"/>
            <p:cNvSpPr txBox="1"/>
            <p:nvPr/>
          </p:nvSpPr>
          <p:spPr>
            <a:xfrm>
              <a:off x="0" y="-95250"/>
              <a:ext cx="812800" cy="373556"/>
            </a:xfrm>
            <a:prstGeom prst="rect">
              <a:avLst/>
            </a:prstGeom>
          </p:spPr>
          <p:txBody>
            <a:bodyPr lIns="50800" tIns="50800" rIns="50800" bIns="50800" rtlCol="0" anchor="ctr"/>
            <a:lstStyle/>
            <a:p>
              <a:pPr algn="ctr">
                <a:lnSpc>
                  <a:spcPts val="6299"/>
                </a:lnSpc>
              </a:pPr>
              <a:r>
                <a:rPr lang="en-US" sz="4500" b="1">
                  <a:solidFill>
                    <a:srgbClr val="FFF3E9"/>
                  </a:solidFill>
                  <a:latin typeface="Roboto Condensed Bold"/>
                  <a:ea typeface="Roboto Condensed Bold"/>
                  <a:cs typeface="Roboto Condensed Bold"/>
                  <a:sym typeface="Roboto Condensed Bold"/>
                </a:rPr>
                <a:t>Kết cấu</a:t>
              </a:r>
            </a:p>
          </p:txBody>
        </p:sp>
      </p:grpSp>
      <p:sp>
        <p:nvSpPr>
          <p:cNvPr id="12" name="TextBox 12"/>
          <p:cNvSpPr txBox="1"/>
          <p:nvPr/>
        </p:nvSpPr>
        <p:spPr>
          <a:xfrm>
            <a:off x="1422145" y="1628949"/>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3.2.2. Tìm hiểu bố cục, kết cấu, mạch cảm xúc, cảm hứng chủ đạo của văn bản Bếp lửa</a:t>
            </a:r>
          </a:p>
        </p:txBody>
      </p:sp>
      <p:sp>
        <p:nvSpPr>
          <p:cNvPr id="13" name="TextBox 13"/>
          <p:cNvSpPr txBox="1"/>
          <p:nvPr/>
        </p:nvSpPr>
        <p:spPr>
          <a:xfrm>
            <a:off x="1199283" y="506730"/>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3.2. Đọc hiểu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8" name="TextBox 8"/>
          <p:cNvSpPr txBox="1"/>
          <p:nvPr/>
        </p:nvSpPr>
        <p:spPr>
          <a:xfrm>
            <a:off x="8560326" y="5048250"/>
            <a:ext cx="9145161" cy="4669790"/>
          </a:xfrm>
          <a:prstGeom prst="rect">
            <a:avLst/>
          </a:prstGeom>
        </p:spPr>
        <p:txBody>
          <a:bodyPr lIns="0" tIns="0" rIns="0" bIns="0" rtlCol="0" anchor="t">
            <a:spAutoFit/>
          </a:bodyPr>
          <a:lstStyle/>
          <a:p>
            <a:pPr algn="just">
              <a:lnSpc>
                <a:spcPts val="6159"/>
              </a:lnSpc>
            </a:pPr>
            <a:r>
              <a:rPr lang="en-US" sz="4399">
                <a:solidFill>
                  <a:srgbClr val="884F21"/>
                </a:solidFill>
                <a:latin typeface="Roboto Condensed"/>
                <a:ea typeface="Roboto Condensed"/>
                <a:cs typeface="Roboto Condensed"/>
                <a:sym typeface="Roboto Condensed"/>
              </a:rPr>
              <a:t>Bài thơ bắt đầu từ hình ảnh bếp lửa giản dị thân thương tới những trân quý, luyến lưu đặc biệt về người bà giàu tình yêu và đức hi sinh. Bài thơ bắt đầu bằng kỷ niệm và kết lại bằng hiện thực với những lời hứa của người cháu với bà và bếp lửa.</a:t>
            </a:r>
          </a:p>
        </p:txBody>
      </p:sp>
      <p:grpSp>
        <p:nvGrpSpPr>
          <p:cNvPr id="9" name="Group 9"/>
          <p:cNvGrpSpPr/>
          <p:nvPr/>
        </p:nvGrpSpPr>
        <p:grpSpPr>
          <a:xfrm>
            <a:off x="10556962" y="3726867"/>
            <a:ext cx="4267200" cy="1056692"/>
            <a:chOff x="0" y="0"/>
            <a:chExt cx="1123872" cy="278306"/>
          </a:xfrm>
        </p:grpSpPr>
        <p:sp>
          <p:nvSpPr>
            <p:cNvPr id="10" name="Freeform 10"/>
            <p:cNvSpPr/>
            <p:nvPr/>
          </p:nvSpPr>
          <p:spPr>
            <a:xfrm>
              <a:off x="0" y="0"/>
              <a:ext cx="1123872" cy="278306"/>
            </a:xfrm>
            <a:custGeom>
              <a:avLst/>
              <a:gdLst/>
              <a:ahLst/>
              <a:cxnLst/>
              <a:rect l="l" t="t" r="r" b="b"/>
              <a:pathLst>
                <a:path w="1123872" h="278306">
                  <a:moveTo>
                    <a:pt x="92529" y="0"/>
                  </a:moveTo>
                  <a:lnTo>
                    <a:pt x="1031343" y="0"/>
                  </a:lnTo>
                  <a:cubicBezTo>
                    <a:pt x="1082445" y="0"/>
                    <a:pt x="1123872" y="41426"/>
                    <a:pt x="1123872" y="92529"/>
                  </a:cubicBezTo>
                  <a:lnTo>
                    <a:pt x="1123872" y="185777"/>
                  </a:lnTo>
                  <a:cubicBezTo>
                    <a:pt x="1123872" y="236879"/>
                    <a:pt x="1082445" y="278306"/>
                    <a:pt x="1031343" y="278306"/>
                  </a:cubicBezTo>
                  <a:lnTo>
                    <a:pt x="92529" y="278306"/>
                  </a:lnTo>
                  <a:cubicBezTo>
                    <a:pt x="41426" y="278306"/>
                    <a:pt x="0" y="236879"/>
                    <a:pt x="0" y="185777"/>
                  </a:cubicBezTo>
                  <a:lnTo>
                    <a:pt x="0" y="92529"/>
                  </a:lnTo>
                  <a:cubicBezTo>
                    <a:pt x="0" y="41426"/>
                    <a:pt x="41426" y="0"/>
                    <a:pt x="92529" y="0"/>
                  </a:cubicBezTo>
                  <a:close/>
                </a:path>
              </a:pathLst>
            </a:custGeom>
            <a:solidFill>
              <a:srgbClr val="CD9270"/>
            </a:solidFill>
          </p:spPr>
          <p:txBody>
            <a:bodyPr/>
            <a:lstStyle/>
            <a:p>
              <a:endParaRPr lang="en-US"/>
            </a:p>
          </p:txBody>
        </p:sp>
        <p:sp>
          <p:nvSpPr>
            <p:cNvPr id="11" name="TextBox 11"/>
            <p:cNvSpPr txBox="1"/>
            <p:nvPr/>
          </p:nvSpPr>
          <p:spPr>
            <a:xfrm>
              <a:off x="0" y="-95250"/>
              <a:ext cx="1123872" cy="373556"/>
            </a:xfrm>
            <a:prstGeom prst="rect">
              <a:avLst/>
            </a:prstGeom>
          </p:spPr>
          <p:txBody>
            <a:bodyPr lIns="50800" tIns="50800" rIns="50800" bIns="50800" rtlCol="0" anchor="ctr"/>
            <a:lstStyle/>
            <a:p>
              <a:pPr algn="ctr">
                <a:lnSpc>
                  <a:spcPts val="6299"/>
                </a:lnSpc>
              </a:pPr>
              <a:r>
                <a:rPr lang="en-US" sz="4500" b="1">
                  <a:solidFill>
                    <a:srgbClr val="FFF3E9"/>
                  </a:solidFill>
                  <a:latin typeface="Roboto Condensed Bold"/>
                  <a:ea typeface="Roboto Condensed Bold"/>
                  <a:cs typeface="Roboto Condensed Bold"/>
                  <a:sym typeface="Roboto Condensed Bold"/>
                </a:rPr>
                <a:t>Mạch cảm xúc</a:t>
              </a:r>
            </a:p>
          </p:txBody>
        </p:sp>
      </p:grpSp>
      <p:sp>
        <p:nvSpPr>
          <p:cNvPr id="12" name="TextBox 12"/>
          <p:cNvSpPr txBox="1"/>
          <p:nvPr/>
        </p:nvSpPr>
        <p:spPr>
          <a:xfrm>
            <a:off x="1422145" y="1628949"/>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3.2.2. Tìm hiểu bố cục, kết cấu, mạch cảm xúc, cảm hứng chủ đạo của văn bản Bếp lửa</a:t>
            </a:r>
          </a:p>
        </p:txBody>
      </p:sp>
      <p:sp>
        <p:nvSpPr>
          <p:cNvPr id="13" name="TextBox 13"/>
          <p:cNvSpPr txBox="1"/>
          <p:nvPr/>
        </p:nvSpPr>
        <p:spPr>
          <a:xfrm>
            <a:off x="1199283" y="506730"/>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3.2. Đọc hiểu văn bản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rot="-5653220">
            <a:off x="-4874546" y="2497319"/>
            <a:ext cx="9749093" cy="2132614"/>
          </a:xfrm>
          <a:custGeom>
            <a:avLst/>
            <a:gdLst/>
            <a:ahLst/>
            <a:cxnLst/>
            <a:rect l="l" t="t" r="r" b="b"/>
            <a:pathLst>
              <a:path w="9749093" h="2132614">
                <a:moveTo>
                  <a:pt x="0" y="0"/>
                </a:moveTo>
                <a:lnTo>
                  <a:pt x="9749092" y="0"/>
                </a:lnTo>
                <a:lnTo>
                  <a:pt x="9749092" y="2132614"/>
                </a:lnTo>
                <a:lnTo>
                  <a:pt x="0" y="2132614"/>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7" name="Freeform 7"/>
          <p:cNvSpPr/>
          <p:nvPr/>
        </p:nvSpPr>
        <p:spPr>
          <a:xfrm>
            <a:off x="-475265" y="3523187"/>
            <a:ext cx="3007929" cy="1962674"/>
          </a:xfrm>
          <a:custGeom>
            <a:avLst/>
            <a:gdLst/>
            <a:ahLst/>
            <a:cxnLst/>
            <a:rect l="l" t="t" r="r" b="b"/>
            <a:pathLst>
              <a:path w="3007929" h="1962674">
                <a:moveTo>
                  <a:pt x="0" y="0"/>
                </a:moveTo>
                <a:lnTo>
                  <a:pt x="3007930" y="0"/>
                </a:lnTo>
                <a:lnTo>
                  <a:pt x="3007930" y="1962673"/>
                </a:lnTo>
                <a:lnTo>
                  <a:pt x="0" y="1962673"/>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8560326" y="5048250"/>
            <a:ext cx="9145161" cy="3107690"/>
          </a:xfrm>
          <a:prstGeom prst="rect">
            <a:avLst/>
          </a:prstGeom>
        </p:spPr>
        <p:txBody>
          <a:bodyPr lIns="0" tIns="0" rIns="0" bIns="0" rtlCol="0" anchor="t">
            <a:spAutoFit/>
          </a:bodyPr>
          <a:lstStyle/>
          <a:p>
            <a:pPr algn="just">
              <a:lnSpc>
                <a:spcPts val="6159"/>
              </a:lnSpc>
            </a:pPr>
            <a:r>
              <a:rPr lang="en-US" sz="4399">
                <a:solidFill>
                  <a:srgbClr val="884F21"/>
                </a:solidFill>
                <a:latin typeface="Roboto Condensed"/>
                <a:ea typeface="Roboto Condensed"/>
                <a:cs typeface="Roboto Condensed"/>
                <a:sym typeface="Roboto Condensed"/>
              </a:rPr>
              <a:t>Cảm hứng chủ đạo của tác giả thể hiện trong bài thơ: nỗi nhớ về bà và những kỉ niệm tuổi thơ được khơi nguồn từ hình ảnh bếp lửa.</a:t>
            </a:r>
          </a:p>
        </p:txBody>
      </p:sp>
      <p:sp>
        <p:nvSpPr>
          <p:cNvPr id="9" name="TextBox 9"/>
          <p:cNvSpPr txBox="1"/>
          <p:nvPr/>
        </p:nvSpPr>
        <p:spPr>
          <a:xfrm>
            <a:off x="1422145" y="1628949"/>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3.2.2. Tìm hiểu bố cục, kết cấu, mạch cảm xúc, cảm hứng chủ đạo của văn bản Bếp lửa</a:t>
            </a:r>
          </a:p>
        </p:txBody>
      </p:sp>
      <p:sp>
        <p:nvSpPr>
          <p:cNvPr id="10" name="TextBox 10"/>
          <p:cNvSpPr txBox="1"/>
          <p:nvPr/>
        </p:nvSpPr>
        <p:spPr>
          <a:xfrm>
            <a:off x="1199283" y="506730"/>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3.2. Đọc hiểu văn bản</a:t>
            </a:r>
          </a:p>
        </p:txBody>
      </p:sp>
      <p:grpSp>
        <p:nvGrpSpPr>
          <p:cNvPr id="11" name="Group 11"/>
          <p:cNvGrpSpPr/>
          <p:nvPr/>
        </p:nvGrpSpPr>
        <p:grpSpPr>
          <a:xfrm>
            <a:off x="10699527" y="3447832"/>
            <a:ext cx="4866758" cy="1056692"/>
            <a:chOff x="0" y="0"/>
            <a:chExt cx="1281780" cy="278306"/>
          </a:xfrm>
        </p:grpSpPr>
        <p:sp>
          <p:nvSpPr>
            <p:cNvPr id="12" name="Freeform 12"/>
            <p:cNvSpPr/>
            <p:nvPr/>
          </p:nvSpPr>
          <p:spPr>
            <a:xfrm>
              <a:off x="0" y="0"/>
              <a:ext cx="1281780" cy="278306"/>
            </a:xfrm>
            <a:custGeom>
              <a:avLst/>
              <a:gdLst/>
              <a:ahLst/>
              <a:cxnLst/>
              <a:rect l="l" t="t" r="r" b="b"/>
              <a:pathLst>
                <a:path w="1281780" h="278306">
                  <a:moveTo>
                    <a:pt x="81130" y="0"/>
                  </a:moveTo>
                  <a:lnTo>
                    <a:pt x="1200650" y="0"/>
                  </a:lnTo>
                  <a:cubicBezTo>
                    <a:pt x="1222167" y="0"/>
                    <a:pt x="1242803" y="8548"/>
                    <a:pt x="1258018" y="23762"/>
                  </a:cubicBezTo>
                  <a:cubicBezTo>
                    <a:pt x="1273232" y="38977"/>
                    <a:pt x="1281780" y="59613"/>
                    <a:pt x="1281780" y="81130"/>
                  </a:cubicBezTo>
                  <a:lnTo>
                    <a:pt x="1281780" y="197176"/>
                  </a:lnTo>
                  <a:cubicBezTo>
                    <a:pt x="1281780" y="218693"/>
                    <a:pt x="1273232" y="239329"/>
                    <a:pt x="1258018" y="254543"/>
                  </a:cubicBezTo>
                  <a:cubicBezTo>
                    <a:pt x="1242803" y="269758"/>
                    <a:pt x="1222167" y="278306"/>
                    <a:pt x="1200650" y="278306"/>
                  </a:cubicBezTo>
                  <a:lnTo>
                    <a:pt x="81130" y="278306"/>
                  </a:lnTo>
                  <a:cubicBezTo>
                    <a:pt x="59613" y="278306"/>
                    <a:pt x="38977" y="269758"/>
                    <a:pt x="23762" y="254543"/>
                  </a:cubicBezTo>
                  <a:cubicBezTo>
                    <a:pt x="8548" y="239329"/>
                    <a:pt x="0" y="218693"/>
                    <a:pt x="0" y="197176"/>
                  </a:cubicBezTo>
                  <a:lnTo>
                    <a:pt x="0" y="81130"/>
                  </a:lnTo>
                  <a:cubicBezTo>
                    <a:pt x="0" y="59613"/>
                    <a:pt x="8548" y="38977"/>
                    <a:pt x="23762" y="23762"/>
                  </a:cubicBezTo>
                  <a:cubicBezTo>
                    <a:pt x="38977" y="8548"/>
                    <a:pt x="59613" y="0"/>
                    <a:pt x="81130" y="0"/>
                  </a:cubicBezTo>
                  <a:close/>
                </a:path>
              </a:pathLst>
            </a:custGeom>
            <a:solidFill>
              <a:srgbClr val="CD9270"/>
            </a:solidFill>
          </p:spPr>
          <p:txBody>
            <a:bodyPr/>
            <a:lstStyle/>
            <a:p>
              <a:endParaRPr lang="en-US"/>
            </a:p>
          </p:txBody>
        </p:sp>
        <p:sp>
          <p:nvSpPr>
            <p:cNvPr id="13" name="TextBox 13"/>
            <p:cNvSpPr txBox="1"/>
            <p:nvPr/>
          </p:nvSpPr>
          <p:spPr>
            <a:xfrm>
              <a:off x="0" y="-95250"/>
              <a:ext cx="1281780" cy="373556"/>
            </a:xfrm>
            <a:prstGeom prst="rect">
              <a:avLst/>
            </a:prstGeom>
          </p:spPr>
          <p:txBody>
            <a:bodyPr lIns="50800" tIns="50800" rIns="50800" bIns="50800" rtlCol="0" anchor="ctr"/>
            <a:lstStyle/>
            <a:p>
              <a:pPr algn="ctr">
                <a:lnSpc>
                  <a:spcPts val="6299"/>
                </a:lnSpc>
              </a:pPr>
              <a:r>
                <a:rPr lang="en-US" sz="4500" b="1">
                  <a:solidFill>
                    <a:srgbClr val="FFF3E9"/>
                  </a:solidFill>
                  <a:latin typeface="Roboto Condensed Bold"/>
                  <a:ea typeface="Roboto Condensed Bold"/>
                  <a:cs typeface="Roboto Condensed Bold"/>
                  <a:sym typeface="Roboto Condensed Bold"/>
                </a:rPr>
                <a:t>Cảm hứng chủ đạo</a:t>
              </a:r>
            </a:p>
          </p:txBody>
        </p:sp>
      </p:gr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aphicFrame>
        <p:nvGraphicFramePr>
          <p:cNvPr id="5" name="Table 5"/>
          <p:cNvGraphicFramePr>
            <a:graphicFrameLocks noGrp="1"/>
          </p:cNvGraphicFramePr>
          <p:nvPr/>
        </p:nvGraphicFramePr>
        <p:xfrm>
          <a:off x="1028700" y="1704975"/>
          <a:ext cx="16122891" cy="7553324"/>
        </p:xfrm>
        <a:graphic>
          <a:graphicData uri="http://schemas.openxmlformats.org/drawingml/2006/table">
            <a:tbl>
              <a:tblPr/>
              <a:tblGrid>
                <a:gridCol w="6841695">
                  <a:extLst>
                    <a:ext uri="{9D8B030D-6E8A-4147-A177-3AD203B41FA5}">
                      <a16:colId xmlns:a16="http://schemas.microsoft.com/office/drawing/2014/main" val="20000"/>
                    </a:ext>
                  </a:extLst>
                </a:gridCol>
                <a:gridCol w="9281196">
                  <a:extLst>
                    <a:ext uri="{9D8B030D-6E8A-4147-A177-3AD203B41FA5}">
                      <a16:colId xmlns:a16="http://schemas.microsoft.com/office/drawing/2014/main" val="20001"/>
                    </a:ext>
                  </a:extLst>
                </a:gridCol>
              </a:tblGrid>
              <a:tr h="649338">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Nhiệm vụ</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Câu trả lời của em</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extLst>
                  <a:ext uri="{0D108BD9-81ED-4DB2-BD59-A6C34878D82A}">
                    <a16:rowId xmlns:a16="http://schemas.microsoft.com/office/drawing/2014/main" val="10000"/>
                  </a:ext>
                </a:extLst>
              </a:tr>
              <a:tr h="671495">
                <a:tc rowSpan="5">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rowSpan="5">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671495">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671495">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671495">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1121374">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Hình ảnh nào được lặp lại trong khổ thứ 1? Hình ảnh đó được miêu tả bằng những từ ngữ nào? Qua việc lặp lại hình ảnh và cách sử dụng những từ ngữ miêu tả hình ảnh đó, em cảm nhận được điều gì trong tình cảm của nhân vật trữ tình?</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2350439">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Tình cảm của nhân vật trữ tình được bộc lộ trực tiếp qua câu thơ nào? Em có ấn tượng gì trong cách sử dụng hình ảnh của tác giả ở câu thơ đó?</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746193">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Nhận xét về giọng thơ của khổ thơ thứ nhất.</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bl>
          </a:graphicData>
        </a:graphic>
      </p:graphicFrame>
      <p:sp>
        <p:nvSpPr>
          <p:cNvPr id="6" name="TextBox 6"/>
          <p:cNvSpPr txBox="1"/>
          <p:nvPr/>
        </p:nvSpPr>
        <p:spPr>
          <a:xfrm>
            <a:off x="3107365" y="464494"/>
            <a:ext cx="11965562" cy="1004586"/>
          </a:xfrm>
          <a:prstGeom prst="rect">
            <a:avLst/>
          </a:prstGeom>
        </p:spPr>
        <p:txBody>
          <a:bodyPr lIns="0" tIns="0" rIns="0" bIns="0" rtlCol="0" anchor="t">
            <a:spAutoFit/>
          </a:bodyPr>
          <a:lstStyle/>
          <a:p>
            <a:pPr algn="ctr">
              <a:lnSpc>
                <a:spcPts val="8154"/>
              </a:lnSpc>
            </a:pPr>
            <a:r>
              <a:rPr lang="en-US" sz="5824">
                <a:solidFill>
                  <a:srgbClr val="884F21"/>
                </a:solidFill>
                <a:latin typeface="#9Slide07 SVNBango"/>
                <a:ea typeface="#9Slide07 SVNBango"/>
                <a:cs typeface="#9Slide07 SVNBango"/>
                <a:sym typeface="#9Slide07 SVNBango"/>
              </a:rPr>
              <a:t>NHÓM 2 (khổ 1)</a:t>
            </a: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5" name="TextBox 5"/>
          <p:cNvSpPr txBox="1"/>
          <p:nvPr/>
        </p:nvSpPr>
        <p:spPr>
          <a:xfrm>
            <a:off x="1199283" y="506730"/>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3.2. Đọc hiểu văn bản</a:t>
            </a:r>
          </a:p>
        </p:txBody>
      </p:sp>
      <p:sp>
        <p:nvSpPr>
          <p:cNvPr id="6" name="Freeform 6"/>
          <p:cNvSpPr/>
          <p:nvPr/>
        </p:nvSpPr>
        <p:spPr>
          <a:xfrm>
            <a:off x="-8853992" y="-12130906"/>
            <a:ext cx="22052902" cy="13651821"/>
          </a:xfrm>
          <a:custGeom>
            <a:avLst/>
            <a:gdLst/>
            <a:ahLst/>
            <a:cxnLst/>
            <a:rect l="l" t="t" r="r" b="b"/>
            <a:pathLst>
              <a:path w="22052902" h="13651821">
                <a:moveTo>
                  <a:pt x="0" y="0"/>
                </a:moveTo>
                <a:lnTo>
                  <a:pt x="22052902" y="0"/>
                </a:lnTo>
                <a:lnTo>
                  <a:pt x="22052902" y="13651821"/>
                </a:lnTo>
                <a:lnTo>
                  <a:pt x="0" y="13651821"/>
                </a:lnTo>
                <a:lnTo>
                  <a:pt x="0" y="0"/>
                </a:lnTo>
                <a:close/>
              </a:path>
            </a:pathLst>
          </a:custGeom>
          <a:blipFill>
            <a:blip r:embed="rId3">
              <a:alphaModFix amt="59000"/>
            </a:blip>
            <a:stretch>
              <a:fillRect t="-14211" b="-14211"/>
            </a:stretch>
          </a:blipFill>
        </p:spPr>
        <p:txBody>
          <a:bodyPr/>
          <a:lstStyle/>
          <a:p>
            <a:endParaRPr lang="en-US"/>
          </a:p>
        </p:txBody>
      </p:sp>
      <p:sp>
        <p:nvSpPr>
          <p:cNvPr id="7" name="Freeform 7"/>
          <p:cNvSpPr/>
          <p:nvPr/>
        </p:nvSpPr>
        <p:spPr>
          <a:xfrm>
            <a:off x="1905041" y="6451575"/>
            <a:ext cx="2495576" cy="2632047"/>
          </a:xfrm>
          <a:custGeom>
            <a:avLst/>
            <a:gdLst/>
            <a:ahLst/>
            <a:cxnLst/>
            <a:rect l="l" t="t" r="r" b="b"/>
            <a:pathLst>
              <a:path w="2495576" h="2632047">
                <a:moveTo>
                  <a:pt x="0" y="0"/>
                </a:moveTo>
                <a:lnTo>
                  <a:pt x="2495576" y="0"/>
                </a:lnTo>
                <a:lnTo>
                  <a:pt x="2495576" y="2632047"/>
                </a:lnTo>
                <a:lnTo>
                  <a:pt x="0" y="2632047"/>
                </a:lnTo>
                <a:lnTo>
                  <a:pt x="0" y="0"/>
                </a:lnTo>
                <a:close/>
              </a:path>
            </a:pathLst>
          </a:custGeom>
          <a:blipFill>
            <a:blip r:embed="rId4"/>
            <a:stretch>
              <a:fillRect l="-1645"/>
            </a:stretch>
          </a:blipFill>
        </p:spPr>
        <p:txBody>
          <a:bodyPr/>
          <a:lstStyle/>
          <a:p>
            <a:endParaRPr lang="en-US"/>
          </a:p>
        </p:txBody>
      </p:sp>
      <p:sp>
        <p:nvSpPr>
          <p:cNvPr id="8" name="TextBox 8"/>
          <p:cNvSpPr txBox="1"/>
          <p:nvPr/>
        </p:nvSpPr>
        <p:spPr>
          <a:xfrm>
            <a:off x="3822373" y="4686474"/>
            <a:ext cx="13436927" cy="2743200"/>
          </a:xfrm>
          <a:prstGeom prst="rect">
            <a:avLst/>
          </a:prstGeom>
        </p:spPr>
        <p:txBody>
          <a:bodyPr lIns="0" tIns="0" rIns="0" bIns="0" rtlCol="0" anchor="t">
            <a:spAutoFit/>
          </a:bodyPr>
          <a:lstStyle/>
          <a:p>
            <a:pPr algn="just">
              <a:lnSpc>
                <a:spcPts val="7199"/>
              </a:lnSpc>
            </a:pPr>
            <a:r>
              <a:rPr lang="en-US" sz="5999">
                <a:solidFill>
                  <a:srgbClr val="884F21"/>
                </a:solidFill>
                <a:latin typeface="#9Slide05 VL Fadilla"/>
                <a:ea typeface="#9Slide05 VL Fadilla"/>
                <a:cs typeface="#9Slide05 VL Fadilla"/>
                <a:sym typeface="#9Slide05 VL Fadilla"/>
              </a:rPr>
              <a:t>Một bếp lửa chờn vờn sương sớm</a:t>
            </a:r>
          </a:p>
          <a:p>
            <a:pPr algn="just">
              <a:lnSpc>
                <a:spcPts val="7199"/>
              </a:lnSpc>
            </a:pPr>
            <a:r>
              <a:rPr lang="en-US" sz="5999">
                <a:solidFill>
                  <a:srgbClr val="884F21"/>
                </a:solidFill>
                <a:latin typeface="#9Slide05 VL Fadilla"/>
                <a:ea typeface="#9Slide05 VL Fadilla"/>
                <a:cs typeface="#9Slide05 VL Fadilla"/>
                <a:sym typeface="#9Slide05 VL Fadilla"/>
              </a:rPr>
              <a:t>Một bếp lửa ấp iu nồng đượm</a:t>
            </a:r>
          </a:p>
          <a:p>
            <a:pPr algn="just">
              <a:lnSpc>
                <a:spcPts val="7199"/>
              </a:lnSpc>
            </a:pPr>
            <a:r>
              <a:rPr lang="en-US" sz="5999">
                <a:solidFill>
                  <a:srgbClr val="884F21"/>
                </a:solidFill>
                <a:latin typeface="#9Slide05 VL Fadilla"/>
                <a:ea typeface="#9Slide05 VL Fadilla"/>
                <a:cs typeface="#9Slide05 VL Fadilla"/>
                <a:sym typeface="#9Slide05 VL Fadilla"/>
              </a:rPr>
              <a:t>Cháu thương bà biết mấy nắng mưa!</a:t>
            </a:r>
          </a:p>
        </p:txBody>
      </p:sp>
      <p:sp>
        <p:nvSpPr>
          <p:cNvPr id="9" name="Freeform 9"/>
          <p:cNvSpPr/>
          <p:nvPr/>
        </p:nvSpPr>
        <p:spPr>
          <a:xfrm>
            <a:off x="0" y="9420777"/>
            <a:ext cx="1582142" cy="577482"/>
          </a:xfrm>
          <a:custGeom>
            <a:avLst/>
            <a:gdLst/>
            <a:ahLst/>
            <a:cxnLst/>
            <a:rect l="l" t="t" r="r" b="b"/>
            <a:pathLst>
              <a:path w="1582142" h="577482">
                <a:moveTo>
                  <a:pt x="0" y="0"/>
                </a:moveTo>
                <a:lnTo>
                  <a:pt x="1582142" y="0"/>
                </a:lnTo>
                <a:lnTo>
                  <a:pt x="1582142" y="577482"/>
                </a:lnTo>
                <a:lnTo>
                  <a:pt x="0" y="5774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flipH="1">
            <a:off x="-182403" y="6262817"/>
            <a:ext cx="6056604" cy="4169569"/>
          </a:xfrm>
          <a:custGeom>
            <a:avLst/>
            <a:gdLst/>
            <a:ahLst/>
            <a:cxnLst/>
            <a:rect l="l" t="t" r="r" b="b"/>
            <a:pathLst>
              <a:path w="6056604" h="4169569">
                <a:moveTo>
                  <a:pt x="6056604" y="0"/>
                </a:moveTo>
                <a:lnTo>
                  <a:pt x="0" y="0"/>
                </a:lnTo>
                <a:lnTo>
                  <a:pt x="0" y="4169569"/>
                </a:lnTo>
                <a:lnTo>
                  <a:pt x="6056604" y="4169569"/>
                </a:lnTo>
                <a:lnTo>
                  <a:pt x="6056604" y="0"/>
                </a:lnTo>
                <a:close/>
              </a:path>
            </a:pathLst>
          </a:custGeom>
          <a:blipFill>
            <a:blip r:embed="rId7"/>
            <a:stretch>
              <a:fillRect l="-8652" t="-6026" r="-3332" b="-16515"/>
            </a:stretch>
          </a:blipFill>
        </p:spPr>
        <p:txBody>
          <a:bodyPr/>
          <a:lstStyle/>
          <a:p>
            <a:endParaRPr lang="en-US"/>
          </a:p>
        </p:txBody>
      </p:sp>
      <p:sp>
        <p:nvSpPr>
          <p:cNvPr id="11" name="Freeform 11"/>
          <p:cNvSpPr/>
          <p:nvPr/>
        </p:nvSpPr>
        <p:spPr>
          <a:xfrm>
            <a:off x="2458091" y="8094987"/>
            <a:ext cx="1592810" cy="1844064"/>
          </a:xfrm>
          <a:custGeom>
            <a:avLst/>
            <a:gdLst/>
            <a:ahLst/>
            <a:cxnLst/>
            <a:rect l="l" t="t" r="r" b="b"/>
            <a:pathLst>
              <a:path w="1592810" h="1844064">
                <a:moveTo>
                  <a:pt x="0" y="0"/>
                </a:moveTo>
                <a:lnTo>
                  <a:pt x="1592811" y="0"/>
                </a:lnTo>
                <a:lnTo>
                  <a:pt x="1592811" y="1844064"/>
                </a:lnTo>
                <a:lnTo>
                  <a:pt x="0" y="1844064"/>
                </a:lnTo>
                <a:lnTo>
                  <a:pt x="0" y="0"/>
                </a:lnTo>
                <a:close/>
              </a:path>
            </a:pathLst>
          </a:custGeom>
          <a:blipFill>
            <a:blip r:embed="rId8"/>
            <a:stretch>
              <a:fillRect/>
            </a:stretch>
          </a:blipFill>
        </p:spPr>
        <p:txBody>
          <a:bodyPr/>
          <a:lstStyle/>
          <a:p>
            <a:endParaRPr lang="en-US"/>
          </a:p>
        </p:txBody>
      </p:sp>
      <p:grpSp>
        <p:nvGrpSpPr>
          <p:cNvPr id="12" name="Group 12"/>
          <p:cNvGrpSpPr/>
          <p:nvPr/>
        </p:nvGrpSpPr>
        <p:grpSpPr>
          <a:xfrm>
            <a:off x="3822373" y="4486449"/>
            <a:ext cx="3391711" cy="1027633"/>
            <a:chOff x="0" y="0"/>
            <a:chExt cx="883255" cy="275630"/>
          </a:xfrm>
        </p:grpSpPr>
        <p:sp>
          <p:nvSpPr>
            <p:cNvPr id="13" name="Freeform 13"/>
            <p:cNvSpPr/>
            <p:nvPr/>
          </p:nvSpPr>
          <p:spPr>
            <a:xfrm>
              <a:off x="0" y="0"/>
              <a:ext cx="883255" cy="275630"/>
            </a:xfrm>
            <a:custGeom>
              <a:avLst/>
              <a:gdLst/>
              <a:ahLst/>
              <a:cxnLst/>
              <a:rect l="l" t="t" r="r" b="b"/>
              <a:pathLst>
                <a:path w="883255" h="275630">
                  <a:moveTo>
                    <a:pt x="0" y="0"/>
                  </a:moveTo>
                  <a:lnTo>
                    <a:pt x="883255" y="0"/>
                  </a:lnTo>
                  <a:lnTo>
                    <a:pt x="883255" y="275630"/>
                  </a:lnTo>
                  <a:lnTo>
                    <a:pt x="0" y="275630"/>
                  </a:lnTo>
                  <a:close/>
                </a:path>
              </a:pathLst>
            </a:custGeom>
            <a:solidFill>
              <a:srgbClr val="000000">
                <a:alpha val="0"/>
              </a:srgbClr>
            </a:solidFill>
            <a:ln w="66675" cap="sq">
              <a:solidFill>
                <a:srgbClr val="863D3D"/>
              </a:solidFill>
              <a:prstDash val="solid"/>
              <a:miter/>
            </a:ln>
          </p:spPr>
          <p:txBody>
            <a:bodyPr/>
            <a:lstStyle/>
            <a:p>
              <a:endParaRPr lang="en-US"/>
            </a:p>
          </p:txBody>
        </p:sp>
        <p:sp>
          <p:nvSpPr>
            <p:cNvPr id="14" name="TextBox 14"/>
            <p:cNvSpPr txBox="1"/>
            <p:nvPr/>
          </p:nvSpPr>
          <p:spPr>
            <a:xfrm>
              <a:off x="0" y="-47625"/>
              <a:ext cx="883255" cy="32325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822373" y="5694908"/>
            <a:ext cx="3353611" cy="817934"/>
            <a:chOff x="0" y="0"/>
            <a:chExt cx="883255" cy="215423"/>
          </a:xfrm>
        </p:grpSpPr>
        <p:sp>
          <p:nvSpPr>
            <p:cNvPr id="16" name="Freeform 16"/>
            <p:cNvSpPr/>
            <p:nvPr/>
          </p:nvSpPr>
          <p:spPr>
            <a:xfrm>
              <a:off x="0" y="0"/>
              <a:ext cx="883255" cy="215423"/>
            </a:xfrm>
            <a:custGeom>
              <a:avLst/>
              <a:gdLst/>
              <a:ahLst/>
              <a:cxnLst/>
              <a:rect l="l" t="t" r="r" b="b"/>
              <a:pathLst>
                <a:path w="883255" h="215423">
                  <a:moveTo>
                    <a:pt x="0" y="0"/>
                  </a:moveTo>
                  <a:lnTo>
                    <a:pt x="883255" y="0"/>
                  </a:lnTo>
                  <a:lnTo>
                    <a:pt x="883255" y="215423"/>
                  </a:lnTo>
                  <a:lnTo>
                    <a:pt x="0" y="215423"/>
                  </a:lnTo>
                  <a:close/>
                </a:path>
              </a:pathLst>
            </a:custGeom>
            <a:solidFill>
              <a:srgbClr val="000000">
                <a:alpha val="0"/>
              </a:srgbClr>
            </a:solidFill>
            <a:ln w="66675" cap="sq">
              <a:solidFill>
                <a:srgbClr val="863D3D"/>
              </a:solidFill>
              <a:prstDash val="solid"/>
              <a:miter/>
            </a:ln>
          </p:spPr>
          <p:txBody>
            <a:bodyPr/>
            <a:lstStyle/>
            <a:p>
              <a:endParaRPr lang="en-US"/>
            </a:p>
          </p:txBody>
        </p:sp>
        <p:sp>
          <p:nvSpPr>
            <p:cNvPr id="17" name="TextBox 17"/>
            <p:cNvSpPr txBox="1"/>
            <p:nvPr/>
          </p:nvSpPr>
          <p:spPr>
            <a:xfrm>
              <a:off x="0" y="-47625"/>
              <a:ext cx="883255" cy="263048"/>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214084" y="4648374"/>
            <a:ext cx="2423060" cy="884609"/>
            <a:chOff x="0" y="0"/>
            <a:chExt cx="638172" cy="232983"/>
          </a:xfrm>
        </p:grpSpPr>
        <p:sp>
          <p:nvSpPr>
            <p:cNvPr id="19" name="Freeform 19"/>
            <p:cNvSpPr/>
            <p:nvPr/>
          </p:nvSpPr>
          <p:spPr>
            <a:xfrm>
              <a:off x="0" y="0"/>
              <a:ext cx="638172" cy="232983"/>
            </a:xfrm>
            <a:custGeom>
              <a:avLst/>
              <a:gdLst/>
              <a:ahLst/>
              <a:cxnLst/>
              <a:rect l="l" t="t" r="r" b="b"/>
              <a:pathLst>
                <a:path w="638172" h="232983">
                  <a:moveTo>
                    <a:pt x="0" y="0"/>
                  </a:moveTo>
                  <a:lnTo>
                    <a:pt x="638172" y="0"/>
                  </a:lnTo>
                  <a:lnTo>
                    <a:pt x="638172" y="232983"/>
                  </a:lnTo>
                  <a:lnTo>
                    <a:pt x="0" y="232983"/>
                  </a:lnTo>
                  <a:close/>
                </a:path>
              </a:pathLst>
            </a:custGeom>
            <a:solidFill>
              <a:srgbClr val="000000">
                <a:alpha val="0"/>
              </a:srgbClr>
            </a:solidFill>
            <a:ln w="66675" cap="sq">
              <a:solidFill>
                <a:srgbClr val="CF6917"/>
              </a:solidFill>
              <a:prstDash val="solid"/>
              <a:miter/>
            </a:ln>
          </p:spPr>
          <p:txBody>
            <a:bodyPr/>
            <a:lstStyle/>
            <a:p>
              <a:endParaRPr lang="en-US"/>
            </a:p>
          </p:txBody>
        </p:sp>
        <p:sp>
          <p:nvSpPr>
            <p:cNvPr id="20" name="TextBox 20"/>
            <p:cNvSpPr txBox="1"/>
            <p:nvPr/>
          </p:nvSpPr>
          <p:spPr>
            <a:xfrm>
              <a:off x="0" y="-47625"/>
              <a:ext cx="638172" cy="280608"/>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175984" y="5723483"/>
            <a:ext cx="1542613" cy="682209"/>
            <a:chOff x="0" y="0"/>
            <a:chExt cx="406285" cy="179676"/>
          </a:xfrm>
        </p:grpSpPr>
        <p:sp>
          <p:nvSpPr>
            <p:cNvPr id="22" name="Freeform 22"/>
            <p:cNvSpPr/>
            <p:nvPr/>
          </p:nvSpPr>
          <p:spPr>
            <a:xfrm>
              <a:off x="0" y="0"/>
              <a:ext cx="406285" cy="179676"/>
            </a:xfrm>
            <a:custGeom>
              <a:avLst/>
              <a:gdLst/>
              <a:ahLst/>
              <a:cxnLst/>
              <a:rect l="l" t="t" r="r" b="b"/>
              <a:pathLst>
                <a:path w="406285" h="179676">
                  <a:moveTo>
                    <a:pt x="0" y="0"/>
                  </a:moveTo>
                  <a:lnTo>
                    <a:pt x="406285" y="0"/>
                  </a:lnTo>
                  <a:lnTo>
                    <a:pt x="406285" y="179676"/>
                  </a:lnTo>
                  <a:lnTo>
                    <a:pt x="0" y="179676"/>
                  </a:lnTo>
                  <a:close/>
                </a:path>
              </a:pathLst>
            </a:custGeom>
            <a:solidFill>
              <a:srgbClr val="000000">
                <a:alpha val="0"/>
              </a:srgbClr>
            </a:solidFill>
            <a:ln w="66675" cap="sq">
              <a:solidFill>
                <a:srgbClr val="CF6917"/>
              </a:solidFill>
              <a:prstDash val="solid"/>
              <a:miter/>
            </a:ln>
          </p:spPr>
          <p:txBody>
            <a:bodyPr/>
            <a:lstStyle/>
            <a:p>
              <a:endParaRPr lang="en-US"/>
            </a:p>
          </p:txBody>
        </p:sp>
        <p:sp>
          <p:nvSpPr>
            <p:cNvPr id="23" name="TextBox 23"/>
            <p:cNvSpPr txBox="1"/>
            <p:nvPr/>
          </p:nvSpPr>
          <p:spPr>
            <a:xfrm>
              <a:off x="0" y="-47625"/>
              <a:ext cx="406285" cy="227301"/>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960338" y="6596192"/>
            <a:ext cx="5238572" cy="871778"/>
            <a:chOff x="0" y="0"/>
            <a:chExt cx="1379706" cy="229604"/>
          </a:xfrm>
        </p:grpSpPr>
        <p:sp>
          <p:nvSpPr>
            <p:cNvPr id="25" name="Freeform 25"/>
            <p:cNvSpPr/>
            <p:nvPr/>
          </p:nvSpPr>
          <p:spPr>
            <a:xfrm>
              <a:off x="0" y="0"/>
              <a:ext cx="1379706" cy="229604"/>
            </a:xfrm>
            <a:custGeom>
              <a:avLst/>
              <a:gdLst/>
              <a:ahLst/>
              <a:cxnLst/>
              <a:rect l="l" t="t" r="r" b="b"/>
              <a:pathLst>
                <a:path w="1379706" h="229604">
                  <a:moveTo>
                    <a:pt x="0" y="0"/>
                  </a:moveTo>
                  <a:lnTo>
                    <a:pt x="1379706" y="0"/>
                  </a:lnTo>
                  <a:lnTo>
                    <a:pt x="1379706" y="229604"/>
                  </a:lnTo>
                  <a:lnTo>
                    <a:pt x="0" y="229604"/>
                  </a:lnTo>
                  <a:close/>
                </a:path>
              </a:pathLst>
            </a:custGeom>
            <a:solidFill>
              <a:srgbClr val="000000">
                <a:alpha val="0"/>
              </a:srgbClr>
            </a:solidFill>
            <a:ln w="66675" cap="sq">
              <a:solidFill>
                <a:srgbClr val="F2D308"/>
              </a:solidFill>
              <a:prstDash val="solid"/>
              <a:miter/>
            </a:ln>
          </p:spPr>
          <p:txBody>
            <a:bodyPr/>
            <a:lstStyle/>
            <a:p>
              <a:endParaRPr lang="en-US"/>
            </a:p>
          </p:txBody>
        </p:sp>
        <p:sp>
          <p:nvSpPr>
            <p:cNvPr id="26" name="TextBox 26"/>
            <p:cNvSpPr txBox="1"/>
            <p:nvPr/>
          </p:nvSpPr>
          <p:spPr>
            <a:xfrm>
              <a:off x="0" y="-47625"/>
              <a:ext cx="1379706" cy="277229"/>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3882193" y="3858016"/>
            <a:ext cx="3086100" cy="883741"/>
            <a:chOff x="0" y="0"/>
            <a:chExt cx="812800" cy="232755"/>
          </a:xfrm>
        </p:grpSpPr>
        <p:sp>
          <p:nvSpPr>
            <p:cNvPr id="28" name="Freeform 28"/>
            <p:cNvSpPr/>
            <p:nvPr/>
          </p:nvSpPr>
          <p:spPr>
            <a:xfrm>
              <a:off x="0" y="0"/>
              <a:ext cx="812800" cy="232755"/>
            </a:xfrm>
            <a:custGeom>
              <a:avLst/>
              <a:gdLst/>
              <a:ahLst/>
              <a:cxnLst/>
              <a:rect l="l" t="t" r="r" b="b"/>
              <a:pathLst>
                <a:path w="812800" h="232755">
                  <a:moveTo>
                    <a:pt x="0" y="0"/>
                  </a:moveTo>
                  <a:lnTo>
                    <a:pt x="812800" y="0"/>
                  </a:lnTo>
                  <a:lnTo>
                    <a:pt x="812800" y="232755"/>
                  </a:lnTo>
                  <a:lnTo>
                    <a:pt x="0" y="232755"/>
                  </a:lnTo>
                  <a:close/>
                </a:path>
              </a:pathLst>
            </a:custGeom>
            <a:solidFill>
              <a:srgbClr val="000000">
                <a:alpha val="0"/>
              </a:srgbClr>
            </a:solidFill>
            <a:ln w="19050" cap="sq">
              <a:solidFill>
                <a:srgbClr val="000000"/>
              </a:solidFill>
              <a:prstDash val="lgDash"/>
              <a:miter/>
            </a:ln>
          </p:spPr>
          <p:txBody>
            <a:bodyPr/>
            <a:lstStyle/>
            <a:p>
              <a:endParaRPr lang="en-US"/>
            </a:p>
          </p:txBody>
        </p:sp>
        <p:sp>
          <p:nvSpPr>
            <p:cNvPr id="29" name="TextBox 29"/>
            <p:cNvSpPr txBox="1"/>
            <p:nvPr/>
          </p:nvSpPr>
          <p:spPr>
            <a:xfrm>
              <a:off x="0" y="-76200"/>
              <a:ext cx="812800" cy="308955"/>
            </a:xfrm>
            <a:prstGeom prst="rect">
              <a:avLst/>
            </a:prstGeom>
          </p:spPr>
          <p:txBody>
            <a:bodyPr lIns="50800" tIns="50800" rIns="50800" bIns="50800" rtlCol="0" anchor="ctr"/>
            <a:lstStyle/>
            <a:p>
              <a:pPr algn="ctr">
                <a:lnSpc>
                  <a:spcPts val="5599"/>
                </a:lnSpc>
              </a:pPr>
              <a:r>
                <a:rPr lang="en-US" sz="3999">
                  <a:solidFill>
                    <a:srgbClr val="6D453E"/>
                  </a:solidFill>
                  <a:latin typeface="Roboto Condensed"/>
                  <a:ea typeface="Roboto Condensed"/>
                  <a:cs typeface="Roboto Condensed"/>
                  <a:sym typeface="Roboto Condensed"/>
                </a:rPr>
                <a:t>Điệp ngữ</a:t>
              </a:r>
            </a:p>
          </p:txBody>
        </p:sp>
      </p:grpSp>
      <p:sp>
        <p:nvSpPr>
          <p:cNvPr id="30" name="TextBox 30"/>
          <p:cNvSpPr txBox="1"/>
          <p:nvPr/>
        </p:nvSpPr>
        <p:spPr>
          <a:xfrm>
            <a:off x="1422145" y="1628949"/>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a:p>
            <a:pPr algn="l">
              <a:lnSpc>
                <a:spcPts val="7199"/>
              </a:lnSpc>
            </a:pPr>
            <a:endParaRPr lang="en-US" sz="5999">
              <a:solidFill>
                <a:srgbClr val="701D18"/>
              </a:solidFill>
              <a:latin typeface="#9Slide05 ViceroyJF"/>
              <a:ea typeface="#9Slide05 ViceroyJF"/>
              <a:cs typeface="#9Slide05 ViceroyJF"/>
              <a:sym typeface="#9Slide05 ViceroyJF"/>
            </a:endParaRPr>
          </a:p>
        </p:txBody>
      </p:sp>
      <p:sp>
        <p:nvSpPr>
          <p:cNvPr id="31" name="TextBox 31"/>
          <p:cNvSpPr txBox="1"/>
          <p:nvPr/>
        </p:nvSpPr>
        <p:spPr>
          <a:xfrm>
            <a:off x="1905041" y="2665100"/>
            <a:ext cx="15063252" cy="679450"/>
          </a:xfrm>
          <a:prstGeom prst="rect">
            <a:avLst/>
          </a:prstGeom>
        </p:spPr>
        <p:txBody>
          <a:bodyPr lIns="0" tIns="0" rIns="0" bIns="0" rtlCol="0" anchor="t">
            <a:spAutoFit/>
          </a:bodyPr>
          <a:lstStyle/>
          <a:p>
            <a:pPr algn="just">
              <a:lnSpc>
                <a:spcPts val="5599"/>
              </a:lnSpc>
            </a:pPr>
            <a:r>
              <a:rPr lang="en-US" sz="3999" b="1">
                <a:solidFill>
                  <a:srgbClr val="884F21"/>
                </a:solidFill>
                <a:latin typeface="Roboto Condensed Bold"/>
                <a:ea typeface="Roboto Condensed Bold"/>
                <a:cs typeface="Roboto Condensed Bold"/>
                <a:sym typeface="Roboto Condensed Bold"/>
              </a:rPr>
              <a:t>a. Hình ảnh bếp lửa khơi nguồn cảm xúc</a:t>
            </a:r>
          </a:p>
        </p:txBody>
      </p:sp>
      <p:grpSp>
        <p:nvGrpSpPr>
          <p:cNvPr id="32" name="Group 32"/>
          <p:cNvGrpSpPr/>
          <p:nvPr/>
        </p:nvGrpSpPr>
        <p:grpSpPr>
          <a:xfrm>
            <a:off x="13882193" y="4989407"/>
            <a:ext cx="3086100" cy="883741"/>
            <a:chOff x="0" y="0"/>
            <a:chExt cx="812800" cy="232755"/>
          </a:xfrm>
        </p:grpSpPr>
        <p:sp>
          <p:nvSpPr>
            <p:cNvPr id="33" name="Freeform 33"/>
            <p:cNvSpPr/>
            <p:nvPr/>
          </p:nvSpPr>
          <p:spPr>
            <a:xfrm>
              <a:off x="0" y="0"/>
              <a:ext cx="812800" cy="232755"/>
            </a:xfrm>
            <a:custGeom>
              <a:avLst/>
              <a:gdLst/>
              <a:ahLst/>
              <a:cxnLst/>
              <a:rect l="l" t="t" r="r" b="b"/>
              <a:pathLst>
                <a:path w="812800" h="232755">
                  <a:moveTo>
                    <a:pt x="0" y="0"/>
                  </a:moveTo>
                  <a:lnTo>
                    <a:pt x="812800" y="0"/>
                  </a:lnTo>
                  <a:lnTo>
                    <a:pt x="812800" y="232755"/>
                  </a:lnTo>
                  <a:lnTo>
                    <a:pt x="0" y="232755"/>
                  </a:lnTo>
                  <a:close/>
                </a:path>
              </a:pathLst>
            </a:custGeom>
            <a:solidFill>
              <a:srgbClr val="000000">
                <a:alpha val="0"/>
              </a:srgbClr>
            </a:solidFill>
            <a:ln w="19050" cap="sq">
              <a:solidFill>
                <a:srgbClr val="CF6917"/>
              </a:solidFill>
              <a:prstDash val="lgDash"/>
              <a:miter/>
            </a:ln>
          </p:spPr>
          <p:txBody>
            <a:bodyPr/>
            <a:lstStyle/>
            <a:p>
              <a:endParaRPr lang="en-US"/>
            </a:p>
          </p:txBody>
        </p:sp>
        <p:sp>
          <p:nvSpPr>
            <p:cNvPr id="34" name="TextBox 34"/>
            <p:cNvSpPr txBox="1"/>
            <p:nvPr/>
          </p:nvSpPr>
          <p:spPr>
            <a:xfrm>
              <a:off x="0" y="-76200"/>
              <a:ext cx="812800" cy="308955"/>
            </a:xfrm>
            <a:prstGeom prst="rect">
              <a:avLst/>
            </a:prstGeom>
          </p:spPr>
          <p:txBody>
            <a:bodyPr lIns="50800" tIns="50800" rIns="50800" bIns="50800" rtlCol="0" anchor="ctr"/>
            <a:lstStyle/>
            <a:p>
              <a:pPr algn="ctr">
                <a:lnSpc>
                  <a:spcPts val="5599"/>
                </a:lnSpc>
              </a:pPr>
              <a:r>
                <a:rPr lang="en-US" sz="3999">
                  <a:solidFill>
                    <a:srgbClr val="CF6917"/>
                  </a:solidFill>
                  <a:latin typeface="Roboto Condensed"/>
                  <a:ea typeface="Roboto Condensed"/>
                  <a:cs typeface="Roboto Condensed"/>
                  <a:sym typeface="Roboto Condensed"/>
                </a:rPr>
                <a:t>Từ láy</a:t>
              </a:r>
            </a:p>
          </p:txBody>
        </p:sp>
      </p:grpSp>
      <p:grpSp>
        <p:nvGrpSpPr>
          <p:cNvPr id="35" name="Group 35"/>
          <p:cNvGrpSpPr/>
          <p:nvPr/>
        </p:nvGrpSpPr>
        <p:grpSpPr>
          <a:xfrm>
            <a:off x="13882193" y="6154322"/>
            <a:ext cx="3086100" cy="883741"/>
            <a:chOff x="0" y="0"/>
            <a:chExt cx="812800" cy="232755"/>
          </a:xfrm>
        </p:grpSpPr>
        <p:sp>
          <p:nvSpPr>
            <p:cNvPr id="36" name="Freeform 36"/>
            <p:cNvSpPr/>
            <p:nvPr/>
          </p:nvSpPr>
          <p:spPr>
            <a:xfrm>
              <a:off x="0" y="0"/>
              <a:ext cx="812800" cy="232755"/>
            </a:xfrm>
            <a:custGeom>
              <a:avLst/>
              <a:gdLst/>
              <a:ahLst/>
              <a:cxnLst/>
              <a:rect l="l" t="t" r="r" b="b"/>
              <a:pathLst>
                <a:path w="812800" h="232755">
                  <a:moveTo>
                    <a:pt x="0" y="0"/>
                  </a:moveTo>
                  <a:lnTo>
                    <a:pt x="812800" y="0"/>
                  </a:lnTo>
                  <a:lnTo>
                    <a:pt x="812800" y="232755"/>
                  </a:lnTo>
                  <a:lnTo>
                    <a:pt x="0" y="232755"/>
                  </a:lnTo>
                  <a:close/>
                </a:path>
              </a:pathLst>
            </a:custGeom>
            <a:solidFill>
              <a:srgbClr val="000000">
                <a:alpha val="0"/>
              </a:srgbClr>
            </a:solidFill>
            <a:ln w="19050" cap="sq">
              <a:solidFill>
                <a:srgbClr val="F2D308"/>
              </a:solidFill>
              <a:prstDash val="lgDash"/>
              <a:miter/>
            </a:ln>
          </p:spPr>
          <p:txBody>
            <a:bodyPr/>
            <a:lstStyle/>
            <a:p>
              <a:endParaRPr lang="en-US"/>
            </a:p>
          </p:txBody>
        </p:sp>
        <p:sp>
          <p:nvSpPr>
            <p:cNvPr id="37" name="TextBox 37"/>
            <p:cNvSpPr txBox="1"/>
            <p:nvPr/>
          </p:nvSpPr>
          <p:spPr>
            <a:xfrm>
              <a:off x="0" y="-76200"/>
              <a:ext cx="812800" cy="308955"/>
            </a:xfrm>
            <a:prstGeom prst="rect">
              <a:avLst/>
            </a:prstGeom>
          </p:spPr>
          <p:txBody>
            <a:bodyPr lIns="50800" tIns="50800" rIns="50800" bIns="50800" rtlCol="0" anchor="ctr"/>
            <a:lstStyle/>
            <a:p>
              <a:pPr algn="ctr">
                <a:lnSpc>
                  <a:spcPts val="5599"/>
                </a:lnSpc>
              </a:pPr>
              <a:r>
                <a:rPr lang="en-US" sz="3999">
                  <a:solidFill>
                    <a:srgbClr val="F2D308"/>
                  </a:solidFill>
                  <a:latin typeface="Roboto Condensed"/>
                  <a:ea typeface="Roboto Condensed"/>
                  <a:cs typeface="Roboto Condensed"/>
                  <a:sym typeface="Roboto Condensed"/>
                </a:rPr>
                <a:t>Ẩn dụ</a:t>
              </a: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5" name="TextBox 5"/>
          <p:cNvSpPr txBox="1"/>
          <p:nvPr/>
        </p:nvSpPr>
        <p:spPr>
          <a:xfrm>
            <a:off x="1199283" y="506730"/>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3.2. Đọc hiểu văn bản</a:t>
            </a:r>
          </a:p>
        </p:txBody>
      </p:sp>
      <p:sp>
        <p:nvSpPr>
          <p:cNvPr id="6" name="Freeform 6"/>
          <p:cNvSpPr/>
          <p:nvPr/>
        </p:nvSpPr>
        <p:spPr>
          <a:xfrm>
            <a:off x="-8853992" y="-12130906"/>
            <a:ext cx="22052902" cy="13651821"/>
          </a:xfrm>
          <a:custGeom>
            <a:avLst/>
            <a:gdLst/>
            <a:ahLst/>
            <a:cxnLst/>
            <a:rect l="l" t="t" r="r" b="b"/>
            <a:pathLst>
              <a:path w="22052902" h="13651821">
                <a:moveTo>
                  <a:pt x="0" y="0"/>
                </a:moveTo>
                <a:lnTo>
                  <a:pt x="22052902" y="0"/>
                </a:lnTo>
                <a:lnTo>
                  <a:pt x="22052902" y="13651821"/>
                </a:lnTo>
                <a:lnTo>
                  <a:pt x="0" y="13651821"/>
                </a:lnTo>
                <a:lnTo>
                  <a:pt x="0" y="0"/>
                </a:lnTo>
                <a:close/>
              </a:path>
            </a:pathLst>
          </a:custGeom>
          <a:blipFill>
            <a:blip r:embed="rId3">
              <a:alphaModFix amt="59000"/>
            </a:blip>
            <a:stretch>
              <a:fillRect t="-14211" b="-14211"/>
            </a:stretch>
          </a:blipFill>
        </p:spPr>
        <p:txBody>
          <a:bodyPr/>
          <a:lstStyle/>
          <a:p>
            <a:endParaRPr lang="en-US"/>
          </a:p>
        </p:txBody>
      </p:sp>
      <p:sp>
        <p:nvSpPr>
          <p:cNvPr id="7" name="Freeform 7"/>
          <p:cNvSpPr/>
          <p:nvPr/>
        </p:nvSpPr>
        <p:spPr>
          <a:xfrm>
            <a:off x="1905041" y="6451575"/>
            <a:ext cx="2495576" cy="2632047"/>
          </a:xfrm>
          <a:custGeom>
            <a:avLst/>
            <a:gdLst/>
            <a:ahLst/>
            <a:cxnLst/>
            <a:rect l="l" t="t" r="r" b="b"/>
            <a:pathLst>
              <a:path w="2495576" h="2632047">
                <a:moveTo>
                  <a:pt x="0" y="0"/>
                </a:moveTo>
                <a:lnTo>
                  <a:pt x="2495576" y="0"/>
                </a:lnTo>
                <a:lnTo>
                  <a:pt x="2495576" y="2632047"/>
                </a:lnTo>
                <a:lnTo>
                  <a:pt x="0" y="2632047"/>
                </a:lnTo>
                <a:lnTo>
                  <a:pt x="0" y="0"/>
                </a:lnTo>
                <a:close/>
              </a:path>
            </a:pathLst>
          </a:custGeom>
          <a:blipFill>
            <a:blip r:embed="rId4"/>
            <a:stretch>
              <a:fillRect l="-1645"/>
            </a:stretch>
          </a:blipFill>
        </p:spPr>
        <p:txBody>
          <a:bodyPr/>
          <a:lstStyle/>
          <a:p>
            <a:endParaRPr lang="en-US"/>
          </a:p>
        </p:txBody>
      </p:sp>
      <p:sp>
        <p:nvSpPr>
          <p:cNvPr id="8" name="Freeform 8"/>
          <p:cNvSpPr/>
          <p:nvPr/>
        </p:nvSpPr>
        <p:spPr>
          <a:xfrm>
            <a:off x="0" y="9420777"/>
            <a:ext cx="1582142" cy="577482"/>
          </a:xfrm>
          <a:custGeom>
            <a:avLst/>
            <a:gdLst/>
            <a:ahLst/>
            <a:cxnLst/>
            <a:rect l="l" t="t" r="r" b="b"/>
            <a:pathLst>
              <a:path w="1582142" h="577482">
                <a:moveTo>
                  <a:pt x="0" y="0"/>
                </a:moveTo>
                <a:lnTo>
                  <a:pt x="1582142" y="0"/>
                </a:lnTo>
                <a:lnTo>
                  <a:pt x="1582142" y="577482"/>
                </a:lnTo>
                <a:lnTo>
                  <a:pt x="0" y="5774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flipH="1">
            <a:off x="236697" y="6764254"/>
            <a:ext cx="5262950" cy="3623191"/>
          </a:xfrm>
          <a:custGeom>
            <a:avLst/>
            <a:gdLst/>
            <a:ahLst/>
            <a:cxnLst/>
            <a:rect l="l" t="t" r="r" b="b"/>
            <a:pathLst>
              <a:path w="5262950" h="3623191">
                <a:moveTo>
                  <a:pt x="5262950" y="0"/>
                </a:moveTo>
                <a:lnTo>
                  <a:pt x="0" y="0"/>
                </a:lnTo>
                <a:lnTo>
                  <a:pt x="0" y="3623191"/>
                </a:lnTo>
                <a:lnTo>
                  <a:pt x="5262950" y="3623191"/>
                </a:lnTo>
                <a:lnTo>
                  <a:pt x="5262950" y="0"/>
                </a:lnTo>
                <a:close/>
              </a:path>
            </a:pathLst>
          </a:custGeom>
          <a:blipFill>
            <a:blip r:embed="rId7"/>
            <a:stretch>
              <a:fillRect l="-8652" t="-6026" r="-3332" b="-16515"/>
            </a:stretch>
          </a:blipFill>
        </p:spPr>
        <p:txBody>
          <a:bodyPr/>
          <a:lstStyle/>
          <a:p>
            <a:endParaRPr lang="en-US"/>
          </a:p>
        </p:txBody>
      </p:sp>
      <p:sp>
        <p:nvSpPr>
          <p:cNvPr id="10" name="Freeform 10"/>
          <p:cNvSpPr/>
          <p:nvPr/>
        </p:nvSpPr>
        <p:spPr>
          <a:xfrm>
            <a:off x="2458091" y="8094987"/>
            <a:ext cx="1592810" cy="1844064"/>
          </a:xfrm>
          <a:custGeom>
            <a:avLst/>
            <a:gdLst/>
            <a:ahLst/>
            <a:cxnLst/>
            <a:rect l="l" t="t" r="r" b="b"/>
            <a:pathLst>
              <a:path w="1592810" h="1844064">
                <a:moveTo>
                  <a:pt x="0" y="0"/>
                </a:moveTo>
                <a:lnTo>
                  <a:pt x="1592811" y="0"/>
                </a:lnTo>
                <a:lnTo>
                  <a:pt x="1592811" y="1844064"/>
                </a:lnTo>
                <a:lnTo>
                  <a:pt x="0" y="1844064"/>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1422145" y="1628949"/>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a:p>
            <a:pPr algn="l">
              <a:lnSpc>
                <a:spcPts val="7199"/>
              </a:lnSpc>
            </a:pPr>
            <a:endParaRPr lang="en-US" sz="5999">
              <a:solidFill>
                <a:srgbClr val="701D18"/>
              </a:solidFill>
              <a:latin typeface="#9Slide05 ViceroyJF"/>
              <a:ea typeface="#9Slide05 ViceroyJF"/>
              <a:cs typeface="#9Slide05 ViceroyJF"/>
              <a:sym typeface="#9Slide05 ViceroyJF"/>
            </a:endParaRPr>
          </a:p>
        </p:txBody>
      </p:sp>
      <p:sp>
        <p:nvSpPr>
          <p:cNvPr id="12" name="TextBox 12"/>
          <p:cNvSpPr txBox="1"/>
          <p:nvPr/>
        </p:nvSpPr>
        <p:spPr>
          <a:xfrm>
            <a:off x="1905041" y="2665100"/>
            <a:ext cx="15063252" cy="679450"/>
          </a:xfrm>
          <a:prstGeom prst="rect">
            <a:avLst/>
          </a:prstGeom>
        </p:spPr>
        <p:txBody>
          <a:bodyPr lIns="0" tIns="0" rIns="0" bIns="0" rtlCol="0" anchor="t">
            <a:spAutoFit/>
          </a:bodyPr>
          <a:lstStyle/>
          <a:p>
            <a:pPr algn="just">
              <a:lnSpc>
                <a:spcPts val="5599"/>
              </a:lnSpc>
            </a:pPr>
            <a:r>
              <a:rPr lang="en-US" sz="3999" b="1">
                <a:solidFill>
                  <a:srgbClr val="884F21"/>
                </a:solidFill>
                <a:latin typeface="Roboto Condensed Bold"/>
                <a:ea typeface="Roboto Condensed Bold"/>
                <a:cs typeface="Roboto Condensed Bold"/>
                <a:sym typeface="Roboto Condensed Bold"/>
              </a:rPr>
              <a:t>a. Hình ảnh bếp lửa khơi nguồn cảm xúc</a:t>
            </a:r>
          </a:p>
        </p:txBody>
      </p:sp>
      <p:sp>
        <p:nvSpPr>
          <p:cNvPr id="13" name="TextBox 13"/>
          <p:cNvSpPr txBox="1"/>
          <p:nvPr/>
        </p:nvSpPr>
        <p:spPr>
          <a:xfrm>
            <a:off x="2812821" y="3594876"/>
            <a:ext cx="13469671" cy="490855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Điệp ngữ: “một bếp lửa”</a:t>
            </a:r>
          </a:p>
          <a:p>
            <a:pPr algn="just">
              <a:lnSpc>
                <a:spcPts val="5599"/>
              </a:lnSpc>
              <a:spcBef>
                <a:spcPct val="0"/>
              </a:spcBef>
            </a:pPr>
            <a:r>
              <a:rPr lang="en-US" sz="3999">
                <a:solidFill>
                  <a:srgbClr val="884F21"/>
                </a:solidFill>
                <a:latin typeface="Roboto Condensed"/>
                <a:ea typeface="Roboto Condensed"/>
                <a:cs typeface="Roboto Condensed"/>
                <a:sym typeface="Roboto Condensed"/>
              </a:rPr>
              <a:t>- Từ láy: </a:t>
            </a:r>
          </a:p>
          <a:p>
            <a:pPr algn="just">
              <a:lnSpc>
                <a:spcPts val="5599"/>
              </a:lnSpc>
              <a:spcBef>
                <a:spcPct val="0"/>
              </a:spcBef>
            </a:pPr>
            <a:r>
              <a:rPr lang="en-US" sz="3999">
                <a:solidFill>
                  <a:srgbClr val="884F21"/>
                </a:solidFill>
                <a:latin typeface="Roboto Condensed"/>
                <a:ea typeface="Roboto Condensed"/>
                <a:cs typeface="Roboto Condensed"/>
                <a:sym typeface="Roboto Condensed"/>
              </a:rPr>
              <a:t>+ chờn vờn (vừa giúp ta hình dung làn sương sớm bay nhè nhẹ tỏa quanh bếp lửa, lập lòe trong làn sương sớm, vừa gợi được cái mờ nhòe của hình ảnh kí ức theo thời gian)</a:t>
            </a:r>
          </a:p>
          <a:p>
            <a:pPr algn="just">
              <a:lnSpc>
                <a:spcPts val="5599"/>
              </a:lnSpc>
              <a:spcBef>
                <a:spcPct val="0"/>
              </a:spcBef>
            </a:pPr>
            <a:r>
              <a:rPr lang="en-US" sz="3999">
                <a:solidFill>
                  <a:srgbClr val="884F21"/>
                </a:solidFill>
                <a:latin typeface="Roboto Condensed"/>
                <a:ea typeface="Roboto Condensed"/>
                <a:cs typeface="Roboto Condensed"/>
                <a:sym typeface="Roboto Condensed"/>
              </a:rPr>
              <a:t>+ ấp iu (gợi bàn tay kiên nhẫn, khéo léo và tấm lòng chăm chút của người nhóm lửa, giữ lửa)</a:t>
            </a:r>
          </a:p>
        </p:txBody>
      </p:sp>
      <p:sp>
        <p:nvSpPr>
          <p:cNvPr id="14" name="TextBox 14"/>
          <p:cNvSpPr txBox="1"/>
          <p:nvPr/>
        </p:nvSpPr>
        <p:spPr>
          <a:xfrm>
            <a:off x="5916569" y="8674876"/>
            <a:ext cx="10365924" cy="138430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Ẩn dụ: “ biết mấy nắng mưa” -&gt;Gợi lên những gian khổ, những vất vả và hi sinh trong cuộc đời bà.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182B"/>
        </a:solidFill>
        <a:effectLst/>
      </p:bgPr>
    </p:bg>
    <p:spTree>
      <p:nvGrpSpPr>
        <p:cNvPr id="1" name=""/>
        <p:cNvGrpSpPr/>
        <p:nvPr/>
      </p:nvGrpSpPr>
      <p:grpSpPr>
        <a:xfrm>
          <a:off x="0" y="0"/>
          <a:ext cx="0" cy="0"/>
          <a:chOff x="0" y="0"/>
          <a:chExt cx="0" cy="0"/>
        </a:xfrm>
      </p:grpSpPr>
      <p:sp>
        <p:nvSpPr>
          <p:cNvPr id="2" name="Freeform 2"/>
          <p:cNvSpPr/>
          <p:nvPr/>
        </p:nvSpPr>
        <p:spPr>
          <a:xfrm>
            <a:off x="5970795" y="-4009470"/>
            <a:ext cx="15432371" cy="15432371"/>
          </a:xfrm>
          <a:custGeom>
            <a:avLst/>
            <a:gdLst/>
            <a:ahLst/>
            <a:cxnLst/>
            <a:rect l="l" t="t" r="r" b="b"/>
            <a:pathLst>
              <a:path w="15432371" h="15432371">
                <a:moveTo>
                  <a:pt x="0" y="0"/>
                </a:moveTo>
                <a:lnTo>
                  <a:pt x="15432371" y="0"/>
                </a:lnTo>
                <a:lnTo>
                  <a:pt x="15432371" y="15432371"/>
                </a:lnTo>
                <a:lnTo>
                  <a:pt x="0" y="15432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144000" y="-726624"/>
            <a:ext cx="8651915" cy="8866679"/>
          </a:xfrm>
          <a:custGeom>
            <a:avLst/>
            <a:gdLst/>
            <a:ahLst/>
            <a:cxnLst/>
            <a:rect l="l" t="t" r="r" b="b"/>
            <a:pathLst>
              <a:path w="8651915" h="8866679">
                <a:moveTo>
                  <a:pt x="0" y="0"/>
                </a:moveTo>
                <a:lnTo>
                  <a:pt x="8651915" y="0"/>
                </a:lnTo>
                <a:lnTo>
                  <a:pt x="8651915" y="8866679"/>
                </a:lnTo>
                <a:lnTo>
                  <a:pt x="0" y="8866679"/>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762946" y="1773356"/>
            <a:ext cx="6760930" cy="2316270"/>
          </a:xfrm>
          <a:prstGeom prst="rect">
            <a:avLst/>
          </a:prstGeom>
        </p:spPr>
        <p:txBody>
          <a:bodyPr lIns="0" tIns="0" rIns="0" bIns="0" rtlCol="0" anchor="t">
            <a:spAutoFit/>
          </a:bodyPr>
          <a:lstStyle/>
          <a:p>
            <a:pPr algn="ctr">
              <a:lnSpc>
                <a:spcPts val="18906"/>
              </a:lnSpc>
            </a:pPr>
            <a:r>
              <a:rPr lang="en-US" sz="13504">
                <a:solidFill>
                  <a:srgbClr val="FFFFFF"/>
                </a:solidFill>
                <a:latin typeface="#9Slide06 SVNHave Heart 2"/>
                <a:ea typeface="#9Slide06 SVNHave Heart 2"/>
                <a:cs typeface="#9Slide06 SVNHave Heart 2"/>
                <a:sym typeface="#9Slide06 SVNHave Heart 2"/>
              </a:rPr>
              <a:t>TẮT ĐÈN </a:t>
            </a:r>
          </a:p>
        </p:txBody>
      </p:sp>
      <p:sp>
        <p:nvSpPr>
          <p:cNvPr id="5" name="TextBox 5"/>
          <p:cNvSpPr txBox="1"/>
          <p:nvPr/>
        </p:nvSpPr>
        <p:spPr>
          <a:xfrm>
            <a:off x="527354" y="3746726"/>
            <a:ext cx="10674046" cy="2874826"/>
          </a:xfrm>
          <a:prstGeom prst="rect">
            <a:avLst/>
          </a:prstGeom>
        </p:spPr>
        <p:txBody>
          <a:bodyPr wrap="square" lIns="0" tIns="0" rIns="0" bIns="0" rtlCol="0" anchor="t">
            <a:spAutoFit/>
          </a:bodyPr>
          <a:lstStyle/>
          <a:p>
            <a:pPr algn="ctr">
              <a:lnSpc>
                <a:spcPts val="24704"/>
              </a:lnSpc>
            </a:pPr>
            <a:r>
              <a:rPr lang="en-US" sz="17645">
                <a:solidFill>
                  <a:srgbClr val="FFFFFF"/>
                </a:solidFill>
                <a:latin typeface="#9Slide06 SVNHave Heart 2"/>
                <a:ea typeface="#9Slide06 SVNHave Heart 2"/>
                <a:cs typeface="#9Slide06 SVNHave Heart 2"/>
                <a:sym typeface="#9Slide06 SVNHave Heart 2"/>
              </a:rPr>
              <a:t>BẬT KÍ ỨC</a:t>
            </a:r>
          </a:p>
        </p:txBody>
      </p:sp>
      <p:sp>
        <p:nvSpPr>
          <p:cNvPr id="6" name="TextBox 6"/>
          <p:cNvSpPr txBox="1"/>
          <p:nvPr/>
        </p:nvSpPr>
        <p:spPr>
          <a:xfrm>
            <a:off x="4262793" y="7459401"/>
            <a:ext cx="16230600" cy="1510030"/>
          </a:xfrm>
          <a:prstGeom prst="rect">
            <a:avLst/>
          </a:prstGeom>
        </p:spPr>
        <p:txBody>
          <a:bodyPr lIns="0" tIns="0" rIns="0" bIns="0" rtlCol="0" anchor="t">
            <a:spAutoFit/>
          </a:bodyPr>
          <a:lstStyle/>
          <a:p>
            <a:pPr algn="just">
              <a:lnSpc>
                <a:spcPts val="6019"/>
              </a:lnSpc>
            </a:pPr>
            <a:r>
              <a:rPr lang="en-US" sz="4299">
                <a:solidFill>
                  <a:srgbClr val="FFFFFF"/>
                </a:solidFill>
                <a:latin typeface="Roboto Condensed"/>
                <a:ea typeface="Roboto Condensed"/>
                <a:cs typeface="Roboto Condensed"/>
                <a:sym typeface="Roboto Condensed"/>
              </a:rPr>
              <a:t>Cùng nhau chia sẻ kỉ niệm tuổi thơ đó nhé!</a:t>
            </a:r>
          </a:p>
          <a:p>
            <a:pPr algn="just">
              <a:lnSpc>
                <a:spcPts val="6019"/>
              </a:lnSpc>
            </a:pPr>
            <a:endParaRPr lang="en-US" sz="4299">
              <a:solidFill>
                <a:srgbClr val="FFFFFF"/>
              </a:solidFill>
              <a:latin typeface="Roboto Condensed"/>
              <a:ea typeface="Roboto Condensed"/>
              <a:cs typeface="Roboto Condensed"/>
              <a:sym typeface="Roboto Condensed"/>
            </a:endParaRPr>
          </a:p>
        </p:txBody>
      </p:sp>
      <p:sp>
        <p:nvSpPr>
          <p:cNvPr id="7" name="TextBox 7"/>
          <p:cNvSpPr txBox="1"/>
          <p:nvPr/>
        </p:nvSpPr>
        <p:spPr>
          <a:xfrm>
            <a:off x="527354" y="519112"/>
            <a:ext cx="15144982" cy="1019175"/>
          </a:xfrm>
          <a:prstGeom prst="rect">
            <a:avLst/>
          </a:prstGeom>
        </p:spPr>
        <p:txBody>
          <a:bodyPr lIns="0" tIns="0" rIns="0" bIns="0" rtlCol="0" anchor="t">
            <a:spAutoFit/>
          </a:bodyPr>
          <a:lstStyle/>
          <a:p>
            <a:pPr algn="l">
              <a:lnSpc>
                <a:spcPts val="8040"/>
              </a:lnSpc>
            </a:pPr>
            <a:r>
              <a:rPr lang="en-US" sz="6700" b="1" spc="335">
                <a:solidFill>
                  <a:srgbClr val="F8F4D9"/>
                </a:solidFill>
                <a:latin typeface="Fraunces Bold"/>
                <a:ea typeface="Fraunces Bold"/>
                <a:cs typeface="Fraunces Bold"/>
                <a:sym typeface="Fraunces Bold"/>
              </a:rPr>
              <a:t>1. CHUẨN BỊ ĐỌC </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268278" y="-186401"/>
            <a:ext cx="19658363" cy="11383078"/>
            <a:chOff x="0" y="0"/>
            <a:chExt cx="5177511" cy="2998012"/>
          </a:xfrm>
        </p:grpSpPr>
        <p:sp>
          <p:nvSpPr>
            <p:cNvPr id="4" name="Freeform 4"/>
            <p:cNvSpPr/>
            <p:nvPr/>
          </p:nvSpPr>
          <p:spPr>
            <a:xfrm>
              <a:off x="0" y="0"/>
              <a:ext cx="5177511" cy="2998012"/>
            </a:xfrm>
            <a:custGeom>
              <a:avLst/>
              <a:gdLst/>
              <a:ahLst/>
              <a:cxnLst/>
              <a:rect l="l" t="t" r="r" b="b"/>
              <a:pathLst>
                <a:path w="5177511" h="2998012">
                  <a:moveTo>
                    <a:pt x="0" y="0"/>
                  </a:moveTo>
                  <a:lnTo>
                    <a:pt x="5177511" y="0"/>
                  </a:lnTo>
                  <a:lnTo>
                    <a:pt x="5177511" y="2998012"/>
                  </a:lnTo>
                  <a:lnTo>
                    <a:pt x="0" y="2998012"/>
                  </a:lnTo>
                  <a:close/>
                </a:path>
              </a:pathLst>
            </a:custGeom>
            <a:solidFill>
              <a:srgbClr val="12182B">
                <a:alpha val="50980"/>
              </a:srgbClr>
            </a:solidFill>
          </p:spPr>
          <p:txBody>
            <a:bodyPr/>
            <a:lstStyle/>
            <a:p>
              <a:endParaRPr lang="en-US"/>
            </a:p>
          </p:txBody>
        </p:sp>
        <p:sp>
          <p:nvSpPr>
            <p:cNvPr id="5" name="TextBox 5"/>
            <p:cNvSpPr txBox="1"/>
            <p:nvPr/>
          </p:nvSpPr>
          <p:spPr>
            <a:xfrm>
              <a:off x="0" y="-47625"/>
              <a:ext cx="5177511" cy="304563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326832" y="1186084"/>
            <a:ext cx="15063252" cy="3485517"/>
          </a:xfrm>
          <a:prstGeom prst="rect">
            <a:avLst/>
          </a:prstGeom>
        </p:spPr>
        <p:txBody>
          <a:bodyPr lIns="0" tIns="0" rIns="0" bIns="0" rtlCol="0" anchor="t">
            <a:spAutoFit/>
          </a:bodyPr>
          <a:lstStyle/>
          <a:p>
            <a:pPr algn="just">
              <a:lnSpc>
                <a:spcPts val="8959"/>
              </a:lnSpc>
            </a:pPr>
            <a:r>
              <a:rPr lang="en-US" sz="6399">
                <a:solidFill>
                  <a:srgbClr val="FFFFFF"/>
                </a:solidFill>
                <a:latin typeface="#9Slide05 Braxton Regular"/>
                <a:ea typeface="#9Slide05 Braxton Regular"/>
                <a:cs typeface="#9Slide05 Braxton Regular"/>
                <a:sym typeface="#9Slide05 Braxton Regular"/>
              </a:rPr>
              <a:t>Một bếp lửa chờn vờn sương sớm </a:t>
            </a:r>
          </a:p>
          <a:p>
            <a:pPr algn="just">
              <a:lnSpc>
                <a:spcPts val="8959"/>
              </a:lnSpc>
            </a:pPr>
            <a:r>
              <a:rPr lang="en-US" sz="6399">
                <a:solidFill>
                  <a:srgbClr val="FFFFFF"/>
                </a:solidFill>
                <a:latin typeface="#9Slide05 Braxton Regular"/>
                <a:ea typeface="#9Slide05 Braxton Regular"/>
                <a:cs typeface="#9Slide05 Braxton Regular"/>
                <a:sym typeface="#9Slide05 Braxton Regular"/>
              </a:rPr>
              <a:t>Một bếp lửa ấp iu nồng đượm </a:t>
            </a:r>
          </a:p>
          <a:p>
            <a:pPr algn="just">
              <a:lnSpc>
                <a:spcPts val="8959"/>
              </a:lnSpc>
            </a:pPr>
            <a:r>
              <a:rPr lang="en-US" sz="6399">
                <a:solidFill>
                  <a:srgbClr val="FFFFFF"/>
                </a:solidFill>
                <a:latin typeface="#9Slide05 Braxton Regular"/>
                <a:ea typeface="#9Slide05 Braxton Regular"/>
                <a:cs typeface="#9Slide05 Braxton Regular"/>
                <a:sym typeface="#9Slide05 Braxton Regular"/>
              </a:rPr>
              <a:t>Cháu thương bà biết mấy nắng mưa.</a:t>
            </a:r>
          </a:p>
        </p:txBody>
      </p:sp>
      <p:sp>
        <p:nvSpPr>
          <p:cNvPr id="7" name="TextBox 7"/>
          <p:cNvSpPr txBox="1"/>
          <p:nvPr/>
        </p:nvSpPr>
        <p:spPr>
          <a:xfrm>
            <a:off x="1578389" y="5659812"/>
            <a:ext cx="15680911" cy="2352675"/>
          </a:xfrm>
          <a:prstGeom prst="rect">
            <a:avLst/>
          </a:prstGeom>
        </p:spPr>
        <p:txBody>
          <a:bodyPr lIns="0" tIns="0" rIns="0" bIns="0" rtlCol="0" anchor="t">
            <a:spAutoFit/>
          </a:bodyPr>
          <a:lstStyle/>
          <a:p>
            <a:pPr algn="just">
              <a:lnSpc>
                <a:spcPts val="6299"/>
              </a:lnSpc>
            </a:pPr>
            <a:r>
              <a:rPr lang="en-US" sz="4499" b="1">
                <a:solidFill>
                  <a:srgbClr val="FFFFFF"/>
                </a:solidFill>
                <a:latin typeface="Roboto Condensed Bold"/>
                <a:ea typeface="Roboto Condensed Bold"/>
                <a:cs typeface="Roboto Condensed Bold"/>
                <a:sym typeface="Roboto Condensed Bold"/>
              </a:rPr>
              <a:t>Giọng thơ trầm ấm, xúc động, sâu lắng. Bếp lửa vừa là một hình ảnh tả thực vừa là hình ảnh mang nghĩa biểu tượng thiêng liêng. Bếp lửa đã khơi dậy tất cả miền ký ức tuổi thơ của nhân vật trữ tình.</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aphicFrame>
        <p:nvGraphicFramePr>
          <p:cNvPr id="5" name="Table 5"/>
          <p:cNvGraphicFramePr>
            <a:graphicFrameLocks noGrp="1"/>
          </p:cNvGraphicFramePr>
          <p:nvPr/>
        </p:nvGraphicFramePr>
        <p:xfrm>
          <a:off x="1028700" y="1704975"/>
          <a:ext cx="16122891" cy="7732397"/>
        </p:xfrm>
        <a:graphic>
          <a:graphicData uri="http://schemas.openxmlformats.org/drawingml/2006/table">
            <a:tbl>
              <a:tblPr/>
              <a:tblGrid>
                <a:gridCol w="6841695">
                  <a:extLst>
                    <a:ext uri="{9D8B030D-6E8A-4147-A177-3AD203B41FA5}">
                      <a16:colId xmlns:a16="http://schemas.microsoft.com/office/drawing/2014/main" val="20000"/>
                    </a:ext>
                  </a:extLst>
                </a:gridCol>
                <a:gridCol w="9281196">
                  <a:extLst>
                    <a:ext uri="{9D8B030D-6E8A-4147-A177-3AD203B41FA5}">
                      <a16:colId xmlns:a16="http://schemas.microsoft.com/office/drawing/2014/main" val="20001"/>
                    </a:ext>
                  </a:extLst>
                </a:gridCol>
              </a:tblGrid>
              <a:tr h="649300">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Nhiệm vụ</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Câu trả lời của em</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extLst>
                  <a:ext uri="{0D108BD9-81ED-4DB2-BD59-A6C34878D82A}">
                    <a16:rowId xmlns:a16="http://schemas.microsoft.com/office/drawing/2014/main" val="10000"/>
                  </a:ext>
                </a:extLst>
              </a:tr>
              <a:tr h="671456">
                <a:tc rowSpan="5">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rowSpan="5">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671456">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671456">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671456">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510203">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đã hồi tưởng các kỉ niệm về bà ở những thời điểm nào? Trong mỗi kỉ niệm đó, tình bà cháu được hiện lên ra sao?</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2168336">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Người cháu có những suy nghĩ và cảm xúc gì khi sống bên bà? Người bà có ý nghĩa như thế nào với người cháu?</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1718734">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Chỉ ra các biện pháp tu từ được sử dụng và nêu tác dụng của các biện pháp tu từ ấy trong việc diễn đạt nội dung</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bl>
          </a:graphicData>
        </a:graphic>
      </p:graphicFrame>
      <p:sp>
        <p:nvSpPr>
          <p:cNvPr id="6" name="TextBox 6"/>
          <p:cNvSpPr txBox="1"/>
          <p:nvPr/>
        </p:nvSpPr>
        <p:spPr>
          <a:xfrm>
            <a:off x="3107365" y="464494"/>
            <a:ext cx="11965562" cy="1004586"/>
          </a:xfrm>
          <a:prstGeom prst="rect">
            <a:avLst/>
          </a:prstGeom>
        </p:spPr>
        <p:txBody>
          <a:bodyPr lIns="0" tIns="0" rIns="0" bIns="0" rtlCol="0" anchor="t">
            <a:spAutoFit/>
          </a:bodyPr>
          <a:lstStyle/>
          <a:p>
            <a:pPr algn="ctr">
              <a:lnSpc>
                <a:spcPts val="8154"/>
              </a:lnSpc>
            </a:pPr>
            <a:r>
              <a:rPr lang="en-US" sz="5824">
                <a:solidFill>
                  <a:srgbClr val="884F21"/>
                </a:solidFill>
                <a:latin typeface="#9Slide07 SVNBango"/>
                <a:ea typeface="#9Slide07 SVNBango"/>
                <a:cs typeface="#9Slide07 SVNBango"/>
                <a:sym typeface="#9Slide07 SVNBango"/>
              </a:rPr>
              <a:t>NHÓM 3 (khổ 2,3,4,5)</a:t>
            </a:r>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3" name="Group 3"/>
          <p:cNvGrpSpPr>
            <a:grpSpLocks noChangeAspect="1"/>
          </p:cNvGrpSpPr>
          <p:nvPr/>
        </p:nvGrpSpPr>
        <p:grpSpPr>
          <a:xfrm>
            <a:off x="10989853" y="1173395"/>
            <a:ext cx="7298147" cy="505464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13224" r="-1322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TextBox 6"/>
          <p:cNvSpPr txBox="1"/>
          <p:nvPr/>
        </p:nvSpPr>
        <p:spPr>
          <a:xfrm>
            <a:off x="466008" y="952500"/>
            <a:ext cx="10212663" cy="1384300"/>
          </a:xfrm>
          <a:prstGeom prst="rect">
            <a:avLst/>
          </a:prstGeom>
        </p:spPr>
        <p:txBody>
          <a:bodyPr lIns="0" tIns="0" rIns="0" bIns="0" rtlCol="0" anchor="t">
            <a:spAutoFit/>
          </a:bodyPr>
          <a:lstStyle/>
          <a:p>
            <a:pPr algn="just">
              <a:lnSpc>
                <a:spcPts val="5599"/>
              </a:lnSpc>
            </a:pPr>
            <a:r>
              <a:rPr lang="en-US" sz="3999" b="1">
                <a:solidFill>
                  <a:srgbClr val="884F21"/>
                </a:solidFill>
                <a:latin typeface="Roboto Condensed Bold"/>
                <a:ea typeface="Roboto Condensed Bold"/>
                <a:cs typeface="Roboto Condensed Bold"/>
                <a:sym typeface="Roboto Condensed Bold"/>
              </a:rPr>
              <a:t>b. Hình ảnh bếp lửa gắn với những kỉ niệm về bà (khổ 2,3,4,5)</a:t>
            </a:r>
          </a:p>
        </p:txBody>
      </p:sp>
      <p:grpSp>
        <p:nvGrpSpPr>
          <p:cNvPr id="7" name="Group 7"/>
          <p:cNvGrpSpPr>
            <a:grpSpLocks noChangeAspect="1"/>
          </p:cNvGrpSpPr>
          <p:nvPr/>
        </p:nvGrpSpPr>
        <p:grpSpPr>
          <a:xfrm>
            <a:off x="10364090" y="5364438"/>
            <a:ext cx="7426444" cy="5143500"/>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4851" b="-4851"/>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0" name="TextBox 10"/>
          <p:cNvSpPr txBox="1"/>
          <p:nvPr/>
        </p:nvSpPr>
        <p:spPr>
          <a:xfrm>
            <a:off x="466008" y="2445178"/>
            <a:ext cx="8677992" cy="1787526"/>
          </a:xfrm>
          <a:prstGeom prst="rect">
            <a:avLst/>
          </a:prstGeom>
        </p:spPr>
        <p:txBody>
          <a:bodyPr lIns="0" tIns="0" rIns="0" bIns="0" rtlCol="0" anchor="t">
            <a:spAutoFit/>
          </a:bodyPr>
          <a:lstStyle/>
          <a:p>
            <a:pPr algn="just">
              <a:lnSpc>
                <a:spcPts val="6999"/>
              </a:lnSpc>
            </a:pPr>
            <a:r>
              <a:rPr lang="en-US" sz="4999">
                <a:solidFill>
                  <a:srgbClr val="884F21"/>
                </a:solidFill>
                <a:latin typeface="#9Slide05 ViceroyJF"/>
                <a:ea typeface="#9Slide05 ViceroyJF"/>
                <a:cs typeface="#9Slide05 ViceroyJF"/>
                <a:sym typeface="#9Slide05 ViceroyJF"/>
              </a:rPr>
              <a:t>Lên bốn tuổi cháu đã quen mùi khói</a:t>
            </a:r>
          </a:p>
          <a:p>
            <a:pPr algn="just">
              <a:lnSpc>
                <a:spcPts val="6999"/>
              </a:lnSpc>
            </a:pPr>
            <a:r>
              <a:rPr lang="en-US" sz="4999">
                <a:solidFill>
                  <a:srgbClr val="884F21"/>
                </a:solidFill>
                <a:latin typeface="#9Slide05 ViceroyJF"/>
                <a:ea typeface="#9Slide05 ViceroyJF"/>
                <a:cs typeface="#9Slide05 ViceroyJF"/>
                <a:sym typeface="#9Slide05 ViceroyJF"/>
              </a:rPr>
              <a:t>Năm ấy là năm đói mòn đói mỏi</a:t>
            </a:r>
          </a:p>
        </p:txBody>
      </p:sp>
      <p:sp>
        <p:nvSpPr>
          <p:cNvPr id="11" name="Freeform 11"/>
          <p:cNvSpPr/>
          <p:nvPr/>
        </p:nvSpPr>
        <p:spPr>
          <a:xfrm>
            <a:off x="15724630" y="0"/>
            <a:ext cx="3069341" cy="3410379"/>
          </a:xfrm>
          <a:custGeom>
            <a:avLst/>
            <a:gdLst/>
            <a:ahLst/>
            <a:cxnLst/>
            <a:rect l="l" t="t" r="r" b="b"/>
            <a:pathLst>
              <a:path w="3069341" h="3410379">
                <a:moveTo>
                  <a:pt x="0" y="0"/>
                </a:moveTo>
                <a:lnTo>
                  <a:pt x="3069340" y="0"/>
                </a:lnTo>
                <a:lnTo>
                  <a:pt x="3069340" y="3410379"/>
                </a:lnTo>
                <a:lnTo>
                  <a:pt x="0" y="34103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466008" y="4377012"/>
            <a:ext cx="8677992" cy="3559176"/>
          </a:xfrm>
          <a:prstGeom prst="rect">
            <a:avLst/>
          </a:prstGeom>
        </p:spPr>
        <p:txBody>
          <a:bodyPr lIns="0" tIns="0" rIns="0" bIns="0" rtlCol="0" anchor="t">
            <a:spAutoFit/>
          </a:bodyPr>
          <a:lstStyle/>
          <a:p>
            <a:pPr algn="just">
              <a:lnSpc>
                <a:spcPts val="6999"/>
              </a:lnSpc>
            </a:pPr>
            <a:r>
              <a:rPr lang="en-US" sz="4999">
                <a:solidFill>
                  <a:srgbClr val="884F21"/>
                </a:solidFill>
                <a:latin typeface="#9Slide05 ViceroyJF"/>
                <a:ea typeface="#9Slide05 ViceroyJF"/>
                <a:cs typeface="#9Slide05 ViceroyJF"/>
                <a:sym typeface="#9Slide05 ViceroyJF"/>
              </a:rPr>
              <a:t>Tám năm ròng cháu cùng bà nhóm lửa</a:t>
            </a:r>
          </a:p>
          <a:p>
            <a:pPr algn="just">
              <a:lnSpc>
                <a:spcPts val="6999"/>
              </a:lnSpc>
            </a:pPr>
            <a:r>
              <a:rPr lang="en-US" sz="4999">
                <a:solidFill>
                  <a:srgbClr val="884F21"/>
                </a:solidFill>
                <a:latin typeface="#9Slide05 ViceroyJF"/>
                <a:ea typeface="#9Slide05 ViceroyJF"/>
                <a:cs typeface="#9Slide05 ViceroyJF"/>
                <a:sym typeface="#9Slide05 ViceroyJF"/>
              </a:rPr>
              <a:t>Tu hú kêu trên những cánh đồng xa </a:t>
            </a:r>
          </a:p>
          <a:p>
            <a:pPr algn="just">
              <a:lnSpc>
                <a:spcPts val="6999"/>
              </a:lnSpc>
            </a:pPr>
            <a:r>
              <a:rPr lang="en-US" sz="4999">
                <a:solidFill>
                  <a:srgbClr val="884F21"/>
                </a:solidFill>
                <a:latin typeface="#9Slide05 ViceroyJF"/>
                <a:ea typeface="#9Slide05 ViceroyJF"/>
                <a:cs typeface="#9Slide05 ViceroyJF"/>
                <a:sym typeface="#9Slide05 ViceroyJF"/>
              </a:rPr>
              <a:t>Khi tu hú kêu, bà còn nhớ không bà </a:t>
            </a:r>
          </a:p>
          <a:p>
            <a:pPr algn="just">
              <a:lnSpc>
                <a:spcPts val="6999"/>
              </a:lnSpc>
            </a:pPr>
            <a:r>
              <a:rPr lang="en-US" sz="4999">
                <a:solidFill>
                  <a:srgbClr val="884F21"/>
                </a:solidFill>
                <a:latin typeface="#9Slide05 ViceroyJF"/>
                <a:ea typeface="#9Slide05 ViceroyJF"/>
                <a:cs typeface="#9Slide05 ViceroyJF"/>
                <a:sym typeface="#9Slide05 ViceroyJF"/>
              </a:rPr>
              <a:t>Bà hay kể chuyện những ngày ở Huế</a:t>
            </a:r>
          </a:p>
        </p:txBody>
      </p:sp>
      <p:sp>
        <p:nvSpPr>
          <p:cNvPr id="13" name="TextBox 13"/>
          <p:cNvSpPr txBox="1"/>
          <p:nvPr/>
        </p:nvSpPr>
        <p:spPr>
          <a:xfrm>
            <a:off x="466008" y="7891738"/>
            <a:ext cx="8677992" cy="1787526"/>
          </a:xfrm>
          <a:prstGeom prst="rect">
            <a:avLst/>
          </a:prstGeom>
        </p:spPr>
        <p:txBody>
          <a:bodyPr lIns="0" tIns="0" rIns="0" bIns="0" rtlCol="0" anchor="t">
            <a:spAutoFit/>
          </a:bodyPr>
          <a:lstStyle/>
          <a:p>
            <a:pPr algn="just">
              <a:lnSpc>
                <a:spcPts val="6999"/>
              </a:lnSpc>
            </a:pPr>
            <a:r>
              <a:rPr lang="en-US" sz="4999">
                <a:solidFill>
                  <a:srgbClr val="884F21"/>
                </a:solidFill>
                <a:latin typeface="#9Slide05 ViceroyJF"/>
                <a:ea typeface="#9Slide05 ViceroyJF"/>
                <a:cs typeface="#9Slide05 ViceroyJF"/>
                <a:sym typeface="#9Slide05 ViceroyJF"/>
              </a:rPr>
              <a:t>Cháu ở cùng bà, bà bảo cháu nghe</a:t>
            </a:r>
          </a:p>
          <a:p>
            <a:pPr algn="just">
              <a:lnSpc>
                <a:spcPts val="6999"/>
              </a:lnSpc>
            </a:pPr>
            <a:r>
              <a:rPr lang="en-US" sz="4999">
                <a:solidFill>
                  <a:srgbClr val="884F21"/>
                </a:solidFill>
                <a:latin typeface="#9Slide05 ViceroyJF"/>
                <a:ea typeface="#9Slide05 ViceroyJF"/>
                <a:cs typeface="#9Slide05 ViceroyJF"/>
                <a:sym typeface="#9Slide05 ViceroyJF"/>
              </a:rPr>
              <a:t>Bà dạy cháu làm, bà chăm cháu học</a:t>
            </a:r>
          </a:p>
        </p:txBody>
      </p:sp>
      <p:sp>
        <p:nvSpPr>
          <p:cNvPr id="14" name="TextBox 14"/>
          <p:cNvSpPr txBox="1"/>
          <p:nvPr/>
        </p:nvSpPr>
        <p:spPr>
          <a:xfrm>
            <a:off x="466008" y="66675"/>
            <a:ext cx="15837155" cy="962025"/>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p:txBody>
      </p:sp>
      <p:sp>
        <p:nvSpPr>
          <p:cNvPr id="15" name="TextBox 15"/>
          <p:cNvSpPr txBox="1"/>
          <p:nvPr/>
        </p:nvSpPr>
        <p:spPr>
          <a:xfrm>
            <a:off x="457200" y="2435653"/>
            <a:ext cx="8677992" cy="1787526"/>
          </a:xfrm>
          <a:prstGeom prst="rect">
            <a:avLst/>
          </a:prstGeom>
        </p:spPr>
        <p:txBody>
          <a:bodyPr lIns="0" tIns="0" rIns="0" bIns="0" rtlCol="0" anchor="t">
            <a:spAutoFit/>
          </a:bodyPr>
          <a:lstStyle/>
          <a:p>
            <a:pPr algn="just">
              <a:lnSpc>
                <a:spcPts val="6999"/>
              </a:lnSpc>
            </a:pPr>
            <a:r>
              <a:rPr lang="en-US" sz="4999">
                <a:solidFill>
                  <a:srgbClr val="884F21"/>
                </a:solidFill>
                <a:latin typeface="#9Slide05 ViceroyJF"/>
                <a:ea typeface="#9Slide05 ViceroyJF"/>
                <a:cs typeface="#9Slide05 ViceroyJF"/>
                <a:sym typeface="#9Slide05 ViceroyJF"/>
              </a:rPr>
              <a:t>Lên </a:t>
            </a:r>
            <a:r>
              <a:rPr lang="en-US" sz="4999">
                <a:solidFill>
                  <a:srgbClr val="FF8D39"/>
                </a:solidFill>
                <a:latin typeface="#9Slide05 ViceroyJF"/>
                <a:ea typeface="#9Slide05 ViceroyJF"/>
                <a:cs typeface="#9Slide05 ViceroyJF"/>
                <a:sym typeface="#9Slide05 ViceroyJF"/>
              </a:rPr>
              <a:t>bốn tuổi </a:t>
            </a:r>
            <a:r>
              <a:rPr lang="en-US" sz="4999">
                <a:solidFill>
                  <a:srgbClr val="884F21"/>
                </a:solidFill>
                <a:latin typeface="#9Slide05 ViceroyJF"/>
                <a:ea typeface="#9Slide05 ViceroyJF"/>
                <a:cs typeface="#9Slide05 ViceroyJF"/>
                <a:sym typeface="#9Slide05 ViceroyJF"/>
              </a:rPr>
              <a:t>cháu đã </a:t>
            </a:r>
            <a:r>
              <a:rPr lang="en-US" sz="4999">
                <a:solidFill>
                  <a:srgbClr val="FF8D39"/>
                </a:solidFill>
                <a:latin typeface="#9Slide05 ViceroyJF"/>
                <a:ea typeface="#9Slide05 ViceroyJF"/>
                <a:cs typeface="#9Slide05 ViceroyJF"/>
                <a:sym typeface="#9Slide05 ViceroyJF"/>
              </a:rPr>
              <a:t>quen mùi khói</a:t>
            </a:r>
          </a:p>
          <a:p>
            <a:pPr algn="just">
              <a:lnSpc>
                <a:spcPts val="6999"/>
              </a:lnSpc>
            </a:pPr>
            <a:r>
              <a:rPr lang="en-US" sz="4999">
                <a:solidFill>
                  <a:srgbClr val="884F21"/>
                </a:solidFill>
                <a:latin typeface="#9Slide05 ViceroyJF"/>
                <a:ea typeface="#9Slide05 ViceroyJF"/>
                <a:cs typeface="#9Slide05 ViceroyJF"/>
                <a:sym typeface="#9Slide05 ViceroyJF"/>
              </a:rPr>
              <a:t>Năm ấy là năm </a:t>
            </a:r>
            <a:r>
              <a:rPr lang="en-US" sz="4999">
                <a:solidFill>
                  <a:srgbClr val="FF8D39"/>
                </a:solidFill>
                <a:latin typeface="#9Slide05 ViceroyJF"/>
                <a:ea typeface="#9Slide05 ViceroyJF"/>
                <a:cs typeface="#9Slide05 ViceroyJF"/>
                <a:sym typeface="#9Slide05 ViceroyJF"/>
              </a:rPr>
              <a:t>đói mòn đói mỏi</a:t>
            </a:r>
          </a:p>
        </p:txBody>
      </p:sp>
      <p:sp>
        <p:nvSpPr>
          <p:cNvPr id="16" name="TextBox 16"/>
          <p:cNvSpPr txBox="1"/>
          <p:nvPr/>
        </p:nvSpPr>
        <p:spPr>
          <a:xfrm>
            <a:off x="456483" y="4377012"/>
            <a:ext cx="8677992" cy="3559176"/>
          </a:xfrm>
          <a:prstGeom prst="rect">
            <a:avLst/>
          </a:prstGeom>
        </p:spPr>
        <p:txBody>
          <a:bodyPr lIns="0" tIns="0" rIns="0" bIns="0" rtlCol="0" anchor="t">
            <a:spAutoFit/>
          </a:bodyPr>
          <a:lstStyle/>
          <a:p>
            <a:pPr algn="just">
              <a:lnSpc>
                <a:spcPts val="6999"/>
              </a:lnSpc>
            </a:pPr>
            <a:r>
              <a:rPr lang="en-US" sz="4999">
                <a:solidFill>
                  <a:srgbClr val="FF8D39"/>
                </a:solidFill>
                <a:latin typeface="#9Slide05 ViceroyJF"/>
                <a:ea typeface="#9Slide05 ViceroyJF"/>
                <a:cs typeface="#9Slide05 ViceroyJF"/>
                <a:sym typeface="#9Slide05 ViceroyJF"/>
              </a:rPr>
              <a:t>Tám năm ròng</a:t>
            </a:r>
            <a:r>
              <a:rPr lang="en-US" sz="4999">
                <a:solidFill>
                  <a:srgbClr val="884F21"/>
                </a:solidFill>
                <a:latin typeface="#9Slide05 ViceroyJF"/>
                <a:ea typeface="#9Slide05 ViceroyJF"/>
                <a:cs typeface="#9Slide05 ViceroyJF"/>
                <a:sym typeface="#9Slide05 ViceroyJF"/>
              </a:rPr>
              <a:t> cháu cùng bà nhóm lửa</a:t>
            </a:r>
          </a:p>
          <a:p>
            <a:pPr algn="just">
              <a:lnSpc>
                <a:spcPts val="6999"/>
              </a:lnSpc>
            </a:pPr>
            <a:r>
              <a:rPr lang="en-US" sz="4999">
                <a:solidFill>
                  <a:srgbClr val="FF8D39"/>
                </a:solidFill>
                <a:latin typeface="#9Slide05 ViceroyJF"/>
                <a:ea typeface="#9Slide05 ViceroyJF"/>
                <a:cs typeface="#9Slide05 ViceroyJF"/>
                <a:sym typeface="#9Slide05 ViceroyJF"/>
              </a:rPr>
              <a:t>Tu hú kêu</a:t>
            </a:r>
            <a:r>
              <a:rPr lang="en-US" sz="4999">
                <a:solidFill>
                  <a:srgbClr val="884F21"/>
                </a:solidFill>
                <a:latin typeface="#9Slide05 ViceroyJF"/>
                <a:ea typeface="#9Slide05 ViceroyJF"/>
                <a:cs typeface="#9Slide05 ViceroyJF"/>
                <a:sym typeface="#9Slide05 ViceroyJF"/>
              </a:rPr>
              <a:t> trên những cánh đồng xa </a:t>
            </a:r>
          </a:p>
          <a:p>
            <a:pPr algn="just">
              <a:lnSpc>
                <a:spcPts val="6999"/>
              </a:lnSpc>
            </a:pPr>
            <a:r>
              <a:rPr lang="en-US" sz="4999">
                <a:solidFill>
                  <a:srgbClr val="884F21"/>
                </a:solidFill>
                <a:latin typeface="#9Slide05 ViceroyJF"/>
                <a:ea typeface="#9Slide05 ViceroyJF"/>
                <a:cs typeface="#9Slide05 ViceroyJF"/>
                <a:sym typeface="#9Slide05 ViceroyJF"/>
              </a:rPr>
              <a:t>Khi tu hú kêu, bà còn nhớ không bà </a:t>
            </a:r>
          </a:p>
          <a:p>
            <a:pPr algn="just">
              <a:lnSpc>
                <a:spcPts val="6999"/>
              </a:lnSpc>
            </a:pPr>
            <a:r>
              <a:rPr lang="en-US" sz="4999">
                <a:solidFill>
                  <a:srgbClr val="FF8D39"/>
                </a:solidFill>
                <a:latin typeface="#9Slide05 ViceroyJF"/>
                <a:ea typeface="#9Slide05 ViceroyJF"/>
                <a:cs typeface="#9Slide05 ViceroyJF"/>
                <a:sym typeface="#9Slide05 ViceroyJF"/>
              </a:rPr>
              <a:t>Bà hay kể chuyện</a:t>
            </a:r>
            <a:r>
              <a:rPr lang="en-US" sz="4999">
                <a:solidFill>
                  <a:srgbClr val="884F21"/>
                </a:solidFill>
                <a:latin typeface="#9Slide05 ViceroyJF"/>
                <a:ea typeface="#9Slide05 ViceroyJF"/>
                <a:cs typeface="#9Slide05 ViceroyJF"/>
                <a:sym typeface="#9Slide05 ViceroyJF"/>
              </a:rPr>
              <a:t> những ngày ở Huế</a:t>
            </a:r>
          </a:p>
        </p:txBody>
      </p:sp>
      <p:sp>
        <p:nvSpPr>
          <p:cNvPr id="17" name="TextBox 17"/>
          <p:cNvSpPr txBox="1"/>
          <p:nvPr/>
        </p:nvSpPr>
        <p:spPr>
          <a:xfrm>
            <a:off x="466008" y="7891738"/>
            <a:ext cx="8677992" cy="1787526"/>
          </a:xfrm>
          <a:prstGeom prst="rect">
            <a:avLst/>
          </a:prstGeom>
        </p:spPr>
        <p:txBody>
          <a:bodyPr lIns="0" tIns="0" rIns="0" bIns="0" rtlCol="0" anchor="t">
            <a:spAutoFit/>
          </a:bodyPr>
          <a:lstStyle/>
          <a:p>
            <a:pPr algn="just">
              <a:lnSpc>
                <a:spcPts val="6999"/>
              </a:lnSpc>
            </a:pPr>
            <a:r>
              <a:rPr lang="en-US" sz="4999">
                <a:solidFill>
                  <a:srgbClr val="884F21"/>
                </a:solidFill>
                <a:latin typeface="#9Slide05 ViceroyJF"/>
                <a:ea typeface="#9Slide05 ViceroyJF"/>
                <a:cs typeface="#9Slide05 ViceroyJF"/>
                <a:sym typeface="#9Slide05 ViceroyJF"/>
              </a:rPr>
              <a:t>Cháu </a:t>
            </a:r>
            <a:r>
              <a:rPr lang="en-US" sz="4999">
                <a:solidFill>
                  <a:srgbClr val="FF8D39"/>
                </a:solidFill>
                <a:latin typeface="#9Slide05 ViceroyJF"/>
                <a:ea typeface="#9Slide05 ViceroyJF"/>
                <a:cs typeface="#9Slide05 ViceroyJF"/>
                <a:sym typeface="#9Slide05 ViceroyJF"/>
              </a:rPr>
              <a:t>ở cùng bà</a:t>
            </a:r>
            <a:r>
              <a:rPr lang="en-US" sz="4999">
                <a:solidFill>
                  <a:srgbClr val="884F21"/>
                </a:solidFill>
                <a:latin typeface="#9Slide05 ViceroyJF"/>
                <a:ea typeface="#9Slide05 ViceroyJF"/>
                <a:cs typeface="#9Slide05 ViceroyJF"/>
                <a:sym typeface="#9Slide05 ViceroyJF"/>
              </a:rPr>
              <a:t>, </a:t>
            </a:r>
            <a:r>
              <a:rPr lang="en-US" sz="4999">
                <a:solidFill>
                  <a:srgbClr val="FF8D39"/>
                </a:solidFill>
                <a:latin typeface="#9Slide05 ViceroyJF"/>
                <a:ea typeface="#9Slide05 ViceroyJF"/>
                <a:cs typeface="#9Slide05 ViceroyJF"/>
                <a:sym typeface="#9Slide05 ViceroyJF"/>
              </a:rPr>
              <a:t>bà bảo cháu nghe</a:t>
            </a:r>
          </a:p>
          <a:p>
            <a:pPr algn="just">
              <a:lnSpc>
                <a:spcPts val="6999"/>
              </a:lnSpc>
            </a:pPr>
            <a:r>
              <a:rPr lang="en-US" sz="4999">
                <a:solidFill>
                  <a:srgbClr val="FF8D39"/>
                </a:solidFill>
                <a:latin typeface="#9Slide05 ViceroyJF"/>
                <a:ea typeface="#9Slide05 ViceroyJF"/>
                <a:cs typeface="#9Slide05 ViceroyJF"/>
                <a:sym typeface="#9Slide05 ViceroyJF"/>
              </a:rPr>
              <a:t>Bà dạy cháu làm</a:t>
            </a:r>
            <a:r>
              <a:rPr lang="en-US" sz="4999">
                <a:solidFill>
                  <a:srgbClr val="884F21"/>
                </a:solidFill>
                <a:latin typeface="#9Slide05 ViceroyJF"/>
                <a:ea typeface="#9Slide05 ViceroyJF"/>
                <a:cs typeface="#9Slide05 ViceroyJF"/>
                <a:sym typeface="#9Slide05 ViceroyJF"/>
              </a:rPr>
              <a:t>, </a:t>
            </a:r>
            <a:r>
              <a:rPr lang="en-US" sz="4999">
                <a:solidFill>
                  <a:srgbClr val="FF8D39"/>
                </a:solidFill>
                <a:latin typeface="#9Slide05 ViceroyJF"/>
                <a:ea typeface="#9Slide05 ViceroyJF"/>
                <a:cs typeface="#9Slide05 ViceroyJF"/>
                <a:sym typeface="#9Slide05 ViceroyJF"/>
              </a:rPr>
              <a:t>bà chăm cháu học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a:off x="14393886" y="156147"/>
            <a:ext cx="3703320" cy="4114800"/>
          </a:xfrm>
          <a:custGeom>
            <a:avLst/>
            <a:gdLst/>
            <a:ahLst/>
            <a:cxnLst/>
            <a:rect l="l" t="t" r="r" b="b"/>
            <a:pathLst>
              <a:path w="3703320" h="4114800">
                <a:moveTo>
                  <a:pt x="0" y="0"/>
                </a:moveTo>
                <a:lnTo>
                  <a:pt x="3703320" y="0"/>
                </a:lnTo>
                <a:lnTo>
                  <a:pt x="37033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p:cNvSpPr/>
          <p:nvPr/>
        </p:nvSpPr>
        <p:spPr>
          <a:xfrm>
            <a:off x="9852487" y="2588053"/>
            <a:ext cx="0" cy="1466850"/>
          </a:xfrm>
          <a:prstGeom prst="line">
            <a:avLst/>
          </a:prstGeom>
          <a:ln w="38100" cap="flat">
            <a:solidFill>
              <a:srgbClr val="000000"/>
            </a:solidFill>
            <a:prstDash val="solid"/>
            <a:headEnd type="none" w="sm" len="sm"/>
            <a:tailEnd type="none" w="sm" len="sm"/>
          </a:ln>
        </p:spPr>
        <p:txBody>
          <a:bodyPr/>
          <a:lstStyle/>
          <a:p>
            <a:endParaRPr lang="en-US"/>
          </a:p>
        </p:txBody>
      </p:sp>
      <p:sp>
        <p:nvSpPr>
          <p:cNvPr id="5" name="AutoShape 5"/>
          <p:cNvSpPr/>
          <p:nvPr/>
        </p:nvSpPr>
        <p:spPr>
          <a:xfrm flipH="1">
            <a:off x="9852487" y="4577037"/>
            <a:ext cx="19050" cy="2990851"/>
          </a:xfrm>
          <a:prstGeom prst="line">
            <a:avLst/>
          </a:prstGeom>
          <a:ln w="38100" cap="flat">
            <a:solidFill>
              <a:srgbClr val="000000"/>
            </a:solidFill>
            <a:prstDash val="solid"/>
            <a:headEnd type="none" w="sm" len="sm"/>
            <a:tailEnd type="none" w="sm" len="sm"/>
          </a:ln>
        </p:spPr>
        <p:txBody>
          <a:bodyPr/>
          <a:lstStyle/>
          <a:p>
            <a:endParaRPr lang="en-US"/>
          </a:p>
        </p:txBody>
      </p:sp>
      <p:sp>
        <p:nvSpPr>
          <p:cNvPr id="6" name="AutoShape 6"/>
          <p:cNvSpPr/>
          <p:nvPr/>
        </p:nvSpPr>
        <p:spPr>
          <a:xfrm>
            <a:off x="9890587" y="8034613"/>
            <a:ext cx="0" cy="146685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7" name="Group 7"/>
          <p:cNvGrpSpPr/>
          <p:nvPr/>
        </p:nvGrpSpPr>
        <p:grpSpPr>
          <a:xfrm>
            <a:off x="10126579" y="2727897"/>
            <a:ext cx="6855568" cy="1091930"/>
            <a:chOff x="0" y="0"/>
            <a:chExt cx="1805582" cy="287586"/>
          </a:xfrm>
        </p:grpSpPr>
        <p:sp>
          <p:nvSpPr>
            <p:cNvPr id="8" name="Freeform 8"/>
            <p:cNvSpPr/>
            <p:nvPr/>
          </p:nvSpPr>
          <p:spPr>
            <a:xfrm>
              <a:off x="0" y="0"/>
              <a:ext cx="1805582" cy="287586"/>
            </a:xfrm>
            <a:custGeom>
              <a:avLst/>
              <a:gdLst/>
              <a:ahLst/>
              <a:cxnLst/>
              <a:rect l="l" t="t" r="r" b="b"/>
              <a:pathLst>
                <a:path w="1805582" h="287586">
                  <a:moveTo>
                    <a:pt x="57594" y="0"/>
                  </a:moveTo>
                  <a:lnTo>
                    <a:pt x="1747988" y="0"/>
                  </a:lnTo>
                  <a:cubicBezTo>
                    <a:pt x="1763263" y="0"/>
                    <a:pt x="1777912" y="6068"/>
                    <a:pt x="1788713" y="16869"/>
                  </a:cubicBezTo>
                  <a:cubicBezTo>
                    <a:pt x="1799514" y="27670"/>
                    <a:pt x="1805582" y="42319"/>
                    <a:pt x="1805582" y="57594"/>
                  </a:cubicBezTo>
                  <a:lnTo>
                    <a:pt x="1805582" y="229993"/>
                  </a:lnTo>
                  <a:cubicBezTo>
                    <a:pt x="1805582" y="261801"/>
                    <a:pt x="1779796" y="287586"/>
                    <a:pt x="1747988" y="287586"/>
                  </a:cubicBezTo>
                  <a:lnTo>
                    <a:pt x="57594" y="287586"/>
                  </a:lnTo>
                  <a:cubicBezTo>
                    <a:pt x="42319" y="287586"/>
                    <a:pt x="27670" y="281519"/>
                    <a:pt x="16869" y="270718"/>
                  </a:cubicBezTo>
                  <a:cubicBezTo>
                    <a:pt x="6068" y="259917"/>
                    <a:pt x="0" y="245267"/>
                    <a:pt x="0" y="229993"/>
                  </a:cubicBezTo>
                  <a:lnTo>
                    <a:pt x="0" y="57594"/>
                  </a:lnTo>
                  <a:cubicBezTo>
                    <a:pt x="0" y="25786"/>
                    <a:pt x="25786" y="0"/>
                    <a:pt x="57594" y="0"/>
                  </a:cubicBezTo>
                  <a:close/>
                </a:path>
              </a:pathLst>
            </a:custGeom>
            <a:solidFill>
              <a:srgbClr val="F8F4D9"/>
            </a:solidFill>
          </p:spPr>
          <p:txBody>
            <a:bodyPr/>
            <a:lstStyle/>
            <a:p>
              <a:endParaRPr lang="en-US"/>
            </a:p>
          </p:txBody>
        </p:sp>
        <p:sp>
          <p:nvSpPr>
            <p:cNvPr id="9" name="TextBox 9"/>
            <p:cNvSpPr txBox="1"/>
            <p:nvPr/>
          </p:nvSpPr>
          <p:spPr>
            <a:xfrm>
              <a:off x="0" y="-47625"/>
              <a:ext cx="1805582" cy="335211"/>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66008" y="535242"/>
            <a:ext cx="8061953" cy="1678306"/>
          </a:xfrm>
          <a:prstGeom prst="rect">
            <a:avLst/>
          </a:prstGeom>
        </p:spPr>
        <p:txBody>
          <a:bodyPr lIns="0" tIns="0" rIns="0" bIns="0" rtlCol="0" anchor="t">
            <a:spAutoFit/>
          </a:bodyPr>
          <a:lstStyle/>
          <a:p>
            <a:pPr algn="just">
              <a:lnSpc>
                <a:spcPts val="6719"/>
              </a:lnSpc>
            </a:pPr>
            <a:r>
              <a:rPr lang="en-US" sz="4799" b="1">
                <a:solidFill>
                  <a:srgbClr val="884F21"/>
                </a:solidFill>
                <a:latin typeface="Roboto Condensed Bold"/>
                <a:ea typeface="Roboto Condensed Bold"/>
                <a:cs typeface="Roboto Condensed Bold"/>
                <a:sym typeface="Roboto Condensed Bold"/>
              </a:rPr>
              <a:t>* Hình ảnh bếp lửa gắn với những kỉ niệm về bà</a:t>
            </a:r>
          </a:p>
        </p:txBody>
      </p:sp>
      <p:sp>
        <p:nvSpPr>
          <p:cNvPr id="11" name="TextBox 11"/>
          <p:cNvSpPr txBox="1"/>
          <p:nvPr/>
        </p:nvSpPr>
        <p:spPr>
          <a:xfrm>
            <a:off x="10276342" y="2935398"/>
            <a:ext cx="8677992" cy="646430"/>
          </a:xfrm>
          <a:prstGeom prst="rect">
            <a:avLst/>
          </a:prstGeom>
        </p:spPr>
        <p:txBody>
          <a:bodyPr lIns="0" tIns="0" rIns="0" bIns="0" rtlCol="0" anchor="t">
            <a:spAutoFit/>
          </a:bodyPr>
          <a:lstStyle/>
          <a:p>
            <a:pPr algn="just">
              <a:lnSpc>
                <a:spcPts val="5320"/>
              </a:lnSpc>
            </a:pPr>
            <a:r>
              <a:rPr lang="en-US" sz="3800" b="1">
                <a:solidFill>
                  <a:srgbClr val="884F21"/>
                </a:solidFill>
                <a:latin typeface="Roboto Condensed Bold"/>
                <a:ea typeface="Roboto Condensed Bold"/>
                <a:cs typeface="Roboto Condensed Bold"/>
                <a:sym typeface="Roboto Condensed Bold"/>
              </a:rPr>
              <a:t>Cuộc sống khó khăn, nghèo đói</a:t>
            </a:r>
          </a:p>
        </p:txBody>
      </p:sp>
      <p:grpSp>
        <p:nvGrpSpPr>
          <p:cNvPr id="12" name="Group 12"/>
          <p:cNvGrpSpPr/>
          <p:nvPr/>
        </p:nvGrpSpPr>
        <p:grpSpPr>
          <a:xfrm>
            <a:off x="10201461" y="5143500"/>
            <a:ext cx="6855568" cy="1918781"/>
            <a:chOff x="0" y="0"/>
            <a:chExt cx="1805582" cy="505358"/>
          </a:xfrm>
        </p:grpSpPr>
        <p:sp>
          <p:nvSpPr>
            <p:cNvPr id="13" name="Freeform 13"/>
            <p:cNvSpPr/>
            <p:nvPr/>
          </p:nvSpPr>
          <p:spPr>
            <a:xfrm>
              <a:off x="0" y="0"/>
              <a:ext cx="1805582" cy="505358"/>
            </a:xfrm>
            <a:custGeom>
              <a:avLst/>
              <a:gdLst/>
              <a:ahLst/>
              <a:cxnLst/>
              <a:rect l="l" t="t" r="r" b="b"/>
              <a:pathLst>
                <a:path w="1805582" h="505358">
                  <a:moveTo>
                    <a:pt x="57594" y="0"/>
                  </a:moveTo>
                  <a:lnTo>
                    <a:pt x="1747988" y="0"/>
                  </a:lnTo>
                  <a:cubicBezTo>
                    <a:pt x="1763263" y="0"/>
                    <a:pt x="1777912" y="6068"/>
                    <a:pt x="1788713" y="16869"/>
                  </a:cubicBezTo>
                  <a:cubicBezTo>
                    <a:pt x="1799514" y="27670"/>
                    <a:pt x="1805582" y="42319"/>
                    <a:pt x="1805582" y="57594"/>
                  </a:cubicBezTo>
                  <a:lnTo>
                    <a:pt x="1805582" y="447764"/>
                  </a:lnTo>
                  <a:cubicBezTo>
                    <a:pt x="1805582" y="479572"/>
                    <a:pt x="1779796" y="505358"/>
                    <a:pt x="1747988" y="505358"/>
                  </a:cubicBezTo>
                  <a:lnTo>
                    <a:pt x="57594" y="505358"/>
                  </a:lnTo>
                  <a:cubicBezTo>
                    <a:pt x="25786" y="505358"/>
                    <a:pt x="0" y="479572"/>
                    <a:pt x="0" y="447764"/>
                  </a:cubicBezTo>
                  <a:lnTo>
                    <a:pt x="0" y="57594"/>
                  </a:lnTo>
                  <a:cubicBezTo>
                    <a:pt x="0" y="25786"/>
                    <a:pt x="25786" y="0"/>
                    <a:pt x="57594" y="0"/>
                  </a:cubicBezTo>
                  <a:close/>
                </a:path>
              </a:pathLst>
            </a:custGeom>
            <a:solidFill>
              <a:srgbClr val="F8F4D9"/>
            </a:solidFill>
          </p:spPr>
          <p:txBody>
            <a:bodyPr/>
            <a:lstStyle/>
            <a:p>
              <a:endParaRPr lang="en-US"/>
            </a:p>
          </p:txBody>
        </p:sp>
        <p:sp>
          <p:nvSpPr>
            <p:cNvPr id="14" name="TextBox 14"/>
            <p:cNvSpPr txBox="1"/>
            <p:nvPr/>
          </p:nvSpPr>
          <p:spPr>
            <a:xfrm>
              <a:off x="0" y="-47625"/>
              <a:ext cx="1805582" cy="552983"/>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351223" y="5351001"/>
            <a:ext cx="6630924" cy="1313180"/>
          </a:xfrm>
          <a:prstGeom prst="rect">
            <a:avLst/>
          </a:prstGeom>
        </p:spPr>
        <p:txBody>
          <a:bodyPr lIns="0" tIns="0" rIns="0" bIns="0" rtlCol="0" anchor="t">
            <a:spAutoFit/>
          </a:bodyPr>
          <a:lstStyle/>
          <a:p>
            <a:pPr algn="just">
              <a:lnSpc>
                <a:spcPts val="5320"/>
              </a:lnSpc>
            </a:pPr>
            <a:r>
              <a:rPr lang="en-US" sz="3800" b="1">
                <a:solidFill>
                  <a:srgbClr val="884F21"/>
                </a:solidFill>
                <a:latin typeface="Roboto Condensed Bold"/>
                <a:ea typeface="Roboto Condensed Bold"/>
                <a:cs typeface="Roboto Condensed Bold"/>
                <a:sym typeface="Roboto Condensed Bold"/>
              </a:rPr>
              <a:t>Âm thanh tiếng tu hú khắc khoải như giục giã, thiết tha, bồn chồn</a:t>
            </a:r>
          </a:p>
        </p:txBody>
      </p:sp>
      <p:grpSp>
        <p:nvGrpSpPr>
          <p:cNvPr id="16" name="Group 16"/>
          <p:cNvGrpSpPr/>
          <p:nvPr/>
        </p:nvGrpSpPr>
        <p:grpSpPr>
          <a:xfrm>
            <a:off x="10238901" y="8034613"/>
            <a:ext cx="6855568" cy="1466850"/>
            <a:chOff x="0" y="0"/>
            <a:chExt cx="1805582" cy="386331"/>
          </a:xfrm>
        </p:grpSpPr>
        <p:sp>
          <p:nvSpPr>
            <p:cNvPr id="17" name="Freeform 17"/>
            <p:cNvSpPr/>
            <p:nvPr/>
          </p:nvSpPr>
          <p:spPr>
            <a:xfrm>
              <a:off x="0" y="0"/>
              <a:ext cx="1805582" cy="386331"/>
            </a:xfrm>
            <a:custGeom>
              <a:avLst/>
              <a:gdLst/>
              <a:ahLst/>
              <a:cxnLst/>
              <a:rect l="l" t="t" r="r" b="b"/>
              <a:pathLst>
                <a:path w="1805582" h="386331">
                  <a:moveTo>
                    <a:pt x="57594" y="0"/>
                  </a:moveTo>
                  <a:lnTo>
                    <a:pt x="1747988" y="0"/>
                  </a:lnTo>
                  <a:cubicBezTo>
                    <a:pt x="1763263" y="0"/>
                    <a:pt x="1777912" y="6068"/>
                    <a:pt x="1788713" y="16869"/>
                  </a:cubicBezTo>
                  <a:cubicBezTo>
                    <a:pt x="1799514" y="27670"/>
                    <a:pt x="1805582" y="42319"/>
                    <a:pt x="1805582" y="57594"/>
                  </a:cubicBezTo>
                  <a:lnTo>
                    <a:pt x="1805582" y="328737"/>
                  </a:lnTo>
                  <a:cubicBezTo>
                    <a:pt x="1805582" y="360545"/>
                    <a:pt x="1779796" y="386331"/>
                    <a:pt x="1747988" y="386331"/>
                  </a:cubicBezTo>
                  <a:lnTo>
                    <a:pt x="57594" y="386331"/>
                  </a:lnTo>
                  <a:cubicBezTo>
                    <a:pt x="25786" y="386331"/>
                    <a:pt x="0" y="360545"/>
                    <a:pt x="0" y="328737"/>
                  </a:cubicBezTo>
                  <a:lnTo>
                    <a:pt x="0" y="57594"/>
                  </a:lnTo>
                  <a:cubicBezTo>
                    <a:pt x="0" y="25786"/>
                    <a:pt x="25786" y="0"/>
                    <a:pt x="57594" y="0"/>
                  </a:cubicBezTo>
                  <a:close/>
                </a:path>
              </a:pathLst>
            </a:custGeom>
            <a:solidFill>
              <a:srgbClr val="F8F4D9"/>
            </a:solidFill>
          </p:spPr>
          <p:txBody>
            <a:bodyPr/>
            <a:lstStyle/>
            <a:p>
              <a:endParaRPr lang="en-US"/>
            </a:p>
          </p:txBody>
        </p:sp>
        <p:sp>
          <p:nvSpPr>
            <p:cNvPr id="18" name="TextBox 18"/>
            <p:cNvSpPr txBox="1"/>
            <p:nvPr/>
          </p:nvSpPr>
          <p:spPr>
            <a:xfrm>
              <a:off x="0" y="-47625"/>
              <a:ext cx="1805582" cy="433956"/>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388664" y="8016148"/>
            <a:ext cx="6630924" cy="1313180"/>
          </a:xfrm>
          <a:prstGeom prst="rect">
            <a:avLst/>
          </a:prstGeom>
        </p:spPr>
        <p:txBody>
          <a:bodyPr lIns="0" tIns="0" rIns="0" bIns="0" rtlCol="0" anchor="t">
            <a:spAutoFit/>
          </a:bodyPr>
          <a:lstStyle/>
          <a:p>
            <a:pPr algn="just">
              <a:lnSpc>
                <a:spcPts val="5320"/>
              </a:lnSpc>
            </a:pPr>
            <a:r>
              <a:rPr lang="en-US" sz="3800" b="1">
                <a:solidFill>
                  <a:srgbClr val="884F21"/>
                </a:solidFill>
                <a:latin typeface="Roboto Condensed Bold"/>
                <a:ea typeface="Roboto Condensed Bold"/>
                <a:cs typeface="Roboto Condensed Bold"/>
                <a:sym typeface="Roboto Condensed Bold"/>
              </a:rPr>
              <a:t>Bà kể chuyện cháu nghe, dạy cháu làm, chăm cháu học</a:t>
            </a:r>
          </a:p>
        </p:txBody>
      </p:sp>
      <p:sp>
        <p:nvSpPr>
          <p:cNvPr id="20" name="TextBox 20"/>
          <p:cNvSpPr txBox="1"/>
          <p:nvPr/>
        </p:nvSpPr>
        <p:spPr>
          <a:xfrm>
            <a:off x="755395" y="2308662"/>
            <a:ext cx="8677992" cy="1787526"/>
          </a:xfrm>
          <a:prstGeom prst="rect">
            <a:avLst/>
          </a:prstGeom>
        </p:spPr>
        <p:txBody>
          <a:bodyPr lIns="0" tIns="0" rIns="0" bIns="0" rtlCol="0" anchor="t">
            <a:spAutoFit/>
          </a:bodyPr>
          <a:lstStyle/>
          <a:p>
            <a:pPr algn="just">
              <a:lnSpc>
                <a:spcPts val="6999"/>
              </a:lnSpc>
            </a:pPr>
            <a:r>
              <a:rPr lang="en-US" sz="4999">
                <a:solidFill>
                  <a:srgbClr val="884F21"/>
                </a:solidFill>
                <a:latin typeface="#9Slide05 ViceroyJF"/>
                <a:ea typeface="#9Slide05 ViceroyJF"/>
                <a:cs typeface="#9Slide05 ViceroyJF"/>
                <a:sym typeface="#9Slide05 ViceroyJF"/>
              </a:rPr>
              <a:t>Lên </a:t>
            </a:r>
            <a:r>
              <a:rPr lang="en-US" sz="4999">
                <a:solidFill>
                  <a:srgbClr val="FF8D39"/>
                </a:solidFill>
                <a:latin typeface="#9Slide05 ViceroyJF"/>
                <a:ea typeface="#9Slide05 ViceroyJF"/>
                <a:cs typeface="#9Slide05 ViceroyJF"/>
                <a:sym typeface="#9Slide05 ViceroyJF"/>
              </a:rPr>
              <a:t>bốn tuổi </a:t>
            </a:r>
            <a:r>
              <a:rPr lang="en-US" sz="4999">
                <a:solidFill>
                  <a:srgbClr val="884F21"/>
                </a:solidFill>
                <a:latin typeface="#9Slide05 ViceroyJF"/>
                <a:ea typeface="#9Slide05 ViceroyJF"/>
                <a:cs typeface="#9Slide05 ViceroyJF"/>
                <a:sym typeface="#9Slide05 ViceroyJF"/>
              </a:rPr>
              <a:t>cháu đã </a:t>
            </a:r>
            <a:r>
              <a:rPr lang="en-US" sz="4999">
                <a:solidFill>
                  <a:srgbClr val="FF8D39"/>
                </a:solidFill>
                <a:latin typeface="#9Slide05 ViceroyJF"/>
                <a:ea typeface="#9Slide05 ViceroyJF"/>
                <a:cs typeface="#9Slide05 ViceroyJF"/>
                <a:sym typeface="#9Slide05 ViceroyJF"/>
              </a:rPr>
              <a:t>quen mùi khói</a:t>
            </a:r>
          </a:p>
          <a:p>
            <a:pPr algn="just">
              <a:lnSpc>
                <a:spcPts val="6999"/>
              </a:lnSpc>
            </a:pPr>
            <a:r>
              <a:rPr lang="en-US" sz="4999">
                <a:solidFill>
                  <a:srgbClr val="884F21"/>
                </a:solidFill>
                <a:latin typeface="#9Slide05 ViceroyJF"/>
                <a:ea typeface="#9Slide05 ViceroyJF"/>
                <a:cs typeface="#9Slide05 ViceroyJF"/>
                <a:sym typeface="#9Slide05 ViceroyJF"/>
              </a:rPr>
              <a:t>Năm ấy là năm </a:t>
            </a:r>
            <a:r>
              <a:rPr lang="en-US" sz="4999">
                <a:solidFill>
                  <a:srgbClr val="FF8D39"/>
                </a:solidFill>
                <a:latin typeface="#9Slide05 ViceroyJF"/>
                <a:ea typeface="#9Slide05 ViceroyJF"/>
                <a:cs typeface="#9Slide05 ViceroyJF"/>
                <a:sym typeface="#9Slide05 ViceroyJF"/>
              </a:rPr>
              <a:t>đói mòn đói mỏi</a:t>
            </a:r>
          </a:p>
        </p:txBody>
      </p:sp>
      <p:sp>
        <p:nvSpPr>
          <p:cNvPr id="21" name="TextBox 21"/>
          <p:cNvSpPr txBox="1"/>
          <p:nvPr/>
        </p:nvSpPr>
        <p:spPr>
          <a:xfrm>
            <a:off x="456483" y="4377012"/>
            <a:ext cx="8677992" cy="3559176"/>
          </a:xfrm>
          <a:prstGeom prst="rect">
            <a:avLst/>
          </a:prstGeom>
        </p:spPr>
        <p:txBody>
          <a:bodyPr lIns="0" tIns="0" rIns="0" bIns="0" rtlCol="0" anchor="t">
            <a:spAutoFit/>
          </a:bodyPr>
          <a:lstStyle/>
          <a:p>
            <a:pPr algn="just">
              <a:lnSpc>
                <a:spcPts val="6999"/>
              </a:lnSpc>
            </a:pPr>
            <a:r>
              <a:rPr lang="en-US" sz="4999">
                <a:solidFill>
                  <a:srgbClr val="FF8D39"/>
                </a:solidFill>
                <a:latin typeface="#9Slide05 ViceroyJF"/>
                <a:ea typeface="#9Slide05 ViceroyJF"/>
                <a:cs typeface="#9Slide05 ViceroyJF"/>
                <a:sym typeface="#9Slide05 ViceroyJF"/>
              </a:rPr>
              <a:t>Tám năm ròng</a:t>
            </a:r>
            <a:r>
              <a:rPr lang="en-US" sz="4999">
                <a:solidFill>
                  <a:srgbClr val="884F21"/>
                </a:solidFill>
                <a:latin typeface="#9Slide05 ViceroyJF"/>
                <a:ea typeface="#9Slide05 ViceroyJF"/>
                <a:cs typeface="#9Slide05 ViceroyJF"/>
                <a:sym typeface="#9Slide05 ViceroyJF"/>
              </a:rPr>
              <a:t> cháu cùng bà nhóm lửa</a:t>
            </a:r>
          </a:p>
          <a:p>
            <a:pPr algn="just">
              <a:lnSpc>
                <a:spcPts val="6999"/>
              </a:lnSpc>
            </a:pPr>
            <a:r>
              <a:rPr lang="en-US" sz="4999">
                <a:solidFill>
                  <a:srgbClr val="FF8D39"/>
                </a:solidFill>
                <a:latin typeface="#9Slide05 ViceroyJF"/>
                <a:ea typeface="#9Slide05 ViceroyJF"/>
                <a:cs typeface="#9Slide05 ViceroyJF"/>
                <a:sym typeface="#9Slide05 ViceroyJF"/>
              </a:rPr>
              <a:t>Tu hú kêu</a:t>
            </a:r>
            <a:r>
              <a:rPr lang="en-US" sz="4999">
                <a:solidFill>
                  <a:srgbClr val="884F21"/>
                </a:solidFill>
                <a:latin typeface="#9Slide05 ViceroyJF"/>
                <a:ea typeface="#9Slide05 ViceroyJF"/>
                <a:cs typeface="#9Slide05 ViceroyJF"/>
                <a:sym typeface="#9Slide05 ViceroyJF"/>
              </a:rPr>
              <a:t> trên những cánh đồng xa </a:t>
            </a:r>
          </a:p>
          <a:p>
            <a:pPr algn="just">
              <a:lnSpc>
                <a:spcPts val="6999"/>
              </a:lnSpc>
            </a:pPr>
            <a:r>
              <a:rPr lang="en-US" sz="4999">
                <a:solidFill>
                  <a:srgbClr val="884F21"/>
                </a:solidFill>
                <a:latin typeface="#9Slide05 ViceroyJF"/>
                <a:ea typeface="#9Slide05 ViceroyJF"/>
                <a:cs typeface="#9Slide05 ViceroyJF"/>
                <a:sym typeface="#9Slide05 ViceroyJF"/>
              </a:rPr>
              <a:t>Khi tu hú kêu, bà còn nhớ không bà </a:t>
            </a:r>
          </a:p>
          <a:p>
            <a:pPr algn="just">
              <a:lnSpc>
                <a:spcPts val="6999"/>
              </a:lnSpc>
            </a:pPr>
            <a:r>
              <a:rPr lang="en-US" sz="4999">
                <a:solidFill>
                  <a:srgbClr val="FF8D39"/>
                </a:solidFill>
                <a:latin typeface="#9Slide05 ViceroyJF"/>
                <a:ea typeface="#9Slide05 ViceroyJF"/>
                <a:cs typeface="#9Slide05 ViceroyJF"/>
                <a:sym typeface="#9Slide05 ViceroyJF"/>
              </a:rPr>
              <a:t>Bà hay kể chuyện</a:t>
            </a:r>
            <a:r>
              <a:rPr lang="en-US" sz="4999">
                <a:solidFill>
                  <a:srgbClr val="884F21"/>
                </a:solidFill>
                <a:latin typeface="#9Slide05 ViceroyJF"/>
                <a:ea typeface="#9Slide05 ViceroyJF"/>
                <a:cs typeface="#9Slide05 ViceroyJF"/>
                <a:sym typeface="#9Slide05 ViceroyJF"/>
              </a:rPr>
              <a:t> những ngày ở Huế</a:t>
            </a:r>
          </a:p>
        </p:txBody>
      </p:sp>
      <p:sp>
        <p:nvSpPr>
          <p:cNvPr id="22" name="TextBox 22"/>
          <p:cNvSpPr txBox="1"/>
          <p:nvPr/>
        </p:nvSpPr>
        <p:spPr>
          <a:xfrm>
            <a:off x="466008" y="7891738"/>
            <a:ext cx="8677992" cy="1787526"/>
          </a:xfrm>
          <a:prstGeom prst="rect">
            <a:avLst/>
          </a:prstGeom>
        </p:spPr>
        <p:txBody>
          <a:bodyPr lIns="0" tIns="0" rIns="0" bIns="0" rtlCol="0" anchor="t">
            <a:spAutoFit/>
          </a:bodyPr>
          <a:lstStyle/>
          <a:p>
            <a:pPr algn="just">
              <a:lnSpc>
                <a:spcPts val="6999"/>
              </a:lnSpc>
            </a:pPr>
            <a:r>
              <a:rPr lang="en-US" sz="4999">
                <a:solidFill>
                  <a:srgbClr val="884F21"/>
                </a:solidFill>
                <a:latin typeface="#9Slide05 ViceroyJF"/>
                <a:ea typeface="#9Slide05 ViceroyJF"/>
                <a:cs typeface="#9Slide05 ViceroyJF"/>
                <a:sym typeface="#9Slide05 ViceroyJF"/>
              </a:rPr>
              <a:t>Cháu </a:t>
            </a:r>
            <a:r>
              <a:rPr lang="en-US" sz="4999">
                <a:solidFill>
                  <a:srgbClr val="FF8D39"/>
                </a:solidFill>
                <a:latin typeface="#9Slide05 ViceroyJF"/>
                <a:ea typeface="#9Slide05 ViceroyJF"/>
                <a:cs typeface="#9Slide05 ViceroyJF"/>
                <a:sym typeface="#9Slide05 ViceroyJF"/>
              </a:rPr>
              <a:t>ở cùng bà</a:t>
            </a:r>
            <a:r>
              <a:rPr lang="en-US" sz="4999">
                <a:solidFill>
                  <a:srgbClr val="884F21"/>
                </a:solidFill>
                <a:latin typeface="#9Slide05 ViceroyJF"/>
                <a:ea typeface="#9Slide05 ViceroyJF"/>
                <a:cs typeface="#9Slide05 ViceroyJF"/>
                <a:sym typeface="#9Slide05 ViceroyJF"/>
              </a:rPr>
              <a:t>, </a:t>
            </a:r>
            <a:r>
              <a:rPr lang="en-US" sz="4999">
                <a:solidFill>
                  <a:srgbClr val="FF8D39"/>
                </a:solidFill>
                <a:latin typeface="#9Slide05 ViceroyJF"/>
                <a:ea typeface="#9Slide05 ViceroyJF"/>
                <a:cs typeface="#9Slide05 ViceroyJF"/>
                <a:sym typeface="#9Slide05 ViceroyJF"/>
              </a:rPr>
              <a:t>bà bảo cháu nghe</a:t>
            </a:r>
          </a:p>
          <a:p>
            <a:pPr algn="just">
              <a:lnSpc>
                <a:spcPts val="6999"/>
              </a:lnSpc>
            </a:pPr>
            <a:r>
              <a:rPr lang="en-US" sz="4999">
                <a:solidFill>
                  <a:srgbClr val="FF8D39"/>
                </a:solidFill>
                <a:latin typeface="#9Slide05 ViceroyJF"/>
                <a:ea typeface="#9Slide05 ViceroyJF"/>
                <a:cs typeface="#9Slide05 ViceroyJF"/>
                <a:sym typeface="#9Slide05 ViceroyJF"/>
              </a:rPr>
              <a:t>Bà dạy cháu làm</a:t>
            </a:r>
            <a:r>
              <a:rPr lang="en-US" sz="4999">
                <a:solidFill>
                  <a:srgbClr val="884F21"/>
                </a:solidFill>
                <a:latin typeface="#9Slide05 ViceroyJF"/>
                <a:ea typeface="#9Slide05 ViceroyJF"/>
                <a:cs typeface="#9Slide05 ViceroyJF"/>
                <a:sym typeface="#9Slide05 ViceroyJF"/>
              </a:rPr>
              <a:t>, </a:t>
            </a:r>
            <a:r>
              <a:rPr lang="en-US" sz="4999">
                <a:solidFill>
                  <a:srgbClr val="FF8D39"/>
                </a:solidFill>
                <a:latin typeface="#9Slide05 ViceroyJF"/>
                <a:ea typeface="#9Slide05 ViceroyJF"/>
                <a:cs typeface="#9Slide05 ViceroyJF"/>
                <a:sym typeface="#9Slide05 ViceroyJF"/>
              </a:rPr>
              <a:t>bà chăm cháu học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5" name="TextBox 5"/>
          <p:cNvSpPr txBox="1"/>
          <p:nvPr/>
        </p:nvSpPr>
        <p:spPr>
          <a:xfrm>
            <a:off x="1199283" y="506730"/>
            <a:ext cx="14375951" cy="929640"/>
          </a:xfrm>
          <a:prstGeom prst="rect">
            <a:avLst/>
          </a:prstGeom>
        </p:spPr>
        <p:txBody>
          <a:bodyPr lIns="0" tIns="0" rIns="0" bIns="0" rtlCol="0" anchor="t">
            <a:spAutoFit/>
          </a:bodyPr>
          <a:lstStyle/>
          <a:p>
            <a:pPr algn="l">
              <a:lnSpc>
                <a:spcPts val="7559"/>
              </a:lnSpc>
            </a:pPr>
            <a:r>
              <a:rPr lang="en-US" sz="5399">
                <a:solidFill>
                  <a:srgbClr val="863D3D"/>
                </a:solidFill>
                <a:latin typeface="#9Slide07 SVNUT Triumph Press"/>
                <a:ea typeface="#9Slide07 SVNUT Triumph Press"/>
                <a:cs typeface="#9Slide07 SVNUT Triumph Press"/>
                <a:sym typeface="#9Slide07 SVNUT Triumph Press"/>
              </a:rPr>
              <a:t>3.2. Đọc hiểu văn bản</a:t>
            </a:r>
          </a:p>
        </p:txBody>
      </p:sp>
      <p:sp>
        <p:nvSpPr>
          <p:cNvPr id="6" name="Freeform 6"/>
          <p:cNvSpPr/>
          <p:nvPr/>
        </p:nvSpPr>
        <p:spPr>
          <a:xfrm>
            <a:off x="1905041" y="6451575"/>
            <a:ext cx="2495576" cy="2632047"/>
          </a:xfrm>
          <a:custGeom>
            <a:avLst/>
            <a:gdLst/>
            <a:ahLst/>
            <a:cxnLst/>
            <a:rect l="l" t="t" r="r" b="b"/>
            <a:pathLst>
              <a:path w="2495576" h="2632047">
                <a:moveTo>
                  <a:pt x="0" y="0"/>
                </a:moveTo>
                <a:lnTo>
                  <a:pt x="2495576" y="0"/>
                </a:lnTo>
                <a:lnTo>
                  <a:pt x="2495576" y="2632047"/>
                </a:lnTo>
                <a:lnTo>
                  <a:pt x="0" y="2632047"/>
                </a:lnTo>
                <a:lnTo>
                  <a:pt x="0" y="0"/>
                </a:lnTo>
                <a:close/>
              </a:path>
            </a:pathLst>
          </a:custGeom>
          <a:blipFill>
            <a:blip r:embed="rId3"/>
            <a:stretch>
              <a:fillRect l="-1645"/>
            </a:stretch>
          </a:blipFill>
        </p:spPr>
        <p:txBody>
          <a:bodyPr/>
          <a:lstStyle/>
          <a:p>
            <a:endParaRPr lang="en-US"/>
          </a:p>
        </p:txBody>
      </p:sp>
      <p:sp>
        <p:nvSpPr>
          <p:cNvPr id="7" name="Freeform 7"/>
          <p:cNvSpPr/>
          <p:nvPr/>
        </p:nvSpPr>
        <p:spPr>
          <a:xfrm>
            <a:off x="0" y="9420777"/>
            <a:ext cx="1582142" cy="577482"/>
          </a:xfrm>
          <a:custGeom>
            <a:avLst/>
            <a:gdLst/>
            <a:ahLst/>
            <a:cxnLst/>
            <a:rect l="l" t="t" r="r" b="b"/>
            <a:pathLst>
              <a:path w="1582142" h="577482">
                <a:moveTo>
                  <a:pt x="0" y="0"/>
                </a:moveTo>
                <a:lnTo>
                  <a:pt x="1582142" y="0"/>
                </a:lnTo>
                <a:lnTo>
                  <a:pt x="1582142" y="577482"/>
                </a:lnTo>
                <a:lnTo>
                  <a:pt x="0" y="57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236697" y="6764254"/>
            <a:ext cx="5262950" cy="3623191"/>
          </a:xfrm>
          <a:custGeom>
            <a:avLst/>
            <a:gdLst/>
            <a:ahLst/>
            <a:cxnLst/>
            <a:rect l="l" t="t" r="r" b="b"/>
            <a:pathLst>
              <a:path w="5262950" h="3623191">
                <a:moveTo>
                  <a:pt x="5262950" y="0"/>
                </a:moveTo>
                <a:lnTo>
                  <a:pt x="0" y="0"/>
                </a:lnTo>
                <a:lnTo>
                  <a:pt x="0" y="3623191"/>
                </a:lnTo>
                <a:lnTo>
                  <a:pt x="5262950" y="3623191"/>
                </a:lnTo>
                <a:lnTo>
                  <a:pt x="5262950" y="0"/>
                </a:lnTo>
                <a:close/>
              </a:path>
            </a:pathLst>
          </a:custGeom>
          <a:blipFill>
            <a:blip r:embed="rId6"/>
            <a:stretch>
              <a:fillRect l="-8652" t="-6026" r="-3332" b="-16515"/>
            </a:stretch>
          </a:blipFill>
        </p:spPr>
        <p:txBody>
          <a:bodyPr/>
          <a:lstStyle/>
          <a:p>
            <a:endParaRPr lang="en-US"/>
          </a:p>
        </p:txBody>
      </p:sp>
      <p:sp>
        <p:nvSpPr>
          <p:cNvPr id="9" name="Freeform 9"/>
          <p:cNvSpPr/>
          <p:nvPr/>
        </p:nvSpPr>
        <p:spPr>
          <a:xfrm>
            <a:off x="2458091" y="8094987"/>
            <a:ext cx="1592810" cy="1844064"/>
          </a:xfrm>
          <a:custGeom>
            <a:avLst/>
            <a:gdLst/>
            <a:ahLst/>
            <a:cxnLst/>
            <a:rect l="l" t="t" r="r" b="b"/>
            <a:pathLst>
              <a:path w="1592810" h="1844064">
                <a:moveTo>
                  <a:pt x="0" y="0"/>
                </a:moveTo>
                <a:lnTo>
                  <a:pt x="1592811" y="0"/>
                </a:lnTo>
                <a:lnTo>
                  <a:pt x="1592811" y="1844064"/>
                </a:lnTo>
                <a:lnTo>
                  <a:pt x="0" y="1844064"/>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1422145" y="1628949"/>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a:p>
            <a:pPr algn="l">
              <a:lnSpc>
                <a:spcPts val="7199"/>
              </a:lnSpc>
            </a:pPr>
            <a:endParaRPr lang="en-US" sz="5999">
              <a:solidFill>
                <a:srgbClr val="701D18"/>
              </a:solidFill>
              <a:latin typeface="#9Slide05 ViceroyJF"/>
              <a:ea typeface="#9Slide05 ViceroyJF"/>
              <a:cs typeface="#9Slide05 ViceroyJF"/>
              <a:sym typeface="#9Slide05 ViceroyJF"/>
            </a:endParaRPr>
          </a:p>
        </p:txBody>
      </p:sp>
      <p:sp>
        <p:nvSpPr>
          <p:cNvPr id="11" name="TextBox 11"/>
          <p:cNvSpPr txBox="1"/>
          <p:nvPr/>
        </p:nvSpPr>
        <p:spPr>
          <a:xfrm>
            <a:off x="3038786" y="4464050"/>
            <a:ext cx="13469671" cy="67945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Năm lên 4 tuổi đói mòn đói mỏi, khói hun nhèm mắt</a:t>
            </a:r>
          </a:p>
        </p:txBody>
      </p:sp>
      <p:sp>
        <p:nvSpPr>
          <p:cNvPr id="12" name="TextBox 12"/>
          <p:cNvSpPr txBox="1"/>
          <p:nvPr/>
        </p:nvSpPr>
        <p:spPr>
          <a:xfrm>
            <a:off x="3038786" y="5721325"/>
            <a:ext cx="13469671" cy="138430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Tám năm ròng cháu cùng bà nhóm lửa; bà kể chuyện cháu nghe, dạy cháu làm, chăm cháu học; âm thanh tiếng tu hú khắc khoải</a:t>
            </a:r>
          </a:p>
        </p:txBody>
      </p:sp>
      <p:sp>
        <p:nvSpPr>
          <p:cNvPr id="13" name="TextBox 13"/>
          <p:cNvSpPr txBox="1"/>
          <p:nvPr/>
        </p:nvSpPr>
        <p:spPr>
          <a:xfrm>
            <a:off x="1582142" y="2597541"/>
            <a:ext cx="16382959" cy="679450"/>
          </a:xfrm>
          <a:prstGeom prst="rect">
            <a:avLst/>
          </a:prstGeom>
        </p:spPr>
        <p:txBody>
          <a:bodyPr lIns="0" tIns="0" rIns="0" bIns="0" rtlCol="0" anchor="t">
            <a:spAutoFit/>
          </a:bodyPr>
          <a:lstStyle/>
          <a:p>
            <a:pPr algn="just">
              <a:lnSpc>
                <a:spcPts val="5599"/>
              </a:lnSpc>
            </a:pPr>
            <a:r>
              <a:rPr lang="en-US" sz="3999" b="1">
                <a:solidFill>
                  <a:srgbClr val="884F21"/>
                </a:solidFill>
                <a:latin typeface="Roboto Condensed Bold"/>
                <a:ea typeface="Roboto Condensed Bold"/>
                <a:cs typeface="Roboto Condensed Bold"/>
                <a:sym typeface="Roboto Condensed Bold"/>
              </a:rPr>
              <a:t>b. Hình ảnh bếp lửa gắn liền với những kỉ niệm thân thương bên bà (khổ 2,3,4,5)</a:t>
            </a:r>
          </a:p>
        </p:txBody>
      </p:sp>
      <p:sp>
        <p:nvSpPr>
          <p:cNvPr id="14" name="TextBox 14"/>
          <p:cNvSpPr txBox="1"/>
          <p:nvPr/>
        </p:nvSpPr>
        <p:spPr>
          <a:xfrm>
            <a:off x="3038786" y="7191549"/>
            <a:ext cx="13469671" cy="1384300"/>
          </a:xfrm>
          <a:prstGeom prst="rect">
            <a:avLst/>
          </a:prstGeom>
        </p:spPr>
        <p:txBody>
          <a:bodyPr lIns="0" tIns="0" rIns="0" bIns="0" rtlCol="0" anchor="t">
            <a:spAutoFit/>
          </a:bodyPr>
          <a:lstStyle/>
          <a:p>
            <a:pPr algn="just">
              <a:lnSpc>
                <a:spcPts val="5599"/>
              </a:lnSpc>
            </a:pPr>
            <a:r>
              <a:rPr lang="en-US" sz="3999">
                <a:solidFill>
                  <a:srgbClr val="884F21"/>
                </a:solidFill>
                <a:latin typeface="Roboto Condensed"/>
                <a:ea typeface="Roboto Condensed"/>
                <a:cs typeface="Roboto Condensed"/>
                <a:sym typeface="Roboto Condensed"/>
              </a:rPr>
              <a:t>- Cảm xúc của cháu: thương bà khó nhọc, ước tu hú tới ở cùng bà</a:t>
            </a:r>
          </a:p>
          <a:p>
            <a:pPr algn="just">
              <a:lnSpc>
                <a:spcPts val="5599"/>
              </a:lnSpc>
              <a:spcBef>
                <a:spcPct val="0"/>
              </a:spcBef>
            </a:pPr>
            <a:endParaRPr lang="en-US" sz="3999">
              <a:solidFill>
                <a:srgbClr val="884F21"/>
              </a:solidFill>
              <a:latin typeface="Roboto Condensed"/>
              <a:ea typeface="Roboto Condensed"/>
              <a:cs typeface="Roboto Condensed"/>
              <a:sym typeface="Roboto Condensed"/>
            </a:endParaRPr>
          </a:p>
        </p:txBody>
      </p:sp>
      <p:sp>
        <p:nvSpPr>
          <p:cNvPr id="15" name="TextBox 15"/>
          <p:cNvSpPr txBox="1"/>
          <p:nvPr/>
        </p:nvSpPr>
        <p:spPr>
          <a:xfrm>
            <a:off x="2868172" y="3457575"/>
            <a:ext cx="13469671" cy="67945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Kí ức bên bà:</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a:off x="5704821" y="0"/>
            <a:ext cx="14152815" cy="10287000"/>
          </a:xfrm>
          <a:custGeom>
            <a:avLst/>
            <a:gdLst/>
            <a:ahLst/>
            <a:cxnLst/>
            <a:rect l="l" t="t" r="r" b="b"/>
            <a:pathLst>
              <a:path w="14152815" h="10287000">
                <a:moveTo>
                  <a:pt x="0" y="0"/>
                </a:moveTo>
                <a:lnTo>
                  <a:pt x="14152816" y="0"/>
                </a:lnTo>
                <a:lnTo>
                  <a:pt x="14152816"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10800000">
            <a:off x="1771154" y="-256571"/>
            <a:ext cx="7867334" cy="11694005"/>
            <a:chOff x="0" y="0"/>
            <a:chExt cx="3175000" cy="4719320"/>
          </a:xfrm>
        </p:grpSpPr>
        <p:sp>
          <p:nvSpPr>
            <p:cNvPr id="5" name="Freeform 5"/>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4"/>
              <a:stretch>
                <a:fillRect l="-55799" r="-55799"/>
              </a:stretch>
            </a:blipFill>
          </p:spPr>
          <p:txBody>
            <a:bodyPr/>
            <a:lstStyle/>
            <a:p>
              <a:endParaRPr lang="en-US"/>
            </a:p>
          </p:txBody>
        </p:sp>
        <p:sp>
          <p:nvSpPr>
            <p:cNvPr id="6" name="Freeform 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sp>
        <p:nvSpPr>
          <p:cNvPr id="7" name="TextBox 7"/>
          <p:cNvSpPr txBox="1"/>
          <p:nvPr/>
        </p:nvSpPr>
        <p:spPr>
          <a:xfrm>
            <a:off x="319071" y="1835150"/>
            <a:ext cx="8101966" cy="6318250"/>
          </a:xfrm>
          <a:prstGeom prst="rect">
            <a:avLst/>
          </a:prstGeom>
        </p:spPr>
        <p:txBody>
          <a:bodyPr lIns="0" tIns="0" rIns="0" bIns="0" rtlCol="0" anchor="t">
            <a:spAutoFit/>
          </a:bodyPr>
          <a:lstStyle/>
          <a:p>
            <a:pPr algn="just">
              <a:lnSpc>
                <a:spcPts val="5599"/>
              </a:lnSpc>
              <a:spcBef>
                <a:spcPct val="0"/>
              </a:spcBef>
            </a:pPr>
            <a:r>
              <a:rPr lang="en-US" sz="3999">
                <a:solidFill>
                  <a:srgbClr val="884F21"/>
                </a:solidFill>
                <a:latin typeface="Roboto Condensed"/>
                <a:ea typeface="Roboto Condensed"/>
                <a:cs typeface="Roboto Condensed"/>
                <a:sym typeface="Roboto Condensed"/>
              </a:rPr>
              <a:t>→ Lời tự sự của tác giả về những kỉ niệm bên bà. Thời niên thiếu của cháu: bà luôn bên cạnh đồng hành, chi chút yêu thương, vun vén hạnh phúc cho cháu. Bếp lửa vẫn bùng lên với bao nỗi cực nhọc của bà. Khi cháu trưởng thành: bà vẫn gắn liền với bếp lửa, bà thắp lửa, giữ lửa và truyền lửa tới cháu, tới gia đình, tới những người VN yêu nước.</a:t>
            </a:r>
          </a:p>
        </p:txBody>
      </p:sp>
    </p:spTree>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aphicFrame>
        <p:nvGraphicFramePr>
          <p:cNvPr id="5" name="Table 5"/>
          <p:cNvGraphicFramePr>
            <a:graphicFrameLocks noGrp="1"/>
          </p:cNvGraphicFramePr>
          <p:nvPr/>
        </p:nvGraphicFramePr>
        <p:xfrm>
          <a:off x="1028700" y="2314575"/>
          <a:ext cx="16122891" cy="6513173"/>
        </p:xfrm>
        <a:graphic>
          <a:graphicData uri="http://schemas.openxmlformats.org/drawingml/2006/table">
            <a:tbl>
              <a:tblPr/>
              <a:tblGrid>
                <a:gridCol w="6841695">
                  <a:extLst>
                    <a:ext uri="{9D8B030D-6E8A-4147-A177-3AD203B41FA5}">
                      <a16:colId xmlns:a16="http://schemas.microsoft.com/office/drawing/2014/main" val="20000"/>
                    </a:ext>
                  </a:extLst>
                </a:gridCol>
                <a:gridCol w="9281196">
                  <a:extLst>
                    <a:ext uri="{9D8B030D-6E8A-4147-A177-3AD203B41FA5}">
                      <a16:colId xmlns:a16="http://schemas.microsoft.com/office/drawing/2014/main" val="20001"/>
                    </a:ext>
                  </a:extLst>
                </a:gridCol>
              </a:tblGrid>
              <a:tr h="649610">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Nhiệm vụ</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ctr">
                        <a:lnSpc>
                          <a:spcPts val="4200"/>
                        </a:lnSpc>
                        <a:defRPr/>
                      </a:pPr>
                      <a:r>
                        <a:rPr lang="en-US" sz="3000" b="1">
                          <a:solidFill>
                            <a:srgbClr val="9E582B">
                              <a:alpha val="88627"/>
                            </a:srgbClr>
                          </a:solidFill>
                          <a:latin typeface="Roboto Condensed Bold"/>
                          <a:ea typeface="Roboto Condensed Bold"/>
                          <a:cs typeface="Roboto Condensed Bold"/>
                          <a:sym typeface="Roboto Condensed Bold"/>
                        </a:rPr>
                        <a:t>Câu trả lời của em</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extLst>
                  <a:ext uri="{0D108BD9-81ED-4DB2-BD59-A6C34878D82A}">
                    <a16:rowId xmlns:a16="http://schemas.microsoft.com/office/drawing/2014/main" val="10000"/>
                  </a:ext>
                </a:extLst>
              </a:tr>
              <a:tr h="298854">
                <a:tc rowSpan="5">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rowSpan="5">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298854">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298854">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298854">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0">
                <a:tc vMerge="1">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Thông qua hình ảnh bà cần mẫn "nhóm lửa", tác giả muốn nói lên điều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vMerge="1">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1184583">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Chỉ ra các biện pháp nghệ thuật được sử dụng trong khổ 6</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1719557">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Ở khổ cuối, cuộc sống của người cháu được gợi tả qua những từ ngữ, hình ảnh nào? Em có nhận xét gì về cuộc sống đó?</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1719557">
                <a:tc>
                  <a:txBody>
                    <a:bodyPr/>
                    <a:lstStyle/>
                    <a:p>
                      <a:pPr algn="just">
                        <a:lnSpc>
                          <a:spcPts val="4200"/>
                        </a:lnSpc>
                        <a:defRPr/>
                      </a:pPr>
                      <a:r>
                        <a:rPr lang="en-US" sz="3000">
                          <a:solidFill>
                            <a:srgbClr val="9E582B">
                              <a:alpha val="88627"/>
                            </a:srgbClr>
                          </a:solidFill>
                          <a:latin typeface="Roboto Condensed"/>
                          <a:ea typeface="Roboto Condensed"/>
                          <a:cs typeface="Roboto Condensed"/>
                          <a:sym typeface="Roboto Condensed"/>
                        </a:rPr>
                        <a:t>Cảm xúc nào của nvtt được thể hiện qua câu hỏi tu từ ở cuối bài thơ? Việc sử dụng dấu chấm lửng ở dòng thơ cuối có tác dụng gì?</a:t>
                      </a: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4E3">
                        <a:alpha val="88627"/>
                      </a:srgbClr>
                    </a:solidFill>
                  </a:tcPr>
                </a:tc>
                <a:tc>
                  <a:txBody>
                    <a:bodyPr/>
                    <a:lstStyle/>
                    <a:p>
                      <a:pPr algn="just">
                        <a:lnSpc>
                          <a:spcPts val="4200"/>
                        </a:lnSpc>
                        <a:defRPr/>
                      </a:pPr>
                      <a:endParaRPr lang="en-US" sz="1100"/>
                    </a:p>
                  </a:txBody>
                  <a:tcPr marL="19050" marR="19050" marT="19050" marB="190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bl>
          </a:graphicData>
        </a:graphic>
      </p:graphicFrame>
      <p:sp>
        <p:nvSpPr>
          <p:cNvPr id="6" name="TextBox 6"/>
          <p:cNvSpPr txBox="1"/>
          <p:nvPr/>
        </p:nvSpPr>
        <p:spPr>
          <a:xfrm>
            <a:off x="3107365" y="464494"/>
            <a:ext cx="11965562" cy="1004586"/>
          </a:xfrm>
          <a:prstGeom prst="rect">
            <a:avLst/>
          </a:prstGeom>
        </p:spPr>
        <p:txBody>
          <a:bodyPr lIns="0" tIns="0" rIns="0" bIns="0" rtlCol="0" anchor="t">
            <a:spAutoFit/>
          </a:bodyPr>
          <a:lstStyle/>
          <a:p>
            <a:pPr algn="ctr">
              <a:lnSpc>
                <a:spcPts val="8154"/>
              </a:lnSpc>
            </a:pPr>
            <a:r>
              <a:rPr lang="en-US" sz="5824">
                <a:solidFill>
                  <a:srgbClr val="884F21"/>
                </a:solidFill>
                <a:latin typeface="#9Slide07 SVNBango"/>
                <a:ea typeface="#9Slide07 SVNBango"/>
                <a:cs typeface="#9Slide07 SVNBango"/>
                <a:sym typeface="#9Slide07 SVNBango"/>
              </a:rPr>
              <a:t>NHÓM 4 (khổ 6-7)</a:t>
            </a:r>
          </a:p>
        </p:txBody>
      </p:sp>
    </p:spTree>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3" name="Group 3"/>
          <p:cNvGrpSpPr>
            <a:grpSpLocks noChangeAspect="1"/>
          </p:cNvGrpSpPr>
          <p:nvPr/>
        </p:nvGrpSpPr>
        <p:grpSpPr>
          <a:xfrm>
            <a:off x="9758636" y="866076"/>
            <a:ext cx="8326847" cy="576711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13224" r="-1322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a:off x="9501787" y="4519887"/>
            <a:ext cx="8326847" cy="5767113"/>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4851" b="-485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TextBox 9"/>
          <p:cNvSpPr txBox="1"/>
          <p:nvPr/>
        </p:nvSpPr>
        <p:spPr>
          <a:xfrm>
            <a:off x="681528" y="6318991"/>
            <a:ext cx="9077107" cy="2089150"/>
          </a:xfrm>
          <a:prstGeom prst="rect">
            <a:avLst/>
          </a:prstGeom>
        </p:spPr>
        <p:txBody>
          <a:bodyPr lIns="0" tIns="0" rIns="0" bIns="0" rtlCol="0" anchor="t">
            <a:spAutoFit/>
          </a:bodyPr>
          <a:lstStyle/>
          <a:p>
            <a:pPr algn="just">
              <a:lnSpc>
                <a:spcPts val="5599"/>
              </a:lnSpc>
            </a:pPr>
            <a:r>
              <a:rPr lang="en-US" sz="3999">
                <a:solidFill>
                  <a:srgbClr val="884F21"/>
                </a:solidFill>
                <a:latin typeface="Roboto Condensed"/>
                <a:ea typeface="Roboto Condensed"/>
                <a:cs typeface="Roboto Condensed"/>
                <a:sym typeface="Roboto Condensed"/>
              </a:rPr>
              <a:t>Hình ảnh người bà:</a:t>
            </a:r>
          </a:p>
          <a:p>
            <a:pPr algn="just">
              <a:lnSpc>
                <a:spcPts val="5599"/>
              </a:lnSpc>
            </a:pPr>
            <a:r>
              <a:rPr lang="en-US" sz="3999">
                <a:solidFill>
                  <a:srgbClr val="884F21"/>
                </a:solidFill>
                <a:latin typeface="Roboto Condensed"/>
                <a:ea typeface="Roboto Condensed"/>
                <a:cs typeface="Roboto Condensed"/>
                <a:sym typeface="Roboto Condensed"/>
              </a:rPr>
              <a:t>+</a:t>
            </a:r>
            <a:r>
              <a:rPr lang="en-US" sz="3999" i="1">
                <a:solidFill>
                  <a:srgbClr val="884F21"/>
                </a:solidFill>
                <a:latin typeface="Roboto Condensed Italics"/>
                <a:ea typeface="Roboto Condensed Italics"/>
                <a:cs typeface="Roboto Condensed Italics"/>
                <a:sym typeface="Roboto Condensed Italics"/>
              </a:rPr>
              <a:t> lận đận, nắng mưa</a:t>
            </a:r>
          </a:p>
          <a:p>
            <a:pPr algn="just">
              <a:lnSpc>
                <a:spcPts val="5599"/>
              </a:lnSpc>
            </a:pPr>
            <a:r>
              <a:rPr lang="en-US" sz="3999">
                <a:solidFill>
                  <a:srgbClr val="884F21"/>
                </a:solidFill>
                <a:latin typeface="Roboto Condensed"/>
                <a:ea typeface="Roboto Condensed"/>
                <a:cs typeface="Roboto Condensed"/>
                <a:sym typeface="Roboto Condensed"/>
              </a:rPr>
              <a:t>+ vẫn giữ thói quen dậy sớm nhóm lửa</a:t>
            </a:r>
          </a:p>
        </p:txBody>
      </p:sp>
      <p:sp>
        <p:nvSpPr>
          <p:cNvPr id="10" name="Freeform 10"/>
          <p:cNvSpPr/>
          <p:nvPr/>
        </p:nvSpPr>
        <p:spPr>
          <a:xfrm>
            <a:off x="15540693" y="-83447"/>
            <a:ext cx="2544790" cy="2827544"/>
          </a:xfrm>
          <a:custGeom>
            <a:avLst/>
            <a:gdLst/>
            <a:ahLst/>
            <a:cxnLst/>
            <a:rect l="l" t="t" r="r" b="b"/>
            <a:pathLst>
              <a:path w="2544790" h="2827544">
                <a:moveTo>
                  <a:pt x="0" y="0"/>
                </a:moveTo>
                <a:lnTo>
                  <a:pt x="2544790" y="0"/>
                </a:lnTo>
                <a:lnTo>
                  <a:pt x="2544790" y="2827544"/>
                </a:lnTo>
                <a:lnTo>
                  <a:pt x="0" y="28275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039315" y="3255750"/>
            <a:ext cx="8462472" cy="2891791"/>
          </a:xfrm>
          <a:prstGeom prst="rect">
            <a:avLst/>
          </a:prstGeom>
        </p:spPr>
        <p:txBody>
          <a:bodyPr lIns="0" tIns="0" rIns="0" bIns="0" rtlCol="0" anchor="t">
            <a:spAutoFit/>
          </a:bodyPr>
          <a:lstStyle/>
          <a:p>
            <a:pPr algn="just">
              <a:lnSpc>
                <a:spcPts val="7559"/>
              </a:lnSpc>
            </a:pPr>
            <a:r>
              <a:rPr lang="en-US" sz="5399">
                <a:solidFill>
                  <a:srgbClr val="884F21"/>
                </a:solidFill>
                <a:latin typeface="#9Slide05 ViceroyJF"/>
                <a:ea typeface="#9Slide05 ViceroyJF"/>
                <a:cs typeface="#9Slide05 ViceroyJF"/>
                <a:sym typeface="#9Slide05 ViceroyJF"/>
              </a:rPr>
              <a:t>Lận đận đời bà biết mấy nắng mưa </a:t>
            </a:r>
          </a:p>
          <a:p>
            <a:pPr algn="just">
              <a:lnSpc>
                <a:spcPts val="7559"/>
              </a:lnSpc>
            </a:pPr>
            <a:r>
              <a:rPr lang="en-US" sz="5399">
                <a:solidFill>
                  <a:srgbClr val="884F21"/>
                </a:solidFill>
                <a:latin typeface="#9Slide05 ViceroyJF"/>
                <a:ea typeface="#9Slide05 ViceroyJF"/>
                <a:cs typeface="#9Slide05 ViceroyJF"/>
                <a:sym typeface="#9Slide05 ViceroyJF"/>
              </a:rPr>
              <a:t>Mấy chục năm rồi đến tận bây giờ</a:t>
            </a:r>
          </a:p>
          <a:p>
            <a:pPr algn="just">
              <a:lnSpc>
                <a:spcPts val="7559"/>
              </a:lnSpc>
            </a:pPr>
            <a:r>
              <a:rPr lang="en-US" sz="5399">
                <a:solidFill>
                  <a:srgbClr val="884F21"/>
                </a:solidFill>
                <a:latin typeface="#9Slide05 ViceroyJF"/>
                <a:ea typeface="#9Slide05 ViceroyJF"/>
                <a:cs typeface="#9Slide05 ViceroyJF"/>
                <a:sym typeface="#9Slide05 ViceroyJF"/>
              </a:rPr>
              <a:t>Bà vẫn giữ thói quen dậy sớm</a:t>
            </a:r>
          </a:p>
        </p:txBody>
      </p:sp>
      <p:sp>
        <p:nvSpPr>
          <p:cNvPr id="12" name="TextBox 12"/>
          <p:cNvSpPr txBox="1"/>
          <p:nvPr/>
        </p:nvSpPr>
        <p:spPr>
          <a:xfrm>
            <a:off x="681528" y="66675"/>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a:p>
            <a:pPr algn="l">
              <a:lnSpc>
                <a:spcPts val="7199"/>
              </a:lnSpc>
            </a:pPr>
            <a:endParaRPr lang="en-US" sz="5999">
              <a:solidFill>
                <a:srgbClr val="701D18"/>
              </a:solidFill>
              <a:latin typeface="#9Slide05 ViceroyJF"/>
              <a:ea typeface="#9Slide05 ViceroyJF"/>
              <a:cs typeface="#9Slide05 ViceroyJF"/>
              <a:sym typeface="#9Slide05 ViceroyJF"/>
            </a:endParaRPr>
          </a:p>
        </p:txBody>
      </p:sp>
      <p:sp>
        <p:nvSpPr>
          <p:cNvPr id="13" name="TextBox 13"/>
          <p:cNvSpPr txBox="1"/>
          <p:nvPr/>
        </p:nvSpPr>
        <p:spPr>
          <a:xfrm>
            <a:off x="1028700" y="1244600"/>
            <a:ext cx="8115300" cy="1464945"/>
          </a:xfrm>
          <a:prstGeom prst="rect">
            <a:avLst/>
          </a:prstGeom>
        </p:spPr>
        <p:txBody>
          <a:bodyPr lIns="0" tIns="0" rIns="0" bIns="0" rtlCol="0" anchor="t">
            <a:spAutoFit/>
          </a:bodyPr>
          <a:lstStyle/>
          <a:p>
            <a:pPr algn="just">
              <a:lnSpc>
                <a:spcPts val="5879"/>
              </a:lnSpc>
            </a:pPr>
            <a:r>
              <a:rPr lang="en-US" sz="4199" b="1">
                <a:solidFill>
                  <a:srgbClr val="884F21"/>
                </a:solidFill>
                <a:latin typeface="Roboto Condensed Bold"/>
                <a:ea typeface="Roboto Condensed Bold"/>
                <a:cs typeface="Roboto Condensed Bold"/>
                <a:sym typeface="Roboto Condensed Bold"/>
              </a:rPr>
              <a:t>c. Suy ngẫm về cuộc đời bà và hình ảnh bếp lửa (khổ 6)</a:t>
            </a:r>
          </a:p>
        </p:txBody>
      </p:sp>
      <p:sp>
        <p:nvSpPr>
          <p:cNvPr id="14" name="TextBox 14"/>
          <p:cNvSpPr txBox="1"/>
          <p:nvPr/>
        </p:nvSpPr>
        <p:spPr>
          <a:xfrm>
            <a:off x="452388" y="8685637"/>
            <a:ext cx="9049399" cy="1384300"/>
          </a:xfrm>
          <a:prstGeom prst="rect">
            <a:avLst/>
          </a:prstGeom>
        </p:spPr>
        <p:txBody>
          <a:bodyPr lIns="0" tIns="0" rIns="0" bIns="0" rtlCol="0" anchor="t">
            <a:spAutoFit/>
          </a:bodyPr>
          <a:lstStyle/>
          <a:p>
            <a:pPr algn="just">
              <a:lnSpc>
                <a:spcPts val="5599"/>
              </a:lnSpc>
              <a:spcBef>
                <a:spcPct val="0"/>
              </a:spcBef>
            </a:pPr>
            <a:r>
              <a:rPr lang="en-US" sz="3999" b="1">
                <a:solidFill>
                  <a:srgbClr val="884F21"/>
                </a:solidFill>
                <a:latin typeface="Roboto Condensed Bold"/>
                <a:ea typeface="Roboto Condensed Bold"/>
                <a:cs typeface="Roboto Condensed Bold"/>
                <a:sym typeface="Roboto Condensed Bold"/>
              </a:rPr>
              <a:t>→ Bà lam lũ, tần tảo, yêu thương, chăm sóc cho cháu.</a:t>
            </a:r>
          </a:p>
        </p:txBody>
      </p:sp>
      <p:sp>
        <p:nvSpPr>
          <p:cNvPr id="15" name="TextBox 15"/>
          <p:cNvSpPr txBox="1"/>
          <p:nvPr/>
        </p:nvSpPr>
        <p:spPr>
          <a:xfrm>
            <a:off x="1039315" y="3246225"/>
            <a:ext cx="8462472" cy="2891791"/>
          </a:xfrm>
          <a:prstGeom prst="rect">
            <a:avLst/>
          </a:prstGeom>
        </p:spPr>
        <p:txBody>
          <a:bodyPr lIns="0" tIns="0" rIns="0" bIns="0" rtlCol="0" anchor="t">
            <a:spAutoFit/>
          </a:bodyPr>
          <a:lstStyle/>
          <a:p>
            <a:pPr algn="just">
              <a:lnSpc>
                <a:spcPts val="7559"/>
              </a:lnSpc>
            </a:pPr>
            <a:r>
              <a:rPr lang="en-US" sz="5399">
                <a:solidFill>
                  <a:srgbClr val="FF8D39"/>
                </a:solidFill>
                <a:latin typeface="#9Slide05 ViceroyJF"/>
                <a:ea typeface="#9Slide05 ViceroyJF"/>
                <a:cs typeface="#9Slide05 ViceroyJF"/>
                <a:sym typeface="#9Slide05 ViceroyJF"/>
              </a:rPr>
              <a:t>Lận đận </a:t>
            </a:r>
            <a:r>
              <a:rPr lang="en-US" sz="5399">
                <a:solidFill>
                  <a:srgbClr val="884F21"/>
                </a:solidFill>
                <a:latin typeface="#9Slide05 ViceroyJF"/>
                <a:ea typeface="#9Slide05 ViceroyJF"/>
                <a:cs typeface="#9Slide05 ViceroyJF"/>
                <a:sym typeface="#9Slide05 ViceroyJF"/>
              </a:rPr>
              <a:t>đời bà biết mấy</a:t>
            </a:r>
            <a:r>
              <a:rPr lang="en-US" sz="5399">
                <a:solidFill>
                  <a:srgbClr val="CF6917"/>
                </a:solidFill>
                <a:latin typeface="#9Slide05 ViceroyJF"/>
                <a:ea typeface="#9Slide05 ViceroyJF"/>
                <a:cs typeface="#9Slide05 ViceroyJF"/>
                <a:sym typeface="#9Slide05 ViceroyJF"/>
              </a:rPr>
              <a:t> </a:t>
            </a:r>
            <a:r>
              <a:rPr lang="en-US" sz="5399">
                <a:solidFill>
                  <a:srgbClr val="FF8D39"/>
                </a:solidFill>
                <a:latin typeface="#9Slide05 ViceroyJF"/>
                <a:ea typeface="#9Slide05 ViceroyJF"/>
                <a:cs typeface="#9Slide05 ViceroyJF"/>
                <a:sym typeface="#9Slide05 ViceroyJF"/>
              </a:rPr>
              <a:t>nắng mưa</a:t>
            </a:r>
            <a:r>
              <a:rPr lang="en-US" sz="5399">
                <a:solidFill>
                  <a:srgbClr val="CF6917"/>
                </a:solidFill>
                <a:latin typeface="#9Slide05 ViceroyJF"/>
                <a:ea typeface="#9Slide05 ViceroyJF"/>
                <a:cs typeface="#9Slide05 ViceroyJF"/>
                <a:sym typeface="#9Slide05 ViceroyJF"/>
              </a:rPr>
              <a:t> </a:t>
            </a:r>
          </a:p>
          <a:p>
            <a:pPr algn="just">
              <a:lnSpc>
                <a:spcPts val="7559"/>
              </a:lnSpc>
            </a:pPr>
            <a:r>
              <a:rPr lang="en-US" sz="5399">
                <a:solidFill>
                  <a:srgbClr val="FF8D39"/>
                </a:solidFill>
                <a:latin typeface="#9Slide05 ViceroyJF"/>
                <a:ea typeface="#9Slide05 ViceroyJF"/>
                <a:cs typeface="#9Slide05 ViceroyJF"/>
                <a:sym typeface="#9Slide05 ViceroyJF"/>
              </a:rPr>
              <a:t>Mấy chục năm</a:t>
            </a:r>
            <a:r>
              <a:rPr lang="en-US" sz="5399">
                <a:solidFill>
                  <a:srgbClr val="CF6917"/>
                </a:solidFill>
                <a:latin typeface="#9Slide05 ViceroyJF"/>
                <a:ea typeface="#9Slide05 ViceroyJF"/>
                <a:cs typeface="#9Slide05 ViceroyJF"/>
                <a:sym typeface="#9Slide05 ViceroyJF"/>
              </a:rPr>
              <a:t> </a:t>
            </a:r>
            <a:r>
              <a:rPr lang="en-US" sz="5399">
                <a:solidFill>
                  <a:srgbClr val="884F21"/>
                </a:solidFill>
                <a:latin typeface="#9Slide05 ViceroyJF"/>
                <a:ea typeface="#9Slide05 ViceroyJF"/>
                <a:cs typeface="#9Slide05 ViceroyJF"/>
                <a:sym typeface="#9Slide05 ViceroyJF"/>
              </a:rPr>
              <a:t>rồi đến tận</a:t>
            </a:r>
            <a:r>
              <a:rPr lang="en-US" sz="5399">
                <a:solidFill>
                  <a:srgbClr val="CF6917"/>
                </a:solidFill>
                <a:latin typeface="#9Slide05 ViceroyJF"/>
                <a:ea typeface="#9Slide05 ViceroyJF"/>
                <a:cs typeface="#9Slide05 ViceroyJF"/>
                <a:sym typeface="#9Slide05 ViceroyJF"/>
              </a:rPr>
              <a:t> </a:t>
            </a:r>
            <a:r>
              <a:rPr lang="en-US" sz="5399">
                <a:solidFill>
                  <a:srgbClr val="FF8D39"/>
                </a:solidFill>
                <a:latin typeface="#9Slide05 ViceroyJF"/>
                <a:ea typeface="#9Slide05 ViceroyJF"/>
                <a:cs typeface="#9Slide05 ViceroyJF"/>
                <a:sym typeface="#9Slide05 ViceroyJF"/>
              </a:rPr>
              <a:t>bây giờ</a:t>
            </a:r>
          </a:p>
          <a:p>
            <a:pPr algn="just">
              <a:lnSpc>
                <a:spcPts val="7559"/>
              </a:lnSpc>
            </a:pPr>
            <a:r>
              <a:rPr lang="en-US" sz="5399">
                <a:solidFill>
                  <a:srgbClr val="884F21"/>
                </a:solidFill>
                <a:latin typeface="#9Slide05 ViceroyJF"/>
                <a:ea typeface="#9Slide05 ViceroyJF"/>
                <a:cs typeface="#9Slide05 ViceroyJF"/>
                <a:sym typeface="#9Slide05 ViceroyJF"/>
              </a:rPr>
              <a:t>Bà vẫn</a:t>
            </a:r>
            <a:r>
              <a:rPr lang="en-US" sz="5399">
                <a:solidFill>
                  <a:srgbClr val="CF6917"/>
                </a:solidFill>
                <a:latin typeface="#9Slide05 ViceroyJF"/>
                <a:ea typeface="#9Slide05 ViceroyJF"/>
                <a:cs typeface="#9Slide05 ViceroyJF"/>
                <a:sym typeface="#9Slide05 ViceroyJF"/>
              </a:rPr>
              <a:t> </a:t>
            </a:r>
            <a:r>
              <a:rPr lang="en-US" sz="5399">
                <a:solidFill>
                  <a:srgbClr val="FF8D39"/>
                </a:solidFill>
                <a:latin typeface="#9Slide05 ViceroyJF"/>
                <a:ea typeface="#9Slide05 ViceroyJF"/>
                <a:cs typeface="#9Slide05 ViceroyJF"/>
                <a:sym typeface="#9Slide05 ViceroyJF"/>
              </a:rPr>
              <a:t>giữ thói quen dậy sớm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a:off x="12238159" y="3603558"/>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a:off x="10949713" y="844187"/>
            <a:ext cx="7338287" cy="508244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7" name="TextBox 7"/>
          <p:cNvSpPr txBox="1"/>
          <p:nvPr/>
        </p:nvSpPr>
        <p:spPr>
          <a:xfrm>
            <a:off x="630978" y="7098306"/>
            <a:ext cx="14132945" cy="2207895"/>
          </a:xfrm>
          <a:prstGeom prst="rect">
            <a:avLst/>
          </a:prstGeom>
        </p:spPr>
        <p:txBody>
          <a:bodyPr lIns="0" tIns="0" rIns="0" bIns="0" rtlCol="0" anchor="t">
            <a:spAutoFit/>
          </a:bodyPr>
          <a:lstStyle/>
          <a:p>
            <a:pPr algn="just">
              <a:lnSpc>
                <a:spcPts val="5879"/>
              </a:lnSpc>
            </a:pPr>
            <a:r>
              <a:rPr lang="en-US" sz="4199">
                <a:solidFill>
                  <a:srgbClr val="884F21"/>
                </a:solidFill>
                <a:latin typeface="Roboto Condensed"/>
                <a:ea typeface="Roboto Condensed"/>
                <a:cs typeface="Roboto Condensed"/>
                <a:sym typeface="Roboto Condensed"/>
              </a:rPr>
              <a:t>Điệp từ “nhóm” và hình ảnh ẩn dụ: Nhóm dậy những ấm áp của tình cảm gia đình, nhóm dậy sự sẻ chia tình làng nghĩa xóm, nhóm dậy sự ấm no đủ đầy; nhóm dậy cả ký ức tuổi thơ của cháu.</a:t>
            </a:r>
          </a:p>
        </p:txBody>
      </p:sp>
      <p:sp>
        <p:nvSpPr>
          <p:cNvPr id="8" name="Freeform 8"/>
          <p:cNvSpPr/>
          <p:nvPr/>
        </p:nvSpPr>
        <p:spPr>
          <a:xfrm>
            <a:off x="6540211" y="3603558"/>
            <a:ext cx="13279159" cy="7382552"/>
          </a:xfrm>
          <a:custGeom>
            <a:avLst/>
            <a:gdLst/>
            <a:ahLst/>
            <a:cxnLst/>
            <a:rect l="l" t="t" r="r" b="b"/>
            <a:pathLst>
              <a:path w="13279159" h="7382552">
                <a:moveTo>
                  <a:pt x="0" y="0"/>
                </a:moveTo>
                <a:lnTo>
                  <a:pt x="13279159" y="0"/>
                </a:lnTo>
                <a:lnTo>
                  <a:pt x="13279159" y="7382552"/>
                </a:lnTo>
                <a:lnTo>
                  <a:pt x="0" y="7382552"/>
                </a:lnTo>
                <a:lnTo>
                  <a:pt x="0" y="0"/>
                </a:lnTo>
                <a:close/>
              </a:path>
            </a:pathLst>
          </a:custGeom>
          <a:blipFill>
            <a:blip r:embed="rId6"/>
            <a:stretch>
              <a:fillRect/>
            </a:stretch>
          </a:blipFill>
        </p:spPr>
        <p:txBody>
          <a:bodyPr/>
          <a:lstStyle/>
          <a:p>
            <a:endParaRPr lang="en-US"/>
          </a:p>
        </p:txBody>
      </p:sp>
      <p:sp>
        <p:nvSpPr>
          <p:cNvPr id="9" name="Freeform 9"/>
          <p:cNvSpPr/>
          <p:nvPr/>
        </p:nvSpPr>
        <p:spPr>
          <a:xfrm>
            <a:off x="12695911" y="686018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681528" y="2890674"/>
            <a:ext cx="17026044" cy="3716021"/>
          </a:xfrm>
          <a:prstGeom prst="rect">
            <a:avLst/>
          </a:prstGeom>
        </p:spPr>
        <p:txBody>
          <a:bodyPr lIns="0" tIns="0" rIns="0" bIns="0" rtlCol="0" anchor="t">
            <a:spAutoFit/>
          </a:bodyPr>
          <a:lstStyle/>
          <a:p>
            <a:pPr algn="just">
              <a:lnSpc>
                <a:spcPts val="7279"/>
              </a:lnSpc>
            </a:pPr>
            <a:r>
              <a:rPr lang="en-US" sz="5199">
                <a:solidFill>
                  <a:srgbClr val="F38023"/>
                </a:solidFill>
                <a:latin typeface="#9Slide05 ViceroyJF"/>
                <a:ea typeface="#9Slide05 ViceroyJF"/>
                <a:cs typeface="#9Slide05 ViceroyJF"/>
                <a:sym typeface="#9Slide05 ViceroyJF"/>
              </a:rPr>
              <a:t>Nhóm</a:t>
            </a:r>
            <a:r>
              <a:rPr lang="en-US" sz="5199">
                <a:solidFill>
                  <a:srgbClr val="863D3D"/>
                </a:solidFill>
                <a:latin typeface="#9Slide05 ViceroyJF"/>
                <a:ea typeface="#9Slide05 ViceroyJF"/>
                <a:cs typeface="#9Slide05 ViceroyJF"/>
                <a:sym typeface="#9Slide05 ViceroyJF"/>
              </a:rPr>
              <a:t> bếp lửa ấp iu nồng đượm,</a:t>
            </a:r>
          </a:p>
          <a:p>
            <a:pPr algn="just">
              <a:lnSpc>
                <a:spcPts val="7279"/>
              </a:lnSpc>
            </a:pPr>
            <a:r>
              <a:rPr lang="en-US" sz="5199">
                <a:solidFill>
                  <a:srgbClr val="F38023"/>
                </a:solidFill>
                <a:latin typeface="#9Slide05 ViceroyJF"/>
                <a:ea typeface="#9Slide05 ViceroyJF"/>
                <a:cs typeface="#9Slide05 ViceroyJF"/>
                <a:sym typeface="#9Slide05 ViceroyJF"/>
              </a:rPr>
              <a:t>Nhóm</a:t>
            </a:r>
            <a:r>
              <a:rPr lang="en-US" sz="5199">
                <a:solidFill>
                  <a:srgbClr val="863D3D"/>
                </a:solidFill>
                <a:latin typeface="#9Slide05 ViceroyJF"/>
                <a:ea typeface="#9Slide05 ViceroyJF"/>
                <a:cs typeface="#9Slide05 ViceroyJF"/>
                <a:sym typeface="#9Slide05 ViceroyJF"/>
              </a:rPr>
              <a:t> niềm yêu thương, khoai sắn ngọt bùi,</a:t>
            </a:r>
          </a:p>
          <a:p>
            <a:pPr algn="just">
              <a:lnSpc>
                <a:spcPts val="7279"/>
              </a:lnSpc>
            </a:pPr>
            <a:r>
              <a:rPr lang="en-US" sz="5199">
                <a:solidFill>
                  <a:srgbClr val="F38023"/>
                </a:solidFill>
                <a:latin typeface="#9Slide05 ViceroyJF"/>
                <a:ea typeface="#9Slide05 ViceroyJF"/>
                <a:cs typeface="#9Slide05 ViceroyJF"/>
                <a:sym typeface="#9Slide05 ViceroyJF"/>
              </a:rPr>
              <a:t>Nhóm</a:t>
            </a:r>
            <a:r>
              <a:rPr lang="en-US" sz="5199">
                <a:solidFill>
                  <a:srgbClr val="863D3D"/>
                </a:solidFill>
                <a:latin typeface="#9Slide05 ViceroyJF"/>
                <a:ea typeface="#9Slide05 ViceroyJF"/>
                <a:cs typeface="#9Slide05 ViceroyJF"/>
                <a:sym typeface="#9Slide05 ViceroyJF"/>
              </a:rPr>
              <a:t> niềm xôi gạo mới, sẻ chung vui,</a:t>
            </a:r>
          </a:p>
          <a:p>
            <a:pPr algn="just">
              <a:lnSpc>
                <a:spcPts val="7279"/>
              </a:lnSpc>
            </a:pPr>
            <a:r>
              <a:rPr lang="en-US" sz="5199">
                <a:solidFill>
                  <a:srgbClr val="F38023"/>
                </a:solidFill>
                <a:latin typeface="#9Slide05 ViceroyJF"/>
                <a:ea typeface="#9Slide05 ViceroyJF"/>
                <a:cs typeface="#9Slide05 ViceroyJF"/>
                <a:sym typeface="#9Slide05 ViceroyJF"/>
              </a:rPr>
              <a:t>Nhóm</a:t>
            </a:r>
            <a:r>
              <a:rPr lang="en-US" sz="5199">
                <a:solidFill>
                  <a:srgbClr val="863D3D"/>
                </a:solidFill>
                <a:latin typeface="#9Slide05 ViceroyJF"/>
                <a:ea typeface="#9Slide05 ViceroyJF"/>
                <a:cs typeface="#9Slide05 ViceroyJF"/>
                <a:sym typeface="#9Slide05 ViceroyJF"/>
              </a:rPr>
              <a:t> dậy cả những tâm tình tuổi nhỏ...</a:t>
            </a:r>
          </a:p>
        </p:txBody>
      </p:sp>
      <p:sp>
        <p:nvSpPr>
          <p:cNvPr id="11" name="TextBox 11"/>
          <p:cNvSpPr txBox="1"/>
          <p:nvPr/>
        </p:nvSpPr>
        <p:spPr>
          <a:xfrm>
            <a:off x="1028700" y="1244600"/>
            <a:ext cx="8115300" cy="1464945"/>
          </a:xfrm>
          <a:prstGeom prst="rect">
            <a:avLst/>
          </a:prstGeom>
        </p:spPr>
        <p:txBody>
          <a:bodyPr lIns="0" tIns="0" rIns="0" bIns="0" rtlCol="0" anchor="t">
            <a:spAutoFit/>
          </a:bodyPr>
          <a:lstStyle/>
          <a:p>
            <a:pPr algn="just">
              <a:lnSpc>
                <a:spcPts val="5879"/>
              </a:lnSpc>
            </a:pPr>
            <a:r>
              <a:rPr lang="en-US" sz="4199" b="1">
                <a:solidFill>
                  <a:srgbClr val="884F21"/>
                </a:solidFill>
                <a:latin typeface="Roboto Condensed Bold"/>
                <a:ea typeface="Roboto Condensed Bold"/>
                <a:cs typeface="Roboto Condensed Bold"/>
                <a:sym typeface="Roboto Condensed Bold"/>
              </a:rPr>
              <a:t>c. Suy ngẫm về cuộc đời bà và hình ảnh bếp lửa (khổ 6)</a:t>
            </a:r>
          </a:p>
        </p:txBody>
      </p:sp>
      <p:sp>
        <p:nvSpPr>
          <p:cNvPr id="12" name="TextBox 12"/>
          <p:cNvSpPr txBox="1"/>
          <p:nvPr/>
        </p:nvSpPr>
        <p:spPr>
          <a:xfrm>
            <a:off x="681528" y="66675"/>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a:p>
            <a:pPr algn="l">
              <a:lnSpc>
                <a:spcPts val="7199"/>
              </a:lnSpc>
            </a:pPr>
            <a:endParaRPr lang="en-US" sz="5999">
              <a:solidFill>
                <a:srgbClr val="701D18"/>
              </a:solidFill>
              <a:latin typeface="#9Slide05 ViceroyJF"/>
              <a:ea typeface="#9Slide05 ViceroyJF"/>
              <a:cs typeface="#9Slide05 ViceroyJF"/>
              <a:sym typeface="#9Slide05 ViceroyJ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a:off x="8111843" y="0"/>
            <a:ext cx="14847622" cy="11104784"/>
          </a:xfrm>
          <a:custGeom>
            <a:avLst/>
            <a:gdLst/>
            <a:ahLst/>
            <a:cxnLst/>
            <a:rect l="l" t="t" r="r" b="b"/>
            <a:pathLst>
              <a:path w="14847622" h="11104784">
                <a:moveTo>
                  <a:pt x="0" y="0"/>
                </a:moveTo>
                <a:lnTo>
                  <a:pt x="14847621" y="0"/>
                </a:lnTo>
                <a:lnTo>
                  <a:pt x="14847621" y="11104784"/>
                </a:lnTo>
                <a:lnTo>
                  <a:pt x="0" y="11104784"/>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10800000">
            <a:off x="1771154" y="-256571"/>
            <a:ext cx="7867334" cy="11694005"/>
            <a:chOff x="0" y="0"/>
            <a:chExt cx="3175000" cy="4719320"/>
          </a:xfrm>
        </p:grpSpPr>
        <p:sp>
          <p:nvSpPr>
            <p:cNvPr id="5" name="Freeform 5"/>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4"/>
              <a:stretch>
                <a:fillRect l="-55799" r="-55799"/>
              </a:stretch>
            </a:blipFill>
          </p:spPr>
          <p:txBody>
            <a:bodyPr/>
            <a:lstStyle/>
            <a:p>
              <a:endParaRPr lang="en-US"/>
            </a:p>
          </p:txBody>
        </p:sp>
        <p:sp>
          <p:nvSpPr>
            <p:cNvPr id="6" name="Freeform 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sp>
        <p:nvSpPr>
          <p:cNvPr id="7" name="TextBox 7"/>
          <p:cNvSpPr txBox="1"/>
          <p:nvPr/>
        </p:nvSpPr>
        <p:spPr>
          <a:xfrm>
            <a:off x="581646" y="2050701"/>
            <a:ext cx="8079975" cy="4834891"/>
          </a:xfrm>
          <a:prstGeom prst="rect">
            <a:avLst/>
          </a:prstGeom>
        </p:spPr>
        <p:txBody>
          <a:bodyPr lIns="0" tIns="0" rIns="0" bIns="0" rtlCol="0" anchor="t">
            <a:spAutoFit/>
          </a:bodyPr>
          <a:lstStyle/>
          <a:p>
            <a:pPr algn="just">
              <a:lnSpc>
                <a:spcPts val="7559"/>
              </a:lnSpc>
            </a:pPr>
            <a:r>
              <a:rPr lang="en-US" sz="5399">
                <a:solidFill>
                  <a:srgbClr val="884F21"/>
                </a:solidFill>
                <a:latin typeface="#9Slide05 Braxton Regular"/>
                <a:ea typeface="#9Slide05 Braxton Regular"/>
                <a:cs typeface="#9Slide05 Braxton Regular"/>
                <a:sym typeface="#9Slide05 Braxton Regular"/>
              </a:rPr>
              <a:t>Xây dựng hình ảnh sóng đôi bà – bếp lửa, kết hợp các yếu tố tự sự, miêu tả, biểu cảm, sự phát triển của hình ảnh bếp lửa từ hình ảnh thực đến hình ảnh ẩn dụ,... </a:t>
            </a:r>
          </a:p>
        </p:txBody>
      </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rot="166915">
            <a:off x="3520492" y="-798423"/>
            <a:ext cx="15070501" cy="10977690"/>
          </a:xfrm>
          <a:custGeom>
            <a:avLst/>
            <a:gdLst/>
            <a:ahLst/>
            <a:cxnLst/>
            <a:rect l="l" t="t" r="r" b="b"/>
            <a:pathLst>
              <a:path w="15070501" h="10977690">
                <a:moveTo>
                  <a:pt x="0" y="0"/>
                </a:moveTo>
                <a:lnTo>
                  <a:pt x="15070500" y="0"/>
                </a:lnTo>
                <a:lnTo>
                  <a:pt x="15070500" y="10977690"/>
                </a:lnTo>
                <a:lnTo>
                  <a:pt x="0" y="10977690"/>
                </a:lnTo>
                <a:lnTo>
                  <a:pt x="0" y="0"/>
                </a:lnTo>
                <a:close/>
              </a:path>
            </a:pathLst>
          </a:custGeom>
          <a:blipFill>
            <a:blip r:embed="rId2"/>
            <a:stretch>
              <a:fillRect l="-2045" r="-2045"/>
            </a:stretch>
          </a:blipFill>
        </p:spPr>
        <p:txBody>
          <a:bodyPr/>
          <a:lstStyle/>
          <a:p>
            <a:endParaRPr lang="en-US"/>
          </a:p>
        </p:txBody>
      </p:sp>
      <p:sp>
        <p:nvSpPr>
          <p:cNvPr id="3" name="Freeform 3"/>
          <p:cNvSpPr/>
          <p:nvPr/>
        </p:nvSpPr>
        <p:spPr>
          <a:xfrm flipV="1">
            <a:off x="-9072094" y="0"/>
            <a:ext cx="42340716" cy="10777637"/>
          </a:xfrm>
          <a:custGeom>
            <a:avLst/>
            <a:gdLst/>
            <a:ahLst/>
            <a:cxnLst/>
            <a:rect l="l" t="t" r="r" b="b"/>
            <a:pathLst>
              <a:path w="42340716" h="10777637">
                <a:moveTo>
                  <a:pt x="0" y="10777637"/>
                </a:moveTo>
                <a:lnTo>
                  <a:pt x="42340716" y="10777637"/>
                </a:lnTo>
                <a:lnTo>
                  <a:pt x="42340716" y="0"/>
                </a:lnTo>
                <a:lnTo>
                  <a:pt x="0" y="0"/>
                </a:lnTo>
                <a:lnTo>
                  <a:pt x="0" y="10777637"/>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618016" y="299968"/>
            <a:ext cx="15641284" cy="6867524"/>
          </a:xfrm>
          <a:prstGeom prst="rect">
            <a:avLst/>
          </a:prstGeom>
        </p:spPr>
        <p:txBody>
          <a:bodyPr lIns="0" tIns="0" rIns="0" bIns="0" rtlCol="0" anchor="t">
            <a:spAutoFit/>
          </a:bodyPr>
          <a:lstStyle/>
          <a:p>
            <a:pPr algn="just">
              <a:lnSpc>
                <a:spcPts val="5999"/>
              </a:lnSpc>
            </a:pPr>
            <a:r>
              <a:rPr lang="en-US" sz="5999">
                <a:solidFill>
                  <a:srgbClr val="9D4C09"/>
                </a:solidFill>
                <a:latin typeface="#9Slide05 ViceroyJF"/>
                <a:ea typeface="#9Slide05 ViceroyJF"/>
                <a:cs typeface="#9Slide05 ViceroyJF"/>
                <a:sym typeface="#9Slide05 ViceroyJF"/>
              </a:rPr>
              <a:t>Tôi đâu biết bà tôi cơ cực thế</a:t>
            </a:r>
          </a:p>
          <a:p>
            <a:pPr algn="just">
              <a:lnSpc>
                <a:spcPts val="5999"/>
              </a:lnSpc>
            </a:pPr>
            <a:r>
              <a:rPr lang="en-US" sz="5999">
                <a:solidFill>
                  <a:srgbClr val="9D4C09"/>
                </a:solidFill>
                <a:latin typeface="#9Slide05 ViceroyJF"/>
                <a:ea typeface="#9Slide05 ViceroyJF"/>
                <a:cs typeface="#9Slide05 ViceroyJF"/>
                <a:sym typeface="#9Slide05 ViceroyJF"/>
              </a:rPr>
              <a:t>bà mò cua xúc tép ở đồng Quan</a:t>
            </a:r>
          </a:p>
          <a:p>
            <a:pPr algn="just">
              <a:lnSpc>
                <a:spcPts val="5999"/>
              </a:lnSpc>
            </a:pPr>
            <a:r>
              <a:rPr lang="en-US" sz="5999">
                <a:solidFill>
                  <a:srgbClr val="9D4C09"/>
                </a:solidFill>
                <a:latin typeface="#9Slide05 ViceroyJF"/>
                <a:ea typeface="#9Slide05 ViceroyJF"/>
                <a:cs typeface="#9Slide05 ViceroyJF"/>
                <a:sym typeface="#9Slide05 ViceroyJF"/>
              </a:rPr>
              <a:t>bà đi gánh chè xanh Ba Trại</a:t>
            </a:r>
          </a:p>
          <a:p>
            <a:pPr algn="just">
              <a:lnSpc>
                <a:spcPts val="5999"/>
              </a:lnSpc>
            </a:pPr>
            <a:r>
              <a:rPr lang="en-US" sz="5999">
                <a:solidFill>
                  <a:srgbClr val="9D4C09"/>
                </a:solidFill>
                <a:latin typeface="#9Slide05 ViceroyJF"/>
                <a:ea typeface="#9Slide05 ViceroyJF"/>
                <a:cs typeface="#9Slide05 ViceroyJF"/>
                <a:sym typeface="#9Slide05 ViceroyJF"/>
              </a:rPr>
              <a:t>Quán Cháo, Đồng Giao thập thững những đêm hàn</a:t>
            </a:r>
          </a:p>
          <a:p>
            <a:pPr algn="just">
              <a:lnSpc>
                <a:spcPts val="5999"/>
              </a:lnSpc>
            </a:pPr>
            <a:endParaRPr lang="en-US" sz="5999">
              <a:solidFill>
                <a:srgbClr val="9D4C09"/>
              </a:solidFill>
              <a:latin typeface="#9Slide05 ViceroyJF"/>
              <a:ea typeface="#9Slide05 ViceroyJF"/>
              <a:cs typeface="#9Slide05 ViceroyJF"/>
              <a:sym typeface="#9Slide05 ViceroyJF"/>
            </a:endParaRPr>
          </a:p>
          <a:p>
            <a:pPr algn="just">
              <a:lnSpc>
                <a:spcPts val="5999"/>
              </a:lnSpc>
            </a:pPr>
            <a:r>
              <a:rPr lang="en-US" sz="5999">
                <a:solidFill>
                  <a:srgbClr val="9D4C09"/>
                </a:solidFill>
                <a:latin typeface="#9Slide05 ViceroyJF"/>
                <a:ea typeface="#9Slide05 ViceroyJF"/>
                <a:cs typeface="#9Slide05 ViceroyJF"/>
                <a:sym typeface="#9Slide05 ViceroyJF"/>
              </a:rPr>
              <a:t>Tôi trong suốt giữa hai bờ hư - thực</a:t>
            </a:r>
          </a:p>
          <a:p>
            <a:pPr algn="just">
              <a:lnSpc>
                <a:spcPts val="5999"/>
              </a:lnSpc>
            </a:pPr>
            <a:r>
              <a:rPr lang="en-US" sz="5999">
                <a:solidFill>
                  <a:srgbClr val="9D4C09"/>
                </a:solidFill>
                <a:latin typeface="#9Slide05 ViceroyJF"/>
                <a:ea typeface="#9Slide05 ViceroyJF"/>
                <a:cs typeface="#9Slide05 ViceroyJF"/>
                <a:sym typeface="#9Slide05 ViceroyJF"/>
              </a:rPr>
              <a:t>giữa bà tôi và tiên phật, thánh thần</a:t>
            </a:r>
          </a:p>
          <a:p>
            <a:pPr algn="just">
              <a:lnSpc>
                <a:spcPts val="5999"/>
              </a:lnSpc>
            </a:pPr>
            <a:r>
              <a:rPr lang="en-US" sz="5999">
                <a:solidFill>
                  <a:srgbClr val="9D4C09"/>
                </a:solidFill>
                <a:latin typeface="#9Slide05 ViceroyJF"/>
                <a:ea typeface="#9Slide05 ViceroyJF"/>
                <a:cs typeface="#9Slide05 ViceroyJF"/>
                <a:sym typeface="#9Slide05 ViceroyJF"/>
              </a:rPr>
              <a:t>cái năm đói củ dong riềng luộc sượng</a:t>
            </a:r>
          </a:p>
          <a:p>
            <a:pPr algn="just">
              <a:lnSpc>
                <a:spcPts val="5999"/>
              </a:lnSpc>
            </a:pPr>
            <a:r>
              <a:rPr lang="en-US" sz="5999">
                <a:solidFill>
                  <a:srgbClr val="9D4C09"/>
                </a:solidFill>
                <a:latin typeface="#9Slide05 ViceroyJF"/>
                <a:ea typeface="#9Slide05 ViceroyJF"/>
                <a:cs typeface="#9Slide05 ViceroyJF"/>
                <a:sym typeface="#9Slide05 ViceroyJF"/>
              </a:rPr>
              <a:t>cứ nghe thơm mùi huệ trắng hương trầm</a:t>
            </a:r>
          </a:p>
        </p:txBody>
      </p:sp>
      <p:sp>
        <p:nvSpPr>
          <p:cNvPr id="5" name="Freeform 5"/>
          <p:cNvSpPr/>
          <p:nvPr/>
        </p:nvSpPr>
        <p:spPr>
          <a:xfrm>
            <a:off x="10921911" y="-2822414"/>
            <a:ext cx="8703426" cy="13055139"/>
          </a:xfrm>
          <a:custGeom>
            <a:avLst/>
            <a:gdLst/>
            <a:ahLst/>
            <a:cxnLst/>
            <a:rect l="l" t="t" r="r" b="b"/>
            <a:pathLst>
              <a:path w="8703426" h="13055139">
                <a:moveTo>
                  <a:pt x="0" y="0"/>
                </a:moveTo>
                <a:lnTo>
                  <a:pt x="8703425" y="0"/>
                </a:lnTo>
                <a:lnTo>
                  <a:pt x="8703425" y="13055139"/>
                </a:lnTo>
                <a:lnTo>
                  <a:pt x="0" y="13055139"/>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222981" y="8200784"/>
            <a:ext cx="12682585" cy="2031941"/>
            <a:chOff x="0" y="0"/>
            <a:chExt cx="3340269" cy="535161"/>
          </a:xfrm>
        </p:grpSpPr>
        <p:sp>
          <p:nvSpPr>
            <p:cNvPr id="7" name="Freeform 7"/>
            <p:cNvSpPr/>
            <p:nvPr/>
          </p:nvSpPr>
          <p:spPr>
            <a:xfrm>
              <a:off x="0" y="0"/>
              <a:ext cx="3340269" cy="535161"/>
            </a:xfrm>
            <a:custGeom>
              <a:avLst/>
              <a:gdLst/>
              <a:ahLst/>
              <a:cxnLst/>
              <a:rect l="l" t="t" r="r" b="b"/>
              <a:pathLst>
                <a:path w="3340269" h="535161">
                  <a:moveTo>
                    <a:pt x="31132" y="0"/>
                  </a:moveTo>
                  <a:lnTo>
                    <a:pt x="3309137" y="0"/>
                  </a:lnTo>
                  <a:cubicBezTo>
                    <a:pt x="3326331" y="0"/>
                    <a:pt x="3340269" y="13938"/>
                    <a:pt x="3340269" y="31132"/>
                  </a:cubicBezTo>
                  <a:lnTo>
                    <a:pt x="3340269" y="504029"/>
                  </a:lnTo>
                  <a:cubicBezTo>
                    <a:pt x="3340269" y="521223"/>
                    <a:pt x="3326331" y="535161"/>
                    <a:pt x="3309137" y="535161"/>
                  </a:cubicBezTo>
                  <a:lnTo>
                    <a:pt x="31132" y="535161"/>
                  </a:lnTo>
                  <a:cubicBezTo>
                    <a:pt x="22875" y="535161"/>
                    <a:pt x="14957" y="531881"/>
                    <a:pt x="9118" y="526043"/>
                  </a:cubicBezTo>
                  <a:cubicBezTo>
                    <a:pt x="3280" y="520204"/>
                    <a:pt x="0" y="512286"/>
                    <a:pt x="0" y="504029"/>
                  </a:cubicBezTo>
                  <a:lnTo>
                    <a:pt x="0" y="31132"/>
                  </a:lnTo>
                  <a:cubicBezTo>
                    <a:pt x="0" y="22875"/>
                    <a:pt x="3280" y="14957"/>
                    <a:pt x="9118" y="9118"/>
                  </a:cubicBezTo>
                  <a:cubicBezTo>
                    <a:pt x="14957" y="3280"/>
                    <a:pt x="22875" y="0"/>
                    <a:pt x="31132" y="0"/>
                  </a:cubicBezTo>
                  <a:close/>
                </a:path>
              </a:pathLst>
            </a:custGeom>
            <a:solidFill>
              <a:srgbClr val="FFF2BC">
                <a:alpha val="69804"/>
              </a:srgbClr>
            </a:solidFill>
          </p:spPr>
          <p:txBody>
            <a:bodyPr/>
            <a:lstStyle/>
            <a:p>
              <a:endParaRPr lang="en-US"/>
            </a:p>
          </p:txBody>
        </p:sp>
        <p:sp>
          <p:nvSpPr>
            <p:cNvPr id="8" name="TextBox 8"/>
            <p:cNvSpPr txBox="1"/>
            <p:nvPr/>
          </p:nvSpPr>
          <p:spPr>
            <a:xfrm>
              <a:off x="0" y="-38100"/>
              <a:ext cx="3340269" cy="573261"/>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621263" y="8439151"/>
            <a:ext cx="11596345" cy="1571624"/>
          </a:xfrm>
          <a:prstGeom prst="rect">
            <a:avLst/>
          </a:prstGeom>
        </p:spPr>
        <p:txBody>
          <a:bodyPr lIns="0" tIns="0" rIns="0" bIns="0" rtlCol="0" anchor="t">
            <a:spAutoFit/>
          </a:bodyPr>
          <a:lstStyle/>
          <a:p>
            <a:pPr algn="just">
              <a:lnSpc>
                <a:spcPts val="5999"/>
              </a:lnSpc>
            </a:pPr>
            <a:r>
              <a:rPr lang="en-US" sz="5999">
                <a:solidFill>
                  <a:srgbClr val="884F21"/>
                </a:solidFill>
                <a:latin typeface="#9Slide05 VL Fadilla"/>
                <a:ea typeface="#9Slide05 VL Fadilla"/>
                <a:cs typeface="#9Slide05 VL Fadilla"/>
                <a:sym typeface="#9Slide05 VL Fadilla"/>
              </a:rPr>
              <a:t>Với Nguyễn Duy, bà vất vả để nuôi cháu lớn, bà còn hơn cả tiên phật thánh thần,...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a:off x="8111843" y="0"/>
            <a:ext cx="14847622" cy="11104784"/>
          </a:xfrm>
          <a:custGeom>
            <a:avLst/>
            <a:gdLst/>
            <a:ahLst/>
            <a:cxnLst/>
            <a:rect l="l" t="t" r="r" b="b"/>
            <a:pathLst>
              <a:path w="14847622" h="11104784">
                <a:moveTo>
                  <a:pt x="0" y="0"/>
                </a:moveTo>
                <a:lnTo>
                  <a:pt x="14847621" y="0"/>
                </a:lnTo>
                <a:lnTo>
                  <a:pt x="14847621" y="11104784"/>
                </a:lnTo>
                <a:lnTo>
                  <a:pt x="0" y="11104784"/>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10800000">
            <a:off x="1771154" y="-256571"/>
            <a:ext cx="7867334" cy="11694005"/>
            <a:chOff x="0" y="0"/>
            <a:chExt cx="3175000" cy="4719320"/>
          </a:xfrm>
        </p:grpSpPr>
        <p:sp>
          <p:nvSpPr>
            <p:cNvPr id="5" name="Freeform 5"/>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4"/>
              <a:stretch>
                <a:fillRect l="-55799" r="-55799"/>
              </a:stretch>
            </a:blipFill>
          </p:spPr>
          <p:txBody>
            <a:bodyPr/>
            <a:lstStyle/>
            <a:p>
              <a:endParaRPr lang="en-US"/>
            </a:p>
          </p:txBody>
        </p:sp>
        <p:sp>
          <p:nvSpPr>
            <p:cNvPr id="6" name="Freeform 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sp>
        <p:nvSpPr>
          <p:cNvPr id="7" name="TextBox 7"/>
          <p:cNvSpPr txBox="1"/>
          <p:nvPr/>
        </p:nvSpPr>
        <p:spPr>
          <a:xfrm>
            <a:off x="615973" y="1192530"/>
            <a:ext cx="8079975" cy="7692391"/>
          </a:xfrm>
          <a:prstGeom prst="rect">
            <a:avLst/>
          </a:prstGeom>
        </p:spPr>
        <p:txBody>
          <a:bodyPr lIns="0" tIns="0" rIns="0" bIns="0" rtlCol="0" anchor="t">
            <a:spAutoFit/>
          </a:bodyPr>
          <a:lstStyle/>
          <a:p>
            <a:pPr algn="just">
              <a:lnSpc>
                <a:spcPts val="7559"/>
              </a:lnSpc>
            </a:pPr>
            <a:r>
              <a:rPr lang="en-US" sz="5399">
                <a:solidFill>
                  <a:srgbClr val="884F21"/>
                </a:solidFill>
                <a:latin typeface="#9Slide05 Braxton Regular"/>
                <a:ea typeface="#9Slide05 Braxton Regular"/>
                <a:cs typeface="#9Slide05 Braxton Regular"/>
                <a:sym typeface="#9Slide05 Braxton Regular"/>
              </a:rPr>
              <a:t>→Tất cả những yếu tố đó đã góp phần thể hiện hình ảnh bà – hiện thân cho những giá trị tốt đẹp của người phụ nữ Việt Nam (đảm đang, chịu đựng, trao truyền cho con cháu tình yêu, niềm tin và những giá trị tốt đẹp) và tình cảm biết ơn, thương nhớ bà khôn nguôi.</a:t>
            </a:r>
          </a:p>
        </p:txBody>
      </p:sp>
    </p:spTree>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9" name="TextBox 9"/>
          <p:cNvSpPr txBox="1"/>
          <p:nvPr/>
        </p:nvSpPr>
        <p:spPr>
          <a:xfrm>
            <a:off x="681528" y="66675"/>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a:p>
            <a:pPr algn="l">
              <a:lnSpc>
                <a:spcPts val="7199"/>
              </a:lnSpc>
            </a:pPr>
            <a:endParaRPr lang="en-US" sz="5999">
              <a:solidFill>
                <a:srgbClr val="701D18"/>
              </a:solidFill>
              <a:latin typeface="#9Slide05 ViceroyJF"/>
              <a:ea typeface="#9Slide05 ViceroyJF"/>
              <a:cs typeface="#9Slide05 ViceroyJF"/>
              <a:sym typeface="#9Slide05 ViceroyJF"/>
            </a:endParaRPr>
          </a:p>
        </p:txBody>
      </p:sp>
      <p:sp>
        <p:nvSpPr>
          <p:cNvPr id="10" name="TextBox 10"/>
          <p:cNvSpPr txBox="1"/>
          <p:nvPr/>
        </p:nvSpPr>
        <p:spPr>
          <a:xfrm>
            <a:off x="1028700" y="1244600"/>
            <a:ext cx="11898968" cy="1464945"/>
          </a:xfrm>
          <a:prstGeom prst="rect">
            <a:avLst/>
          </a:prstGeom>
        </p:spPr>
        <p:txBody>
          <a:bodyPr lIns="0" tIns="0" rIns="0" bIns="0" rtlCol="0" anchor="t">
            <a:spAutoFit/>
          </a:bodyPr>
          <a:lstStyle/>
          <a:p>
            <a:pPr algn="just">
              <a:lnSpc>
                <a:spcPts val="5879"/>
              </a:lnSpc>
            </a:pPr>
            <a:r>
              <a:rPr lang="en-US" sz="4199" b="1">
                <a:solidFill>
                  <a:srgbClr val="884F21"/>
                </a:solidFill>
                <a:latin typeface="Roboto Condensed Bold"/>
                <a:ea typeface="Roboto Condensed Bold"/>
                <a:cs typeface="Roboto Condensed Bold"/>
                <a:sym typeface="Roboto Condensed Bold"/>
              </a:rPr>
              <a:t>d. Nỗi nhớ bà nhớ bếp lửa trong tiềm thức của nhà thơ (khổ cuối)</a:t>
            </a:r>
          </a:p>
        </p:txBody>
      </p:sp>
      <p:sp>
        <p:nvSpPr>
          <p:cNvPr id="11" name="TextBox 11"/>
          <p:cNvSpPr txBox="1"/>
          <p:nvPr/>
        </p:nvSpPr>
        <p:spPr>
          <a:xfrm>
            <a:off x="1028700" y="3948598"/>
            <a:ext cx="11898968" cy="4796791"/>
          </a:xfrm>
          <a:prstGeom prst="rect">
            <a:avLst/>
          </a:prstGeom>
        </p:spPr>
        <p:txBody>
          <a:bodyPr lIns="0" tIns="0" rIns="0" bIns="0" rtlCol="0" anchor="t">
            <a:spAutoFit/>
          </a:bodyPr>
          <a:lstStyle/>
          <a:p>
            <a:pPr algn="just">
              <a:lnSpc>
                <a:spcPts val="7559"/>
              </a:lnSpc>
            </a:pPr>
            <a:r>
              <a:rPr lang="en-US" sz="5399">
                <a:solidFill>
                  <a:srgbClr val="884F21"/>
                </a:solidFill>
                <a:latin typeface="#9Slide05 ViceroyJF"/>
                <a:ea typeface="#9Slide05 ViceroyJF"/>
                <a:cs typeface="#9Slide05 ViceroyJF"/>
                <a:sym typeface="#9Slide05 ViceroyJF"/>
              </a:rPr>
              <a:t>Giờ cháu đã đi xa. Có ngọn khói trăm tàu, </a:t>
            </a:r>
          </a:p>
          <a:p>
            <a:pPr algn="just">
              <a:lnSpc>
                <a:spcPts val="7559"/>
              </a:lnSpc>
            </a:pPr>
            <a:r>
              <a:rPr lang="en-US" sz="5399">
                <a:solidFill>
                  <a:srgbClr val="884F21"/>
                </a:solidFill>
                <a:latin typeface="#9Slide05 ViceroyJF"/>
                <a:ea typeface="#9Slide05 ViceroyJF"/>
                <a:cs typeface="#9Slide05 ViceroyJF"/>
                <a:sym typeface="#9Slide05 ViceroyJF"/>
              </a:rPr>
              <a:t>Có lửa trăm nhà, niềm vui trăm ngả, </a:t>
            </a:r>
          </a:p>
          <a:p>
            <a:pPr algn="just">
              <a:lnSpc>
                <a:spcPts val="7559"/>
              </a:lnSpc>
            </a:pPr>
            <a:r>
              <a:rPr lang="en-US" sz="5399">
                <a:solidFill>
                  <a:srgbClr val="884F21"/>
                </a:solidFill>
                <a:latin typeface="#9Slide05 ViceroyJF"/>
                <a:ea typeface="#9Slide05 ViceroyJF"/>
                <a:cs typeface="#9Slide05 ViceroyJF"/>
                <a:sym typeface="#9Slide05 ViceroyJF"/>
              </a:rPr>
              <a:t>Nhưng vẫn chẳng lúc nào quên nhắc nhở: </a:t>
            </a:r>
          </a:p>
          <a:p>
            <a:pPr algn="just">
              <a:lnSpc>
                <a:spcPts val="7559"/>
              </a:lnSpc>
            </a:pPr>
            <a:r>
              <a:rPr lang="en-US" sz="5399">
                <a:solidFill>
                  <a:srgbClr val="884F21"/>
                </a:solidFill>
                <a:latin typeface="#9Slide05 ViceroyJF"/>
                <a:ea typeface="#9Slide05 ViceroyJF"/>
                <a:cs typeface="#9Slide05 ViceroyJF"/>
                <a:sym typeface="#9Slide05 ViceroyJF"/>
              </a:rPr>
              <a:t>- Sớm mai này, bà nhóm bếp lên chưa?...</a:t>
            </a:r>
          </a:p>
          <a:p>
            <a:pPr algn="just">
              <a:lnSpc>
                <a:spcPts val="7559"/>
              </a:lnSpc>
            </a:pPr>
            <a:endParaRPr lang="en-US" sz="5399">
              <a:solidFill>
                <a:srgbClr val="884F21"/>
              </a:solidFill>
              <a:latin typeface="#9Slide05 ViceroyJF"/>
              <a:ea typeface="#9Slide05 ViceroyJF"/>
              <a:cs typeface="#9Slide05 ViceroyJF"/>
              <a:sym typeface="#9Slide05 ViceroyJF"/>
            </a:endParaRPr>
          </a:p>
        </p:txBody>
      </p:sp>
      <p:sp>
        <p:nvSpPr>
          <p:cNvPr id="12" name="TextBox 12"/>
          <p:cNvSpPr txBox="1"/>
          <p:nvPr/>
        </p:nvSpPr>
        <p:spPr>
          <a:xfrm>
            <a:off x="1028700" y="3958123"/>
            <a:ext cx="11898968" cy="4796791"/>
          </a:xfrm>
          <a:prstGeom prst="rect">
            <a:avLst/>
          </a:prstGeom>
        </p:spPr>
        <p:txBody>
          <a:bodyPr lIns="0" tIns="0" rIns="0" bIns="0" rtlCol="0" anchor="t">
            <a:spAutoFit/>
          </a:bodyPr>
          <a:lstStyle/>
          <a:p>
            <a:pPr algn="just">
              <a:lnSpc>
                <a:spcPts val="7559"/>
              </a:lnSpc>
            </a:pPr>
            <a:r>
              <a:rPr lang="en-US" sz="5399">
                <a:solidFill>
                  <a:srgbClr val="884F21"/>
                </a:solidFill>
                <a:latin typeface="#9Slide05 ViceroyJF"/>
                <a:ea typeface="#9Slide05 ViceroyJF"/>
                <a:cs typeface="#9Slide05 ViceroyJF"/>
                <a:sym typeface="#9Slide05 ViceroyJF"/>
              </a:rPr>
              <a:t>Giờ cháu đã </a:t>
            </a:r>
            <a:r>
              <a:rPr lang="en-US" sz="5399">
                <a:solidFill>
                  <a:srgbClr val="FF8D39"/>
                </a:solidFill>
                <a:latin typeface="#9Slide05 ViceroyJF"/>
                <a:ea typeface="#9Slide05 ViceroyJF"/>
                <a:cs typeface="#9Slide05 ViceroyJF"/>
                <a:sym typeface="#9Slide05 ViceroyJF"/>
              </a:rPr>
              <a:t>đi xa</a:t>
            </a:r>
            <a:r>
              <a:rPr lang="en-US" sz="5399">
                <a:solidFill>
                  <a:srgbClr val="884F21"/>
                </a:solidFill>
                <a:latin typeface="#9Slide05 ViceroyJF"/>
                <a:ea typeface="#9Slide05 ViceroyJF"/>
                <a:cs typeface="#9Slide05 ViceroyJF"/>
                <a:sym typeface="#9Slide05 ViceroyJF"/>
              </a:rPr>
              <a:t>. Có ngọn khói </a:t>
            </a:r>
            <a:r>
              <a:rPr lang="en-US" sz="5399">
                <a:solidFill>
                  <a:srgbClr val="FF8D39"/>
                </a:solidFill>
                <a:latin typeface="#9Slide05 ViceroyJF"/>
                <a:ea typeface="#9Slide05 ViceroyJF"/>
                <a:cs typeface="#9Slide05 ViceroyJF"/>
                <a:sym typeface="#9Slide05 ViceroyJF"/>
              </a:rPr>
              <a:t>trăm tàu</a:t>
            </a:r>
            <a:r>
              <a:rPr lang="en-US" sz="5399">
                <a:solidFill>
                  <a:srgbClr val="884F21"/>
                </a:solidFill>
                <a:latin typeface="#9Slide05 ViceroyJF"/>
                <a:ea typeface="#9Slide05 ViceroyJF"/>
                <a:cs typeface="#9Slide05 ViceroyJF"/>
                <a:sym typeface="#9Slide05 ViceroyJF"/>
              </a:rPr>
              <a:t>, </a:t>
            </a:r>
          </a:p>
          <a:p>
            <a:pPr algn="just">
              <a:lnSpc>
                <a:spcPts val="7559"/>
              </a:lnSpc>
            </a:pPr>
            <a:r>
              <a:rPr lang="en-US" sz="5399">
                <a:solidFill>
                  <a:srgbClr val="884F21"/>
                </a:solidFill>
                <a:latin typeface="#9Slide05 ViceroyJF"/>
                <a:ea typeface="#9Slide05 ViceroyJF"/>
                <a:cs typeface="#9Slide05 ViceroyJF"/>
                <a:sym typeface="#9Slide05 ViceroyJF"/>
              </a:rPr>
              <a:t>Có lửa </a:t>
            </a:r>
            <a:r>
              <a:rPr lang="en-US" sz="5399">
                <a:solidFill>
                  <a:srgbClr val="FF8D39"/>
                </a:solidFill>
                <a:latin typeface="#9Slide05 ViceroyJF"/>
                <a:ea typeface="#9Slide05 ViceroyJF"/>
                <a:cs typeface="#9Slide05 ViceroyJF"/>
                <a:sym typeface="#9Slide05 ViceroyJF"/>
              </a:rPr>
              <a:t>trăm nhà</a:t>
            </a:r>
            <a:r>
              <a:rPr lang="en-US" sz="5399">
                <a:solidFill>
                  <a:srgbClr val="884F21"/>
                </a:solidFill>
                <a:latin typeface="#9Slide05 ViceroyJF"/>
                <a:ea typeface="#9Slide05 ViceroyJF"/>
                <a:cs typeface="#9Slide05 ViceroyJF"/>
                <a:sym typeface="#9Slide05 ViceroyJF"/>
              </a:rPr>
              <a:t>, niềm vui </a:t>
            </a:r>
            <a:r>
              <a:rPr lang="en-US" sz="5399">
                <a:solidFill>
                  <a:srgbClr val="FF8D39"/>
                </a:solidFill>
                <a:latin typeface="#9Slide05 ViceroyJF"/>
                <a:ea typeface="#9Slide05 ViceroyJF"/>
                <a:cs typeface="#9Slide05 ViceroyJF"/>
                <a:sym typeface="#9Slide05 ViceroyJF"/>
              </a:rPr>
              <a:t>trăm ngả</a:t>
            </a:r>
            <a:r>
              <a:rPr lang="en-US" sz="5399">
                <a:solidFill>
                  <a:srgbClr val="884F21"/>
                </a:solidFill>
                <a:latin typeface="#9Slide05 ViceroyJF"/>
                <a:ea typeface="#9Slide05 ViceroyJF"/>
                <a:cs typeface="#9Slide05 ViceroyJF"/>
                <a:sym typeface="#9Slide05 ViceroyJF"/>
              </a:rPr>
              <a:t>, </a:t>
            </a:r>
          </a:p>
          <a:p>
            <a:pPr algn="just">
              <a:lnSpc>
                <a:spcPts val="7559"/>
              </a:lnSpc>
            </a:pPr>
            <a:r>
              <a:rPr lang="en-US" sz="5399">
                <a:solidFill>
                  <a:srgbClr val="884F21"/>
                </a:solidFill>
                <a:latin typeface="#9Slide05 ViceroyJF"/>
                <a:ea typeface="#9Slide05 ViceroyJF"/>
                <a:cs typeface="#9Slide05 ViceroyJF"/>
                <a:sym typeface="#9Slide05 ViceroyJF"/>
              </a:rPr>
              <a:t>Nhưng vẫn </a:t>
            </a:r>
            <a:r>
              <a:rPr lang="en-US" sz="5399">
                <a:solidFill>
                  <a:srgbClr val="FF8D39"/>
                </a:solidFill>
                <a:latin typeface="#9Slide05 ViceroyJF"/>
                <a:ea typeface="#9Slide05 ViceroyJF"/>
                <a:cs typeface="#9Slide05 ViceroyJF"/>
                <a:sym typeface="#9Slide05 ViceroyJF"/>
              </a:rPr>
              <a:t>chẳng lúc nào quên nhắc nhở</a:t>
            </a:r>
            <a:r>
              <a:rPr lang="en-US" sz="5399">
                <a:solidFill>
                  <a:srgbClr val="884F21"/>
                </a:solidFill>
                <a:latin typeface="#9Slide05 ViceroyJF"/>
                <a:ea typeface="#9Slide05 ViceroyJF"/>
                <a:cs typeface="#9Slide05 ViceroyJF"/>
                <a:sym typeface="#9Slide05 ViceroyJF"/>
              </a:rPr>
              <a:t>: </a:t>
            </a:r>
          </a:p>
          <a:p>
            <a:pPr algn="just">
              <a:lnSpc>
                <a:spcPts val="7559"/>
              </a:lnSpc>
            </a:pPr>
            <a:r>
              <a:rPr lang="en-US" sz="5399">
                <a:solidFill>
                  <a:srgbClr val="884F21"/>
                </a:solidFill>
                <a:latin typeface="#9Slide05 ViceroyJF"/>
                <a:ea typeface="#9Slide05 ViceroyJF"/>
                <a:cs typeface="#9Slide05 ViceroyJF"/>
                <a:sym typeface="#9Slide05 ViceroyJF"/>
              </a:rPr>
              <a:t>- </a:t>
            </a:r>
            <a:r>
              <a:rPr lang="en-US" sz="5399">
                <a:solidFill>
                  <a:srgbClr val="FF8D39"/>
                </a:solidFill>
                <a:latin typeface="#9Slide05 ViceroyJF"/>
                <a:ea typeface="#9Slide05 ViceroyJF"/>
                <a:cs typeface="#9Slide05 ViceroyJF"/>
                <a:sym typeface="#9Slide05 ViceroyJF"/>
              </a:rPr>
              <a:t>Sớm mai này, bà nhóm bếp lên chưa?</a:t>
            </a:r>
            <a:r>
              <a:rPr lang="en-US" sz="5399">
                <a:solidFill>
                  <a:srgbClr val="884F21"/>
                </a:solidFill>
                <a:latin typeface="#9Slide05 ViceroyJF"/>
                <a:ea typeface="#9Slide05 ViceroyJF"/>
                <a:cs typeface="#9Slide05 ViceroyJF"/>
                <a:sym typeface="#9Slide05 ViceroyJF"/>
              </a:rPr>
              <a:t>...</a:t>
            </a:r>
          </a:p>
          <a:p>
            <a:pPr algn="just">
              <a:lnSpc>
                <a:spcPts val="7559"/>
              </a:lnSpc>
            </a:pPr>
            <a:endParaRPr lang="en-US" sz="5399">
              <a:solidFill>
                <a:srgbClr val="884F21"/>
              </a:solidFill>
              <a:latin typeface="#9Slide05 ViceroyJF"/>
              <a:ea typeface="#9Slide05 ViceroyJF"/>
              <a:cs typeface="#9Slide05 ViceroyJF"/>
              <a:sym typeface="#9Slide05 ViceroyJF"/>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9" name="TextBox 9"/>
          <p:cNvSpPr txBox="1"/>
          <p:nvPr/>
        </p:nvSpPr>
        <p:spPr>
          <a:xfrm>
            <a:off x="681528" y="66675"/>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a:p>
            <a:pPr algn="l">
              <a:lnSpc>
                <a:spcPts val="7199"/>
              </a:lnSpc>
            </a:pPr>
            <a:endParaRPr lang="en-US" sz="5999">
              <a:solidFill>
                <a:srgbClr val="701D18"/>
              </a:solidFill>
              <a:latin typeface="#9Slide05 ViceroyJF"/>
              <a:ea typeface="#9Slide05 ViceroyJF"/>
              <a:cs typeface="#9Slide05 ViceroyJF"/>
              <a:sym typeface="#9Slide05 ViceroyJF"/>
            </a:endParaRPr>
          </a:p>
        </p:txBody>
      </p:sp>
      <p:sp>
        <p:nvSpPr>
          <p:cNvPr id="10" name="TextBox 10"/>
          <p:cNvSpPr txBox="1"/>
          <p:nvPr/>
        </p:nvSpPr>
        <p:spPr>
          <a:xfrm>
            <a:off x="1028700" y="1244600"/>
            <a:ext cx="11898968" cy="1464945"/>
          </a:xfrm>
          <a:prstGeom prst="rect">
            <a:avLst/>
          </a:prstGeom>
        </p:spPr>
        <p:txBody>
          <a:bodyPr lIns="0" tIns="0" rIns="0" bIns="0" rtlCol="0" anchor="t">
            <a:spAutoFit/>
          </a:bodyPr>
          <a:lstStyle/>
          <a:p>
            <a:pPr algn="just">
              <a:lnSpc>
                <a:spcPts val="5879"/>
              </a:lnSpc>
            </a:pPr>
            <a:r>
              <a:rPr lang="en-US" sz="4199" b="1">
                <a:solidFill>
                  <a:srgbClr val="884F21"/>
                </a:solidFill>
                <a:latin typeface="Roboto Condensed Bold"/>
                <a:ea typeface="Roboto Condensed Bold"/>
                <a:cs typeface="Roboto Condensed Bold"/>
                <a:sym typeface="Roboto Condensed Bold"/>
              </a:rPr>
              <a:t>d. Nỗi nhớ bà nhớ bếp lửa trong tiềm thức của nhà thơ (khổ cuối)</a:t>
            </a:r>
          </a:p>
        </p:txBody>
      </p:sp>
      <p:sp>
        <p:nvSpPr>
          <p:cNvPr id="11" name="TextBox 11"/>
          <p:cNvSpPr txBox="1"/>
          <p:nvPr/>
        </p:nvSpPr>
        <p:spPr>
          <a:xfrm>
            <a:off x="1028700" y="3487426"/>
            <a:ext cx="8502959" cy="1384301"/>
          </a:xfrm>
          <a:prstGeom prst="rect">
            <a:avLst/>
          </a:prstGeom>
        </p:spPr>
        <p:txBody>
          <a:bodyPr lIns="0" tIns="0" rIns="0" bIns="0" rtlCol="0" anchor="t">
            <a:spAutoFit/>
          </a:bodyPr>
          <a:lstStyle/>
          <a:p>
            <a:pPr marL="863593" lvl="1" indent="-431796" algn="just">
              <a:lnSpc>
                <a:spcPts val="5599"/>
              </a:lnSpc>
              <a:buFont typeface="Arial"/>
              <a:buChar char="•"/>
            </a:pPr>
            <a:r>
              <a:rPr lang="en-US" sz="3999">
                <a:solidFill>
                  <a:srgbClr val="884F21"/>
                </a:solidFill>
                <a:latin typeface="Roboto Condensed"/>
                <a:ea typeface="Roboto Condensed"/>
                <a:cs typeface="Roboto Condensed"/>
                <a:sym typeface="Roboto Condensed"/>
              </a:rPr>
              <a:t>Hoàn cảnh: cháu đã lớn khôn, thấy nhiều điều mới lạ</a:t>
            </a:r>
          </a:p>
        </p:txBody>
      </p:sp>
      <p:sp>
        <p:nvSpPr>
          <p:cNvPr id="12" name="TextBox 12"/>
          <p:cNvSpPr txBox="1"/>
          <p:nvPr/>
        </p:nvSpPr>
        <p:spPr>
          <a:xfrm>
            <a:off x="1571662" y="5067300"/>
            <a:ext cx="7029375" cy="2089150"/>
          </a:xfrm>
          <a:prstGeom prst="rect">
            <a:avLst/>
          </a:prstGeom>
        </p:spPr>
        <p:txBody>
          <a:bodyPr lIns="0" tIns="0" rIns="0" bIns="0" rtlCol="0" anchor="t">
            <a:spAutoFit/>
          </a:bodyPr>
          <a:lstStyle/>
          <a:p>
            <a:pPr algn="just">
              <a:lnSpc>
                <a:spcPts val="5599"/>
              </a:lnSpc>
            </a:pPr>
            <a:r>
              <a:rPr lang="en-US" sz="3999">
                <a:solidFill>
                  <a:srgbClr val="884F21"/>
                </a:solidFill>
                <a:latin typeface="Roboto Condensed"/>
                <a:ea typeface="Roboto Condensed"/>
                <a:cs typeface="Roboto Condensed"/>
                <a:sym typeface="Roboto Condensed"/>
              </a:rPr>
              <a:t>+ Khói trăm tàu</a:t>
            </a:r>
          </a:p>
          <a:p>
            <a:pPr algn="just">
              <a:lnSpc>
                <a:spcPts val="5599"/>
              </a:lnSpc>
            </a:pPr>
            <a:r>
              <a:rPr lang="en-US" sz="3999">
                <a:solidFill>
                  <a:srgbClr val="884F21"/>
                </a:solidFill>
                <a:latin typeface="Roboto Condensed"/>
                <a:ea typeface="Roboto Condensed"/>
                <a:cs typeface="Roboto Condensed"/>
                <a:sym typeface="Roboto Condensed"/>
              </a:rPr>
              <a:t>+ Lửa trăm nhà</a:t>
            </a:r>
          </a:p>
          <a:p>
            <a:pPr algn="just">
              <a:lnSpc>
                <a:spcPts val="5599"/>
              </a:lnSpc>
              <a:spcBef>
                <a:spcPct val="0"/>
              </a:spcBef>
            </a:pPr>
            <a:r>
              <a:rPr lang="en-US" sz="3999">
                <a:solidFill>
                  <a:srgbClr val="884F21"/>
                </a:solidFill>
                <a:latin typeface="Roboto Condensed"/>
                <a:ea typeface="Roboto Condensed"/>
                <a:cs typeface="Roboto Condensed"/>
                <a:sym typeface="Roboto Condensed"/>
              </a:rPr>
              <a:t>+ Niềm vui trăm ngả</a:t>
            </a:r>
          </a:p>
        </p:txBody>
      </p:sp>
      <p:sp>
        <p:nvSpPr>
          <p:cNvPr id="13" name="TextBox 13"/>
          <p:cNvSpPr txBox="1"/>
          <p:nvPr/>
        </p:nvSpPr>
        <p:spPr>
          <a:xfrm>
            <a:off x="1106352" y="7420751"/>
            <a:ext cx="7959997" cy="20891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884F21"/>
                </a:solidFill>
                <a:latin typeface="Roboto Condensed"/>
                <a:ea typeface="Roboto Condensed"/>
                <a:cs typeface="Roboto Condensed"/>
                <a:sym typeface="Roboto Condensed"/>
              </a:rPr>
              <a:t> Suy ngẫm của cháu:   </a:t>
            </a:r>
          </a:p>
          <a:p>
            <a:pPr algn="just">
              <a:lnSpc>
                <a:spcPts val="5599"/>
              </a:lnSpc>
              <a:spcBef>
                <a:spcPct val="0"/>
              </a:spcBef>
            </a:pPr>
            <a:r>
              <a:rPr lang="en-US" sz="3999">
                <a:solidFill>
                  <a:srgbClr val="884F21"/>
                </a:solidFill>
                <a:latin typeface="Roboto Condensed"/>
                <a:ea typeface="Roboto Condensed"/>
                <a:cs typeface="Roboto Condensed"/>
                <a:sym typeface="Roboto Condensed"/>
              </a:rPr>
              <a:t>    + không lúc nào quên bà</a:t>
            </a:r>
          </a:p>
          <a:p>
            <a:pPr algn="just">
              <a:lnSpc>
                <a:spcPts val="5599"/>
              </a:lnSpc>
              <a:spcBef>
                <a:spcPct val="0"/>
              </a:spcBef>
            </a:pPr>
            <a:r>
              <a:rPr lang="en-US" sz="3999">
                <a:solidFill>
                  <a:srgbClr val="884F21"/>
                </a:solidFill>
                <a:latin typeface="Roboto Condensed"/>
                <a:ea typeface="Roboto Condensed"/>
                <a:cs typeface="Roboto Condensed"/>
                <a:sym typeface="Roboto Condensed"/>
              </a:rPr>
              <a:t>    + không lúc nào quên bếp lửa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681528" y="66675"/>
            <a:ext cx="15837155" cy="1866900"/>
          </a:xfrm>
          <a:prstGeom prst="rect">
            <a:avLst/>
          </a:prstGeom>
        </p:spPr>
        <p:txBody>
          <a:bodyPr lIns="0" tIns="0" rIns="0" bIns="0" rtlCol="0" anchor="t">
            <a:spAutoFit/>
          </a:bodyPr>
          <a:lstStyle/>
          <a:p>
            <a:pPr algn="l">
              <a:lnSpc>
                <a:spcPts val="7199"/>
              </a:lnSpc>
            </a:pPr>
            <a:r>
              <a:rPr lang="en-US" sz="5999">
                <a:solidFill>
                  <a:srgbClr val="701D18"/>
                </a:solidFill>
                <a:latin typeface="#9Slide05 ViceroyJF"/>
                <a:ea typeface="#9Slide05 ViceroyJF"/>
                <a:cs typeface="#9Slide05 ViceroyJF"/>
                <a:sym typeface="#9Slide05 ViceroyJF"/>
              </a:rPr>
              <a:t>3.2.3. Tìm hiểu cảm xúc trữ tình trong bài thơ Bếp lửa</a:t>
            </a:r>
          </a:p>
          <a:p>
            <a:pPr algn="l">
              <a:lnSpc>
                <a:spcPts val="7199"/>
              </a:lnSpc>
            </a:pPr>
            <a:endParaRPr lang="en-US" sz="5999">
              <a:solidFill>
                <a:srgbClr val="701D18"/>
              </a:solidFill>
              <a:latin typeface="#9Slide05 ViceroyJF"/>
              <a:ea typeface="#9Slide05 ViceroyJF"/>
              <a:cs typeface="#9Slide05 ViceroyJF"/>
              <a:sym typeface="#9Slide05 ViceroyJF"/>
            </a:endParaRPr>
          </a:p>
        </p:txBody>
      </p:sp>
      <p:sp>
        <p:nvSpPr>
          <p:cNvPr id="10" name="TextBox 10"/>
          <p:cNvSpPr txBox="1"/>
          <p:nvPr/>
        </p:nvSpPr>
        <p:spPr>
          <a:xfrm>
            <a:off x="1028700" y="1244600"/>
            <a:ext cx="11898968" cy="1464945"/>
          </a:xfrm>
          <a:prstGeom prst="rect">
            <a:avLst/>
          </a:prstGeom>
        </p:spPr>
        <p:txBody>
          <a:bodyPr lIns="0" tIns="0" rIns="0" bIns="0" rtlCol="0" anchor="t">
            <a:spAutoFit/>
          </a:bodyPr>
          <a:lstStyle/>
          <a:p>
            <a:pPr algn="just">
              <a:lnSpc>
                <a:spcPts val="5879"/>
              </a:lnSpc>
            </a:pPr>
            <a:r>
              <a:rPr lang="en-US" sz="4199" b="1">
                <a:solidFill>
                  <a:srgbClr val="884F21"/>
                </a:solidFill>
                <a:latin typeface="Roboto Condensed Bold"/>
                <a:ea typeface="Roboto Condensed Bold"/>
                <a:cs typeface="Roboto Condensed Bold"/>
                <a:sym typeface="Roboto Condensed Bold"/>
              </a:rPr>
              <a:t>d. Nỗi nhớ bà nhớ bếp lửa trong tiềm thức của nhà thơ (khổ cuối)</a:t>
            </a:r>
          </a:p>
        </p:txBody>
      </p:sp>
      <p:sp>
        <p:nvSpPr>
          <p:cNvPr id="11" name="TextBox 11"/>
          <p:cNvSpPr txBox="1"/>
          <p:nvPr/>
        </p:nvSpPr>
        <p:spPr>
          <a:xfrm>
            <a:off x="1046732" y="4463337"/>
            <a:ext cx="8814373" cy="3552254"/>
          </a:xfrm>
          <a:prstGeom prst="rect">
            <a:avLst/>
          </a:prstGeom>
        </p:spPr>
        <p:txBody>
          <a:bodyPr lIns="0" tIns="0" rIns="0" bIns="0" rtlCol="0" anchor="t">
            <a:spAutoFit/>
          </a:bodyPr>
          <a:lstStyle/>
          <a:p>
            <a:pPr algn="just">
              <a:lnSpc>
                <a:spcPts val="5599"/>
              </a:lnSpc>
            </a:pPr>
            <a:r>
              <a:rPr lang="en-US" sz="4500">
                <a:solidFill>
                  <a:srgbClr val="884F21"/>
                </a:solidFill>
                <a:latin typeface="Roboto Condensed"/>
                <a:ea typeface="Roboto Condensed"/>
                <a:cs typeface="Roboto Condensed"/>
                <a:sym typeface="Roboto Condensed"/>
              </a:rPr>
              <a:t>→ Tuy hiện tại cháu đã đi xa, đã khôn lớn, được tiếp xúc và gặp gỡ với những điều mới lạ nhưng cháu vẫn không bao giờ quên và luôn nhớ về bà.</a:t>
            </a:r>
          </a:p>
          <a:p>
            <a:pPr algn="just">
              <a:lnSpc>
                <a:spcPts val="5599"/>
              </a:lnSpc>
              <a:spcBef>
                <a:spcPct val="0"/>
              </a:spcBef>
            </a:pPr>
            <a:endParaRPr lang="en-US" sz="4500">
              <a:solidFill>
                <a:srgbClr val="884F21"/>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a:off x="8111843" y="0"/>
            <a:ext cx="14847622" cy="11104784"/>
          </a:xfrm>
          <a:custGeom>
            <a:avLst/>
            <a:gdLst/>
            <a:ahLst/>
            <a:cxnLst/>
            <a:rect l="l" t="t" r="r" b="b"/>
            <a:pathLst>
              <a:path w="14847622" h="11104784">
                <a:moveTo>
                  <a:pt x="0" y="0"/>
                </a:moveTo>
                <a:lnTo>
                  <a:pt x="14847621" y="0"/>
                </a:lnTo>
                <a:lnTo>
                  <a:pt x="14847621" y="11104784"/>
                </a:lnTo>
                <a:lnTo>
                  <a:pt x="0" y="11104784"/>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10800000">
            <a:off x="1771154" y="-256571"/>
            <a:ext cx="7867334" cy="11694005"/>
            <a:chOff x="0" y="0"/>
            <a:chExt cx="3175000" cy="4719320"/>
          </a:xfrm>
        </p:grpSpPr>
        <p:sp>
          <p:nvSpPr>
            <p:cNvPr id="5" name="Freeform 5"/>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4"/>
              <a:stretch>
                <a:fillRect l="-55799" r="-55799"/>
              </a:stretch>
            </a:blipFill>
          </p:spPr>
          <p:txBody>
            <a:bodyPr/>
            <a:lstStyle/>
            <a:p>
              <a:endParaRPr lang="en-US"/>
            </a:p>
          </p:txBody>
        </p:sp>
        <p:sp>
          <p:nvSpPr>
            <p:cNvPr id="6" name="Freeform 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sp>
        <p:nvSpPr>
          <p:cNvPr id="7" name="TextBox 7"/>
          <p:cNvSpPr txBox="1"/>
          <p:nvPr/>
        </p:nvSpPr>
        <p:spPr>
          <a:xfrm>
            <a:off x="681528" y="1539299"/>
            <a:ext cx="7771033" cy="9119236"/>
          </a:xfrm>
          <a:prstGeom prst="rect">
            <a:avLst/>
          </a:prstGeom>
        </p:spPr>
        <p:txBody>
          <a:bodyPr lIns="0" tIns="0" rIns="0" bIns="0" rtlCol="0" anchor="t">
            <a:spAutoFit/>
          </a:bodyPr>
          <a:lstStyle/>
          <a:p>
            <a:pPr algn="just">
              <a:lnSpc>
                <a:spcPts val="7139"/>
              </a:lnSpc>
            </a:pPr>
            <a:r>
              <a:rPr lang="en-US" sz="5099">
                <a:solidFill>
                  <a:srgbClr val="884F21"/>
                </a:solidFill>
                <a:latin typeface="#9Slide05 Braxton Regular"/>
                <a:ea typeface="#9Slide05 Braxton Regular"/>
                <a:cs typeface="#9Slide05 Braxton Regular"/>
                <a:sym typeface="#9Slide05 Braxton Regular"/>
              </a:rPr>
              <a:t>Bếp lửa là một hình ảnh quen thuộc gắn bó thân thiết trong mỗi gia đình Việt Nam; đặc biệt bếp lửa gắn liền với bàn tay chăm sóc gia đình, vun vén gia đình của người phụ nữ. Nhan đề Bếp lửa vì thế gợi tới hình ảnh người bà tảo tần, yêu thương, chở che, hi sinh vì cuộc đời của con cháu. </a:t>
            </a:r>
          </a:p>
          <a:p>
            <a:pPr algn="just">
              <a:lnSpc>
                <a:spcPts val="7139"/>
              </a:lnSpc>
            </a:pPr>
            <a:endParaRPr lang="en-US" sz="5099">
              <a:solidFill>
                <a:srgbClr val="884F21"/>
              </a:solidFill>
              <a:latin typeface="#9Slide05 Braxton Regular"/>
              <a:ea typeface="#9Slide05 Braxton Regular"/>
              <a:cs typeface="#9Slide05 Braxton Regular"/>
              <a:sym typeface="#9Slide05 Braxton Regular"/>
            </a:endParaRPr>
          </a:p>
        </p:txBody>
      </p:sp>
      <p:sp>
        <p:nvSpPr>
          <p:cNvPr id="8" name="Freeform 8"/>
          <p:cNvSpPr/>
          <p:nvPr/>
        </p:nvSpPr>
        <p:spPr>
          <a:xfrm>
            <a:off x="5704821" y="3539838"/>
            <a:ext cx="6842260" cy="4532997"/>
          </a:xfrm>
          <a:custGeom>
            <a:avLst/>
            <a:gdLst/>
            <a:ahLst/>
            <a:cxnLst/>
            <a:rect l="l" t="t" r="r" b="b"/>
            <a:pathLst>
              <a:path w="6842260" h="4532997">
                <a:moveTo>
                  <a:pt x="0" y="0"/>
                </a:moveTo>
                <a:lnTo>
                  <a:pt x="6842260" y="0"/>
                </a:lnTo>
                <a:lnTo>
                  <a:pt x="6842260" y="4532998"/>
                </a:lnTo>
                <a:lnTo>
                  <a:pt x="0" y="45329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326741" y="4606187"/>
            <a:ext cx="5080586" cy="1200150"/>
          </a:xfrm>
          <a:prstGeom prst="rect">
            <a:avLst/>
          </a:prstGeom>
        </p:spPr>
        <p:txBody>
          <a:bodyPr lIns="0" tIns="0" rIns="0" bIns="0" rtlCol="0" anchor="t">
            <a:spAutoFit/>
          </a:bodyPr>
          <a:lstStyle/>
          <a:p>
            <a:pPr algn="ctr">
              <a:lnSpc>
                <a:spcPts val="4799"/>
              </a:lnSpc>
              <a:spcBef>
                <a:spcPct val="0"/>
              </a:spcBef>
            </a:pPr>
            <a:r>
              <a:rPr lang="en-US" sz="3999">
                <a:solidFill>
                  <a:srgbClr val="884F21"/>
                </a:solidFill>
                <a:latin typeface="Roboto Condensed"/>
                <a:ea typeface="Roboto Condensed"/>
                <a:cs typeface="Roboto Condensed"/>
                <a:sym typeface="Roboto Condensed"/>
              </a:rPr>
              <a:t>Nhan đề </a:t>
            </a:r>
            <a:r>
              <a:rPr lang="en-US" sz="3999" i="1">
                <a:solidFill>
                  <a:srgbClr val="884F21"/>
                </a:solidFill>
                <a:latin typeface="Roboto Condensed Italics"/>
                <a:ea typeface="Roboto Condensed Italics"/>
                <a:cs typeface="Roboto Condensed Italics"/>
                <a:sym typeface="Roboto Condensed Italics"/>
              </a:rPr>
              <a:t>Bếp lửa</a:t>
            </a:r>
            <a:r>
              <a:rPr lang="en-US" sz="3999">
                <a:solidFill>
                  <a:srgbClr val="884F21"/>
                </a:solidFill>
                <a:latin typeface="Roboto Condensed"/>
                <a:ea typeface="Roboto Condensed"/>
                <a:cs typeface="Roboto Condensed"/>
                <a:sym typeface="Roboto Condensed"/>
              </a:rPr>
              <a:t> gợi cho em những liên tưởng gì?</a:t>
            </a:r>
          </a:p>
        </p:txBody>
      </p:sp>
      <p:sp>
        <p:nvSpPr>
          <p:cNvPr id="10" name="TextBox 10"/>
          <p:cNvSpPr txBox="1"/>
          <p:nvPr/>
        </p:nvSpPr>
        <p:spPr>
          <a:xfrm>
            <a:off x="648113" y="257175"/>
            <a:ext cx="11898968" cy="771525"/>
          </a:xfrm>
          <a:prstGeom prst="rect">
            <a:avLst/>
          </a:prstGeom>
        </p:spPr>
        <p:txBody>
          <a:bodyPr lIns="0" tIns="0" rIns="0" bIns="0" rtlCol="0" anchor="t">
            <a:spAutoFit/>
          </a:bodyPr>
          <a:lstStyle/>
          <a:p>
            <a:pPr algn="just">
              <a:lnSpc>
                <a:spcPts val="6299"/>
              </a:lnSpc>
            </a:pPr>
            <a:r>
              <a:rPr lang="en-US" sz="4499" b="1">
                <a:solidFill>
                  <a:srgbClr val="884F21"/>
                </a:solidFill>
                <a:latin typeface="Roboto Condensed Bold"/>
                <a:ea typeface="Roboto Condensed Bold"/>
                <a:cs typeface="Roboto Condensed Bold"/>
                <a:sym typeface="Roboto Condensed Bold"/>
              </a:rPr>
              <a:t>e. Ý nghĩa nhan đề</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a:off x="8111843" y="0"/>
            <a:ext cx="14847622" cy="11104784"/>
          </a:xfrm>
          <a:custGeom>
            <a:avLst/>
            <a:gdLst/>
            <a:ahLst/>
            <a:cxnLst/>
            <a:rect l="l" t="t" r="r" b="b"/>
            <a:pathLst>
              <a:path w="14847622" h="11104784">
                <a:moveTo>
                  <a:pt x="0" y="0"/>
                </a:moveTo>
                <a:lnTo>
                  <a:pt x="14847621" y="0"/>
                </a:lnTo>
                <a:lnTo>
                  <a:pt x="14847621" y="11104784"/>
                </a:lnTo>
                <a:lnTo>
                  <a:pt x="0" y="11104784"/>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10800000">
            <a:off x="1771154" y="-256571"/>
            <a:ext cx="7867334" cy="11694005"/>
            <a:chOff x="0" y="0"/>
            <a:chExt cx="3175000" cy="4719320"/>
          </a:xfrm>
        </p:grpSpPr>
        <p:sp>
          <p:nvSpPr>
            <p:cNvPr id="5" name="Freeform 5"/>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4"/>
              <a:stretch>
                <a:fillRect l="-55799" r="-55799"/>
              </a:stretch>
            </a:blipFill>
          </p:spPr>
          <p:txBody>
            <a:bodyPr/>
            <a:lstStyle/>
            <a:p>
              <a:endParaRPr lang="en-US"/>
            </a:p>
          </p:txBody>
        </p:sp>
        <p:sp>
          <p:nvSpPr>
            <p:cNvPr id="6" name="Freeform 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sp>
        <p:nvSpPr>
          <p:cNvPr id="7" name="TextBox 7"/>
          <p:cNvSpPr txBox="1"/>
          <p:nvPr/>
        </p:nvSpPr>
        <p:spPr>
          <a:xfrm>
            <a:off x="581646" y="1192530"/>
            <a:ext cx="7771033" cy="7692391"/>
          </a:xfrm>
          <a:prstGeom prst="rect">
            <a:avLst/>
          </a:prstGeom>
        </p:spPr>
        <p:txBody>
          <a:bodyPr lIns="0" tIns="0" rIns="0" bIns="0" rtlCol="0" anchor="t">
            <a:spAutoFit/>
          </a:bodyPr>
          <a:lstStyle/>
          <a:p>
            <a:pPr algn="just">
              <a:lnSpc>
                <a:spcPts val="7559"/>
              </a:lnSpc>
            </a:pPr>
            <a:r>
              <a:rPr lang="en-US" sz="5399">
                <a:solidFill>
                  <a:srgbClr val="884F21"/>
                </a:solidFill>
                <a:latin typeface="#9Slide05 Braxton Regular"/>
                <a:ea typeface="#9Slide05 Braxton Regular"/>
                <a:cs typeface="#9Slide05 Braxton Regular"/>
                <a:sym typeface="#9Slide05 Braxton Regular"/>
              </a:rPr>
              <a:t>Hình ảnh bếp lửa còn gợi ra ngọn lửa của sức sống, của niềm tin, của tình yêu thương bất diệt của bà. Chính hình ảnh bếp lửa là mình chứng cho tình cảm bà cháu sâu đậm, rộng hơn là tình yêu quê hương đất nước được Bằng Việt gửi gắm vào tác phẩm.</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8" name="Picture 8"/>
          <p:cNvPicPr>
            <a:picLocks noChangeAspect="1"/>
          </p:cNvPicPr>
          <p:nvPr/>
        </p:nvPicPr>
        <p:blipFill>
          <a:blip r:embed="rId5"/>
          <a:srcRect/>
          <a:stretch>
            <a:fillRect/>
          </a:stretch>
        </p:blipFill>
        <p:spPr>
          <a:xfrm>
            <a:off x="12004424" y="3523187"/>
            <a:ext cx="4671202" cy="3550114"/>
          </a:xfrm>
          <a:prstGeom prst="rect">
            <a:avLst/>
          </a:prstGeom>
        </p:spPr>
      </p:pic>
      <p:sp>
        <p:nvSpPr>
          <p:cNvPr id="9" name="TextBox 9"/>
          <p:cNvSpPr txBox="1"/>
          <p:nvPr/>
        </p:nvSpPr>
        <p:spPr>
          <a:xfrm>
            <a:off x="2196048" y="2291818"/>
            <a:ext cx="15063252"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f. Đề tài, chủ đề, tư tưởng và bài học, thông điệp</a:t>
            </a:r>
          </a:p>
        </p:txBody>
      </p:sp>
      <p:sp>
        <p:nvSpPr>
          <p:cNvPr id="10" name="TextBox 10"/>
          <p:cNvSpPr txBox="1"/>
          <p:nvPr/>
        </p:nvSpPr>
        <p:spPr>
          <a:xfrm>
            <a:off x="9872592" y="7257450"/>
            <a:ext cx="6494680" cy="1899285"/>
          </a:xfrm>
          <a:prstGeom prst="rect">
            <a:avLst/>
          </a:prstGeom>
        </p:spPr>
        <p:txBody>
          <a:bodyPr lIns="0" tIns="0" rIns="0" bIns="0" rtlCol="0" anchor="t">
            <a:spAutoFit/>
          </a:bodyPr>
          <a:lstStyle/>
          <a:p>
            <a:pPr algn="ctr">
              <a:lnSpc>
                <a:spcPts val="5040"/>
              </a:lnSpc>
            </a:pPr>
            <a:r>
              <a:rPr lang="en-US" sz="3600" b="1">
                <a:solidFill>
                  <a:srgbClr val="884F21"/>
                </a:solidFill>
                <a:latin typeface="Roboto Condensed Bold"/>
                <a:ea typeface="Roboto Condensed Bold"/>
                <a:cs typeface="Roboto Condensed Bold"/>
                <a:sym typeface="Roboto Condensed Bold"/>
              </a:rPr>
              <a:t>Đề tài và chủ đề, tư tưởng trong văn bản là gì?</a:t>
            </a:r>
          </a:p>
          <a:p>
            <a:pPr algn="ctr">
              <a:lnSpc>
                <a:spcPts val="5040"/>
              </a:lnSpc>
            </a:pPr>
            <a:endParaRPr lang="en-US" sz="3600" b="1">
              <a:solidFill>
                <a:srgbClr val="884F21"/>
              </a:solidFill>
              <a:latin typeface="Roboto Condensed Bold"/>
              <a:ea typeface="Roboto Condensed Bold"/>
              <a:cs typeface="Roboto Condensed Bold"/>
              <a:sym typeface="Roboto Condensed Bold"/>
            </a:endParaRPr>
          </a:p>
        </p:txBody>
      </p:sp>
      <p:sp>
        <p:nvSpPr>
          <p:cNvPr id="11" name="TextBox 11"/>
          <p:cNvSpPr txBox="1"/>
          <p:nvPr/>
        </p:nvSpPr>
        <p:spPr>
          <a:xfrm>
            <a:off x="1225422" y="758293"/>
            <a:ext cx="15837155" cy="1047750"/>
          </a:xfrm>
          <a:prstGeom prst="rect">
            <a:avLst/>
          </a:prstGeom>
        </p:spPr>
        <p:txBody>
          <a:bodyPr lIns="0" tIns="0" rIns="0" bIns="0" rtlCol="0" anchor="t">
            <a:spAutoFit/>
          </a:bodyPr>
          <a:lstStyle/>
          <a:p>
            <a:pPr algn="l">
              <a:lnSpc>
                <a:spcPts val="7799"/>
              </a:lnSpc>
            </a:pPr>
            <a:r>
              <a:rPr lang="en-US" sz="6499">
                <a:solidFill>
                  <a:srgbClr val="701D18"/>
                </a:solidFill>
                <a:latin typeface="#9Slide05 ViceroyJF"/>
                <a:ea typeface="#9Slide05 ViceroyJF"/>
                <a:cs typeface="#9Slide05 ViceroyJF"/>
                <a:sym typeface="#9Slide05 ViceroyJF"/>
              </a:rPr>
              <a:t>3.2.3. Tìm hiểu cảm xúc trữ tình trong bài thơ Bếp lửa</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8" name="Freeform 8"/>
          <p:cNvSpPr/>
          <p:nvPr/>
        </p:nvSpPr>
        <p:spPr>
          <a:xfrm>
            <a:off x="14117694" y="7263069"/>
            <a:ext cx="3948516" cy="2230912"/>
          </a:xfrm>
          <a:custGeom>
            <a:avLst/>
            <a:gdLst/>
            <a:ahLst/>
            <a:cxnLst/>
            <a:rect l="l" t="t" r="r" b="b"/>
            <a:pathLst>
              <a:path w="3948516" h="2230912">
                <a:moveTo>
                  <a:pt x="0" y="0"/>
                </a:moveTo>
                <a:lnTo>
                  <a:pt x="3948516" y="0"/>
                </a:lnTo>
                <a:lnTo>
                  <a:pt x="3948516" y="2230911"/>
                </a:lnTo>
                <a:lnTo>
                  <a:pt x="0" y="22309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9443222" y="4029861"/>
            <a:ext cx="6494680"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Đề tài:</a:t>
            </a:r>
            <a:r>
              <a:rPr lang="en-US" sz="4999">
                <a:solidFill>
                  <a:srgbClr val="884F21"/>
                </a:solidFill>
                <a:latin typeface="Roboto Condensed"/>
                <a:ea typeface="Roboto Condensed"/>
                <a:cs typeface="Roboto Condensed"/>
                <a:sym typeface="Roboto Condensed"/>
              </a:rPr>
              <a:t> gia đình</a:t>
            </a:r>
          </a:p>
        </p:txBody>
      </p:sp>
      <p:sp>
        <p:nvSpPr>
          <p:cNvPr id="10" name="TextBox 10"/>
          <p:cNvSpPr txBox="1"/>
          <p:nvPr/>
        </p:nvSpPr>
        <p:spPr>
          <a:xfrm>
            <a:off x="9443222" y="5399718"/>
            <a:ext cx="6494680" cy="43973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Chủ đề:</a:t>
            </a:r>
            <a:r>
              <a:rPr lang="en-US" sz="4999">
                <a:solidFill>
                  <a:srgbClr val="884F21"/>
                </a:solidFill>
                <a:latin typeface="Roboto Condensed"/>
                <a:ea typeface="Roboto Condensed"/>
                <a:cs typeface="Roboto Condensed"/>
                <a:sym typeface="Roboto Condensed"/>
              </a:rPr>
              <a:t> những hồi tưởng, suy tư về bà của người cháu khi đã trưởng thành và đi xa</a:t>
            </a:r>
          </a:p>
          <a:p>
            <a:pPr algn="just">
              <a:lnSpc>
                <a:spcPts val="6999"/>
              </a:lnSpc>
            </a:pPr>
            <a:endParaRPr lang="en-US" sz="4999">
              <a:solidFill>
                <a:srgbClr val="884F21"/>
              </a:solidFill>
              <a:latin typeface="Roboto Condensed"/>
              <a:ea typeface="Roboto Condensed"/>
              <a:cs typeface="Roboto Condensed"/>
              <a:sym typeface="Roboto Condensed"/>
            </a:endParaRPr>
          </a:p>
        </p:txBody>
      </p:sp>
      <p:sp>
        <p:nvSpPr>
          <p:cNvPr id="11" name="TextBox 11"/>
          <p:cNvSpPr txBox="1"/>
          <p:nvPr/>
        </p:nvSpPr>
        <p:spPr>
          <a:xfrm>
            <a:off x="1225422" y="758293"/>
            <a:ext cx="15837155" cy="1047750"/>
          </a:xfrm>
          <a:prstGeom prst="rect">
            <a:avLst/>
          </a:prstGeom>
        </p:spPr>
        <p:txBody>
          <a:bodyPr lIns="0" tIns="0" rIns="0" bIns="0" rtlCol="0" anchor="t">
            <a:spAutoFit/>
          </a:bodyPr>
          <a:lstStyle/>
          <a:p>
            <a:pPr algn="l">
              <a:lnSpc>
                <a:spcPts val="7799"/>
              </a:lnSpc>
            </a:pPr>
            <a:r>
              <a:rPr lang="en-US" sz="6499">
                <a:solidFill>
                  <a:srgbClr val="701D18"/>
                </a:solidFill>
                <a:latin typeface="#9Slide05 ViceroyJF"/>
                <a:ea typeface="#9Slide05 ViceroyJF"/>
                <a:cs typeface="#9Slide05 ViceroyJF"/>
                <a:sym typeface="#9Slide05 ViceroyJF"/>
              </a:rPr>
              <a:t>3.2.3. Tìm hiểu cảm xúc trữ tình trong bài thơ Bếp lửa</a:t>
            </a:r>
          </a:p>
        </p:txBody>
      </p:sp>
      <p:sp>
        <p:nvSpPr>
          <p:cNvPr id="12" name="TextBox 12"/>
          <p:cNvSpPr txBox="1"/>
          <p:nvPr/>
        </p:nvSpPr>
        <p:spPr>
          <a:xfrm>
            <a:off x="2196048" y="2291818"/>
            <a:ext cx="15063252"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f. Đề tài, chủ đề, tư tưởng và bài học, thông điệp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8" name="Freeform 8"/>
          <p:cNvSpPr/>
          <p:nvPr/>
        </p:nvSpPr>
        <p:spPr>
          <a:xfrm>
            <a:off x="14117694" y="7263069"/>
            <a:ext cx="3948516" cy="2230912"/>
          </a:xfrm>
          <a:custGeom>
            <a:avLst/>
            <a:gdLst/>
            <a:ahLst/>
            <a:cxnLst/>
            <a:rect l="l" t="t" r="r" b="b"/>
            <a:pathLst>
              <a:path w="3948516" h="2230912">
                <a:moveTo>
                  <a:pt x="0" y="0"/>
                </a:moveTo>
                <a:lnTo>
                  <a:pt x="3948516" y="0"/>
                </a:lnTo>
                <a:lnTo>
                  <a:pt x="3948516" y="2230911"/>
                </a:lnTo>
                <a:lnTo>
                  <a:pt x="0" y="22309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9144000" y="2896124"/>
            <a:ext cx="8115300" cy="5283201"/>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Tư tưởng: </a:t>
            </a:r>
            <a:r>
              <a:rPr lang="en-US" sz="4999">
                <a:solidFill>
                  <a:srgbClr val="884F21"/>
                </a:solidFill>
                <a:latin typeface="Roboto Condensed"/>
                <a:ea typeface="Roboto Condensed"/>
                <a:cs typeface="Roboto Condensed"/>
                <a:sym typeface="Roboto Condensed"/>
              </a:rPr>
              <a:t>qua bài thơ cho thấy trong thế giới của cháu bà là người trải qua nhiều gian khổ, cơ cực; bà không chỉ là người nhóm mà còn là người giữ và truyền lửa cho các thế hệ sau.</a:t>
            </a:r>
          </a:p>
        </p:txBody>
      </p:sp>
      <p:sp>
        <p:nvSpPr>
          <p:cNvPr id="10" name="TextBox 10"/>
          <p:cNvSpPr txBox="1"/>
          <p:nvPr/>
        </p:nvSpPr>
        <p:spPr>
          <a:xfrm>
            <a:off x="1905245" y="1739209"/>
            <a:ext cx="15063252"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f. Đề tài, chủ đề, tư tưởng và bài học, thông điệp</a:t>
            </a:r>
          </a:p>
        </p:txBody>
      </p:sp>
      <p:sp>
        <p:nvSpPr>
          <p:cNvPr id="11" name="TextBox 11"/>
          <p:cNvSpPr txBox="1"/>
          <p:nvPr/>
        </p:nvSpPr>
        <p:spPr>
          <a:xfrm>
            <a:off x="1028700" y="471487"/>
            <a:ext cx="15837155" cy="1047750"/>
          </a:xfrm>
          <a:prstGeom prst="rect">
            <a:avLst/>
          </a:prstGeom>
        </p:spPr>
        <p:txBody>
          <a:bodyPr lIns="0" tIns="0" rIns="0" bIns="0" rtlCol="0" anchor="t">
            <a:spAutoFit/>
          </a:bodyPr>
          <a:lstStyle/>
          <a:p>
            <a:pPr algn="l">
              <a:lnSpc>
                <a:spcPts val="7799"/>
              </a:lnSpc>
            </a:pPr>
            <a:r>
              <a:rPr lang="en-US" sz="6499">
                <a:solidFill>
                  <a:srgbClr val="701D18"/>
                </a:solidFill>
                <a:latin typeface="#9Slide05 ViceroyJF"/>
                <a:ea typeface="#9Slide05 ViceroyJF"/>
                <a:cs typeface="#9Slide05 ViceroyJF"/>
                <a:sym typeface="#9Slide05 ViceroyJF"/>
              </a:rPr>
              <a:t>3.2.3. Tìm hiểu cảm xúc trữ tình trong bài thơ Bếp lửa</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8" name="Picture 8"/>
          <p:cNvPicPr>
            <a:picLocks noChangeAspect="1"/>
          </p:cNvPicPr>
          <p:nvPr/>
        </p:nvPicPr>
        <p:blipFill>
          <a:blip r:embed="rId5"/>
          <a:srcRect/>
          <a:stretch>
            <a:fillRect/>
          </a:stretch>
        </p:blipFill>
        <p:spPr>
          <a:xfrm>
            <a:off x="11730397" y="2826797"/>
            <a:ext cx="4671202" cy="3550114"/>
          </a:xfrm>
          <a:prstGeom prst="rect">
            <a:avLst/>
          </a:prstGeom>
        </p:spPr>
      </p:pic>
      <p:sp>
        <p:nvSpPr>
          <p:cNvPr id="9" name="TextBox 9"/>
          <p:cNvSpPr txBox="1"/>
          <p:nvPr/>
        </p:nvSpPr>
        <p:spPr>
          <a:xfrm>
            <a:off x="9906919" y="6515174"/>
            <a:ext cx="6494680" cy="1562100"/>
          </a:xfrm>
          <a:prstGeom prst="rect">
            <a:avLst/>
          </a:prstGeom>
        </p:spPr>
        <p:txBody>
          <a:bodyPr lIns="0" tIns="0" rIns="0" bIns="0" rtlCol="0" anchor="t">
            <a:spAutoFit/>
          </a:bodyPr>
          <a:lstStyle/>
          <a:p>
            <a:pPr algn="ctr">
              <a:lnSpc>
                <a:spcPts val="6299"/>
              </a:lnSpc>
            </a:pPr>
            <a:r>
              <a:rPr lang="en-US" sz="4499" b="1">
                <a:solidFill>
                  <a:srgbClr val="884F21"/>
                </a:solidFill>
                <a:latin typeface="Roboto Condensed Bold"/>
                <a:ea typeface="Roboto Condensed Bold"/>
                <a:cs typeface="Roboto Condensed Bold"/>
                <a:sym typeface="Roboto Condensed Bold"/>
              </a:rPr>
              <a:t>Chia sẻ thông điệp, bài học em nhận ra từ văn bản.</a:t>
            </a:r>
          </a:p>
        </p:txBody>
      </p:sp>
      <p:sp>
        <p:nvSpPr>
          <p:cNvPr id="10" name="TextBox 10"/>
          <p:cNvSpPr txBox="1"/>
          <p:nvPr/>
        </p:nvSpPr>
        <p:spPr>
          <a:xfrm>
            <a:off x="1225422" y="770229"/>
            <a:ext cx="15837155" cy="1047750"/>
          </a:xfrm>
          <a:prstGeom prst="rect">
            <a:avLst/>
          </a:prstGeom>
        </p:spPr>
        <p:txBody>
          <a:bodyPr lIns="0" tIns="0" rIns="0" bIns="0" rtlCol="0" anchor="t">
            <a:spAutoFit/>
          </a:bodyPr>
          <a:lstStyle/>
          <a:p>
            <a:pPr algn="l">
              <a:lnSpc>
                <a:spcPts val="7799"/>
              </a:lnSpc>
            </a:pPr>
            <a:r>
              <a:rPr lang="en-US" sz="6499">
                <a:solidFill>
                  <a:srgbClr val="701D18"/>
                </a:solidFill>
                <a:latin typeface="#9Slide05 ViceroyJF"/>
                <a:ea typeface="#9Slide05 ViceroyJF"/>
                <a:cs typeface="#9Slide05 ViceroyJF"/>
                <a:sym typeface="#9Slide05 ViceroyJF"/>
              </a:rPr>
              <a:t>3.2.3. Tìm hiểu cảm xúc trữ tình trong bài thơ Bếp lửa</a:t>
            </a:r>
          </a:p>
        </p:txBody>
      </p:sp>
      <p:sp>
        <p:nvSpPr>
          <p:cNvPr id="11" name="TextBox 11"/>
          <p:cNvSpPr txBox="1"/>
          <p:nvPr/>
        </p:nvSpPr>
        <p:spPr>
          <a:xfrm>
            <a:off x="1905245" y="1739209"/>
            <a:ext cx="15063252"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f. Đề tài, chủ đề, tư tưởng và bài học, thông điệp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a:off x="0" y="7377891"/>
            <a:ext cx="18580141" cy="4526798"/>
          </a:xfrm>
          <a:custGeom>
            <a:avLst/>
            <a:gdLst/>
            <a:ahLst/>
            <a:cxnLst/>
            <a:rect l="l" t="t" r="r" b="b"/>
            <a:pathLst>
              <a:path w="18580141" h="4526798">
                <a:moveTo>
                  <a:pt x="0" y="0"/>
                </a:moveTo>
                <a:lnTo>
                  <a:pt x="18580141" y="0"/>
                </a:lnTo>
                <a:lnTo>
                  <a:pt x="18580141" y="4526798"/>
                </a:lnTo>
                <a:lnTo>
                  <a:pt x="0" y="45267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3800494" y="0"/>
            <a:ext cx="40716977" cy="10364322"/>
          </a:xfrm>
          <a:custGeom>
            <a:avLst/>
            <a:gdLst/>
            <a:ahLst/>
            <a:cxnLst/>
            <a:rect l="l" t="t" r="r" b="b"/>
            <a:pathLst>
              <a:path w="40716977" h="10364322">
                <a:moveTo>
                  <a:pt x="0" y="10364322"/>
                </a:moveTo>
                <a:lnTo>
                  <a:pt x="40716978" y="10364322"/>
                </a:lnTo>
                <a:lnTo>
                  <a:pt x="40716978" y="0"/>
                </a:lnTo>
                <a:lnTo>
                  <a:pt x="0" y="0"/>
                </a:lnTo>
                <a:lnTo>
                  <a:pt x="0" y="10364322"/>
                </a:lnTo>
                <a:close/>
              </a:path>
            </a:pathLst>
          </a:custGeom>
          <a:blipFill>
            <a:blip r:embed="rId4">
              <a:alphaModFix amt="84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115808" y="1458437"/>
            <a:ext cx="13436927" cy="1708149"/>
          </a:xfrm>
          <a:prstGeom prst="rect">
            <a:avLst/>
          </a:prstGeom>
        </p:spPr>
        <p:txBody>
          <a:bodyPr lIns="0" tIns="0" rIns="0" bIns="0" rtlCol="0" anchor="t">
            <a:spAutoFit/>
          </a:bodyPr>
          <a:lstStyle/>
          <a:p>
            <a:pPr algn="just">
              <a:lnSpc>
                <a:spcPts val="6499"/>
              </a:lnSpc>
            </a:pPr>
            <a:r>
              <a:rPr lang="en-US" sz="6499">
                <a:solidFill>
                  <a:srgbClr val="884F21"/>
                </a:solidFill>
                <a:latin typeface="#9Slide05 VL Fadilla"/>
                <a:ea typeface="#9Slide05 VL Fadilla"/>
                <a:cs typeface="#9Slide05 VL Fadilla"/>
                <a:sym typeface="#9Slide05 VL Fadilla"/>
              </a:rPr>
              <a:t>Cuộc đời bà có bao lần làm mẹ</a:t>
            </a:r>
          </a:p>
          <a:p>
            <a:pPr algn="just">
              <a:lnSpc>
                <a:spcPts val="6499"/>
              </a:lnSpc>
            </a:pPr>
            <a:r>
              <a:rPr lang="en-US" sz="6499">
                <a:solidFill>
                  <a:srgbClr val="884F21"/>
                </a:solidFill>
                <a:latin typeface="#9Slide05 VL Fadilla"/>
                <a:ea typeface="#9Slide05 VL Fadilla"/>
                <a:cs typeface="#9Slide05 VL Fadilla"/>
                <a:sym typeface="#9Slide05 VL Fadilla"/>
              </a:rPr>
              <a:t>Làm mẹ của tôi và cả những đứa con tôi...</a:t>
            </a:r>
          </a:p>
        </p:txBody>
      </p:sp>
      <p:sp>
        <p:nvSpPr>
          <p:cNvPr id="5" name="TextBox 5"/>
          <p:cNvSpPr txBox="1"/>
          <p:nvPr/>
        </p:nvSpPr>
        <p:spPr>
          <a:xfrm>
            <a:off x="8442695" y="4102485"/>
            <a:ext cx="8115300" cy="2171065"/>
          </a:xfrm>
          <a:prstGeom prst="rect">
            <a:avLst/>
          </a:prstGeom>
        </p:spPr>
        <p:txBody>
          <a:bodyPr lIns="0" tIns="0" rIns="0" bIns="0" rtlCol="0" anchor="t">
            <a:spAutoFit/>
          </a:bodyPr>
          <a:lstStyle/>
          <a:p>
            <a:pPr algn="just">
              <a:lnSpc>
                <a:spcPts val="5599"/>
              </a:lnSpc>
            </a:pPr>
            <a:r>
              <a:rPr lang="en-US" sz="5599">
                <a:solidFill>
                  <a:srgbClr val="884F21"/>
                </a:solidFill>
                <a:latin typeface="#9Slide05 VL Fadilla"/>
                <a:ea typeface="#9Slide05 VL Fadilla"/>
                <a:cs typeface="#9Slide05 VL Fadilla"/>
                <a:sym typeface="#9Slide05 VL Fadilla"/>
              </a:rPr>
              <a:t>Hình ảnh người bà xuất hiện trở đi, trở lại trong văn học và đều để lại những dấu ấn khó phai !</a:t>
            </a:r>
          </a:p>
        </p:txBody>
      </p:sp>
      <p:sp>
        <p:nvSpPr>
          <p:cNvPr id="6" name="Freeform 6"/>
          <p:cNvSpPr/>
          <p:nvPr/>
        </p:nvSpPr>
        <p:spPr>
          <a:xfrm>
            <a:off x="-701305" y="161768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a:stretch>
          </a:blipFill>
        </p:spPr>
        <p:txBody>
          <a:bodyPr/>
          <a:lstStyle/>
          <a:p>
            <a:endParaRPr lang="en-US"/>
          </a:p>
        </p:txBody>
      </p:sp>
      <p:sp>
        <p:nvSpPr>
          <p:cNvPr id="7" name="Freeform 7"/>
          <p:cNvSpPr/>
          <p:nvPr/>
        </p:nvSpPr>
        <p:spPr>
          <a:xfrm>
            <a:off x="3489223" y="8302375"/>
            <a:ext cx="2955555" cy="2235474"/>
          </a:xfrm>
          <a:custGeom>
            <a:avLst/>
            <a:gdLst/>
            <a:ahLst/>
            <a:cxnLst/>
            <a:rect l="l" t="t" r="r" b="b"/>
            <a:pathLst>
              <a:path w="2955555" h="2235474">
                <a:moveTo>
                  <a:pt x="0" y="0"/>
                </a:moveTo>
                <a:lnTo>
                  <a:pt x="2955554" y="0"/>
                </a:lnTo>
                <a:lnTo>
                  <a:pt x="2955554" y="2235474"/>
                </a:lnTo>
                <a:lnTo>
                  <a:pt x="0" y="223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144000" y="7720770"/>
            <a:ext cx="2955555" cy="2235474"/>
          </a:xfrm>
          <a:custGeom>
            <a:avLst/>
            <a:gdLst/>
            <a:ahLst/>
            <a:cxnLst/>
            <a:rect l="l" t="t" r="r" b="b"/>
            <a:pathLst>
              <a:path w="2955555" h="2235474">
                <a:moveTo>
                  <a:pt x="0" y="0"/>
                </a:moveTo>
                <a:lnTo>
                  <a:pt x="2955555" y="0"/>
                </a:lnTo>
                <a:lnTo>
                  <a:pt x="2955555" y="2235474"/>
                </a:lnTo>
                <a:lnTo>
                  <a:pt x="0" y="223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8" name="TextBox 8"/>
          <p:cNvSpPr txBox="1"/>
          <p:nvPr/>
        </p:nvSpPr>
        <p:spPr>
          <a:xfrm>
            <a:off x="1225422" y="770229"/>
            <a:ext cx="15837155" cy="1047750"/>
          </a:xfrm>
          <a:prstGeom prst="rect">
            <a:avLst/>
          </a:prstGeom>
        </p:spPr>
        <p:txBody>
          <a:bodyPr lIns="0" tIns="0" rIns="0" bIns="0" rtlCol="0" anchor="t">
            <a:spAutoFit/>
          </a:bodyPr>
          <a:lstStyle/>
          <a:p>
            <a:pPr algn="l">
              <a:lnSpc>
                <a:spcPts val="7799"/>
              </a:lnSpc>
            </a:pPr>
            <a:r>
              <a:rPr lang="en-US" sz="6499">
                <a:solidFill>
                  <a:srgbClr val="701D18"/>
                </a:solidFill>
                <a:latin typeface="#9Slide05 ViceroyJF"/>
                <a:ea typeface="#9Slide05 ViceroyJF"/>
                <a:cs typeface="#9Slide05 ViceroyJF"/>
                <a:sym typeface="#9Slide05 ViceroyJF"/>
              </a:rPr>
              <a:t>3.2.3. Tìm hiểu cảm xúc trữ tình trong bài thơ Bếp lửa</a:t>
            </a:r>
          </a:p>
        </p:txBody>
      </p:sp>
      <p:sp>
        <p:nvSpPr>
          <p:cNvPr id="9" name="TextBox 9"/>
          <p:cNvSpPr txBox="1"/>
          <p:nvPr/>
        </p:nvSpPr>
        <p:spPr>
          <a:xfrm>
            <a:off x="1999325" y="2195920"/>
            <a:ext cx="15063252"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f. Đề tài, chủ đề, tư tưởng và bài học, thông điệp</a:t>
            </a:r>
          </a:p>
        </p:txBody>
      </p:sp>
      <p:sp>
        <p:nvSpPr>
          <p:cNvPr id="10" name="TextBox 10"/>
          <p:cNvSpPr txBox="1"/>
          <p:nvPr/>
        </p:nvSpPr>
        <p:spPr>
          <a:xfrm>
            <a:off x="9216384" y="3846829"/>
            <a:ext cx="8042916" cy="6440171"/>
          </a:xfrm>
          <a:prstGeom prst="rect">
            <a:avLst/>
          </a:prstGeom>
        </p:spPr>
        <p:txBody>
          <a:bodyPr lIns="0" tIns="0" rIns="0" bIns="0" rtlCol="0" anchor="t">
            <a:spAutoFit/>
          </a:bodyPr>
          <a:lstStyle/>
          <a:p>
            <a:pPr marL="1122673" lvl="1" indent="-561336" algn="just">
              <a:lnSpc>
                <a:spcPts val="7279"/>
              </a:lnSpc>
              <a:buFont typeface="Arial"/>
              <a:buChar char="•"/>
            </a:pPr>
            <a:r>
              <a:rPr lang="en-US" sz="5199" b="1">
                <a:solidFill>
                  <a:srgbClr val="884F21"/>
                </a:solidFill>
                <a:latin typeface="Roboto Condensed Bold"/>
                <a:ea typeface="Roboto Condensed Bold"/>
                <a:cs typeface="Roboto Condensed Bold"/>
                <a:sym typeface="Roboto Condensed Bold"/>
              </a:rPr>
              <a:t>Thông điệp: </a:t>
            </a:r>
          </a:p>
          <a:p>
            <a:pPr algn="just">
              <a:lnSpc>
                <a:spcPts val="7279"/>
              </a:lnSpc>
            </a:pPr>
            <a:r>
              <a:rPr lang="en-US" sz="5199">
                <a:solidFill>
                  <a:srgbClr val="884F21"/>
                </a:solidFill>
                <a:latin typeface="Roboto Condensed"/>
                <a:ea typeface="Roboto Condensed"/>
                <a:cs typeface="Roboto Condensed"/>
                <a:sym typeface="Roboto Condensed"/>
              </a:rPr>
              <a:t>- Tình cảm gia đình thiêng liêng và cao quý</a:t>
            </a:r>
          </a:p>
          <a:p>
            <a:pPr algn="just">
              <a:lnSpc>
                <a:spcPts val="7279"/>
              </a:lnSpc>
            </a:pPr>
            <a:r>
              <a:rPr lang="en-US" sz="5199">
                <a:solidFill>
                  <a:srgbClr val="884F21"/>
                </a:solidFill>
                <a:latin typeface="Roboto Condensed"/>
                <a:ea typeface="Roboto Condensed"/>
                <a:cs typeface="Roboto Condensed"/>
                <a:sym typeface="Roboto Condensed"/>
              </a:rPr>
              <a:t> - Tình cảm gia đình có sức nâng đỡ bước chân con người trên hành trình cuộc sống</a:t>
            </a:r>
          </a:p>
          <a:p>
            <a:pPr algn="just">
              <a:lnSpc>
                <a:spcPts val="7279"/>
              </a:lnSpc>
            </a:pPr>
            <a:endParaRPr lang="en-US" sz="5199">
              <a:solidFill>
                <a:srgbClr val="884F21"/>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3" name="Freeform 3"/>
          <p:cNvSpPr/>
          <p:nvPr/>
        </p:nvSpPr>
        <p:spPr>
          <a:xfrm rot="-5653220">
            <a:off x="-4874546" y="2497319"/>
            <a:ext cx="9749093" cy="2132614"/>
          </a:xfrm>
          <a:custGeom>
            <a:avLst/>
            <a:gdLst/>
            <a:ahLst/>
            <a:cxnLst/>
            <a:rect l="l" t="t" r="r" b="b"/>
            <a:pathLst>
              <a:path w="9749093" h="2132614">
                <a:moveTo>
                  <a:pt x="0" y="0"/>
                </a:moveTo>
                <a:lnTo>
                  <a:pt x="9749092" y="0"/>
                </a:lnTo>
                <a:lnTo>
                  <a:pt x="9749092" y="2132614"/>
                </a:lnTo>
                <a:lnTo>
                  <a:pt x="0" y="2132614"/>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a:off x="233479" y="3726867"/>
            <a:ext cx="8326847" cy="5767113"/>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4851" b="-4851"/>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7" name="Freeform 7"/>
          <p:cNvSpPr/>
          <p:nvPr/>
        </p:nvSpPr>
        <p:spPr>
          <a:xfrm>
            <a:off x="-475265" y="3523187"/>
            <a:ext cx="3007929" cy="1962674"/>
          </a:xfrm>
          <a:custGeom>
            <a:avLst/>
            <a:gdLst/>
            <a:ahLst/>
            <a:cxnLst/>
            <a:rect l="l" t="t" r="r" b="b"/>
            <a:pathLst>
              <a:path w="3007929" h="1962674">
                <a:moveTo>
                  <a:pt x="0" y="0"/>
                </a:moveTo>
                <a:lnTo>
                  <a:pt x="3007930" y="0"/>
                </a:lnTo>
                <a:lnTo>
                  <a:pt x="3007930" y="1962673"/>
                </a:lnTo>
                <a:lnTo>
                  <a:pt x="0" y="1962673"/>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225422" y="770229"/>
            <a:ext cx="15837155" cy="1047750"/>
          </a:xfrm>
          <a:prstGeom prst="rect">
            <a:avLst/>
          </a:prstGeom>
        </p:spPr>
        <p:txBody>
          <a:bodyPr lIns="0" tIns="0" rIns="0" bIns="0" rtlCol="0" anchor="t">
            <a:spAutoFit/>
          </a:bodyPr>
          <a:lstStyle/>
          <a:p>
            <a:pPr algn="l">
              <a:lnSpc>
                <a:spcPts val="7799"/>
              </a:lnSpc>
            </a:pPr>
            <a:r>
              <a:rPr lang="en-US" sz="6499">
                <a:solidFill>
                  <a:srgbClr val="701D18"/>
                </a:solidFill>
                <a:latin typeface="#9Slide05 ViceroyJF"/>
                <a:ea typeface="#9Slide05 ViceroyJF"/>
                <a:cs typeface="#9Slide05 ViceroyJF"/>
                <a:sym typeface="#9Slide05 ViceroyJF"/>
              </a:rPr>
              <a:t>3.2.3. Tìm hiểu cảm xúc trữ tình trong bài thơ Bếp lửa</a:t>
            </a:r>
          </a:p>
        </p:txBody>
      </p:sp>
      <p:sp>
        <p:nvSpPr>
          <p:cNvPr id="9" name="TextBox 9"/>
          <p:cNvSpPr txBox="1"/>
          <p:nvPr/>
        </p:nvSpPr>
        <p:spPr>
          <a:xfrm>
            <a:off x="1999325" y="2195920"/>
            <a:ext cx="15063252" cy="854076"/>
          </a:xfrm>
          <a:prstGeom prst="rect">
            <a:avLst/>
          </a:prstGeom>
        </p:spPr>
        <p:txBody>
          <a:bodyPr lIns="0" tIns="0" rIns="0" bIns="0" rtlCol="0" anchor="t">
            <a:spAutoFit/>
          </a:bodyPr>
          <a:lstStyle/>
          <a:p>
            <a:pPr algn="just">
              <a:lnSpc>
                <a:spcPts val="6999"/>
              </a:lnSpc>
            </a:pPr>
            <a:r>
              <a:rPr lang="en-US" sz="4999" b="1">
                <a:solidFill>
                  <a:srgbClr val="884F21"/>
                </a:solidFill>
                <a:latin typeface="Roboto Condensed Bold"/>
                <a:ea typeface="Roboto Condensed Bold"/>
                <a:cs typeface="Roboto Condensed Bold"/>
                <a:sym typeface="Roboto Condensed Bold"/>
              </a:rPr>
              <a:t>f. Đề tài, chủ đề, tư tưởng và bài học, thông điệp</a:t>
            </a:r>
          </a:p>
        </p:txBody>
      </p:sp>
      <p:sp>
        <p:nvSpPr>
          <p:cNvPr id="10" name="TextBox 10"/>
          <p:cNvSpPr txBox="1"/>
          <p:nvPr/>
        </p:nvSpPr>
        <p:spPr>
          <a:xfrm>
            <a:off x="9216384" y="4712602"/>
            <a:ext cx="8042916" cy="2744471"/>
          </a:xfrm>
          <a:prstGeom prst="rect">
            <a:avLst/>
          </a:prstGeom>
        </p:spPr>
        <p:txBody>
          <a:bodyPr lIns="0" tIns="0" rIns="0" bIns="0" rtlCol="0" anchor="t">
            <a:spAutoFit/>
          </a:bodyPr>
          <a:lstStyle/>
          <a:p>
            <a:pPr algn="just">
              <a:lnSpc>
                <a:spcPts val="7279"/>
              </a:lnSpc>
            </a:pPr>
            <a:r>
              <a:rPr lang="en-US" sz="5199" b="1">
                <a:solidFill>
                  <a:srgbClr val="884F21"/>
                </a:solidFill>
                <a:latin typeface="Roboto Condensed Bold"/>
                <a:ea typeface="Roboto Condensed Bold"/>
                <a:cs typeface="Roboto Condensed Bold"/>
                <a:sym typeface="Roboto Condensed Bold"/>
              </a:rPr>
              <a:t>Bài học:</a:t>
            </a:r>
            <a:r>
              <a:rPr lang="en-US" sz="5199">
                <a:solidFill>
                  <a:srgbClr val="884F21"/>
                </a:solidFill>
                <a:latin typeface="Roboto Condensed"/>
                <a:ea typeface="Roboto Condensed"/>
                <a:cs typeface="Roboto Condensed"/>
                <a:sym typeface="Roboto Condensed"/>
              </a:rPr>
              <a:t> biết yêu thương và trân trọng những người bà, người mẹ,….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grpSp>
        <p:nvGrpSpPr>
          <p:cNvPr id="6" name="Group 6"/>
          <p:cNvGrpSpPr/>
          <p:nvPr/>
        </p:nvGrpSpPr>
        <p:grpSpPr>
          <a:xfrm>
            <a:off x="3607218" y="1661824"/>
            <a:ext cx="14043216" cy="2929226"/>
            <a:chOff x="0" y="0"/>
            <a:chExt cx="3698625" cy="771483"/>
          </a:xfrm>
        </p:grpSpPr>
        <p:sp>
          <p:nvSpPr>
            <p:cNvPr id="7" name="Freeform 7"/>
            <p:cNvSpPr/>
            <p:nvPr/>
          </p:nvSpPr>
          <p:spPr>
            <a:xfrm>
              <a:off x="0" y="0"/>
              <a:ext cx="3698625" cy="771483"/>
            </a:xfrm>
            <a:custGeom>
              <a:avLst/>
              <a:gdLst/>
              <a:ahLst/>
              <a:cxnLst/>
              <a:rect l="l" t="t" r="r" b="b"/>
              <a:pathLst>
                <a:path w="3698625" h="771483">
                  <a:moveTo>
                    <a:pt x="28116" y="0"/>
                  </a:moveTo>
                  <a:lnTo>
                    <a:pt x="3670509" y="0"/>
                  </a:lnTo>
                  <a:cubicBezTo>
                    <a:pt x="3686037" y="0"/>
                    <a:pt x="3698625" y="12588"/>
                    <a:pt x="3698625" y="28116"/>
                  </a:cubicBezTo>
                  <a:lnTo>
                    <a:pt x="3698625" y="743368"/>
                  </a:lnTo>
                  <a:cubicBezTo>
                    <a:pt x="3698625" y="758895"/>
                    <a:pt x="3686037" y="771483"/>
                    <a:pt x="3670509" y="771483"/>
                  </a:cubicBezTo>
                  <a:lnTo>
                    <a:pt x="28116" y="771483"/>
                  </a:lnTo>
                  <a:cubicBezTo>
                    <a:pt x="12588" y="771483"/>
                    <a:pt x="0" y="758895"/>
                    <a:pt x="0" y="743368"/>
                  </a:cubicBezTo>
                  <a:lnTo>
                    <a:pt x="0" y="28116"/>
                  </a:lnTo>
                  <a:cubicBezTo>
                    <a:pt x="0" y="12588"/>
                    <a:pt x="12588" y="0"/>
                    <a:pt x="28116" y="0"/>
                  </a:cubicBezTo>
                  <a:close/>
                </a:path>
              </a:pathLst>
            </a:custGeom>
            <a:solidFill>
              <a:srgbClr val="000000">
                <a:alpha val="0"/>
              </a:srgbClr>
            </a:solidFill>
            <a:ln w="38100" cap="rnd">
              <a:solidFill>
                <a:srgbClr val="9D4C09"/>
              </a:solidFill>
              <a:prstDash val="lgDash"/>
              <a:round/>
            </a:ln>
          </p:spPr>
          <p:txBody>
            <a:bodyPr/>
            <a:lstStyle/>
            <a:p>
              <a:endParaRPr lang="en-US"/>
            </a:p>
          </p:txBody>
        </p:sp>
        <p:sp>
          <p:nvSpPr>
            <p:cNvPr id="8" name="TextBox 8"/>
            <p:cNvSpPr txBox="1"/>
            <p:nvPr/>
          </p:nvSpPr>
          <p:spPr>
            <a:xfrm>
              <a:off x="0" y="-38100"/>
              <a:ext cx="3698625" cy="80958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3850836" y="1939831"/>
            <a:ext cx="13408464" cy="2352676"/>
          </a:xfrm>
          <a:prstGeom prst="rect">
            <a:avLst/>
          </a:prstGeom>
        </p:spPr>
        <p:txBody>
          <a:bodyPr lIns="0" tIns="0" rIns="0" bIns="0" rtlCol="0" anchor="t">
            <a:spAutoFit/>
          </a:bodyPr>
          <a:lstStyle/>
          <a:p>
            <a:pPr algn="just">
              <a:lnSpc>
                <a:spcPts val="6299"/>
              </a:lnSpc>
              <a:spcBef>
                <a:spcPct val="0"/>
              </a:spcBef>
            </a:pPr>
            <a:r>
              <a:rPr lang="en-US" sz="4499">
                <a:solidFill>
                  <a:srgbClr val="8D5B31"/>
                </a:solidFill>
                <a:latin typeface="Roboto Condensed"/>
                <a:ea typeface="Roboto Condensed"/>
                <a:cs typeface="Roboto Condensed"/>
                <a:sym typeface="Roboto Condensed"/>
              </a:rPr>
              <a:t>GV giao nhiệm vụ học tập theo nhóm, trong thời gian 10’ nhóm nào đưa ra nhiều ý kiến lí giải và đúng nhất sẽ được tặng các điểm thưởng (gv tự quy định số điểm thưởng)</a:t>
            </a:r>
          </a:p>
        </p:txBody>
      </p:sp>
      <p:grpSp>
        <p:nvGrpSpPr>
          <p:cNvPr id="10" name="Group 10"/>
          <p:cNvGrpSpPr/>
          <p:nvPr/>
        </p:nvGrpSpPr>
        <p:grpSpPr>
          <a:xfrm>
            <a:off x="1028700" y="5579704"/>
            <a:ext cx="9198532" cy="4070531"/>
            <a:chOff x="0" y="0"/>
            <a:chExt cx="2422659" cy="1072074"/>
          </a:xfrm>
        </p:grpSpPr>
        <p:sp>
          <p:nvSpPr>
            <p:cNvPr id="11" name="Freeform 11"/>
            <p:cNvSpPr/>
            <p:nvPr/>
          </p:nvSpPr>
          <p:spPr>
            <a:xfrm>
              <a:off x="0" y="0"/>
              <a:ext cx="2422659" cy="1072074"/>
            </a:xfrm>
            <a:custGeom>
              <a:avLst/>
              <a:gdLst/>
              <a:ahLst/>
              <a:cxnLst/>
              <a:rect l="l" t="t" r="r" b="b"/>
              <a:pathLst>
                <a:path w="2422659" h="1072074">
                  <a:moveTo>
                    <a:pt x="42924" y="0"/>
                  </a:moveTo>
                  <a:lnTo>
                    <a:pt x="2379735" y="0"/>
                  </a:lnTo>
                  <a:cubicBezTo>
                    <a:pt x="2391119" y="0"/>
                    <a:pt x="2402037" y="4522"/>
                    <a:pt x="2410086" y="12572"/>
                  </a:cubicBezTo>
                  <a:cubicBezTo>
                    <a:pt x="2418136" y="20622"/>
                    <a:pt x="2422659" y="31540"/>
                    <a:pt x="2422659" y="42924"/>
                  </a:cubicBezTo>
                  <a:lnTo>
                    <a:pt x="2422659" y="1029150"/>
                  </a:lnTo>
                  <a:cubicBezTo>
                    <a:pt x="2422659" y="1052856"/>
                    <a:pt x="2403441" y="1072074"/>
                    <a:pt x="2379735" y="1072074"/>
                  </a:cubicBezTo>
                  <a:lnTo>
                    <a:pt x="42924" y="1072074"/>
                  </a:lnTo>
                  <a:cubicBezTo>
                    <a:pt x="19218" y="1072074"/>
                    <a:pt x="0" y="1052856"/>
                    <a:pt x="0" y="1029150"/>
                  </a:cubicBezTo>
                  <a:lnTo>
                    <a:pt x="0" y="42924"/>
                  </a:lnTo>
                  <a:cubicBezTo>
                    <a:pt x="0" y="19218"/>
                    <a:pt x="19218" y="0"/>
                    <a:pt x="42924" y="0"/>
                  </a:cubicBezTo>
                  <a:close/>
                </a:path>
              </a:pathLst>
            </a:custGeom>
            <a:solidFill>
              <a:srgbClr val="000000">
                <a:alpha val="0"/>
              </a:srgbClr>
            </a:solidFill>
            <a:ln w="38100" cap="rnd">
              <a:solidFill>
                <a:srgbClr val="9D4C09"/>
              </a:solidFill>
              <a:prstDash val="lgDash"/>
              <a:round/>
            </a:ln>
          </p:spPr>
          <p:txBody>
            <a:bodyPr/>
            <a:lstStyle/>
            <a:p>
              <a:endParaRPr lang="en-US"/>
            </a:p>
          </p:txBody>
        </p:sp>
        <p:sp>
          <p:nvSpPr>
            <p:cNvPr id="12" name="TextBox 12"/>
            <p:cNvSpPr txBox="1"/>
            <p:nvPr/>
          </p:nvSpPr>
          <p:spPr>
            <a:xfrm>
              <a:off x="0" y="-38100"/>
              <a:ext cx="2422659" cy="1110174"/>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422145" y="5600432"/>
            <a:ext cx="8519448" cy="3933826"/>
          </a:xfrm>
          <a:prstGeom prst="rect">
            <a:avLst/>
          </a:prstGeom>
        </p:spPr>
        <p:txBody>
          <a:bodyPr lIns="0" tIns="0" rIns="0" bIns="0" rtlCol="0" anchor="t">
            <a:spAutoFit/>
          </a:bodyPr>
          <a:lstStyle/>
          <a:p>
            <a:pPr algn="just">
              <a:lnSpc>
                <a:spcPts val="6299"/>
              </a:lnSpc>
              <a:spcBef>
                <a:spcPct val="0"/>
              </a:spcBef>
            </a:pPr>
            <a:r>
              <a:rPr lang="en-US" sz="4499">
                <a:solidFill>
                  <a:srgbClr val="8D5B31"/>
                </a:solidFill>
                <a:latin typeface="Roboto Condensed"/>
                <a:ea typeface="Roboto Condensed"/>
                <a:cs typeface="Roboto Condensed"/>
                <a:sym typeface="Roboto Condensed"/>
              </a:rPr>
              <a:t>Từ bài thơ </a:t>
            </a:r>
            <a:r>
              <a:rPr lang="en-US" sz="4499" i="1">
                <a:solidFill>
                  <a:srgbClr val="8D5B31"/>
                </a:solidFill>
                <a:latin typeface="Roboto Condensed Italics"/>
                <a:ea typeface="Roboto Condensed Italics"/>
                <a:cs typeface="Roboto Condensed Italics"/>
                <a:sym typeface="Roboto Condensed Italics"/>
              </a:rPr>
              <a:t>Bếp lửa</a:t>
            </a:r>
            <a:r>
              <a:rPr lang="en-US" sz="4499">
                <a:solidFill>
                  <a:srgbClr val="8D5B31"/>
                </a:solidFill>
                <a:latin typeface="Roboto Condensed"/>
                <a:ea typeface="Roboto Condensed"/>
                <a:cs typeface="Roboto Condensed"/>
                <a:sym typeface="Roboto Condensed"/>
              </a:rPr>
              <a:t>, em hãy lí giải vì sao những gì thân thiết nhất của tuổi thơ mỗi người đều có sức tỏa sáng, nâng đỡ con người trong suốt hành trình dài rộng của cuộc đời</a:t>
            </a:r>
          </a:p>
        </p:txBody>
      </p:sp>
      <p:sp>
        <p:nvSpPr>
          <p:cNvPr id="14" name="TextBox 14"/>
          <p:cNvSpPr txBox="1"/>
          <p:nvPr/>
        </p:nvSpPr>
        <p:spPr>
          <a:xfrm>
            <a:off x="-2517520" y="24193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6" name="TextBox 6"/>
          <p:cNvSpPr txBox="1"/>
          <p:nvPr/>
        </p:nvSpPr>
        <p:spPr>
          <a:xfrm>
            <a:off x="1422145" y="2186861"/>
            <a:ext cx="15044229" cy="2352676"/>
          </a:xfrm>
          <a:prstGeom prst="rect">
            <a:avLst/>
          </a:prstGeom>
        </p:spPr>
        <p:txBody>
          <a:bodyPr lIns="0" tIns="0" rIns="0" bIns="0" rtlCol="0" anchor="t">
            <a:spAutoFit/>
          </a:bodyPr>
          <a:lstStyle/>
          <a:p>
            <a:pPr algn="just">
              <a:lnSpc>
                <a:spcPts val="6299"/>
              </a:lnSpc>
              <a:spcBef>
                <a:spcPct val="0"/>
              </a:spcBef>
            </a:pPr>
            <a:r>
              <a:rPr lang="en-US" sz="4499">
                <a:solidFill>
                  <a:srgbClr val="8D5B31"/>
                </a:solidFill>
                <a:latin typeface="Roboto Condensed"/>
                <a:ea typeface="Roboto Condensed"/>
                <a:cs typeface="Roboto Condensed"/>
                <a:sym typeface="Roboto Condensed"/>
              </a:rPr>
              <a:t>- Những gì thân thiết nhất của tuổi thơ đều có sức tỏa sáng và nâng đỡ con người trong suốt hành trình dài rộng của cuộc đời vì nó là nguồn động lực mà mỗi con người hướng đến. </a:t>
            </a:r>
          </a:p>
        </p:txBody>
      </p:sp>
      <p:sp>
        <p:nvSpPr>
          <p:cNvPr id="7" name="TextBox 7"/>
          <p:cNvSpPr txBox="1"/>
          <p:nvPr/>
        </p:nvSpPr>
        <p:spPr>
          <a:xfrm>
            <a:off x="1422145" y="5600432"/>
            <a:ext cx="11972728" cy="3143251"/>
          </a:xfrm>
          <a:prstGeom prst="rect">
            <a:avLst/>
          </a:prstGeom>
        </p:spPr>
        <p:txBody>
          <a:bodyPr lIns="0" tIns="0" rIns="0" bIns="0" rtlCol="0" anchor="t">
            <a:spAutoFit/>
          </a:bodyPr>
          <a:lstStyle/>
          <a:p>
            <a:pPr algn="just">
              <a:lnSpc>
                <a:spcPts val="6299"/>
              </a:lnSpc>
              <a:spcBef>
                <a:spcPct val="0"/>
              </a:spcBef>
            </a:pPr>
            <a:r>
              <a:rPr lang="en-US" sz="4499">
                <a:solidFill>
                  <a:srgbClr val="8D5B31"/>
                </a:solidFill>
                <a:latin typeface="Roboto Condensed"/>
                <a:ea typeface="Roboto Condensed"/>
                <a:cs typeface="Roboto Condensed"/>
                <a:sym typeface="Roboto Condensed"/>
              </a:rPr>
              <a:t>- Tuổi thơ trước hết gắn liền với gia đình, nơi ta được đón nhận tình yêu thương và sự sẻ chia. Ngoài ra để có thể tỏa sáng trong suốt hành trình cuộc đời thì tuổi thơ thường đi kèm với niềm đam mê.</a:t>
            </a:r>
          </a:p>
        </p:txBody>
      </p:sp>
      <p:sp>
        <p:nvSpPr>
          <p:cNvPr id="8" name="TextBox 8"/>
          <p:cNvSpPr txBox="1"/>
          <p:nvPr/>
        </p:nvSpPr>
        <p:spPr>
          <a:xfrm>
            <a:off x="-2517520" y="24193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6" name="TextBox 6"/>
          <p:cNvSpPr txBox="1"/>
          <p:nvPr/>
        </p:nvSpPr>
        <p:spPr>
          <a:xfrm>
            <a:off x="1422145" y="2186861"/>
            <a:ext cx="15044229" cy="2352676"/>
          </a:xfrm>
          <a:prstGeom prst="rect">
            <a:avLst/>
          </a:prstGeom>
        </p:spPr>
        <p:txBody>
          <a:bodyPr lIns="0" tIns="0" rIns="0" bIns="0" rtlCol="0" anchor="t">
            <a:spAutoFit/>
          </a:bodyPr>
          <a:lstStyle/>
          <a:p>
            <a:pPr algn="just">
              <a:lnSpc>
                <a:spcPts val="6299"/>
              </a:lnSpc>
              <a:spcBef>
                <a:spcPct val="0"/>
              </a:spcBef>
            </a:pPr>
            <a:r>
              <a:rPr lang="en-US" sz="4499">
                <a:solidFill>
                  <a:srgbClr val="8D5B31"/>
                </a:solidFill>
                <a:latin typeface="Roboto Condensed"/>
                <a:ea typeface="Roboto Condensed"/>
                <a:cs typeface="Roboto Condensed"/>
                <a:sym typeface="Roboto Condensed"/>
              </a:rPr>
              <a:t>- Điều này giúp con người phát triển được tư duy sáng tạo, kích thích trí tưởng tượng phong phú, góp phần hình thành và nuôi dưỡng niềm đam mê ngay từ khi còn nhỏ.</a:t>
            </a:r>
          </a:p>
        </p:txBody>
      </p:sp>
      <p:sp>
        <p:nvSpPr>
          <p:cNvPr id="7" name="TextBox 7"/>
          <p:cNvSpPr txBox="1"/>
          <p:nvPr/>
        </p:nvSpPr>
        <p:spPr>
          <a:xfrm>
            <a:off x="1422145" y="5600432"/>
            <a:ext cx="11972728" cy="3143251"/>
          </a:xfrm>
          <a:prstGeom prst="rect">
            <a:avLst/>
          </a:prstGeom>
        </p:spPr>
        <p:txBody>
          <a:bodyPr lIns="0" tIns="0" rIns="0" bIns="0" rtlCol="0" anchor="t">
            <a:spAutoFit/>
          </a:bodyPr>
          <a:lstStyle/>
          <a:p>
            <a:pPr algn="just">
              <a:lnSpc>
                <a:spcPts val="6299"/>
              </a:lnSpc>
            </a:pPr>
            <a:r>
              <a:rPr lang="en-US" sz="4499">
                <a:solidFill>
                  <a:srgbClr val="8D5B31"/>
                </a:solidFill>
                <a:latin typeface="Roboto Condensed"/>
                <a:ea typeface="Roboto Condensed"/>
                <a:cs typeface="Roboto Condensed"/>
                <a:sym typeface="Roboto Condensed"/>
              </a:rPr>
              <a:t> - Hai yếu tố trên đều gắn liền mật thiết với tuổi thơ và là động lực để giúp con người phát triển trong hành trình dài rộng của cuộc đời</a:t>
            </a:r>
          </a:p>
          <a:p>
            <a:pPr algn="just">
              <a:lnSpc>
                <a:spcPts val="6299"/>
              </a:lnSpc>
              <a:spcBef>
                <a:spcPct val="0"/>
              </a:spcBef>
            </a:pPr>
            <a:endParaRPr lang="en-US" sz="4499">
              <a:solidFill>
                <a:srgbClr val="8D5B31"/>
              </a:solidFill>
              <a:latin typeface="Roboto Condensed"/>
              <a:ea typeface="Roboto Condensed"/>
              <a:cs typeface="Roboto Condensed"/>
              <a:sym typeface="Roboto Condensed"/>
            </a:endParaRPr>
          </a:p>
        </p:txBody>
      </p:sp>
      <p:sp>
        <p:nvSpPr>
          <p:cNvPr id="8" name="TextBox 8"/>
          <p:cNvSpPr txBox="1"/>
          <p:nvPr/>
        </p:nvSpPr>
        <p:spPr>
          <a:xfrm>
            <a:off x="-2517520"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6" name="TextBox 6"/>
          <p:cNvSpPr txBox="1"/>
          <p:nvPr/>
        </p:nvSpPr>
        <p:spPr>
          <a:xfrm>
            <a:off x="6920029" y="2084028"/>
            <a:ext cx="6194039" cy="1028699"/>
          </a:xfrm>
          <a:prstGeom prst="rect">
            <a:avLst/>
          </a:prstGeom>
        </p:spPr>
        <p:txBody>
          <a:bodyPr lIns="0" tIns="0" rIns="0" bIns="0" rtlCol="0" anchor="t">
            <a:spAutoFit/>
          </a:bodyPr>
          <a:lstStyle/>
          <a:p>
            <a:pPr algn="just">
              <a:lnSpc>
                <a:spcPts val="7499"/>
              </a:lnSpc>
            </a:pPr>
            <a:r>
              <a:rPr lang="en-US" sz="7499">
                <a:solidFill>
                  <a:srgbClr val="884F21"/>
                </a:solidFill>
                <a:latin typeface="#9Slide05 VL Fadilla"/>
                <a:ea typeface="#9Slide05 VL Fadilla"/>
                <a:cs typeface="#9Slide05 VL Fadilla"/>
                <a:sym typeface="#9Slide05 VL Fadilla"/>
              </a:rPr>
              <a:t>Gửi lời yêu thương</a:t>
            </a:r>
          </a:p>
        </p:txBody>
      </p:sp>
      <p:sp>
        <p:nvSpPr>
          <p:cNvPr id="7" name="Freeform 7"/>
          <p:cNvSpPr/>
          <p:nvPr/>
        </p:nvSpPr>
        <p:spPr>
          <a:xfrm>
            <a:off x="590562" y="3082121"/>
            <a:ext cx="14035744" cy="5421306"/>
          </a:xfrm>
          <a:custGeom>
            <a:avLst/>
            <a:gdLst/>
            <a:ahLst/>
            <a:cxnLst/>
            <a:rect l="l" t="t" r="r" b="b"/>
            <a:pathLst>
              <a:path w="14035744" h="5421306">
                <a:moveTo>
                  <a:pt x="0" y="0"/>
                </a:moveTo>
                <a:lnTo>
                  <a:pt x="14035744" y="0"/>
                </a:lnTo>
                <a:lnTo>
                  <a:pt x="14035744" y="5421305"/>
                </a:lnTo>
                <a:lnTo>
                  <a:pt x="0" y="54213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326105">
            <a:off x="10130953" y="1803500"/>
            <a:ext cx="7315200" cy="2752344"/>
          </a:xfrm>
          <a:custGeom>
            <a:avLst/>
            <a:gdLst/>
            <a:ahLst/>
            <a:cxnLst/>
            <a:rect l="l" t="t" r="r" b="b"/>
            <a:pathLst>
              <a:path w="7315200" h="2752344">
                <a:moveTo>
                  <a:pt x="0" y="0"/>
                </a:moveTo>
                <a:lnTo>
                  <a:pt x="7315200" y="0"/>
                </a:lnTo>
                <a:lnTo>
                  <a:pt x="7315200" y="2752344"/>
                </a:lnTo>
                <a:lnTo>
                  <a:pt x="0" y="2752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2789445" y="5315198"/>
            <a:ext cx="9637978" cy="2272030"/>
          </a:xfrm>
          <a:prstGeom prst="rect">
            <a:avLst/>
          </a:prstGeom>
        </p:spPr>
        <p:txBody>
          <a:bodyPr lIns="0" tIns="0" rIns="0" bIns="0" rtlCol="0" anchor="t">
            <a:spAutoFit/>
          </a:bodyPr>
          <a:lstStyle/>
          <a:p>
            <a:pPr algn="ctr">
              <a:lnSpc>
                <a:spcPts val="6019"/>
              </a:lnSpc>
              <a:spcBef>
                <a:spcPct val="0"/>
              </a:spcBef>
            </a:pPr>
            <a:r>
              <a:rPr lang="en-US" sz="4299">
                <a:solidFill>
                  <a:srgbClr val="884F21"/>
                </a:solidFill>
                <a:latin typeface="Roboto Condensed"/>
                <a:ea typeface="Roboto Condensed"/>
                <a:cs typeface="Roboto Condensed"/>
                <a:sym typeface="Roboto Condensed"/>
              </a:rPr>
              <a:t>Hãy viết đoạn văn khoảng 8 đến 10 câu và trang trí thành tấm thiệp, trình bày tỏ cảm xúc của em với người mà em yêu mến nhất.</a:t>
            </a:r>
          </a:p>
        </p:txBody>
      </p:sp>
      <p:sp>
        <p:nvSpPr>
          <p:cNvPr id="10" name="TextBox 10"/>
          <p:cNvSpPr txBox="1"/>
          <p:nvPr/>
        </p:nvSpPr>
        <p:spPr>
          <a:xfrm>
            <a:off x="-2517520"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5. VẬN DỤNG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777" b="-12777"/>
            </a:stretch>
          </a:blipFill>
        </p:spPr>
        <p:txBody>
          <a:bodyPr/>
          <a:lstStyle/>
          <a:p>
            <a:endParaRPr lang="en-US"/>
          </a:p>
        </p:txBody>
      </p:sp>
      <p:sp>
        <p:nvSpPr>
          <p:cNvPr id="6" name="TextBox 6"/>
          <p:cNvSpPr txBox="1"/>
          <p:nvPr/>
        </p:nvSpPr>
        <p:spPr>
          <a:xfrm>
            <a:off x="7162800" y="1298072"/>
            <a:ext cx="6194039" cy="1028699"/>
          </a:xfrm>
          <a:prstGeom prst="rect">
            <a:avLst/>
          </a:prstGeom>
        </p:spPr>
        <p:txBody>
          <a:bodyPr lIns="0" tIns="0" rIns="0" bIns="0" rtlCol="0" anchor="t">
            <a:spAutoFit/>
          </a:bodyPr>
          <a:lstStyle/>
          <a:p>
            <a:pPr algn="just">
              <a:lnSpc>
                <a:spcPts val="7499"/>
              </a:lnSpc>
            </a:pPr>
            <a:r>
              <a:rPr lang="en-US" sz="7499" dirty="0" err="1">
                <a:solidFill>
                  <a:srgbClr val="884F21"/>
                </a:solidFill>
                <a:latin typeface="#9Slide05 VL Fadilla"/>
                <a:ea typeface="#9Slide05 VL Fadilla"/>
                <a:cs typeface="#9Slide05 VL Fadilla"/>
                <a:sym typeface="#9Slide05 VL Fadilla"/>
              </a:rPr>
              <a:t>Gửi</a:t>
            </a:r>
            <a:r>
              <a:rPr lang="en-US" sz="7499" dirty="0">
                <a:solidFill>
                  <a:srgbClr val="884F21"/>
                </a:solidFill>
                <a:latin typeface="#9Slide05 VL Fadilla"/>
                <a:ea typeface="#9Slide05 VL Fadilla"/>
                <a:cs typeface="#9Slide05 VL Fadilla"/>
                <a:sym typeface="#9Slide05 VL Fadilla"/>
              </a:rPr>
              <a:t> </a:t>
            </a:r>
            <a:r>
              <a:rPr lang="en-US" sz="7499" dirty="0" err="1">
                <a:solidFill>
                  <a:srgbClr val="884F21"/>
                </a:solidFill>
                <a:latin typeface="#9Slide05 VL Fadilla"/>
                <a:ea typeface="#9Slide05 VL Fadilla"/>
                <a:cs typeface="#9Slide05 VL Fadilla"/>
                <a:sym typeface="#9Slide05 VL Fadilla"/>
              </a:rPr>
              <a:t>lời</a:t>
            </a:r>
            <a:r>
              <a:rPr lang="en-US" sz="7499" dirty="0">
                <a:solidFill>
                  <a:srgbClr val="884F21"/>
                </a:solidFill>
                <a:latin typeface="#9Slide05 VL Fadilla"/>
                <a:ea typeface="#9Slide05 VL Fadilla"/>
                <a:cs typeface="#9Slide05 VL Fadilla"/>
                <a:sym typeface="#9Slide05 VL Fadilla"/>
              </a:rPr>
              <a:t> </a:t>
            </a:r>
            <a:r>
              <a:rPr lang="en-US" sz="7499" dirty="0" err="1">
                <a:solidFill>
                  <a:srgbClr val="884F21"/>
                </a:solidFill>
                <a:latin typeface="#9Slide05 VL Fadilla"/>
                <a:ea typeface="#9Slide05 VL Fadilla"/>
                <a:cs typeface="#9Slide05 VL Fadilla"/>
                <a:sym typeface="#9Slide05 VL Fadilla"/>
              </a:rPr>
              <a:t>yêu</a:t>
            </a:r>
            <a:r>
              <a:rPr lang="en-US" sz="7499" dirty="0">
                <a:solidFill>
                  <a:srgbClr val="884F21"/>
                </a:solidFill>
                <a:latin typeface="#9Slide05 VL Fadilla"/>
                <a:ea typeface="#9Slide05 VL Fadilla"/>
                <a:cs typeface="#9Slide05 VL Fadilla"/>
                <a:sym typeface="#9Slide05 VL Fadilla"/>
              </a:rPr>
              <a:t> </a:t>
            </a:r>
            <a:r>
              <a:rPr lang="en-US" sz="7499" dirty="0" err="1">
                <a:solidFill>
                  <a:srgbClr val="884F21"/>
                </a:solidFill>
                <a:latin typeface="#9Slide05 VL Fadilla"/>
                <a:ea typeface="#9Slide05 VL Fadilla"/>
                <a:cs typeface="#9Slide05 VL Fadilla"/>
                <a:sym typeface="#9Slide05 VL Fadilla"/>
              </a:rPr>
              <a:t>thương</a:t>
            </a:r>
            <a:endParaRPr lang="en-US" sz="7499" dirty="0">
              <a:solidFill>
                <a:srgbClr val="884F21"/>
              </a:solidFill>
              <a:latin typeface="#9Slide05 VL Fadilla"/>
              <a:ea typeface="#9Slide05 VL Fadilla"/>
              <a:cs typeface="#9Slide05 VL Fadilla"/>
              <a:sym typeface="#9Slide05 VL Fadilla"/>
            </a:endParaRPr>
          </a:p>
        </p:txBody>
      </p:sp>
      <p:sp>
        <p:nvSpPr>
          <p:cNvPr id="7" name="Freeform 7"/>
          <p:cNvSpPr/>
          <p:nvPr/>
        </p:nvSpPr>
        <p:spPr>
          <a:xfrm rot="-326105">
            <a:off x="10130953" y="1803500"/>
            <a:ext cx="7315200" cy="2752344"/>
          </a:xfrm>
          <a:custGeom>
            <a:avLst/>
            <a:gdLst/>
            <a:ahLst/>
            <a:cxnLst/>
            <a:rect l="l" t="t" r="r" b="b"/>
            <a:pathLst>
              <a:path w="7315200" h="2752344">
                <a:moveTo>
                  <a:pt x="0" y="0"/>
                </a:moveTo>
                <a:lnTo>
                  <a:pt x="7315200" y="0"/>
                </a:lnTo>
                <a:lnTo>
                  <a:pt x="7315200" y="2752344"/>
                </a:lnTo>
                <a:lnTo>
                  <a:pt x="0" y="2752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916008">
            <a:off x="3599501" y="3184811"/>
            <a:ext cx="7461360" cy="5860487"/>
          </a:xfrm>
          <a:custGeom>
            <a:avLst/>
            <a:gdLst/>
            <a:ahLst/>
            <a:cxnLst/>
            <a:rect l="l" t="t" r="r" b="b"/>
            <a:pathLst>
              <a:path w="7461360" h="10700215">
                <a:moveTo>
                  <a:pt x="0" y="0"/>
                </a:moveTo>
                <a:lnTo>
                  <a:pt x="7461360" y="0"/>
                </a:lnTo>
                <a:lnTo>
                  <a:pt x="7461360" y="10700214"/>
                </a:lnTo>
                <a:lnTo>
                  <a:pt x="0" y="10700214"/>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2517520" y="516255"/>
            <a:ext cx="13730056" cy="920115"/>
          </a:xfrm>
          <a:prstGeom prst="rect">
            <a:avLst/>
          </a:prstGeom>
        </p:spPr>
        <p:txBody>
          <a:bodyPr lIns="0" tIns="0" rIns="0" bIns="0" rtlCol="0" anchor="t">
            <a:spAutoFit/>
          </a:bodyPr>
          <a:lstStyle/>
          <a:p>
            <a:pPr algn="ctr">
              <a:lnSpc>
                <a:spcPts val="7559"/>
              </a:lnSpc>
            </a:pPr>
            <a:r>
              <a:rPr lang="en-US" sz="5400" b="1">
                <a:solidFill>
                  <a:srgbClr val="6D453E"/>
                </a:solidFill>
                <a:latin typeface="Fraunces Bold"/>
                <a:ea typeface="Fraunces Bold"/>
                <a:cs typeface="Fraunces Bold"/>
                <a:sym typeface="Fraunces Bold"/>
              </a:rPr>
              <a:t>5. VẬN DỤNG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a:off x="-11455" y="8766155"/>
            <a:ext cx="2683838" cy="979601"/>
          </a:xfrm>
          <a:custGeom>
            <a:avLst/>
            <a:gdLst/>
            <a:ahLst/>
            <a:cxnLst/>
            <a:rect l="l" t="t" r="r" b="b"/>
            <a:pathLst>
              <a:path w="2683838" h="979601">
                <a:moveTo>
                  <a:pt x="0" y="0"/>
                </a:moveTo>
                <a:lnTo>
                  <a:pt x="2683837" y="0"/>
                </a:lnTo>
                <a:lnTo>
                  <a:pt x="2683837" y="979601"/>
                </a:lnTo>
                <a:lnTo>
                  <a:pt x="0" y="979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427836" y="6924554"/>
            <a:ext cx="2275222" cy="2817612"/>
          </a:xfrm>
          <a:custGeom>
            <a:avLst/>
            <a:gdLst/>
            <a:ahLst/>
            <a:cxnLst/>
            <a:rect l="l" t="t" r="r" b="b"/>
            <a:pathLst>
              <a:path w="2275222" h="2817612">
                <a:moveTo>
                  <a:pt x="0" y="0"/>
                </a:moveTo>
                <a:lnTo>
                  <a:pt x="2275222" y="0"/>
                </a:lnTo>
                <a:lnTo>
                  <a:pt x="2275222" y="2817612"/>
                </a:lnTo>
                <a:lnTo>
                  <a:pt x="0" y="2817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793602" y="-537355"/>
            <a:ext cx="22052902" cy="13651821"/>
          </a:xfrm>
          <a:custGeom>
            <a:avLst/>
            <a:gdLst/>
            <a:ahLst/>
            <a:cxnLst/>
            <a:rect l="l" t="t" r="r" b="b"/>
            <a:pathLst>
              <a:path w="22052902" h="13651821">
                <a:moveTo>
                  <a:pt x="0" y="0"/>
                </a:moveTo>
                <a:lnTo>
                  <a:pt x="22052902" y="0"/>
                </a:lnTo>
                <a:lnTo>
                  <a:pt x="22052902" y="13651821"/>
                </a:lnTo>
                <a:lnTo>
                  <a:pt x="0" y="13651821"/>
                </a:lnTo>
                <a:lnTo>
                  <a:pt x="0" y="0"/>
                </a:lnTo>
                <a:close/>
              </a:path>
            </a:pathLst>
          </a:custGeom>
          <a:blipFill>
            <a:blip r:embed="rId6">
              <a:alphaModFix amt="59000"/>
            </a:blip>
            <a:stretch>
              <a:fillRect t="-14211" b="-14211"/>
            </a:stretch>
          </a:blipFill>
        </p:spPr>
        <p:txBody>
          <a:bodyPr/>
          <a:lstStyle/>
          <a:p>
            <a:endParaRPr lang="en-US"/>
          </a:p>
        </p:txBody>
      </p:sp>
      <p:sp>
        <p:nvSpPr>
          <p:cNvPr id="5" name="Freeform 5"/>
          <p:cNvSpPr/>
          <p:nvPr/>
        </p:nvSpPr>
        <p:spPr>
          <a:xfrm flipH="1">
            <a:off x="-296337" y="3663925"/>
            <a:ext cx="9238583" cy="6559203"/>
          </a:xfrm>
          <a:custGeom>
            <a:avLst/>
            <a:gdLst/>
            <a:ahLst/>
            <a:cxnLst/>
            <a:rect l="l" t="t" r="r" b="b"/>
            <a:pathLst>
              <a:path w="9238583" h="6559203">
                <a:moveTo>
                  <a:pt x="9238584" y="0"/>
                </a:moveTo>
                <a:lnTo>
                  <a:pt x="0" y="0"/>
                </a:lnTo>
                <a:lnTo>
                  <a:pt x="0" y="6559204"/>
                </a:lnTo>
                <a:lnTo>
                  <a:pt x="9238584" y="6559204"/>
                </a:lnTo>
                <a:lnTo>
                  <a:pt x="9238584" y="0"/>
                </a:lnTo>
                <a:close/>
              </a:path>
            </a:pathLst>
          </a:custGeom>
          <a:blipFill>
            <a:blip r:embed="rId7"/>
            <a:stretch>
              <a:fillRect r="-3067" b="-9361"/>
            </a:stretch>
          </a:blipFill>
        </p:spPr>
        <p:txBody>
          <a:bodyPr/>
          <a:lstStyle/>
          <a:p>
            <a:endParaRPr lang="en-US"/>
          </a:p>
        </p:txBody>
      </p:sp>
      <p:sp>
        <p:nvSpPr>
          <p:cNvPr id="6" name="Freeform 6"/>
          <p:cNvSpPr/>
          <p:nvPr/>
        </p:nvSpPr>
        <p:spPr>
          <a:xfrm>
            <a:off x="7867445" y="8920602"/>
            <a:ext cx="2149604" cy="1520845"/>
          </a:xfrm>
          <a:custGeom>
            <a:avLst/>
            <a:gdLst/>
            <a:ahLst/>
            <a:cxnLst/>
            <a:rect l="l" t="t" r="r" b="b"/>
            <a:pathLst>
              <a:path w="2149604" h="1520845">
                <a:moveTo>
                  <a:pt x="0" y="0"/>
                </a:moveTo>
                <a:lnTo>
                  <a:pt x="2149604" y="0"/>
                </a:lnTo>
                <a:lnTo>
                  <a:pt x="2149604" y="1520845"/>
                </a:lnTo>
                <a:lnTo>
                  <a:pt x="0" y="1520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3864502" y="5608530"/>
            <a:ext cx="2495576" cy="2632047"/>
          </a:xfrm>
          <a:custGeom>
            <a:avLst/>
            <a:gdLst/>
            <a:ahLst/>
            <a:cxnLst/>
            <a:rect l="l" t="t" r="r" b="b"/>
            <a:pathLst>
              <a:path w="2495576" h="2632047">
                <a:moveTo>
                  <a:pt x="0" y="0"/>
                </a:moveTo>
                <a:lnTo>
                  <a:pt x="2495576" y="0"/>
                </a:lnTo>
                <a:lnTo>
                  <a:pt x="2495576" y="2632047"/>
                </a:lnTo>
                <a:lnTo>
                  <a:pt x="0" y="2632047"/>
                </a:lnTo>
                <a:lnTo>
                  <a:pt x="0" y="0"/>
                </a:lnTo>
                <a:close/>
              </a:path>
            </a:pathLst>
          </a:custGeom>
          <a:blipFill>
            <a:blip r:embed="rId10"/>
            <a:stretch>
              <a:fillRect l="-1645"/>
            </a:stretch>
          </a:blipFill>
        </p:spPr>
        <p:txBody>
          <a:bodyPr/>
          <a:lstStyle/>
          <a:p>
            <a:endParaRPr lang="en-US"/>
          </a:p>
        </p:txBody>
      </p:sp>
      <p:sp>
        <p:nvSpPr>
          <p:cNvPr id="8" name="Freeform 8"/>
          <p:cNvSpPr/>
          <p:nvPr/>
        </p:nvSpPr>
        <p:spPr>
          <a:xfrm>
            <a:off x="15727133" y="718635"/>
            <a:ext cx="3064334" cy="4889895"/>
          </a:xfrm>
          <a:custGeom>
            <a:avLst/>
            <a:gdLst/>
            <a:ahLst/>
            <a:cxnLst/>
            <a:rect l="l" t="t" r="r" b="b"/>
            <a:pathLst>
              <a:path w="3064334" h="4889895">
                <a:moveTo>
                  <a:pt x="0" y="0"/>
                </a:moveTo>
                <a:lnTo>
                  <a:pt x="3064334" y="0"/>
                </a:lnTo>
                <a:lnTo>
                  <a:pt x="3064334" y="4889895"/>
                </a:lnTo>
                <a:lnTo>
                  <a:pt x="0" y="48898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7623518" y="2531956"/>
            <a:ext cx="8103615" cy="3829049"/>
          </a:xfrm>
          <a:prstGeom prst="rect">
            <a:avLst/>
          </a:prstGeom>
        </p:spPr>
        <p:txBody>
          <a:bodyPr lIns="0" tIns="0" rIns="0" bIns="0" rtlCol="0" anchor="t">
            <a:spAutoFit/>
          </a:bodyPr>
          <a:lstStyle/>
          <a:p>
            <a:pPr algn="just">
              <a:lnSpc>
                <a:spcPts val="5999"/>
              </a:lnSpc>
            </a:pPr>
            <a:r>
              <a:rPr lang="en-US" sz="5999">
                <a:solidFill>
                  <a:srgbClr val="884F21"/>
                </a:solidFill>
                <a:latin typeface="#9Slide05 VL Fadilla"/>
                <a:ea typeface="#9Slide05 VL Fadilla"/>
                <a:cs typeface="#9Slide05 VL Fadilla"/>
                <a:sym typeface="#9Slide05 VL Fadilla"/>
              </a:rPr>
              <a:t>Với Bằng Việt hình ảnh người bà gắn liền với bếp lửa, với những tháng đói mòn mỏi, với mùi khói nhòe mắt, với tình yêu thương đủ đầy!...</a:t>
            </a:r>
          </a:p>
        </p:txBody>
      </p:sp>
      <p:sp>
        <p:nvSpPr>
          <p:cNvPr id="10" name="Freeform 10"/>
          <p:cNvSpPr/>
          <p:nvPr/>
        </p:nvSpPr>
        <p:spPr>
          <a:xfrm>
            <a:off x="-11455" y="-278395"/>
            <a:ext cx="3164284" cy="5049389"/>
          </a:xfrm>
          <a:custGeom>
            <a:avLst/>
            <a:gdLst/>
            <a:ahLst/>
            <a:cxnLst/>
            <a:rect l="l" t="t" r="r" b="b"/>
            <a:pathLst>
              <a:path w="3164284" h="5049389">
                <a:moveTo>
                  <a:pt x="0" y="0"/>
                </a:moveTo>
                <a:lnTo>
                  <a:pt x="3164284" y="0"/>
                </a:lnTo>
                <a:lnTo>
                  <a:pt x="3164284" y="5049389"/>
                </a:lnTo>
                <a:lnTo>
                  <a:pt x="0" y="50493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3673893" y="4292507"/>
            <a:ext cx="2495576" cy="2632047"/>
          </a:xfrm>
          <a:custGeom>
            <a:avLst/>
            <a:gdLst/>
            <a:ahLst/>
            <a:cxnLst/>
            <a:rect l="l" t="t" r="r" b="b"/>
            <a:pathLst>
              <a:path w="2495576" h="2632047">
                <a:moveTo>
                  <a:pt x="0" y="0"/>
                </a:moveTo>
                <a:lnTo>
                  <a:pt x="2495576" y="0"/>
                </a:lnTo>
                <a:lnTo>
                  <a:pt x="2495576" y="2632047"/>
                </a:lnTo>
                <a:lnTo>
                  <a:pt x="0" y="2632047"/>
                </a:lnTo>
                <a:lnTo>
                  <a:pt x="0" y="0"/>
                </a:lnTo>
                <a:close/>
              </a:path>
            </a:pathLst>
          </a:custGeom>
          <a:blipFill>
            <a:blip r:embed="rId10"/>
            <a:stretch>
              <a:fillRect l="-164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a:off x="-11455" y="8766155"/>
            <a:ext cx="2683838" cy="979601"/>
          </a:xfrm>
          <a:custGeom>
            <a:avLst/>
            <a:gdLst/>
            <a:ahLst/>
            <a:cxnLst/>
            <a:rect l="l" t="t" r="r" b="b"/>
            <a:pathLst>
              <a:path w="2683838" h="979601">
                <a:moveTo>
                  <a:pt x="0" y="0"/>
                </a:moveTo>
                <a:lnTo>
                  <a:pt x="2683837" y="0"/>
                </a:lnTo>
                <a:lnTo>
                  <a:pt x="2683837" y="979601"/>
                </a:lnTo>
                <a:lnTo>
                  <a:pt x="0" y="979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427836" y="6924554"/>
            <a:ext cx="2275222" cy="2817612"/>
          </a:xfrm>
          <a:custGeom>
            <a:avLst/>
            <a:gdLst/>
            <a:ahLst/>
            <a:cxnLst/>
            <a:rect l="l" t="t" r="r" b="b"/>
            <a:pathLst>
              <a:path w="2275222" h="2817612">
                <a:moveTo>
                  <a:pt x="0" y="0"/>
                </a:moveTo>
                <a:lnTo>
                  <a:pt x="2275222" y="0"/>
                </a:lnTo>
                <a:lnTo>
                  <a:pt x="2275222" y="2817612"/>
                </a:lnTo>
                <a:lnTo>
                  <a:pt x="0" y="2817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296337" y="3663925"/>
            <a:ext cx="9238583" cy="6559203"/>
          </a:xfrm>
          <a:custGeom>
            <a:avLst/>
            <a:gdLst/>
            <a:ahLst/>
            <a:cxnLst/>
            <a:rect l="l" t="t" r="r" b="b"/>
            <a:pathLst>
              <a:path w="9238583" h="6559203">
                <a:moveTo>
                  <a:pt x="9238584" y="0"/>
                </a:moveTo>
                <a:lnTo>
                  <a:pt x="0" y="0"/>
                </a:lnTo>
                <a:lnTo>
                  <a:pt x="0" y="6559204"/>
                </a:lnTo>
                <a:lnTo>
                  <a:pt x="9238584" y="6559204"/>
                </a:lnTo>
                <a:lnTo>
                  <a:pt x="9238584" y="0"/>
                </a:lnTo>
                <a:close/>
              </a:path>
            </a:pathLst>
          </a:custGeom>
          <a:blipFill>
            <a:blip r:embed="rId6"/>
            <a:stretch>
              <a:fillRect r="-3067" b="-9361"/>
            </a:stretch>
          </a:blipFill>
        </p:spPr>
        <p:txBody>
          <a:bodyPr/>
          <a:lstStyle/>
          <a:p>
            <a:endParaRPr lang="en-US"/>
          </a:p>
        </p:txBody>
      </p:sp>
      <p:sp>
        <p:nvSpPr>
          <p:cNvPr id="6" name="Freeform 6"/>
          <p:cNvSpPr/>
          <p:nvPr/>
        </p:nvSpPr>
        <p:spPr>
          <a:xfrm>
            <a:off x="7867445" y="8920602"/>
            <a:ext cx="2149604" cy="1520845"/>
          </a:xfrm>
          <a:custGeom>
            <a:avLst/>
            <a:gdLst/>
            <a:ahLst/>
            <a:cxnLst/>
            <a:rect l="l" t="t" r="r" b="b"/>
            <a:pathLst>
              <a:path w="2149604" h="1520845">
                <a:moveTo>
                  <a:pt x="0" y="0"/>
                </a:moveTo>
                <a:lnTo>
                  <a:pt x="2149604" y="0"/>
                </a:lnTo>
                <a:lnTo>
                  <a:pt x="2149604" y="1520845"/>
                </a:lnTo>
                <a:lnTo>
                  <a:pt x="0" y="15208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3864502" y="5608530"/>
            <a:ext cx="2495576" cy="2632047"/>
          </a:xfrm>
          <a:custGeom>
            <a:avLst/>
            <a:gdLst/>
            <a:ahLst/>
            <a:cxnLst/>
            <a:rect l="l" t="t" r="r" b="b"/>
            <a:pathLst>
              <a:path w="2495576" h="2632047">
                <a:moveTo>
                  <a:pt x="0" y="0"/>
                </a:moveTo>
                <a:lnTo>
                  <a:pt x="2495576" y="0"/>
                </a:lnTo>
                <a:lnTo>
                  <a:pt x="2495576" y="2632047"/>
                </a:lnTo>
                <a:lnTo>
                  <a:pt x="0" y="2632047"/>
                </a:lnTo>
                <a:lnTo>
                  <a:pt x="0" y="0"/>
                </a:lnTo>
                <a:close/>
              </a:path>
            </a:pathLst>
          </a:custGeom>
          <a:blipFill>
            <a:blip r:embed="rId9"/>
            <a:stretch>
              <a:fillRect l="-1645"/>
            </a:stretch>
          </a:blipFill>
        </p:spPr>
        <p:txBody>
          <a:bodyPr/>
          <a:lstStyle/>
          <a:p>
            <a:endParaRPr lang="en-US"/>
          </a:p>
        </p:txBody>
      </p:sp>
      <p:sp>
        <p:nvSpPr>
          <p:cNvPr id="11" name="TextBox 11"/>
          <p:cNvSpPr txBox="1"/>
          <p:nvPr/>
        </p:nvSpPr>
        <p:spPr>
          <a:xfrm>
            <a:off x="4367799" y="5116399"/>
            <a:ext cx="12679988" cy="1098562"/>
          </a:xfrm>
          <a:prstGeom prst="rect">
            <a:avLst/>
          </a:prstGeom>
        </p:spPr>
        <p:txBody>
          <a:bodyPr lIns="0" tIns="0" rIns="0" bIns="0" rtlCol="0" anchor="t">
            <a:spAutoFit/>
          </a:bodyPr>
          <a:lstStyle/>
          <a:p>
            <a:pPr algn="ctr">
              <a:lnSpc>
                <a:spcPts val="8000"/>
              </a:lnSpc>
            </a:pPr>
            <a:r>
              <a:rPr lang="en-US" sz="8000">
                <a:solidFill>
                  <a:srgbClr val="9E582B"/>
                </a:solidFill>
                <a:latin typeface="#9Slide05 Thunder"/>
                <a:ea typeface="#9Slide05 Thunder"/>
                <a:cs typeface="#9Slide05 Thunder"/>
                <a:sym typeface="#9Slide05 Thunder"/>
              </a:rPr>
              <a:t>-Bằng Việt-</a:t>
            </a:r>
          </a:p>
        </p:txBody>
      </p:sp>
      <p:sp>
        <p:nvSpPr>
          <p:cNvPr id="12" name="Freeform 12"/>
          <p:cNvSpPr/>
          <p:nvPr/>
        </p:nvSpPr>
        <p:spPr>
          <a:xfrm>
            <a:off x="3673893" y="4292507"/>
            <a:ext cx="2495576" cy="2632047"/>
          </a:xfrm>
          <a:custGeom>
            <a:avLst/>
            <a:gdLst/>
            <a:ahLst/>
            <a:cxnLst/>
            <a:rect l="l" t="t" r="r" b="b"/>
            <a:pathLst>
              <a:path w="2495576" h="2632047">
                <a:moveTo>
                  <a:pt x="0" y="0"/>
                </a:moveTo>
                <a:lnTo>
                  <a:pt x="2495576" y="0"/>
                </a:lnTo>
                <a:lnTo>
                  <a:pt x="2495576" y="2632047"/>
                </a:lnTo>
                <a:lnTo>
                  <a:pt x="0" y="2632047"/>
                </a:lnTo>
                <a:lnTo>
                  <a:pt x="0" y="0"/>
                </a:lnTo>
                <a:close/>
              </a:path>
            </a:pathLst>
          </a:custGeom>
          <a:blipFill>
            <a:blip r:embed="rId9"/>
            <a:stretch>
              <a:fillRect l="-1645"/>
            </a:stretch>
          </a:blipFill>
        </p:spPr>
        <p:txBody>
          <a:bodyPr/>
          <a:lstStyle/>
          <a:p>
            <a:endParaRPr lang="en-US"/>
          </a:p>
        </p:txBody>
      </p:sp>
      <p:sp>
        <p:nvSpPr>
          <p:cNvPr id="13" name="TextBox 13"/>
          <p:cNvSpPr txBox="1"/>
          <p:nvPr/>
        </p:nvSpPr>
        <p:spPr>
          <a:xfrm>
            <a:off x="2602252" y="428180"/>
            <a:ext cx="12679988" cy="669942"/>
          </a:xfrm>
          <a:prstGeom prst="rect">
            <a:avLst/>
          </a:prstGeom>
        </p:spPr>
        <p:txBody>
          <a:bodyPr lIns="0" tIns="0" rIns="0" bIns="0" rtlCol="0" anchor="t">
            <a:spAutoFit/>
          </a:bodyPr>
          <a:lstStyle/>
          <a:p>
            <a:pPr algn="ctr">
              <a:lnSpc>
                <a:spcPts val="5000"/>
              </a:lnSpc>
            </a:pPr>
            <a:r>
              <a:rPr lang="en-US" sz="5000" b="1">
                <a:solidFill>
                  <a:srgbClr val="B87835"/>
                </a:solidFill>
                <a:latin typeface="Fraunces Bold"/>
                <a:ea typeface="Fraunces Bold"/>
                <a:cs typeface="Fraunces Bold"/>
                <a:sym typeface="Fraunces Bold"/>
              </a:rPr>
              <a:t>BÀI 7: THƠ TÁM CHỮ, THƠ TỰ DO</a:t>
            </a:r>
          </a:p>
        </p:txBody>
      </p:sp>
      <p:sp>
        <p:nvSpPr>
          <p:cNvPr id="14" name="TextBox 14"/>
          <p:cNvSpPr txBox="1"/>
          <p:nvPr/>
        </p:nvSpPr>
        <p:spPr>
          <a:xfrm>
            <a:off x="5112290" y="2076431"/>
            <a:ext cx="7477125" cy="3067069"/>
          </a:xfrm>
          <a:prstGeom prst="rect">
            <a:avLst/>
          </a:prstGeom>
        </p:spPr>
        <p:txBody>
          <a:bodyPr lIns="0" tIns="0" rIns="0" bIns="0" rtlCol="0" anchor="t">
            <a:spAutoFit/>
          </a:bodyPr>
          <a:lstStyle/>
          <a:p>
            <a:pPr algn="ctr">
              <a:lnSpc>
                <a:spcPts val="25198"/>
              </a:lnSpc>
            </a:pPr>
            <a:r>
              <a:rPr lang="en-US" sz="17999">
                <a:solidFill>
                  <a:srgbClr val="6D453E"/>
                </a:solidFill>
                <a:latin typeface="UTM Scriptina KT"/>
                <a:ea typeface="UTM Scriptina KT"/>
                <a:cs typeface="UTM Scriptina KT"/>
                <a:sym typeface="UTM Scriptina KT"/>
              </a:rPr>
              <a:t>Bếp lửa</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106916" y="5222517"/>
            <a:ext cx="7355205" cy="8229600"/>
          </a:xfrm>
          <a:custGeom>
            <a:avLst/>
            <a:gdLst/>
            <a:ahLst/>
            <a:cxnLst/>
            <a:rect l="l" t="t" r="r" b="b"/>
            <a:pathLst>
              <a:path w="7355205" h="8229600">
                <a:moveTo>
                  <a:pt x="0" y="0"/>
                </a:moveTo>
                <a:lnTo>
                  <a:pt x="7355205" y="0"/>
                </a:lnTo>
                <a:lnTo>
                  <a:pt x="7355205" y="8229600"/>
                </a:lnTo>
                <a:lnTo>
                  <a:pt x="0" y="8229600"/>
                </a:lnTo>
                <a:lnTo>
                  <a:pt x="0" y="0"/>
                </a:lnTo>
                <a:close/>
              </a:path>
            </a:pathLst>
          </a:custGeom>
          <a:blipFill>
            <a:blip r:embed="rId2"/>
            <a:stretch>
              <a:fillRect/>
            </a:stretch>
          </a:blipFill>
        </p:spPr>
        <p:txBody>
          <a:bodyPr/>
          <a:lstStyle/>
          <a:p>
            <a:endParaRPr lang="en-US"/>
          </a:p>
        </p:txBody>
      </p:sp>
      <p:sp>
        <p:nvSpPr>
          <p:cNvPr id="7" name="Freeform 7"/>
          <p:cNvSpPr/>
          <p:nvPr/>
        </p:nvSpPr>
        <p:spPr>
          <a:xfrm>
            <a:off x="-8853992" y="-12130906"/>
            <a:ext cx="22052902" cy="13651821"/>
          </a:xfrm>
          <a:custGeom>
            <a:avLst/>
            <a:gdLst/>
            <a:ahLst/>
            <a:cxnLst/>
            <a:rect l="l" t="t" r="r" b="b"/>
            <a:pathLst>
              <a:path w="22052902" h="13651821">
                <a:moveTo>
                  <a:pt x="0" y="0"/>
                </a:moveTo>
                <a:lnTo>
                  <a:pt x="22052902" y="0"/>
                </a:lnTo>
                <a:lnTo>
                  <a:pt x="22052902" y="13651821"/>
                </a:lnTo>
                <a:lnTo>
                  <a:pt x="0" y="13651821"/>
                </a:lnTo>
                <a:lnTo>
                  <a:pt x="0" y="0"/>
                </a:lnTo>
                <a:close/>
              </a:path>
            </a:pathLst>
          </a:custGeom>
          <a:blipFill>
            <a:blip r:embed="rId3">
              <a:alphaModFix amt="59000"/>
            </a:blip>
            <a:stretch>
              <a:fillRect t="-14211" b="-14211"/>
            </a:stretch>
          </a:blipFill>
        </p:spPr>
        <p:txBody>
          <a:bodyPr/>
          <a:lstStyle/>
          <a:p>
            <a:endParaRPr lang="en-US"/>
          </a:p>
        </p:txBody>
      </p:sp>
      <p:sp>
        <p:nvSpPr>
          <p:cNvPr id="8" name="Freeform 8"/>
          <p:cNvSpPr/>
          <p:nvPr/>
        </p:nvSpPr>
        <p:spPr>
          <a:xfrm>
            <a:off x="1905041" y="6451575"/>
            <a:ext cx="2495576" cy="2632047"/>
          </a:xfrm>
          <a:custGeom>
            <a:avLst/>
            <a:gdLst/>
            <a:ahLst/>
            <a:cxnLst/>
            <a:rect l="l" t="t" r="r" b="b"/>
            <a:pathLst>
              <a:path w="2495576" h="2632047">
                <a:moveTo>
                  <a:pt x="0" y="0"/>
                </a:moveTo>
                <a:lnTo>
                  <a:pt x="2495576" y="0"/>
                </a:lnTo>
                <a:lnTo>
                  <a:pt x="2495576" y="2632047"/>
                </a:lnTo>
                <a:lnTo>
                  <a:pt x="0" y="2632047"/>
                </a:lnTo>
                <a:lnTo>
                  <a:pt x="0" y="0"/>
                </a:lnTo>
                <a:close/>
              </a:path>
            </a:pathLst>
          </a:custGeom>
          <a:blipFill>
            <a:blip r:embed="rId4"/>
            <a:stretch>
              <a:fillRect l="-1645"/>
            </a:stretch>
          </a:blipFill>
        </p:spPr>
        <p:txBody>
          <a:bodyPr/>
          <a:lstStyle/>
          <a:p>
            <a:endParaRPr lang="en-US"/>
          </a:p>
        </p:txBody>
      </p:sp>
      <p:sp>
        <p:nvSpPr>
          <p:cNvPr id="11" name="Freeform 11"/>
          <p:cNvSpPr/>
          <p:nvPr/>
        </p:nvSpPr>
        <p:spPr>
          <a:xfrm>
            <a:off x="882877" y="1542478"/>
            <a:ext cx="688632" cy="1149316"/>
          </a:xfrm>
          <a:custGeom>
            <a:avLst/>
            <a:gdLst/>
            <a:ahLst/>
            <a:cxnLst/>
            <a:rect l="l" t="t" r="r" b="b"/>
            <a:pathLst>
              <a:path w="688632" h="1149316">
                <a:moveTo>
                  <a:pt x="0" y="0"/>
                </a:moveTo>
                <a:lnTo>
                  <a:pt x="688632" y="0"/>
                </a:lnTo>
                <a:lnTo>
                  <a:pt x="688632" y="1149316"/>
                </a:lnTo>
                <a:lnTo>
                  <a:pt x="0" y="11493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1757526" y="254074"/>
            <a:ext cx="15144982" cy="847725"/>
          </a:xfrm>
          <a:prstGeom prst="rect">
            <a:avLst/>
          </a:prstGeom>
        </p:spPr>
        <p:txBody>
          <a:bodyPr lIns="0" tIns="0" rIns="0" bIns="0" rtlCol="0" anchor="t">
            <a:spAutoFit/>
          </a:bodyPr>
          <a:lstStyle/>
          <a:p>
            <a:pPr algn="ctr">
              <a:lnSpc>
                <a:spcPts val="6720"/>
              </a:lnSpc>
            </a:pPr>
            <a:r>
              <a:rPr lang="en-US" sz="5600" b="1" spc="280">
                <a:solidFill>
                  <a:srgbClr val="884F21"/>
                </a:solidFill>
                <a:latin typeface="Fraunces Bold"/>
                <a:ea typeface="Fraunces Bold"/>
                <a:cs typeface="Fraunces Bold"/>
                <a:sym typeface="Fraunces Bold"/>
              </a:rPr>
              <a:t>MỤC TIÊU BÀI HỌC </a:t>
            </a:r>
          </a:p>
        </p:txBody>
      </p:sp>
      <p:sp>
        <p:nvSpPr>
          <p:cNvPr id="13" name="TextBox 13"/>
          <p:cNvSpPr txBox="1"/>
          <p:nvPr/>
        </p:nvSpPr>
        <p:spPr>
          <a:xfrm>
            <a:off x="1930390" y="3392022"/>
            <a:ext cx="14199484" cy="2098674"/>
          </a:xfrm>
          <a:prstGeom prst="rect">
            <a:avLst/>
          </a:prstGeom>
        </p:spPr>
        <p:txBody>
          <a:bodyPr lIns="0" tIns="0" rIns="0" bIns="0" rtlCol="0" anchor="t">
            <a:spAutoFit/>
          </a:bodyPr>
          <a:lstStyle/>
          <a:p>
            <a:pPr algn="just">
              <a:lnSpc>
                <a:spcPts val="5600"/>
              </a:lnSpc>
            </a:pPr>
            <a:r>
              <a:rPr lang="en-US" sz="4000" b="1">
                <a:solidFill>
                  <a:srgbClr val="884F21"/>
                </a:solidFill>
                <a:latin typeface="Roboto Condensed Bold"/>
                <a:ea typeface="Roboto Condensed Bold"/>
                <a:cs typeface="Roboto Condensed Bold"/>
                <a:sym typeface="Roboto Condensed Bold"/>
              </a:rPr>
              <a:t>Nhận biết và phân tích được nét độc đáo về hình thức của bài thơ tự do thể hiện qua kết cấu, bố cục, ngôn ngữ, biện pháp tu từ.</a:t>
            </a:r>
          </a:p>
          <a:p>
            <a:pPr algn="just">
              <a:lnSpc>
                <a:spcPts val="5600"/>
              </a:lnSpc>
              <a:spcBef>
                <a:spcPct val="0"/>
              </a:spcBef>
            </a:pPr>
            <a:endParaRPr lang="en-US" sz="4000" b="1">
              <a:solidFill>
                <a:srgbClr val="884F21"/>
              </a:solidFill>
              <a:latin typeface="Roboto Condensed Bold"/>
              <a:ea typeface="Roboto Condensed Bold"/>
              <a:cs typeface="Roboto Condensed Bold"/>
              <a:sym typeface="Roboto Condensed Bold"/>
            </a:endParaRPr>
          </a:p>
        </p:txBody>
      </p:sp>
      <p:sp>
        <p:nvSpPr>
          <p:cNvPr id="14" name="TextBox 14"/>
          <p:cNvSpPr txBox="1"/>
          <p:nvPr/>
        </p:nvSpPr>
        <p:spPr>
          <a:xfrm>
            <a:off x="1757526" y="1456753"/>
            <a:ext cx="15680531" cy="1393824"/>
          </a:xfrm>
          <a:prstGeom prst="rect">
            <a:avLst/>
          </a:prstGeom>
        </p:spPr>
        <p:txBody>
          <a:bodyPr lIns="0" tIns="0" rIns="0" bIns="0" rtlCol="0" anchor="t">
            <a:spAutoFit/>
          </a:bodyPr>
          <a:lstStyle/>
          <a:p>
            <a:pPr algn="l">
              <a:lnSpc>
                <a:spcPts val="5600"/>
              </a:lnSpc>
              <a:spcBef>
                <a:spcPct val="0"/>
              </a:spcBef>
            </a:pPr>
            <a:r>
              <a:rPr lang="en-US" sz="4000" b="1">
                <a:solidFill>
                  <a:srgbClr val="884F21"/>
                </a:solidFill>
                <a:latin typeface="Roboto Condensed Bold"/>
                <a:ea typeface="Roboto Condensed Bold"/>
                <a:cs typeface="Roboto Condensed Bold"/>
                <a:sym typeface="Roboto Condensed Bold"/>
              </a:rPr>
              <a:t>Nhận biết và phân tích được tình cảm, cảm xúc, cảm hứng chủ đạo, tư tưởng của người viết thể hiện qua văn bản.</a:t>
            </a:r>
          </a:p>
        </p:txBody>
      </p:sp>
      <p:sp>
        <p:nvSpPr>
          <p:cNvPr id="15" name="TextBox 15"/>
          <p:cNvSpPr txBox="1"/>
          <p:nvPr/>
        </p:nvSpPr>
        <p:spPr>
          <a:xfrm>
            <a:off x="1943032" y="5509751"/>
            <a:ext cx="13697433" cy="1393824"/>
          </a:xfrm>
          <a:prstGeom prst="rect">
            <a:avLst/>
          </a:prstGeom>
        </p:spPr>
        <p:txBody>
          <a:bodyPr lIns="0" tIns="0" rIns="0" bIns="0" rtlCol="0" anchor="t">
            <a:spAutoFit/>
          </a:bodyPr>
          <a:lstStyle/>
          <a:p>
            <a:pPr algn="l">
              <a:lnSpc>
                <a:spcPts val="5600"/>
              </a:lnSpc>
              <a:spcBef>
                <a:spcPct val="0"/>
              </a:spcBef>
            </a:pPr>
            <a:r>
              <a:rPr lang="en-US" sz="4000" b="1">
                <a:solidFill>
                  <a:srgbClr val="884F21"/>
                </a:solidFill>
                <a:latin typeface="Roboto Condensed Bold"/>
                <a:ea typeface="Roboto Condensed Bold"/>
                <a:cs typeface="Roboto Condensed Bold"/>
                <a:sym typeface="Roboto Condensed Bold"/>
              </a:rPr>
              <a:t>Liên hệ được các vấn đề được đề cập trong văn bản, các thông điệp trong văn bản với những vấn đề của xã hội đương đại.</a:t>
            </a:r>
          </a:p>
        </p:txBody>
      </p:sp>
      <p:sp>
        <p:nvSpPr>
          <p:cNvPr id="16" name="TextBox 16"/>
          <p:cNvSpPr txBox="1"/>
          <p:nvPr/>
        </p:nvSpPr>
        <p:spPr>
          <a:xfrm>
            <a:off x="1930390" y="7681874"/>
            <a:ext cx="9575810" cy="666849"/>
          </a:xfrm>
          <a:prstGeom prst="rect">
            <a:avLst/>
          </a:prstGeom>
        </p:spPr>
        <p:txBody>
          <a:bodyPr wrap="square" lIns="0" tIns="0" rIns="0" bIns="0" rtlCol="0" anchor="t">
            <a:spAutoFit/>
          </a:bodyPr>
          <a:lstStyle/>
          <a:p>
            <a:pPr algn="ctr">
              <a:lnSpc>
                <a:spcPts val="5600"/>
              </a:lnSpc>
              <a:spcBef>
                <a:spcPct val="0"/>
              </a:spcBef>
            </a:pPr>
            <a:r>
              <a:rPr lang="en-US" sz="4000" b="1">
                <a:solidFill>
                  <a:srgbClr val="884F21"/>
                </a:solidFill>
                <a:latin typeface="Roboto Condensed Bold"/>
                <a:ea typeface="Roboto Condensed Bold"/>
                <a:cs typeface="Roboto Condensed Bold"/>
                <a:sym typeface="Roboto Condensed Bold"/>
              </a:rPr>
              <a:t>Biết cách đọc hiểu kiểu văn bản thơ tự do</a:t>
            </a:r>
          </a:p>
        </p:txBody>
      </p:sp>
      <p:sp>
        <p:nvSpPr>
          <p:cNvPr id="17" name="Freeform 17"/>
          <p:cNvSpPr/>
          <p:nvPr/>
        </p:nvSpPr>
        <p:spPr>
          <a:xfrm>
            <a:off x="882877" y="3477747"/>
            <a:ext cx="688632" cy="1149316"/>
          </a:xfrm>
          <a:custGeom>
            <a:avLst/>
            <a:gdLst/>
            <a:ahLst/>
            <a:cxnLst/>
            <a:rect l="l" t="t" r="r" b="b"/>
            <a:pathLst>
              <a:path w="688632" h="1149316">
                <a:moveTo>
                  <a:pt x="0" y="0"/>
                </a:moveTo>
                <a:lnTo>
                  <a:pt x="688632" y="0"/>
                </a:lnTo>
                <a:lnTo>
                  <a:pt x="688632" y="1149317"/>
                </a:lnTo>
                <a:lnTo>
                  <a:pt x="0" y="1149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882877" y="5426826"/>
            <a:ext cx="688632" cy="1149316"/>
          </a:xfrm>
          <a:custGeom>
            <a:avLst/>
            <a:gdLst/>
            <a:ahLst/>
            <a:cxnLst/>
            <a:rect l="l" t="t" r="r" b="b"/>
            <a:pathLst>
              <a:path w="688632" h="1149316">
                <a:moveTo>
                  <a:pt x="0" y="0"/>
                </a:moveTo>
                <a:lnTo>
                  <a:pt x="688632" y="0"/>
                </a:lnTo>
                <a:lnTo>
                  <a:pt x="688632" y="1149317"/>
                </a:lnTo>
                <a:lnTo>
                  <a:pt x="0" y="1149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893668" y="7244178"/>
            <a:ext cx="688632" cy="1149316"/>
          </a:xfrm>
          <a:custGeom>
            <a:avLst/>
            <a:gdLst/>
            <a:ahLst/>
            <a:cxnLst/>
            <a:rect l="l" t="t" r="r" b="b"/>
            <a:pathLst>
              <a:path w="688632" h="1149316">
                <a:moveTo>
                  <a:pt x="0" y="0"/>
                </a:moveTo>
                <a:lnTo>
                  <a:pt x="688632" y="0"/>
                </a:lnTo>
                <a:lnTo>
                  <a:pt x="688632" y="1149317"/>
                </a:lnTo>
                <a:lnTo>
                  <a:pt x="0" y="1149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4964</Words>
  <Application>Microsoft Office PowerPoint</Application>
  <PresentationFormat>Custom</PresentationFormat>
  <Paragraphs>367</Paragraphs>
  <Slides>66</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66</vt:i4>
      </vt:variant>
    </vt:vector>
  </HeadingPairs>
  <TitlesOfParts>
    <vt:vector size="83" baseType="lpstr">
      <vt:lpstr>Roboto Condensed Bold Italics</vt:lpstr>
      <vt:lpstr>#9Slide07 SVNUT Triumph Press</vt:lpstr>
      <vt:lpstr>#9Slide05 Braxton Regular</vt:lpstr>
      <vt:lpstr>Arial</vt:lpstr>
      <vt:lpstr>Roboto Condensed Italics</vt:lpstr>
      <vt:lpstr>Roboto Condensed</vt:lpstr>
      <vt:lpstr>#9Slide05 SVNVictoria</vt:lpstr>
      <vt:lpstr>Calibri</vt:lpstr>
      <vt:lpstr>#9Slide05 VL Fadilla</vt:lpstr>
      <vt:lpstr>#9Slide05 ViceroyJF</vt:lpstr>
      <vt:lpstr>#9Slide05 Thunder</vt:lpstr>
      <vt:lpstr>#9Slide06 SVNHave Heart 2</vt:lpstr>
      <vt:lpstr>Fraunces Bold</vt:lpstr>
      <vt:lpstr>UTM Scriptina KT</vt:lpstr>
      <vt:lpstr>Roboto Condensed Bold</vt:lpstr>
      <vt:lpstr>#9Slide07 SVNBango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SỬA_ 9CD_B7_Doc 2_Bep lua</dc:title>
  <dc:creator>HP</dc:creator>
  <cp:lastModifiedBy>QuangHung Xuan</cp:lastModifiedBy>
  <cp:revision>4</cp:revision>
  <dcterms:created xsi:type="dcterms:W3CDTF">2006-08-16T00:00:00Z</dcterms:created>
  <dcterms:modified xsi:type="dcterms:W3CDTF">2026-02-11T16:18:01Z</dcterms:modified>
  <dc:identifier>DAGZYqXDR7k</dc:identifier>
</cp:coreProperties>
</file>