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8288000" cy="10287000"/>
  <p:notesSz cx="6858000" cy="9144000"/>
  <p:embeddedFontLst>
    <p:embeddedFont>
      <p:font typeface="#9Slide05 Aphrodite Pro" panose="020B0604020202020204" charset="-93"/>
      <p:regular r:id="rId80"/>
    </p:embeddedFont>
    <p:embeddedFont>
      <p:font typeface="#9Slide05 Phobia" panose="020B0604020202020204" charset="-93"/>
      <p:regular r:id="rId81"/>
    </p:embeddedFont>
    <p:embeddedFont>
      <p:font typeface="#9Slide05 VL Fadilla" panose="020B0604020202020204" charset="-93"/>
      <p:regular r:id="rId82"/>
    </p:embeddedFont>
    <p:embeddedFont>
      <p:font typeface="#9Slide07 SVNRevolution" panose="020B0604020202020204" charset="0"/>
      <p:regular r:id="rId83"/>
    </p:embeddedFont>
    <p:embeddedFont>
      <p:font typeface="#9Slide07 SVNUT Triumph Press" panose="00000500000000000000" charset="0"/>
      <p:boldItalic r:id="rId84"/>
    </p:embeddedFont>
    <p:embeddedFont>
      <p:font typeface="Fraunces Bold" panose="020B0604020202020204" charset="-93"/>
      <p:regular r:id="rId85"/>
    </p:embeddedFont>
    <p:embeddedFont>
      <p:font typeface="Fraunces Bold Italics" panose="020B0604020202020204" charset="0"/>
      <p:regular r:id="rId86"/>
    </p:embeddedFont>
    <p:embeddedFont>
      <p:font typeface="Roboto Condensed" panose="02000000000000000000" pitchFamily="2" charset="0"/>
      <p:regular r:id="rId87"/>
      <p:bold r:id="rId88"/>
      <p:italic r:id="rId89"/>
      <p:boldItalic r:id="rId90"/>
    </p:embeddedFont>
    <p:embeddedFont>
      <p:font typeface="Roboto Condensed Bold" panose="02000000000000000000" charset="0"/>
      <p:regular r:id="rId91"/>
    </p:embeddedFont>
    <p:embeddedFont>
      <p:font typeface="Roboto Condensed Bold Italics" panose="020B0604020202020204" charset="0"/>
      <p:regular r:id="rId92"/>
    </p:embeddedFont>
    <p:embeddedFont>
      <p:font typeface="Roboto Condensed Italics" panose="020B0604020202020204" charset="0"/>
      <p:regular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1.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2.svg"/></Relationships>
</file>

<file path=ppt/slides/_rels/slide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sv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706948" y="1641143"/>
            <a:ext cx="18994948" cy="10993326"/>
          </a:xfrm>
          <a:custGeom>
            <a:avLst/>
            <a:gdLst/>
            <a:ahLst/>
            <a:cxnLst/>
            <a:rect l="l" t="t" r="r" b="b"/>
            <a:pathLst>
              <a:path w="18994948" h="10993326">
                <a:moveTo>
                  <a:pt x="0" y="0"/>
                </a:moveTo>
                <a:lnTo>
                  <a:pt x="18994948" y="0"/>
                </a:lnTo>
                <a:lnTo>
                  <a:pt x="18994948" y="10993326"/>
                </a:lnTo>
                <a:lnTo>
                  <a:pt x="0" y="10993326"/>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104148" y="-956383"/>
            <a:ext cx="42340716" cy="10777637"/>
          </a:xfrm>
          <a:custGeom>
            <a:avLst/>
            <a:gdLst/>
            <a:ahLst/>
            <a:cxnLst/>
            <a:rect l="l" t="t" r="r" b="b"/>
            <a:pathLst>
              <a:path w="42340716" h="10777637">
                <a:moveTo>
                  <a:pt x="0" y="10777637"/>
                </a:moveTo>
                <a:lnTo>
                  <a:pt x="42340716" y="10777637"/>
                </a:lnTo>
                <a:lnTo>
                  <a:pt x="42340716" y="0"/>
                </a:lnTo>
                <a:lnTo>
                  <a:pt x="0" y="0"/>
                </a:lnTo>
                <a:lnTo>
                  <a:pt x="0" y="10777637"/>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2876888" y="3215226"/>
            <a:ext cx="12534224" cy="4801656"/>
            <a:chOff x="0" y="0"/>
            <a:chExt cx="3301195" cy="1264634"/>
          </a:xfrm>
        </p:grpSpPr>
        <p:sp>
          <p:nvSpPr>
            <p:cNvPr id="6" name="Freeform 6"/>
            <p:cNvSpPr/>
            <p:nvPr/>
          </p:nvSpPr>
          <p:spPr>
            <a:xfrm>
              <a:off x="0" y="0"/>
              <a:ext cx="3301195" cy="1264634"/>
            </a:xfrm>
            <a:custGeom>
              <a:avLst/>
              <a:gdLst/>
              <a:ahLst/>
              <a:cxnLst/>
              <a:rect l="l" t="t" r="r" b="b"/>
              <a:pathLst>
                <a:path w="3301195" h="1264634">
                  <a:moveTo>
                    <a:pt x="31501" y="0"/>
                  </a:moveTo>
                  <a:lnTo>
                    <a:pt x="3269694" y="0"/>
                  </a:lnTo>
                  <a:cubicBezTo>
                    <a:pt x="3278049" y="0"/>
                    <a:pt x="3286061" y="3319"/>
                    <a:pt x="3291969" y="9226"/>
                  </a:cubicBezTo>
                  <a:cubicBezTo>
                    <a:pt x="3297876" y="15134"/>
                    <a:pt x="3301195" y="23146"/>
                    <a:pt x="3301195" y="31501"/>
                  </a:cubicBezTo>
                  <a:lnTo>
                    <a:pt x="3301195" y="1233133"/>
                  </a:lnTo>
                  <a:cubicBezTo>
                    <a:pt x="3301195" y="1241487"/>
                    <a:pt x="3297876" y="1249500"/>
                    <a:pt x="3291969" y="1255407"/>
                  </a:cubicBezTo>
                  <a:cubicBezTo>
                    <a:pt x="3286061" y="1261315"/>
                    <a:pt x="3278049" y="1264634"/>
                    <a:pt x="3269694" y="1264634"/>
                  </a:cubicBezTo>
                  <a:lnTo>
                    <a:pt x="31501" y="1264634"/>
                  </a:lnTo>
                  <a:cubicBezTo>
                    <a:pt x="23146" y="1264634"/>
                    <a:pt x="15134" y="1261315"/>
                    <a:pt x="9226" y="1255407"/>
                  </a:cubicBezTo>
                  <a:cubicBezTo>
                    <a:pt x="3319" y="1249500"/>
                    <a:pt x="0" y="1241487"/>
                    <a:pt x="0" y="1233133"/>
                  </a:cubicBezTo>
                  <a:lnTo>
                    <a:pt x="0" y="31501"/>
                  </a:lnTo>
                  <a:cubicBezTo>
                    <a:pt x="0" y="23146"/>
                    <a:pt x="3319" y="15134"/>
                    <a:pt x="9226" y="9226"/>
                  </a:cubicBezTo>
                  <a:cubicBezTo>
                    <a:pt x="15134" y="3319"/>
                    <a:pt x="23146" y="0"/>
                    <a:pt x="31501" y="0"/>
                  </a:cubicBezTo>
                  <a:close/>
                </a:path>
              </a:pathLst>
            </a:custGeom>
            <a:solidFill>
              <a:srgbClr val="E0EFF4">
                <a:alpha val="72941"/>
              </a:srgbClr>
            </a:solidFill>
          </p:spPr>
          <p:txBody>
            <a:bodyPr/>
            <a:lstStyle/>
            <a:p>
              <a:endParaRPr lang="en-US"/>
            </a:p>
          </p:txBody>
        </p:sp>
        <p:sp>
          <p:nvSpPr>
            <p:cNvPr id="7" name="TextBox 7"/>
            <p:cNvSpPr txBox="1"/>
            <p:nvPr/>
          </p:nvSpPr>
          <p:spPr>
            <a:xfrm>
              <a:off x="0" y="-38100"/>
              <a:ext cx="3301195" cy="130273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05255" y="838200"/>
            <a:ext cx="15824976" cy="1708166"/>
          </a:xfrm>
          <a:prstGeom prst="rect">
            <a:avLst/>
          </a:prstGeom>
        </p:spPr>
        <p:txBody>
          <a:bodyPr lIns="0" tIns="0" rIns="0" bIns="0" rtlCol="0" anchor="t">
            <a:spAutoFit/>
          </a:bodyPr>
          <a:lstStyle/>
          <a:p>
            <a:pPr marL="2158865" lvl="1" indent="-1079433" algn="l">
              <a:lnSpc>
                <a:spcPts val="13999"/>
              </a:lnSpc>
              <a:spcBef>
                <a:spcPct val="0"/>
              </a:spcBef>
              <a:buAutoNum type="arabicPeriod"/>
            </a:pPr>
            <a:r>
              <a:rPr lang="en-US" sz="9999">
                <a:solidFill>
                  <a:srgbClr val="2A2969"/>
                </a:solidFill>
                <a:latin typeface="#9Slide07 SVNUT Triumph Press"/>
                <a:ea typeface="#9Slide07 SVNUT Triumph Press"/>
                <a:cs typeface="#9Slide07 SVNUT Triumph Press"/>
                <a:sym typeface="#9Slide07 SVNUT Triumph Press"/>
              </a:rPr>
              <a:t>Chuẩn bị đọc</a:t>
            </a:r>
          </a:p>
        </p:txBody>
      </p:sp>
      <p:sp>
        <p:nvSpPr>
          <p:cNvPr id="9" name="TextBox 9"/>
          <p:cNvSpPr txBox="1"/>
          <p:nvPr/>
        </p:nvSpPr>
        <p:spPr>
          <a:xfrm>
            <a:off x="2876888" y="3343275"/>
            <a:ext cx="12261451" cy="4400550"/>
          </a:xfrm>
          <a:prstGeom prst="rect">
            <a:avLst/>
          </a:prstGeom>
        </p:spPr>
        <p:txBody>
          <a:bodyPr lIns="0" tIns="0" rIns="0" bIns="0" rtlCol="0" anchor="t">
            <a:spAutoFit/>
          </a:bodyPr>
          <a:lstStyle/>
          <a:p>
            <a:pPr marL="971547" lvl="1" indent="-485773" algn="just">
              <a:lnSpc>
                <a:spcPts val="5849"/>
              </a:lnSpc>
              <a:buFont typeface="Arial"/>
              <a:buChar char="•"/>
            </a:pPr>
            <a:r>
              <a:rPr lang="en-US" sz="4499">
                <a:solidFill>
                  <a:srgbClr val="2A2969"/>
                </a:solidFill>
                <a:latin typeface="Roboto Condensed"/>
                <a:ea typeface="Roboto Condensed"/>
                <a:cs typeface="Roboto Condensed"/>
                <a:sym typeface="Roboto Condensed"/>
              </a:rPr>
              <a:t>Lớp chia thành 4 nhóm</a:t>
            </a:r>
          </a:p>
          <a:p>
            <a:pPr marL="971547" lvl="1" indent="-485773" algn="just">
              <a:lnSpc>
                <a:spcPts val="5849"/>
              </a:lnSpc>
              <a:buFont typeface="Arial"/>
              <a:buChar char="•"/>
            </a:pPr>
            <a:r>
              <a:rPr lang="en-US" sz="4499">
                <a:solidFill>
                  <a:srgbClr val="2A2969"/>
                </a:solidFill>
                <a:latin typeface="Roboto Condensed"/>
                <a:ea typeface="Roboto Condensed"/>
                <a:cs typeface="Roboto Condensed"/>
                <a:sym typeface="Roboto Condensed"/>
              </a:rPr>
              <a:t>GV đưa ra 4 bức tranh liên quan đến chủ đề của bài học, HS đặt tên cho bức tranh. Từ đó em đưa ra nhận xét những bức tranh trên có liên quan đến chủ đề nào?</a:t>
            </a:r>
          </a:p>
          <a:p>
            <a:pPr marL="971547" lvl="1" indent="-485773" algn="just">
              <a:lnSpc>
                <a:spcPts val="5849"/>
              </a:lnSpc>
              <a:buFont typeface="Arial"/>
              <a:buChar char="•"/>
            </a:pPr>
            <a:r>
              <a:rPr lang="en-US" sz="4499">
                <a:solidFill>
                  <a:srgbClr val="2A2969"/>
                </a:solidFill>
                <a:latin typeface="Roboto Condensed"/>
                <a:ea typeface="Roboto Condensed"/>
                <a:cs typeface="Roboto Condensed"/>
                <a:sym typeface="Roboto Condensed"/>
              </a:rPr>
              <a:t>Thời gian thực hiện: 5p</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2"/>
            <a:stretch>
              <a:fillRect/>
            </a:stretch>
          </a:blipFill>
        </p:spPr>
        <p:txBody>
          <a:bodyPr/>
          <a:lstStyle/>
          <a:p>
            <a:endParaRPr lang="en-US"/>
          </a:p>
        </p:txBody>
      </p:sp>
      <p:graphicFrame>
        <p:nvGraphicFramePr>
          <p:cNvPr id="5" name="Table 5"/>
          <p:cNvGraphicFramePr>
            <a:graphicFrameLocks noGrp="1"/>
          </p:cNvGraphicFramePr>
          <p:nvPr/>
        </p:nvGraphicFramePr>
        <p:xfrm>
          <a:off x="195779" y="950862"/>
          <a:ext cx="17896441" cy="9336136"/>
        </p:xfrm>
        <a:graphic>
          <a:graphicData uri="http://schemas.openxmlformats.org/drawingml/2006/table">
            <a:tbl>
              <a:tblPr/>
              <a:tblGrid>
                <a:gridCol w="3084623">
                  <a:extLst>
                    <a:ext uri="{9D8B030D-6E8A-4147-A177-3AD203B41FA5}">
                      <a16:colId xmlns:a16="http://schemas.microsoft.com/office/drawing/2014/main" val="20000"/>
                    </a:ext>
                  </a:extLst>
                </a:gridCol>
                <a:gridCol w="11142453">
                  <a:extLst>
                    <a:ext uri="{9D8B030D-6E8A-4147-A177-3AD203B41FA5}">
                      <a16:colId xmlns:a16="http://schemas.microsoft.com/office/drawing/2014/main" val="20001"/>
                    </a:ext>
                  </a:extLst>
                </a:gridCol>
                <a:gridCol w="3669365">
                  <a:extLst>
                    <a:ext uri="{9D8B030D-6E8A-4147-A177-3AD203B41FA5}">
                      <a16:colId xmlns:a16="http://schemas.microsoft.com/office/drawing/2014/main" val="20002"/>
                    </a:ext>
                  </a:extLst>
                </a:gridCol>
              </a:tblGrid>
              <a:tr h="706291">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Biểu hiện trong VB</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1136613">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Thông tin tác giả, văn bản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l">
                        <a:lnSpc>
                          <a:spcPts val="3300"/>
                        </a:lnSpc>
                        <a:defRPr/>
                      </a:pPr>
                      <a:r>
                        <a:rPr lang="en-US" sz="3000">
                          <a:solidFill>
                            <a:srgbClr val="2A2969">
                              <a:alpha val="88627"/>
                            </a:srgbClr>
                          </a:solidFill>
                          <a:latin typeface="Roboto Condensed"/>
                          <a:ea typeface="Roboto Condensed"/>
                          <a:cs typeface="Roboto Condensed"/>
                          <a:sym typeface="Roboto Condensed"/>
                        </a:rPr>
                        <a:t>Thông tin cơ bản về tác giả Mai Văn Phấn (năm sinh, quê quán, đặc điểm sáng tác) và xuất sứ văn bản </a:t>
                      </a:r>
                      <a:r>
                        <a:rPr lang="en-US" sz="3000" i="1">
                          <a:solidFill>
                            <a:srgbClr val="2A2969">
                              <a:alpha val="88627"/>
                            </a:srgbClr>
                          </a:solidFill>
                          <a:latin typeface="Roboto Condensed Italics"/>
                          <a:ea typeface="Roboto Condensed Italics"/>
                          <a:cs typeface="Roboto Condensed Italics"/>
                          <a:sym typeface="Roboto Condensed Italics"/>
                        </a:rPr>
                        <a:t>Nhật kí đô thị hóa</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706291">
                <a:tc rowSpan="6">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Số chữ trên dòng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Số dòng trên khổ</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Cách gieo vần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Cách ngắt nhịp</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Đối tượng trữ tình</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Nhân vật trữ tình</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706291">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Bố cục</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Bài thơ gồm mấy phần? Nêu nội dung từng phần.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1136613">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Kết cấu</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Bài thơ được sắp xếp theo trật tự không gian hay thời gian? Điều đó được thể hiện như thế nào trong bài thơ?</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dirty="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706291">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Mạch cảm xúc</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Mạch cảm xúc suốt bài thơ là gì?</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r h="706291">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Cảm hứng chủ đạo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l">
                        <a:lnSpc>
                          <a:spcPts val="3300"/>
                        </a:lnSpc>
                        <a:defRPr/>
                      </a:pPr>
                      <a:r>
                        <a:rPr lang="en-US" sz="3000" u="none" strike="noStrike">
                          <a:solidFill>
                            <a:srgbClr val="2A2969">
                              <a:alpha val="88627"/>
                            </a:srgbClr>
                          </a:solidFill>
                          <a:latin typeface="Roboto Condensed"/>
                          <a:ea typeface="Roboto Condensed"/>
                          <a:cs typeface="Roboto Condensed"/>
                          <a:sym typeface="Roboto Condensed"/>
                        </a:rPr>
                        <a:t>Đọc kĩ văn bản và khái quát cảm hứng chủ đạo của bài thơ.</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dirty="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1"/>
                  </a:ext>
                </a:extLst>
              </a:tr>
            </a:tbl>
          </a:graphicData>
        </a:graphic>
      </p:graphicFrame>
      <p:grpSp>
        <p:nvGrpSpPr>
          <p:cNvPr id="6" name="Group 6"/>
          <p:cNvGrpSpPr/>
          <p:nvPr/>
        </p:nvGrpSpPr>
        <p:grpSpPr>
          <a:xfrm>
            <a:off x="5292744" y="82876"/>
            <a:ext cx="7446534" cy="895443"/>
            <a:chOff x="0" y="0"/>
            <a:chExt cx="1961227" cy="235837"/>
          </a:xfrm>
        </p:grpSpPr>
        <p:sp>
          <p:nvSpPr>
            <p:cNvPr id="7" name="Freeform 7"/>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8" name="TextBox 8"/>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3 - </a:t>
              </a:r>
              <a:r>
                <a:rPr lang="en-US" sz="3800" b="1" i="1">
                  <a:solidFill>
                    <a:srgbClr val="2A2969"/>
                  </a:solidFill>
                  <a:latin typeface="Roboto Condensed Bold Italics"/>
                  <a:ea typeface="Roboto Condensed Bold Italics"/>
                  <a:cs typeface="Roboto Condensed Bold Italics"/>
                  <a:sym typeface="Roboto Condensed Bold Italics"/>
                </a:rPr>
                <a:t>Nhật kí đô thị hóa</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5" name="Group 5"/>
          <p:cNvGrpSpPr/>
          <p:nvPr/>
        </p:nvGrpSpPr>
        <p:grpSpPr>
          <a:xfrm>
            <a:off x="5292744" y="82876"/>
            <a:ext cx="7446534" cy="895443"/>
            <a:chOff x="0" y="0"/>
            <a:chExt cx="1961227" cy="235837"/>
          </a:xfrm>
        </p:grpSpPr>
        <p:sp>
          <p:nvSpPr>
            <p:cNvPr id="6" name="Freeform 6"/>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7" name="TextBox 7"/>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4 - </a:t>
              </a:r>
              <a:r>
                <a:rPr lang="en-US" sz="3800" b="1" i="1">
                  <a:solidFill>
                    <a:srgbClr val="2A2969"/>
                  </a:solidFill>
                  <a:latin typeface="Roboto Condensed Bold Italics"/>
                  <a:ea typeface="Roboto Condensed Bold Italics"/>
                  <a:cs typeface="Roboto Condensed Bold Italics"/>
                  <a:sym typeface="Roboto Condensed Bold Italics"/>
                </a:rPr>
                <a:t>Nhật kí đô thị hóa</a:t>
              </a:r>
            </a:p>
          </p:txBody>
        </p:sp>
      </p:grpSp>
      <p:graphicFrame>
        <p:nvGraphicFramePr>
          <p:cNvPr id="8" name="Table 8"/>
          <p:cNvGraphicFramePr>
            <a:graphicFrameLocks noGrp="1"/>
          </p:cNvGraphicFramePr>
          <p:nvPr/>
        </p:nvGraphicFramePr>
        <p:xfrm>
          <a:off x="365519" y="1028700"/>
          <a:ext cx="17787752" cy="9334499"/>
        </p:xfrm>
        <a:graphic>
          <a:graphicData uri="http://schemas.openxmlformats.org/drawingml/2006/table">
            <a:tbl>
              <a:tblPr/>
              <a:tblGrid>
                <a:gridCol w="3737610">
                  <a:extLst>
                    <a:ext uri="{9D8B030D-6E8A-4147-A177-3AD203B41FA5}">
                      <a16:colId xmlns:a16="http://schemas.microsoft.com/office/drawing/2014/main" val="20000"/>
                    </a:ext>
                  </a:extLst>
                </a:gridCol>
                <a:gridCol w="9270137">
                  <a:extLst>
                    <a:ext uri="{9D8B030D-6E8A-4147-A177-3AD203B41FA5}">
                      <a16:colId xmlns:a16="http://schemas.microsoft.com/office/drawing/2014/main" val="20001"/>
                    </a:ext>
                  </a:extLst>
                </a:gridCol>
                <a:gridCol w="2807800">
                  <a:extLst>
                    <a:ext uri="{9D8B030D-6E8A-4147-A177-3AD203B41FA5}">
                      <a16:colId xmlns:a16="http://schemas.microsoft.com/office/drawing/2014/main" val="20002"/>
                    </a:ext>
                  </a:extLst>
                </a:gridCol>
                <a:gridCol w="1972205">
                  <a:extLst>
                    <a:ext uri="{9D8B030D-6E8A-4147-A177-3AD203B41FA5}">
                      <a16:colId xmlns:a16="http://schemas.microsoft.com/office/drawing/2014/main" val="20003"/>
                    </a:ext>
                  </a:extLst>
                </a:gridCol>
              </a:tblGrid>
              <a:tr h="1775273">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Từ ngữ, hình ảnh, nghệ thuật gợi tả trong văn bản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Câu trả lời của em</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2996966">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Ký ức về thời thơ ấu gắn liền với quê hương, với hình bóng mẹ (12 câu đầu)</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3600"/>
                        </a:lnSpc>
                        <a:buFont typeface="Arial"/>
                        <a:buChar char="•"/>
                        <a:defRPr/>
                      </a:pPr>
                      <a:r>
                        <a:rPr lang="en-US" sz="3000">
                          <a:solidFill>
                            <a:srgbClr val="2A2969">
                              <a:alpha val="88627"/>
                            </a:srgbClr>
                          </a:solidFill>
                          <a:latin typeface="Roboto Condensed"/>
                          <a:ea typeface="Roboto Condensed"/>
                          <a:cs typeface="Roboto Condensed"/>
                          <a:sym typeface="Roboto Condensed"/>
                        </a:rPr>
                        <a:t>Về “ngôi nhà của mẹ”, “</a:t>
                      </a:r>
                      <a:r>
                        <a:rPr lang="en-US" sz="3000" i="1">
                          <a:solidFill>
                            <a:srgbClr val="2A2969">
                              <a:alpha val="88627"/>
                            </a:srgbClr>
                          </a:solidFill>
                          <a:latin typeface="Roboto Condensed Italics"/>
                          <a:ea typeface="Roboto Condensed Italics"/>
                          <a:cs typeface="Roboto Condensed Italics"/>
                          <a:sym typeface="Roboto Condensed Italics"/>
                        </a:rPr>
                        <a:t>chạm phải tay mình ngày thơ ấu</a:t>
                      </a:r>
                      <a:r>
                        <a:rPr lang="en-US" sz="3000">
                          <a:solidFill>
                            <a:srgbClr val="2A2969">
                              <a:alpha val="88627"/>
                            </a:srgbClr>
                          </a:solidFill>
                          <a:latin typeface="Roboto Condensed"/>
                          <a:ea typeface="Roboto Condensed"/>
                          <a:cs typeface="Roboto Condensed"/>
                          <a:sym typeface="Roboto Condensed"/>
                        </a:rPr>
                        <a:t>”, người con đã hồi tưởng về những kỉ niệm gì và có những cảm xúc nào?</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Tác giả đã sử dụng những biện pháp nghệ thuật nào để làm nổi bật điều đó? Nêu tác tác dụng của các biện pháp nghệ thuật đó.</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2080696">
                <a:tc>
                  <a:txBody>
                    <a:bodyPr/>
                    <a:lstStyle/>
                    <a:p>
                      <a:pPr algn="l">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Thách thức đô thị hóa</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3600"/>
                        </a:lnSpc>
                        <a:buFont typeface="Arial"/>
                        <a:buChar char="•"/>
                        <a:defRPr/>
                      </a:pPr>
                      <a:r>
                        <a:rPr lang="en-US" sz="3000" spc="-60">
                          <a:solidFill>
                            <a:srgbClr val="2A2969">
                              <a:alpha val="88627"/>
                            </a:srgbClr>
                          </a:solidFill>
                          <a:latin typeface="Roboto Condensed"/>
                          <a:ea typeface="Roboto Condensed"/>
                          <a:cs typeface="Roboto Condensed"/>
                          <a:sym typeface="Roboto Condensed"/>
                        </a:rPr>
                        <a:t>Trước “</a:t>
                      </a:r>
                      <a:r>
                        <a:rPr lang="en-US" sz="3000" i="1" spc="-60">
                          <a:solidFill>
                            <a:srgbClr val="2A2969">
                              <a:alpha val="88627"/>
                            </a:srgbClr>
                          </a:solidFill>
                          <a:latin typeface="Roboto Condensed Italics"/>
                          <a:ea typeface="Roboto Condensed Italics"/>
                          <a:cs typeface="Roboto Condensed Italics"/>
                          <a:sym typeface="Roboto Condensed Italics"/>
                        </a:rPr>
                        <a:t>những bước chân đô thị</a:t>
                      </a:r>
                      <a:r>
                        <a:rPr lang="en-US" sz="3000" spc="-60">
                          <a:solidFill>
                            <a:srgbClr val="2A2969">
                              <a:alpha val="88627"/>
                            </a:srgbClr>
                          </a:solidFill>
                          <a:latin typeface="Roboto Condensed"/>
                          <a:ea typeface="Roboto Condensed"/>
                          <a:cs typeface="Roboto Condensed"/>
                          <a:sym typeface="Roboto Condensed"/>
                        </a:rPr>
                        <a:t>”, người con có suy nghĩ gì?</a:t>
                      </a:r>
                      <a:endParaRPr lang="en-US" sz="1100"/>
                    </a:p>
                    <a:p>
                      <a:pPr marL="647700" lvl="1" indent="-323850" algn="just">
                        <a:lnSpc>
                          <a:spcPts val="3600"/>
                        </a:lnSpc>
                        <a:buFont typeface="Arial"/>
                        <a:buChar char="•"/>
                      </a:pPr>
                      <a:r>
                        <a:rPr lang="en-US" sz="3000" spc="-60">
                          <a:solidFill>
                            <a:srgbClr val="2A2969">
                              <a:alpha val="88627"/>
                            </a:srgbClr>
                          </a:solidFill>
                          <a:latin typeface="Roboto Condensed"/>
                          <a:ea typeface="Roboto Condensed"/>
                          <a:cs typeface="Roboto Condensed"/>
                          <a:sym typeface="Roboto Condensed"/>
                        </a:rPr>
                        <a:t>Tác giả đã sử dụng những biện pháp nghệ thuật nào để làm nổi bật điều đó? Nêu tác dụng của những biện pháp nghệ thuật đó.</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1084492">
                <a:tc rowSpan="2">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gridSpan="2">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h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156290">
                <a:tc vMerge="1">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v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v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1240782">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Bài học, thông điệp</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Thông qua bài thơ tác giả muốn gửi gắm bài học và thông điệp gì?</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5336" y="3476778"/>
            <a:ext cx="14219611" cy="8229600"/>
          </a:xfrm>
          <a:custGeom>
            <a:avLst/>
            <a:gdLst/>
            <a:ahLst/>
            <a:cxnLst/>
            <a:rect l="l" t="t" r="r" b="b"/>
            <a:pathLst>
              <a:path w="14219611" h="8229600">
                <a:moveTo>
                  <a:pt x="0" y="0"/>
                </a:moveTo>
                <a:lnTo>
                  <a:pt x="14219612" y="0"/>
                </a:lnTo>
                <a:lnTo>
                  <a:pt x="1421961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7074347" y="3622262"/>
            <a:ext cx="7315200" cy="2368296"/>
          </a:xfrm>
          <a:custGeom>
            <a:avLst/>
            <a:gdLst/>
            <a:ahLst/>
            <a:cxnLst/>
            <a:rect l="l" t="t" r="r" b="b"/>
            <a:pathLst>
              <a:path w="7315200" h="2368296">
                <a:moveTo>
                  <a:pt x="7315200" y="0"/>
                </a:moveTo>
                <a:lnTo>
                  <a:pt x="0" y="0"/>
                </a:lnTo>
                <a:lnTo>
                  <a:pt x="0" y="2368296"/>
                </a:lnTo>
                <a:lnTo>
                  <a:pt x="7315200" y="2368296"/>
                </a:lnTo>
                <a:lnTo>
                  <a:pt x="73152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74425" y="1729348"/>
            <a:ext cx="10276699" cy="8555352"/>
          </a:xfrm>
          <a:custGeom>
            <a:avLst/>
            <a:gdLst/>
            <a:ahLst/>
            <a:cxnLst/>
            <a:rect l="l" t="t" r="r" b="b"/>
            <a:pathLst>
              <a:path w="10276699" h="8555352">
                <a:moveTo>
                  <a:pt x="0" y="0"/>
                </a:moveTo>
                <a:lnTo>
                  <a:pt x="10276699" y="0"/>
                </a:lnTo>
                <a:lnTo>
                  <a:pt x="10276699" y="8555352"/>
                </a:lnTo>
                <a:lnTo>
                  <a:pt x="0" y="8555352"/>
                </a:lnTo>
                <a:lnTo>
                  <a:pt x="0" y="0"/>
                </a:lnTo>
                <a:close/>
              </a:path>
            </a:pathLst>
          </a:custGeom>
          <a:blipFill>
            <a:blip r:embed="rId5"/>
            <a:stretch>
              <a:fillRect/>
            </a:stretch>
          </a:blipFill>
        </p:spPr>
        <p:txBody>
          <a:bodyPr/>
          <a:lstStyle/>
          <a:p>
            <a:endParaRPr lang="en-US"/>
          </a:p>
        </p:txBody>
      </p:sp>
      <p:sp>
        <p:nvSpPr>
          <p:cNvPr id="6" name="Freeform 6"/>
          <p:cNvSpPr/>
          <p:nvPr/>
        </p:nvSpPr>
        <p:spPr>
          <a:xfrm>
            <a:off x="-1674425" y="1729348"/>
            <a:ext cx="10460004" cy="8707954"/>
          </a:xfrm>
          <a:custGeom>
            <a:avLst/>
            <a:gdLst/>
            <a:ahLst/>
            <a:cxnLst/>
            <a:rect l="l" t="t" r="r" b="b"/>
            <a:pathLst>
              <a:path w="10460004" h="8707954">
                <a:moveTo>
                  <a:pt x="0" y="0"/>
                </a:moveTo>
                <a:lnTo>
                  <a:pt x="10460004" y="0"/>
                </a:lnTo>
                <a:lnTo>
                  <a:pt x="10460004" y="8707954"/>
                </a:lnTo>
                <a:lnTo>
                  <a:pt x="0" y="8707954"/>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4775336" y="3158098"/>
            <a:ext cx="3086100" cy="1205960"/>
            <a:chOff x="0" y="0"/>
            <a:chExt cx="812800" cy="317619"/>
          </a:xfrm>
        </p:grpSpPr>
        <p:sp>
          <p:nvSpPr>
            <p:cNvPr id="8" name="Freeform 8"/>
            <p:cNvSpPr/>
            <p:nvPr/>
          </p:nvSpPr>
          <p:spPr>
            <a:xfrm>
              <a:off x="0" y="0"/>
              <a:ext cx="812800" cy="317619"/>
            </a:xfrm>
            <a:custGeom>
              <a:avLst/>
              <a:gdLst/>
              <a:ahLst/>
              <a:cxnLst/>
              <a:rect l="l" t="t" r="r" b="b"/>
              <a:pathLst>
                <a:path w="812800" h="317619">
                  <a:moveTo>
                    <a:pt x="127941" y="0"/>
                  </a:moveTo>
                  <a:lnTo>
                    <a:pt x="684859" y="0"/>
                  </a:lnTo>
                  <a:cubicBezTo>
                    <a:pt x="718791" y="0"/>
                    <a:pt x="751333" y="13479"/>
                    <a:pt x="775327" y="37473"/>
                  </a:cubicBezTo>
                  <a:cubicBezTo>
                    <a:pt x="799321" y="61467"/>
                    <a:pt x="812800" y="94009"/>
                    <a:pt x="812800" y="127941"/>
                  </a:cubicBezTo>
                  <a:lnTo>
                    <a:pt x="812800" y="189678"/>
                  </a:lnTo>
                  <a:cubicBezTo>
                    <a:pt x="812800" y="223610"/>
                    <a:pt x="799321" y="256153"/>
                    <a:pt x="775327" y="280146"/>
                  </a:cubicBezTo>
                  <a:cubicBezTo>
                    <a:pt x="751333" y="304140"/>
                    <a:pt x="718791" y="317619"/>
                    <a:pt x="684859" y="317619"/>
                  </a:cubicBezTo>
                  <a:lnTo>
                    <a:pt x="127941" y="317619"/>
                  </a:lnTo>
                  <a:cubicBezTo>
                    <a:pt x="94009" y="317619"/>
                    <a:pt x="61467" y="304140"/>
                    <a:pt x="37473" y="280146"/>
                  </a:cubicBezTo>
                  <a:cubicBezTo>
                    <a:pt x="13479" y="256153"/>
                    <a:pt x="0" y="223610"/>
                    <a:pt x="0" y="189678"/>
                  </a:cubicBezTo>
                  <a:lnTo>
                    <a:pt x="0" y="127941"/>
                  </a:lnTo>
                  <a:cubicBezTo>
                    <a:pt x="0" y="94009"/>
                    <a:pt x="13479" y="61467"/>
                    <a:pt x="37473" y="37473"/>
                  </a:cubicBezTo>
                  <a:cubicBezTo>
                    <a:pt x="61467" y="13479"/>
                    <a:pt x="94009" y="0"/>
                    <a:pt x="127941" y="0"/>
                  </a:cubicBezTo>
                  <a:close/>
                </a:path>
              </a:pathLst>
            </a:custGeom>
            <a:solidFill>
              <a:srgbClr val="E0EFF4"/>
            </a:solidFill>
          </p:spPr>
          <p:txBody>
            <a:bodyPr/>
            <a:lstStyle/>
            <a:p>
              <a:endParaRPr lang="en-US"/>
            </a:p>
          </p:txBody>
        </p:sp>
        <p:sp>
          <p:nvSpPr>
            <p:cNvPr id="9" name="TextBox 9"/>
            <p:cNvSpPr txBox="1"/>
            <p:nvPr/>
          </p:nvSpPr>
          <p:spPr>
            <a:xfrm>
              <a:off x="0" y="-95250"/>
              <a:ext cx="812800" cy="412869"/>
            </a:xfrm>
            <a:prstGeom prst="rect">
              <a:avLst/>
            </a:prstGeom>
          </p:spPr>
          <p:txBody>
            <a:bodyPr lIns="50800" tIns="50800" rIns="50800" bIns="50800" rtlCol="0" anchor="ctr"/>
            <a:lstStyle/>
            <a:p>
              <a:pPr algn="ctr">
                <a:lnSpc>
                  <a:spcPts val="6299"/>
                </a:lnSpc>
              </a:pPr>
              <a:r>
                <a:rPr lang="en-US" sz="4500" b="1">
                  <a:solidFill>
                    <a:srgbClr val="2A2969"/>
                  </a:solidFill>
                  <a:latin typeface="Roboto Condensed Bold"/>
                  <a:ea typeface="Roboto Condensed Bold"/>
                  <a:cs typeface="Roboto Condensed Bold"/>
                  <a:sym typeface="Roboto Condensed Bold"/>
                </a:rPr>
                <a:t>Tác giả</a:t>
              </a:r>
            </a:p>
          </p:txBody>
        </p:sp>
      </p:grpSp>
      <p:sp>
        <p:nvSpPr>
          <p:cNvPr id="10" name="Freeform 10"/>
          <p:cNvSpPr/>
          <p:nvPr/>
        </p:nvSpPr>
        <p:spPr>
          <a:xfrm>
            <a:off x="13963853" y="1053717"/>
            <a:ext cx="4134306" cy="9233283"/>
          </a:xfrm>
          <a:custGeom>
            <a:avLst/>
            <a:gdLst/>
            <a:ahLst/>
            <a:cxnLst/>
            <a:rect l="l" t="t" r="r" b="b"/>
            <a:pathLst>
              <a:path w="4134306" h="9233283">
                <a:moveTo>
                  <a:pt x="0" y="0"/>
                </a:moveTo>
                <a:lnTo>
                  <a:pt x="4134305" y="0"/>
                </a:lnTo>
                <a:lnTo>
                  <a:pt x="4134305" y="9233283"/>
                </a:lnTo>
                <a:lnTo>
                  <a:pt x="0" y="9233283"/>
                </a:lnTo>
                <a:lnTo>
                  <a:pt x="0" y="0"/>
                </a:lnTo>
                <a:close/>
              </a:path>
            </a:pathLst>
          </a:custGeom>
          <a:blipFill>
            <a:blip r:embed="rId7"/>
            <a:stretch>
              <a:fillRect/>
            </a:stretch>
          </a:blipFill>
        </p:spPr>
        <p:txBody>
          <a:bodyPr/>
          <a:lstStyle/>
          <a:p>
            <a:endParaRPr lang="en-US"/>
          </a:p>
        </p:txBody>
      </p:sp>
      <p:sp>
        <p:nvSpPr>
          <p:cNvPr id="11" name="Freeform 11"/>
          <p:cNvSpPr/>
          <p:nvPr/>
        </p:nvSpPr>
        <p:spPr>
          <a:xfrm rot="-1626900">
            <a:off x="13671127" y="7081312"/>
            <a:ext cx="4719758" cy="4353977"/>
          </a:xfrm>
          <a:custGeom>
            <a:avLst/>
            <a:gdLst/>
            <a:ahLst/>
            <a:cxnLst/>
            <a:rect l="l" t="t" r="r" b="b"/>
            <a:pathLst>
              <a:path w="4719758" h="4353977">
                <a:moveTo>
                  <a:pt x="0" y="0"/>
                </a:moveTo>
                <a:lnTo>
                  <a:pt x="4719758" y="0"/>
                </a:lnTo>
                <a:lnTo>
                  <a:pt x="4719758" y="4353976"/>
                </a:lnTo>
                <a:lnTo>
                  <a:pt x="0" y="4353976"/>
                </a:lnTo>
                <a:lnTo>
                  <a:pt x="0" y="0"/>
                </a:lnTo>
                <a:close/>
              </a:path>
            </a:pathLst>
          </a:custGeom>
          <a:blipFill>
            <a:blip r:embed="rId8"/>
            <a:stretch>
              <a:fillRect/>
            </a:stretch>
          </a:blipFill>
        </p:spPr>
        <p:txBody>
          <a:bodyPr/>
          <a:lstStyle/>
          <a:p>
            <a:endParaRPr lang="en-US"/>
          </a:p>
        </p:txBody>
      </p:sp>
      <p:sp>
        <p:nvSpPr>
          <p:cNvPr id="12" name="Freeform 12"/>
          <p:cNvSpPr/>
          <p:nvPr/>
        </p:nvSpPr>
        <p:spPr>
          <a:xfrm>
            <a:off x="12470953" y="7821796"/>
            <a:ext cx="4788347" cy="2873008"/>
          </a:xfrm>
          <a:custGeom>
            <a:avLst/>
            <a:gdLst/>
            <a:ahLst/>
            <a:cxnLst/>
            <a:rect l="l" t="t" r="r" b="b"/>
            <a:pathLst>
              <a:path w="4788347" h="2873008">
                <a:moveTo>
                  <a:pt x="0" y="0"/>
                </a:moveTo>
                <a:lnTo>
                  <a:pt x="4788347" y="0"/>
                </a:lnTo>
                <a:lnTo>
                  <a:pt x="4788347" y="2873008"/>
                </a:lnTo>
                <a:lnTo>
                  <a:pt x="0" y="2873008"/>
                </a:lnTo>
                <a:lnTo>
                  <a:pt x="0" y="0"/>
                </a:lnTo>
                <a:close/>
              </a:path>
            </a:pathLst>
          </a:custGeom>
          <a:blipFill>
            <a:blip r:embed="rId9"/>
            <a:stretch>
              <a:fillRect/>
            </a:stretch>
          </a:blipFill>
        </p:spPr>
        <p:txBody>
          <a:bodyPr/>
          <a:lstStyle/>
          <a:p>
            <a:endParaRPr lang="en-US"/>
          </a:p>
        </p:txBody>
      </p:sp>
      <p:sp>
        <p:nvSpPr>
          <p:cNvPr id="13" name="TextBox 13"/>
          <p:cNvSpPr txBox="1"/>
          <p:nvPr/>
        </p:nvSpPr>
        <p:spPr>
          <a:xfrm>
            <a:off x="463734" y="152400"/>
            <a:ext cx="18243366" cy="1060451"/>
          </a:xfrm>
          <a:prstGeom prst="rect">
            <a:avLst/>
          </a:prstGeom>
        </p:spPr>
        <p:txBody>
          <a:bodyPr lIns="0" tIns="0" rIns="0" bIns="0" rtlCol="0" anchor="t">
            <a:spAutoFit/>
          </a:bodyPr>
          <a:lstStyle/>
          <a:p>
            <a:pPr algn="ctr">
              <a:lnSpc>
                <a:spcPts val="8000"/>
              </a:lnSpc>
            </a:pPr>
            <a:r>
              <a:rPr lang="en-US" sz="8000" b="1">
                <a:solidFill>
                  <a:srgbClr val="2A2969"/>
                </a:solidFill>
                <a:latin typeface="Fraunces Bold"/>
                <a:ea typeface="Fraunces Bold"/>
                <a:cs typeface="Fraunces Bold"/>
                <a:sym typeface="Fraunces Bold"/>
              </a:rPr>
              <a:t>3.1. Văn bản </a:t>
            </a:r>
            <a:r>
              <a:rPr lang="en-US" sz="8000" b="1" i="1">
                <a:solidFill>
                  <a:srgbClr val="2A2969"/>
                </a:solidFill>
                <a:latin typeface="Fraunces Bold Italics"/>
                <a:ea typeface="Fraunces Bold Italics"/>
                <a:cs typeface="Fraunces Bold Italics"/>
                <a:sym typeface="Fraunces Bold Italics"/>
              </a:rPr>
              <a:t>Chiều xuân</a:t>
            </a:r>
          </a:p>
        </p:txBody>
      </p:sp>
      <p:sp>
        <p:nvSpPr>
          <p:cNvPr id="14" name="TextBox 14"/>
          <p:cNvSpPr txBox="1"/>
          <p:nvPr/>
        </p:nvSpPr>
        <p:spPr>
          <a:xfrm>
            <a:off x="3365735" y="171982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3.1.1. Tìm hiểu chung về tác giả,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3.1.1. Tìm hiểu chung về tác giả, văn bản</a:t>
            </a:r>
          </a:p>
        </p:txBody>
      </p:sp>
      <p:grpSp>
        <p:nvGrpSpPr>
          <p:cNvPr id="7" name="Group 7"/>
          <p:cNvGrpSpPr/>
          <p:nvPr/>
        </p:nvGrpSpPr>
        <p:grpSpPr>
          <a:xfrm>
            <a:off x="3498409" y="1693684"/>
            <a:ext cx="3086100" cy="1205960"/>
            <a:chOff x="0" y="0"/>
            <a:chExt cx="812800" cy="317619"/>
          </a:xfrm>
        </p:grpSpPr>
        <p:sp>
          <p:nvSpPr>
            <p:cNvPr id="8" name="Freeform 8"/>
            <p:cNvSpPr/>
            <p:nvPr/>
          </p:nvSpPr>
          <p:spPr>
            <a:xfrm>
              <a:off x="0" y="0"/>
              <a:ext cx="812800" cy="317619"/>
            </a:xfrm>
            <a:custGeom>
              <a:avLst/>
              <a:gdLst/>
              <a:ahLst/>
              <a:cxnLst/>
              <a:rect l="l" t="t" r="r" b="b"/>
              <a:pathLst>
                <a:path w="812800" h="317619">
                  <a:moveTo>
                    <a:pt x="127941" y="0"/>
                  </a:moveTo>
                  <a:lnTo>
                    <a:pt x="684859" y="0"/>
                  </a:lnTo>
                  <a:cubicBezTo>
                    <a:pt x="718791" y="0"/>
                    <a:pt x="751333" y="13479"/>
                    <a:pt x="775327" y="37473"/>
                  </a:cubicBezTo>
                  <a:cubicBezTo>
                    <a:pt x="799321" y="61467"/>
                    <a:pt x="812800" y="94009"/>
                    <a:pt x="812800" y="127941"/>
                  </a:cubicBezTo>
                  <a:lnTo>
                    <a:pt x="812800" y="189678"/>
                  </a:lnTo>
                  <a:cubicBezTo>
                    <a:pt x="812800" y="223610"/>
                    <a:pt x="799321" y="256153"/>
                    <a:pt x="775327" y="280146"/>
                  </a:cubicBezTo>
                  <a:cubicBezTo>
                    <a:pt x="751333" y="304140"/>
                    <a:pt x="718791" y="317619"/>
                    <a:pt x="684859" y="317619"/>
                  </a:cubicBezTo>
                  <a:lnTo>
                    <a:pt x="127941" y="317619"/>
                  </a:lnTo>
                  <a:cubicBezTo>
                    <a:pt x="94009" y="317619"/>
                    <a:pt x="61467" y="304140"/>
                    <a:pt x="37473" y="280146"/>
                  </a:cubicBezTo>
                  <a:cubicBezTo>
                    <a:pt x="13479" y="256153"/>
                    <a:pt x="0" y="223610"/>
                    <a:pt x="0" y="189678"/>
                  </a:cubicBezTo>
                  <a:lnTo>
                    <a:pt x="0" y="127941"/>
                  </a:lnTo>
                  <a:cubicBezTo>
                    <a:pt x="0" y="94009"/>
                    <a:pt x="13479" y="61467"/>
                    <a:pt x="37473" y="37473"/>
                  </a:cubicBezTo>
                  <a:cubicBezTo>
                    <a:pt x="61467" y="13479"/>
                    <a:pt x="94009" y="0"/>
                    <a:pt x="127941" y="0"/>
                  </a:cubicBezTo>
                  <a:close/>
                </a:path>
              </a:pathLst>
            </a:custGeom>
            <a:solidFill>
              <a:srgbClr val="E0EFF4"/>
            </a:solidFill>
          </p:spPr>
          <p:txBody>
            <a:bodyPr/>
            <a:lstStyle/>
            <a:p>
              <a:endParaRPr lang="en-US"/>
            </a:p>
          </p:txBody>
        </p:sp>
        <p:sp>
          <p:nvSpPr>
            <p:cNvPr id="9" name="TextBox 9"/>
            <p:cNvSpPr txBox="1"/>
            <p:nvPr/>
          </p:nvSpPr>
          <p:spPr>
            <a:xfrm>
              <a:off x="0" y="-95250"/>
              <a:ext cx="812800" cy="412869"/>
            </a:xfrm>
            <a:prstGeom prst="rect">
              <a:avLst/>
            </a:prstGeom>
          </p:spPr>
          <p:txBody>
            <a:bodyPr lIns="50800" tIns="50800" rIns="50800" bIns="50800" rtlCol="0" anchor="ctr"/>
            <a:lstStyle/>
            <a:p>
              <a:pPr algn="ctr">
                <a:lnSpc>
                  <a:spcPts val="6299"/>
                </a:lnSpc>
              </a:pPr>
              <a:r>
                <a:rPr lang="en-US" sz="4500" b="1">
                  <a:solidFill>
                    <a:srgbClr val="2A2969"/>
                  </a:solidFill>
                  <a:latin typeface="Roboto Condensed Bold"/>
                  <a:ea typeface="Roboto Condensed Bold"/>
                  <a:cs typeface="Roboto Condensed Bold"/>
                  <a:sym typeface="Roboto Condensed Bold"/>
                </a:rPr>
                <a:t>Tác giả</a:t>
              </a:r>
            </a:p>
          </p:txBody>
        </p:sp>
      </p:grpSp>
      <p:sp>
        <p:nvSpPr>
          <p:cNvPr id="10" name="TextBox 10"/>
          <p:cNvSpPr txBox="1"/>
          <p:nvPr/>
        </p:nvSpPr>
        <p:spPr>
          <a:xfrm>
            <a:off x="3899681" y="3074768"/>
            <a:ext cx="13172715" cy="138430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2A2969"/>
                </a:solidFill>
                <a:latin typeface="Roboto Condensed"/>
                <a:ea typeface="Roboto Condensed"/>
                <a:cs typeface="Roboto Condensed"/>
                <a:sym typeface="Roboto Condensed"/>
              </a:rPr>
              <a:t>Anh Thơ (1921-  2005), tên khai sinh là Vương Kiều  Ân, quê ở Bắc Giang.</a:t>
            </a:r>
          </a:p>
        </p:txBody>
      </p:sp>
      <p:sp>
        <p:nvSpPr>
          <p:cNvPr id="11" name="TextBox 11"/>
          <p:cNvSpPr txBox="1"/>
          <p:nvPr/>
        </p:nvSpPr>
        <p:spPr>
          <a:xfrm>
            <a:off x="5120914" y="5224233"/>
            <a:ext cx="12569739"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2A2969"/>
                </a:solidFill>
                <a:latin typeface="Roboto Condensed"/>
                <a:ea typeface="Roboto Condensed"/>
                <a:cs typeface="Roboto Condensed"/>
                <a:sym typeface="Roboto Condensed"/>
              </a:rPr>
              <a:t>Bà đến với thơ từ rất sớm, và là một nhà thơ nổi lên từ phong trào Thơ mới, bà sáng tác thơ để thỏa mãn đam mê và khẳng định vị thế của phụ nữ trong xã hội.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3.1.1. Tìm hiểu chung về tác giả, văn bản</a:t>
            </a:r>
          </a:p>
        </p:txBody>
      </p:sp>
      <p:grpSp>
        <p:nvGrpSpPr>
          <p:cNvPr id="7" name="Group 7"/>
          <p:cNvGrpSpPr/>
          <p:nvPr/>
        </p:nvGrpSpPr>
        <p:grpSpPr>
          <a:xfrm>
            <a:off x="3498409" y="1693684"/>
            <a:ext cx="3086100" cy="1205960"/>
            <a:chOff x="0" y="0"/>
            <a:chExt cx="812800" cy="317619"/>
          </a:xfrm>
        </p:grpSpPr>
        <p:sp>
          <p:nvSpPr>
            <p:cNvPr id="8" name="Freeform 8"/>
            <p:cNvSpPr/>
            <p:nvPr/>
          </p:nvSpPr>
          <p:spPr>
            <a:xfrm>
              <a:off x="0" y="0"/>
              <a:ext cx="812800" cy="317619"/>
            </a:xfrm>
            <a:custGeom>
              <a:avLst/>
              <a:gdLst/>
              <a:ahLst/>
              <a:cxnLst/>
              <a:rect l="l" t="t" r="r" b="b"/>
              <a:pathLst>
                <a:path w="812800" h="317619">
                  <a:moveTo>
                    <a:pt x="127941" y="0"/>
                  </a:moveTo>
                  <a:lnTo>
                    <a:pt x="684859" y="0"/>
                  </a:lnTo>
                  <a:cubicBezTo>
                    <a:pt x="718791" y="0"/>
                    <a:pt x="751333" y="13479"/>
                    <a:pt x="775327" y="37473"/>
                  </a:cubicBezTo>
                  <a:cubicBezTo>
                    <a:pt x="799321" y="61467"/>
                    <a:pt x="812800" y="94009"/>
                    <a:pt x="812800" y="127941"/>
                  </a:cubicBezTo>
                  <a:lnTo>
                    <a:pt x="812800" y="189678"/>
                  </a:lnTo>
                  <a:cubicBezTo>
                    <a:pt x="812800" y="223610"/>
                    <a:pt x="799321" y="256153"/>
                    <a:pt x="775327" y="280146"/>
                  </a:cubicBezTo>
                  <a:cubicBezTo>
                    <a:pt x="751333" y="304140"/>
                    <a:pt x="718791" y="317619"/>
                    <a:pt x="684859" y="317619"/>
                  </a:cubicBezTo>
                  <a:lnTo>
                    <a:pt x="127941" y="317619"/>
                  </a:lnTo>
                  <a:cubicBezTo>
                    <a:pt x="94009" y="317619"/>
                    <a:pt x="61467" y="304140"/>
                    <a:pt x="37473" y="280146"/>
                  </a:cubicBezTo>
                  <a:cubicBezTo>
                    <a:pt x="13479" y="256153"/>
                    <a:pt x="0" y="223610"/>
                    <a:pt x="0" y="189678"/>
                  </a:cubicBezTo>
                  <a:lnTo>
                    <a:pt x="0" y="127941"/>
                  </a:lnTo>
                  <a:cubicBezTo>
                    <a:pt x="0" y="94009"/>
                    <a:pt x="13479" y="61467"/>
                    <a:pt x="37473" y="37473"/>
                  </a:cubicBezTo>
                  <a:cubicBezTo>
                    <a:pt x="61467" y="13479"/>
                    <a:pt x="94009" y="0"/>
                    <a:pt x="127941" y="0"/>
                  </a:cubicBezTo>
                  <a:close/>
                </a:path>
              </a:pathLst>
            </a:custGeom>
            <a:solidFill>
              <a:srgbClr val="E0EFF4"/>
            </a:solidFill>
          </p:spPr>
          <p:txBody>
            <a:bodyPr/>
            <a:lstStyle/>
            <a:p>
              <a:endParaRPr lang="en-US"/>
            </a:p>
          </p:txBody>
        </p:sp>
        <p:sp>
          <p:nvSpPr>
            <p:cNvPr id="9" name="TextBox 9"/>
            <p:cNvSpPr txBox="1"/>
            <p:nvPr/>
          </p:nvSpPr>
          <p:spPr>
            <a:xfrm>
              <a:off x="0" y="-95250"/>
              <a:ext cx="812800" cy="412869"/>
            </a:xfrm>
            <a:prstGeom prst="rect">
              <a:avLst/>
            </a:prstGeom>
          </p:spPr>
          <p:txBody>
            <a:bodyPr lIns="50800" tIns="50800" rIns="50800" bIns="50800" rtlCol="0" anchor="ctr"/>
            <a:lstStyle/>
            <a:p>
              <a:pPr algn="ctr">
                <a:lnSpc>
                  <a:spcPts val="6299"/>
                </a:lnSpc>
              </a:pPr>
              <a:r>
                <a:rPr lang="en-US" sz="4500" b="1">
                  <a:solidFill>
                    <a:srgbClr val="2A2969"/>
                  </a:solidFill>
                  <a:latin typeface="Roboto Condensed Bold"/>
                  <a:ea typeface="Roboto Condensed Bold"/>
                  <a:cs typeface="Roboto Condensed Bold"/>
                  <a:sym typeface="Roboto Condensed Bold"/>
                </a:rPr>
                <a:t>Văn bản</a:t>
              </a:r>
            </a:p>
          </p:txBody>
        </p:sp>
      </p:grpSp>
      <p:sp>
        <p:nvSpPr>
          <p:cNvPr id="10" name="TextBox 10"/>
          <p:cNvSpPr txBox="1"/>
          <p:nvPr/>
        </p:nvSpPr>
        <p:spPr>
          <a:xfrm>
            <a:off x="3744260" y="4318520"/>
            <a:ext cx="10286730" cy="1562100"/>
          </a:xfrm>
          <a:prstGeom prst="rect">
            <a:avLst/>
          </a:prstGeom>
        </p:spPr>
        <p:txBody>
          <a:bodyPr lIns="0" tIns="0" rIns="0" bIns="0" rtlCol="0" anchor="t">
            <a:spAutoFit/>
          </a:bodyPr>
          <a:lstStyle/>
          <a:p>
            <a:pPr algn="ctr">
              <a:lnSpc>
                <a:spcPts val="6299"/>
              </a:lnSpc>
              <a:spcBef>
                <a:spcPct val="0"/>
              </a:spcBef>
            </a:pPr>
            <a:r>
              <a:rPr lang="en-US" sz="4499">
                <a:solidFill>
                  <a:srgbClr val="2A2969"/>
                </a:solidFill>
                <a:latin typeface="Roboto Condensed"/>
                <a:ea typeface="Roboto Condensed"/>
                <a:cs typeface="Roboto Condensed"/>
                <a:sym typeface="Roboto Condensed"/>
              </a:rPr>
              <a:t>Bài thơ </a:t>
            </a:r>
            <a:r>
              <a:rPr lang="en-US" sz="4499" i="1">
                <a:solidFill>
                  <a:srgbClr val="2A2969"/>
                </a:solidFill>
                <a:latin typeface="Roboto Condensed Italics"/>
                <a:ea typeface="Roboto Condensed Italics"/>
                <a:cs typeface="Roboto Condensed Italics"/>
                <a:sym typeface="Roboto Condensed Italics"/>
              </a:rPr>
              <a:t>Chiều xuân</a:t>
            </a:r>
            <a:r>
              <a:rPr lang="en-US" sz="4499">
                <a:solidFill>
                  <a:srgbClr val="2A2969"/>
                </a:solidFill>
                <a:latin typeface="Roboto Condensed"/>
                <a:ea typeface="Roboto Condensed"/>
                <a:cs typeface="Roboto Condensed"/>
                <a:sym typeface="Roboto Condensed"/>
              </a:rPr>
              <a:t>, in trong tập </a:t>
            </a:r>
            <a:r>
              <a:rPr lang="en-US" sz="4499" i="1">
                <a:solidFill>
                  <a:srgbClr val="2A2969"/>
                </a:solidFill>
                <a:latin typeface="Roboto Condensed Italics"/>
                <a:ea typeface="Roboto Condensed Italics"/>
                <a:cs typeface="Roboto Condensed Italics"/>
                <a:sym typeface="Roboto Condensed Italics"/>
              </a:rPr>
              <a:t>Thi nhân Việt Nam</a:t>
            </a:r>
            <a:r>
              <a:rPr lang="en-US" sz="4499">
                <a:solidFill>
                  <a:srgbClr val="2A2969"/>
                </a:solidFill>
                <a:latin typeface="Roboto Condensed"/>
                <a:ea typeface="Roboto Condensed"/>
                <a:cs typeface="Roboto Condensed"/>
                <a:sym typeface="Roboto Condensed"/>
              </a:rPr>
              <a:t> – dẫn theo Hoài Thanh, Hoài Chân.</a:t>
            </a:r>
          </a:p>
        </p:txBody>
      </p:sp>
      <p:sp>
        <p:nvSpPr>
          <p:cNvPr id="11" name="Freeform 11"/>
          <p:cNvSpPr/>
          <p:nvPr/>
        </p:nvSpPr>
        <p:spPr>
          <a:xfrm rot="-569183">
            <a:off x="14107181" y="2118805"/>
            <a:ext cx="3474647" cy="5035265"/>
          </a:xfrm>
          <a:custGeom>
            <a:avLst/>
            <a:gdLst/>
            <a:ahLst/>
            <a:cxnLst/>
            <a:rect l="l" t="t" r="r" b="b"/>
            <a:pathLst>
              <a:path w="3474647" h="5035265">
                <a:moveTo>
                  <a:pt x="0" y="0"/>
                </a:moveTo>
                <a:lnTo>
                  <a:pt x="3474647" y="0"/>
                </a:lnTo>
                <a:lnTo>
                  <a:pt x="3474647" y="5035266"/>
                </a:lnTo>
                <a:lnTo>
                  <a:pt x="0" y="5035266"/>
                </a:lnTo>
                <a:lnTo>
                  <a:pt x="0" y="0"/>
                </a:lnTo>
                <a:close/>
              </a:path>
            </a:pathLst>
          </a:custGeom>
          <a:blipFill>
            <a:blip r:embed="rId2"/>
            <a:stretch>
              <a:fillRect l="-25715" r="-24407" b="-3594"/>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sp>
        <p:nvSpPr>
          <p:cNvPr id="7" name="TextBox 7"/>
          <p:cNvSpPr txBox="1"/>
          <p:nvPr/>
        </p:nvSpPr>
        <p:spPr>
          <a:xfrm>
            <a:off x="2453073" y="1520575"/>
            <a:ext cx="14325700" cy="723900"/>
          </a:xfrm>
          <a:prstGeom prst="rect">
            <a:avLst/>
          </a:prstGeom>
        </p:spPr>
        <p:txBody>
          <a:bodyPr lIns="0" tIns="0" rIns="0" bIns="0" rtlCol="0" anchor="t">
            <a:spAutoFit/>
          </a:bodyPr>
          <a:lstStyle/>
          <a:p>
            <a:pPr algn="ctr">
              <a:lnSpc>
                <a:spcPts val="5640"/>
              </a:lnSpc>
              <a:spcBef>
                <a:spcPct val="0"/>
              </a:spcBef>
            </a:pPr>
            <a:r>
              <a:rPr lang="en-US" sz="4700" b="1">
                <a:solidFill>
                  <a:srgbClr val="2A2969"/>
                </a:solidFill>
                <a:latin typeface="Roboto Condensed Bold"/>
                <a:ea typeface="Roboto Condensed Bold"/>
                <a:cs typeface="Roboto Condensed Bold"/>
                <a:sym typeface="Roboto Condensed Bold"/>
              </a:rPr>
              <a:t>a. Đặc trưng của văn bản thơ tự do trong văn bản </a:t>
            </a:r>
            <a:r>
              <a:rPr lang="en-US" sz="4700" b="1" i="1">
                <a:solidFill>
                  <a:srgbClr val="2A2969"/>
                </a:solidFill>
                <a:latin typeface="Roboto Condensed Bold Italics"/>
                <a:ea typeface="Roboto Condensed Bold Italics"/>
                <a:cs typeface="Roboto Condensed Bold Italics"/>
                <a:sym typeface="Roboto Condensed Bold Italics"/>
              </a:rPr>
              <a:t>Chiều xuân</a:t>
            </a:r>
          </a:p>
        </p:txBody>
      </p:sp>
      <p:graphicFrame>
        <p:nvGraphicFramePr>
          <p:cNvPr id="8" name="Table 8"/>
          <p:cNvGraphicFramePr>
            <a:graphicFrameLocks noGrp="1"/>
          </p:cNvGraphicFramePr>
          <p:nvPr/>
        </p:nvGraphicFramePr>
        <p:xfrm>
          <a:off x="3957064" y="2846241"/>
          <a:ext cx="12591242" cy="5639711"/>
        </p:xfrm>
        <a:graphic>
          <a:graphicData uri="http://schemas.openxmlformats.org/drawingml/2006/table">
            <a:tbl>
              <a:tblPr/>
              <a:tblGrid>
                <a:gridCol w="4030136">
                  <a:extLst>
                    <a:ext uri="{9D8B030D-6E8A-4147-A177-3AD203B41FA5}">
                      <a16:colId xmlns:a16="http://schemas.microsoft.com/office/drawing/2014/main" val="20000"/>
                    </a:ext>
                  </a:extLst>
                </a:gridCol>
                <a:gridCol w="8561106">
                  <a:extLst>
                    <a:ext uri="{9D8B030D-6E8A-4147-A177-3AD203B41FA5}">
                      <a16:colId xmlns:a16="http://schemas.microsoft.com/office/drawing/2014/main" val="20001"/>
                    </a:ext>
                  </a:extLst>
                </a:gridCol>
              </a:tblGrid>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Phương diện</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Đặc điểm thơ tự do</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extLst>
                  <a:ext uri="{0D108BD9-81ED-4DB2-BD59-A6C34878D82A}">
                    <a16:rowId xmlns:a16="http://schemas.microsoft.com/office/drawing/2014/main" val="10000"/>
                  </a:ext>
                </a:extLst>
              </a:tr>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Số chữ trên dòng</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a:solidFill>
                            <a:srgbClr val="2A2969">
                              <a:alpha val="82745"/>
                            </a:srgbClr>
                          </a:solidFill>
                          <a:latin typeface="Roboto Condensed"/>
                          <a:ea typeface="Roboto Condensed"/>
                          <a:cs typeface="Roboto Condensed"/>
                          <a:sym typeface="Roboto Condensed"/>
                        </a:rPr>
                        <a:t>tám chữ</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2745"/>
                      </a:srgbClr>
                    </a:solidFill>
                  </a:tcPr>
                </a:tc>
                <a:extLst>
                  <a:ext uri="{0D108BD9-81ED-4DB2-BD59-A6C34878D82A}">
                    <a16:rowId xmlns:a16="http://schemas.microsoft.com/office/drawing/2014/main" val="10001"/>
                  </a:ext>
                </a:extLst>
              </a:tr>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Số dòng trên khổ</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a:solidFill>
                            <a:srgbClr val="2A2969">
                              <a:alpha val="82745"/>
                            </a:srgbClr>
                          </a:solidFill>
                          <a:latin typeface="Roboto Condensed"/>
                          <a:ea typeface="Roboto Condensed"/>
                          <a:cs typeface="Roboto Condensed"/>
                          <a:sym typeface="Roboto Condensed"/>
                        </a:rPr>
                        <a:t>4 dòng/khổ</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2745"/>
                      </a:srgbClr>
                    </a:solidFill>
                  </a:tcPr>
                </a:tc>
                <a:extLst>
                  <a:ext uri="{0D108BD9-81ED-4DB2-BD59-A6C34878D82A}">
                    <a16:rowId xmlns:a16="http://schemas.microsoft.com/office/drawing/2014/main" val="10002"/>
                  </a:ext>
                </a:extLst>
              </a:tr>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Cách gieo vần</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a:solidFill>
                            <a:srgbClr val="2A2969">
                              <a:alpha val="82745"/>
                            </a:srgbClr>
                          </a:solidFill>
                          <a:latin typeface="Roboto Condensed"/>
                          <a:ea typeface="Roboto Condensed"/>
                          <a:cs typeface="Roboto Condensed"/>
                          <a:sym typeface="Roboto Condensed"/>
                        </a:rPr>
                        <a:t>gieo vần chân cách (vắng-lặng, cỏ - gió, …)</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2745"/>
                      </a:srgbClr>
                    </a:solidFill>
                  </a:tcPr>
                </a:tc>
                <a:extLst>
                  <a:ext uri="{0D108BD9-81ED-4DB2-BD59-A6C34878D82A}">
                    <a16:rowId xmlns:a16="http://schemas.microsoft.com/office/drawing/2014/main" val="10003"/>
                  </a:ext>
                </a:extLst>
              </a:tr>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Cách ngắt nhịp</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 </a:t>
                      </a:r>
                      <a:r>
                        <a:rPr lang="en-US" sz="3800">
                          <a:solidFill>
                            <a:srgbClr val="2A2969">
                              <a:alpha val="82745"/>
                            </a:srgbClr>
                          </a:solidFill>
                          <a:latin typeface="Roboto Condensed"/>
                          <a:ea typeface="Roboto Condensed"/>
                          <a:cs typeface="Roboto Condensed"/>
                          <a:sym typeface="Roboto Condensed"/>
                        </a:rPr>
                        <a:t>linh hoạt, đa dạng (3/2/3, 4/4, 3/5 5/3, …)</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2745"/>
                      </a:srgbClr>
                    </a:solidFill>
                  </a:tcPr>
                </a:tc>
                <a:extLst>
                  <a:ext uri="{0D108BD9-81ED-4DB2-BD59-A6C34878D82A}">
                    <a16:rowId xmlns:a16="http://schemas.microsoft.com/office/drawing/2014/main" val="10004"/>
                  </a:ext>
                </a:extLst>
              </a:tr>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ĐT trữ tình</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a:solidFill>
                            <a:srgbClr val="2A2969">
                              <a:alpha val="82745"/>
                            </a:srgbClr>
                          </a:solidFill>
                          <a:latin typeface="Roboto Condensed"/>
                          <a:ea typeface="Roboto Condensed"/>
                          <a:cs typeface="Roboto Condensed"/>
                          <a:sym typeface="Roboto Condensed"/>
                        </a:rPr>
                        <a:t>chiều xuân</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2745"/>
                      </a:srgbClr>
                    </a:solidFill>
                  </a:tcPr>
                </a:tc>
                <a:extLst>
                  <a:ext uri="{0D108BD9-81ED-4DB2-BD59-A6C34878D82A}">
                    <a16:rowId xmlns:a16="http://schemas.microsoft.com/office/drawing/2014/main" val="10005"/>
                  </a:ext>
                </a:extLst>
              </a:tr>
              <a:tr h="805673">
                <a:tc>
                  <a:txBody>
                    <a:bodyPr/>
                    <a:lstStyle/>
                    <a:p>
                      <a:pPr algn="ctr">
                        <a:lnSpc>
                          <a:spcPts val="5320"/>
                        </a:lnSpc>
                        <a:defRPr/>
                      </a:pPr>
                      <a:r>
                        <a:rPr lang="en-US" sz="3800" b="1">
                          <a:solidFill>
                            <a:srgbClr val="2A2969">
                              <a:alpha val="82745"/>
                            </a:srgbClr>
                          </a:solidFill>
                          <a:latin typeface="Roboto Condensed Bold"/>
                          <a:ea typeface="Roboto Condensed Bold"/>
                          <a:cs typeface="Roboto Condensed Bold"/>
                          <a:sym typeface="Roboto Condensed Bold"/>
                        </a:rPr>
                        <a:t>Nhân vật trữ tình</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0EFF4">
                        <a:alpha val="82745"/>
                      </a:srgbClr>
                    </a:solidFill>
                  </a:tcPr>
                </a:tc>
                <a:tc>
                  <a:txBody>
                    <a:bodyPr/>
                    <a:lstStyle/>
                    <a:p>
                      <a:pPr algn="ctr">
                        <a:lnSpc>
                          <a:spcPts val="5320"/>
                        </a:lnSpc>
                        <a:defRPr/>
                      </a:pPr>
                      <a:r>
                        <a:rPr lang="en-US" sz="3800">
                          <a:solidFill>
                            <a:srgbClr val="2A2969">
                              <a:alpha val="82745"/>
                            </a:srgbClr>
                          </a:solidFill>
                          <a:latin typeface="Roboto Condensed"/>
                          <a:ea typeface="Roboto Condensed"/>
                          <a:cs typeface="Roboto Condensed"/>
                          <a:sym typeface="Roboto Condensed"/>
                        </a:rPr>
                        <a:t>ẩn mình</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2745"/>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7074347" y="3622262"/>
            <a:ext cx="7315200" cy="2368296"/>
          </a:xfrm>
          <a:custGeom>
            <a:avLst/>
            <a:gdLst/>
            <a:ahLst/>
            <a:cxnLst/>
            <a:rect l="l" t="t" r="r" b="b"/>
            <a:pathLst>
              <a:path w="7315200" h="2368296">
                <a:moveTo>
                  <a:pt x="7315200" y="0"/>
                </a:moveTo>
                <a:lnTo>
                  <a:pt x="0" y="0"/>
                </a:lnTo>
                <a:lnTo>
                  <a:pt x="0" y="2368296"/>
                </a:lnTo>
                <a:lnTo>
                  <a:pt x="7315200" y="236829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grpSp>
        <p:nvGrpSpPr>
          <p:cNvPr id="8" name="Group 8"/>
          <p:cNvGrpSpPr/>
          <p:nvPr/>
        </p:nvGrpSpPr>
        <p:grpSpPr>
          <a:xfrm>
            <a:off x="7074347" y="3803237"/>
            <a:ext cx="10690630" cy="5455063"/>
            <a:chOff x="0" y="0"/>
            <a:chExt cx="2815639" cy="1436724"/>
          </a:xfrm>
        </p:grpSpPr>
        <p:sp>
          <p:nvSpPr>
            <p:cNvPr id="9" name="Freeform 9"/>
            <p:cNvSpPr/>
            <p:nvPr/>
          </p:nvSpPr>
          <p:spPr>
            <a:xfrm>
              <a:off x="0" y="0"/>
              <a:ext cx="2815639" cy="1436725"/>
            </a:xfrm>
            <a:custGeom>
              <a:avLst/>
              <a:gdLst/>
              <a:ahLst/>
              <a:cxnLst/>
              <a:rect l="l" t="t" r="r" b="b"/>
              <a:pathLst>
                <a:path w="2815639" h="1436725">
                  <a:moveTo>
                    <a:pt x="36933" y="0"/>
                  </a:moveTo>
                  <a:lnTo>
                    <a:pt x="2778706" y="0"/>
                  </a:lnTo>
                  <a:cubicBezTo>
                    <a:pt x="2799104" y="0"/>
                    <a:pt x="2815639" y="16536"/>
                    <a:pt x="2815639" y="36933"/>
                  </a:cubicBezTo>
                  <a:lnTo>
                    <a:pt x="2815639" y="1399791"/>
                  </a:lnTo>
                  <a:cubicBezTo>
                    <a:pt x="2815639" y="1409587"/>
                    <a:pt x="2811748" y="1418981"/>
                    <a:pt x="2804822" y="1425907"/>
                  </a:cubicBezTo>
                  <a:cubicBezTo>
                    <a:pt x="2797895" y="1432833"/>
                    <a:pt x="2788501" y="1436725"/>
                    <a:pt x="2778706" y="1436725"/>
                  </a:cubicBezTo>
                  <a:lnTo>
                    <a:pt x="36933" y="1436725"/>
                  </a:lnTo>
                  <a:cubicBezTo>
                    <a:pt x="16536" y="1436725"/>
                    <a:pt x="0" y="1420189"/>
                    <a:pt x="0" y="1399791"/>
                  </a:cubicBezTo>
                  <a:lnTo>
                    <a:pt x="0" y="36933"/>
                  </a:lnTo>
                  <a:cubicBezTo>
                    <a:pt x="0" y="16536"/>
                    <a:pt x="16536" y="0"/>
                    <a:pt x="36933" y="0"/>
                  </a:cubicBezTo>
                  <a:close/>
                </a:path>
              </a:pathLst>
            </a:custGeom>
            <a:solidFill>
              <a:srgbClr val="E0EFF4"/>
            </a:solidFill>
          </p:spPr>
          <p:txBody>
            <a:bodyPr/>
            <a:lstStyle/>
            <a:p>
              <a:endParaRPr lang="en-US"/>
            </a:p>
          </p:txBody>
        </p:sp>
        <p:sp>
          <p:nvSpPr>
            <p:cNvPr id="10" name="TextBox 10"/>
            <p:cNvSpPr txBox="1"/>
            <p:nvPr/>
          </p:nvSpPr>
          <p:spPr>
            <a:xfrm>
              <a:off x="0" y="-38100"/>
              <a:ext cx="2815639" cy="147482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601939" y="3274891"/>
            <a:ext cx="3699280" cy="1056692"/>
            <a:chOff x="0" y="0"/>
            <a:chExt cx="974296" cy="278306"/>
          </a:xfrm>
        </p:grpSpPr>
        <p:sp>
          <p:nvSpPr>
            <p:cNvPr id="12" name="Freeform 12"/>
            <p:cNvSpPr/>
            <p:nvPr/>
          </p:nvSpPr>
          <p:spPr>
            <a:xfrm>
              <a:off x="0" y="0"/>
              <a:ext cx="974296" cy="278306"/>
            </a:xfrm>
            <a:custGeom>
              <a:avLst/>
              <a:gdLst/>
              <a:ahLst/>
              <a:cxnLst/>
              <a:rect l="l" t="t" r="r" b="b"/>
              <a:pathLst>
                <a:path w="974296" h="278306">
                  <a:moveTo>
                    <a:pt x="106734" y="0"/>
                  </a:moveTo>
                  <a:lnTo>
                    <a:pt x="867562" y="0"/>
                  </a:lnTo>
                  <a:cubicBezTo>
                    <a:pt x="895870" y="0"/>
                    <a:pt x="923018" y="11245"/>
                    <a:pt x="943034" y="31262"/>
                  </a:cubicBezTo>
                  <a:cubicBezTo>
                    <a:pt x="963051" y="51278"/>
                    <a:pt x="974296" y="78426"/>
                    <a:pt x="974296" y="106734"/>
                  </a:cubicBezTo>
                  <a:lnTo>
                    <a:pt x="974296" y="171572"/>
                  </a:lnTo>
                  <a:cubicBezTo>
                    <a:pt x="974296" y="199880"/>
                    <a:pt x="963051" y="227028"/>
                    <a:pt x="943034" y="247044"/>
                  </a:cubicBezTo>
                  <a:cubicBezTo>
                    <a:pt x="923018" y="267061"/>
                    <a:pt x="895870" y="278306"/>
                    <a:pt x="867562" y="278306"/>
                  </a:cubicBezTo>
                  <a:lnTo>
                    <a:pt x="106734" y="278306"/>
                  </a:lnTo>
                  <a:cubicBezTo>
                    <a:pt x="78426" y="278306"/>
                    <a:pt x="51278" y="267061"/>
                    <a:pt x="31262" y="247044"/>
                  </a:cubicBezTo>
                  <a:cubicBezTo>
                    <a:pt x="11245" y="227028"/>
                    <a:pt x="0" y="199880"/>
                    <a:pt x="0" y="171572"/>
                  </a:cubicBezTo>
                  <a:lnTo>
                    <a:pt x="0" y="106734"/>
                  </a:lnTo>
                  <a:cubicBezTo>
                    <a:pt x="0" y="78426"/>
                    <a:pt x="11245" y="51278"/>
                    <a:pt x="31262" y="31262"/>
                  </a:cubicBezTo>
                  <a:cubicBezTo>
                    <a:pt x="51278" y="11245"/>
                    <a:pt x="78426" y="0"/>
                    <a:pt x="106734" y="0"/>
                  </a:cubicBezTo>
                  <a:close/>
                </a:path>
              </a:pathLst>
            </a:custGeom>
            <a:solidFill>
              <a:srgbClr val="82AEAC"/>
            </a:solidFill>
          </p:spPr>
          <p:txBody>
            <a:bodyPr/>
            <a:lstStyle/>
            <a:p>
              <a:endParaRPr lang="en-US"/>
            </a:p>
          </p:txBody>
        </p:sp>
        <p:sp>
          <p:nvSpPr>
            <p:cNvPr id="13" name="TextBox 13"/>
            <p:cNvSpPr txBox="1"/>
            <p:nvPr/>
          </p:nvSpPr>
          <p:spPr>
            <a:xfrm>
              <a:off x="0" y="-95250"/>
              <a:ext cx="974296" cy="373556"/>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Bố cục, kết cấu</a:t>
              </a:r>
            </a:p>
          </p:txBody>
        </p:sp>
      </p:grpSp>
      <p:sp>
        <p:nvSpPr>
          <p:cNvPr id="14" name="TextBox 14"/>
          <p:cNvSpPr txBox="1"/>
          <p:nvPr/>
        </p:nvSpPr>
        <p:spPr>
          <a:xfrm>
            <a:off x="7287764" y="4711160"/>
            <a:ext cx="10263794" cy="4724400"/>
          </a:xfrm>
          <a:prstGeom prst="rect">
            <a:avLst/>
          </a:prstGeom>
        </p:spPr>
        <p:txBody>
          <a:bodyPr lIns="0" tIns="0" rIns="0" bIns="0" rtlCol="0" anchor="t">
            <a:spAutoFit/>
          </a:bodyPr>
          <a:lstStyle/>
          <a:p>
            <a:pPr algn="just">
              <a:lnSpc>
                <a:spcPts val="6299"/>
              </a:lnSpc>
            </a:pPr>
            <a:r>
              <a:rPr lang="en-US" sz="4499">
                <a:solidFill>
                  <a:srgbClr val="2A2969"/>
                </a:solidFill>
                <a:latin typeface="Roboto Condensed"/>
                <a:ea typeface="Roboto Condensed"/>
                <a:cs typeface="Roboto Condensed"/>
                <a:sym typeface="Roboto Condensed"/>
              </a:rPr>
              <a:t>(Trong bài </a:t>
            </a:r>
            <a:r>
              <a:rPr lang="en-US" sz="4499" i="1">
                <a:solidFill>
                  <a:srgbClr val="2A2969"/>
                </a:solidFill>
                <a:latin typeface="Roboto Condensed Italics"/>
                <a:ea typeface="Roboto Condensed Italics"/>
                <a:cs typeface="Roboto Condensed Italics"/>
                <a:sym typeface="Roboto Condensed Italics"/>
              </a:rPr>
              <a:t>Chiều xuân</a:t>
            </a:r>
            <a:r>
              <a:rPr lang="en-US" sz="4499">
                <a:solidFill>
                  <a:srgbClr val="2A2969"/>
                </a:solidFill>
                <a:latin typeface="Roboto Condensed"/>
                <a:ea typeface="Roboto Condensed"/>
                <a:cs typeface="Roboto Condensed"/>
                <a:sym typeface="Roboto Condensed"/>
              </a:rPr>
              <a:t> kết cấu và bố cục trùng nhau)</a:t>
            </a:r>
          </a:p>
          <a:p>
            <a:pPr algn="just">
              <a:lnSpc>
                <a:spcPts val="6299"/>
              </a:lnSpc>
            </a:pPr>
            <a:r>
              <a:rPr lang="en-US" sz="4499">
                <a:solidFill>
                  <a:srgbClr val="2A2969"/>
                </a:solidFill>
                <a:latin typeface="Roboto Condensed"/>
                <a:ea typeface="Roboto Condensed"/>
                <a:cs typeface="Roboto Condensed"/>
                <a:sym typeface="Roboto Condensed"/>
              </a:rPr>
              <a:t>+ Khổ 1: Bức tranh chiều xuân trên bến vắng</a:t>
            </a:r>
          </a:p>
          <a:p>
            <a:pPr algn="just">
              <a:lnSpc>
                <a:spcPts val="6299"/>
              </a:lnSpc>
            </a:pPr>
            <a:r>
              <a:rPr lang="en-US" sz="4499">
                <a:solidFill>
                  <a:srgbClr val="2A2969"/>
                </a:solidFill>
                <a:latin typeface="Roboto Condensed"/>
                <a:ea typeface="Roboto Condensed"/>
                <a:cs typeface="Roboto Condensed"/>
                <a:sym typeface="Roboto Condensed"/>
              </a:rPr>
              <a:t>+ Khổ 2: Bức tranh chiều xuân trên đường đê</a:t>
            </a:r>
          </a:p>
          <a:p>
            <a:pPr algn="just">
              <a:lnSpc>
                <a:spcPts val="6299"/>
              </a:lnSpc>
            </a:pPr>
            <a:r>
              <a:rPr lang="en-US" sz="4499">
                <a:solidFill>
                  <a:srgbClr val="2A2969"/>
                </a:solidFill>
                <a:latin typeface="Roboto Condensed"/>
                <a:ea typeface="Roboto Condensed"/>
                <a:cs typeface="Roboto Condensed"/>
                <a:sym typeface="Roboto Condensed"/>
              </a:rPr>
              <a:t>+ Khổ 3: Bức tranh chiều xuân trên cánh đồng</a:t>
            </a:r>
          </a:p>
          <a:p>
            <a:pPr algn="just">
              <a:lnSpc>
                <a:spcPts val="6299"/>
              </a:lnSpc>
              <a:spcBef>
                <a:spcPct val="0"/>
              </a:spcBef>
            </a:pPr>
            <a:endParaRPr lang="en-US" sz="4499">
              <a:solidFill>
                <a:srgbClr val="2A2969"/>
              </a:solidFill>
              <a:latin typeface="Roboto Condensed"/>
              <a:ea typeface="Roboto Condensed"/>
              <a:cs typeface="Roboto Condensed"/>
              <a:sym typeface="Roboto Condensed"/>
            </a:endParaRPr>
          </a:p>
        </p:txBody>
      </p:sp>
      <p:sp>
        <p:nvSpPr>
          <p:cNvPr id="15" name="TextBox 15"/>
          <p:cNvSpPr txBox="1"/>
          <p:nvPr/>
        </p:nvSpPr>
        <p:spPr>
          <a:xfrm>
            <a:off x="3766319" y="1358247"/>
            <a:ext cx="12534900" cy="1562100"/>
          </a:xfrm>
          <a:prstGeom prst="rect">
            <a:avLst/>
          </a:prstGeom>
        </p:spPr>
        <p:txBody>
          <a:bodyPr lIns="0" tIns="0" rIns="0" bIns="0" rtlCol="0" anchor="t">
            <a:spAutoFit/>
          </a:bodyPr>
          <a:lstStyle/>
          <a:p>
            <a:pPr algn="just">
              <a:lnSpc>
                <a:spcPts val="6299"/>
              </a:lnSpc>
              <a:spcBef>
                <a:spcPct val="0"/>
              </a:spcBef>
            </a:pPr>
            <a:r>
              <a:rPr lang="en-US" sz="4499" b="1">
                <a:solidFill>
                  <a:srgbClr val="2A2969"/>
                </a:solidFill>
                <a:latin typeface="Roboto Condensed Bold"/>
                <a:ea typeface="Roboto Condensed Bold"/>
                <a:cs typeface="Roboto Condensed Bold"/>
                <a:sym typeface="Roboto Condensed Bold"/>
              </a:rPr>
              <a:t>b. Tìm hiểu bố cục, mạch cảm xúc, kết cấu, cảm hứng chủ đạo của văn bản </a:t>
            </a:r>
            <a:r>
              <a:rPr lang="en-US" sz="4499" b="1" i="1">
                <a:solidFill>
                  <a:srgbClr val="2A2969"/>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7074347" y="3622262"/>
            <a:ext cx="7315200" cy="2368296"/>
          </a:xfrm>
          <a:custGeom>
            <a:avLst/>
            <a:gdLst/>
            <a:ahLst/>
            <a:cxnLst/>
            <a:rect l="l" t="t" r="r" b="b"/>
            <a:pathLst>
              <a:path w="7315200" h="2368296">
                <a:moveTo>
                  <a:pt x="7315200" y="0"/>
                </a:moveTo>
                <a:lnTo>
                  <a:pt x="0" y="0"/>
                </a:lnTo>
                <a:lnTo>
                  <a:pt x="0" y="2368296"/>
                </a:lnTo>
                <a:lnTo>
                  <a:pt x="7315200" y="236829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grpSp>
        <p:nvGrpSpPr>
          <p:cNvPr id="8" name="Group 8"/>
          <p:cNvGrpSpPr/>
          <p:nvPr/>
        </p:nvGrpSpPr>
        <p:grpSpPr>
          <a:xfrm>
            <a:off x="8469357" y="4278064"/>
            <a:ext cx="8333402" cy="4331806"/>
            <a:chOff x="0" y="0"/>
            <a:chExt cx="2194805" cy="1140887"/>
          </a:xfrm>
        </p:grpSpPr>
        <p:sp>
          <p:nvSpPr>
            <p:cNvPr id="9" name="Freeform 9"/>
            <p:cNvSpPr/>
            <p:nvPr/>
          </p:nvSpPr>
          <p:spPr>
            <a:xfrm>
              <a:off x="0" y="0"/>
              <a:ext cx="2194805" cy="1140887"/>
            </a:xfrm>
            <a:custGeom>
              <a:avLst/>
              <a:gdLst/>
              <a:ahLst/>
              <a:cxnLst/>
              <a:rect l="l" t="t" r="r" b="b"/>
              <a:pathLst>
                <a:path w="2194805" h="1140887">
                  <a:moveTo>
                    <a:pt x="47380" y="0"/>
                  </a:moveTo>
                  <a:lnTo>
                    <a:pt x="2147425" y="0"/>
                  </a:lnTo>
                  <a:cubicBezTo>
                    <a:pt x="2173593" y="0"/>
                    <a:pt x="2194805" y="21213"/>
                    <a:pt x="2194805" y="47380"/>
                  </a:cubicBezTo>
                  <a:lnTo>
                    <a:pt x="2194805" y="1093507"/>
                  </a:lnTo>
                  <a:cubicBezTo>
                    <a:pt x="2194805" y="1119674"/>
                    <a:pt x="2173593" y="1140887"/>
                    <a:pt x="2147425" y="1140887"/>
                  </a:cubicBezTo>
                  <a:lnTo>
                    <a:pt x="47380" y="1140887"/>
                  </a:lnTo>
                  <a:cubicBezTo>
                    <a:pt x="21213" y="1140887"/>
                    <a:pt x="0" y="1119674"/>
                    <a:pt x="0" y="1093507"/>
                  </a:cubicBezTo>
                  <a:lnTo>
                    <a:pt x="0" y="47380"/>
                  </a:lnTo>
                  <a:cubicBezTo>
                    <a:pt x="0" y="21213"/>
                    <a:pt x="21213" y="0"/>
                    <a:pt x="47380" y="0"/>
                  </a:cubicBezTo>
                  <a:close/>
                </a:path>
              </a:pathLst>
            </a:custGeom>
            <a:solidFill>
              <a:srgbClr val="E0EFF4"/>
            </a:solidFill>
          </p:spPr>
          <p:txBody>
            <a:bodyPr/>
            <a:lstStyle/>
            <a:p>
              <a:endParaRPr lang="en-US"/>
            </a:p>
          </p:txBody>
        </p:sp>
        <p:sp>
          <p:nvSpPr>
            <p:cNvPr id="10" name="TextBox 10"/>
            <p:cNvSpPr txBox="1"/>
            <p:nvPr/>
          </p:nvSpPr>
          <p:spPr>
            <a:xfrm>
              <a:off x="0" y="-38100"/>
              <a:ext cx="2194805" cy="117898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885142" y="3749718"/>
            <a:ext cx="3733800" cy="1056692"/>
            <a:chOff x="0" y="0"/>
            <a:chExt cx="983388" cy="278306"/>
          </a:xfrm>
        </p:grpSpPr>
        <p:sp>
          <p:nvSpPr>
            <p:cNvPr id="12" name="Freeform 12"/>
            <p:cNvSpPr/>
            <p:nvPr/>
          </p:nvSpPr>
          <p:spPr>
            <a:xfrm>
              <a:off x="0" y="0"/>
              <a:ext cx="983388" cy="278306"/>
            </a:xfrm>
            <a:custGeom>
              <a:avLst/>
              <a:gdLst/>
              <a:ahLst/>
              <a:cxnLst/>
              <a:rect l="l" t="t" r="r" b="b"/>
              <a:pathLst>
                <a:path w="983388" h="278306">
                  <a:moveTo>
                    <a:pt x="105747" y="0"/>
                  </a:moveTo>
                  <a:lnTo>
                    <a:pt x="877641" y="0"/>
                  </a:lnTo>
                  <a:cubicBezTo>
                    <a:pt x="905687" y="0"/>
                    <a:pt x="932584" y="11141"/>
                    <a:pt x="952415" y="30973"/>
                  </a:cubicBezTo>
                  <a:cubicBezTo>
                    <a:pt x="972246" y="50804"/>
                    <a:pt x="983388" y="77701"/>
                    <a:pt x="983388" y="105747"/>
                  </a:cubicBezTo>
                  <a:lnTo>
                    <a:pt x="983388" y="172559"/>
                  </a:lnTo>
                  <a:cubicBezTo>
                    <a:pt x="983388" y="200605"/>
                    <a:pt x="972246" y="227502"/>
                    <a:pt x="952415" y="247333"/>
                  </a:cubicBezTo>
                  <a:cubicBezTo>
                    <a:pt x="932584" y="267165"/>
                    <a:pt x="905687" y="278306"/>
                    <a:pt x="877641" y="278306"/>
                  </a:cubicBezTo>
                  <a:lnTo>
                    <a:pt x="105747" y="278306"/>
                  </a:lnTo>
                  <a:cubicBezTo>
                    <a:pt x="77701" y="278306"/>
                    <a:pt x="50804" y="267165"/>
                    <a:pt x="30973" y="247333"/>
                  </a:cubicBezTo>
                  <a:cubicBezTo>
                    <a:pt x="11141" y="227502"/>
                    <a:pt x="0" y="200605"/>
                    <a:pt x="0" y="172559"/>
                  </a:cubicBezTo>
                  <a:lnTo>
                    <a:pt x="0" y="105747"/>
                  </a:lnTo>
                  <a:cubicBezTo>
                    <a:pt x="0" y="77701"/>
                    <a:pt x="11141" y="50804"/>
                    <a:pt x="30973" y="30973"/>
                  </a:cubicBezTo>
                  <a:cubicBezTo>
                    <a:pt x="50804" y="11141"/>
                    <a:pt x="77701" y="0"/>
                    <a:pt x="105747" y="0"/>
                  </a:cubicBezTo>
                  <a:close/>
                </a:path>
              </a:pathLst>
            </a:custGeom>
            <a:solidFill>
              <a:srgbClr val="82AEAC"/>
            </a:solidFill>
          </p:spPr>
          <p:txBody>
            <a:bodyPr/>
            <a:lstStyle/>
            <a:p>
              <a:endParaRPr lang="en-US"/>
            </a:p>
          </p:txBody>
        </p:sp>
        <p:sp>
          <p:nvSpPr>
            <p:cNvPr id="13" name="TextBox 13"/>
            <p:cNvSpPr txBox="1"/>
            <p:nvPr/>
          </p:nvSpPr>
          <p:spPr>
            <a:xfrm>
              <a:off x="0" y="-95250"/>
              <a:ext cx="983388" cy="373556"/>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Mạch cảm xúc</a:t>
              </a:r>
            </a:p>
          </p:txBody>
        </p:sp>
      </p:grpSp>
      <p:sp>
        <p:nvSpPr>
          <p:cNvPr id="14" name="TextBox 14"/>
          <p:cNvSpPr txBox="1"/>
          <p:nvPr/>
        </p:nvSpPr>
        <p:spPr>
          <a:xfrm>
            <a:off x="8878237" y="5048250"/>
            <a:ext cx="7515640" cy="3143250"/>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Bài thơ triển khai mạch cảm xúc theo trình tự không gian: từ cảnh xuân yên bình đến cảnh nông thôn bình dị.</a:t>
            </a:r>
          </a:p>
        </p:txBody>
      </p:sp>
      <p:sp>
        <p:nvSpPr>
          <p:cNvPr id="15" name="TextBox 15"/>
          <p:cNvSpPr txBox="1"/>
          <p:nvPr/>
        </p:nvSpPr>
        <p:spPr>
          <a:xfrm>
            <a:off x="3766319" y="1358247"/>
            <a:ext cx="13036439" cy="1562100"/>
          </a:xfrm>
          <a:prstGeom prst="rect">
            <a:avLst/>
          </a:prstGeom>
        </p:spPr>
        <p:txBody>
          <a:bodyPr lIns="0" tIns="0" rIns="0" bIns="0" rtlCol="0" anchor="t">
            <a:spAutoFit/>
          </a:bodyPr>
          <a:lstStyle/>
          <a:p>
            <a:pPr algn="just">
              <a:lnSpc>
                <a:spcPts val="6299"/>
              </a:lnSpc>
              <a:spcBef>
                <a:spcPct val="0"/>
              </a:spcBef>
            </a:pPr>
            <a:r>
              <a:rPr lang="en-US" sz="4499" b="1">
                <a:solidFill>
                  <a:srgbClr val="2A2969"/>
                </a:solidFill>
                <a:latin typeface="Roboto Condensed Bold"/>
                <a:ea typeface="Roboto Condensed Bold"/>
                <a:cs typeface="Roboto Condensed Bold"/>
                <a:sym typeface="Roboto Condensed Bold"/>
              </a:rPr>
              <a:t>b. Tìm hiểu bố cục, mạch cảm xúc, kết cấu, cảm hứng chủ đạo của văn bản </a:t>
            </a:r>
            <a:r>
              <a:rPr lang="en-US" sz="4499" b="1" i="1">
                <a:solidFill>
                  <a:srgbClr val="2A2969"/>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7074347" y="3622262"/>
            <a:ext cx="7315200" cy="2368296"/>
          </a:xfrm>
          <a:custGeom>
            <a:avLst/>
            <a:gdLst/>
            <a:ahLst/>
            <a:cxnLst/>
            <a:rect l="l" t="t" r="r" b="b"/>
            <a:pathLst>
              <a:path w="7315200" h="2368296">
                <a:moveTo>
                  <a:pt x="7315200" y="0"/>
                </a:moveTo>
                <a:lnTo>
                  <a:pt x="0" y="0"/>
                </a:lnTo>
                <a:lnTo>
                  <a:pt x="0" y="2368296"/>
                </a:lnTo>
                <a:lnTo>
                  <a:pt x="7315200" y="236829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grpSp>
        <p:nvGrpSpPr>
          <p:cNvPr id="8" name="Group 8"/>
          <p:cNvGrpSpPr/>
          <p:nvPr/>
        </p:nvGrpSpPr>
        <p:grpSpPr>
          <a:xfrm>
            <a:off x="8469357" y="4553593"/>
            <a:ext cx="8333402" cy="3566331"/>
            <a:chOff x="0" y="0"/>
            <a:chExt cx="2194805" cy="939280"/>
          </a:xfrm>
        </p:grpSpPr>
        <p:sp>
          <p:nvSpPr>
            <p:cNvPr id="9" name="Freeform 9"/>
            <p:cNvSpPr/>
            <p:nvPr/>
          </p:nvSpPr>
          <p:spPr>
            <a:xfrm>
              <a:off x="0" y="0"/>
              <a:ext cx="2194805" cy="939280"/>
            </a:xfrm>
            <a:custGeom>
              <a:avLst/>
              <a:gdLst/>
              <a:ahLst/>
              <a:cxnLst/>
              <a:rect l="l" t="t" r="r" b="b"/>
              <a:pathLst>
                <a:path w="2194805" h="939280">
                  <a:moveTo>
                    <a:pt x="47380" y="0"/>
                  </a:moveTo>
                  <a:lnTo>
                    <a:pt x="2147425" y="0"/>
                  </a:lnTo>
                  <a:cubicBezTo>
                    <a:pt x="2173593" y="0"/>
                    <a:pt x="2194805" y="21213"/>
                    <a:pt x="2194805" y="47380"/>
                  </a:cubicBezTo>
                  <a:lnTo>
                    <a:pt x="2194805" y="891900"/>
                  </a:lnTo>
                  <a:cubicBezTo>
                    <a:pt x="2194805" y="918068"/>
                    <a:pt x="2173593" y="939280"/>
                    <a:pt x="2147425" y="939280"/>
                  </a:cubicBezTo>
                  <a:lnTo>
                    <a:pt x="47380" y="939280"/>
                  </a:lnTo>
                  <a:cubicBezTo>
                    <a:pt x="21213" y="939280"/>
                    <a:pt x="0" y="918068"/>
                    <a:pt x="0" y="891900"/>
                  </a:cubicBezTo>
                  <a:lnTo>
                    <a:pt x="0" y="47380"/>
                  </a:lnTo>
                  <a:cubicBezTo>
                    <a:pt x="0" y="21213"/>
                    <a:pt x="21213" y="0"/>
                    <a:pt x="47380" y="0"/>
                  </a:cubicBezTo>
                  <a:close/>
                </a:path>
              </a:pathLst>
            </a:custGeom>
            <a:solidFill>
              <a:srgbClr val="E0EFF4"/>
            </a:solidFill>
          </p:spPr>
          <p:txBody>
            <a:bodyPr/>
            <a:lstStyle/>
            <a:p>
              <a:endParaRPr lang="en-US"/>
            </a:p>
          </p:txBody>
        </p:sp>
        <p:sp>
          <p:nvSpPr>
            <p:cNvPr id="10" name="TextBox 10"/>
            <p:cNvSpPr txBox="1"/>
            <p:nvPr/>
          </p:nvSpPr>
          <p:spPr>
            <a:xfrm>
              <a:off x="0" y="-38100"/>
              <a:ext cx="2194805" cy="97738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093897" y="4025247"/>
            <a:ext cx="4533900" cy="1056692"/>
            <a:chOff x="0" y="0"/>
            <a:chExt cx="1194114" cy="278306"/>
          </a:xfrm>
        </p:grpSpPr>
        <p:sp>
          <p:nvSpPr>
            <p:cNvPr id="12" name="Freeform 12"/>
            <p:cNvSpPr/>
            <p:nvPr/>
          </p:nvSpPr>
          <p:spPr>
            <a:xfrm>
              <a:off x="0" y="0"/>
              <a:ext cx="1194114" cy="278306"/>
            </a:xfrm>
            <a:custGeom>
              <a:avLst/>
              <a:gdLst/>
              <a:ahLst/>
              <a:cxnLst/>
              <a:rect l="l" t="t" r="r" b="b"/>
              <a:pathLst>
                <a:path w="1194114" h="278306">
                  <a:moveTo>
                    <a:pt x="87086" y="0"/>
                  </a:moveTo>
                  <a:lnTo>
                    <a:pt x="1107028" y="0"/>
                  </a:lnTo>
                  <a:cubicBezTo>
                    <a:pt x="1155124" y="0"/>
                    <a:pt x="1194114" y="38990"/>
                    <a:pt x="1194114" y="87086"/>
                  </a:cubicBezTo>
                  <a:lnTo>
                    <a:pt x="1194114" y="191220"/>
                  </a:lnTo>
                  <a:cubicBezTo>
                    <a:pt x="1194114" y="239316"/>
                    <a:pt x="1155124" y="278306"/>
                    <a:pt x="1107028" y="278306"/>
                  </a:cubicBezTo>
                  <a:lnTo>
                    <a:pt x="87086" y="278306"/>
                  </a:lnTo>
                  <a:cubicBezTo>
                    <a:pt x="38990" y="278306"/>
                    <a:pt x="0" y="239316"/>
                    <a:pt x="0" y="191220"/>
                  </a:cubicBezTo>
                  <a:lnTo>
                    <a:pt x="0" y="87086"/>
                  </a:lnTo>
                  <a:cubicBezTo>
                    <a:pt x="0" y="38990"/>
                    <a:pt x="38990" y="0"/>
                    <a:pt x="87086" y="0"/>
                  </a:cubicBezTo>
                  <a:close/>
                </a:path>
              </a:pathLst>
            </a:custGeom>
            <a:solidFill>
              <a:srgbClr val="82AEAC"/>
            </a:solidFill>
          </p:spPr>
          <p:txBody>
            <a:bodyPr/>
            <a:lstStyle/>
            <a:p>
              <a:endParaRPr lang="en-US"/>
            </a:p>
          </p:txBody>
        </p:sp>
        <p:sp>
          <p:nvSpPr>
            <p:cNvPr id="13" name="TextBox 13"/>
            <p:cNvSpPr txBox="1"/>
            <p:nvPr/>
          </p:nvSpPr>
          <p:spPr>
            <a:xfrm>
              <a:off x="0" y="-95250"/>
              <a:ext cx="1194114" cy="373556"/>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Cảm hứng chủ đạo</a:t>
              </a:r>
            </a:p>
          </p:txBody>
        </p:sp>
      </p:grpSp>
      <p:sp>
        <p:nvSpPr>
          <p:cNvPr id="14" name="TextBox 14"/>
          <p:cNvSpPr txBox="1"/>
          <p:nvPr/>
        </p:nvSpPr>
        <p:spPr>
          <a:xfrm>
            <a:off x="8970896" y="5293568"/>
            <a:ext cx="7330323" cy="2352675"/>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Cảm hứng chủ đạo trong bài thơ: ca ngợi vẻ đẹp của mùa xuân xứ Bắc. </a:t>
            </a:r>
          </a:p>
        </p:txBody>
      </p:sp>
      <p:sp>
        <p:nvSpPr>
          <p:cNvPr id="15" name="TextBox 15"/>
          <p:cNvSpPr txBox="1"/>
          <p:nvPr/>
        </p:nvSpPr>
        <p:spPr>
          <a:xfrm>
            <a:off x="3766319" y="1358247"/>
            <a:ext cx="12534900" cy="1562100"/>
          </a:xfrm>
          <a:prstGeom prst="rect">
            <a:avLst/>
          </a:prstGeom>
        </p:spPr>
        <p:txBody>
          <a:bodyPr lIns="0" tIns="0" rIns="0" bIns="0" rtlCol="0" anchor="t">
            <a:spAutoFit/>
          </a:bodyPr>
          <a:lstStyle/>
          <a:p>
            <a:pPr algn="just">
              <a:lnSpc>
                <a:spcPts val="6299"/>
              </a:lnSpc>
              <a:spcBef>
                <a:spcPct val="0"/>
              </a:spcBef>
            </a:pPr>
            <a:r>
              <a:rPr lang="en-US" sz="4499" b="1">
                <a:solidFill>
                  <a:srgbClr val="2A2969"/>
                </a:solidFill>
                <a:latin typeface="Roboto Condensed Bold"/>
                <a:ea typeface="Roboto Condensed Bold"/>
                <a:cs typeface="Roboto Condensed Bold"/>
                <a:sym typeface="Roboto Condensed Bold"/>
              </a:rPr>
              <a:t>b. Tìm hiểu bố cục, mạch cảm xúc, kết cấu, cảm hứng chủ đạo của văn bản </a:t>
            </a:r>
            <a:r>
              <a:rPr lang="en-US" sz="4499" b="1" i="1">
                <a:solidFill>
                  <a:srgbClr val="2A2969"/>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aphicFrame>
        <p:nvGraphicFramePr>
          <p:cNvPr id="5" name="Table 5"/>
          <p:cNvGraphicFramePr>
            <a:graphicFrameLocks noGrp="1"/>
          </p:cNvGraphicFramePr>
          <p:nvPr/>
        </p:nvGraphicFramePr>
        <p:xfrm>
          <a:off x="277707" y="1519670"/>
          <a:ext cx="17732586" cy="8642584"/>
        </p:xfrm>
        <a:graphic>
          <a:graphicData uri="http://schemas.openxmlformats.org/drawingml/2006/table">
            <a:tbl>
              <a:tblPr/>
              <a:tblGrid>
                <a:gridCol w="3818837">
                  <a:extLst>
                    <a:ext uri="{9D8B030D-6E8A-4147-A177-3AD203B41FA5}">
                      <a16:colId xmlns:a16="http://schemas.microsoft.com/office/drawing/2014/main" val="20000"/>
                    </a:ext>
                  </a:extLst>
                </a:gridCol>
                <a:gridCol w="6742878">
                  <a:extLst>
                    <a:ext uri="{9D8B030D-6E8A-4147-A177-3AD203B41FA5}">
                      <a16:colId xmlns:a16="http://schemas.microsoft.com/office/drawing/2014/main" val="20001"/>
                    </a:ext>
                  </a:extLst>
                </a:gridCol>
                <a:gridCol w="4108905">
                  <a:extLst>
                    <a:ext uri="{9D8B030D-6E8A-4147-A177-3AD203B41FA5}">
                      <a16:colId xmlns:a16="http://schemas.microsoft.com/office/drawing/2014/main" val="20002"/>
                    </a:ext>
                  </a:extLst>
                </a:gridCol>
                <a:gridCol w="3061966">
                  <a:extLst>
                    <a:ext uri="{9D8B030D-6E8A-4147-A177-3AD203B41FA5}">
                      <a16:colId xmlns:a16="http://schemas.microsoft.com/office/drawing/2014/main" val="20003"/>
                    </a:ext>
                  </a:extLst>
                </a:gridCol>
              </a:tblGrid>
              <a:tr h="1336477">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Từ ngữ, hình ảnh, nghệ thuật gợi tả trong bài thơ</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Câu trả lời của em</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328669">
                <a:tc rowSpan="6">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8">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6">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6">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463088">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1336477">
                <a:tc>
                  <a:txBody>
                    <a:bodyPr/>
                    <a:lstStyle/>
                    <a:p>
                      <a:pPr algn="l">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đường đê</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1336477">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cánh đồng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1839549">
                <a:tc rowSpan="2">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gridSpan="2">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h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0">
                <a:tc vMerge="1">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r h="1336477">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Bài học, thông điệp</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Thông qua bài thơ tác giả muốn gửi gắm bài học và thông điệp gì?</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1"/>
                  </a:ext>
                </a:extLst>
              </a:tr>
            </a:tbl>
          </a:graphicData>
        </a:graphic>
      </p:graphicFrame>
      <p:grpSp>
        <p:nvGrpSpPr>
          <p:cNvPr id="6" name="Group 6"/>
          <p:cNvGrpSpPr/>
          <p:nvPr/>
        </p:nvGrpSpPr>
        <p:grpSpPr>
          <a:xfrm>
            <a:off x="5292744" y="82876"/>
            <a:ext cx="7446534" cy="895443"/>
            <a:chOff x="0" y="0"/>
            <a:chExt cx="1961227" cy="235837"/>
          </a:xfrm>
        </p:grpSpPr>
        <p:sp>
          <p:nvSpPr>
            <p:cNvPr id="7" name="Freeform 7"/>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8" name="TextBox 8"/>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2 - </a:t>
              </a:r>
              <a:r>
                <a:rPr lang="en-US" sz="3800" b="1" i="1">
                  <a:solidFill>
                    <a:srgbClr val="2A2969"/>
                  </a:solidFill>
                  <a:latin typeface="Roboto Condensed Bold Italics"/>
                  <a:ea typeface="Roboto Condensed Bold Italics"/>
                  <a:cs typeface="Roboto Condensed Bold Italics"/>
                  <a:sym typeface="Roboto Condensed Bold Italics"/>
                </a:rPr>
                <a:t>Chiều xuân</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706948" y="1641143"/>
            <a:ext cx="18994948" cy="10993326"/>
          </a:xfrm>
          <a:custGeom>
            <a:avLst/>
            <a:gdLst/>
            <a:ahLst/>
            <a:cxnLst/>
            <a:rect l="l" t="t" r="r" b="b"/>
            <a:pathLst>
              <a:path w="18994948" h="10993326">
                <a:moveTo>
                  <a:pt x="0" y="0"/>
                </a:moveTo>
                <a:lnTo>
                  <a:pt x="18994948" y="0"/>
                </a:lnTo>
                <a:lnTo>
                  <a:pt x="18994948" y="10993326"/>
                </a:lnTo>
                <a:lnTo>
                  <a:pt x="0" y="10993326"/>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104148" y="-956383"/>
            <a:ext cx="42340716" cy="10777637"/>
          </a:xfrm>
          <a:custGeom>
            <a:avLst/>
            <a:gdLst/>
            <a:ahLst/>
            <a:cxnLst/>
            <a:rect l="l" t="t" r="r" b="b"/>
            <a:pathLst>
              <a:path w="42340716" h="10777637">
                <a:moveTo>
                  <a:pt x="0" y="10777637"/>
                </a:moveTo>
                <a:lnTo>
                  <a:pt x="42340716" y="10777637"/>
                </a:lnTo>
                <a:lnTo>
                  <a:pt x="42340716" y="0"/>
                </a:lnTo>
                <a:lnTo>
                  <a:pt x="0" y="0"/>
                </a:lnTo>
                <a:lnTo>
                  <a:pt x="0" y="10777637"/>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1028700" y="0"/>
            <a:ext cx="7629654" cy="5246370"/>
            <a:chOff x="0" y="0"/>
            <a:chExt cx="6159500" cy="4235450"/>
          </a:xfrm>
        </p:grpSpPr>
        <p:sp>
          <p:nvSpPr>
            <p:cNvPr id="6" name="Freeform 6"/>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6"/>
              <a:stretch>
                <a:fillRect t="-22614" b="-22614"/>
              </a:stretch>
            </a:blipFill>
          </p:spPr>
          <p:txBody>
            <a:bodyPr/>
            <a:lstStyle/>
            <a:p>
              <a:endParaRPr lang="en-US"/>
            </a:p>
          </p:txBody>
        </p:sp>
      </p:grpSp>
      <p:grpSp>
        <p:nvGrpSpPr>
          <p:cNvPr id="7" name="Group 7"/>
          <p:cNvGrpSpPr/>
          <p:nvPr/>
        </p:nvGrpSpPr>
        <p:grpSpPr>
          <a:xfrm>
            <a:off x="1028700" y="5040630"/>
            <a:ext cx="7629654" cy="5246370"/>
            <a:chOff x="0" y="0"/>
            <a:chExt cx="6159500" cy="4235450"/>
          </a:xfrm>
        </p:grpSpPr>
        <p:sp>
          <p:nvSpPr>
            <p:cNvPr id="8" name="Freeform 8"/>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7"/>
              <a:stretch>
                <a:fillRect t="-4535" b="-4535"/>
              </a:stretch>
            </a:blipFill>
          </p:spPr>
          <p:txBody>
            <a:bodyPr/>
            <a:lstStyle/>
            <a:p>
              <a:endParaRPr lang="en-US"/>
            </a:p>
          </p:txBody>
        </p:sp>
      </p:grpSp>
      <p:grpSp>
        <p:nvGrpSpPr>
          <p:cNvPr id="9" name="Group 9"/>
          <p:cNvGrpSpPr/>
          <p:nvPr/>
        </p:nvGrpSpPr>
        <p:grpSpPr>
          <a:xfrm>
            <a:off x="9629646" y="0"/>
            <a:ext cx="7629654" cy="5246370"/>
            <a:chOff x="0" y="0"/>
            <a:chExt cx="6159500" cy="4235450"/>
          </a:xfrm>
        </p:grpSpPr>
        <p:sp>
          <p:nvSpPr>
            <p:cNvPr id="10" name="Freeform 10"/>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8"/>
              <a:stretch>
                <a:fillRect t="-1793" b="-1793"/>
              </a:stretch>
            </a:blipFill>
          </p:spPr>
          <p:txBody>
            <a:bodyPr/>
            <a:lstStyle/>
            <a:p>
              <a:endParaRPr lang="en-US"/>
            </a:p>
          </p:txBody>
        </p:sp>
      </p:grpSp>
      <p:grpSp>
        <p:nvGrpSpPr>
          <p:cNvPr id="11" name="Group 11"/>
          <p:cNvGrpSpPr/>
          <p:nvPr/>
        </p:nvGrpSpPr>
        <p:grpSpPr>
          <a:xfrm>
            <a:off x="9629646" y="5040630"/>
            <a:ext cx="7629654" cy="5246370"/>
            <a:chOff x="0" y="0"/>
            <a:chExt cx="6159500" cy="4235450"/>
          </a:xfrm>
        </p:grpSpPr>
        <p:sp>
          <p:nvSpPr>
            <p:cNvPr id="12" name="Freeform 12"/>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9"/>
              <a:stretch>
                <a:fillRect t="-1670" b="-1670"/>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sp>
        <p:nvSpPr>
          <p:cNvPr id="7" name="TextBox 7"/>
          <p:cNvSpPr txBox="1"/>
          <p:nvPr/>
        </p:nvSpPr>
        <p:spPr>
          <a:xfrm>
            <a:off x="3312318" y="1634097"/>
            <a:ext cx="14061281" cy="833562"/>
          </a:xfrm>
          <a:prstGeom prst="rect">
            <a:avLst/>
          </a:prstGeom>
        </p:spPr>
        <p:txBody>
          <a:bodyPr wrap="square" lIns="0" tIns="0" rIns="0" bIns="0" rtlCol="0" anchor="t">
            <a:spAutoFit/>
          </a:bodyPr>
          <a:lstStyle/>
          <a:p>
            <a:pPr algn="ctr">
              <a:lnSpc>
                <a:spcPts val="6999"/>
              </a:lnSpc>
              <a:spcBef>
                <a:spcPct val="0"/>
              </a:spcBef>
            </a:pPr>
            <a:r>
              <a:rPr lang="en-US" sz="4999" b="1">
                <a:solidFill>
                  <a:srgbClr val="2A2969"/>
                </a:solidFill>
                <a:latin typeface="Roboto Condensed Bold"/>
                <a:ea typeface="Roboto Condensed Bold"/>
                <a:cs typeface="Roboto Condensed Bold"/>
                <a:sym typeface="Roboto Condensed Bold"/>
              </a:rPr>
              <a:t>c. Tìm hiểu cảm xúc trữ tình trong bài thơ </a:t>
            </a:r>
            <a:r>
              <a:rPr lang="en-US" sz="4999" b="1" i="1">
                <a:solidFill>
                  <a:srgbClr val="2A2969"/>
                </a:solidFill>
                <a:latin typeface="Roboto Condensed Bold Italics"/>
                <a:ea typeface="Roboto Condensed Bold Italics"/>
                <a:cs typeface="Roboto Condensed Bold Italics"/>
                <a:sym typeface="Roboto Condensed Bold Italics"/>
              </a:rPr>
              <a:t>Chiều xuân</a:t>
            </a:r>
          </a:p>
        </p:txBody>
      </p:sp>
      <p:sp>
        <p:nvSpPr>
          <p:cNvPr id="8" name="TextBox 8"/>
          <p:cNvSpPr txBox="1"/>
          <p:nvPr/>
        </p:nvSpPr>
        <p:spPr>
          <a:xfrm>
            <a:off x="6713695" y="3190335"/>
            <a:ext cx="13436927" cy="3346449"/>
          </a:xfrm>
          <a:prstGeom prst="rect">
            <a:avLst/>
          </a:prstGeom>
        </p:spPr>
        <p:txBody>
          <a:bodyPr lIns="0" tIns="0" rIns="0" bIns="0" rtlCol="0" anchor="t">
            <a:spAutoFit/>
          </a:bodyPr>
          <a:lstStyle/>
          <a:p>
            <a:pPr algn="just">
              <a:lnSpc>
                <a:spcPts val="6499"/>
              </a:lnSpc>
            </a:pPr>
            <a:r>
              <a:rPr lang="en-US" sz="6499">
                <a:solidFill>
                  <a:srgbClr val="3C3333"/>
                </a:solidFill>
                <a:latin typeface="#9Slide05 VL Fadilla"/>
                <a:ea typeface="#9Slide05 VL Fadilla"/>
                <a:cs typeface="#9Slide05 VL Fadilla"/>
                <a:sym typeface="#9Slide05 VL Fadilla"/>
              </a:rPr>
              <a:t>Mưa đổ bụi êm êm trên bến vắng,</a:t>
            </a:r>
          </a:p>
          <a:p>
            <a:pPr algn="just">
              <a:lnSpc>
                <a:spcPts val="6499"/>
              </a:lnSpc>
            </a:pPr>
            <a:r>
              <a:rPr lang="en-US" sz="6499">
                <a:solidFill>
                  <a:srgbClr val="3C3333"/>
                </a:solidFill>
                <a:latin typeface="#9Slide05 VL Fadilla"/>
                <a:ea typeface="#9Slide05 VL Fadilla"/>
                <a:cs typeface="#9Slide05 VL Fadilla"/>
                <a:sym typeface="#9Slide05 VL Fadilla"/>
              </a:rPr>
              <a:t>Đò biếng lười nằm mặc nước sông trôi</a:t>
            </a:r>
          </a:p>
          <a:p>
            <a:pPr algn="just">
              <a:lnSpc>
                <a:spcPts val="6499"/>
              </a:lnSpc>
            </a:pPr>
            <a:r>
              <a:rPr lang="en-US" sz="6499">
                <a:solidFill>
                  <a:srgbClr val="3C3333"/>
                </a:solidFill>
                <a:latin typeface="#9Slide05 VL Fadilla"/>
                <a:ea typeface="#9Slide05 VL Fadilla"/>
                <a:cs typeface="#9Slide05 VL Fadilla"/>
                <a:sym typeface="#9Slide05 VL Fadilla"/>
              </a:rPr>
              <a:t>Quán tranh đứng im lìm trong vắng lặng</a:t>
            </a:r>
          </a:p>
          <a:p>
            <a:pPr algn="just">
              <a:lnSpc>
                <a:spcPts val="6499"/>
              </a:lnSpc>
            </a:pPr>
            <a:r>
              <a:rPr lang="en-US" sz="6499">
                <a:solidFill>
                  <a:srgbClr val="3C3333"/>
                </a:solidFill>
                <a:latin typeface="#9Slide05 VL Fadilla"/>
                <a:ea typeface="#9Slide05 VL Fadilla"/>
                <a:cs typeface="#9Slide05 VL Fadilla"/>
                <a:sym typeface="#9Slide05 VL Fadilla"/>
              </a:rPr>
              <a:t>Bên chòm xoan hoa tím rụng tơi bời.</a:t>
            </a:r>
          </a:p>
        </p:txBody>
      </p:sp>
      <p:sp>
        <p:nvSpPr>
          <p:cNvPr id="9" name="TextBox 9"/>
          <p:cNvSpPr txBox="1"/>
          <p:nvPr/>
        </p:nvSpPr>
        <p:spPr>
          <a:xfrm>
            <a:off x="6713695" y="3190335"/>
            <a:ext cx="13436927" cy="3346449"/>
          </a:xfrm>
          <a:prstGeom prst="rect">
            <a:avLst/>
          </a:prstGeom>
        </p:spPr>
        <p:txBody>
          <a:bodyPr lIns="0" tIns="0" rIns="0" bIns="0" rtlCol="0" anchor="t">
            <a:spAutoFit/>
          </a:bodyPr>
          <a:lstStyle/>
          <a:p>
            <a:pPr algn="just">
              <a:lnSpc>
                <a:spcPts val="6499"/>
              </a:lnSpc>
            </a:pPr>
            <a:r>
              <a:rPr lang="en-US" sz="6499">
                <a:solidFill>
                  <a:srgbClr val="8D5B31"/>
                </a:solidFill>
                <a:latin typeface="#9Slide05 VL Fadilla"/>
                <a:ea typeface="#9Slide05 VL Fadilla"/>
                <a:cs typeface="#9Slide05 VL Fadilla"/>
                <a:sym typeface="#9Slide05 VL Fadilla"/>
              </a:rPr>
              <a:t>Mưa đổ bụi</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êm êm trên</a:t>
            </a:r>
            <a:r>
              <a:rPr lang="en-US" sz="6499">
                <a:solidFill>
                  <a:srgbClr val="2A2969"/>
                </a:solidFill>
                <a:latin typeface="#9Slide05 VL Fadilla"/>
                <a:ea typeface="#9Slide05 VL Fadilla"/>
                <a:cs typeface="#9Slide05 VL Fadilla"/>
                <a:sym typeface="#9Slide05 VL Fadilla"/>
              </a:rPr>
              <a:t> </a:t>
            </a:r>
            <a:r>
              <a:rPr lang="en-US" sz="6499">
                <a:solidFill>
                  <a:srgbClr val="8D5B31"/>
                </a:solidFill>
                <a:latin typeface="#9Slide05 VL Fadilla"/>
                <a:ea typeface="#9Slide05 VL Fadilla"/>
                <a:cs typeface="#9Slide05 VL Fadilla"/>
                <a:sym typeface="#9Slide05 VL Fadilla"/>
              </a:rPr>
              <a:t>bến vắng</a:t>
            </a:r>
            <a:r>
              <a:rPr lang="en-US" sz="6499">
                <a:solidFill>
                  <a:srgbClr val="2A2969"/>
                </a:solidFill>
                <a:latin typeface="#9Slide05 VL Fadilla"/>
                <a:ea typeface="#9Slide05 VL Fadilla"/>
                <a:cs typeface="#9Slide05 VL Fadilla"/>
                <a:sym typeface="#9Slide05 VL Fadilla"/>
              </a:rPr>
              <a:t>,</a:t>
            </a:r>
          </a:p>
          <a:p>
            <a:pPr algn="just">
              <a:lnSpc>
                <a:spcPts val="6499"/>
              </a:lnSpc>
            </a:pPr>
            <a:r>
              <a:rPr lang="en-US" sz="6499">
                <a:solidFill>
                  <a:srgbClr val="8D5B31"/>
                </a:solidFill>
                <a:latin typeface="#9Slide05 VL Fadilla"/>
                <a:ea typeface="#9Slide05 VL Fadilla"/>
                <a:cs typeface="#9Slide05 VL Fadilla"/>
                <a:sym typeface="#9Slide05 VL Fadilla"/>
              </a:rPr>
              <a:t>Đò</a:t>
            </a:r>
            <a:r>
              <a:rPr lang="en-US" sz="6499">
                <a:solidFill>
                  <a:srgbClr val="BB2727"/>
                </a:solidFill>
                <a:latin typeface="#9Slide05 VL Fadilla"/>
                <a:ea typeface="#9Slide05 VL Fadilla"/>
                <a:cs typeface="#9Slide05 VL Fadilla"/>
                <a:sym typeface="#9Slide05 VL Fadilla"/>
              </a:rPr>
              <a:t> </a:t>
            </a:r>
            <a:r>
              <a:rPr lang="en-US" sz="6499">
                <a:solidFill>
                  <a:srgbClr val="3F726D"/>
                </a:solidFill>
                <a:latin typeface="#9Slide05 VL Fadilla"/>
                <a:ea typeface="#9Slide05 VL Fadilla"/>
                <a:cs typeface="#9Slide05 VL Fadilla"/>
                <a:sym typeface="#9Slide05 VL Fadilla"/>
              </a:rPr>
              <a:t>biếng lười nằm mặc nước sông</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trôi</a:t>
            </a:r>
          </a:p>
          <a:p>
            <a:pPr algn="just">
              <a:lnSpc>
                <a:spcPts val="6499"/>
              </a:lnSpc>
            </a:pPr>
            <a:r>
              <a:rPr lang="en-US" sz="6499">
                <a:solidFill>
                  <a:srgbClr val="8D5B31"/>
                </a:solidFill>
                <a:latin typeface="#9Slide05 VL Fadilla"/>
                <a:ea typeface="#9Slide05 VL Fadilla"/>
                <a:cs typeface="#9Slide05 VL Fadilla"/>
                <a:sym typeface="#9Slide05 VL Fadilla"/>
              </a:rPr>
              <a:t>Quán tranh</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đứng</a:t>
            </a:r>
            <a:r>
              <a:rPr lang="en-US" sz="6499">
                <a:solidFill>
                  <a:srgbClr val="2A2969"/>
                </a:solidFill>
                <a:latin typeface="#9Slide05 VL Fadilla"/>
                <a:ea typeface="#9Slide05 VL Fadilla"/>
                <a:cs typeface="#9Slide05 VL Fadilla"/>
                <a:sym typeface="#9Slide05 VL Fadilla"/>
              </a:rPr>
              <a:t> </a:t>
            </a:r>
            <a:r>
              <a:rPr lang="en-US" sz="6499">
                <a:solidFill>
                  <a:srgbClr val="3F726D"/>
                </a:solidFill>
                <a:latin typeface="#9Slide05 VL Fadilla"/>
                <a:ea typeface="#9Slide05 VL Fadilla"/>
                <a:cs typeface="#9Slide05 VL Fadilla"/>
                <a:sym typeface="#9Slide05 VL Fadilla"/>
              </a:rPr>
              <a:t>im lìm trong vắng lặng</a:t>
            </a:r>
          </a:p>
          <a:p>
            <a:pPr algn="just">
              <a:lnSpc>
                <a:spcPts val="6499"/>
              </a:lnSpc>
            </a:pPr>
            <a:r>
              <a:rPr lang="en-US" sz="6499">
                <a:solidFill>
                  <a:srgbClr val="3C3333"/>
                </a:solidFill>
                <a:latin typeface="#9Slide05 VL Fadilla"/>
                <a:ea typeface="#9Slide05 VL Fadilla"/>
                <a:cs typeface="#9Slide05 VL Fadilla"/>
                <a:sym typeface="#9Slide05 VL Fadilla"/>
              </a:rPr>
              <a:t>Bên</a:t>
            </a:r>
            <a:r>
              <a:rPr lang="en-US" sz="6499">
                <a:solidFill>
                  <a:srgbClr val="2A2969"/>
                </a:solidFill>
                <a:latin typeface="#9Slide05 VL Fadilla"/>
                <a:ea typeface="#9Slide05 VL Fadilla"/>
                <a:cs typeface="#9Slide05 VL Fadilla"/>
                <a:sym typeface="#9Slide05 VL Fadilla"/>
              </a:rPr>
              <a:t> </a:t>
            </a:r>
            <a:r>
              <a:rPr lang="en-US" sz="6499">
                <a:solidFill>
                  <a:srgbClr val="8D5B31"/>
                </a:solidFill>
                <a:latin typeface="#9Slide05 VL Fadilla"/>
                <a:ea typeface="#9Slide05 VL Fadilla"/>
                <a:cs typeface="#9Slide05 VL Fadilla"/>
                <a:sym typeface="#9Slide05 VL Fadilla"/>
              </a:rPr>
              <a:t>chòm xoan</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hoa tím rụng tơi bời.</a:t>
            </a:r>
          </a:p>
        </p:txBody>
      </p:sp>
      <p:grpSp>
        <p:nvGrpSpPr>
          <p:cNvPr id="10" name="Group 10"/>
          <p:cNvGrpSpPr/>
          <p:nvPr/>
        </p:nvGrpSpPr>
        <p:grpSpPr>
          <a:xfrm>
            <a:off x="8477250" y="6686497"/>
            <a:ext cx="2254697" cy="905081"/>
            <a:chOff x="0" y="0"/>
            <a:chExt cx="593830" cy="238375"/>
          </a:xfrm>
        </p:grpSpPr>
        <p:sp>
          <p:nvSpPr>
            <p:cNvPr id="11" name="Freeform 11"/>
            <p:cNvSpPr/>
            <p:nvPr/>
          </p:nvSpPr>
          <p:spPr>
            <a:xfrm>
              <a:off x="0" y="0"/>
              <a:ext cx="593830" cy="238375"/>
            </a:xfrm>
            <a:custGeom>
              <a:avLst/>
              <a:gdLst/>
              <a:ahLst/>
              <a:cxnLst/>
              <a:rect l="l" t="t" r="r" b="b"/>
              <a:pathLst>
                <a:path w="593830" h="238375">
                  <a:moveTo>
                    <a:pt x="119188" y="0"/>
                  </a:moveTo>
                  <a:lnTo>
                    <a:pt x="474642" y="0"/>
                  </a:lnTo>
                  <a:cubicBezTo>
                    <a:pt x="506253" y="0"/>
                    <a:pt x="536568" y="12557"/>
                    <a:pt x="558920" y="34909"/>
                  </a:cubicBezTo>
                  <a:cubicBezTo>
                    <a:pt x="581272" y="57261"/>
                    <a:pt x="593830" y="87577"/>
                    <a:pt x="593830" y="119188"/>
                  </a:cubicBezTo>
                  <a:lnTo>
                    <a:pt x="593830" y="119188"/>
                  </a:lnTo>
                  <a:cubicBezTo>
                    <a:pt x="593830" y="185013"/>
                    <a:pt x="540468" y="238375"/>
                    <a:pt x="474642" y="238375"/>
                  </a:cubicBezTo>
                  <a:lnTo>
                    <a:pt x="119188" y="238375"/>
                  </a:lnTo>
                  <a:cubicBezTo>
                    <a:pt x="87577" y="238375"/>
                    <a:pt x="57261" y="225818"/>
                    <a:pt x="34909" y="203466"/>
                  </a:cubicBezTo>
                  <a:cubicBezTo>
                    <a:pt x="12557" y="181114"/>
                    <a:pt x="0" y="150798"/>
                    <a:pt x="0" y="119188"/>
                  </a:cubicBezTo>
                  <a:lnTo>
                    <a:pt x="0" y="119188"/>
                  </a:lnTo>
                  <a:cubicBezTo>
                    <a:pt x="0" y="87577"/>
                    <a:pt x="12557" y="57261"/>
                    <a:pt x="34909" y="34909"/>
                  </a:cubicBezTo>
                  <a:cubicBezTo>
                    <a:pt x="57261" y="12557"/>
                    <a:pt x="87577" y="0"/>
                    <a:pt x="119188" y="0"/>
                  </a:cubicBezTo>
                  <a:close/>
                </a:path>
              </a:pathLst>
            </a:custGeom>
            <a:solidFill>
              <a:srgbClr val="8D5B31"/>
            </a:solidFill>
          </p:spPr>
          <p:txBody>
            <a:bodyPr/>
            <a:lstStyle/>
            <a:p>
              <a:endParaRPr lang="en-US"/>
            </a:p>
          </p:txBody>
        </p:sp>
        <p:sp>
          <p:nvSpPr>
            <p:cNvPr id="12" name="TextBox 12"/>
            <p:cNvSpPr txBox="1"/>
            <p:nvPr/>
          </p:nvSpPr>
          <p:spPr>
            <a:xfrm>
              <a:off x="0" y="-76200"/>
              <a:ext cx="593830" cy="314575"/>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ea typeface="Roboto Condensed"/>
                  <a:cs typeface="Roboto Condensed"/>
                  <a:sym typeface="Roboto Condensed"/>
                </a:rPr>
                <a:t>Hình ảnh</a:t>
              </a:r>
            </a:p>
          </p:txBody>
        </p:sp>
      </p:grpSp>
      <p:grpSp>
        <p:nvGrpSpPr>
          <p:cNvPr id="13" name="Group 13"/>
          <p:cNvGrpSpPr/>
          <p:nvPr/>
        </p:nvGrpSpPr>
        <p:grpSpPr>
          <a:xfrm>
            <a:off x="11500232" y="6686497"/>
            <a:ext cx="2254697" cy="905081"/>
            <a:chOff x="0" y="0"/>
            <a:chExt cx="593830" cy="238375"/>
          </a:xfrm>
        </p:grpSpPr>
        <p:sp>
          <p:nvSpPr>
            <p:cNvPr id="14" name="Freeform 14"/>
            <p:cNvSpPr/>
            <p:nvPr/>
          </p:nvSpPr>
          <p:spPr>
            <a:xfrm>
              <a:off x="0" y="0"/>
              <a:ext cx="593830" cy="238375"/>
            </a:xfrm>
            <a:custGeom>
              <a:avLst/>
              <a:gdLst/>
              <a:ahLst/>
              <a:cxnLst/>
              <a:rect l="l" t="t" r="r" b="b"/>
              <a:pathLst>
                <a:path w="593830" h="238375">
                  <a:moveTo>
                    <a:pt x="119188" y="0"/>
                  </a:moveTo>
                  <a:lnTo>
                    <a:pt x="474642" y="0"/>
                  </a:lnTo>
                  <a:cubicBezTo>
                    <a:pt x="506253" y="0"/>
                    <a:pt x="536568" y="12557"/>
                    <a:pt x="558920" y="34909"/>
                  </a:cubicBezTo>
                  <a:cubicBezTo>
                    <a:pt x="581272" y="57261"/>
                    <a:pt x="593830" y="87577"/>
                    <a:pt x="593830" y="119188"/>
                  </a:cubicBezTo>
                  <a:lnTo>
                    <a:pt x="593830" y="119188"/>
                  </a:lnTo>
                  <a:cubicBezTo>
                    <a:pt x="593830" y="185013"/>
                    <a:pt x="540468" y="238375"/>
                    <a:pt x="474642" y="238375"/>
                  </a:cubicBezTo>
                  <a:lnTo>
                    <a:pt x="119188" y="238375"/>
                  </a:lnTo>
                  <a:cubicBezTo>
                    <a:pt x="87577" y="238375"/>
                    <a:pt x="57261" y="225818"/>
                    <a:pt x="34909" y="203466"/>
                  </a:cubicBezTo>
                  <a:cubicBezTo>
                    <a:pt x="12557" y="181114"/>
                    <a:pt x="0" y="150798"/>
                    <a:pt x="0" y="119188"/>
                  </a:cubicBezTo>
                  <a:lnTo>
                    <a:pt x="0" y="119188"/>
                  </a:lnTo>
                  <a:cubicBezTo>
                    <a:pt x="0" y="87577"/>
                    <a:pt x="12557" y="57261"/>
                    <a:pt x="34909" y="34909"/>
                  </a:cubicBezTo>
                  <a:cubicBezTo>
                    <a:pt x="57261" y="12557"/>
                    <a:pt x="87577" y="0"/>
                    <a:pt x="119188" y="0"/>
                  </a:cubicBezTo>
                  <a:close/>
                </a:path>
              </a:pathLst>
            </a:custGeom>
            <a:solidFill>
              <a:srgbClr val="3F726D"/>
            </a:solidFill>
          </p:spPr>
          <p:txBody>
            <a:bodyPr/>
            <a:lstStyle/>
            <a:p>
              <a:endParaRPr lang="en-US"/>
            </a:p>
          </p:txBody>
        </p:sp>
        <p:sp>
          <p:nvSpPr>
            <p:cNvPr id="15" name="TextBox 15"/>
            <p:cNvSpPr txBox="1"/>
            <p:nvPr/>
          </p:nvSpPr>
          <p:spPr>
            <a:xfrm>
              <a:off x="0" y="-76200"/>
              <a:ext cx="593830" cy="314575"/>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ea typeface="Roboto Condensed"/>
                  <a:cs typeface="Roboto Condensed"/>
                  <a:sym typeface="Roboto Condensed"/>
                </a:rPr>
                <a:t>Nhân hóa</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sp>
        <p:nvSpPr>
          <p:cNvPr id="7" name="TextBox 7"/>
          <p:cNvSpPr txBox="1"/>
          <p:nvPr/>
        </p:nvSpPr>
        <p:spPr>
          <a:xfrm>
            <a:off x="2728566" y="1541527"/>
            <a:ext cx="13984218" cy="854076"/>
          </a:xfrm>
          <a:prstGeom prst="rect">
            <a:avLst/>
          </a:prstGeom>
        </p:spPr>
        <p:txBody>
          <a:bodyPr wrap="square" lIns="0" tIns="0" rIns="0" bIns="0" rtlCol="0" anchor="t">
            <a:spAutoFit/>
          </a:bodyPr>
          <a:lstStyle/>
          <a:p>
            <a:pPr algn="ctr">
              <a:lnSpc>
                <a:spcPts val="6999"/>
              </a:lnSpc>
              <a:spcBef>
                <a:spcPct val="0"/>
              </a:spcBef>
            </a:pPr>
            <a:r>
              <a:rPr lang="en-US" sz="4999" b="1">
                <a:solidFill>
                  <a:srgbClr val="2A2969"/>
                </a:solidFill>
                <a:latin typeface="Roboto Condensed Bold"/>
                <a:ea typeface="Roboto Condensed Bold"/>
                <a:cs typeface="Roboto Condensed Bold"/>
                <a:sym typeface="Roboto Condensed Bold"/>
              </a:rPr>
              <a:t>c. Tìm hiểu cảm xúc trữ tình trong bài thơ </a:t>
            </a:r>
            <a:r>
              <a:rPr lang="en-US" sz="4999" b="1" i="1">
                <a:solidFill>
                  <a:srgbClr val="2A2969"/>
                </a:solidFill>
                <a:latin typeface="Roboto Condensed Bold Italics"/>
                <a:ea typeface="Roboto Condensed Bold Italics"/>
                <a:cs typeface="Roboto Condensed Bold Italics"/>
                <a:sym typeface="Roboto Condensed Bold Italics"/>
              </a:rPr>
              <a:t>Chiều xuân</a:t>
            </a:r>
          </a:p>
        </p:txBody>
      </p:sp>
      <p:sp>
        <p:nvSpPr>
          <p:cNvPr id="8" name="TextBox 8"/>
          <p:cNvSpPr txBox="1"/>
          <p:nvPr/>
        </p:nvSpPr>
        <p:spPr>
          <a:xfrm>
            <a:off x="3275081" y="2633728"/>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bến vắng</a:t>
            </a:r>
          </a:p>
        </p:txBody>
      </p:sp>
      <p:sp>
        <p:nvSpPr>
          <p:cNvPr id="9" name="TextBox 9"/>
          <p:cNvSpPr txBox="1"/>
          <p:nvPr/>
        </p:nvSpPr>
        <p:spPr>
          <a:xfrm>
            <a:off x="5159698" y="3966317"/>
            <a:ext cx="11643060" cy="1562100"/>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 - Hình ảnh: mưa đổ bụi, bến vắng, dòng sông trôi, quán tranh, chòm xoan hoa tím rụng.</a:t>
            </a:r>
          </a:p>
        </p:txBody>
      </p:sp>
      <p:sp>
        <p:nvSpPr>
          <p:cNvPr id="10" name="TextBox 10"/>
          <p:cNvSpPr txBox="1"/>
          <p:nvPr/>
        </p:nvSpPr>
        <p:spPr>
          <a:xfrm>
            <a:off x="6221868" y="5792482"/>
            <a:ext cx="11037432" cy="3143250"/>
          </a:xfrm>
          <a:prstGeom prst="rect">
            <a:avLst/>
          </a:prstGeom>
        </p:spPr>
        <p:txBody>
          <a:bodyPr lIns="0" tIns="0" rIns="0" bIns="0" rtlCol="0" anchor="t">
            <a:spAutoFit/>
          </a:bodyPr>
          <a:lstStyle/>
          <a:p>
            <a:pPr algn="just">
              <a:lnSpc>
                <a:spcPts val="6299"/>
              </a:lnSpc>
            </a:pPr>
            <a:r>
              <a:rPr lang="en-US" sz="4499" dirty="0">
                <a:solidFill>
                  <a:srgbClr val="2A2969"/>
                </a:solidFill>
                <a:latin typeface="Roboto Condensed"/>
                <a:ea typeface="Roboto Condensed"/>
                <a:cs typeface="Roboto Condensed"/>
                <a:sym typeface="Roboto Condensed"/>
              </a:rPr>
              <a:t> - </a:t>
            </a:r>
            <a:r>
              <a:rPr lang="en-US" sz="4499" dirty="0" err="1">
                <a:solidFill>
                  <a:srgbClr val="2A2969"/>
                </a:solidFill>
                <a:latin typeface="Roboto Condensed"/>
                <a:ea typeface="Roboto Condensed"/>
                <a:cs typeface="Roboto Condensed"/>
                <a:sym typeface="Roboto Condensed"/>
              </a:rPr>
              <a:t>Nghệ</a:t>
            </a:r>
            <a:r>
              <a:rPr lang="en-US" sz="4499" dirty="0">
                <a:solidFill>
                  <a:srgbClr val="2A2969"/>
                </a:solidFill>
                <a:latin typeface="Roboto Condensed"/>
                <a:ea typeface="Roboto Condensed"/>
                <a:cs typeface="Roboto Condensed"/>
                <a:sym typeface="Roboto Condensed"/>
              </a:rPr>
              <a:t> </a:t>
            </a:r>
            <a:r>
              <a:rPr lang="en-US" sz="4499" dirty="0" err="1">
                <a:solidFill>
                  <a:srgbClr val="2A2969"/>
                </a:solidFill>
                <a:latin typeface="Roboto Condensed"/>
                <a:ea typeface="Roboto Condensed"/>
                <a:cs typeface="Roboto Condensed"/>
                <a:sym typeface="Roboto Condensed"/>
              </a:rPr>
              <a:t>thuật</a:t>
            </a:r>
            <a:r>
              <a:rPr lang="en-US" sz="4499" dirty="0">
                <a:solidFill>
                  <a:srgbClr val="2A2969"/>
                </a:solidFill>
                <a:latin typeface="Roboto Condensed"/>
                <a:ea typeface="Roboto Condensed"/>
                <a:cs typeface="Roboto Condensed"/>
                <a:sym typeface="Roboto Condensed"/>
              </a:rPr>
              <a:t>: </a:t>
            </a:r>
          </a:p>
          <a:p>
            <a:pPr algn="just">
              <a:lnSpc>
                <a:spcPts val="6299"/>
              </a:lnSpc>
            </a:pPr>
            <a:r>
              <a:rPr lang="en-US" sz="4499" dirty="0">
                <a:solidFill>
                  <a:srgbClr val="2A2969"/>
                </a:solidFill>
                <a:latin typeface="Roboto Condensed"/>
                <a:ea typeface="Roboto Condensed"/>
                <a:cs typeface="Roboto Condensed"/>
                <a:sym typeface="Roboto Condensed"/>
              </a:rPr>
              <a:t>+ </a:t>
            </a:r>
            <a:r>
              <a:rPr lang="en-US" sz="4499" dirty="0" err="1">
                <a:solidFill>
                  <a:srgbClr val="2A2969"/>
                </a:solidFill>
                <a:latin typeface="Roboto Condensed"/>
                <a:ea typeface="Roboto Condensed"/>
                <a:cs typeface="Roboto Condensed"/>
                <a:sym typeface="Roboto Condensed"/>
              </a:rPr>
              <a:t>Nhân</a:t>
            </a:r>
            <a:r>
              <a:rPr lang="en-US" sz="4499" dirty="0">
                <a:solidFill>
                  <a:srgbClr val="2A2969"/>
                </a:solidFill>
                <a:latin typeface="Roboto Condensed"/>
                <a:ea typeface="Roboto Condensed"/>
                <a:cs typeface="Roboto Condensed"/>
                <a:sym typeface="Roboto Condensed"/>
              </a:rPr>
              <a:t> </a:t>
            </a:r>
            <a:r>
              <a:rPr lang="en-US" sz="4499" dirty="0" err="1">
                <a:solidFill>
                  <a:srgbClr val="2A2969"/>
                </a:solidFill>
                <a:latin typeface="Roboto Condensed"/>
                <a:ea typeface="Roboto Condensed"/>
                <a:cs typeface="Roboto Condensed"/>
                <a:sym typeface="Roboto Condensed"/>
              </a:rPr>
              <a:t>hóa</a:t>
            </a:r>
            <a:r>
              <a:rPr lang="en-US" sz="4499" dirty="0">
                <a:solidFill>
                  <a:srgbClr val="2A2969"/>
                </a:solidFill>
                <a:latin typeface="Roboto Condensed"/>
                <a:ea typeface="Roboto Condensed"/>
                <a:cs typeface="Roboto Condensed"/>
                <a:sym typeface="Roboto Condensed"/>
              </a:rPr>
              <a:t> “</a:t>
            </a:r>
            <a:r>
              <a:rPr lang="en-US" sz="4499" i="1" dirty="0" err="1">
                <a:solidFill>
                  <a:srgbClr val="2A2969"/>
                </a:solidFill>
                <a:latin typeface="Roboto Condensed Italics"/>
                <a:ea typeface="Roboto Condensed Italics"/>
                <a:cs typeface="Roboto Condensed Italics"/>
                <a:sym typeface="Roboto Condensed Italics"/>
              </a:rPr>
              <a:t>đò</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lười</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biếng</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nằm</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mặc</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nước</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sông</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trôi</a:t>
            </a:r>
            <a:r>
              <a:rPr lang="en-US" sz="4499" dirty="0">
                <a:solidFill>
                  <a:srgbClr val="2A2969"/>
                </a:solidFill>
                <a:latin typeface="Roboto Condensed"/>
                <a:ea typeface="Roboto Condensed"/>
                <a:cs typeface="Roboto Condensed"/>
                <a:sym typeface="Roboto Condensed"/>
              </a:rPr>
              <a:t>”, “</a:t>
            </a:r>
            <a:r>
              <a:rPr lang="en-US" sz="4499" i="1" dirty="0" err="1">
                <a:solidFill>
                  <a:srgbClr val="2A2969"/>
                </a:solidFill>
                <a:latin typeface="Roboto Condensed Italics"/>
                <a:ea typeface="Roboto Condensed Italics"/>
                <a:cs typeface="Roboto Condensed Italics"/>
                <a:sym typeface="Roboto Condensed Italics"/>
              </a:rPr>
              <a:t>quán</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tranh</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đứng</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im</a:t>
            </a:r>
            <a:r>
              <a:rPr lang="en-US" sz="4499" i="1" dirty="0">
                <a:solidFill>
                  <a:srgbClr val="2A2969"/>
                </a:solidFill>
                <a:latin typeface="Roboto Condensed Italics"/>
                <a:ea typeface="Roboto Condensed Italics"/>
                <a:cs typeface="Roboto Condensed Italics"/>
                <a:sym typeface="Roboto Condensed Italics"/>
              </a:rPr>
              <a:t> </a:t>
            </a:r>
            <a:r>
              <a:rPr lang="en-US" sz="4499" i="1" dirty="0" err="1">
                <a:solidFill>
                  <a:srgbClr val="2A2969"/>
                </a:solidFill>
                <a:latin typeface="Roboto Condensed Italics"/>
                <a:ea typeface="Roboto Condensed Italics"/>
                <a:cs typeface="Roboto Condensed Italics"/>
                <a:sym typeface="Roboto Condensed Italics"/>
              </a:rPr>
              <a:t>lìm</a:t>
            </a:r>
            <a:r>
              <a:rPr lang="en-US" sz="4499" dirty="0">
                <a:solidFill>
                  <a:srgbClr val="2A2969"/>
                </a:solidFill>
                <a:latin typeface="Roboto Condensed"/>
                <a:ea typeface="Roboto Condensed"/>
                <a:cs typeface="Roboto Condensed"/>
                <a:sym typeface="Roboto Condensed"/>
              </a:rPr>
              <a:t>”</a:t>
            </a:r>
          </a:p>
          <a:p>
            <a:pPr algn="just">
              <a:lnSpc>
                <a:spcPts val="6299"/>
              </a:lnSpc>
              <a:spcBef>
                <a:spcPct val="0"/>
              </a:spcBef>
            </a:pPr>
            <a:endParaRPr lang="en-US" sz="4499" dirty="0">
              <a:solidFill>
                <a:srgbClr val="2A296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127654" y="4482778"/>
            <a:ext cx="1739598" cy="1812082"/>
          </a:xfrm>
          <a:custGeom>
            <a:avLst/>
            <a:gdLst/>
            <a:ahLst/>
            <a:cxnLst/>
            <a:rect l="l" t="t" r="r" b="b"/>
            <a:pathLst>
              <a:path w="1739598" h="1812082">
                <a:moveTo>
                  <a:pt x="0" y="0"/>
                </a:moveTo>
                <a:lnTo>
                  <a:pt x="1739599" y="0"/>
                </a:lnTo>
                <a:lnTo>
                  <a:pt x="1739599" y="1812081"/>
                </a:lnTo>
                <a:lnTo>
                  <a:pt x="0" y="1812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sp>
        <p:nvSpPr>
          <p:cNvPr id="8" name="TextBox 8"/>
          <p:cNvSpPr txBox="1"/>
          <p:nvPr/>
        </p:nvSpPr>
        <p:spPr>
          <a:xfrm>
            <a:off x="3275081" y="2633728"/>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bến vắng</a:t>
            </a:r>
          </a:p>
        </p:txBody>
      </p:sp>
      <p:sp>
        <p:nvSpPr>
          <p:cNvPr id="9" name="TextBox 9"/>
          <p:cNvSpPr txBox="1"/>
          <p:nvPr/>
        </p:nvSpPr>
        <p:spPr>
          <a:xfrm>
            <a:off x="6251134" y="4687110"/>
            <a:ext cx="11037432" cy="2352675"/>
          </a:xfrm>
          <a:prstGeom prst="rect">
            <a:avLst/>
          </a:prstGeom>
        </p:spPr>
        <p:txBody>
          <a:bodyPr lIns="0" tIns="0" rIns="0" bIns="0" rtlCol="0" anchor="t">
            <a:spAutoFit/>
          </a:bodyPr>
          <a:lstStyle/>
          <a:p>
            <a:pPr algn="just">
              <a:lnSpc>
                <a:spcPts val="6299"/>
              </a:lnSpc>
              <a:spcBef>
                <a:spcPct val="0"/>
              </a:spcBef>
            </a:pPr>
            <a:r>
              <a:rPr lang="en-US" sz="4499" b="1">
                <a:solidFill>
                  <a:srgbClr val="2A2969"/>
                </a:solidFill>
                <a:latin typeface="Roboto Condensed Bold"/>
                <a:ea typeface="Roboto Condensed Bold"/>
                <a:cs typeface="Roboto Condensed Bold"/>
                <a:sym typeface="Roboto Condensed Bold"/>
              </a:rPr>
              <a:t>Tạo cách diễn đạt sôi động, phác họa nên khung cảnh yên bình, vắng lặng của làng quê Bắc Bộ.</a:t>
            </a:r>
          </a:p>
        </p:txBody>
      </p:sp>
      <p:sp>
        <p:nvSpPr>
          <p:cNvPr id="10" name="TextBox 10"/>
          <p:cNvSpPr txBox="1"/>
          <p:nvPr/>
        </p:nvSpPr>
        <p:spPr>
          <a:xfrm>
            <a:off x="2728566" y="1541527"/>
            <a:ext cx="14264034" cy="833562"/>
          </a:xfrm>
          <a:prstGeom prst="rect">
            <a:avLst/>
          </a:prstGeom>
        </p:spPr>
        <p:txBody>
          <a:bodyPr wrap="square" lIns="0" tIns="0" rIns="0" bIns="0" rtlCol="0" anchor="t">
            <a:spAutoFit/>
          </a:bodyPr>
          <a:lstStyle/>
          <a:p>
            <a:pPr algn="ctr">
              <a:lnSpc>
                <a:spcPts val="6999"/>
              </a:lnSpc>
              <a:spcBef>
                <a:spcPct val="0"/>
              </a:spcBef>
            </a:pPr>
            <a:r>
              <a:rPr lang="en-US" sz="4999" b="1">
                <a:solidFill>
                  <a:srgbClr val="2A2969"/>
                </a:solidFill>
                <a:latin typeface="Roboto Condensed Bold"/>
                <a:ea typeface="Roboto Condensed Bold"/>
                <a:cs typeface="Roboto Condensed Bold"/>
                <a:sym typeface="Roboto Condensed Bold"/>
              </a:rPr>
              <a:t>c. Tìm hiểu cảm xúc trữ tình trong bài thơ </a:t>
            </a:r>
            <a:r>
              <a:rPr lang="en-US" sz="4999" b="1" i="1">
                <a:solidFill>
                  <a:srgbClr val="2A2969"/>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2A2969"/>
                </a:solidFill>
                <a:latin typeface="#9Slide07 SVNUT Triumph Press"/>
                <a:ea typeface="#9Slide07 SVNUT Triumph Press"/>
                <a:cs typeface="#9Slide07 SVNUT Triumph Press"/>
                <a:sym typeface="#9Slide07 SVNUT Triumph Press"/>
              </a:rPr>
              <a:t>3.1.2. Đọc hiểu văn bản</a:t>
            </a:r>
          </a:p>
        </p:txBody>
      </p:sp>
      <p:sp>
        <p:nvSpPr>
          <p:cNvPr id="7" name="TextBox 7"/>
          <p:cNvSpPr txBox="1"/>
          <p:nvPr/>
        </p:nvSpPr>
        <p:spPr>
          <a:xfrm>
            <a:off x="3275081" y="2633728"/>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bến vắng</a:t>
            </a:r>
          </a:p>
        </p:txBody>
      </p:sp>
      <p:sp>
        <p:nvSpPr>
          <p:cNvPr id="8" name="TextBox 8"/>
          <p:cNvSpPr txBox="1"/>
          <p:nvPr/>
        </p:nvSpPr>
        <p:spPr>
          <a:xfrm>
            <a:off x="5616240" y="3966317"/>
            <a:ext cx="11643060" cy="2352675"/>
          </a:xfrm>
          <a:prstGeom prst="rect">
            <a:avLst/>
          </a:prstGeom>
        </p:spPr>
        <p:txBody>
          <a:bodyPr lIns="0" tIns="0" rIns="0" bIns="0" rtlCol="0" anchor="t">
            <a:spAutoFit/>
          </a:bodyPr>
          <a:lstStyle/>
          <a:p>
            <a:pPr algn="just">
              <a:lnSpc>
                <a:spcPts val="6299"/>
              </a:lnSpc>
            </a:pPr>
            <a:r>
              <a:rPr lang="en-US" sz="4499">
                <a:solidFill>
                  <a:srgbClr val="2A2969"/>
                </a:solidFill>
                <a:latin typeface="Roboto Condensed"/>
                <a:ea typeface="Roboto Condensed"/>
                <a:cs typeface="Roboto Condensed"/>
                <a:sym typeface="Roboto Condensed"/>
              </a:rPr>
              <a:t>- Nghệ thuật: </a:t>
            </a:r>
          </a:p>
          <a:p>
            <a:pPr algn="just">
              <a:lnSpc>
                <a:spcPts val="6299"/>
              </a:lnSpc>
              <a:spcBef>
                <a:spcPct val="0"/>
              </a:spcBef>
            </a:pPr>
            <a:r>
              <a:rPr lang="en-US" sz="4499">
                <a:solidFill>
                  <a:srgbClr val="2A2969"/>
                </a:solidFill>
                <a:latin typeface="Roboto Condensed"/>
                <a:ea typeface="Roboto Condensed"/>
                <a:cs typeface="Roboto Condensed"/>
                <a:sym typeface="Roboto Condensed"/>
              </a:rPr>
              <a:t>+ Liệt kê: Mưa bụi, con đò, nước sông trôi, quán tranh vắng, hoa xoan tím,...</a:t>
            </a:r>
          </a:p>
        </p:txBody>
      </p:sp>
      <p:sp>
        <p:nvSpPr>
          <p:cNvPr id="9" name="TextBox 9"/>
          <p:cNvSpPr txBox="1"/>
          <p:nvPr/>
        </p:nvSpPr>
        <p:spPr>
          <a:xfrm>
            <a:off x="6949458" y="6585692"/>
            <a:ext cx="10674791" cy="1562100"/>
          </a:xfrm>
          <a:prstGeom prst="rect">
            <a:avLst/>
          </a:prstGeom>
        </p:spPr>
        <p:txBody>
          <a:bodyPr lIns="0" tIns="0" rIns="0" bIns="0" rtlCol="0" anchor="t">
            <a:spAutoFit/>
          </a:bodyPr>
          <a:lstStyle/>
          <a:p>
            <a:pPr algn="just">
              <a:lnSpc>
                <a:spcPts val="6299"/>
              </a:lnSpc>
              <a:spcBef>
                <a:spcPct val="0"/>
              </a:spcBef>
            </a:pPr>
            <a:r>
              <a:rPr lang="en-US" sz="4499" b="1">
                <a:solidFill>
                  <a:srgbClr val="2A2969"/>
                </a:solidFill>
                <a:latin typeface="Roboto Condensed Bold"/>
                <a:ea typeface="Roboto Condensed Bold"/>
                <a:cs typeface="Roboto Condensed Bold"/>
                <a:sym typeface="Roboto Condensed Bold"/>
              </a:rPr>
              <a:t>Là những hình ảnh đặc trưng cho làng quê Bắc Bộ, bức tranh đẹp nhưng đượm buồn.</a:t>
            </a:r>
          </a:p>
        </p:txBody>
      </p:sp>
      <p:sp>
        <p:nvSpPr>
          <p:cNvPr id="10" name="Freeform 10"/>
          <p:cNvSpPr/>
          <p:nvPr/>
        </p:nvSpPr>
        <p:spPr>
          <a:xfrm>
            <a:off x="5616240" y="6494140"/>
            <a:ext cx="1047637" cy="1091289"/>
          </a:xfrm>
          <a:custGeom>
            <a:avLst/>
            <a:gdLst/>
            <a:ahLst/>
            <a:cxnLst/>
            <a:rect l="l" t="t" r="r" b="b"/>
            <a:pathLst>
              <a:path w="1047637" h="1091289">
                <a:moveTo>
                  <a:pt x="0" y="0"/>
                </a:moveTo>
                <a:lnTo>
                  <a:pt x="1047637" y="0"/>
                </a:lnTo>
                <a:lnTo>
                  <a:pt x="1047637" y="1091289"/>
                </a:lnTo>
                <a:lnTo>
                  <a:pt x="0" y="109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2728566" y="1541527"/>
            <a:ext cx="14074192" cy="833562"/>
          </a:xfrm>
          <a:prstGeom prst="rect">
            <a:avLst/>
          </a:prstGeom>
        </p:spPr>
        <p:txBody>
          <a:bodyPr wrap="square" lIns="0" tIns="0" rIns="0" bIns="0" rtlCol="0" anchor="t">
            <a:spAutoFit/>
          </a:bodyPr>
          <a:lstStyle/>
          <a:p>
            <a:pPr algn="ctr">
              <a:lnSpc>
                <a:spcPts val="6999"/>
              </a:lnSpc>
              <a:spcBef>
                <a:spcPct val="0"/>
              </a:spcBef>
            </a:pPr>
            <a:r>
              <a:rPr lang="en-US" sz="4999" b="1">
                <a:solidFill>
                  <a:srgbClr val="2A2969"/>
                </a:solidFill>
                <a:latin typeface="Roboto Condensed Bold"/>
                <a:ea typeface="Roboto Condensed Bold"/>
                <a:cs typeface="Roboto Condensed Bold"/>
                <a:sym typeface="Roboto Condensed Bold"/>
              </a:rPr>
              <a:t>c. Tìm hiểu cảm xúc trữ tình trong bài thơ </a:t>
            </a:r>
            <a:r>
              <a:rPr lang="en-US" sz="4999" b="1" i="1">
                <a:solidFill>
                  <a:srgbClr val="2A2969"/>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200053"/>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3" name="Freeform 3"/>
          <p:cNvSpPr/>
          <p:nvPr/>
        </p:nvSpPr>
        <p:spPr>
          <a:xfrm>
            <a:off x="10972800" y="7023338"/>
            <a:ext cx="7315200" cy="3218688"/>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262003" y="6044315"/>
            <a:ext cx="6258251" cy="4114800"/>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70138" y="6044315"/>
            <a:ext cx="6754215" cy="4174105"/>
          </a:xfrm>
          <a:custGeom>
            <a:avLst/>
            <a:gdLst/>
            <a:ahLst/>
            <a:cxnLst/>
            <a:rect l="l" t="t" r="r" b="b"/>
            <a:pathLst>
              <a:path w="6754215" h="4174105">
                <a:moveTo>
                  <a:pt x="0" y="0"/>
                </a:moveTo>
                <a:lnTo>
                  <a:pt x="6754215" y="0"/>
                </a:lnTo>
                <a:lnTo>
                  <a:pt x="6754215" y="4174105"/>
                </a:lnTo>
                <a:lnTo>
                  <a:pt x="0" y="4174105"/>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5571168" y="4377158"/>
            <a:ext cx="13436927" cy="3346449"/>
          </a:xfrm>
          <a:prstGeom prst="rect">
            <a:avLst/>
          </a:prstGeom>
        </p:spPr>
        <p:txBody>
          <a:bodyPr lIns="0" tIns="0" rIns="0" bIns="0" rtlCol="0" anchor="t">
            <a:spAutoFit/>
          </a:bodyPr>
          <a:lstStyle/>
          <a:p>
            <a:pPr algn="just">
              <a:lnSpc>
                <a:spcPts val="6499"/>
              </a:lnSpc>
            </a:pPr>
            <a:r>
              <a:rPr lang="en-US" sz="6499">
                <a:solidFill>
                  <a:srgbClr val="3C3333"/>
                </a:solidFill>
                <a:latin typeface="#9Slide05 VL Fadilla"/>
                <a:ea typeface="#9Slide05 VL Fadilla"/>
                <a:cs typeface="#9Slide05 VL Fadilla"/>
                <a:sym typeface="#9Slide05 VL Fadilla"/>
              </a:rPr>
              <a:t>Ngoài đường đê cỏ non tràn biếc cỏ</a:t>
            </a:r>
          </a:p>
          <a:p>
            <a:pPr algn="just">
              <a:lnSpc>
                <a:spcPts val="6499"/>
              </a:lnSpc>
            </a:pPr>
            <a:r>
              <a:rPr lang="en-US" sz="6499">
                <a:solidFill>
                  <a:srgbClr val="3C3333"/>
                </a:solidFill>
                <a:latin typeface="#9Slide05 VL Fadilla"/>
                <a:ea typeface="#9Slide05 VL Fadilla"/>
                <a:cs typeface="#9Slide05 VL Fadilla"/>
                <a:sym typeface="#9Slide05 VL Fadilla"/>
              </a:rPr>
              <a:t>Đàn sáo đen sà xuống mổ vu vơ;</a:t>
            </a:r>
          </a:p>
          <a:p>
            <a:pPr algn="just">
              <a:lnSpc>
                <a:spcPts val="6499"/>
              </a:lnSpc>
            </a:pPr>
            <a:r>
              <a:rPr lang="en-US" sz="6499">
                <a:solidFill>
                  <a:srgbClr val="3C3333"/>
                </a:solidFill>
                <a:latin typeface="#9Slide05 VL Fadilla"/>
                <a:ea typeface="#9Slide05 VL Fadilla"/>
                <a:cs typeface="#9Slide05 VL Fadilla"/>
                <a:sym typeface="#9Slide05 VL Fadilla"/>
              </a:rPr>
              <a:t>Mấy cánh bướm rập rờn trôi trước gió,</a:t>
            </a:r>
          </a:p>
          <a:p>
            <a:pPr algn="just">
              <a:lnSpc>
                <a:spcPts val="6499"/>
              </a:lnSpc>
            </a:pPr>
            <a:r>
              <a:rPr lang="en-US" sz="6499">
                <a:solidFill>
                  <a:srgbClr val="3C3333"/>
                </a:solidFill>
                <a:latin typeface="#9Slide05 VL Fadilla"/>
                <a:ea typeface="#9Slide05 VL Fadilla"/>
                <a:cs typeface="#9Slide05 VL Fadilla"/>
                <a:sym typeface="#9Slide05 VL Fadilla"/>
              </a:rPr>
              <a:t>Những trâu bò thong thả cúi ăn mưa.</a:t>
            </a:r>
          </a:p>
        </p:txBody>
      </p:sp>
      <p:sp>
        <p:nvSpPr>
          <p:cNvPr id="9" name="TextBox 9"/>
          <p:cNvSpPr txBox="1"/>
          <p:nvPr/>
        </p:nvSpPr>
        <p:spPr>
          <a:xfrm>
            <a:off x="691161" y="333868"/>
            <a:ext cx="14732423" cy="923925"/>
          </a:xfrm>
          <a:prstGeom prst="rect">
            <a:avLst/>
          </a:prstGeom>
        </p:spPr>
        <p:txBody>
          <a:bodyPr lIns="0" tIns="0" rIns="0" bIns="0" rtlCol="0" anchor="t">
            <a:spAutoFit/>
          </a:bodyPr>
          <a:lstStyle/>
          <a:p>
            <a:pPr algn="l">
              <a:lnSpc>
                <a:spcPts val="7200"/>
              </a:lnSpc>
            </a:pPr>
            <a:r>
              <a:rPr lang="en-US" sz="6000">
                <a:solidFill>
                  <a:srgbClr val="3F726D"/>
                </a:solidFill>
                <a:latin typeface="#9Slide07 SVNUT Triumph Press"/>
                <a:ea typeface="#9Slide07 SVNUT Triumph Press"/>
                <a:cs typeface="#9Slide07 SVNUT Triumph Press"/>
                <a:sym typeface="#9Slide07 SVNUT Triumph Press"/>
              </a:rPr>
              <a:t>3.1.2. Đọc hiểu văn bản</a:t>
            </a:r>
          </a:p>
        </p:txBody>
      </p:sp>
      <p:sp>
        <p:nvSpPr>
          <p:cNvPr id="10" name="TextBox 10"/>
          <p:cNvSpPr txBox="1"/>
          <p:nvPr/>
        </p:nvSpPr>
        <p:spPr>
          <a:xfrm>
            <a:off x="884100" y="1309587"/>
            <a:ext cx="13136699" cy="750205"/>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
        <p:nvSpPr>
          <p:cNvPr id="11" name="TextBox 11"/>
          <p:cNvSpPr txBox="1"/>
          <p:nvPr/>
        </p:nvSpPr>
        <p:spPr>
          <a:xfrm>
            <a:off x="5571168" y="4377158"/>
            <a:ext cx="13436927" cy="3346449"/>
          </a:xfrm>
          <a:prstGeom prst="rect">
            <a:avLst/>
          </a:prstGeom>
        </p:spPr>
        <p:txBody>
          <a:bodyPr lIns="0" tIns="0" rIns="0" bIns="0" rtlCol="0" anchor="t">
            <a:spAutoFit/>
          </a:bodyPr>
          <a:lstStyle/>
          <a:p>
            <a:pPr algn="just">
              <a:lnSpc>
                <a:spcPts val="6499"/>
              </a:lnSpc>
            </a:pPr>
            <a:r>
              <a:rPr lang="en-US" sz="6499">
                <a:solidFill>
                  <a:srgbClr val="3C3333"/>
                </a:solidFill>
                <a:latin typeface="#9Slide05 VL Fadilla"/>
                <a:ea typeface="#9Slide05 VL Fadilla"/>
                <a:cs typeface="#9Slide05 VL Fadilla"/>
                <a:sym typeface="#9Slide05 VL Fadilla"/>
              </a:rPr>
              <a:t>Ngoài</a:t>
            </a:r>
            <a:r>
              <a:rPr lang="en-US" sz="6499">
                <a:solidFill>
                  <a:srgbClr val="863D3D"/>
                </a:solidFill>
                <a:latin typeface="#9Slide05 VL Fadilla"/>
                <a:ea typeface="#9Slide05 VL Fadilla"/>
                <a:cs typeface="#9Slide05 VL Fadilla"/>
                <a:sym typeface="#9Slide05 VL Fadilla"/>
              </a:rPr>
              <a:t> </a:t>
            </a:r>
            <a:r>
              <a:rPr lang="en-US" sz="6499">
                <a:solidFill>
                  <a:srgbClr val="8D5B31"/>
                </a:solidFill>
                <a:latin typeface="#9Slide05 VL Fadilla"/>
                <a:ea typeface="#9Slide05 VL Fadilla"/>
                <a:cs typeface="#9Slide05 VL Fadilla"/>
                <a:sym typeface="#9Slide05 VL Fadilla"/>
              </a:rPr>
              <a:t>đường đê cỏ non tràn biếc</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cỏ</a:t>
            </a:r>
          </a:p>
          <a:p>
            <a:pPr algn="just">
              <a:lnSpc>
                <a:spcPts val="6499"/>
              </a:lnSpc>
            </a:pPr>
            <a:r>
              <a:rPr lang="en-US" sz="6499">
                <a:solidFill>
                  <a:srgbClr val="8D5B31"/>
                </a:solidFill>
                <a:latin typeface="#9Slide05 VL Fadilla"/>
                <a:ea typeface="#9Slide05 VL Fadilla"/>
                <a:cs typeface="#9Slide05 VL Fadilla"/>
                <a:sym typeface="#9Slide05 VL Fadilla"/>
              </a:rPr>
              <a:t>Đàn sáo đen sà xuống mổ</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vu vơ;</a:t>
            </a:r>
          </a:p>
          <a:p>
            <a:pPr algn="just">
              <a:lnSpc>
                <a:spcPts val="6499"/>
              </a:lnSpc>
            </a:pPr>
            <a:r>
              <a:rPr lang="en-US" sz="6499">
                <a:solidFill>
                  <a:srgbClr val="8D5B31"/>
                </a:solidFill>
                <a:latin typeface="#9Slide05 VL Fadilla"/>
                <a:ea typeface="#9Slide05 VL Fadilla"/>
                <a:cs typeface="#9Slide05 VL Fadilla"/>
                <a:sym typeface="#9Slide05 VL Fadilla"/>
              </a:rPr>
              <a:t>Mấy cánh bướm</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rập rờn trôi trước gió,</a:t>
            </a:r>
          </a:p>
          <a:p>
            <a:pPr algn="just">
              <a:lnSpc>
                <a:spcPts val="6499"/>
              </a:lnSpc>
            </a:pPr>
            <a:r>
              <a:rPr lang="en-US" sz="6499">
                <a:solidFill>
                  <a:srgbClr val="3C3333"/>
                </a:solidFill>
                <a:latin typeface="#9Slide05 VL Fadilla"/>
                <a:ea typeface="#9Slide05 VL Fadilla"/>
                <a:cs typeface="#9Slide05 VL Fadilla"/>
                <a:sym typeface="#9Slide05 VL Fadilla"/>
              </a:rPr>
              <a:t>Những</a:t>
            </a:r>
            <a:r>
              <a:rPr lang="en-US" sz="6499">
                <a:solidFill>
                  <a:srgbClr val="2A2969"/>
                </a:solidFill>
                <a:latin typeface="#9Slide05 VL Fadilla"/>
                <a:ea typeface="#9Slide05 VL Fadilla"/>
                <a:cs typeface="#9Slide05 VL Fadilla"/>
                <a:sym typeface="#9Slide05 VL Fadilla"/>
              </a:rPr>
              <a:t> </a:t>
            </a:r>
            <a:r>
              <a:rPr lang="en-US" sz="6499">
                <a:solidFill>
                  <a:srgbClr val="8D5B31"/>
                </a:solidFill>
                <a:latin typeface="#9Slide05 VL Fadilla"/>
                <a:ea typeface="#9Slide05 VL Fadilla"/>
                <a:cs typeface="#9Slide05 VL Fadilla"/>
                <a:sym typeface="#9Slide05 VL Fadilla"/>
              </a:rPr>
              <a:t>trâu bò thong thả cúi ăn</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mưa.</a:t>
            </a:r>
          </a:p>
        </p:txBody>
      </p:sp>
      <p:grpSp>
        <p:nvGrpSpPr>
          <p:cNvPr id="12" name="Group 12"/>
          <p:cNvGrpSpPr/>
          <p:nvPr/>
        </p:nvGrpSpPr>
        <p:grpSpPr>
          <a:xfrm>
            <a:off x="8643474" y="8187818"/>
            <a:ext cx="3627108" cy="905081"/>
            <a:chOff x="0" y="0"/>
            <a:chExt cx="955288" cy="238375"/>
          </a:xfrm>
        </p:grpSpPr>
        <p:sp>
          <p:nvSpPr>
            <p:cNvPr id="13" name="Freeform 13"/>
            <p:cNvSpPr/>
            <p:nvPr/>
          </p:nvSpPr>
          <p:spPr>
            <a:xfrm>
              <a:off x="0" y="0"/>
              <a:ext cx="955288" cy="238375"/>
            </a:xfrm>
            <a:custGeom>
              <a:avLst/>
              <a:gdLst/>
              <a:ahLst/>
              <a:cxnLst/>
              <a:rect l="l" t="t" r="r" b="b"/>
              <a:pathLst>
                <a:path w="955288" h="238375">
                  <a:moveTo>
                    <a:pt x="108857" y="0"/>
                  </a:moveTo>
                  <a:lnTo>
                    <a:pt x="846430" y="0"/>
                  </a:lnTo>
                  <a:cubicBezTo>
                    <a:pt x="875301" y="0"/>
                    <a:pt x="902989" y="11469"/>
                    <a:pt x="923404" y="31884"/>
                  </a:cubicBezTo>
                  <a:cubicBezTo>
                    <a:pt x="943819" y="52298"/>
                    <a:pt x="955288" y="79987"/>
                    <a:pt x="955288" y="108857"/>
                  </a:cubicBezTo>
                  <a:lnTo>
                    <a:pt x="955288" y="129518"/>
                  </a:lnTo>
                  <a:cubicBezTo>
                    <a:pt x="955288" y="158388"/>
                    <a:pt x="943819" y="186077"/>
                    <a:pt x="923404" y="206492"/>
                  </a:cubicBezTo>
                  <a:cubicBezTo>
                    <a:pt x="902989" y="226906"/>
                    <a:pt x="875301" y="238375"/>
                    <a:pt x="846430" y="238375"/>
                  </a:cubicBezTo>
                  <a:lnTo>
                    <a:pt x="108857" y="238375"/>
                  </a:lnTo>
                  <a:cubicBezTo>
                    <a:pt x="79987" y="238375"/>
                    <a:pt x="52298" y="226906"/>
                    <a:pt x="31884" y="206492"/>
                  </a:cubicBezTo>
                  <a:cubicBezTo>
                    <a:pt x="11469" y="186077"/>
                    <a:pt x="0" y="158388"/>
                    <a:pt x="0" y="129518"/>
                  </a:cubicBezTo>
                  <a:lnTo>
                    <a:pt x="0" y="108857"/>
                  </a:lnTo>
                  <a:cubicBezTo>
                    <a:pt x="0" y="79987"/>
                    <a:pt x="11469" y="52298"/>
                    <a:pt x="31884" y="31884"/>
                  </a:cubicBezTo>
                  <a:cubicBezTo>
                    <a:pt x="52298" y="11469"/>
                    <a:pt x="79987" y="0"/>
                    <a:pt x="108857" y="0"/>
                  </a:cubicBezTo>
                  <a:close/>
                </a:path>
              </a:pathLst>
            </a:custGeom>
            <a:solidFill>
              <a:srgbClr val="8D5B31"/>
            </a:solidFill>
          </p:spPr>
          <p:txBody>
            <a:bodyPr/>
            <a:lstStyle/>
            <a:p>
              <a:endParaRPr lang="en-US"/>
            </a:p>
          </p:txBody>
        </p:sp>
        <p:sp>
          <p:nvSpPr>
            <p:cNvPr id="14" name="TextBox 14"/>
            <p:cNvSpPr txBox="1"/>
            <p:nvPr/>
          </p:nvSpPr>
          <p:spPr>
            <a:xfrm>
              <a:off x="0" y="-76200"/>
              <a:ext cx="955288" cy="314575"/>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ea typeface="Roboto Condensed"/>
                  <a:cs typeface="Roboto Condensed"/>
                  <a:sym typeface="Roboto Condensed"/>
                </a:rPr>
                <a:t>Hình ảnh, liệt kê</a:t>
              </a:r>
            </a:p>
          </p:txBody>
        </p:sp>
      </p:grpSp>
      <p:sp>
        <p:nvSpPr>
          <p:cNvPr id="15" name="TextBox 15"/>
          <p:cNvSpPr txBox="1"/>
          <p:nvPr/>
        </p:nvSpPr>
        <p:spPr>
          <a:xfrm>
            <a:off x="2306969" y="2694809"/>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đường đê</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a:off x="10972800" y="7023338"/>
            <a:ext cx="7315200" cy="3218688"/>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262003" y="6044315"/>
            <a:ext cx="6258251" cy="4114800"/>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615017" y="4307307"/>
            <a:ext cx="11643060" cy="2352675"/>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Hình ảnh: đường đê cỏ non tràn biếc, đàn sáo đen sà xuống mổ, cánh bướm dập dờn, trâu bò thong thả cúi ăn trong mưa bụi.</a:t>
            </a:r>
          </a:p>
        </p:txBody>
      </p:sp>
      <p:sp>
        <p:nvSpPr>
          <p:cNvPr id="9" name="TextBox 9"/>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3F726D"/>
                </a:solidFill>
                <a:latin typeface="#9Slide07 SVNUT Triumph Press"/>
                <a:ea typeface="#9Slide07 SVNUT Triumph Press"/>
                <a:cs typeface="#9Slide07 SVNUT Triumph Press"/>
                <a:sym typeface="#9Slide07 SVNUT Triumph Press"/>
              </a:rPr>
              <a:t>3.1.2. Đọc hiểu văn bản</a:t>
            </a:r>
          </a:p>
        </p:txBody>
      </p:sp>
      <p:sp>
        <p:nvSpPr>
          <p:cNvPr id="10" name="TextBox 10"/>
          <p:cNvSpPr txBox="1"/>
          <p:nvPr/>
        </p:nvSpPr>
        <p:spPr>
          <a:xfrm>
            <a:off x="2306969" y="2694809"/>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đường đê</a:t>
            </a:r>
          </a:p>
        </p:txBody>
      </p:sp>
      <p:sp>
        <p:nvSpPr>
          <p:cNvPr id="11" name="TextBox 11"/>
          <p:cNvSpPr txBox="1"/>
          <p:nvPr/>
        </p:nvSpPr>
        <p:spPr>
          <a:xfrm>
            <a:off x="2869752" y="1612939"/>
            <a:ext cx="12074228" cy="771525"/>
          </a:xfrm>
          <a:prstGeom prst="rect">
            <a:avLst/>
          </a:prstGeom>
        </p:spPr>
        <p:txBody>
          <a:bodyPr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200053"/>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3" name="Freeform 3"/>
          <p:cNvSpPr/>
          <p:nvPr/>
        </p:nvSpPr>
        <p:spPr>
          <a:xfrm>
            <a:off x="10972800" y="7023338"/>
            <a:ext cx="7315200" cy="3218688"/>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262003" y="6044315"/>
            <a:ext cx="6258251" cy="4114800"/>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a:off x="1252036" y="3283220"/>
            <a:ext cx="16007264" cy="4848148"/>
            <a:chOff x="0" y="0"/>
            <a:chExt cx="4215905" cy="1276878"/>
          </a:xfrm>
        </p:grpSpPr>
        <p:sp>
          <p:nvSpPr>
            <p:cNvPr id="9" name="Freeform 9"/>
            <p:cNvSpPr/>
            <p:nvPr/>
          </p:nvSpPr>
          <p:spPr>
            <a:xfrm>
              <a:off x="0" y="0"/>
              <a:ext cx="4215905" cy="1276878"/>
            </a:xfrm>
            <a:custGeom>
              <a:avLst/>
              <a:gdLst/>
              <a:ahLst/>
              <a:cxnLst/>
              <a:rect l="l" t="t" r="r" b="b"/>
              <a:pathLst>
                <a:path w="4215905" h="1276878">
                  <a:moveTo>
                    <a:pt x="24666" y="0"/>
                  </a:moveTo>
                  <a:lnTo>
                    <a:pt x="4191239" y="0"/>
                  </a:lnTo>
                  <a:cubicBezTo>
                    <a:pt x="4204862" y="0"/>
                    <a:pt x="4215905" y="11043"/>
                    <a:pt x="4215905" y="24666"/>
                  </a:cubicBezTo>
                  <a:lnTo>
                    <a:pt x="4215905" y="1252212"/>
                  </a:lnTo>
                  <a:cubicBezTo>
                    <a:pt x="4215905" y="1265835"/>
                    <a:pt x="4204862" y="1276878"/>
                    <a:pt x="4191239" y="1276878"/>
                  </a:cubicBezTo>
                  <a:lnTo>
                    <a:pt x="24666" y="1276878"/>
                  </a:lnTo>
                  <a:cubicBezTo>
                    <a:pt x="11043" y="1276878"/>
                    <a:pt x="0" y="1265835"/>
                    <a:pt x="0" y="1252212"/>
                  </a:cubicBezTo>
                  <a:lnTo>
                    <a:pt x="0" y="24666"/>
                  </a:lnTo>
                  <a:cubicBezTo>
                    <a:pt x="0" y="11043"/>
                    <a:pt x="11043" y="0"/>
                    <a:pt x="24666" y="0"/>
                  </a:cubicBezTo>
                  <a:close/>
                </a:path>
              </a:pathLst>
            </a:custGeom>
            <a:solidFill>
              <a:srgbClr val="FFFFFF">
                <a:alpha val="90980"/>
              </a:srgbClr>
            </a:solidFill>
          </p:spPr>
          <p:txBody>
            <a:bodyPr/>
            <a:lstStyle/>
            <a:p>
              <a:endParaRPr lang="en-US"/>
            </a:p>
          </p:txBody>
        </p:sp>
        <p:sp>
          <p:nvSpPr>
            <p:cNvPr id="10" name="TextBox 10"/>
            <p:cNvSpPr txBox="1"/>
            <p:nvPr/>
          </p:nvSpPr>
          <p:spPr>
            <a:xfrm>
              <a:off x="0" y="-38100"/>
              <a:ext cx="4215905" cy="131497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30254" y="5949065"/>
            <a:ext cx="13117524" cy="1562100"/>
          </a:xfrm>
          <a:prstGeom prst="rect">
            <a:avLst/>
          </a:prstGeom>
        </p:spPr>
        <p:txBody>
          <a:bodyPr lIns="0" tIns="0" rIns="0" bIns="0" rtlCol="0" anchor="t">
            <a:spAutoFit/>
          </a:bodyPr>
          <a:lstStyle/>
          <a:p>
            <a:pPr algn="just">
              <a:lnSpc>
                <a:spcPts val="6299"/>
              </a:lnSpc>
              <a:spcBef>
                <a:spcPct val="0"/>
              </a:spcBef>
            </a:pPr>
            <a:r>
              <a:rPr lang="en-US" sz="4499" b="1" dirty="0" err="1">
                <a:solidFill>
                  <a:srgbClr val="2A2969"/>
                </a:solidFill>
                <a:latin typeface="Roboto Condensed Bold"/>
                <a:ea typeface="Roboto Condensed Bold"/>
                <a:cs typeface="Roboto Condensed Bold"/>
                <a:sym typeface="Roboto Condensed Bold"/>
              </a:rPr>
              <a:t>Bức</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tranh</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đổi</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từ</a:t>
            </a:r>
            <a:r>
              <a:rPr lang="en-US" sz="4499" b="1" dirty="0">
                <a:solidFill>
                  <a:srgbClr val="2A2969"/>
                </a:solidFill>
                <a:latin typeface="Roboto Condensed Bold"/>
                <a:ea typeface="Roboto Condensed Bold"/>
                <a:cs typeface="Roboto Condensed Bold"/>
                <a:sym typeface="Roboto Condensed Bold"/>
              </a:rPr>
              <a:t> gam </a:t>
            </a:r>
            <a:r>
              <a:rPr lang="en-US" sz="4499" b="1" dirty="0" err="1">
                <a:solidFill>
                  <a:srgbClr val="2A2969"/>
                </a:solidFill>
                <a:latin typeface="Roboto Condensed Bold"/>
                <a:ea typeface="Roboto Condensed Bold"/>
                <a:cs typeface="Roboto Condensed Bold"/>
                <a:sym typeface="Roboto Condensed Bold"/>
              </a:rPr>
              <a:t>màu</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buồn</a:t>
            </a:r>
            <a:r>
              <a:rPr lang="en-US" sz="4499" b="1" dirty="0">
                <a:solidFill>
                  <a:srgbClr val="2A2969"/>
                </a:solidFill>
                <a:latin typeface="Roboto Condensed Bold"/>
                <a:ea typeface="Roboto Condensed Bold"/>
                <a:cs typeface="Roboto Condensed Bold"/>
                <a:sym typeface="Roboto Condensed Bold"/>
              </a:rPr>
              <a:t> sang </a:t>
            </a:r>
            <a:r>
              <a:rPr lang="en-US" sz="4499" b="1" dirty="0" err="1">
                <a:solidFill>
                  <a:srgbClr val="2A2969"/>
                </a:solidFill>
                <a:latin typeface="Roboto Condensed Bold"/>
                <a:ea typeface="Roboto Condensed Bold"/>
                <a:cs typeface="Roboto Condensed Bold"/>
                <a:sym typeface="Roboto Condensed Bold"/>
              </a:rPr>
              <a:t>màu</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sôi</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động</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từ</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tĩnh</a:t>
            </a:r>
            <a:r>
              <a:rPr lang="en-US" sz="4499" b="1" dirty="0">
                <a:solidFill>
                  <a:srgbClr val="2A2969"/>
                </a:solidFill>
                <a:latin typeface="Roboto Condensed Bold"/>
                <a:ea typeface="Roboto Condensed Bold"/>
                <a:cs typeface="Roboto Condensed Bold"/>
                <a:sym typeface="Roboto Condensed Bold"/>
              </a:rPr>
              <a:t> sang </a:t>
            </a:r>
            <a:r>
              <a:rPr lang="en-US" sz="4499" b="1" dirty="0" err="1">
                <a:solidFill>
                  <a:srgbClr val="2A2969"/>
                </a:solidFill>
                <a:latin typeface="Roboto Condensed Bold"/>
                <a:ea typeface="Roboto Condensed Bold"/>
                <a:cs typeface="Roboto Condensed Bold"/>
                <a:sym typeface="Roboto Condensed Bold"/>
              </a:rPr>
              <a:t>động</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làm</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vơi</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nỗi</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cô</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đơn</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của</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bến</a:t>
            </a:r>
            <a:r>
              <a:rPr lang="en-US" sz="4499" b="1" dirty="0">
                <a:solidFill>
                  <a:srgbClr val="2A2969"/>
                </a:solidFill>
                <a:latin typeface="Roboto Condensed Bold"/>
                <a:ea typeface="Roboto Condensed Bold"/>
                <a:cs typeface="Roboto Condensed Bold"/>
                <a:sym typeface="Roboto Condensed Bold"/>
              </a:rPr>
              <a:t> </a:t>
            </a:r>
            <a:r>
              <a:rPr lang="en-US" sz="4499" b="1" dirty="0" err="1">
                <a:solidFill>
                  <a:srgbClr val="2A2969"/>
                </a:solidFill>
                <a:latin typeface="Roboto Condensed Bold"/>
                <a:ea typeface="Roboto Condensed Bold"/>
                <a:cs typeface="Roboto Condensed Bold"/>
                <a:sym typeface="Roboto Condensed Bold"/>
              </a:rPr>
              <a:t>vắng</a:t>
            </a:r>
            <a:r>
              <a:rPr lang="en-US" sz="4499" b="1" dirty="0">
                <a:solidFill>
                  <a:srgbClr val="2A2969"/>
                </a:solidFill>
                <a:latin typeface="Roboto Condensed Bold"/>
                <a:ea typeface="Roboto Condensed Bold"/>
                <a:cs typeface="Roboto Condensed Bold"/>
                <a:sym typeface="Roboto Condensed Bold"/>
              </a:rPr>
              <a:t>.</a:t>
            </a:r>
          </a:p>
        </p:txBody>
      </p:sp>
      <p:sp>
        <p:nvSpPr>
          <p:cNvPr id="12" name="TextBox 12"/>
          <p:cNvSpPr txBox="1"/>
          <p:nvPr/>
        </p:nvSpPr>
        <p:spPr>
          <a:xfrm>
            <a:off x="2263558" y="1793686"/>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đường đê</a:t>
            </a:r>
          </a:p>
        </p:txBody>
      </p:sp>
      <p:sp>
        <p:nvSpPr>
          <p:cNvPr id="13" name="TextBox 13"/>
          <p:cNvSpPr txBox="1"/>
          <p:nvPr/>
        </p:nvSpPr>
        <p:spPr>
          <a:xfrm>
            <a:off x="2421662" y="3666695"/>
            <a:ext cx="13444677" cy="1562100"/>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 Nghệ thuật: liệt kê các sự vật hiện lên trên đường đê, trong mùa xuân.</a:t>
            </a:r>
          </a:p>
        </p:txBody>
      </p:sp>
      <p:sp>
        <p:nvSpPr>
          <p:cNvPr id="14" name="Freeform 14"/>
          <p:cNvSpPr/>
          <p:nvPr/>
        </p:nvSpPr>
        <p:spPr>
          <a:xfrm rot="1277662">
            <a:off x="2009511" y="5498671"/>
            <a:ext cx="1047637" cy="1091289"/>
          </a:xfrm>
          <a:custGeom>
            <a:avLst/>
            <a:gdLst/>
            <a:ahLst/>
            <a:cxnLst/>
            <a:rect l="l" t="t" r="r" b="b"/>
            <a:pathLst>
              <a:path w="1047637" h="1091289">
                <a:moveTo>
                  <a:pt x="0" y="0"/>
                </a:moveTo>
                <a:lnTo>
                  <a:pt x="1047637" y="0"/>
                </a:lnTo>
                <a:lnTo>
                  <a:pt x="1047637" y="1091288"/>
                </a:lnTo>
                <a:lnTo>
                  <a:pt x="0" y="1091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p:cNvSpPr txBox="1"/>
          <p:nvPr/>
        </p:nvSpPr>
        <p:spPr>
          <a:xfrm>
            <a:off x="1847118" y="595312"/>
            <a:ext cx="12074228" cy="771525"/>
          </a:xfrm>
          <a:prstGeom prst="rect">
            <a:avLst/>
          </a:prstGeom>
        </p:spPr>
        <p:txBody>
          <a:bodyPr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200053"/>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6" name="TextBox 6"/>
          <p:cNvSpPr txBox="1"/>
          <p:nvPr/>
        </p:nvSpPr>
        <p:spPr>
          <a:xfrm>
            <a:off x="5220730" y="3343884"/>
            <a:ext cx="13436927" cy="4165599"/>
          </a:xfrm>
          <a:prstGeom prst="rect">
            <a:avLst/>
          </a:prstGeom>
        </p:spPr>
        <p:txBody>
          <a:bodyPr lIns="0" tIns="0" rIns="0" bIns="0" rtlCol="0" anchor="t">
            <a:spAutoFit/>
          </a:bodyPr>
          <a:lstStyle/>
          <a:p>
            <a:pPr algn="just">
              <a:lnSpc>
                <a:spcPts val="6499"/>
              </a:lnSpc>
            </a:pPr>
            <a:r>
              <a:rPr lang="en-US" sz="6499">
                <a:solidFill>
                  <a:srgbClr val="3C3333"/>
                </a:solidFill>
                <a:latin typeface="#9Slide05 VL Fadilla"/>
                <a:ea typeface="#9Slide05 VL Fadilla"/>
                <a:cs typeface="#9Slide05 VL Fadilla"/>
                <a:sym typeface="#9Slide05 VL Fadilla"/>
              </a:rPr>
              <a:t>Trong đồng lúa xanh rờn và ướt lặng,</a:t>
            </a:r>
          </a:p>
          <a:p>
            <a:pPr algn="just">
              <a:lnSpc>
                <a:spcPts val="6499"/>
              </a:lnSpc>
            </a:pPr>
            <a:r>
              <a:rPr lang="en-US" sz="6499">
                <a:solidFill>
                  <a:srgbClr val="3C3333"/>
                </a:solidFill>
                <a:latin typeface="#9Slide05 VL Fadilla"/>
                <a:ea typeface="#9Slide05 VL Fadilla"/>
                <a:cs typeface="#9Slide05 VL Fadilla"/>
                <a:sym typeface="#9Slide05 VL Fadilla"/>
              </a:rPr>
              <a:t>Lũ cò con chốc chốc vụt bay ra,</a:t>
            </a:r>
          </a:p>
          <a:p>
            <a:pPr algn="just">
              <a:lnSpc>
                <a:spcPts val="6499"/>
              </a:lnSpc>
            </a:pPr>
            <a:r>
              <a:rPr lang="en-US" sz="6499">
                <a:solidFill>
                  <a:srgbClr val="3C3333"/>
                </a:solidFill>
                <a:latin typeface="#9Slide05 VL Fadilla"/>
                <a:ea typeface="#9Slide05 VL Fadilla"/>
                <a:cs typeface="#9Slide05 VL Fadilla"/>
                <a:sym typeface="#9Slide05 VL Fadilla"/>
              </a:rPr>
              <a:t>Làm giật mình một cô nàng yếm thắm</a:t>
            </a:r>
          </a:p>
          <a:p>
            <a:pPr algn="just">
              <a:lnSpc>
                <a:spcPts val="6499"/>
              </a:lnSpc>
            </a:pPr>
            <a:r>
              <a:rPr lang="en-US" sz="6499">
                <a:solidFill>
                  <a:srgbClr val="3C3333"/>
                </a:solidFill>
                <a:latin typeface="#9Slide05 VL Fadilla"/>
                <a:ea typeface="#9Slide05 VL Fadilla"/>
                <a:cs typeface="#9Slide05 VL Fadilla"/>
                <a:sym typeface="#9Slide05 VL Fadilla"/>
              </a:rPr>
              <a:t>Cúi cuốc cào cỏ ruộng sắp ra hoa.</a:t>
            </a:r>
          </a:p>
          <a:p>
            <a:pPr algn="just">
              <a:lnSpc>
                <a:spcPts val="6499"/>
              </a:lnSpc>
            </a:pPr>
            <a:endParaRPr lang="en-US" sz="6499">
              <a:solidFill>
                <a:srgbClr val="3C3333"/>
              </a:solidFill>
              <a:latin typeface="#9Slide05 VL Fadilla"/>
              <a:ea typeface="#9Slide05 VL Fadilla"/>
              <a:cs typeface="#9Slide05 VL Fadilla"/>
              <a:sym typeface="#9Slide05 VL Fadilla"/>
            </a:endParaRPr>
          </a:p>
        </p:txBody>
      </p:sp>
      <p:grpSp>
        <p:nvGrpSpPr>
          <p:cNvPr id="10" name="Group 10"/>
          <p:cNvGrpSpPr/>
          <p:nvPr/>
        </p:nvGrpSpPr>
        <p:grpSpPr>
          <a:xfrm>
            <a:off x="781571" y="4440419"/>
            <a:ext cx="3599659" cy="905081"/>
            <a:chOff x="0" y="0"/>
            <a:chExt cx="948058" cy="238375"/>
          </a:xfrm>
        </p:grpSpPr>
        <p:sp>
          <p:nvSpPr>
            <p:cNvPr id="11" name="Freeform 11"/>
            <p:cNvSpPr/>
            <p:nvPr/>
          </p:nvSpPr>
          <p:spPr>
            <a:xfrm>
              <a:off x="0" y="0"/>
              <a:ext cx="948058" cy="238375"/>
            </a:xfrm>
            <a:custGeom>
              <a:avLst/>
              <a:gdLst/>
              <a:ahLst/>
              <a:cxnLst/>
              <a:rect l="l" t="t" r="r" b="b"/>
              <a:pathLst>
                <a:path w="948058" h="238375">
                  <a:moveTo>
                    <a:pt x="109688" y="0"/>
                  </a:moveTo>
                  <a:lnTo>
                    <a:pt x="838371" y="0"/>
                  </a:lnTo>
                  <a:cubicBezTo>
                    <a:pt x="867462" y="0"/>
                    <a:pt x="895361" y="11556"/>
                    <a:pt x="915932" y="32127"/>
                  </a:cubicBezTo>
                  <a:cubicBezTo>
                    <a:pt x="936502" y="52697"/>
                    <a:pt x="948058" y="80597"/>
                    <a:pt x="948058" y="109688"/>
                  </a:cubicBezTo>
                  <a:lnTo>
                    <a:pt x="948058" y="128688"/>
                  </a:lnTo>
                  <a:cubicBezTo>
                    <a:pt x="948058" y="157778"/>
                    <a:pt x="936502" y="185678"/>
                    <a:pt x="915932" y="206248"/>
                  </a:cubicBezTo>
                  <a:cubicBezTo>
                    <a:pt x="895361" y="226819"/>
                    <a:pt x="867462" y="238375"/>
                    <a:pt x="838371" y="238375"/>
                  </a:cubicBezTo>
                  <a:lnTo>
                    <a:pt x="109688" y="238375"/>
                  </a:lnTo>
                  <a:cubicBezTo>
                    <a:pt x="80597" y="238375"/>
                    <a:pt x="52697" y="226819"/>
                    <a:pt x="32127" y="206248"/>
                  </a:cubicBezTo>
                  <a:cubicBezTo>
                    <a:pt x="11556" y="185678"/>
                    <a:pt x="0" y="157778"/>
                    <a:pt x="0" y="128688"/>
                  </a:cubicBezTo>
                  <a:lnTo>
                    <a:pt x="0" y="109688"/>
                  </a:lnTo>
                  <a:cubicBezTo>
                    <a:pt x="0" y="80597"/>
                    <a:pt x="11556" y="52697"/>
                    <a:pt x="32127" y="32127"/>
                  </a:cubicBezTo>
                  <a:cubicBezTo>
                    <a:pt x="52697" y="11556"/>
                    <a:pt x="80597" y="0"/>
                    <a:pt x="109688" y="0"/>
                  </a:cubicBezTo>
                  <a:close/>
                </a:path>
              </a:pathLst>
            </a:custGeom>
            <a:solidFill>
              <a:srgbClr val="8D5B31"/>
            </a:solidFill>
          </p:spPr>
          <p:txBody>
            <a:bodyPr/>
            <a:lstStyle/>
            <a:p>
              <a:endParaRPr lang="en-US"/>
            </a:p>
          </p:txBody>
        </p:sp>
        <p:sp>
          <p:nvSpPr>
            <p:cNvPr id="12" name="TextBox 12"/>
            <p:cNvSpPr txBox="1"/>
            <p:nvPr/>
          </p:nvSpPr>
          <p:spPr>
            <a:xfrm>
              <a:off x="0" y="-76200"/>
              <a:ext cx="948058" cy="314575"/>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ea typeface="Roboto Condensed"/>
                  <a:cs typeface="Roboto Condensed"/>
                  <a:sym typeface="Roboto Condensed"/>
                </a:rPr>
                <a:t>Hình ảnh, liệt kê</a:t>
              </a:r>
            </a:p>
          </p:txBody>
        </p:sp>
      </p:grpSp>
      <p:sp>
        <p:nvSpPr>
          <p:cNvPr id="13" name="TextBox 13"/>
          <p:cNvSpPr txBox="1"/>
          <p:nvPr/>
        </p:nvSpPr>
        <p:spPr>
          <a:xfrm>
            <a:off x="5220730" y="3343884"/>
            <a:ext cx="13436927" cy="4165599"/>
          </a:xfrm>
          <a:prstGeom prst="rect">
            <a:avLst/>
          </a:prstGeom>
        </p:spPr>
        <p:txBody>
          <a:bodyPr lIns="0" tIns="0" rIns="0" bIns="0" rtlCol="0" anchor="t">
            <a:spAutoFit/>
          </a:bodyPr>
          <a:lstStyle/>
          <a:p>
            <a:pPr algn="just">
              <a:lnSpc>
                <a:spcPts val="6499"/>
              </a:lnSpc>
            </a:pPr>
            <a:r>
              <a:rPr lang="en-US" sz="6499">
                <a:solidFill>
                  <a:srgbClr val="3C3333"/>
                </a:solidFill>
                <a:latin typeface="#9Slide05 VL Fadilla"/>
                <a:ea typeface="#9Slide05 VL Fadilla"/>
                <a:cs typeface="#9Slide05 VL Fadilla"/>
                <a:sym typeface="#9Slide05 VL Fadilla"/>
              </a:rPr>
              <a:t>Trong</a:t>
            </a:r>
            <a:r>
              <a:rPr lang="en-US" sz="6499">
                <a:solidFill>
                  <a:srgbClr val="2A2969"/>
                </a:solidFill>
                <a:latin typeface="#9Slide05 VL Fadilla"/>
                <a:ea typeface="#9Slide05 VL Fadilla"/>
                <a:cs typeface="#9Slide05 VL Fadilla"/>
                <a:sym typeface="#9Slide05 VL Fadilla"/>
              </a:rPr>
              <a:t> </a:t>
            </a:r>
            <a:r>
              <a:rPr lang="en-US" sz="6499">
                <a:solidFill>
                  <a:srgbClr val="863D3D"/>
                </a:solidFill>
                <a:latin typeface="#9Slide05 VL Fadilla"/>
                <a:ea typeface="#9Slide05 VL Fadilla"/>
                <a:cs typeface="#9Slide05 VL Fadilla"/>
                <a:sym typeface="#9Slide05 VL Fadilla"/>
              </a:rPr>
              <a:t>đồng lúa</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xanh rờn và ướt lặng,</a:t>
            </a:r>
          </a:p>
          <a:p>
            <a:pPr algn="just">
              <a:lnSpc>
                <a:spcPts val="6499"/>
              </a:lnSpc>
            </a:pPr>
            <a:r>
              <a:rPr lang="en-US" sz="6499">
                <a:solidFill>
                  <a:srgbClr val="863D3D"/>
                </a:solidFill>
                <a:latin typeface="#9Slide05 VL Fadilla"/>
                <a:ea typeface="#9Slide05 VL Fadilla"/>
                <a:cs typeface="#9Slide05 VL Fadilla"/>
                <a:sym typeface="#9Slide05 VL Fadilla"/>
              </a:rPr>
              <a:t>Lũ cò con</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chốc chốc vụt bay ra,</a:t>
            </a:r>
          </a:p>
          <a:p>
            <a:pPr algn="just">
              <a:lnSpc>
                <a:spcPts val="6499"/>
              </a:lnSpc>
            </a:pPr>
            <a:r>
              <a:rPr lang="en-US" sz="6499">
                <a:solidFill>
                  <a:srgbClr val="3C3333"/>
                </a:solidFill>
                <a:latin typeface="#9Slide05 VL Fadilla"/>
                <a:ea typeface="#9Slide05 VL Fadilla"/>
                <a:cs typeface="#9Slide05 VL Fadilla"/>
                <a:sym typeface="#9Slide05 VL Fadilla"/>
              </a:rPr>
              <a:t>Làm giật mình một</a:t>
            </a:r>
            <a:r>
              <a:rPr lang="en-US" sz="6499">
                <a:solidFill>
                  <a:srgbClr val="2A2969"/>
                </a:solidFill>
                <a:latin typeface="#9Slide05 VL Fadilla"/>
                <a:ea typeface="#9Slide05 VL Fadilla"/>
                <a:cs typeface="#9Slide05 VL Fadilla"/>
                <a:sym typeface="#9Slide05 VL Fadilla"/>
              </a:rPr>
              <a:t> </a:t>
            </a:r>
            <a:r>
              <a:rPr lang="en-US" sz="6499">
                <a:solidFill>
                  <a:srgbClr val="863D3D"/>
                </a:solidFill>
                <a:latin typeface="#9Slide05 VL Fadilla"/>
                <a:ea typeface="#9Slide05 VL Fadilla"/>
                <a:cs typeface="#9Slide05 VL Fadilla"/>
                <a:sym typeface="#9Slide05 VL Fadilla"/>
              </a:rPr>
              <a:t>cô nàng yếm thắm</a:t>
            </a:r>
          </a:p>
          <a:p>
            <a:pPr algn="just">
              <a:lnSpc>
                <a:spcPts val="6499"/>
              </a:lnSpc>
            </a:pPr>
            <a:r>
              <a:rPr lang="en-US" sz="6499">
                <a:solidFill>
                  <a:srgbClr val="3C3333"/>
                </a:solidFill>
                <a:latin typeface="#9Slide05 VL Fadilla"/>
                <a:ea typeface="#9Slide05 VL Fadilla"/>
                <a:cs typeface="#9Slide05 VL Fadilla"/>
                <a:sym typeface="#9Slide05 VL Fadilla"/>
              </a:rPr>
              <a:t>Cúi cuốc</a:t>
            </a:r>
            <a:r>
              <a:rPr lang="en-US" sz="6499">
                <a:solidFill>
                  <a:srgbClr val="2A2969"/>
                </a:solidFill>
                <a:latin typeface="#9Slide05 VL Fadilla"/>
                <a:ea typeface="#9Slide05 VL Fadilla"/>
                <a:cs typeface="#9Slide05 VL Fadilla"/>
                <a:sym typeface="#9Slide05 VL Fadilla"/>
              </a:rPr>
              <a:t> </a:t>
            </a:r>
            <a:r>
              <a:rPr lang="en-US" sz="6499">
                <a:solidFill>
                  <a:srgbClr val="863D3D"/>
                </a:solidFill>
                <a:latin typeface="#9Slide05 VL Fadilla"/>
                <a:ea typeface="#9Slide05 VL Fadilla"/>
                <a:cs typeface="#9Slide05 VL Fadilla"/>
                <a:sym typeface="#9Slide05 VL Fadilla"/>
              </a:rPr>
              <a:t>cào cỏ ruộng</a:t>
            </a:r>
            <a:r>
              <a:rPr lang="en-US" sz="6499">
                <a:solidFill>
                  <a:srgbClr val="2A2969"/>
                </a:solidFill>
                <a:latin typeface="#9Slide05 VL Fadilla"/>
                <a:ea typeface="#9Slide05 VL Fadilla"/>
                <a:cs typeface="#9Slide05 VL Fadilla"/>
                <a:sym typeface="#9Slide05 VL Fadilla"/>
              </a:rPr>
              <a:t> </a:t>
            </a:r>
            <a:r>
              <a:rPr lang="en-US" sz="6499">
                <a:solidFill>
                  <a:srgbClr val="3C3333"/>
                </a:solidFill>
                <a:latin typeface="#9Slide05 VL Fadilla"/>
                <a:ea typeface="#9Slide05 VL Fadilla"/>
                <a:cs typeface="#9Slide05 VL Fadilla"/>
                <a:sym typeface="#9Slide05 VL Fadilla"/>
              </a:rPr>
              <a:t>sắp ra hoa.</a:t>
            </a:r>
          </a:p>
          <a:p>
            <a:pPr algn="just">
              <a:lnSpc>
                <a:spcPts val="6499"/>
              </a:lnSpc>
            </a:pPr>
            <a:endParaRPr lang="en-US" sz="6499">
              <a:solidFill>
                <a:srgbClr val="3C3333"/>
              </a:solidFill>
              <a:latin typeface="#9Slide05 VL Fadilla"/>
              <a:ea typeface="#9Slide05 VL Fadilla"/>
              <a:cs typeface="#9Slide05 VL Fadilla"/>
              <a:sym typeface="#9Slide05 VL Fadilla"/>
            </a:endParaRPr>
          </a:p>
        </p:txBody>
      </p:sp>
      <p:sp>
        <p:nvSpPr>
          <p:cNvPr id="14" name="TextBox 14"/>
          <p:cNvSpPr txBox="1"/>
          <p:nvPr/>
        </p:nvSpPr>
        <p:spPr>
          <a:xfrm>
            <a:off x="2263558" y="1793686"/>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cánh đồng</a:t>
            </a:r>
          </a:p>
        </p:txBody>
      </p:sp>
      <p:sp>
        <p:nvSpPr>
          <p:cNvPr id="15" name="TextBox 15"/>
          <p:cNvSpPr txBox="1"/>
          <p:nvPr/>
        </p:nvSpPr>
        <p:spPr>
          <a:xfrm>
            <a:off x="1741830" y="595312"/>
            <a:ext cx="13345769" cy="750205"/>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9" name="TextBox 9"/>
          <p:cNvSpPr txBox="1"/>
          <p:nvPr/>
        </p:nvSpPr>
        <p:spPr>
          <a:xfrm>
            <a:off x="1551976" y="2643662"/>
            <a:ext cx="14789721" cy="1562100"/>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 Hình ảnh: đồng lúa xanh rờn, lũ cò vụt bay, cô nàng yếm thắm cào cỏ ruộng</a:t>
            </a:r>
          </a:p>
        </p:txBody>
      </p:sp>
      <p:sp>
        <p:nvSpPr>
          <p:cNvPr id="10" name="TextBox 10"/>
          <p:cNvSpPr txBox="1"/>
          <p:nvPr/>
        </p:nvSpPr>
        <p:spPr>
          <a:xfrm>
            <a:off x="2304884" y="1460710"/>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cánh đồng</a:t>
            </a:r>
          </a:p>
        </p:txBody>
      </p:sp>
      <p:sp>
        <p:nvSpPr>
          <p:cNvPr id="11" name="TextBox 11"/>
          <p:cNvSpPr txBox="1"/>
          <p:nvPr/>
        </p:nvSpPr>
        <p:spPr>
          <a:xfrm>
            <a:off x="1551976" y="4539137"/>
            <a:ext cx="14595077" cy="771525"/>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 Nghệ thuật: Liệt kê các hoạt động của con người nơi thôn quê.</a:t>
            </a:r>
          </a:p>
        </p:txBody>
      </p:sp>
      <p:sp>
        <p:nvSpPr>
          <p:cNvPr id="12" name="TextBox 12"/>
          <p:cNvSpPr txBox="1"/>
          <p:nvPr/>
        </p:nvSpPr>
        <p:spPr>
          <a:xfrm>
            <a:off x="2304884" y="5644038"/>
            <a:ext cx="14595077" cy="1562100"/>
          </a:xfrm>
          <a:prstGeom prst="rect">
            <a:avLst/>
          </a:prstGeom>
        </p:spPr>
        <p:txBody>
          <a:bodyPr lIns="0" tIns="0" rIns="0" bIns="0" rtlCol="0" anchor="t">
            <a:spAutoFit/>
          </a:bodyPr>
          <a:lstStyle/>
          <a:p>
            <a:pPr algn="just">
              <a:lnSpc>
                <a:spcPts val="6299"/>
              </a:lnSpc>
              <a:spcBef>
                <a:spcPct val="0"/>
              </a:spcBef>
            </a:pPr>
            <a:r>
              <a:rPr lang="en-US" sz="4499" b="1">
                <a:solidFill>
                  <a:srgbClr val="2A2969"/>
                </a:solidFill>
                <a:latin typeface="Roboto Condensed Bold"/>
                <a:ea typeface="Roboto Condensed Bold"/>
                <a:cs typeface="Roboto Condensed Bold"/>
                <a:sym typeface="Roboto Condensed Bold"/>
              </a:rPr>
              <a:t>Hình ảnh cô gái xuất hiện như một điểm nhấn, diễn tả nhịp sống khoan thai nơi đồng quê.</a:t>
            </a:r>
          </a:p>
        </p:txBody>
      </p:sp>
      <p:sp>
        <p:nvSpPr>
          <p:cNvPr id="13" name="Freeform 13"/>
          <p:cNvSpPr/>
          <p:nvPr/>
        </p:nvSpPr>
        <p:spPr>
          <a:xfrm rot="1277662">
            <a:off x="1219668" y="5408615"/>
            <a:ext cx="1047637" cy="1091289"/>
          </a:xfrm>
          <a:custGeom>
            <a:avLst/>
            <a:gdLst/>
            <a:ahLst/>
            <a:cxnLst/>
            <a:rect l="l" t="t" r="r" b="b"/>
            <a:pathLst>
              <a:path w="1047637" h="1091289">
                <a:moveTo>
                  <a:pt x="0" y="0"/>
                </a:moveTo>
                <a:lnTo>
                  <a:pt x="1047638" y="0"/>
                </a:lnTo>
                <a:lnTo>
                  <a:pt x="1047638" y="1091289"/>
                </a:lnTo>
                <a:lnTo>
                  <a:pt x="0" y="109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1741830" y="419100"/>
            <a:ext cx="13421969" cy="750205"/>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9" name="TextBox 9"/>
          <p:cNvSpPr txBox="1"/>
          <p:nvPr/>
        </p:nvSpPr>
        <p:spPr>
          <a:xfrm>
            <a:off x="1028700" y="301435"/>
            <a:ext cx="13468549" cy="854076"/>
          </a:xfrm>
          <a:prstGeom prst="rect">
            <a:avLst/>
          </a:prstGeom>
        </p:spPr>
        <p:txBody>
          <a:bodyPr lIns="0" tIns="0" rIns="0" bIns="0" rtlCol="0" anchor="t">
            <a:spAutoFit/>
          </a:bodyPr>
          <a:lstStyle/>
          <a:p>
            <a:pPr algn="ctr">
              <a:lnSpc>
                <a:spcPts val="6999"/>
              </a:lnSpc>
              <a:spcBef>
                <a:spcPct val="0"/>
              </a:spcBef>
            </a:pPr>
            <a:r>
              <a:rPr lang="en-US" sz="4999" b="1">
                <a:solidFill>
                  <a:srgbClr val="3F726D"/>
                </a:solidFill>
                <a:latin typeface="Roboto Condensed Bold"/>
                <a:ea typeface="Roboto Condensed Bold"/>
                <a:cs typeface="Roboto Condensed Bold"/>
                <a:sym typeface="Roboto Condensed Bold"/>
              </a:rPr>
              <a:t>c. Tìm hiểu cảm xúc trữ tình trong bài thơ Chiều xuân</a:t>
            </a:r>
          </a:p>
        </p:txBody>
      </p:sp>
      <p:sp>
        <p:nvSpPr>
          <p:cNvPr id="10" name="TextBox 10"/>
          <p:cNvSpPr txBox="1"/>
          <p:nvPr/>
        </p:nvSpPr>
        <p:spPr>
          <a:xfrm>
            <a:off x="2304884" y="1460710"/>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cánh đồng</a:t>
            </a:r>
          </a:p>
        </p:txBody>
      </p:sp>
      <p:sp>
        <p:nvSpPr>
          <p:cNvPr id="11" name="TextBox 11"/>
          <p:cNvSpPr txBox="1"/>
          <p:nvPr/>
        </p:nvSpPr>
        <p:spPr>
          <a:xfrm>
            <a:off x="2824237" y="3353275"/>
            <a:ext cx="13322815" cy="3143250"/>
          </a:xfrm>
          <a:prstGeom prst="rect">
            <a:avLst/>
          </a:prstGeom>
        </p:spPr>
        <p:txBody>
          <a:bodyPr lIns="0" tIns="0" rIns="0" bIns="0" rtlCol="0" anchor="t">
            <a:spAutoFit/>
          </a:bodyPr>
          <a:lstStyle/>
          <a:p>
            <a:pPr algn="just">
              <a:lnSpc>
                <a:spcPts val="6299"/>
              </a:lnSpc>
            </a:pPr>
            <a:r>
              <a:rPr lang="en-US" sz="4499" b="1">
                <a:solidFill>
                  <a:srgbClr val="2A2969"/>
                </a:solidFill>
                <a:latin typeface="Roboto Condensed Bold"/>
                <a:ea typeface="Roboto Condensed Bold"/>
                <a:cs typeface="Roboto Condensed Bold"/>
                <a:sym typeface="Roboto Condensed Bold"/>
              </a:rPr>
              <a:t>Bài thơ sử dụng ngôn ngữ đậm chất hội họa, với nhiều gam màu hiện lên rất sinh động: hoa tím, cỏ non tràn biếc cỏ, đàn sáo đen, đồng lúa xanh, cô nàng yếm thắm.</a:t>
            </a:r>
          </a:p>
          <a:p>
            <a:pPr algn="just">
              <a:lnSpc>
                <a:spcPts val="6299"/>
              </a:lnSpc>
              <a:spcBef>
                <a:spcPct val="0"/>
              </a:spcBef>
            </a:pPr>
            <a:endParaRPr lang="en-US" sz="4499" b="1">
              <a:solidFill>
                <a:srgbClr val="2A2969"/>
              </a:solidFill>
              <a:latin typeface="Roboto Condensed Bold"/>
              <a:ea typeface="Roboto Condensed Bold"/>
              <a:cs typeface="Roboto Condensed Bold"/>
              <a:sym typeface="Roboto Condensed Bold"/>
            </a:endParaRPr>
          </a:p>
        </p:txBody>
      </p:sp>
      <p:sp>
        <p:nvSpPr>
          <p:cNvPr id="12" name="Freeform 12"/>
          <p:cNvSpPr/>
          <p:nvPr/>
        </p:nvSpPr>
        <p:spPr>
          <a:xfrm>
            <a:off x="1614206" y="3543641"/>
            <a:ext cx="1047637" cy="1091289"/>
          </a:xfrm>
          <a:custGeom>
            <a:avLst/>
            <a:gdLst/>
            <a:ahLst/>
            <a:cxnLst/>
            <a:rect l="l" t="t" r="r" b="b"/>
            <a:pathLst>
              <a:path w="1047637" h="1091289">
                <a:moveTo>
                  <a:pt x="0" y="0"/>
                </a:moveTo>
                <a:lnTo>
                  <a:pt x="1047638" y="0"/>
                </a:lnTo>
                <a:lnTo>
                  <a:pt x="1047638" y="1091289"/>
                </a:lnTo>
                <a:lnTo>
                  <a:pt x="0" y="1091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706948" y="1641143"/>
            <a:ext cx="18994948" cy="10993326"/>
          </a:xfrm>
          <a:custGeom>
            <a:avLst/>
            <a:gdLst/>
            <a:ahLst/>
            <a:cxnLst/>
            <a:rect l="l" t="t" r="r" b="b"/>
            <a:pathLst>
              <a:path w="18994948" h="10993326">
                <a:moveTo>
                  <a:pt x="0" y="0"/>
                </a:moveTo>
                <a:lnTo>
                  <a:pt x="18994948" y="0"/>
                </a:lnTo>
                <a:lnTo>
                  <a:pt x="18994948" y="10993326"/>
                </a:lnTo>
                <a:lnTo>
                  <a:pt x="0" y="10993326"/>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8104148" y="-956383"/>
            <a:ext cx="42340716" cy="10777637"/>
          </a:xfrm>
          <a:custGeom>
            <a:avLst/>
            <a:gdLst/>
            <a:ahLst/>
            <a:cxnLst/>
            <a:rect l="l" t="t" r="r" b="b"/>
            <a:pathLst>
              <a:path w="42340716" h="10777637">
                <a:moveTo>
                  <a:pt x="0" y="10777637"/>
                </a:moveTo>
                <a:lnTo>
                  <a:pt x="42340716" y="10777637"/>
                </a:lnTo>
                <a:lnTo>
                  <a:pt x="42340716" y="0"/>
                </a:lnTo>
                <a:lnTo>
                  <a:pt x="0" y="0"/>
                </a:lnTo>
                <a:lnTo>
                  <a:pt x="0" y="10777637"/>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5"/>
            <a:stretch>
              <a:fillRect/>
            </a:stretch>
          </a:blipFill>
        </p:spPr>
        <p:txBody>
          <a:bodyPr/>
          <a:lstStyle/>
          <a:p>
            <a:endParaRPr lang="en-US"/>
          </a:p>
        </p:txBody>
      </p:sp>
      <p:sp>
        <p:nvSpPr>
          <p:cNvPr id="5" name="Freeform 5"/>
          <p:cNvSpPr/>
          <p:nvPr/>
        </p:nvSpPr>
        <p:spPr>
          <a:xfrm>
            <a:off x="2962951" y="3529801"/>
            <a:ext cx="10103259" cy="3270930"/>
          </a:xfrm>
          <a:custGeom>
            <a:avLst/>
            <a:gdLst/>
            <a:ahLst/>
            <a:cxnLst/>
            <a:rect l="l" t="t" r="r" b="b"/>
            <a:pathLst>
              <a:path w="10103259" h="3270930">
                <a:moveTo>
                  <a:pt x="0" y="0"/>
                </a:moveTo>
                <a:lnTo>
                  <a:pt x="10103259" y="0"/>
                </a:lnTo>
                <a:lnTo>
                  <a:pt x="10103259" y="3270930"/>
                </a:lnTo>
                <a:lnTo>
                  <a:pt x="0" y="32709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305255" y="838200"/>
            <a:ext cx="15824976" cy="1708166"/>
          </a:xfrm>
          <a:prstGeom prst="rect">
            <a:avLst/>
          </a:prstGeom>
        </p:spPr>
        <p:txBody>
          <a:bodyPr lIns="0" tIns="0" rIns="0" bIns="0" rtlCol="0" anchor="t">
            <a:spAutoFit/>
          </a:bodyPr>
          <a:lstStyle/>
          <a:p>
            <a:pPr marL="2158865" lvl="1" indent="-1079433" algn="l">
              <a:lnSpc>
                <a:spcPts val="13999"/>
              </a:lnSpc>
              <a:spcBef>
                <a:spcPct val="0"/>
              </a:spcBef>
              <a:buAutoNum type="arabicPeriod"/>
            </a:pPr>
            <a:r>
              <a:rPr lang="en-US" sz="9999">
                <a:solidFill>
                  <a:srgbClr val="2A2969"/>
                </a:solidFill>
                <a:latin typeface="#9Slide07 SVNUT Triumph Press"/>
                <a:ea typeface="#9Slide07 SVNUT Triumph Press"/>
                <a:cs typeface="#9Slide07 SVNUT Triumph Press"/>
                <a:sym typeface="#9Slide07 SVNUT Triumph Press"/>
              </a:rPr>
              <a:t>Chuẩn bị đọc</a:t>
            </a:r>
          </a:p>
        </p:txBody>
      </p:sp>
      <p:sp>
        <p:nvSpPr>
          <p:cNvPr id="7" name="TextBox 7"/>
          <p:cNvSpPr txBox="1"/>
          <p:nvPr/>
        </p:nvSpPr>
        <p:spPr>
          <a:xfrm>
            <a:off x="4613365" y="4375285"/>
            <a:ext cx="7208756" cy="1466850"/>
          </a:xfrm>
          <a:prstGeom prst="rect">
            <a:avLst/>
          </a:prstGeom>
        </p:spPr>
        <p:txBody>
          <a:bodyPr lIns="0" tIns="0" rIns="0" bIns="0" rtlCol="0" anchor="t">
            <a:spAutoFit/>
          </a:bodyPr>
          <a:lstStyle/>
          <a:p>
            <a:pPr algn="ctr">
              <a:lnSpc>
                <a:spcPts val="5849"/>
              </a:lnSpc>
            </a:pPr>
            <a:r>
              <a:rPr lang="en-US" sz="4499">
                <a:solidFill>
                  <a:srgbClr val="508696"/>
                </a:solidFill>
                <a:latin typeface="Roboto Condensed"/>
                <a:ea typeface="Roboto Condensed"/>
                <a:cs typeface="Roboto Condensed"/>
                <a:sym typeface="Roboto Condensed"/>
              </a:rPr>
              <a:t>Những bức tranh trên có liên quan đến chủ đề nào?</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9" name="TextBox 9"/>
          <p:cNvSpPr txBox="1"/>
          <p:nvPr/>
        </p:nvSpPr>
        <p:spPr>
          <a:xfrm>
            <a:off x="1028700" y="301435"/>
            <a:ext cx="13468549" cy="854076"/>
          </a:xfrm>
          <a:prstGeom prst="rect">
            <a:avLst/>
          </a:prstGeom>
        </p:spPr>
        <p:txBody>
          <a:bodyPr lIns="0" tIns="0" rIns="0" bIns="0" rtlCol="0" anchor="t">
            <a:spAutoFit/>
          </a:bodyPr>
          <a:lstStyle/>
          <a:p>
            <a:pPr algn="ctr">
              <a:lnSpc>
                <a:spcPts val="6999"/>
              </a:lnSpc>
              <a:spcBef>
                <a:spcPct val="0"/>
              </a:spcBef>
            </a:pPr>
            <a:r>
              <a:rPr lang="en-US" sz="4999" b="1">
                <a:solidFill>
                  <a:srgbClr val="3F726D"/>
                </a:solidFill>
                <a:latin typeface="Roboto Condensed Bold"/>
                <a:ea typeface="Roboto Condensed Bold"/>
                <a:cs typeface="Roboto Condensed Bold"/>
                <a:sym typeface="Roboto Condensed Bold"/>
              </a:rPr>
              <a:t>c. Tìm hiểu cảm xúc trữ tình trong bài thơ Chiều xuân</a:t>
            </a:r>
          </a:p>
        </p:txBody>
      </p:sp>
      <p:sp>
        <p:nvSpPr>
          <p:cNvPr id="10" name="TextBox 10"/>
          <p:cNvSpPr txBox="1"/>
          <p:nvPr/>
        </p:nvSpPr>
        <p:spPr>
          <a:xfrm>
            <a:off x="2304884" y="1460710"/>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Bức tranh chiều xuân trên cánh đồng</a:t>
            </a:r>
          </a:p>
        </p:txBody>
      </p:sp>
      <p:sp>
        <p:nvSpPr>
          <p:cNvPr id="11" name="TextBox 11"/>
          <p:cNvSpPr txBox="1"/>
          <p:nvPr/>
        </p:nvSpPr>
        <p:spPr>
          <a:xfrm>
            <a:off x="1551976" y="2643662"/>
            <a:ext cx="15867338" cy="4724400"/>
          </a:xfrm>
          <a:prstGeom prst="rect">
            <a:avLst/>
          </a:prstGeom>
        </p:spPr>
        <p:txBody>
          <a:bodyPr lIns="0" tIns="0" rIns="0" bIns="0" rtlCol="0" anchor="t">
            <a:spAutoFit/>
          </a:bodyPr>
          <a:lstStyle/>
          <a:p>
            <a:pPr algn="just">
              <a:lnSpc>
                <a:spcPts val="6299"/>
              </a:lnSpc>
              <a:spcBef>
                <a:spcPct val="0"/>
              </a:spcBef>
            </a:pPr>
            <a:r>
              <a:rPr lang="en-US" sz="4499">
                <a:solidFill>
                  <a:srgbClr val="2A2969"/>
                </a:solidFill>
                <a:latin typeface="Roboto Condensed"/>
                <a:ea typeface="Roboto Condensed"/>
                <a:cs typeface="Roboto Condensed"/>
                <a:sym typeface="Roboto Condensed"/>
              </a:rPr>
              <a:t>Bức tranh chiều xuân mở ra trên bến vắng với khung cảnh yên lặng và thanh bình. Quán tranh đứng lặng yên bên cây hoa xoan tím. Bên cạnh đó vạn vật như đang có sự chuyển động: cỏ non tràn biếc cỏ, đàn sáo đen sà xuống hòa cùng vào mấy cánh bướm trôi trước gió. Trên cánh đồng, đàn trâu đang thung thăng gặm cỏ, lũ cò chốc chốc lại vụt ra, cô nàng yếm thắm cào cỏ hy vọng một mùa màng bội thu.</a:t>
            </a:r>
          </a:p>
        </p:txBody>
      </p:sp>
      <p:sp>
        <p:nvSpPr>
          <p:cNvPr id="12" name="Freeform 12"/>
          <p:cNvSpPr/>
          <p:nvPr/>
        </p:nvSpPr>
        <p:spPr>
          <a:xfrm>
            <a:off x="439356" y="2738912"/>
            <a:ext cx="868943" cy="905149"/>
          </a:xfrm>
          <a:custGeom>
            <a:avLst/>
            <a:gdLst/>
            <a:ahLst/>
            <a:cxnLst/>
            <a:rect l="l" t="t" r="r" b="b"/>
            <a:pathLst>
              <a:path w="868943" h="905149">
                <a:moveTo>
                  <a:pt x="0" y="0"/>
                </a:moveTo>
                <a:lnTo>
                  <a:pt x="868942" y="0"/>
                </a:lnTo>
                <a:lnTo>
                  <a:pt x="868942" y="905148"/>
                </a:lnTo>
                <a:lnTo>
                  <a:pt x="0" y="905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3F726D"/>
                </a:solidFill>
                <a:latin typeface="#9Slide07 SVNUT Triumph Press"/>
                <a:ea typeface="#9Slide07 SVNUT Triumph Press"/>
                <a:cs typeface="#9Slide07 SVNUT Triumph Press"/>
                <a:sym typeface="#9Slide07 SVNUT Triumph Press"/>
              </a:rPr>
              <a:t>3.1.2. Đọc hiểu văn bản</a:t>
            </a:r>
          </a:p>
        </p:txBody>
      </p:sp>
      <p:sp>
        <p:nvSpPr>
          <p:cNvPr id="9" name="TextBox 9"/>
          <p:cNvSpPr txBox="1"/>
          <p:nvPr/>
        </p:nvSpPr>
        <p:spPr>
          <a:xfrm>
            <a:off x="6096000" y="3390900"/>
            <a:ext cx="4683683" cy="2272030"/>
          </a:xfrm>
          <a:prstGeom prst="rect">
            <a:avLst/>
          </a:prstGeom>
        </p:spPr>
        <p:txBody>
          <a:bodyPr lIns="0" tIns="0" rIns="0" bIns="0" rtlCol="0" anchor="t">
            <a:spAutoFit/>
          </a:bodyPr>
          <a:lstStyle/>
          <a:p>
            <a:pPr algn="ctr">
              <a:lnSpc>
                <a:spcPts val="6019"/>
              </a:lnSpc>
            </a:pPr>
            <a:r>
              <a:rPr lang="en-US" sz="4299" b="1" dirty="0" err="1">
                <a:solidFill>
                  <a:srgbClr val="508696"/>
                </a:solidFill>
                <a:latin typeface="Roboto Condensed Bold"/>
                <a:ea typeface="Roboto Condensed Bold"/>
                <a:cs typeface="Roboto Condensed Bold"/>
                <a:sym typeface="Roboto Condensed Bold"/>
              </a:rPr>
              <a:t>Đề</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tài</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chủ</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đề</a:t>
            </a:r>
            <a:r>
              <a:rPr lang="en-US" sz="4299" b="1" dirty="0">
                <a:solidFill>
                  <a:srgbClr val="508696"/>
                </a:solidFill>
                <a:latin typeface="Roboto Condensed Bold"/>
                <a:ea typeface="Roboto Condensed Bold"/>
                <a:cs typeface="Roboto Condensed Bold"/>
                <a:sym typeface="Roboto Condensed Bold"/>
              </a:rPr>
              <a:t> , </a:t>
            </a:r>
            <a:r>
              <a:rPr lang="en-US" sz="4299" b="1" dirty="0" err="1">
                <a:solidFill>
                  <a:srgbClr val="508696"/>
                </a:solidFill>
                <a:latin typeface="Roboto Condensed Bold"/>
                <a:ea typeface="Roboto Condensed Bold"/>
                <a:cs typeface="Roboto Condensed Bold"/>
                <a:sym typeface="Roboto Condensed Bold"/>
              </a:rPr>
              <a:t>tư</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tưởng</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của</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văn</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bản</a:t>
            </a:r>
            <a:r>
              <a:rPr lang="en-US" sz="4299" b="1" dirty="0">
                <a:solidFill>
                  <a:srgbClr val="508696"/>
                </a:solidFill>
                <a:latin typeface="Roboto Condensed Bold"/>
                <a:ea typeface="Roboto Condensed Bold"/>
                <a:cs typeface="Roboto Condensed Bold"/>
                <a:sym typeface="Roboto Condensed Bold"/>
              </a:rPr>
              <a:t> </a:t>
            </a:r>
          </a:p>
          <a:p>
            <a:pPr algn="ctr">
              <a:lnSpc>
                <a:spcPts val="6019"/>
              </a:lnSpc>
              <a:spcBef>
                <a:spcPct val="0"/>
              </a:spcBef>
            </a:pPr>
            <a:r>
              <a:rPr lang="en-US" sz="4299" b="1" i="1" dirty="0" err="1">
                <a:solidFill>
                  <a:srgbClr val="508696"/>
                </a:solidFill>
                <a:latin typeface="Roboto Condensed Bold Italics"/>
                <a:ea typeface="Roboto Condensed Bold Italics"/>
                <a:cs typeface="Roboto Condensed Bold Italics"/>
                <a:sym typeface="Roboto Condensed Bold Italics"/>
              </a:rPr>
              <a:t>Chiều</a:t>
            </a:r>
            <a:r>
              <a:rPr lang="en-US" sz="4299" b="1" i="1" dirty="0">
                <a:solidFill>
                  <a:srgbClr val="508696"/>
                </a:solidFill>
                <a:latin typeface="Roboto Condensed Bold Italics"/>
                <a:ea typeface="Roboto Condensed Bold Italics"/>
                <a:cs typeface="Roboto Condensed Bold Italics"/>
                <a:sym typeface="Roboto Condensed Bold Italics"/>
              </a:rPr>
              <a:t> </a:t>
            </a:r>
            <a:r>
              <a:rPr lang="en-US" sz="4299" b="1" i="1" dirty="0" err="1">
                <a:solidFill>
                  <a:srgbClr val="508696"/>
                </a:solidFill>
                <a:latin typeface="Roboto Condensed Bold Italics"/>
                <a:ea typeface="Roboto Condensed Bold Italics"/>
                <a:cs typeface="Roboto Condensed Bold Italics"/>
                <a:sym typeface="Roboto Condensed Bold Italics"/>
              </a:rPr>
              <a:t>xuân</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là</a:t>
            </a:r>
            <a:r>
              <a:rPr lang="en-US" sz="4299" b="1" dirty="0">
                <a:solidFill>
                  <a:srgbClr val="508696"/>
                </a:solidFill>
                <a:latin typeface="Roboto Condensed Bold"/>
                <a:ea typeface="Roboto Condensed Bold"/>
                <a:cs typeface="Roboto Condensed Bold"/>
                <a:sym typeface="Roboto Condensed Bold"/>
              </a:rPr>
              <a:t> </a:t>
            </a:r>
            <a:r>
              <a:rPr lang="en-US" sz="4299" b="1" dirty="0" err="1">
                <a:solidFill>
                  <a:srgbClr val="508696"/>
                </a:solidFill>
                <a:latin typeface="Roboto Condensed Bold"/>
                <a:ea typeface="Roboto Condensed Bold"/>
                <a:cs typeface="Roboto Condensed Bold"/>
                <a:sym typeface="Roboto Condensed Bold"/>
              </a:rPr>
              <a:t>gì</a:t>
            </a:r>
            <a:r>
              <a:rPr lang="en-US" sz="4299" b="1" dirty="0">
                <a:solidFill>
                  <a:srgbClr val="508696"/>
                </a:solidFill>
                <a:latin typeface="Roboto Condensed Bold"/>
                <a:ea typeface="Roboto Condensed Bold"/>
                <a:cs typeface="Roboto Condensed Bold"/>
                <a:sym typeface="Roboto Condensed Bold"/>
              </a:rPr>
              <a:t>?</a:t>
            </a:r>
          </a:p>
        </p:txBody>
      </p:sp>
      <p:sp>
        <p:nvSpPr>
          <p:cNvPr id="10" name="TextBox 10"/>
          <p:cNvSpPr txBox="1"/>
          <p:nvPr/>
        </p:nvSpPr>
        <p:spPr>
          <a:xfrm>
            <a:off x="3668750" y="1634098"/>
            <a:ext cx="12485650" cy="773018"/>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3F726D"/>
                </a:solidFill>
                <a:latin typeface="#9Slide07 SVNUT Triumph Press"/>
                <a:ea typeface="#9Slide07 SVNUT Triumph Press"/>
                <a:cs typeface="#9Slide07 SVNUT Triumph Press"/>
                <a:sym typeface="#9Slide07 SVNUT Triumph Press"/>
              </a:rPr>
              <a:t>3.1.2. Đọc hiểu văn bản</a:t>
            </a:r>
          </a:p>
        </p:txBody>
      </p:sp>
      <p:sp>
        <p:nvSpPr>
          <p:cNvPr id="6" name="TextBox 6"/>
          <p:cNvSpPr txBox="1"/>
          <p:nvPr/>
        </p:nvSpPr>
        <p:spPr>
          <a:xfrm>
            <a:off x="5955997" y="3810000"/>
            <a:ext cx="7357765" cy="6794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F726D"/>
                </a:solidFill>
                <a:latin typeface="Roboto Condensed"/>
                <a:ea typeface="Roboto Condensed"/>
                <a:cs typeface="Roboto Condensed"/>
                <a:sym typeface="Roboto Condensed"/>
              </a:rPr>
              <a:t>Đề tài: quê hương</a:t>
            </a:r>
          </a:p>
        </p:txBody>
      </p:sp>
      <p:sp>
        <p:nvSpPr>
          <p:cNvPr id="7" name="TextBox 7"/>
          <p:cNvSpPr txBox="1"/>
          <p:nvPr/>
        </p:nvSpPr>
        <p:spPr>
          <a:xfrm>
            <a:off x="5955997" y="4765675"/>
            <a:ext cx="12711996" cy="6794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F726D"/>
                </a:solidFill>
                <a:latin typeface="Roboto Condensed"/>
                <a:ea typeface="Roboto Condensed"/>
                <a:cs typeface="Roboto Condensed"/>
                <a:sym typeface="Roboto Condensed"/>
              </a:rPr>
              <a:t>Chủ đề: bày tỏ tình yêu làng quê, đất nước tha thiết.</a:t>
            </a:r>
          </a:p>
        </p:txBody>
      </p:sp>
      <p:sp>
        <p:nvSpPr>
          <p:cNvPr id="8" name="TextBox 8"/>
          <p:cNvSpPr txBox="1"/>
          <p:nvPr/>
        </p:nvSpPr>
        <p:spPr>
          <a:xfrm>
            <a:off x="5979204" y="5712239"/>
            <a:ext cx="11013396"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F726D"/>
                </a:solidFill>
                <a:latin typeface="Roboto Condensed"/>
                <a:ea typeface="Roboto Condensed"/>
                <a:cs typeface="Roboto Condensed"/>
                <a:sym typeface="Roboto Condensed"/>
              </a:rPr>
              <a:t>Tư tưởng: Yêu mến vẻ đẹp của mùa xuân đất Bắc từ đó thấy được tình yêu quê hương tha thiết của tác giả.</a:t>
            </a:r>
          </a:p>
        </p:txBody>
      </p:sp>
      <p:sp>
        <p:nvSpPr>
          <p:cNvPr id="10" name="TextBox 10"/>
          <p:cNvSpPr txBox="1"/>
          <p:nvPr/>
        </p:nvSpPr>
        <p:spPr>
          <a:xfrm>
            <a:off x="3275081" y="2513627"/>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Đề tài, chủ đề, tư tưởng; bài học và thông điệp</a:t>
            </a:r>
          </a:p>
        </p:txBody>
      </p:sp>
      <p:sp>
        <p:nvSpPr>
          <p:cNvPr id="11" name="TextBox 11"/>
          <p:cNvSpPr txBox="1"/>
          <p:nvPr/>
        </p:nvSpPr>
        <p:spPr>
          <a:xfrm>
            <a:off x="2502522" y="1513502"/>
            <a:ext cx="13270878" cy="750205"/>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959943" y="4843544"/>
            <a:ext cx="7315200" cy="2859024"/>
          </a:xfrm>
          <a:custGeom>
            <a:avLst/>
            <a:gdLst/>
            <a:ahLst/>
            <a:cxnLst/>
            <a:rect l="l" t="t" r="r" b="b"/>
            <a:pathLst>
              <a:path w="7315200" h="2859024">
                <a:moveTo>
                  <a:pt x="0" y="0"/>
                </a:moveTo>
                <a:lnTo>
                  <a:pt x="7315200" y="0"/>
                </a:lnTo>
                <a:lnTo>
                  <a:pt x="7315200" y="2859024"/>
                </a:lnTo>
                <a:lnTo>
                  <a:pt x="0" y="2859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3F726D"/>
                </a:solidFill>
                <a:latin typeface="#9Slide07 SVNUT Triumph Press"/>
                <a:ea typeface="#9Slide07 SVNUT Triumph Press"/>
                <a:cs typeface="#9Slide07 SVNUT Triumph Press"/>
                <a:sym typeface="#9Slide07 SVNUT Triumph Press"/>
              </a:rPr>
              <a:t>3.1.2. Đọc hiểu văn bản</a:t>
            </a:r>
          </a:p>
        </p:txBody>
      </p:sp>
      <p:sp>
        <p:nvSpPr>
          <p:cNvPr id="9" name="TextBox 9"/>
          <p:cNvSpPr txBox="1"/>
          <p:nvPr/>
        </p:nvSpPr>
        <p:spPr>
          <a:xfrm>
            <a:off x="10020300" y="5303093"/>
            <a:ext cx="4369247" cy="1854200"/>
          </a:xfrm>
          <a:prstGeom prst="rect">
            <a:avLst/>
          </a:prstGeom>
        </p:spPr>
        <p:txBody>
          <a:bodyPr lIns="0" tIns="0" rIns="0" bIns="0" rtlCol="0" anchor="t">
            <a:spAutoFit/>
          </a:bodyPr>
          <a:lstStyle/>
          <a:p>
            <a:pPr algn="ctr">
              <a:lnSpc>
                <a:spcPts val="4900"/>
              </a:lnSpc>
              <a:spcBef>
                <a:spcPct val="0"/>
              </a:spcBef>
            </a:pPr>
            <a:r>
              <a:rPr lang="en-US" sz="3500" b="1">
                <a:solidFill>
                  <a:srgbClr val="508696"/>
                </a:solidFill>
                <a:latin typeface="Roboto Condensed Bold"/>
                <a:ea typeface="Roboto Condensed Bold"/>
                <a:cs typeface="Roboto Condensed Bold"/>
                <a:sym typeface="Roboto Condensed Bold"/>
              </a:rPr>
              <a:t>Thông điệp và bài học mà tác giả muốn gửi đến bạn đọc là gì?</a:t>
            </a:r>
          </a:p>
        </p:txBody>
      </p:sp>
      <p:sp>
        <p:nvSpPr>
          <p:cNvPr id="10" name="TextBox 10"/>
          <p:cNvSpPr txBox="1"/>
          <p:nvPr/>
        </p:nvSpPr>
        <p:spPr>
          <a:xfrm>
            <a:off x="3275081" y="2513627"/>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Đề tài, chủ đề, tư tưởng; bài học và thông điệp</a:t>
            </a:r>
          </a:p>
        </p:txBody>
      </p:sp>
      <p:sp>
        <p:nvSpPr>
          <p:cNvPr id="11" name="TextBox 11"/>
          <p:cNvSpPr txBox="1"/>
          <p:nvPr/>
        </p:nvSpPr>
        <p:spPr>
          <a:xfrm>
            <a:off x="3463924" y="1295961"/>
            <a:ext cx="13338834" cy="750205"/>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070335" y="350093"/>
            <a:ext cx="14732423" cy="923925"/>
          </a:xfrm>
          <a:prstGeom prst="rect">
            <a:avLst/>
          </a:prstGeom>
        </p:spPr>
        <p:txBody>
          <a:bodyPr lIns="0" tIns="0" rIns="0" bIns="0" rtlCol="0" anchor="t">
            <a:spAutoFit/>
          </a:bodyPr>
          <a:lstStyle/>
          <a:p>
            <a:pPr algn="l">
              <a:lnSpc>
                <a:spcPts val="7200"/>
              </a:lnSpc>
            </a:pPr>
            <a:r>
              <a:rPr lang="en-US" sz="6000">
                <a:solidFill>
                  <a:srgbClr val="3F726D"/>
                </a:solidFill>
                <a:latin typeface="#9Slide07 SVNUT Triumph Press"/>
                <a:ea typeface="#9Slide07 SVNUT Triumph Press"/>
                <a:cs typeface="#9Slide07 SVNUT Triumph Press"/>
                <a:sym typeface="#9Slide07 SVNUT Triumph Press"/>
              </a:rPr>
              <a:t>3.1.2. Đọc hiểu văn bản</a:t>
            </a:r>
          </a:p>
        </p:txBody>
      </p:sp>
      <p:sp>
        <p:nvSpPr>
          <p:cNvPr id="6" name="TextBox 6"/>
          <p:cNvSpPr txBox="1"/>
          <p:nvPr/>
        </p:nvSpPr>
        <p:spPr>
          <a:xfrm>
            <a:off x="6410323" y="3998186"/>
            <a:ext cx="8858111" cy="6794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F726D"/>
                </a:solidFill>
                <a:latin typeface="Roboto Condensed"/>
                <a:ea typeface="Roboto Condensed"/>
                <a:cs typeface="Roboto Condensed"/>
                <a:sym typeface="Roboto Condensed"/>
              </a:rPr>
              <a:t>Bài học:  yêu quê hương đất nước</a:t>
            </a:r>
          </a:p>
        </p:txBody>
      </p:sp>
      <p:sp>
        <p:nvSpPr>
          <p:cNvPr id="7" name="TextBox 7"/>
          <p:cNvSpPr txBox="1"/>
          <p:nvPr/>
        </p:nvSpPr>
        <p:spPr>
          <a:xfrm>
            <a:off x="6410323" y="5312618"/>
            <a:ext cx="9670755" cy="138430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F726D"/>
                </a:solidFill>
                <a:latin typeface="Roboto Condensed"/>
                <a:ea typeface="Roboto Condensed"/>
                <a:cs typeface="Roboto Condensed"/>
                <a:sym typeface="Roboto Condensed"/>
              </a:rPr>
              <a:t>Thông điệp: trân trọng, tự hào về vẻ đẹp của quê hương.</a:t>
            </a:r>
          </a:p>
        </p:txBody>
      </p:sp>
      <p:sp>
        <p:nvSpPr>
          <p:cNvPr id="9" name="TextBox 9"/>
          <p:cNvSpPr txBox="1"/>
          <p:nvPr/>
        </p:nvSpPr>
        <p:spPr>
          <a:xfrm>
            <a:off x="3275081" y="2513627"/>
            <a:ext cx="13984219" cy="849577"/>
          </a:xfrm>
          <a:prstGeom prst="rect">
            <a:avLst/>
          </a:prstGeom>
        </p:spPr>
        <p:txBody>
          <a:bodyPr lIns="0" tIns="0" rIns="0" bIns="0" rtlCol="0" anchor="t">
            <a:spAutoFit/>
          </a:bodyPr>
          <a:lstStyle/>
          <a:p>
            <a:pPr marL="1036772" lvl="1" indent="-518386" algn="l">
              <a:lnSpc>
                <a:spcPts val="6722"/>
              </a:lnSpc>
              <a:spcBef>
                <a:spcPct val="0"/>
              </a:spcBef>
              <a:buFont typeface="Arial"/>
              <a:buChar char="•"/>
            </a:pPr>
            <a:r>
              <a:rPr lang="en-US" sz="4802">
                <a:solidFill>
                  <a:srgbClr val="394D57"/>
                </a:solidFill>
                <a:latin typeface="#9Slide05 Aphrodite Pro"/>
                <a:ea typeface="#9Slide05 Aphrodite Pro"/>
                <a:cs typeface="#9Slide05 Aphrodite Pro"/>
                <a:sym typeface="#9Slide05 Aphrodite Pro"/>
              </a:rPr>
              <a:t>Đề tài, chủ đề, tư tưởng; bài học và thông điệp</a:t>
            </a:r>
          </a:p>
        </p:txBody>
      </p:sp>
      <p:sp>
        <p:nvSpPr>
          <p:cNvPr id="10" name="TextBox 10"/>
          <p:cNvSpPr txBox="1"/>
          <p:nvPr/>
        </p:nvSpPr>
        <p:spPr>
          <a:xfrm>
            <a:off x="2450060" y="1522348"/>
            <a:ext cx="13018540" cy="750205"/>
          </a:xfrm>
          <a:prstGeom prst="rect">
            <a:avLst/>
          </a:prstGeom>
        </p:spPr>
        <p:txBody>
          <a:bodyPr wrap="square" lIns="0" tIns="0" rIns="0" bIns="0" rtlCol="0" anchor="t">
            <a:spAutoFit/>
          </a:bodyPr>
          <a:lstStyle/>
          <a:p>
            <a:pPr algn="ctr">
              <a:lnSpc>
                <a:spcPts val="6299"/>
              </a:lnSpc>
              <a:spcBef>
                <a:spcPct val="0"/>
              </a:spcBef>
            </a:pPr>
            <a:r>
              <a:rPr lang="en-US" sz="4499" b="1">
                <a:solidFill>
                  <a:srgbClr val="3F726D"/>
                </a:solidFill>
                <a:latin typeface="Roboto Condensed Bold"/>
                <a:ea typeface="Roboto Condensed Bold"/>
                <a:cs typeface="Roboto Condensed Bold"/>
                <a:sym typeface="Roboto Condensed Bold"/>
              </a:rPr>
              <a:t>c. Tìm hiểu cảm xúc trữ tình trong bài thơ </a:t>
            </a:r>
            <a:r>
              <a:rPr lang="en-US" sz="4499" b="1" i="1">
                <a:solidFill>
                  <a:srgbClr val="3F726D"/>
                </a:solidFill>
                <a:latin typeface="Roboto Condensed Bold Italics"/>
                <a:ea typeface="Roboto Condensed Bold Italics"/>
                <a:cs typeface="Roboto Condensed Bold Italics"/>
                <a:sym typeface="Roboto Condensed Bold Italics"/>
              </a:rPr>
              <a:t>Chiều xuân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aphicFrame>
        <p:nvGraphicFramePr>
          <p:cNvPr id="5" name="Table 5"/>
          <p:cNvGraphicFramePr>
            <a:graphicFrameLocks noGrp="1"/>
          </p:cNvGraphicFramePr>
          <p:nvPr/>
        </p:nvGraphicFramePr>
        <p:xfrm>
          <a:off x="195779" y="950862"/>
          <a:ext cx="17896441" cy="9336136"/>
        </p:xfrm>
        <a:graphic>
          <a:graphicData uri="http://schemas.openxmlformats.org/drawingml/2006/table">
            <a:tbl>
              <a:tblPr/>
              <a:tblGrid>
                <a:gridCol w="3084623">
                  <a:extLst>
                    <a:ext uri="{9D8B030D-6E8A-4147-A177-3AD203B41FA5}">
                      <a16:colId xmlns:a16="http://schemas.microsoft.com/office/drawing/2014/main" val="20000"/>
                    </a:ext>
                  </a:extLst>
                </a:gridCol>
                <a:gridCol w="11142453">
                  <a:extLst>
                    <a:ext uri="{9D8B030D-6E8A-4147-A177-3AD203B41FA5}">
                      <a16:colId xmlns:a16="http://schemas.microsoft.com/office/drawing/2014/main" val="20001"/>
                    </a:ext>
                  </a:extLst>
                </a:gridCol>
                <a:gridCol w="3669365">
                  <a:extLst>
                    <a:ext uri="{9D8B030D-6E8A-4147-A177-3AD203B41FA5}">
                      <a16:colId xmlns:a16="http://schemas.microsoft.com/office/drawing/2014/main" val="20002"/>
                    </a:ext>
                  </a:extLst>
                </a:gridCol>
              </a:tblGrid>
              <a:tr h="706291">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Biểu hiện trong VB</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1136613">
                <a:tc>
                  <a:txBody>
                    <a:bodyPr/>
                    <a:lstStyle/>
                    <a:p>
                      <a:pPr algn="ctr">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Thông tin tác giả, văn bản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l">
                        <a:lnSpc>
                          <a:spcPts val="3300"/>
                        </a:lnSpc>
                        <a:defRPr/>
                      </a:pPr>
                      <a:r>
                        <a:rPr lang="en-US" sz="3000">
                          <a:solidFill>
                            <a:srgbClr val="2A2969">
                              <a:alpha val="88627"/>
                            </a:srgbClr>
                          </a:solidFill>
                          <a:latin typeface="Roboto Condensed"/>
                          <a:ea typeface="Roboto Condensed"/>
                          <a:cs typeface="Roboto Condensed"/>
                          <a:sym typeface="Roboto Condensed"/>
                        </a:rPr>
                        <a:t>Thông tin cơ bản về tác giả Mai Văn Phấn (năm sinh, quê quán, đặc điểm sáng tác) và xuất sứ văn bản </a:t>
                      </a:r>
                      <a:r>
                        <a:rPr lang="en-US" sz="3000" i="1">
                          <a:solidFill>
                            <a:srgbClr val="2A2969">
                              <a:alpha val="88627"/>
                            </a:srgbClr>
                          </a:solidFill>
                          <a:latin typeface="Roboto Condensed Italics"/>
                          <a:ea typeface="Roboto Condensed Italics"/>
                          <a:cs typeface="Roboto Condensed Italics"/>
                          <a:sym typeface="Roboto Condensed Italics"/>
                        </a:rPr>
                        <a:t>Nhật kí đô thị hóa</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706291">
                <a:tc rowSpan="6">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Số chữ trên dòng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Số dòng trên khổ</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Cách gieo vần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Cách ngắt nhịp</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Đối tượng trữ tình</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706291">
                <a:tc vMerge="1">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Nhân vật trữ tình</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706291">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Bố cục</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Bài thơ gồm mấy phần? Nêu nội dung từng phần.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1136613">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Kết cấu</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Bài thơ được sắp xếp theo trật tự không gian hay thời gian? Điều đó được thể hiện như thế nào trong bài thơ?</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706291">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Mạch cảm xúc</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r>
                        <a:rPr lang="en-US" sz="3000">
                          <a:solidFill>
                            <a:srgbClr val="2A2969">
                              <a:alpha val="88627"/>
                            </a:srgbClr>
                          </a:solidFill>
                          <a:latin typeface="Roboto Condensed"/>
                          <a:ea typeface="Roboto Condensed"/>
                          <a:cs typeface="Roboto Condensed"/>
                          <a:sym typeface="Roboto Condensed"/>
                        </a:rPr>
                        <a:t>Mạch cảm xúc suốt bài thơ là gì?</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r h="706291">
                <a:tc>
                  <a:txBody>
                    <a:bodyPr/>
                    <a:lstStyle/>
                    <a:p>
                      <a:pPr algn="just">
                        <a:lnSpc>
                          <a:spcPts val="3300"/>
                        </a:lnSpc>
                        <a:defRPr/>
                      </a:pPr>
                      <a:r>
                        <a:rPr lang="en-US" sz="3000" b="1">
                          <a:solidFill>
                            <a:srgbClr val="2A2969">
                              <a:alpha val="88627"/>
                            </a:srgbClr>
                          </a:solidFill>
                          <a:latin typeface="Roboto Condensed Bold"/>
                          <a:ea typeface="Roboto Condensed Bold"/>
                          <a:cs typeface="Roboto Condensed Bold"/>
                          <a:sym typeface="Roboto Condensed Bold"/>
                        </a:rPr>
                        <a:t>Cảm hứng chủ đạo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l">
                        <a:lnSpc>
                          <a:spcPts val="3300"/>
                        </a:lnSpc>
                        <a:defRPr/>
                      </a:pPr>
                      <a:r>
                        <a:rPr lang="en-US" sz="3000" u="none" strike="noStrike">
                          <a:solidFill>
                            <a:srgbClr val="2A2969">
                              <a:alpha val="88627"/>
                            </a:srgbClr>
                          </a:solidFill>
                          <a:latin typeface="Roboto Condensed"/>
                          <a:ea typeface="Roboto Condensed"/>
                          <a:cs typeface="Roboto Condensed"/>
                          <a:sym typeface="Roboto Condensed"/>
                        </a:rPr>
                        <a:t>Đọc kĩ văn bản và khái quát cảm hứng chủ đạo của bài thơ.</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3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1"/>
                  </a:ext>
                </a:extLst>
              </a:tr>
            </a:tbl>
          </a:graphicData>
        </a:graphic>
      </p:graphicFrame>
      <p:grpSp>
        <p:nvGrpSpPr>
          <p:cNvPr id="6" name="Group 6"/>
          <p:cNvGrpSpPr/>
          <p:nvPr/>
        </p:nvGrpSpPr>
        <p:grpSpPr>
          <a:xfrm>
            <a:off x="5292744" y="82876"/>
            <a:ext cx="7446534" cy="895443"/>
            <a:chOff x="0" y="0"/>
            <a:chExt cx="1961227" cy="235837"/>
          </a:xfrm>
        </p:grpSpPr>
        <p:sp>
          <p:nvSpPr>
            <p:cNvPr id="7" name="Freeform 7"/>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8" name="TextBox 8"/>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3 - </a:t>
              </a:r>
              <a:r>
                <a:rPr lang="en-US" sz="3800" b="1" i="1">
                  <a:solidFill>
                    <a:srgbClr val="2A2969"/>
                  </a:solidFill>
                  <a:latin typeface="Roboto Condensed Bold Italics"/>
                  <a:ea typeface="Roboto Condensed Bold Italics"/>
                  <a:cs typeface="Roboto Condensed Bold Italics"/>
                  <a:sym typeface="Roboto Condensed Bold Italics"/>
                </a:rPr>
                <a:t>Nhật kí đô thị hóa</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4" name="Freeform 4"/>
          <p:cNvSpPr/>
          <p:nvPr/>
        </p:nvSpPr>
        <p:spPr>
          <a:xfrm>
            <a:off x="6065924" y="6813305"/>
            <a:ext cx="12222076" cy="3581262"/>
          </a:xfrm>
          <a:custGeom>
            <a:avLst/>
            <a:gdLst/>
            <a:ahLst/>
            <a:cxnLst/>
            <a:rect l="l" t="t" r="r" b="b"/>
            <a:pathLst>
              <a:path w="12222076" h="3581262">
                <a:moveTo>
                  <a:pt x="0" y="0"/>
                </a:moveTo>
                <a:lnTo>
                  <a:pt x="12222076" y="0"/>
                </a:lnTo>
                <a:lnTo>
                  <a:pt x="12222076" y="3581263"/>
                </a:lnTo>
                <a:lnTo>
                  <a:pt x="0" y="3581263"/>
                </a:lnTo>
                <a:lnTo>
                  <a:pt x="0" y="0"/>
                </a:lnTo>
                <a:close/>
              </a:path>
            </a:pathLst>
          </a:custGeom>
          <a:blipFill>
            <a:blip r:embed="rId4"/>
            <a:stretch>
              <a:fillRect t="-1191" b="-1191"/>
            </a:stretch>
          </a:blipFill>
        </p:spPr>
        <p:txBody>
          <a:bodyPr/>
          <a:lstStyle/>
          <a:p>
            <a:endParaRPr lang="en-US"/>
          </a:p>
        </p:txBody>
      </p:sp>
      <p:sp>
        <p:nvSpPr>
          <p:cNvPr id="5" name="Freeform 5"/>
          <p:cNvSpPr/>
          <p:nvPr/>
        </p:nvSpPr>
        <p:spPr>
          <a:xfrm flipH="1">
            <a:off x="44634" y="6813305"/>
            <a:ext cx="10468068" cy="3473695"/>
          </a:xfrm>
          <a:custGeom>
            <a:avLst/>
            <a:gdLst/>
            <a:ahLst/>
            <a:cxnLst/>
            <a:rect l="l" t="t" r="r" b="b"/>
            <a:pathLst>
              <a:path w="10468068" h="3473695">
                <a:moveTo>
                  <a:pt x="10468068" y="0"/>
                </a:moveTo>
                <a:lnTo>
                  <a:pt x="0" y="0"/>
                </a:lnTo>
                <a:lnTo>
                  <a:pt x="0" y="3473695"/>
                </a:lnTo>
                <a:lnTo>
                  <a:pt x="10468068" y="3473695"/>
                </a:lnTo>
                <a:lnTo>
                  <a:pt x="10468068" y="0"/>
                </a:lnTo>
                <a:close/>
              </a:path>
            </a:pathLst>
          </a:custGeom>
          <a:blipFill>
            <a:blip r:embed="rId5"/>
            <a:stretch>
              <a:fillRect l="-21219"/>
            </a:stretch>
          </a:blipFill>
        </p:spPr>
        <p:txBody>
          <a:bodyPr/>
          <a:lstStyle/>
          <a:p>
            <a:endParaRPr lang="en-US"/>
          </a:p>
        </p:txBody>
      </p:sp>
      <p:grpSp>
        <p:nvGrpSpPr>
          <p:cNvPr id="6" name="Group 6"/>
          <p:cNvGrpSpPr/>
          <p:nvPr/>
        </p:nvGrpSpPr>
        <p:grpSpPr>
          <a:xfrm>
            <a:off x="4522874" y="3600027"/>
            <a:ext cx="3086100" cy="1099155"/>
            <a:chOff x="0" y="0"/>
            <a:chExt cx="812800" cy="289489"/>
          </a:xfrm>
        </p:grpSpPr>
        <p:sp>
          <p:nvSpPr>
            <p:cNvPr id="7" name="Freeform 7"/>
            <p:cNvSpPr/>
            <p:nvPr/>
          </p:nvSpPr>
          <p:spPr>
            <a:xfrm>
              <a:off x="0" y="0"/>
              <a:ext cx="812800" cy="289490"/>
            </a:xfrm>
            <a:custGeom>
              <a:avLst/>
              <a:gdLst/>
              <a:ahLst/>
              <a:cxnLst/>
              <a:rect l="l" t="t" r="r" b="b"/>
              <a:pathLst>
                <a:path w="812800" h="289490">
                  <a:moveTo>
                    <a:pt x="127941" y="0"/>
                  </a:moveTo>
                  <a:lnTo>
                    <a:pt x="684859" y="0"/>
                  </a:lnTo>
                  <a:cubicBezTo>
                    <a:pt x="718791" y="0"/>
                    <a:pt x="751333" y="13479"/>
                    <a:pt x="775327" y="37473"/>
                  </a:cubicBezTo>
                  <a:cubicBezTo>
                    <a:pt x="799321" y="61467"/>
                    <a:pt x="812800" y="94009"/>
                    <a:pt x="812800" y="127941"/>
                  </a:cubicBezTo>
                  <a:lnTo>
                    <a:pt x="812800" y="161549"/>
                  </a:lnTo>
                  <a:cubicBezTo>
                    <a:pt x="812800" y="195481"/>
                    <a:pt x="799321" y="228023"/>
                    <a:pt x="775327" y="252017"/>
                  </a:cubicBezTo>
                  <a:cubicBezTo>
                    <a:pt x="751333" y="276010"/>
                    <a:pt x="718791" y="289490"/>
                    <a:pt x="684859" y="289490"/>
                  </a:cubicBezTo>
                  <a:lnTo>
                    <a:pt x="127941" y="289490"/>
                  </a:lnTo>
                  <a:cubicBezTo>
                    <a:pt x="94009" y="289490"/>
                    <a:pt x="61467" y="276010"/>
                    <a:pt x="37473" y="252017"/>
                  </a:cubicBezTo>
                  <a:cubicBezTo>
                    <a:pt x="13479" y="228023"/>
                    <a:pt x="0" y="195481"/>
                    <a:pt x="0" y="161549"/>
                  </a:cubicBezTo>
                  <a:lnTo>
                    <a:pt x="0" y="127941"/>
                  </a:lnTo>
                  <a:cubicBezTo>
                    <a:pt x="0" y="94009"/>
                    <a:pt x="13479" y="61467"/>
                    <a:pt x="37473" y="37473"/>
                  </a:cubicBezTo>
                  <a:cubicBezTo>
                    <a:pt x="61467" y="13479"/>
                    <a:pt x="94009" y="0"/>
                    <a:pt x="127941" y="0"/>
                  </a:cubicBezTo>
                  <a:close/>
                </a:path>
              </a:pathLst>
            </a:custGeom>
            <a:solidFill>
              <a:srgbClr val="EDE9E1"/>
            </a:solidFill>
          </p:spPr>
          <p:txBody>
            <a:bodyPr/>
            <a:lstStyle/>
            <a:p>
              <a:endParaRPr lang="en-US"/>
            </a:p>
          </p:txBody>
        </p:sp>
        <p:sp>
          <p:nvSpPr>
            <p:cNvPr id="8" name="TextBox 8"/>
            <p:cNvSpPr txBox="1"/>
            <p:nvPr/>
          </p:nvSpPr>
          <p:spPr>
            <a:xfrm>
              <a:off x="0" y="-95250"/>
              <a:ext cx="812800" cy="384739"/>
            </a:xfrm>
            <a:prstGeom prst="rect">
              <a:avLst/>
            </a:prstGeom>
          </p:spPr>
          <p:txBody>
            <a:bodyPr lIns="50800" tIns="50800" rIns="50800" bIns="50800" rtlCol="0" anchor="ctr"/>
            <a:lstStyle/>
            <a:p>
              <a:pPr algn="ctr">
                <a:lnSpc>
                  <a:spcPts val="6299"/>
                </a:lnSpc>
                <a:spcBef>
                  <a:spcPct val="0"/>
                </a:spcBef>
              </a:pPr>
              <a:r>
                <a:rPr lang="en-US" sz="4500" b="1">
                  <a:solidFill>
                    <a:srgbClr val="8D5B31"/>
                  </a:solidFill>
                  <a:latin typeface="Roboto Condensed Bold"/>
                  <a:ea typeface="Roboto Condensed Bold"/>
                  <a:cs typeface="Roboto Condensed Bold"/>
                  <a:sym typeface="Roboto Condensed Bold"/>
                </a:rPr>
                <a:t>Tác giả</a:t>
              </a:r>
            </a:p>
          </p:txBody>
        </p:sp>
      </p:grpSp>
      <p:sp>
        <p:nvSpPr>
          <p:cNvPr id="9" name="Freeform 9"/>
          <p:cNvSpPr/>
          <p:nvPr/>
        </p:nvSpPr>
        <p:spPr>
          <a:xfrm>
            <a:off x="6065924" y="2443129"/>
            <a:ext cx="16606066" cy="7951439"/>
          </a:xfrm>
          <a:custGeom>
            <a:avLst/>
            <a:gdLst/>
            <a:ahLst/>
            <a:cxnLst/>
            <a:rect l="l" t="t" r="r" b="b"/>
            <a:pathLst>
              <a:path w="16606066" h="7951439">
                <a:moveTo>
                  <a:pt x="0" y="0"/>
                </a:moveTo>
                <a:lnTo>
                  <a:pt x="16606066" y="0"/>
                </a:lnTo>
                <a:lnTo>
                  <a:pt x="16606066" y="7951439"/>
                </a:lnTo>
                <a:lnTo>
                  <a:pt x="0" y="7951439"/>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44634" y="546100"/>
            <a:ext cx="18243366" cy="939804"/>
          </a:xfrm>
          <a:prstGeom prst="rect">
            <a:avLst/>
          </a:prstGeom>
        </p:spPr>
        <p:txBody>
          <a:bodyPr lIns="0" tIns="0" rIns="0" bIns="0" rtlCol="0" anchor="t">
            <a:spAutoFit/>
          </a:bodyPr>
          <a:lstStyle/>
          <a:p>
            <a:pPr algn="ctr">
              <a:lnSpc>
                <a:spcPts val="7000"/>
              </a:lnSpc>
            </a:pPr>
            <a:r>
              <a:rPr lang="en-US" sz="7000" b="1" i="1">
                <a:solidFill>
                  <a:srgbClr val="442909"/>
                </a:solidFill>
                <a:latin typeface="Fraunces Bold Italics"/>
                <a:ea typeface="Fraunces Bold Italics"/>
                <a:cs typeface="Fraunces Bold Italics"/>
                <a:sym typeface="Fraunces Bold Italics"/>
              </a:rPr>
              <a:t>3. 2 Văn bản Nhật kí đô thị hóa</a:t>
            </a:r>
          </a:p>
        </p:txBody>
      </p:sp>
      <p:sp>
        <p:nvSpPr>
          <p:cNvPr id="11" name="TextBox 11"/>
          <p:cNvSpPr txBox="1"/>
          <p:nvPr/>
        </p:nvSpPr>
        <p:spPr>
          <a:xfrm>
            <a:off x="2417728" y="1801690"/>
            <a:ext cx="15870272" cy="1038225"/>
          </a:xfrm>
          <a:prstGeom prst="rect">
            <a:avLst/>
          </a:prstGeom>
        </p:spPr>
        <p:txBody>
          <a:bodyPr lIns="0" tIns="0" rIns="0" bIns="0" rtlCol="0" anchor="t">
            <a:spAutoFit/>
          </a:bodyPr>
          <a:lstStyle/>
          <a:p>
            <a:pPr algn="l">
              <a:lnSpc>
                <a:spcPts val="8400"/>
              </a:lnSpc>
              <a:spcBef>
                <a:spcPct val="0"/>
              </a:spcBef>
            </a:pPr>
            <a:r>
              <a:rPr lang="en-US" sz="6000" b="1">
                <a:solidFill>
                  <a:srgbClr val="8D5B31"/>
                </a:solidFill>
                <a:latin typeface="#9Slide07 SVNUT Triumph Press"/>
                <a:ea typeface="#9Slide07 SVNUT Triumph Press"/>
                <a:cs typeface="#9Slide07 SVNUT Triumph Press"/>
                <a:sym typeface="#9Slide07 SVNUT Triumph Press"/>
              </a:rPr>
              <a:t>3.2.1. Tìm hiểu chung về tác giả, văn bản</a:t>
            </a:r>
          </a:p>
        </p:txBody>
      </p:sp>
    </p:spTree>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6" name="TextBox 6"/>
          <p:cNvSpPr txBox="1"/>
          <p:nvPr/>
        </p:nvSpPr>
        <p:spPr>
          <a:xfrm>
            <a:off x="2091698" y="447675"/>
            <a:ext cx="15870272" cy="1038225"/>
          </a:xfrm>
          <a:prstGeom prst="rect">
            <a:avLst/>
          </a:prstGeom>
        </p:spPr>
        <p:txBody>
          <a:bodyPr lIns="0" tIns="0" rIns="0" bIns="0" rtlCol="0" anchor="t">
            <a:spAutoFit/>
          </a:bodyPr>
          <a:lstStyle/>
          <a:p>
            <a:pPr algn="l">
              <a:lnSpc>
                <a:spcPts val="8400"/>
              </a:lnSpc>
              <a:spcBef>
                <a:spcPct val="0"/>
              </a:spcBef>
            </a:pPr>
            <a:r>
              <a:rPr lang="en-US" sz="6000" b="1">
                <a:solidFill>
                  <a:srgbClr val="8D5B31"/>
                </a:solidFill>
                <a:latin typeface="#9Slide07 SVNUT Triumph Press"/>
                <a:ea typeface="#9Slide07 SVNUT Triumph Press"/>
                <a:cs typeface="#9Slide07 SVNUT Triumph Press"/>
                <a:sym typeface="#9Slide07 SVNUT Triumph Press"/>
              </a:rPr>
              <a:t>3.2.1. Tìm hiểu chung về tác giả, văn bản</a:t>
            </a:r>
          </a:p>
        </p:txBody>
      </p:sp>
      <p:sp>
        <p:nvSpPr>
          <p:cNvPr id="7" name="TextBox 7"/>
          <p:cNvSpPr txBox="1"/>
          <p:nvPr/>
        </p:nvSpPr>
        <p:spPr>
          <a:xfrm>
            <a:off x="3707738" y="3299668"/>
            <a:ext cx="11891303"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442909"/>
                </a:solidFill>
                <a:latin typeface="Roboto Condensed"/>
                <a:ea typeface="Roboto Condensed"/>
                <a:cs typeface="Roboto Condensed"/>
                <a:sym typeface="Roboto Condensed"/>
              </a:rPr>
              <a:t>Nhà thơ Mai Văn Phấn sinh năm 1955 tại huyện Kim Sơn, tỉnh Ninh Bình. Hiện sống và sáng tác tại thành phố Hải Phòng.</a:t>
            </a:r>
          </a:p>
        </p:txBody>
      </p:sp>
      <p:grpSp>
        <p:nvGrpSpPr>
          <p:cNvPr id="8" name="Group 8"/>
          <p:cNvGrpSpPr/>
          <p:nvPr/>
        </p:nvGrpSpPr>
        <p:grpSpPr>
          <a:xfrm>
            <a:off x="2979824" y="1881306"/>
            <a:ext cx="3086100" cy="1099155"/>
            <a:chOff x="0" y="0"/>
            <a:chExt cx="812800" cy="289489"/>
          </a:xfrm>
        </p:grpSpPr>
        <p:sp>
          <p:nvSpPr>
            <p:cNvPr id="9" name="Freeform 9"/>
            <p:cNvSpPr/>
            <p:nvPr/>
          </p:nvSpPr>
          <p:spPr>
            <a:xfrm>
              <a:off x="0" y="0"/>
              <a:ext cx="812800" cy="289490"/>
            </a:xfrm>
            <a:custGeom>
              <a:avLst/>
              <a:gdLst/>
              <a:ahLst/>
              <a:cxnLst/>
              <a:rect l="l" t="t" r="r" b="b"/>
              <a:pathLst>
                <a:path w="812800" h="289490">
                  <a:moveTo>
                    <a:pt x="127941" y="0"/>
                  </a:moveTo>
                  <a:lnTo>
                    <a:pt x="684859" y="0"/>
                  </a:lnTo>
                  <a:cubicBezTo>
                    <a:pt x="718791" y="0"/>
                    <a:pt x="751333" y="13479"/>
                    <a:pt x="775327" y="37473"/>
                  </a:cubicBezTo>
                  <a:cubicBezTo>
                    <a:pt x="799321" y="61467"/>
                    <a:pt x="812800" y="94009"/>
                    <a:pt x="812800" y="127941"/>
                  </a:cubicBezTo>
                  <a:lnTo>
                    <a:pt x="812800" y="161549"/>
                  </a:lnTo>
                  <a:cubicBezTo>
                    <a:pt x="812800" y="195481"/>
                    <a:pt x="799321" y="228023"/>
                    <a:pt x="775327" y="252017"/>
                  </a:cubicBezTo>
                  <a:cubicBezTo>
                    <a:pt x="751333" y="276010"/>
                    <a:pt x="718791" y="289490"/>
                    <a:pt x="684859" y="289490"/>
                  </a:cubicBezTo>
                  <a:lnTo>
                    <a:pt x="127941" y="289490"/>
                  </a:lnTo>
                  <a:cubicBezTo>
                    <a:pt x="94009" y="289490"/>
                    <a:pt x="61467" y="276010"/>
                    <a:pt x="37473" y="252017"/>
                  </a:cubicBezTo>
                  <a:cubicBezTo>
                    <a:pt x="13479" y="228023"/>
                    <a:pt x="0" y="195481"/>
                    <a:pt x="0" y="161549"/>
                  </a:cubicBezTo>
                  <a:lnTo>
                    <a:pt x="0" y="127941"/>
                  </a:lnTo>
                  <a:cubicBezTo>
                    <a:pt x="0" y="94009"/>
                    <a:pt x="13479" y="61467"/>
                    <a:pt x="37473" y="37473"/>
                  </a:cubicBezTo>
                  <a:cubicBezTo>
                    <a:pt x="61467" y="13479"/>
                    <a:pt x="94009" y="0"/>
                    <a:pt x="127941" y="0"/>
                  </a:cubicBezTo>
                  <a:close/>
                </a:path>
              </a:pathLst>
            </a:custGeom>
            <a:solidFill>
              <a:srgbClr val="EDE9E1"/>
            </a:solidFill>
          </p:spPr>
          <p:txBody>
            <a:bodyPr/>
            <a:lstStyle/>
            <a:p>
              <a:endParaRPr lang="en-US"/>
            </a:p>
          </p:txBody>
        </p:sp>
        <p:sp>
          <p:nvSpPr>
            <p:cNvPr id="10" name="TextBox 10"/>
            <p:cNvSpPr txBox="1"/>
            <p:nvPr/>
          </p:nvSpPr>
          <p:spPr>
            <a:xfrm>
              <a:off x="0" y="-95250"/>
              <a:ext cx="812800" cy="384739"/>
            </a:xfrm>
            <a:prstGeom prst="rect">
              <a:avLst/>
            </a:prstGeom>
          </p:spPr>
          <p:txBody>
            <a:bodyPr lIns="50800" tIns="50800" rIns="50800" bIns="50800" rtlCol="0" anchor="ctr"/>
            <a:lstStyle/>
            <a:p>
              <a:pPr algn="ctr">
                <a:lnSpc>
                  <a:spcPts val="6299"/>
                </a:lnSpc>
                <a:spcBef>
                  <a:spcPct val="0"/>
                </a:spcBef>
              </a:pPr>
              <a:r>
                <a:rPr lang="en-US" sz="4500" b="1">
                  <a:solidFill>
                    <a:srgbClr val="8D5B31"/>
                  </a:solidFill>
                  <a:latin typeface="Roboto Condensed Bold"/>
                  <a:ea typeface="Roboto Condensed Bold"/>
                  <a:cs typeface="Roboto Condensed Bold"/>
                  <a:sym typeface="Roboto Condensed Bold"/>
                </a:rPr>
                <a:t>Tác giả</a:t>
              </a:r>
            </a:p>
          </p:txBody>
        </p:sp>
      </p:grpSp>
      <p:sp>
        <p:nvSpPr>
          <p:cNvPr id="11" name="TextBox 11"/>
          <p:cNvSpPr txBox="1"/>
          <p:nvPr/>
        </p:nvSpPr>
        <p:spPr>
          <a:xfrm>
            <a:off x="3707738" y="5712668"/>
            <a:ext cx="11891303"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a:solidFill>
                  <a:srgbClr val="442909"/>
                </a:solidFill>
                <a:latin typeface="Roboto Condensed"/>
                <a:ea typeface="Roboto Condensed"/>
                <a:cs typeface="Roboto Condensed"/>
                <a:sym typeface="Roboto Condensed"/>
              </a:rPr>
              <a:t>Ông </a:t>
            </a:r>
            <a:r>
              <a:rPr lang="en-US" sz="3999" dirty="0" err="1">
                <a:solidFill>
                  <a:srgbClr val="442909"/>
                </a:solidFill>
                <a:latin typeface="Roboto Condensed"/>
                <a:ea typeface="Roboto Condensed"/>
                <a:cs typeface="Roboto Condensed"/>
                <a:sym typeface="Roboto Condensed"/>
              </a:rPr>
              <a:t>được</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xem</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là</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gương</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mặt</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thơ</a:t>
            </a:r>
            <a:r>
              <a:rPr lang="en-US" sz="3999" dirty="0">
                <a:solidFill>
                  <a:srgbClr val="442909"/>
                </a:solidFill>
                <a:latin typeface="Roboto Condensed"/>
                <a:ea typeface="Roboto Condensed"/>
                <a:cs typeface="Roboto Condensed"/>
                <a:sym typeface="Roboto Condensed"/>
              </a:rPr>
              <a:t> ca </a:t>
            </a:r>
            <a:r>
              <a:rPr lang="en-US" sz="3999" dirty="0" err="1">
                <a:solidFill>
                  <a:srgbClr val="442909"/>
                </a:solidFill>
                <a:latin typeface="Roboto Condensed"/>
                <a:ea typeface="Roboto Condensed"/>
                <a:cs typeface="Roboto Condensed"/>
                <a:sym typeface="Roboto Condensed"/>
              </a:rPr>
              <a:t>tiêu</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biểu</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của</a:t>
            </a:r>
            <a:r>
              <a:rPr lang="en-US" sz="3999" dirty="0">
                <a:solidFill>
                  <a:srgbClr val="442909"/>
                </a:solidFill>
                <a:latin typeface="Roboto Condensed"/>
                <a:ea typeface="Roboto Condensed"/>
                <a:cs typeface="Roboto Condensed"/>
                <a:sym typeface="Roboto Condensed"/>
              </a:rPr>
              <a:t> Việt Nam </a:t>
            </a:r>
            <a:r>
              <a:rPr lang="en-US" sz="3999" dirty="0" err="1">
                <a:solidFill>
                  <a:srgbClr val="442909"/>
                </a:solidFill>
                <a:latin typeface="Roboto Condensed"/>
                <a:ea typeface="Roboto Condensed"/>
                <a:cs typeface="Roboto Condensed"/>
                <a:sym typeface="Roboto Condensed"/>
              </a:rPr>
              <a:t>trong</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hơn</a:t>
            </a:r>
            <a:r>
              <a:rPr lang="en-US" sz="3999" dirty="0">
                <a:solidFill>
                  <a:srgbClr val="442909"/>
                </a:solidFill>
                <a:latin typeface="Roboto Condensed"/>
                <a:ea typeface="Roboto Condensed"/>
                <a:cs typeface="Roboto Condensed"/>
                <a:sym typeface="Roboto Condensed"/>
              </a:rPr>
              <a:t> 20 </a:t>
            </a:r>
            <a:r>
              <a:rPr lang="en-US" sz="3999" dirty="0" err="1">
                <a:solidFill>
                  <a:srgbClr val="442909"/>
                </a:solidFill>
                <a:latin typeface="Roboto Condensed"/>
                <a:ea typeface="Roboto Condensed"/>
                <a:cs typeface="Roboto Condensed"/>
                <a:sym typeface="Roboto Condensed"/>
              </a:rPr>
              <a:t>năm</a:t>
            </a:r>
            <a:r>
              <a:rPr lang="en-US" sz="3999" dirty="0">
                <a:solidFill>
                  <a:srgbClr val="442909"/>
                </a:solidFill>
                <a:latin typeface="Roboto Condensed"/>
                <a:ea typeface="Roboto Condensed"/>
                <a:cs typeface="Roboto Condensed"/>
                <a:sym typeface="Roboto Condensed"/>
              </a:rPr>
              <a:t> qua </a:t>
            </a:r>
            <a:r>
              <a:rPr lang="en-US" sz="3999" dirty="0" err="1">
                <a:solidFill>
                  <a:srgbClr val="442909"/>
                </a:solidFill>
                <a:latin typeface="Roboto Condensed"/>
                <a:ea typeface="Roboto Condensed"/>
                <a:cs typeface="Roboto Condensed"/>
                <a:sym typeface="Roboto Condensed"/>
              </a:rPr>
              <a:t>bởi</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những</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nỗ</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lực</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cách</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tân</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không</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mệt</a:t>
            </a:r>
            <a:r>
              <a:rPr lang="en-US" sz="3999" dirty="0">
                <a:solidFill>
                  <a:srgbClr val="442909"/>
                </a:solidFill>
                <a:latin typeface="Roboto Condensed"/>
                <a:ea typeface="Roboto Condensed"/>
                <a:cs typeface="Roboto Condensed"/>
                <a:sym typeface="Roboto Condensed"/>
              </a:rPr>
              <a:t> </a:t>
            </a:r>
            <a:r>
              <a:rPr lang="en-US" sz="3999" dirty="0" err="1">
                <a:solidFill>
                  <a:srgbClr val="442909"/>
                </a:solidFill>
                <a:latin typeface="Roboto Condensed"/>
                <a:ea typeface="Roboto Condensed"/>
                <a:cs typeface="Roboto Condensed"/>
                <a:sym typeface="Roboto Condensed"/>
              </a:rPr>
              <a:t>mỏi</a:t>
            </a:r>
            <a:r>
              <a:rPr lang="en-US" sz="3999" dirty="0">
                <a:solidFill>
                  <a:srgbClr val="442909"/>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3735618" y="3564789"/>
            <a:ext cx="3086100" cy="1099155"/>
            <a:chOff x="0" y="0"/>
            <a:chExt cx="812800" cy="289489"/>
          </a:xfrm>
        </p:grpSpPr>
        <p:sp>
          <p:nvSpPr>
            <p:cNvPr id="7" name="Freeform 7"/>
            <p:cNvSpPr/>
            <p:nvPr/>
          </p:nvSpPr>
          <p:spPr>
            <a:xfrm>
              <a:off x="0" y="0"/>
              <a:ext cx="812800" cy="289490"/>
            </a:xfrm>
            <a:custGeom>
              <a:avLst/>
              <a:gdLst/>
              <a:ahLst/>
              <a:cxnLst/>
              <a:rect l="l" t="t" r="r" b="b"/>
              <a:pathLst>
                <a:path w="812800" h="289490">
                  <a:moveTo>
                    <a:pt x="127941" y="0"/>
                  </a:moveTo>
                  <a:lnTo>
                    <a:pt x="684859" y="0"/>
                  </a:lnTo>
                  <a:cubicBezTo>
                    <a:pt x="718791" y="0"/>
                    <a:pt x="751333" y="13479"/>
                    <a:pt x="775327" y="37473"/>
                  </a:cubicBezTo>
                  <a:cubicBezTo>
                    <a:pt x="799321" y="61467"/>
                    <a:pt x="812800" y="94009"/>
                    <a:pt x="812800" y="127941"/>
                  </a:cubicBezTo>
                  <a:lnTo>
                    <a:pt x="812800" y="161549"/>
                  </a:lnTo>
                  <a:cubicBezTo>
                    <a:pt x="812800" y="195481"/>
                    <a:pt x="799321" y="228023"/>
                    <a:pt x="775327" y="252017"/>
                  </a:cubicBezTo>
                  <a:cubicBezTo>
                    <a:pt x="751333" y="276010"/>
                    <a:pt x="718791" y="289490"/>
                    <a:pt x="684859" y="289490"/>
                  </a:cubicBezTo>
                  <a:lnTo>
                    <a:pt x="127941" y="289490"/>
                  </a:lnTo>
                  <a:cubicBezTo>
                    <a:pt x="94009" y="289490"/>
                    <a:pt x="61467" y="276010"/>
                    <a:pt x="37473" y="252017"/>
                  </a:cubicBezTo>
                  <a:cubicBezTo>
                    <a:pt x="13479" y="228023"/>
                    <a:pt x="0" y="195481"/>
                    <a:pt x="0" y="161549"/>
                  </a:cubicBezTo>
                  <a:lnTo>
                    <a:pt x="0" y="127941"/>
                  </a:lnTo>
                  <a:cubicBezTo>
                    <a:pt x="0" y="94009"/>
                    <a:pt x="13479" y="61467"/>
                    <a:pt x="37473" y="37473"/>
                  </a:cubicBezTo>
                  <a:cubicBezTo>
                    <a:pt x="61467" y="13479"/>
                    <a:pt x="94009" y="0"/>
                    <a:pt x="127941" y="0"/>
                  </a:cubicBezTo>
                  <a:close/>
                </a:path>
              </a:pathLst>
            </a:custGeom>
            <a:solidFill>
              <a:srgbClr val="EDE9E1"/>
            </a:solidFill>
          </p:spPr>
          <p:txBody>
            <a:bodyPr/>
            <a:lstStyle/>
            <a:p>
              <a:endParaRPr lang="en-US"/>
            </a:p>
          </p:txBody>
        </p:sp>
        <p:sp>
          <p:nvSpPr>
            <p:cNvPr id="8" name="TextBox 8"/>
            <p:cNvSpPr txBox="1"/>
            <p:nvPr/>
          </p:nvSpPr>
          <p:spPr>
            <a:xfrm>
              <a:off x="0" y="-95250"/>
              <a:ext cx="812800" cy="384739"/>
            </a:xfrm>
            <a:prstGeom prst="rect">
              <a:avLst/>
            </a:prstGeom>
          </p:spPr>
          <p:txBody>
            <a:bodyPr lIns="50800" tIns="50800" rIns="50800" bIns="50800" rtlCol="0" anchor="ctr"/>
            <a:lstStyle/>
            <a:p>
              <a:pPr algn="ctr">
                <a:lnSpc>
                  <a:spcPts val="6299"/>
                </a:lnSpc>
                <a:spcBef>
                  <a:spcPct val="0"/>
                </a:spcBef>
              </a:pPr>
              <a:r>
                <a:rPr lang="en-US" sz="4500" b="1">
                  <a:solidFill>
                    <a:srgbClr val="8D5B31"/>
                  </a:solidFill>
                  <a:latin typeface="Roboto Condensed Bold"/>
                  <a:ea typeface="Roboto Condensed Bold"/>
                  <a:cs typeface="Roboto Condensed Bold"/>
                  <a:sym typeface="Roboto Condensed Bold"/>
                </a:rPr>
                <a:t>Tác giả</a:t>
              </a:r>
            </a:p>
          </p:txBody>
        </p:sp>
      </p:grpSp>
      <p:sp>
        <p:nvSpPr>
          <p:cNvPr id="10" name="TextBox 10"/>
          <p:cNvSpPr txBox="1"/>
          <p:nvPr/>
        </p:nvSpPr>
        <p:spPr>
          <a:xfrm>
            <a:off x="44634" y="546100"/>
            <a:ext cx="18243366" cy="939804"/>
          </a:xfrm>
          <a:prstGeom prst="rect">
            <a:avLst/>
          </a:prstGeom>
        </p:spPr>
        <p:txBody>
          <a:bodyPr lIns="0" tIns="0" rIns="0" bIns="0" rtlCol="0" anchor="t">
            <a:spAutoFit/>
          </a:bodyPr>
          <a:lstStyle/>
          <a:p>
            <a:pPr algn="ctr">
              <a:lnSpc>
                <a:spcPts val="7000"/>
              </a:lnSpc>
            </a:pPr>
            <a:r>
              <a:rPr lang="en-US" sz="7000" b="1" i="1">
                <a:solidFill>
                  <a:srgbClr val="442909"/>
                </a:solidFill>
                <a:latin typeface="Fraunces Bold Italics"/>
                <a:ea typeface="Fraunces Bold Italics"/>
                <a:cs typeface="Fraunces Bold Italics"/>
                <a:sym typeface="Fraunces Bold Italics"/>
              </a:rPr>
              <a:t>3. 2 Văn bản Nhật kí đô thị hóa</a:t>
            </a:r>
          </a:p>
        </p:txBody>
      </p:sp>
      <p:sp>
        <p:nvSpPr>
          <p:cNvPr id="11" name="TextBox 11"/>
          <p:cNvSpPr txBox="1"/>
          <p:nvPr/>
        </p:nvSpPr>
        <p:spPr>
          <a:xfrm>
            <a:off x="2417728" y="1801690"/>
            <a:ext cx="15870272" cy="1038225"/>
          </a:xfrm>
          <a:prstGeom prst="rect">
            <a:avLst/>
          </a:prstGeom>
        </p:spPr>
        <p:txBody>
          <a:bodyPr lIns="0" tIns="0" rIns="0" bIns="0" rtlCol="0" anchor="t">
            <a:spAutoFit/>
          </a:bodyPr>
          <a:lstStyle/>
          <a:p>
            <a:pPr algn="l">
              <a:lnSpc>
                <a:spcPts val="8400"/>
              </a:lnSpc>
              <a:spcBef>
                <a:spcPct val="0"/>
              </a:spcBef>
            </a:pPr>
            <a:r>
              <a:rPr lang="en-US" sz="6000" b="1">
                <a:solidFill>
                  <a:srgbClr val="8D5B31"/>
                </a:solidFill>
                <a:latin typeface="#9Slide07 SVNUT Triumph Press"/>
                <a:ea typeface="#9Slide07 SVNUT Triumph Press"/>
                <a:cs typeface="#9Slide07 SVNUT Triumph Press"/>
                <a:sym typeface="#9Slide07 SVNUT Triumph Press"/>
              </a:rPr>
              <a:t>3.2.1. Tìm hiểu chung về tác giả, văn bản</a:t>
            </a:r>
          </a:p>
        </p:txBody>
      </p:sp>
      <p:sp>
        <p:nvSpPr>
          <p:cNvPr id="12" name="TextBox 12"/>
          <p:cNvSpPr txBox="1"/>
          <p:nvPr/>
        </p:nvSpPr>
        <p:spPr>
          <a:xfrm>
            <a:off x="3735618" y="4983749"/>
            <a:ext cx="8894012" cy="279400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452D13"/>
                </a:solidFill>
                <a:latin typeface="Roboto Condensed"/>
                <a:ea typeface="Roboto Condensed"/>
                <a:cs typeface="Roboto Condensed"/>
                <a:sym typeface="Roboto Condensed"/>
              </a:rPr>
              <a:t> Nhà thơ Mai Văn Phấn đang hướng đến một giọng thơ Việt dựa trên thẩm mỹ quan cá nhân độc lập.</a:t>
            </a:r>
          </a:p>
          <a:p>
            <a:pPr algn="just">
              <a:lnSpc>
                <a:spcPts val="5599"/>
              </a:lnSpc>
              <a:spcBef>
                <a:spcPct val="0"/>
              </a:spcBef>
            </a:pPr>
            <a:endParaRPr lang="en-US" sz="3999">
              <a:solidFill>
                <a:srgbClr val="452D13"/>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4" name="Freeform 4"/>
          <p:cNvSpPr/>
          <p:nvPr/>
        </p:nvSpPr>
        <p:spPr>
          <a:xfrm>
            <a:off x="6065924" y="6813305"/>
            <a:ext cx="12222076" cy="3581262"/>
          </a:xfrm>
          <a:custGeom>
            <a:avLst/>
            <a:gdLst/>
            <a:ahLst/>
            <a:cxnLst/>
            <a:rect l="l" t="t" r="r" b="b"/>
            <a:pathLst>
              <a:path w="12222076" h="3581262">
                <a:moveTo>
                  <a:pt x="0" y="0"/>
                </a:moveTo>
                <a:lnTo>
                  <a:pt x="12222076" y="0"/>
                </a:lnTo>
                <a:lnTo>
                  <a:pt x="12222076" y="3581263"/>
                </a:lnTo>
                <a:lnTo>
                  <a:pt x="0" y="3581263"/>
                </a:lnTo>
                <a:lnTo>
                  <a:pt x="0" y="0"/>
                </a:lnTo>
                <a:close/>
              </a:path>
            </a:pathLst>
          </a:custGeom>
          <a:blipFill>
            <a:blip r:embed="rId4"/>
            <a:stretch>
              <a:fillRect t="-1191" b="-1191"/>
            </a:stretch>
          </a:blipFill>
        </p:spPr>
        <p:txBody>
          <a:bodyPr/>
          <a:lstStyle/>
          <a:p>
            <a:endParaRPr lang="en-US"/>
          </a:p>
        </p:txBody>
      </p:sp>
      <p:sp>
        <p:nvSpPr>
          <p:cNvPr id="5" name="Freeform 5"/>
          <p:cNvSpPr/>
          <p:nvPr/>
        </p:nvSpPr>
        <p:spPr>
          <a:xfrm flipH="1">
            <a:off x="44634" y="6813305"/>
            <a:ext cx="10468068" cy="3473695"/>
          </a:xfrm>
          <a:custGeom>
            <a:avLst/>
            <a:gdLst/>
            <a:ahLst/>
            <a:cxnLst/>
            <a:rect l="l" t="t" r="r" b="b"/>
            <a:pathLst>
              <a:path w="10468068" h="3473695">
                <a:moveTo>
                  <a:pt x="10468068" y="0"/>
                </a:moveTo>
                <a:lnTo>
                  <a:pt x="0" y="0"/>
                </a:lnTo>
                <a:lnTo>
                  <a:pt x="0" y="3473695"/>
                </a:lnTo>
                <a:lnTo>
                  <a:pt x="10468068" y="3473695"/>
                </a:lnTo>
                <a:lnTo>
                  <a:pt x="10468068" y="0"/>
                </a:lnTo>
                <a:close/>
              </a:path>
            </a:pathLst>
          </a:custGeom>
          <a:blipFill>
            <a:blip r:embed="rId5"/>
            <a:stretch>
              <a:fillRect l="-21219"/>
            </a:stretch>
          </a:blipFill>
        </p:spPr>
        <p:txBody>
          <a:bodyPr/>
          <a:lstStyle/>
          <a:p>
            <a:endParaRPr lang="en-US"/>
          </a:p>
        </p:txBody>
      </p:sp>
      <p:grpSp>
        <p:nvGrpSpPr>
          <p:cNvPr id="6" name="Group 6"/>
          <p:cNvGrpSpPr/>
          <p:nvPr/>
        </p:nvGrpSpPr>
        <p:grpSpPr>
          <a:xfrm>
            <a:off x="6065924" y="3410732"/>
            <a:ext cx="6860177" cy="948965"/>
            <a:chOff x="0" y="0"/>
            <a:chExt cx="1806796" cy="249933"/>
          </a:xfrm>
        </p:grpSpPr>
        <p:sp>
          <p:nvSpPr>
            <p:cNvPr id="7" name="Freeform 7"/>
            <p:cNvSpPr/>
            <p:nvPr/>
          </p:nvSpPr>
          <p:spPr>
            <a:xfrm>
              <a:off x="0" y="0"/>
              <a:ext cx="1806796" cy="249933"/>
            </a:xfrm>
            <a:custGeom>
              <a:avLst/>
              <a:gdLst/>
              <a:ahLst/>
              <a:cxnLst/>
              <a:rect l="l" t="t" r="r" b="b"/>
              <a:pathLst>
                <a:path w="1806796" h="249933">
                  <a:moveTo>
                    <a:pt x="57555" y="0"/>
                  </a:moveTo>
                  <a:lnTo>
                    <a:pt x="1749241" y="0"/>
                  </a:lnTo>
                  <a:cubicBezTo>
                    <a:pt x="1781027" y="0"/>
                    <a:pt x="1806796" y="25768"/>
                    <a:pt x="1806796" y="57555"/>
                  </a:cubicBezTo>
                  <a:lnTo>
                    <a:pt x="1806796" y="192378"/>
                  </a:lnTo>
                  <a:cubicBezTo>
                    <a:pt x="1806796" y="224165"/>
                    <a:pt x="1781027" y="249933"/>
                    <a:pt x="1749241" y="249933"/>
                  </a:cubicBezTo>
                  <a:lnTo>
                    <a:pt x="57555" y="249933"/>
                  </a:lnTo>
                  <a:cubicBezTo>
                    <a:pt x="42291" y="249933"/>
                    <a:pt x="27651" y="243869"/>
                    <a:pt x="16857" y="233076"/>
                  </a:cubicBezTo>
                  <a:cubicBezTo>
                    <a:pt x="6064" y="222282"/>
                    <a:pt x="0" y="207643"/>
                    <a:pt x="0" y="192378"/>
                  </a:cubicBezTo>
                  <a:lnTo>
                    <a:pt x="0" y="57555"/>
                  </a:lnTo>
                  <a:cubicBezTo>
                    <a:pt x="0" y="25768"/>
                    <a:pt x="25768" y="0"/>
                    <a:pt x="57555" y="0"/>
                  </a:cubicBezTo>
                  <a:close/>
                </a:path>
              </a:pathLst>
            </a:custGeom>
            <a:solidFill>
              <a:srgbClr val="EDE9E1"/>
            </a:solidFill>
          </p:spPr>
          <p:txBody>
            <a:bodyPr/>
            <a:lstStyle/>
            <a:p>
              <a:endParaRPr lang="en-US"/>
            </a:p>
          </p:txBody>
        </p:sp>
        <p:sp>
          <p:nvSpPr>
            <p:cNvPr id="8" name="TextBox 8"/>
            <p:cNvSpPr txBox="1"/>
            <p:nvPr/>
          </p:nvSpPr>
          <p:spPr>
            <a:xfrm>
              <a:off x="0" y="-95250"/>
              <a:ext cx="1806796" cy="345183"/>
            </a:xfrm>
            <a:prstGeom prst="rect">
              <a:avLst/>
            </a:prstGeom>
          </p:spPr>
          <p:txBody>
            <a:bodyPr lIns="50800" tIns="50800" rIns="50800" bIns="50800" rtlCol="0" anchor="ctr"/>
            <a:lstStyle/>
            <a:p>
              <a:pPr algn="ctr">
                <a:lnSpc>
                  <a:spcPts val="6299"/>
                </a:lnSpc>
                <a:spcBef>
                  <a:spcPct val="0"/>
                </a:spcBef>
              </a:pPr>
              <a:r>
                <a:rPr lang="en-US" sz="4500" b="1">
                  <a:solidFill>
                    <a:srgbClr val="8D5B31"/>
                  </a:solidFill>
                  <a:latin typeface="Roboto Condensed Bold"/>
                  <a:ea typeface="Roboto Condensed Bold"/>
                  <a:cs typeface="Roboto Condensed Bold"/>
                  <a:sym typeface="Roboto Condensed Bold"/>
                </a:rPr>
                <a:t>Các tác phẩm chính</a:t>
              </a:r>
            </a:p>
          </p:txBody>
        </p:sp>
      </p:grpSp>
      <p:sp>
        <p:nvSpPr>
          <p:cNvPr id="9" name="TextBox 9"/>
          <p:cNvSpPr txBox="1"/>
          <p:nvPr/>
        </p:nvSpPr>
        <p:spPr>
          <a:xfrm>
            <a:off x="44634" y="546100"/>
            <a:ext cx="18243366" cy="939804"/>
          </a:xfrm>
          <a:prstGeom prst="rect">
            <a:avLst/>
          </a:prstGeom>
        </p:spPr>
        <p:txBody>
          <a:bodyPr lIns="0" tIns="0" rIns="0" bIns="0" rtlCol="0" anchor="t">
            <a:spAutoFit/>
          </a:bodyPr>
          <a:lstStyle/>
          <a:p>
            <a:pPr algn="ctr">
              <a:lnSpc>
                <a:spcPts val="7000"/>
              </a:lnSpc>
            </a:pPr>
            <a:r>
              <a:rPr lang="en-US" sz="7000" b="1" i="1">
                <a:solidFill>
                  <a:srgbClr val="442909"/>
                </a:solidFill>
                <a:latin typeface="Fraunces Bold Italics"/>
                <a:ea typeface="Fraunces Bold Italics"/>
                <a:cs typeface="Fraunces Bold Italics"/>
                <a:sym typeface="Fraunces Bold Italics"/>
              </a:rPr>
              <a:t>3. 2 Văn bản Nhật kí đô thị hóa</a:t>
            </a:r>
          </a:p>
        </p:txBody>
      </p:sp>
      <p:sp>
        <p:nvSpPr>
          <p:cNvPr id="10" name="TextBox 10"/>
          <p:cNvSpPr txBox="1"/>
          <p:nvPr/>
        </p:nvSpPr>
        <p:spPr>
          <a:xfrm>
            <a:off x="2417728" y="1801690"/>
            <a:ext cx="15870272" cy="1038225"/>
          </a:xfrm>
          <a:prstGeom prst="rect">
            <a:avLst/>
          </a:prstGeom>
        </p:spPr>
        <p:txBody>
          <a:bodyPr lIns="0" tIns="0" rIns="0" bIns="0" rtlCol="0" anchor="t">
            <a:spAutoFit/>
          </a:bodyPr>
          <a:lstStyle/>
          <a:p>
            <a:pPr algn="l">
              <a:lnSpc>
                <a:spcPts val="8400"/>
              </a:lnSpc>
              <a:spcBef>
                <a:spcPct val="0"/>
              </a:spcBef>
            </a:pPr>
            <a:r>
              <a:rPr lang="en-US" sz="6000" b="1">
                <a:solidFill>
                  <a:srgbClr val="8D5B31"/>
                </a:solidFill>
                <a:latin typeface="#9Slide07 SVNUT Triumph Press"/>
                <a:ea typeface="#9Slide07 SVNUT Triumph Press"/>
                <a:cs typeface="#9Slide07 SVNUT Triumph Press"/>
                <a:sym typeface="#9Slide07 SVNUT Triumph Press"/>
              </a:rPr>
              <a:t>3.2.1. Tìm hiểu chung về tác giả, văn bản</a:t>
            </a:r>
          </a:p>
        </p:txBody>
      </p:sp>
      <p:grpSp>
        <p:nvGrpSpPr>
          <p:cNvPr id="11" name="Group 11"/>
          <p:cNvGrpSpPr/>
          <p:nvPr/>
        </p:nvGrpSpPr>
        <p:grpSpPr>
          <a:xfrm>
            <a:off x="1028700" y="4114367"/>
            <a:ext cx="3132359" cy="5464053"/>
            <a:chOff x="0" y="0"/>
            <a:chExt cx="4176479" cy="7285404"/>
          </a:xfrm>
        </p:grpSpPr>
        <p:sp>
          <p:nvSpPr>
            <p:cNvPr id="12" name="Freeform 12"/>
            <p:cNvSpPr/>
            <p:nvPr/>
          </p:nvSpPr>
          <p:spPr>
            <a:xfrm>
              <a:off x="0" y="0"/>
              <a:ext cx="4176479" cy="7285404"/>
            </a:xfrm>
            <a:custGeom>
              <a:avLst/>
              <a:gdLst/>
              <a:ahLst/>
              <a:cxnLst/>
              <a:rect l="l" t="t" r="r" b="b"/>
              <a:pathLst>
                <a:path w="4176479" h="7285404">
                  <a:moveTo>
                    <a:pt x="0" y="0"/>
                  </a:moveTo>
                  <a:lnTo>
                    <a:pt x="4176479" y="0"/>
                  </a:lnTo>
                  <a:lnTo>
                    <a:pt x="4176479" y="7285404"/>
                  </a:lnTo>
                  <a:lnTo>
                    <a:pt x="0" y="7285404"/>
                  </a:lnTo>
                  <a:lnTo>
                    <a:pt x="0" y="0"/>
                  </a:lnTo>
                  <a:close/>
                </a:path>
              </a:pathLst>
            </a:custGeom>
            <a:blipFill>
              <a:blip r:embed="rId6"/>
              <a:stretch>
                <a:fillRect/>
              </a:stretch>
            </a:blipFill>
          </p:spPr>
          <p:txBody>
            <a:bodyPr/>
            <a:lstStyle/>
            <a:p>
              <a:endParaRPr lang="en-US"/>
            </a:p>
          </p:txBody>
        </p:sp>
      </p:grpSp>
      <p:grpSp>
        <p:nvGrpSpPr>
          <p:cNvPr id="13" name="Group 13"/>
          <p:cNvGrpSpPr/>
          <p:nvPr/>
        </p:nvGrpSpPr>
        <p:grpSpPr>
          <a:xfrm>
            <a:off x="5278668" y="4930515"/>
            <a:ext cx="3132359" cy="5464053"/>
            <a:chOff x="0" y="0"/>
            <a:chExt cx="4176479" cy="7285404"/>
          </a:xfrm>
        </p:grpSpPr>
        <p:sp>
          <p:nvSpPr>
            <p:cNvPr id="14" name="Freeform 14"/>
            <p:cNvSpPr/>
            <p:nvPr/>
          </p:nvSpPr>
          <p:spPr>
            <a:xfrm>
              <a:off x="0" y="0"/>
              <a:ext cx="4176479" cy="7285404"/>
            </a:xfrm>
            <a:custGeom>
              <a:avLst/>
              <a:gdLst/>
              <a:ahLst/>
              <a:cxnLst/>
              <a:rect l="l" t="t" r="r" b="b"/>
              <a:pathLst>
                <a:path w="4176479" h="7285404">
                  <a:moveTo>
                    <a:pt x="0" y="0"/>
                  </a:moveTo>
                  <a:lnTo>
                    <a:pt x="4176479" y="0"/>
                  </a:lnTo>
                  <a:lnTo>
                    <a:pt x="4176479" y="7285404"/>
                  </a:lnTo>
                  <a:lnTo>
                    <a:pt x="0" y="7285404"/>
                  </a:lnTo>
                  <a:lnTo>
                    <a:pt x="0" y="0"/>
                  </a:lnTo>
                  <a:close/>
                </a:path>
              </a:pathLst>
            </a:custGeom>
            <a:blipFill>
              <a:blip r:embed="rId7"/>
              <a:stretch>
                <a:fillRect/>
              </a:stretch>
            </a:blipFill>
          </p:spPr>
          <p:txBody>
            <a:bodyPr/>
            <a:lstStyle/>
            <a:p>
              <a:endParaRPr lang="en-US"/>
            </a:p>
          </p:txBody>
        </p:sp>
      </p:grpSp>
      <p:grpSp>
        <p:nvGrpSpPr>
          <p:cNvPr id="15" name="Group 15"/>
          <p:cNvGrpSpPr/>
          <p:nvPr/>
        </p:nvGrpSpPr>
        <p:grpSpPr>
          <a:xfrm>
            <a:off x="9793742" y="4931198"/>
            <a:ext cx="3132359" cy="5464053"/>
            <a:chOff x="0" y="0"/>
            <a:chExt cx="4176479" cy="7285404"/>
          </a:xfrm>
        </p:grpSpPr>
        <p:sp>
          <p:nvSpPr>
            <p:cNvPr id="16" name="Freeform 16"/>
            <p:cNvSpPr/>
            <p:nvPr/>
          </p:nvSpPr>
          <p:spPr>
            <a:xfrm>
              <a:off x="0" y="0"/>
              <a:ext cx="4176479" cy="7285404"/>
            </a:xfrm>
            <a:custGeom>
              <a:avLst/>
              <a:gdLst/>
              <a:ahLst/>
              <a:cxnLst/>
              <a:rect l="l" t="t" r="r" b="b"/>
              <a:pathLst>
                <a:path w="4176479" h="7285404">
                  <a:moveTo>
                    <a:pt x="0" y="0"/>
                  </a:moveTo>
                  <a:lnTo>
                    <a:pt x="4176479" y="0"/>
                  </a:lnTo>
                  <a:lnTo>
                    <a:pt x="4176479" y="7285404"/>
                  </a:lnTo>
                  <a:lnTo>
                    <a:pt x="0" y="7285404"/>
                  </a:lnTo>
                  <a:lnTo>
                    <a:pt x="0" y="0"/>
                  </a:lnTo>
                  <a:close/>
                </a:path>
              </a:pathLst>
            </a:custGeom>
            <a:blipFill>
              <a:blip r:embed="rId8"/>
              <a:stretch>
                <a:fillRect/>
              </a:stretch>
            </a:blipFill>
          </p:spPr>
          <p:txBody>
            <a:bodyPr/>
            <a:lstStyle/>
            <a:p>
              <a:endParaRPr lang="en-US"/>
            </a:p>
          </p:txBody>
        </p:sp>
      </p:grpSp>
      <p:grpSp>
        <p:nvGrpSpPr>
          <p:cNvPr id="17" name="Group 17"/>
          <p:cNvGrpSpPr/>
          <p:nvPr/>
        </p:nvGrpSpPr>
        <p:grpSpPr>
          <a:xfrm>
            <a:off x="14126941" y="4227030"/>
            <a:ext cx="3132359" cy="5464053"/>
            <a:chOff x="0" y="0"/>
            <a:chExt cx="4176479" cy="7285404"/>
          </a:xfrm>
        </p:grpSpPr>
        <p:sp>
          <p:nvSpPr>
            <p:cNvPr id="18" name="Freeform 18"/>
            <p:cNvSpPr/>
            <p:nvPr/>
          </p:nvSpPr>
          <p:spPr>
            <a:xfrm>
              <a:off x="0" y="0"/>
              <a:ext cx="4176479" cy="7285404"/>
            </a:xfrm>
            <a:custGeom>
              <a:avLst/>
              <a:gdLst/>
              <a:ahLst/>
              <a:cxnLst/>
              <a:rect l="l" t="t" r="r" b="b"/>
              <a:pathLst>
                <a:path w="4176479" h="7285404">
                  <a:moveTo>
                    <a:pt x="0" y="0"/>
                  </a:moveTo>
                  <a:lnTo>
                    <a:pt x="4176479" y="0"/>
                  </a:lnTo>
                  <a:lnTo>
                    <a:pt x="4176479" y="7285404"/>
                  </a:lnTo>
                  <a:lnTo>
                    <a:pt x="0" y="7285404"/>
                  </a:lnTo>
                  <a:lnTo>
                    <a:pt x="0" y="0"/>
                  </a:lnTo>
                  <a:close/>
                </a:path>
              </a:pathLst>
            </a:custGeom>
            <a:blipFill>
              <a:blip r:embed="rId9"/>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5336" y="3476778"/>
            <a:ext cx="14219611" cy="8229600"/>
          </a:xfrm>
          <a:custGeom>
            <a:avLst/>
            <a:gdLst/>
            <a:ahLst/>
            <a:cxnLst/>
            <a:rect l="l" t="t" r="r" b="b"/>
            <a:pathLst>
              <a:path w="14219611" h="8229600">
                <a:moveTo>
                  <a:pt x="0" y="0"/>
                </a:moveTo>
                <a:lnTo>
                  <a:pt x="14219612" y="0"/>
                </a:lnTo>
                <a:lnTo>
                  <a:pt x="1421961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1331525" y="208342"/>
            <a:ext cx="12213724" cy="10167925"/>
          </a:xfrm>
          <a:custGeom>
            <a:avLst/>
            <a:gdLst/>
            <a:ahLst/>
            <a:cxnLst/>
            <a:rect l="l" t="t" r="r" b="b"/>
            <a:pathLst>
              <a:path w="12213724" h="10167925">
                <a:moveTo>
                  <a:pt x="0" y="0"/>
                </a:moveTo>
                <a:lnTo>
                  <a:pt x="12213723" y="0"/>
                </a:lnTo>
                <a:lnTo>
                  <a:pt x="12213723" y="10167925"/>
                </a:lnTo>
                <a:lnTo>
                  <a:pt x="0" y="10167925"/>
                </a:lnTo>
                <a:lnTo>
                  <a:pt x="0" y="0"/>
                </a:lnTo>
                <a:close/>
              </a:path>
            </a:pathLst>
          </a:custGeom>
          <a:blipFill>
            <a:blip r:embed="rId3"/>
            <a:stretch>
              <a:fillRect/>
            </a:stretch>
          </a:blipFill>
        </p:spPr>
        <p:txBody>
          <a:bodyPr/>
          <a:lstStyle/>
          <a:p>
            <a:endParaRPr lang="en-US"/>
          </a:p>
        </p:txBody>
      </p:sp>
      <p:sp>
        <p:nvSpPr>
          <p:cNvPr id="4" name="Freeform 4"/>
          <p:cNvSpPr/>
          <p:nvPr/>
        </p:nvSpPr>
        <p:spPr>
          <a:xfrm flipV="1">
            <a:off x="-8728518" y="-5971227"/>
            <a:ext cx="42340716" cy="10777637"/>
          </a:xfrm>
          <a:custGeom>
            <a:avLst/>
            <a:gdLst/>
            <a:ahLst/>
            <a:cxnLst/>
            <a:rect l="l" t="t" r="r" b="b"/>
            <a:pathLst>
              <a:path w="42340716" h="10777637">
                <a:moveTo>
                  <a:pt x="0" y="10777637"/>
                </a:moveTo>
                <a:lnTo>
                  <a:pt x="42340716" y="10777637"/>
                </a:lnTo>
                <a:lnTo>
                  <a:pt x="42340716" y="0"/>
                </a:lnTo>
                <a:lnTo>
                  <a:pt x="0" y="0"/>
                </a:lnTo>
                <a:lnTo>
                  <a:pt x="0" y="10777637"/>
                </a:lnTo>
                <a:close/>
              </a:path>
            </a:pathLst>
          </a:custGeom>
          <a:blipFill>
            <a:blip r:embed="rId4">
              <a:alphaModFix amt="8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31525" y="208342"/>
            <a:ext cx="12213724" cy="10167925"/>
          </a:xfrm>
          <a:custGeom>
            <a:avLst/>
            <a:gdLst/>
            <a:ahLst/>
            <a:cxnLst/>
            <a:rect l="l" t="t" r="r" b="b"/>
            <a:pathLst>
              <a:path w="12213724" h="10167925">
                <a:moveTo>
                  <a:pt x="0" y="0"/>
                </a:moveTo>
                <a:lnTo>
                  <a:pt x="12213723" y="0"/>
                </a:lnTo>
                <a:lnTo>
                  <a:pt x="12213723" y="10167925"/>
                </a:lnTo>
                <a:lnTo>
                  <a:pt x="0" y="10167925"/>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5758865" y="303592"/>
            <a:ext cx="9046881" cy="980444"/>
          </a:xfrm>
          <a:prstGeom prst="rect">
            <a:avLst/>
          </a:prstGeom>
        </p:spPr>
        <p:txBody>
          <a:bodyPr lIns="0" tIns="0" rIns="0" bIns="0" rtlCol="0" anchor="t">
            <a:spAutoFit/>
          </a:bodyPr>
          <a:lstStyle/>
          <a:p>
            <a:pPr algn="ctr">
              <a:lnSpc>
                <a:spcPts val="7100"/>
              </a:lnSpc>
            </a:pPr>
            <a:r>
              <a:rPr lang="en-US" sz="7100">
                <a:solidFill>
                  <a:srgbClr val="508696"/>
                </a:solidFill>
                <a:latin typeface="#9Slide05 Phobia"/>
                <a:ea typeface="#9Slide05 Phobia"/>
                <a:cs typeface="#9Slide05 Phobia"/>
                <a:sym typeface="#9Slide05 Phobia"/>
              </a:rPr>
              <a:t>Văn bản</a:t>
            </a:r>
          </a:p>
        </p:txBody>
      </p:sp>
      <p:sp>
        <p:nvSpPr>
          <p:cNvPr id="7" name="TextBox 7"/>
          <p:cNvSpPr txBox="1"/>
          <p:nvPr/>
        </p:nvSpPr>
        <p:spPr>
          <a:xfrm>
            <a:off x="-1503777" y="1309069"/>
            <a:ext cx="18208376" cy="2400306"/>
          </a:xfrm>
          <a:prstGeom prst="rect">
            <a:avLst/>
          </a:prstGeom>
        </p:spPr>
        <p:txBody>
          <a:bodyPr lIns="0" tIns="0" rIns="0" bIns="0" rtlCol="0" anchor="t">
            <a:spAutoFit/>
          </a:bodyPr>
          <a:lstStyle/>
          <a:p>
            <a:pPr algn="ctr">
              <a:lnSpc>
                <a:spcPts val="9000"/>
              </a:lnSpc>
            </a:pPr>
            <a:r>
              <a:rPr lang="en-US" sz="9000">
                <a:solidFill>
                  <a:srgbClr val="3F726D"/>
                </a:solidFill>
                <a:latin typeface="#9Slide05 VL Fadilla"/>
                <a:ea typeface="#9Slide05 VL Fadilla"/>
                <a:cs typeface="#9Slide05 VL Fadilla"/>
                <a:sym typeface="#9Slide05 VL Fadilla"/>
              </a:rPr>
              <a:t>Chiều xuân</a:t>
            </a:r>
          </a:p>
          <a:p>
            <a:pPr algn="ctr">
              <a:lnSpc>
                <a:spcPts val="9000"/>
              </a:lnSpc>
            </a:pPr>
            <a:r>
              <a:rPr lang="en-US" sz="9000">
                <a:solidFill>
                  <a:srgbClr val="3F726D"/>
                </a:solidFill>
                <a:latin typeface="#9Slide05 VL Fadilla"/>
                <a:ea typeface="#9Slide05 VL Fadilla"/>
                <a:cs typeface="#9Slide05 VL Fadilla"/>
                <a:sym typeface="#9Slide05 VL Fadilla"/>
              </a:rPr>
              <a:t>(Anh thơ)</a:t>
            </a:r>
          </a:p>
        </p:txBody>
      </p:sp>
      <p:sp>
        <p:nvSpPr>
          <p:cNvPr id="8" name="TextBox 8"/>
          <p:cNvSpPr txBox="1"/>
          <p:nvPr/>
        </p:nvSpPr>
        <p:spPr>
          <a:xfrm>
            <a:off x="4931547" y="1457642"/>
            <a:ext cx="18208376" cy="2328552"/>
          </a:xfrm>
          <a:prstGeom prst="rect">
            <a:avLst/>
          </a:prstGeom>
        </p:spPr>
        <p:txBody>
          <a:bodyPr lIns="0" tIns="0" rIns="0" bIns="0" rtlCol="0" anchor="t">
            <a:spAutoFit/>
          </a:bodyPr>
          <a:lstStyle/>
          <a:p>
            <a:pPr algn="ctr">
              <a:lnSpc>
                <a:spcPts val="8800"/>
              </a:lnSpc>
            </a:pPr>
            <a:r>
              <a:rPr lang="en-US" sz="8800">
                <a:solidFill>
                  <a:srgbClr val="3F726D"/>
                </a:solidFill>
                <a:latin typeface="#9Slide05 VL Fadilla"/>
                <a:ea typeface="#9Slide05 VL Fadilla"/>
                <a:cs typeface="#9Slide05 VL Fadilla"/>
                <a:sym typeface="#9Slide05 VL Fadilla"/>
              </a:rPr>
              <a:t>Nhật kí đô thị hóa</a:t>
            </a:r>
          </a:p>
          <a:p>
            <a:pPr algn="ctr">
              <a:lnSpc>
                <a:spcPts val="8800"/>
              </a:lnSpc>
            </a:pPr>
            <a:r>
              <a:rPr lang="en-US" sz="8800">
                <a:solidFill>
                  <a:srgbClr val="3F726D"/>
                </a:solidFill>
                <a:latin typeface="#9Slide05 VL Fadilla"/>
                <a:ea typeface="#9Slide05 VL Fadilla"/>
                <a:cs typeface="#9Slide05 VL Fadilla"/>
                <a:sym typeface="#9Slide05 VL Fadilla"/>
              </a:rPr>
              <a:t>(Mai Văn Phấn)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6" name="TextBox 6"/>
          <p:cNvSpPr txBox="1"/>
          <p:nvPr/>
        </p:nvSpPr>
        <p:spPr>
          <a:xfrm>
            <a:off x="1701504" y="4072880"/>
            <a:ext cx="10475458" cy="2352675"/>
          </a:xfrm>
          <a:prstGeom prst="rect">
            <a:avLst/>
          </a:prstGeom>
        </p:spPr>
        <p:txBody>
          <a:bodyPr lIns="0" tIns="0" rIns="0" bIns="0" rtlCol="0" anchor="t">
            <a:spAutoFit/>
          </a:bodyPr>
          <a:lstStyle/>
          <a:p>
            <a:pPr algn="just">
              <a:lnSpc>
                <a:spcPts val="6299"/>
              </a:lnSpc>
              <a:spcBef>
                <a:spcPct val="0"/>
              </a:spcBef>
            </a:pPr>
            <a:r>
              <a:rPr lang="en-US" sz="4499">
                <a:solidFill>
                  <a:srgbClr val="452D13"/>
                </a:solidFill>
                <a:latin typeface="Roboto Condensed"/>
                <a:ea typeface="Roboto Condensed"/>
                <a:cs typeface="Roboto Condensed"/>
                <a:sym typeface="Roboto Condensed"/>
              </a:rPr>
              <a:t>- Bài thơ </a:t>
            </a:r>
            <a:r>
              <a:rPr lang="en-US" sz="4499" i="1">
                <a:solidFill>
                  <a:srgbClr val="452D13"/>
                </a:solidFill>
                <a:latin typeface="Roboto Condensed Italics"/>
                <a:ea typeface="Roboto Condensed Italics"/>
                <a:cs typeface="Roboto Condensed Italics"/>
                <a:sym typeface="Roboto Condensed Italics"/>
              </a:rPr>
              <a:t>Nhật kí đô thị hóa</a:t>
            </a:r>
            <a:r>
              <a:rPr lang="en-US" sz="4499">
                <a:solidFill>
                  <a:srgbClr val="452D13"/>
                </a:solidFill>
                <a:latin typeface="Roboto Condensed"/>
                <a:ea typeface="Roboto Condensed"/>
                <a:cs typeface="Roboto Condensed"/>
                <a:sym typeface="Roboto Condensed"/>
              </a:rPr>
              <a:t> được viết năm 1955, in trong tập </a:t>
            </a:r>
            <a:r>
              <a:rPr lang="en-US" sz="4499" i="1">
                <a:solidFill>
                  <a:srgbClr val="452D13"/>
                </a:solidFill>
                <a:latin typeface="Roboto Condensed Italics"/>
                <a:ea typeface="Roboto Condensed Italics"/>
                <a:cs typeface="Roboto Condensed Italics"/>
                <a:sym typeface="Roboto Condensed Italics"/>
              </a:rPr>
              <a:t>Cầu nguyện ban mai</a:t>
            </a:r>
            <a:r>
              <a:rPr lang="en-US" sz="4499">
                <a:solidFill>
                  <a:srgbClr val="452D13"/>
                </a:solidFill>
                <a:latin typeface="Roboto Condensed"/>
                <a:ea typeface="Roboto Condensed"/>
                <a:cs typeface="Roboto Condensed"/>
                <a:sym typeface="Roboto Condensed"/>
              </a:rPr>
              <a:t>, xuất bản năm 1977.</a:t>
            </a:r>
          </a:p>
        </p:txBody>
      </p:sp>
      <p:sp>
        <p:nvSpPr>
          <p:cNvPr id="7" name="TextBox 7"/>
          <p:cNvSpPr txBox="1"/>
          <p:nvPr/>
        </p:nvSpPr>
        <p:spPr>
          <a:xfrm>
            <a:off x="757602" y="447675"/>
            <a:ext cx="15870272" cy="1038225"/>
          </a:xfrm>
          <a:prstGeom prst="rect">
            <a:avLst/>
          </a:prstGeom>
        </p:spPr>
        <p:txBody>
          <a:bodyPr lIns="0" tIns="0" rIns="0" bIns="0" rtlCol="0" anchor="t">
            <a:spAutoFit/>
          </a:bodyPr>
          <a:lstStyle/>
          <a:p>
            <a:pPr algn="l">
              <a:lnSpc>
                <a:spcPts val="8400"/>
              </a:lnSpc>
              <a:spcBef>
                <a:spcPct val="0"/>
              </a:spcBef>
            </a:pPr>
            <a:r>
              <a:rPr lang="en-US" sz="6000" b="1">
                <a:solidFill>
                  <a:srgbClr val="8D5B31"/>
                </a:solidFill>
                <a:latin typeface="#9Slide07 SVNUT Triumph Press"/>
                <a:ea typeface="#9Slide07 SVNUT Triumph Press"/>
                <a:cs typeface="#9Slide07 SVNUT Triumph Press"/>
                <a:sym typeface="#9Slide07 SVNUT Triumph Press"/>
              </a:rPr>
              <a:t>3.2.1. Tìm hiểu chung về tác giả, văn bản</a:t>
            </a:r>
          </a:p>
        </p:txBody>
      </p:sp>
      <p:grpSp>
        <p:nvGrpSpPr>
          <p:cNvPr id="8" name="Group 8"/>
          <p:cNvGrpSpPr/>
          <p:nvPr/>
        </p:nvGrpSpPr>
        <p:grpSpPr>
          <a:xfrm>
            <a:off x="12903746" y="2278399"/>
            <a:ext cx="4102910" cy="7157071"/>
            <a:chOff x="0" y="0"/>
            <a:chExt cx="5470547" cy="9542762"/>
          </a:xfrm>
        </p:grpSpPr>
        <p:sp>
          <p:nvSpPr>
            <p:cNvPr id="9" name="Freeform 9"/>
            <p:cNvSpPr/>
            <p:nvPr/>
          </p:nvSpPr>
          <p:spPr>
            <a:xfrm>
              <a:off x="0" y="0"/>
              <a:ext cx="5470547" cy="9542762"/>
            </a:xfrm>
            <a:custGeom>
              <a:avLst/>
              <a:gdLst/>
              <a:ahLst/>
              <a:cxnLst/>
              <a:rect l="l" t="t" r="r" b="b"/>
              <a:pathLst>
                <a:path w="5470547" h="9542762">
                  <a:moveTo>
                    <a:pt x="0" y="0"/>
                  </a:moveTo>
                  <a:lnTo>
                    <a:pt x="5470547" y="0"/>
                  </a:lnTo>
                  <a:lnTo>
                    <a:pt x="5470547" y="9542762"/>
                  </a:lnTo>
                  <a:lnTo>
                    <a:pt x="0" y="9542762"/>
                  </a:lnTo>
                  <a:lnTo>
                    <a:pt x="0" y="0"/>
                  </a:lnTo>
                  <a:close/>
                </a:path>
              </a:pathLst>
            </a:custGeom>
            <a:blipFill>
              <a:blip r:embed="rId4"/>
              <a:stretch>
                <a:fillRect/>
              </a:stretch>
            </a:blipFill>
          </p:spPr>
          <p:txBody>
            <a:bodyPr/>
            <a:lstStyle/>
            <a:p>
              <a:endParaRPr lang="en-US"/>
            </a:p>
          </p:txBody>
        </p:sp>
      </p:grpSp>
      <p:grpSp>
        <p:nvGrpSpPr>
          <p:cNvPr id="10" name="Group 10"/>
          <p:cNvGrpSpPr/>
          <p:nvPr/>
        </p:nvGrpSpPr>
        <p:grpSpPr>
          <a:xfrm>
            <a:off x="4522874" y="2278399"/>
            <a:ext cx="3086100" cy="1099155"/>
            <a:chOff x="0" y="0"/>
            <a:chExt cx="812800" cy="289489"/>
          </a:xfrm>
        </p:grpSpPr>
        <p:sp>
          <p:nvSpPr>
            <p:cNvPr id="11" name="Freeform 11"/>
            <p:cNvSpPr/>
            <p:nvPr/>
          </p:nvSpPr>
          <p:spPr>
            <a:xfrm>
              <a:off x="0" y="0"/>
              <a:ext cx="812800" cy="289490"/>
            </a:xfrm>
            <a:custGeom>
              <a:avLst/>
              <a:gdLst/>
              <a:ahLst/>
              <a:cxnLst/>
              <a:rect l="l" t="t" r="r" b="b"/>
              <a:pathLst>
                <a:path w="812800" h="289490">
                  <a:moveTo>
                    <a:pt x="127941" y="0"/>
                  </a:moveTo>
                  <a:lnTo>
                    <a:pt x="684859" y="0"/>
                  </a:lnTo>
                  <a:cubicBezTo>
                    <a:pt x="718791" y="0"/>
                    <a:pt x="751333" y="13479"/>
                    <a:pt x="775327" y="37473"/>
                  </a:cubicBezTo>
                  <a:cubicBezTo>
                    <a:pt x="799321" y="61467"/>
                    <a:pt x="812800" y="94009"/>
                    <a:pt x="812800" y="127941"/>
                  </a:cubicBezTo>
                  <a:lnTo>
                    <a:pt x="812800" y="161549"/>
                  </a:lnTo>
                  <a:cubicBezTo>
                    <a:pt x="812800" y="195481"/>
                    <a:pt x="799321" y="228023"/>
                    <a:pt x="775327" y="252017"/>
                  </a:cubicBezTo>
                  <a:cubicBezTo>
                    <a:pt x="751333" y="276010"/>
                    <a:pt x="718791" y="289490"/>
                    <a:pt x="684859" y="289490"/>
                  </a:cubicBezTo>
                  <a:lnTo>
                    <a:pt x="127941" y="289490"/>
                  </a:lnTo>
                  <a:cubicBezTo>
                    <a:pt x="94009" y="289490"/>
                    <a:pt x="61467" y="276010"/>
                    <a:pt x="37473" y="252017"/>
                  </a:cubicBezTo>
                  <a:cubicBezTo>
                    <a:pt x="13479" y="228023"/>
                    <a:pt x="0" y="195481"/>
                    <a:pt x="0" y="161549"/>
                  </a:cubicBezTo>
                  <a:lnTo>
                    <a:pt x="0" y="127941"/>
                  </a:lnTo>
                  <a:cubicBezTo>
                    <a:pt x="0" y="94009"/>
                    <a:pt x="13479" y="61467"/>
                    <a:pt x="37473" y="37473"/>
                  </a:cubicBezTo>
                  <a:cubicBezTo>
                    <a:pt x="61467" y="13479"/>
                    <a:pt x="94009" y="0"/>
                    <a:pt x="127941" y="0"/>
                  </a:cubicBezTo>
                  <a:close/>
                </a:path>
              </a:pathLst>
            </a:custGeom>
            <a:solidFill>
              <a:srgbClr val="EDE9E1"/>
            </a:solidFill>
          </p:spPr>
          <p:txBody>
            <a:bodyPr/>
            <a:lstStyle/>
            <a:p>
              <a:endParaRPr lang="en-US"/>
            </a:p>
          </p:txBody>
        </p:sp>
        <p:sp>
          <p:nvSpPr>
            <p:cNvPr id="12" name="TextBox 12"/>
            <p:cNvSpPr txBox="1"/>
            <p:nvPr/>
          </p:nvSpPr>
          <p:spPr>
            <a:xfrm>
              <a:off x="0" y="-95250"/>
              <a:ext cx="812800" cy="384739"/>
            </a:xfrm>
            <a:prstGeom prst="rect">
              <a:avLst/>
            </a:prstGeom>
          </p:spPr>
          <p:txBody>
            <a:bodyPr lIns="50800" tIns="50800" rIns="50800" bIns="50800" rtlCol="0" anchor="ctr"/>
            <a:lstStyle/>
            <a:p>
              <a:pPr algn="ctr">
                <a:lnSpc>
                  <a:spcPts val="6299"/>
                </a:lnSpc>
                <a:spcBef>
                  <a:spcPct val="0"/>
                </a:spcBef>
              </a:pPr>
              <a:r>
                <a:rPr lang="en-US" sz="4500" b="1">
                  <a:solidFill>
                    <a:srgbClr val="8D5B31"/>
                  </a:solidFill>
                  <a:latin typeface="Roboto Condensed Bold"/>
                  <a:ea typeface="Roboto Condensed Bold"/>
                  <a:cs typeface="Roboto Condensed Bold"/>
                  <a:sym typeface="Roboto Condensed Bold"/>
                </a:rPr>
                <a:t>Tác phẩm</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6" name="TextBox 6"/>
          <p:cNvSpPr txBox="1"/>
          <p:nvPr/>
        </p:nvSpPr>
        <p:spPr>
          <a:xfrm>
            <a:off x="2525691" y="147868"/>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graphicFrame>
        <p:nvGraphicFramePr>
          <p:cNvPr id="7" name="Table 7"/>
          <p:cNvGraphicFramePr>
            <a:graphicFrameLocks noGrp="1"/>
          </p:cNvGraphicFramePr>
          <p:nvPr/>
        </p:nvGraphicFramePr>
        <p:xfrm>
          <a:off x="1328452" y="2752725"/>
          <a:ext cx="15911798" cy="6302244"/>
        </p:xfrm>
        <a:graphic>
          <a:graphicData uri="http://schemas.openxmlformats.org/drawingml/2006/table">
            <a:tbl>
              <a:tblPr/>
              <a:tblGrid>
                <a:gridCol w="4374912">
                  <a:extLst>
                    <a:ext uri="{9D8B030D-6E8A-4147-A177-3AD203B41FA5}">
                      <a16:colId xmlns:a16="http://schemas.microsoft.com/office/drawing/2014/main" val="20000"/>
                    </a:ext>
                  </a:extLst>
                </a:gridCol>
                <a:gridCol w="11536886">
                  <a:extLst>
                    <a:ext uri="{9D8B030D-6E8A-4147-A177-3AD203B41FA5}">
                      <a16:colId xmlns:a16="http://schemas.microsoft.com/office/drawing/2014/main" val="20001"/>
                    </a:ext>
                  </a:extLst>
                </a:gridCol>
              </a:tblGrid>
              <a:tr h="805529">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Phương diện</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Đặc điểm thơ tự do</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extLst>
                  <a:ext uri="{0D108BD9-81ED-4DB2-BD59-A6C34878D82A}">
                    <a16:rowId xmlns:a16="http://schemas.microsoft.com/office/drawing/2014/main" val="10000"/>
                  </a:ext>
                </a:extLst>
              </a:tr>
              <a:tr h="1469070">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Số chữ / dòng</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a:solidFill>
                            <a:srgbClr val="452D13">
                              <a:alpha val="74902"/>
                            </a:srgbClr>
                          </a:solidFill>
                          <a:latin typeface="Roboto Condensed"/>
                          <a:ea typeface="Roboto Condensed"/>
                          <a:cs typeface="Roboto Condensed"/>
                          <a:sym typeface="Roboto Condensed"/>
                        </a:rPr>
                        <a:t>Không quy định số lượng (dòng 7 chữ, 11 chữ, 9 chữ, 15 chữ, 8 chữ, …)</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0001"/>
                  </a:ext>
                </a:extLst>
              </a:tr>
              <a:tr h="805529">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Số dòng / khổ</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a:solidFill>
                            <a:srgbClr val="452D13">
                              <a:alpha val="74902"/>
                            </a:srgbClr>
                          </a:solidFill>
                          <a:latin typeface="Roboto Condensed"/>
                          <a:ea typeface="Roboto Condensed"/>
                          <a:cs typeface="Roboto Condensed"/>
                          <a:sym typeface="Roboto Condensed"/>
                        </a:rPr>
                        <a:t>linh hoạt (khổ 2 dòng, 4 dòng, 5 dòng)</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0002"/>
                  </a:ext>
                </a:extLst>
              </a:tr>
              <a:tr h="805529">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Cách gieo vần</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a:solidFill>
                            <a:srgbClr val="452D13">
                              <a:alpha val="74902"/>
                            </a:srgbClr>
                          </a:solidFill>
                          <a:latin typeface="Roboto Condensed"/>
                          <a:ea typeface="Roboto Condensed"/>
                          <a:cs typeface="Roboto Condensed"/>
                          <a:sym typeface="Roboto Condensed"/>
                        </a:rPr>
                        <a:t>gieo vần chân cách (vắng-lặng, cỏ - gió, …)</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0003"/>
                  </a:ext>
                </a:extLst>
              </a:tr>
              <a:tr h="805529">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Cách ngắt nhịp</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a:solidFill>
                            <a:srgbClr val="452D13">
                              <a:alpha val="74902"/>
                            </a:srgbClr>
                          </a:solidFill>
                          <a:latin typeface="Roboto Condensed"/>
                          <a:ea typeface="Roboto Condensed"/>
                          <a:cs typeface="Roboto Condensed"/>
                          <a:sym typeface="Roboto Condensed"/>
                        </a:rPr>
                        <a:t>linh hoạt (5/2, 5/4, 6/2, 3/3/4, …)</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0004"/>
                  </a:ext>
                </a:extLst>
              </a:tr>
              <a:tr h="805529">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ĐT trữ tình</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a:solidFill>
                            <a:srgbClr val="452D13">
                              <a:alpha val="74902"/>
                            </a:srgbClr>
                          </a:solidFill>
                          <a:latin typeface="Roboto Condensed"/>
                          <a:ea typeface="Roboto Condensed"/>
                          <a:cs typeface="Roboto Condensed"/>
                          <a:sym typeface="Roboto Condensed"/>
                        </a:rPr>
                        <a:t>mẹ</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0005"/>
                  </a:ext>
                </a:extLst>
              </a:tr>
              <a:tr h="805529">
                <a:tc>
                  <a:txBody>
                    <a:bodyPr/>
                    <a:lstStyle/>
                    <a:p>
                      <a:pPr algn="ctr">
                        <a:lnSpc>
                          <a:spcPts val="5320"/>
                        </a:lnSpc>
                        <a:defRPr/>
                      </a:pPr>
                      <a:r>
                        <a:rPr lang="en-US" sz="3800" b="1">
                          <a:solidFill>
                            <a:srgbClr val="452D13">
                              <a:alpha val="74902"/>
                            </a:srgbClr>
                          </a:solidFill>
                          <a:latin typeface="Roboto Condensed Bold"/>
                          <a:ea typeface="Roboto Condensed Bold"/>
                          <a:cs typeface="Roboto Condensed Bold"/>
                          <a:sym typeface="Roboto Condensed Bold"/>
                        </a:rPr>
                        <a:t>Nhân vật trữ tình</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E2DADA">
                        <a:alpha val="74902"/>
                      </a:srgbClr>
                    </a:solidFill>
                  </a:tcPr>
                </a:tc>
                <a:tc>
                  <a:txBody>
                    <a:bodyPr/>
                    <a:lstStyle/>
                    <a:p>
                      <a:pPr algn="ctr">
                        <a:lnSpc>
                          <a:spcPts val="5320"/>
                        </a:lnSpc>
                        <a:defRPr/>
                      </a:pPr>
                      <a:r>
                        <a:rPr lang="en-US" sz="3800">
                          <a:solidFill>
                            <a:srgbClr val="452D13">
                              <a:alpha val="74902"/>
                            </a:srgbClr>
                          </a:solidFill>
                          <a:latin typeface="Roboto Condensed"/>
                          <a:ea typeface="Roboto Condensed"/>
                          <a:cs typeface="Roboto Condensed"/>
                          <a:sym typeface="Roboto Condensed"/>
                        </a:rPr>
                        <a:t> tôi</a:t>
                      </a:r>
                      <a:endParaRPr lang="en-US" sz="1100"/>
                    </a:p>
                  </a:txBody>
                  <a:tcPr marL="28575" marR="28575" marT="28575" marB="28575"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0006"/>
                  </a:ext>
                </a:extLst>
              </a:tr>
            </a:tbl>
          </a:graphicData>
        </a:graphic>
      </p:graphicFrame>
      <p:sp>
        <p:nvSpPr>
          <p:cNvPr id="8" name="TextBox 8"/>
          <p:cNvSpPr txBox="1"/>
          <p:nvPr/>
        </p:nvSpPr>
        <p:spPr>
          <a:xfrm>
            <a:off x="897805" y="1385209"/>
            <a:ext cx="16923644" cy="863599"/>
          </a:xfrm>
          <a:prstGeom prst="rect">
            <a:avLst/>
          </a:prstGeom>
        </p:spPr>
        <p:txBody>
          <a:bodyPr lIns="0" tIns="0" rIns="0" bIns="0" rtlCol="0" anchor="t">
            <a:spAutoFit/>
          </a:bodyPr>
          <a:lstStyle/>
          <a:p>
            <a:pPr algn="ctr">
              <a:lnSpc>
                <a:spcPts val="7000"/>
              </a:lnSpc>
              <a:spcBef>
                <a:spcPct val="0"/>
              </a:spcBef>
            </a:pPr>
            <a:r>
              <a:rPr lang="en-US" sz="5000" b="1">
                <a:solidFill>
                  <a:srgbClr val="452D13"/>
                </a:solidFill>
                <a:latin typeface="Roboto Condensed Bold"/>
                <a:ea typeface="Roboto Condensed Bold"/>
                <a:cs typeface="Roboto Condensed Bold"/>
                <a:sym typeface="Roboto Condensed Bold"/>
              </a:rPr>
              <a:t>a. Đặc trưng của văn bản thơ tự do trong văn bản </a:t>
            </a:r>
            <a:r>
              <a:rPr lang="en-US" sz="5000" b="1" i="1">
                <a:solidFill>
                  <a:srgbClr val="452D13"/>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3371850" y="4068610"/>
            <a:ext cx="11544300" cy="3900779"/>
            <a:chOff x="0" y="0"/>
            <a:chExt cx="3040474" cy="1027366"/>
          </a:xfrm>
        </p:grpSpPr>
        <p:sp>
          <p:nvSpPr>
            <p:cNvPr id="7" name="Freeform 7"/>
            <p:cNvSpPr/>
            <p:nvPr/>
          </p:nvSpPr>
          <p:spPr>
            <a:xfrm>
              <a:off x="0" y="0"/>
              <a:ext cx="3040474" cy="1027366"/>
            </a:xfrm>
            <a:custGeom>
              <a:avLst/>
              <a:gdLst/>
              <a:ahLst/>
              <a:cxnLst/>
              <a:rect l="l" t="t" r="r" b="b"/>
              <a:pathLst>
                <a:path w="3040474" h="1027366">
                  <a:moveTo>
                    <a:pt x="34202" y="0"/>
                  </a:moveTo>
                  <a:lnTo>
                    <a:pt x="3006272" y="0"/>
                  </a:lnTo>
                  <a:cubicBezTo>
                    <a:pt x="3025161" y="0"/>
                    <a:pt x="3040474" y="15313"/>
                    <a:pt x="3040474" y="34202"/>
                  </a:cubicBezTo>
                  <a:lnTo>
                    <a:pt x="3040474" y="993164"/>
                  </a:lnTo>
                  <a:cubicBezTo>
                    <a:pt x="3040474" y="1012053"/>
                    <a:pt x="3025161" y="1027366"/>
                    <a:pt x="3006272" y="1027366"/>
                  </a:cubicBezTo>
                  <a:lnTo>
                    <a:pt x="34202" y="1027366"/>
                  </a:lnTo>
                  <a:cubicBezTo>
                    <a:pt x="15313" y="1027366"/>
                    <a:pt x="0" y="1012053"/>
                    <a:pt x="0" y="993164"/>
                  </a:cubicBezTo>
                  <a:lnTo>
                    <a:pt x="0" y="34202"/>
                  </a:lnTo>
                  <a:cubicBezTo>
                    <a:pt x="0" y="15313"/>
                    <a:pt x="15313" y="0"/>
                    <a:pt x="34202" y="0"/>
                  </a:cubicBezTo>
                  <a:close/>
                </a:path>
              </a:pathLst>
            </a:custGeom>
            <a:solidFill>
              <a:srgbClr val="F6E8B2">
                <a:alpha val="40784"/>
              </a:srgbClr>
            </a:solidFill>
          </p:spPr>
          <p:txBody>
            <a:bodyPr/>
            <a:lstStyle/>
            <a:p>
              <a:endParaRPr lang="en-US"/>
            </a:p>
          </p:txBody>
        </p:sp>
        <p:sp>
          <p:nvSpPr>
            <p:cNvPr id="8" name="TextBox 8"/>
            <p:cNvSpPr txBox="1"/>
            <p:nvPr/>
          </p:nvSpPr>
          <p:spPr>
            <a:xfrm>
              <a:off x="0" y="-38100"/>
              <a:ext cx="3040474" cy="1065466"/>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6574068" y="5194055"/>
            <a:ext cx="10364796" cy="771525"/>
          </a:xfrm>
          <a:prstGeom prst="rect">
            <a:avLst/>
          </a:prstGeom>
        </p:spPr>
        <p:txBody>
          <a:bodyPr lIns="0" tIns="0" rIns="0" bIns="0" rtlCol="0" anchor="t">
            <a:spAutoFit/>
          </a:bodyPr>
          <a:lstStyle/>
          <a:p>
            <a:pPr algn="just">
              <a:lnSpc>
                <a:spcPts val="6299"/>
              </a:lnSpc>
              <a:spcBef>
                <a:spcPct val="0"/>
              </a:spcBef>
            </a:pPr>
            <a:endParaRPr/>
          </a:p>
        </p:txBody>
      </p:sp>
      <p:grpSp>
        <p:nvGrpSpPr>
          <p:cNvPr id="10" name="Group 10"/>
          <p:cNvGrpSpPr/>
          <p:nvPr/>
        </p:nvGrpSpPr>
        <p:grpSpPr>
          <a:xfrm>
            <a:off x="10213417" y="3540264"/>
            <a:ext cx="3086100" cy="948965"/>
            <a:chOff x="0" y="0"/>
            <a:chExt cx="812800" cy="249933"/>
          </a:xfrm>
        </p:grpSpPr>
        <p:sp>
          <p:nvSpPr>
            <p:cNvPr id="11" name="Freeform 11"/>
            <p:cNvSpPr/>
            <p:nvPr/>
          </p:nvSpPr>
          <p:spPr>
            <a:xfrm>
              <a:off x="0" y="0"/>
              <a:ext cx="812800" cy="249933"/>
            </a:xfrm>
            <a:custGeom>
              <a:avLst/>
              <a:gdLst/>
              <a:ahLst/>
              <a:cxnLst/>
              <a:rect l="l" t="t" r="r" b="b"/>
              <a:pathLst>
                <a:path w="812800" h="249933">
                  <a:moveTo>
                    <a:pt x="124967" y="0"/>
                  </a:moveTo>
                  <a:lnTo>
                    <a:pt x="687833" y="0"/>
                  </a:lnTo>
                  <a:cubicBezTo>
                    <a:pt x="756851" y="0"/>
                    <a:pt x="812800" y="55949"/>
                    <a:pt x="812800" y="124967"/>
                  </a:cubicBezTo>
                  <a:lnTo>
                    <a:pt x="812800" y="124967"/>
                  </a:lnTo>
                  <a:cubicBezTo>
                    <a:pt x="812800" y="193984"/>
                    <a:pt x="756851" y="249933"/>
                    <a:pt x="687833" y="249933"/>
                  </a:cubicBezTo>
                  <a:lnTo>
                    <a:pt x="124967" y="249933"/>
                  </a:lnTo>
                  <a:cubicBezTo>
                    <a:pt x="55949" y="249933"/>
                    <a:pt x="0" y="193984"/>
                    <a:pt x="0" y="124967"/>
                  </a:cubicBezTo>
                  <a:lnTo>
                    <a:pt x="0" y="124967"/>
                  </a:lnTo>
                  <a:cubicBezTo>
                    <a:pt x="0" y="55949"/>
                    <a:pt x="55949" y="0"/>
                    <a:pt x="124967" y="0"/>
                  </a:cubicBezTo>
                  <a:close/>
                </a:path>
              </a:pathLst>
            </a:custGeom>
            <a:solidFill>
              <a:srgbClr val="EABF6A"/>
            </a:solidFill>
          </p:spPr>
          <p:txBody>
            <a:bodyPr/>
            <a:lstStyle/>
            <a:p>
              <a:endParaRPr lang="en-US"/>
            </a:p>
          </p:txBody>
        </p:sp>
        <p:sp>
          <p:nvSpPr>
            <p:cNvPr id="12" name="TextBox 12"/>
            <p:cNvSpPr txBox="1"/>
            <p:nvPr/>
          </p:nvSpPr>
          <p:spPr>
            <a:xfrm>
              <a:off x="0" y="-95250"/>
              <a:ext cx="812800" cy="345183"/>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Bố cục</a:t>
              </a:r>
            </a:p>
          </p:txBody>
        </p:sp>
      </p:grpSp>
      <p:sp>
        <p:nvSpPr>
          <p:cNvPr id="13" name="TextBox 13"/>
          <p:cNvSpPr txBox="1"/>
          <p:nvPr/>
        </p:nvSpPr>
        <p:spPr>
          <a:xfrm>
            <a:off x="1325523" y="1435239"/>
            <a:ext cx="15636954" cy="1739901"/>
          </a:xfrm>
          <a:prstGeom prst="rect">
            <a:avLst/>
          </a:prstGeom>
        </p:spPr>
        <p:txBody>
          <a:bodyPr lIns="0" tIns="0" rIns="0" bIns="0" rtlCol="0" anchor="t">
            <a:spAutoFit/>
          </a:bodyPr>
          <a:lstStyle/>
          <a:p>
            <a:pPr algn="just">
              <a:lnSpc>
                <a:spcPts val="6999"/>
              </a:lnSpc>
              <a:spcBef>
                <a:spcPct val="0"/>
              </a:spcBef>
            </a:pPr>
            <a:r>
              <a:rPr lang="en-US" sz="4999" b="1">
                <a:solidFill>
                  <a:srgbClr val="452D13"/>
                </a:solidFill>
                <a:latin typeface="Roboto Condensed Bold"/>
                <a:ea typeface="Roboto Condensed Bold"/>
                <a:cs typeface="Roboto Condensed Bold"/>
                <a:sym typeface="Roboto Condensed Bold"/>
              </a:rPr>
              <a:t>b. Tìm hiểu bố cục, kết cấu, mạch cảm xúc, cảm hứng chủ đạo của văn bản </a:t>
            </a:r>
            <a:r>
              <a:rPr lang="en-US" sz="4999" b="1" i="1">
                <a:solidFill>
                  <a:srgbClr val="452D13"/>
                </a:solidFill>
                <a:latin typeface="Roboto Condensed Bold Italics"/>
                <a:ea typeface="Roboto Condensed Bold Italics"/>
                <a:cs typeface="Roboto Condensed Bold Italics"/>
                <a:sym typeface="Roboto Condensed Bold Italics"/>
              </a:rPr>
              <a:t>Nhật kí đô thị hóa</a:t>
            </a:r>
          </a:p>
        </p:txBody>
      </p:sp>
      <p:sp>
        <p:nvSpPr>
          <p:cNvPr id="14" name="TextBox 14"/>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5" name="TextBox 15"/>
          <p:cNvSpPr txBox="1"/>
          <p:nvPr/>
        </p:nvSpPr>
        <p:spPr>
          <a:xfrm>
            <a:off x="3844135" y="4649126"/>
            <a:ext cx="10599730" cy="3143250"/>
          </a:xfrm>
          <a:prstGeom prst="rect">
            <a:avLst/>
          </a:prstGeom>
        </p:spPr>
        <p:txBody>
          <a:bodyPr lIns="0" tIns="0" rIns="0" bIns="0" rtlCol="0" anchor="t">
            <a:spAutoFit/>
          </a:bodyPr>
          <a:lstStyle/>
          <a:p>
            <a:pPr marL="971547" lvl="1" indent="-485773" algn="just">
              <a:lnSpc>
                <a:spcPts val="6299"/>
              </a:lnSpc>
              <a:buFont typeface="Arial"/>
              <a:buChar char="•"/>
            </a:pPr>
            <a:r>
              <a:rPr lang="en-US" sz="4499">
                <a:solidFill>
                  <a:srgbClr val="452D13"/>
                </a:solidFill>
                <a:latin typeface="Roboto Condensed"/>
                <a:ea typeface="Roboto Condensed"/>
                <a:cs typeface="Roboto Condensed"/>
                <a:sym typeface="Roboto Condensed"/>
              </a:rPr>
              <a:t> Phần 1 (12 dòng thơ đầu): ký ức về thời thơ ấu gắn liền với quê hương, với hình bóng mẹ. </a:t>
            </a:r>
          </a:p>
          <a:p>
            <a:pPr marL="971547" lvl="1" indent="-485773" algn="just">
              <a:lnSpc>
                <a:spcPts val="6299"/>
              </a:lnSpc>
              <a:buFont typeface="Arial"/>
              <a:buChar char="•"/>
            </a:pPr>
            <a:r>
              <a:rPr lang="en-US" sz="4499">
                <a:solidFill>
                  <a:srgbClr val="452D13"/>
                </a:solidFill>
                <a:latin typeface="Roboto Condensed"/>
                <a:ea typeface="Roboto Condensed"/>
                <a:cs typeface="Roboto Condensed"/>
                <a:sym typeface="Roboto Condensed"/>
              </a:rPr>
              <a:t>Phần 2 (còn lại): thách thức của đô thị.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3219450" y="3904607"/>
            <a:ext cx="11544300" cy="4648200"/>
            <a:chOff x="0" y="0"/>
            <a:chExt cx="3040474" cy="1224217"/>
          </a:xfrm>
        </p:grpSpPr>
        <p:sp>
          <p:nvSpPr>
            <p:cNvPr id="7" name="Freeform 7"/>
            <p:cNvSpPr/>
            <p:nvPr/>
          </p:nvSpPr>
          <p:spPr>
            <a:xfrm>
              <a:off x="0" y="0"/>
              <a:ext cx="3040474" cy="1224217"/>
            </a:xfrm>
            <a:custGeom>
              <a:avLst/>
              <a:gdLst/>
              <a:ahLst/>
              <a:cxnLst/>
              <a:rect l="l" t="t" r="r" b="b"/>
              <a:pathLst>
                <a:path w="3040474" h="1224217">
                  <a:moveTo>
                    <a:pt x="34202" y="0"/>
                  </a:moveTo>
                  <a:lnTo>
                    <a:pt x="3006272" y="0"/>
                  </a:lnTo>
                  <a:cubicBezTo>
                    <a:pt x="3025161" y="0"/>
                    <a:pt x="3040474" y="15313"/>
                    <a:pt x="3040474" y="34202"/>
                  </a:cubicBezTo>
                  <a:lnTo>
                    <a:pt x="3040474" y="1190015"/>
                  </a:lnTo>
                  <a:cubicBezTo>
                    <a:pt x="3040474" y="1208905"/>
                    <a:pt x="3025161" y="1224217"/>
                    <a:pt x="3006272" y="1224217"/>
                  </a:cubicBezTo>
                  <a:lnTo>
                    <a:pt x="34202" y="1224217"/>
                  </a:lnTo>
                  <a:cubicBezTo>
                    <a:pt x="15313" y="1224217"/>
                    <a:pt x="0" y="1208905"/>
                    <a:pt x="0" y="1190015"/>
                  </a:cubicBezTo>
                  <a:lnTo>
                    <a:pt x="0" y="34202"/>
                  </a:lnTo>
                  <a:cubicBezTo>
                    <a:pt x="0" y="15313"/>
                    <a:pt x="15313" y="0"/>
                    <a:pt x="34202" y="0"/>
                  </a:cubicBezTo>
                  <a:close/>
                </a:path>
              </a:pathLst>
            </a:custGeom>
            <a:solidFill>
              <a:srgbClr val="F6E8B2">
                <a:alpha val="40784"/>
              </a:srgbClr>
            </a:solidFill>
          </p:spPr>
          <p:txBody>
            <a:bodyPr/>
            <a:lstStyle/>
            <a:p>
              <a:endParaRPr lang="en-US"/>
            </a:p>
          </p:txBody>
        </p:sp>
        <p:sp>
          <p:nvSpPr>
            <p:cNvPr id="8" name="TextBox 8"/>
            <p:cNvSpPr txBox="1"/>
            <p:nvPr/>
          </p:nvSpPr>
          <p:spPr>
            <a:xfrm>
              <a:off x="0" y="-38100"/>
              <a:ext cx="3040474" cy="1262317"/>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3818825" y="4403480"/>
            <a:ext cx="10345550" cy="3933825"/>
          </a:xfrm>
          <a:prstGeom prst="rect">
            <a:avLst/>
          </a:prstGeom>
        </p:spPr>
        <p:txBody>
          <a:bodyPr lIns="0" tIns="0" rIns="0" bIns="0" rtlCol="0" anchor="t">
            <a:spAutoFit/>
          </a:bodyPr>
          <a:lstStyle/>
          <a:p>
            <a:pPr algn="just">
              <a:lnSpc>
                <a:spcPts val="6299"/>
              </a:lnSpc>
              <a:spcBef>
                <a:spcPct val="0"/>
              </a:spcBef>
            </a:pPr>
            <a:r>
              <a:rPr lang="en-US" sz="4499">
                <a:solidFill>
                  <a:srgbClr val="452D13"/>
                </a:solidFill>
                <a:latin typeface="Roboto Condensed"/>
                <a:ea typeface="Roboto Condensed"/>
                <a:cs typeface="Roboto Condensed"/>
                <a:sym typeface="Roboto Condensed"/>
              </a:rPr>
              <a:t>Bài thơ triển khai mạch cảm xúc theo trình tự không gian, thời gian: từ khung cảnh ngôi nhà cũ của mẹ khiến tác giả nhớ lại kỉ niệm ngày thơ ấu và những đổi thay của quê hương khi đô thị hóa về.</a:t>
            </a:r>
          </a:p>
        </p:txBody>
      </p:sp>
      <p:grpSp>
        <p:nvGrpSpPr>
          <p:cNvPr id="10" name="Group 10"/>
          <p:cNvGrpSpPr/>
          <p:nvPr/>
        </p:nvGrpSpPr>
        <p:grpSpPr>
          <a:xfrm>
            <a:off x="9894747" y="3376261"/>
            <a:ext cx="3086100" cy="1056692"/>
            <a:chOff x="0" y="0"/>
            <a:chExt cx="812800" cy="278306"/>
          </a:xfrm>
        </p:grpSpPr>
        <p:sp>
          <p:nvSpPr>
            <p:cNvPr id="11" name="Freeform 11"/>
            <p:cNvSpPr/>
            <p:nvPr/>
          </p:nvSpPr>
          <p:spPr>
            <a:xfrm>
              <a:off x="0" y="0"/>
              <a:ext cx="812800" cy="278306"/>
            </a:xfrm>
            <a:custGeom>
              <a:avLst/>
              <a:gdLst/>
              <a:ahLst/>
              <a:cxnLst/>
              <a:rect l="l" t="t" r="r" b="b"/>
              <a:pathLst>
                <a:path w="812800" h="278306">
                  <a:moveTo>
                    <a:pt x="127941" y="0"/>
                  </a:moveTo>
                  <a:lnTo>
                    <a:pt x="684859" y="0"/>
                  </a:lnTo>
                  <a:cubicBezTo>
                    <a:pt x="718791" y="0"/>
                    <a:pt x="751333" y="13479"/>
                    <a:pt x="775327" y="37473"/>
                  </a:cubicBezTo>
                  <a:cubicBezTo>
                    <a:pt x="799321" y="61467"/>
                    <a:pt x="812800" y="94009"/>
                    <a:pt x="812800" y="127941"/>
                  </a:cubicBezTo>
                  <a:lnTo>
                    <a:pt x="812800" y="150365"/>
                  </a:lnTo>
                  <a:cubicBezTo>
                    <a:pt x="812800" y="184297"/>
                    <a:pt x="799321" y="216839"/>
                    <a:pt x="775327" y="240833"/>
                  </a:cubicBezTo>
                  <a:cubicBezTo>
                    <a:pt x="751333" y="264826"/>
                    <a:pt x="718791" y="278306"/>
                    <a:pt x="684859" y="278306"/>
                  </a:cubicBezTo>
                  <a:lnTo>
                    <a:pt x="127941" y="278306"/>
                  </a:lnTo>
                  <a:cubicBezTo>
                    <a:pt x="94009" y="278306"/>
                    <a:pt x="61467" y="264826"/>
                    <a:pt x="37473" y="240833"/>
                  </a:cubicBezTo>
                  <a:cubicBezTo>
                    <a:pt x="13479" y="216839"/>
                    <a:pt x="0" y="184297"/>
                    <a:pt x="0" y="150365"/>
                  </a:cubicBezTo>
                  <a:lnTo>
                    <a:pt x="0" y="127941"/>
                  </a:lnTo>
                  <a:cubicBezTo>
                    <a:pt x="0" y="94009"/>
                    <a:pt x="13479" y="61467"/>
                    <a:pt x="37473" y="37473"/>
                  </a:cubicBezTo>
                  <a:cubicBezTo>
                    <a:pt x="61467" y="13479"/>
                    <a:pt x="94009" y="0"/>
                    <a:pt x="127941" y="0"/>
                  </a:cubicBezTo>
                  <a:close/>
                </a:path>
              </a:pathLst>
            </a:custGeom>
            <a:solidFill>
              <a:srgbClr val="EABF6A"/>
            </a:solidFill>
          </p:spPr>
          <p:txBody>
            <a:bodyPr/>
            <a:lstStyle/>
            <a:p>
              <a:endParaRPr lang="en-US"/>
            </a:p>
          </p:txBody>
        </p:sp>
        <p:sp>
          <p:nvSpPr>
            <p:cNvPr id="12" name="TextBox 12"/>
            <p:cNvSpPr txBox="1"/>
            <p:nvPr/>
          </p:nvSpPr>
          <p:spPr>
            <a:xfrm>
              <a:off x="0" y="-95250"/>
              <a:ext cx="812800" cy="373556"/>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Kết cấu</a:t>
              </a:r>
            </a:p>
          </p:txBody>
        </p:sp>
      </p:grpSp>
      <p:sp>
        <p:nvSpPr>
          <p:cNvPr id="13" name="TextBox 13"/>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4" name="TextBox 14"/>
          <p:cNvSpPr txBox="1"/>
          <p:nvPr/>
        </p:nvSpPr>
        <p:spPr>
          <a:xfrm>
            <a:off x="1325523" y="1435239"/>
            <a:ext cx="15636954" cy="1739901"/>
          </a:xfrm>
          <a:prstGeom prst="rect">
            <a:avLst/>
          </a:prstGeom>
        </p:spPr>
        <p:txBody>
          <a:bodyPr lIns="0" tIns="0" rIns="0" bIns="0" rtlCol="0" anchor="t">
            <a:spAutoFit/>
          </a:bodyPr>
          <a:lstStyle/>
          <a:p>
            <a:pPr algn="just">
              <a:lnSpc>
                <a:spcPts val="6999"/>
              </a:lnSpc>
              <a:spcBef>
                <a:spcPct val="0"/>
              </a:spcBef>
            </a:pPr>
            <a:r>
              <a:rPr lang="en-US" sz="4999" b="1">
                <a:solidFill>
                  <a:srgbClr val="452D13"/>
                </a:solidFill>
                <a:latin typeface="Roboto Condensed Bold"/>
                <a:ea typeface="Roboto Condensed Bold"/>
                <a:cs typeface="Roboto Condensed Bold"/>
                <a:sym typeface="Roboto Condensed Bold"/>
              </a:rPr>
              <a:t>b. Tìm hiểu bố cục, kết cấu, mạch cảm xúc, cảm hứng chủ đạo của văn bản </a:t>
            </a:r>
            <a:r>
              <a:rPr lang="en-US" sz="4999" b="1" i="1">
                <a:solidFill>
                  <a:srgbClr val="452D13"/>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3225527" y="4076057"/>
            <a:ext cx="12268200" cy="4527880"/>
            <a:chOff x="0" y="0"/>
            <a:chExt cx="3231131" cy="1192528"/>
          </a:xfrm>
        </p:grpSpPr>
        <p:sp>
          <p:nvSpPr>
            <p:cNvPr id="7" name="Freeform 7"/>
            <p:cNvSpPr/>
            <p:nvPr/>
          </p:nvSpPr>
          <p:spPr>
            <a:xfrm>
              <a:off x="0" y="0"/>
              <a:ext cx="3231131" cy="1192528"/>
            </a:xfrm>
            <a:custGeom>
              <a:avLst/>
              <a:gdLst/>
              <a:ahLst/>
              <a:cxnLst/>
              <a:rect l="l" t="t" r="r" b="b"/>
              <a:pathLst>
                <a:path w="3231131" h="1192528">
                  <a:moveTo>
                    <a:pt x="32184" y="0"/>
                  </a:moveTo>
                  <a:lnTo>
                    <a:pt x="3198947" y="0"/>
                  </a:lnTo>
                  <a:cubicBezTo>
                    <a:pt x="3207483" y="0"/>
                    <a:pt x="3215669" y="3391"/>
                    <a:pt x="3221705" y="9426"/>
                  </a:cubicBezTo>
                  <a:cubicBezTo>
                    <a:pt x="3227740" y="15462"/>
                    <a:pt x="3231131" y="23648"/>
                    <a:pt x="3231131" y="32184"/>
                  </a:cubicBezTo>
                  <a:lnTo>
                    <a:pt x="3231131" y="1160344"/>
                  </a:lnTo>
                  <a:cubicBezTo>
                    <a:pt x="3231131" y="1168880"/>
                    <a:pt x="3227740" y="1177066"/>
                    <a:pt x="3221705" y="1183102"/>
                  </a:cubicBezTo>
                  <a:cubicBezTo>
                    <a:pt x="3215669" y="1189137"/>
                    <a:pt x="3207483" y="1192528"/>
                    <a:pt x="3198947" y="1192528"/>
                  </a:cubicBezTo>
                  <a:lnTo>
                    <a:pt x="32184" y="1192528"/>
                  </a:lnTo>
                  <a:cubicBezTo>
                    <a:pt x="14409" y="1192528"/>
                    <a:pt x="0" y="1178119"/>
                    <a:pt x="0" y="1160344"/>
                  </a:cubicBezTo>
                  <a:lnTo>
                    <a:pt x="0" y="32184"/>
                  </a:lnTo>
                  <a:cubicBezTo>
                    <a:pt x="0" y="23648"/>
                    <a:pt x="3391" y="15462"/>
                    <a:pt x="9426" y="9426"/>
                  </a:cubicBezTo>
                  <a:cubicBezTo>
                    <a:pt x="15462" y="3391"/>
                    <a:pt x="23648" y="0"/>
                    <a:pt x="32184" y="0"/>
                  </a:cubicBezTo>
                  <a:close/>
                </a:path>
              </a:pathLst>
            </a:custGeom>
            <a:solidFill>
              <a:srgbClr val="F6E8B2">
                <a:alpha val="40784"/>
              </a:srgbClr>
            </a:solidFill>
          </p:spPr>
          <p:txBody>
            <a:bodyPr/>
            <a:lstStyle/>
            <a:p>
              <a:endParaRPr lang="en-US"/>
            </a:p>
          </p:txBody>
        </p:sp>
        <p:sp>
          <p:nvSpPr>
            <p:cNvPr id="8" name="TextBox 8"/>
            <p:cNvSpPr txBox="1"/>
            <p:nvPr/>
          </p:nvSpPr>
          <p:spPr>
            <a:xfrm>
              <a:off x="0" y="-38100"/>
              <a:ext cx="3231131" cy="12306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6574068" y="5194055"/>
            <a:ext cx="10364796" cy="771525"/>
          </a:xfrm>
          <a:prstGeom prst="rect">
            <a:avLst/>
          </a:prstGeom>
        </p:spPr>
        <p:txBody>
          <a:bodyPr lIns="0" tIns="0" rIns="0" bIns="0" rtlCol="0" anchor="t">
            <a:spAutoFit/>
          </a:bodyPr>
          <a:lstStyle/>
          <a:p>
            <a:pPr algn="just">
              <a:lnSpc>
                <a:spcPts val="6299"/>
              </a:lnSpc>
              <a:spcBef>
                <a:spcPct val="0"/>
              </a:spcBef>
            </a:pPr>
            <a:endParaRPr/>
          </a:p>
        </p:txBody>
      </p:sp>
      <p:grpSp>
        <p:nvGrpSpPr>
          <p:cNvPr id="10" name="Group 10"/>
          <p:cNvGrpSpPr/>
          <p:nvPr/>
        </p:nvGrpSpPr>
        <p:grpSpPr>
          <a:xfrm>
            <a:off x="10491002" y="3547711"/>
            <a:ext cx="3371919" cy="1056692"/>
            <a:chOff x="0" y="0"/>
            <a:chExt cx="888078" cy="278306"/>
          </a:xfrm>
        </p:grpSpPr>
        <p:sp>
          <p:nvSpPr>
            <p:cNvPr id="11" name="Freeform 11"/>
            <p:cNvSpPr/>
            <p:nvPr/>
          </p:nvSpPr>
          <p:spPr>
            <a:xfrm>
              <a:off x="0" y="0"/>
              <a:ext cx="888078" cy="278306"/>
            </a:xfrm>
            <a:custGeom>
              <a:avLst/>
              <a:gdLst/>
              <a:ahLst/>
              <a:cxnLst/>
              <a:rect l="l" t="t" r="r" b="b"/>
              <a:pathLst>
                <a:path w="888078" h="278306">
                  <a:moveTo>
                    <a:pt x="117096" y="0"/>
                  </a:moveTo>
                  <a:lnTo>
                    <a:pt x="770982" y="0"/>
                  </a:lnTo>
                  <a:cubicBezTo>
                    <a:pt x="835652" y="0"/>
                    <a:pt x="888078" y="52426"/>
                    <a:pt x="888078" y="117096"/>
                  </a:cubicBezTo>
                  <a:lnTo>
                    <a:pt x="888078" y="161210"/>
                  </a:lnTo>
                  <a:cubicBezTo>
                    <a:pt x="888078" y="192266"/>
                    <a:pt x="875741" y="222049"/>
                    <a:pt x="853781" y="244009"/>
                  </a:cubicBezTo>
                  <a:cubicBezTo>
                    <a:pt x="831821" y="265969"/>
                    <a:pt x="802037" y="278306"/>
                    <a:pt x="770982" y="278306"/>
                  </a:cubicBezTo>
                  <a:lnTo>
                    <a:pt x="117096" y="278306"/>
                  </a:lnTo>
                  <a:cubicBezTo>
                    <a:pt x="86040" y="278306"/>
                    <a:pt x="56256" y="265969"/>
                    <a:pt x="34297" y="244009"/>
                  </a:cubicBezTo>
                  <a:cubicBezTo>
                    <a:pt x="12337" y="222049"/>
                    <a:pt x="0" y="192266"/>
                    <a:pt x="0" y="161210"/>
                  </a:cubicBezTo>
                  <a:lnTo>
                    <a:pt x="0" y="117096"/>
                  </a:lnTo>
                  <a:cubicBezTo>
                    <a:pt x="0" y="86040"/>
                    <a:pt x="12337" y="56256"/>
                    <a:pt x="34297" y="34297"/>
                  </a:cubicBezTo>
                  <a:cubicBezTo>
                    <a:pt x="56256" y="12337"/>
                    <a:pt x="86040" y="0"/>
                    <a:pt x="117096" y="0"/>
                  </a:cubicBezTo>
                  <a:close/>
                </a:path>
              </a:pathLst>
            </a:custGeom>
            <a:solidFill>
              <a:srgbClr val="EABF6A"/>
            </a:solidFill>
          </p:spPr>
          <p:txBody>
            <a:bodyPr/>
            <a:lstStyle/>
            <a:p>
              <a:endParaRPr lang="en-US"/>
            </a:p>
          </p:txBody>
        </p:sp>
        <p:sp>
          <p:nvSpPr>
            <p:cNvPr id="12" name="TextBox 12"/>
            <p:cNvSpPr txBox="1"/>
            <p:nvPr/>
          </p:nvSpPr>
          <p:spPr>
            <a:xfrm>
              <a:off x="0" y="-95250"/>
              <a:ext cx="888078" cy="373556"/>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Mạch cảm xúc</a:t>
              </a:r>
            </a:p>
          </p:txBody>
        </p:sp>
      </p:grpSp>
      <p:sp>
        <p:nvSpPr>
          <p:cNvPr id="13" name="TextBox 13"/>
          <p:cNvSpPr txBox="1"/>
          <p:nvPr/>
        </p:nvSpPr>
        <p:spPr>
          <a:xfrm>
            <a:off x="1028700" y="1285814"/>
            <a:ext cx="12892976" cy="1562100"/>
          </a:xfrm>
          <a:prstGeom prst="rect">
            <a:avLst/>
          </a:prstGeom>
        </p:spPr>
        <p:txBody>
          <a:bodyPr lIns="0" tIns="0" rIns="0" bIns="0" rtlCol="0" anchor="t">
            <a:spAutoFit/>
          </a:bodyPr>
          <a:lstStyle/>
          <a:p>
            <a:pPr algn="just">
              <a:lnSpc>
                <a:spcPts val="6299"/>
              </a:lnSpc>
              <a:spcBef>
                <a:spcPct val="0"/>
              </a:spcBef>
            </a:pPr>
            <a:r>
              <a:rPr lang="en-US" sz="4499" b="1">
                <a:solidFill>
                  <a:srgbClr val="452D13"/>
                </a:solidFill>
                <a:latin typeface="Roboto Condensed Bold"/>
                <a:ea typeface="Roboto Condensed Bold"/>
                <a:cs typeface="Roboto Condensed Bold"/>
                <a:sym typeface="Roboto Condensed Bold"/>
              </a:rPr>
              <a:t>b. Tìm hiểu bố cục, kết cấu, mạch cảm xúc, cảm hứng chủ đạo của văn bản </a:t>
            </a:r>
            <a:r>
              <a:rPr lang="en-US" sz="4499" b="1" i="1">
                <a:solidFill>
                  <a:srgbClr val="452D13"/>
                </a:solidFill>
                <a:latin typeface="Roboto Condensed Bold Italics"/>
                <a:ea typeface="Roboto Condensed Bold Italics"/>
                <a:cs typeface="Roboto Condensed Bold Italics"/>
                <a:sym typeface="Roboto Condensed Bold Italics"/>
              </a:rPr>
              <a:t>Nhật kí đô thị hóa</a:t>
            </a:r>
          </a:p>
        </p:txBody>
      </p:sp>
      <p:sp>
        <p:nvSpPr>
          <p:cNvPr id="14" name="TextBox 14"/>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5" name="TextBox 15"/>
          <p:cNvSpPr txBox="1"/>
          <p:nvPr/>
        </p:nvSpPr>
        <p:spPr>
          <a:xfrm>
            <a:off x="3750311" y="4794903"/>
            <a:ext cx="11218632" cy="3143250"/>
          </a:xfrm>
          <a:prstGeom prst="rect">
            <a:avLst/>
          </a:prstGeom>
        </p:spPr>
        <p:txBody>
          <a:bodyPr lIns="0" tIns="0" rIns="0" bIns="0" rtlCol="0" anchor="t">
            <a:spAutoFit/>
          </a:bodyPr>
          <a:lstStyle/>
          <a:p>
            <a:pPr algn="just">
              <a:lnSpc>
                <a:spcPts val="6299"/>
              </a:lnSpc>
              <a:spcBef>
                <a:spcPct val="0"/>
              </a:spcBef>
            </a:pPr>
            <a:r>
              <a:rPr lang="en-US" sz="4499">
                <a:solidFill>
                  <a:srgbClr val="452D13"/>
                </a:solidFill>
                <a:latin typeface="Roboto Condensed"/>
                <a:ea typeface="Roboto Condensed"/>
                <a:cs typeface="Roboto Condensed"/>
                <a:sym typeface="Roboto Condensed"/>
              </a:rPr>
              <a:t>Mạch cảm xúc bài thơ được gợi nhắc từ ký ức về thời thơ ấu gắn liền với quê hương, với hình bóng mẹ đến những băn khoăn, lo lắng trước thách thức của đô thị hóa.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4122002" y="4321823"/>
            <a:ext cx="11218966" cy="3900779"/>
            <a:chOff x="0" y="0"/>
            <a:chExt cx="2954789" cy="1027366"/>
          </a:xfrm>
        </p:grpSpPr>
        <p:sp>
          <p:nvSpPr>
            <p:cNvPr id="7" name="Freeform 7"/>
            <p:cNvSpPr/>
            <p:nvPr/>
          </p:nvSpPr>
          <p:spPr>
            <a:xfrm>
              <a:off x="0" y="0"/>
              <a:ext cx="2954789" cy="1027366"/>
            </a:xfrm>
            <a:custGeom>
              <a:avLst/>
              <a:gdLst/>
              <a:ahLst/>
              <a:cxnLst/>
              <a:rect l="l" t="t" r="r" b="b"/>
              <a:pathLst>
                <a:path w="2954789" h="1027366">
                  <a:moveTo>
                    <a:pt x="35194" y="0"/>
                  </a:moveTo>
                  <a:lnTo>
                    <a:pt x="2919596" y="0"/>
                  </a:lnTo>
                  <a:cubicBezTo>
                    <a:pt x="2928930" y="0"/>
                    <a:pt x="2937881" y="3708"/>
                    <a:pt x="2944481" y="10308"/>
                  </a:cubicBezTo>
                  <a:cubicBezTo>
                    <a:pt x="2951081" y="16908"/>
                    <a:pt x="2954789" y="25860"/>
                    <a:pt x="2954789" y="35194"/>
                  </a:cubicBezTo>
                  <a:lnTo>
                    <a:pt x="2954789" y="992172"/>
                  </a:lnTo>
                  <a:cubicBezTo>
                    <a:pt x="2954789" y="1001506"/>
                    <a:pt x="2951081" y="1010458"/>
                    <a:pt x="2944481" y="1017058"/>
                  </a:cubicBezTo>
                  <a:cubicBezTo>
                    <a:pt x="2937881" y="1023658"/>
                    <a:pt x="2928930" y="1027366"/>
                    <a:pt x="2919596" y="1027366"/>
                  </a:cubicBezTo>
                  <a:lnTo>
                    <a:pt x="35194" y="1027366"/>
                  </a:lnTo>
                  <a:cubicBezTo>
                    <a:pt x="25860" y="1027366"/>
                    <a:pt x="16908" y="1023658"/>
                    <a:pt x="10308" y="1017058"/>
                  </a:cubicBezTo>
                  <a:cubicBezTo>
                    <a:pt x="3708" y="1010458"/>
                    <a:pt x="0" y="1001506"/>
                    <a:pt x="0" y="992172"/>
                  </a:cubicBezTo>
                  <a:lnTo>
                    <a:pt x="0" y="35194"/>
                  </a:lnTo>
                  <a:cubicBezTo>
                    <a:pt x="0" y="25860"/>
                    <a:pt x="3708" y="16908"/>
                    <a:pt x="10308" y="10308"/>
                  </a:cubicBezTo>
                  <a:cubicBezTo>
                    <a:pt x="16908" y="3708"/>
                    <a:pt x="25860" y="0"/>
                    <a:pt x="35194" y="0"/>
                  </a:cubicBezTo>
                  <a:close/>
                </a:path>
              </a:pathLst>
            </a:custGeom>
            <a:solidFill>
              <a:srgbClr val="F6E8B2">
                <a:alpha val="40784"/>
              </a:srgbClr>
            </a:solidFill>
          </p:spPr>
          <p:txBody>
            <a:bodyPr/>
            <a:lstStyle/>
            <a:p>
              <a:endParaRPr lang="en-US"/>
            </a:p>
          </p:txBody>
        </p:sp>
        <p:sp>
          <p:nvSpPr>
            <p:cNvPr id="8" name="TextBox 8"/>
            <p:cNvSpPr txBox="1"/>
            <p:nvPr/>
          </p:nvSpPr>
          <p:spPr>
            <a:xfrm>
              <a:off x="0" y="-38100"/>
              <a:ext cx="2954789" cy="1065466"/>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6574068" y="5194055"/>
            <a:ext cx="10364796" cy="771525"/>
          </a:xfrm>
          <a:prstGeom prst="rect">
            <a:avLst/>
          </a:prstGeom>
        </p:spPr>
        <p:txBody>
          <a:bodyPr lIns="0" tIns="0" rIns="0" bIns="0" rtlCol="0" anchor="t">
            <a:spAutoFit/>
          </a:bodyPr>
          <a:lstStyle/>
          <a:p>
            <a:pPr algn="just">
              <a:lnSpc>
                <a:spcPts val="6299"/>
              </a:lnSpc>
              <a:spcBef>
                <a:spcPct val="0"/>
              </a:spcBef>
            </a:pPr>
            <a:endParaRPr/>
          </a:p>
        </p:txBody>
      </p:sp>
      <p:grpSp>
        <p:nvGrpSpPr>
          <p:cNvPr id="10" name="Group 10"/>
          <p:cNvGrpSpPr/>
          <p:nvPr/>
        </p:nvGrpSpPr>
        <p:grpSpPr>
          <a:xfrm>
            <a:off x="9144000" y="3742959"/>
            <a:ext cx="4508428" cy="1157728"/>
            <a:chOff x="0" y="0"/>
            <a:chExt cx="1187405" cy="304916"/>
          </a:xfrm>
        </p:grpSpPr>
        <p:sp>
          <p:nvSpPr>
            <p:cNvPr id="11" name="Freeform 11"/>
            <p:cNvSpPr/>
            <p:nvPr/>
          </p:nvSpPr>
          <p:spPr>
            <a:xfrm>
              <a:off x="0" y="0"/>
              <a:ext cx="1187405" cy="304916"/>
            </a:xfrm>
            <a:custGeom>
              <a:avLst/>
              <a:gdLst/>
              <a:ahLst/>
              <a:cxnLst/>
              <a:rect l="l" t="t" r="r" b="b"/>
              <a:pathLst>
                <a:path w="1187405" h="304916">
                  <a:moveTo>
                    <a:pt x="87578" y="0"/>
                  </a:moveTo>
                  <a:lnTo>
                    <a:pt x="1099827" y="0"/>
                  </a:lnTo>
                  <a:cubicBezTo>
                    <a:pt x="1123054" y="0"/>
                    <a:pt x="1145330" y="9227"/>
                    <a:pt x="1161754" y="25651"/>
                  </a:cubicBezTo>
                  <a:cubicBezTo>
                    <a:pt x="1178178" y="42075"/>
                    <a:pt x="1187405" y="64351"/>
                    <a:pt x="1187405" y="87578"/>
                  </a:cubicBezTo>
                  <a:lnTo>
                    <a:pt x="1187405" y="217338"/>
                  </a:lnTo>
                  <a:cubicBezTo>
                    <a:pt x="1187405" y="240565"/>
                    <a:pt x="1178178" y="262841"/>
                    <a:pt x="1161754" y="279265"/>
                  </a:cubicBezTo>
                  <a:cubicBezTo>
                    <a:pt x="1145330" y="295689"/>
                    <a:pt x="1123054" y="304916"/>
                    <a:pt x="1099827" y="304916"/>
                  </a:cubicBezTo>
                  <a:lnTo>
                    <a:pt x="87578" y="304916"/>
                  </a:lnTo>
                  <a:cubicBezTo>
                    <a:pt x="64351" y="304916"/>
                    <a:pt x="42075" y="295689"/>
                    <a:pt x="25651" y="279265"/>
                  </a:cubicBezTo>
                  <a:cubicBezTo>
                    <a:pt x="9227" y="262841"/>
                    <a:pt x="0" y="240565"/>
                    <a:pt x="0" y="217338"/>
                  </a:cubicBezTo>
                  <a:lnTo>
                    <a:pt x="0" y="87578"/>
                  </a:lnTo>
                  <a:cubicBezTo>
                    <a:pt x="0" y="64351"/>
                    <a:pt x="9227" y="42075"/>
                    <a:pt x="25651" y="25651"/>
                  </a:cubicBezTo>
                  <a:cubicBezTo>
                    <a:pt x="42075" y="9227"/>
                    <a:pt x="64351" y="0"/>
                    <a:pt x="87578" y="0"/>
                  </a:cubicBezTo>
                  <a:close/>
                </a:path>
              </a:pathLst>
            </a:custGeom>
            <a:solidFill>
              <a:srgbClr val="EABF6A"/>
            </a:solidFill>
          </p:spPr>
          <p:txBody>
            <a:bodyPr/>
            <a:lstStyle/>
            <a:p>
              <a:endParaRPr lang="en-US"/>
            </a:p>
          </p:txBody>
        </p:sp>
        <p:sp>
          <p:nvSpPr>
            <p:cNvPr id="12" name="TextBox 12"/>
            <p:cNvSpPr txBox="1"/>
            <p:nvPr/>
          </p:nvSpPr>
          <p:spPr>
            <a:xfrm>
              <a:off x="0" y="-95250"/>
              <a:ext cx="1187405" cy="400166"/>
            </a:xfrm>
            <a:prstGeom prst="rect">
              <a:avLst/>
            </a:prstGeom>
          </p:spPr>
          <p:txBody>
            <a:bodyPr lIns="50800" tIns="50800" rIns="50800" bIns="50800" rtlCol="0" anchor="ctr"/>
            <a:lstStyle/>
            <a:p>
              <a:pPr algn="ctr">
                <a:lnSpc>
                  <a:spcPts val="6299"/>
                </a:lnSpc>
              </a:pPr>
              <a:r>
                <a:rPr lang="en-US" sz="4500" b="1" i="1">
                  <a:solidFill>
                    <a:srgbClr val="FFF3E9"/>
                  </a:solidFill>
                  <a:latin typeface="Roboto Condensed Bold Italics"/>
                  <a:ea typeface="Roboto Condensed Bold Italics"/>
                  <a:cs typeface="Roboto Condensed Bold Italics"/>
                  <a:sym typeface="Roboto Condensed Bold Italics"/>
                </a:rPr>
                <a:t>Cảm hứng chủ đạo</a:t>
              </a:r>
            </a:p>
          </p:txBody>
        </p:sp>
      </p:grpSp>
      <p:sp>
        <p:nvSpPr>
          <p:cNvPr id="13" name="TextBox 13"/>
          <p:cNvSpPr txBox="1"/>
          <p:nvPr/>
        </p:nvSpPr>
        <p:spPr>
          <a:xfrm>
            <a:off x="1028700" y="1285814"/>
            <a:ext cx="12892976" cy="1562100"/>
          </a:xfrm>
          <a:prstGeom prst="rect">
            <a:avLst/>
          </a:prstGeom>
        </p:spPr>
        <p:txBody>
          <a:bodyPr lIns="0" tIns="0" rIns="0" bIns="0" rtlCol="0" anchor="t">
            <a:spAutoFit/>
          </a:bodyPr>
          <a:lstStyle/>
          <a:p>
            <a:pPr algn="just">
              <a:lnSpc>
                <a:spcPts val="6299"/>
              </a:lnSpc>
              <a:spcBef>
                <a:spcPct val="0"/>
              </a:spcBef>
            </a:pPr>
            <a:r>
              <a:rPr lang="en-US" sz="4499" b="1">
                <a:solidFill>
                  <a:srgbClr val="452D13"/>
                </a:solidFill>
                <a:latin typeface="Roboto Condensed Bold"/>
                <a:ea typeface="Roboto Condensed Bold"/>
                <a:cs typeface="Roboto Condensed Bold"/>
                <a:sym typeface="Roboto Condensed Bold"/>
              </a:rPr>
              <a:t>b. Tìm hiểu bố cục, kết cấu, mạch cảm xúc, cảm hứng chủ đạo của văn bản </a:t>
            </a:r>
            <a:r>
              <a:rPr lang="en-US" sz="4499" b="1" i="1">
                <a:solidFill>
                  <a:srgbClr val="452D13"/>
                </a:solidFill>
                <a:latin typeface="Roboto Condensed Bold Italics"/>
                <a:ea typeface="Roboto Condensed Bold Italics"/>
                <a:cs typeface="Roboto Condensed Bold Italics"/>
                <a:sym typeface="Roboto Condensed Bold Italics"/>
              </a:rPr>
              <a:t>Nhật kí đô thị hóa</a:t>
            </a:r>
          </a:p>
        </p:txBody>
      </p:sp>
      <p:sp>
        <p:nvSpPr>
          <p:cNvPr id="14" name="TextBox 14"/>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5" name="TextBox 15"/>
          <p:cNvSpPr txBox="1"/>
          <p:nvPr/>
        </p:nvSpPr>
        <p:spPr>
          <a:xfrm>
            <a:off x="4903219" y="5246415"/>
            <a:ext cx="9656532" cy="2352675"/>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Trân trọng những giá trị của gia đình, truyền thống trong môi trường hiện đại.</a:t>
            </a:r>
          </a:p>
          <a:p>
            <a:pPr algn="just">
              <a:lnSpc>
                <a:spcPts val="6299"/>
              </a:lnSpc>
              <a:spcBef>
                <a:spcPct val="0"/>
              </a:spcBef>
            </a:pPr>
            <a:endParaRPr lang="en-US" sz="4499">
              <a:solidFill>
                <a:srgbClr val="452D13"/>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5292744" y="82876"/>
            <a:ext cx="7446534" cy="895443"/>
            <a:chOff x="0" y="0"/>
            <a:chExt cx="1961227" cy="235837"/>
          </a:xfrm>
        </p:grpSpPr>
        <p:sp>
          <p:nvSpPr>
            <p:cNvPr id="6" name="Freeform 6"/>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7" name="TextBox 7"/>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4 - </a:t>
              </a:r>
              <a:r>
                <a:rPr lang="en-US" sz="3800" b="1" i="1">
                  <a:solidFill>
                    <a:srgbClr val="2A2969"/>
                  </a:solidFill>
                  <a:latin typeface="Roboto Condensed Bold Italics"/>
                  <a:ea typeface="Roboto Condensed Bold Italics"/>
                  <a:cs typeface="Roboto Condensed Bold Italics"/>
                  <a:sym typeface="Roboto Condensed Bold Italics"/>
                </a:rPr>
                <a:t>Nhật kí đô thị hóa</a:t>
              </a:r>
            </a:p>
          </p:txBody>
        </p:sp>
      </p:grpSp>
      <p:graphicFrame>
        <p:nvGraphicFramePr>
          <p:cNvPr id="8" name="Table 8"/>
          <p:cNvGraphicFramePr>
            <a:graphicFrameLocks noGrp="1"/>
          </p:cNvGraphicFramePr>
          <p:nvPr/>
        </p:nvGraphicFramePr>
        <p:xfrm>
          <a:off x="365519" y="1028700"/>
          <a:ext cx="17787752" cy="9334499"/>
        </p:xfrm>
        <a:graphic>
          <a:graphicData uri="http://schemas.openxmlformats.org/drawingml/2006/table">
            <a:tbl>
              <a:tblPr/>
              <a:tblGrid>
                <a:gridCol w="3737610">
                  <a:extLst>
                    <a:ext uri="{9D8B030D-6E8A-4147-A177-3AD203B41FA5}">
                      <a16:colId xmlns:a16="http://schemas.microsoft.com/office/drawing/2014/main" val="20000"/>
                    </a:ext>
                  </a:extLst>
                </a:gridCol>
                <a:gridCol w="9270137">
                  <a:extLst>
                    <a:ext uri="{9D8B030D-6E8A-4147-A177-3AD203B41FA5}">
                      <a16:colId xmlns:a16="http://schemas.microsoft.com/office/drawing/2014/main" val="20001"/>
                    </a:ext>
                  </a:extLst>
                </a:gridCol>
                <a:gridCol w="2807800">
                  <a:extLst>
                    <a:ext uri="{9D8B030D-6E8A-4147-A177-3AD203B41FA5}">
                      <a16:colId xmlns:a16="http://schemas.microsoft.com/office/drawing/2014/main" val="20002"/>
                    </a:ext>
                  </a:extLst>
                </a:gridCol>
                <a:gridCol w="1972205">
                  <a:extLst>
                    <a:ext uri="{9D8B030D-6E8A-4147-A177-3AD203B41FA5}">
                      <a16:colId xmlns:a16="http://schemas.microsoft.com/office/drawing/2014/main" val="20003"/>
                    </a:ext>
                  </a:extLst>
                </a:gridCol>
              </a:tblGrid>
              <a:tr h="1775273">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Từ ngữ, hình ảnh, nghệ thuật gợi tả trong văn bản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Câu trả lời của em</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2996966">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Ký ức về thời thơ ấu gắn liền với quê hương, với hình bóng mẹ (12 câu đầu)</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3600"/>
                        </a:lnSpc>
                        <a:buFont typeface="Arial"/>
                        <a:buChar char="•"/>
                        <a:defRPr/>
                      </a:pPr>
                      <a:r>
                        <a:rPr lang="en-US" sz="3000">
                          <a:solidFill>
                            <a:srgbClr val="2A2969">
                              <a:alpha val="88627"/>
                            </a:srgbClr>
                          </a:solidFill>
                          <a:latin typeface="Roboto Condensed"/>
                          <a:ea typeface="Roboto Condensed"/>
                          <a:cs typeface="Roboto Condensed"/>
                          <a:sym typeface="Roboto Condensed"/>
                        </a:rPr>
                        <a:t>Về “ngôi nhà của mẹ”, “</a:t>
                      </a:r>
                      <a:r>
                        <a:rPr lang="en-US" sz="3000" i="1">
                          <a:solidFill>
                            <a:srgbClr val="2A2969">
                              <a:alpha val="88627"/>
                            </a:srgbClr>
                          </a:solidFill>
                          <a:latin typeface="Roboto Condensed Italics"/>
                          <a:ea typeface="Roboto Condensed Italics"/>
                          <a:cs typeface="Roboto Condensed Italics"/>
                          <a:sym typeface="Roboto Condensed Italics"/>
                        </a:rPr>
                        <a:t>chạm phải tay mình ngày thơ ấu</a:t>
                      </a:r>
                      <a:r>
                        <a:rPr lang="en-US" sz="3000">
                          <a:solidFill>
                            <a:srgbClr val="2A2969">
                              <a:alpha val="88627"/>
                            </a:srgbClr>
                          </a:solidFill>
                          <a:latin typeface="Roboto Condensed"/>
                          <a:ea typeface="Roboto Condensed"/>
                          <a:cs typeface="Roboto Condensed"/>
                          <a:sym typeface="Roboto Condensed"/>
                        </a:rPr>
                        <a:t>”, người con đã hồi tưởng về những kỉ niệm gì và có những cảm xúc nào?</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Tác giả đã sử dụng những biện pháp nghệ thuật nào để làm nổi bật điều đó? Nêu tác tác dụng của các biện pháp nghệ thuật đó.</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2080696">
                <a:tc>
                  <a:txBody>
                    <a:bodyPr/>
                    <a:lstStyle/>
                    <a:p>
                      <a:pPr algn="l">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Thách thức đô thị hóa</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3600"/>
                        </a:lnSpc>
                        <a:buFont typeface="Arial"/>
                        <a:buChar char="•"/>
                        <a:defRPr/>
                      </a:pPr>
                      <a:r>
                        <a:rPr lang="en-US" sz="3000" spc="-60">
                          <a:solidFill>
                            <a:srgbClr val="2A2969">
                              <a:alpha val="88627"/>
                            </a:srgbClr>
                          </a:solidFill>
                          <a:latin typeface="Roboto Condensed"/>
                          <a:ea typeface="Roboto Condensed"/>
                          <a:cs typeface="Roboto Condensed"/>
                          <a:sym typeface="Roboto Condensed"/>
                        </a:rPr>
                        <a:t>Trước “</a:t>
                      </a:r>
                      <a:r>
                        <a:rPr lang="en-US" sz="3000" i="1" spc="-60">
                          <a:solidFill>
                            <a:srgbClr val="2A2969">
                              <a:alpha val="88627"/>
                            </a:srgbClr>
                          </a:solidFill>
                          <a:latin typeface="Roboto Condensed Italics"/>
                          <a:ea typeface="Roboto Condensed Italics"/>
                          <a:cs typeface="Roboto Condensed Italics"/>
                          <a:sym typeface="Roboto Condensed Italics"/>
                        </a:rPr>
                        <a:t>những bước chân đô thị</a:t>
                      </a:r>
                      <a:r>
                        <a:rPr lang="en-US" sz="3000" spc="-60">
                          <a:solidFill>
                            <a:srgbClr val="2A2969">
                              <a:alpha val="88627"/>
                            </a:srgbClr>
                          </a:solidFill>
                          <a:latin typeface="Roboto Condensed"/>
                          <a:ea typeface="Roboto Condensed"/>
                          <a:cs typeface="Roboto Condensed"/>
                          <a:sym typeface="Roboto Condensed"/>
                        </a:rPr>
                        <a:t>”, người con có suy nghĩ gì?</a:t>
                      </a:r>
                      <a:endParaRPr lang="en-US" sz="1100"/>
                    </a:p>
                    <a:p>
                      <a:pPr marL="647700" lvl="1" indent="-323850" algn="just">
                        <a:lnSpc>
                          <a:spcPts val="3600"/>
                        </a:lnSpc>
                        <a:buFont typeface="Arial"/>
                        <a:buChar char="•"/>
                      </a:pPr>
                      <a:r>
                        <a:rPr lang="en-US" sz="3000" spc="-60">
                          <a:solidFill>
                            <a:srgbClr val="2A2969">
                              <a:alpha val="88627"/>
                            </a:srgbClr>
                          </a:solidFill>
                          <a:latin typeface="Roboto Condensed"/>
                          <a:ea typeface="Roboto Condensed"/>
                          <a:cs typeface="Roboto Condensed"/>
                          <a:sym typeface="Roboto Condensed"/>
                        </a:rPr>
                        <a:t>Tác giả đã sử dụng những biện pháp nghệ thuật nào để làm nổi bật điều đó? Nêu tác dụng của những biện pháp nghệ thuật đó.</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1084492">
                <a:tc rowSpan="2">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gridSpan="2">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h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156290">
                <a:tc vMerge="1">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v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v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1240782">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Bài học, thông điệp</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Thông qua bài thơ tác giả muốn gửi gắm bài học và thông điệp gì?</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a:txBody>
                    <a:bodyPr/>
                    <a:lstStyle/>
                    <a:p>
                      <a:pPr algn="just">
                        <a:lnSpc>
                          <a:spcPts val="42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4" name="Freeform 4"/>
          <p:cNvSpPr/>
          <p:nvPr/>
        </p:nvSpPr>
        <p:spPr>
          <a:xfrm rot="166915">
            <a:off x="-8359" y="-767299"/>
            <a:ext cx="18150408" cy="12656373"/>
          </a:xfrm>
          <a:custGeom>
            <a:avLst/>
            <a:gdLst/>
            <a:ahLst/>
            <a:cxnLst/>
            <a:rect l="l" t="t" r="r" b="b"/>
            <a:pathLst>
              <a:path w="18150408" h="12656373">
                <a:moveTo>
                  <a:pt x="0" y="0"/>
                </a:moveTo>
                <a:lnTo>
                  <a:pt x="18150408" y="0"/>
                </a:lnTo>
                <a:lnTo>
                  <a:pt x="18150408" y="12656373"/>
                </a:lnTo>
                <a:lnTo>
                  <a:pt x="0" y="12656373"/>
                </a:lnTo>
                <a:lnTo>
                  <a:pt x="0" y="0"/>
                </a:lnTo>
                <a:close/>
              </a:path>
            </a:pathLst>
          </a:custGeom>
          <a:blipFill>
            <a:blip r:embed="rId4">
              <a:alphaModFix amt="75000"/>
            </a:blip>
            <a:stretch>
              <a:fillRect t="-1184" r="-2004" b="-1184"/>
            </a:stretch>
          </a:blipFill>
        </p:spPr>
        <p:txBody>
          <a:bodyPr/>
          <a:lstStyle/>
          <a:p>
            <a:endParaRPr lang="en-US"/>
          </a:p>
        </p:txBody>
      </p:sp>
      <p:sp>
        <p:nvSpPr>
          <p:cNvPr id="5" name="Freeform 5"/>
          <p:cNvSpPr/>
          <p:nvPr/>
        </p:nvSpPr>
        <p:spPr>
          <a:xfrm flipH="1">
            <a:off x="1028700" y="6958246"/>
            <a:ext cx="3948536" cy="3698944"/>
          </a:xfrm>
          <a:custGeom>
            <a:avLst/>
            <a:gdLst/>
            <a:ahLst/>
            <a:cxnLst/>
            <a:rect l="l" t="t" r="r" b="b"/>
            <a:pathLst>
              <a:path w="3948536" h="3698944">
                <a:moveTo>
                  <a:pt x="3948536" y="0"/>
                </a:moveTo>
                <a:lnTo>
                  <a:pt x="0" y="0"/>
                </a:lnTo>
                <a:lnTo>
                  <a:pt x="0" y="3698944"/>
                </a:lnTo>
                <a:lnTo>
                  <a:pt x="3948536" y="3698944"/>
                </a:lnTo>
                <a:lnTo>
                  <a:pt x="3948536" y="0"/>
                </a:lnTo>
                <a:close/>
              </a:path>
            </a:pathLst>
          </a:custGeom>
          <a:blipFill>
            <a:blip r:embed="rId5"/>
            <a:stretch>
              <a:fillRect b="-6747"/>
            </a:stretch>
          </a:blipFill>
        </p:spPr>
        <p:txBody>
          <a:bodyPr/>
          <a:lstStyle/>
          <a:p>
            <a:endParaRPr lang="en-US"/>
          </a:p>
        </p:txBody>
      </p:sp>
      <p:sp>
        <p:nvSpPr>
          <p:cNvPr id="6" name="TextBox 6"/>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7" name="TextBox 7"/>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sp>
        <p:nvSpPr>
          <p:cNvPr id="8" name="TextBox 8"/>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5" name="Freeform 5"/>
          <p:cNvSpPr/>
          <p:nvPr/>
        </p:nvSpPr>
        <p:spPr>
          <a:xfrm flipH="1">
            <a:off x="1028700" y="6958246"/>
            <a:ext cx="3948536" cy="3698944"/>
          </a:xfrm>
          <a:custGeom>
            <a:avLst/>
            <a:gdLst/>
            <a:ahLst/>
            <a:cxnLst/>
            <a:rect l="l" t="t" r="r" b="b"/>
            <a:pathLst>
              <a:path w="3948536" h="3698944">
                <a:moveTo>
                  <a:pt x="3948536" y="0"/>
                </a:moveTo>
                <a:lnTo>
                  <a:pt x="0" y="0"/>
                </a:lnTo>
                <a:lnTo>
                  <a:pt x="0" y="3698944"/>
                </a:lnTo>
                <a:lnTo>
                  <a:pt x="3948536" y="3698944"/>
                </a:lnTo>
                <a:lnTo>
                  <a:pt x="3948536" y="0"/>
                </a:lnTo>
                <a:close/>
              </a:path>
            </a:pathLst>
          </a:custGeom>
          <a:blipFill>
            <a:blip r:embed="rId4"/>
            <a:stretch>
              <a:fillRect b="-6747"/>
            </a:stretch>
          </a:blipFill>
        </p:spPr>
        <p:txBody>
          <a:bodyPr/>
          <a:lstStyle/>
          <a:p>
            <a:endParaRPr lang="en-US"/>
          </a:p>
        </p:txBody>
      </p:sp>
      <p:sp>
        <p:nvSpPr>
          <p:cNvPr id="7" name="TextBox 7"/>
          <p:cNvSpPr txBox="1"/>
          <p:nvPr/>
        </p:nvSpPr>
        <p:spPr>
          <a:xfrm>
            <a:off x="1461903" y="418693"/>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Úp mặt vào bóng tối lùm cây</a:t>
            </a:r>
          </a:p>
          <a:p>
            <a:pPr algn="just">
              <a:lnSpc>
                <a:spcPts val="4999"/>
              </a:lnSpc>
            </a:pPr>
            <a:r>
              <a:rPr lang="en-US" sz="4999">
                <a:solidFill>
                  <a:srgbClr val="452D13"/>
                </a:solidFill>
                <a:latin typeface="#9Slide05 VL Fadilla"/>
                <a:ea typeface="#9Slide05 VL Fadilla"/>
                <a:cs typeface="#9Slide05 VL Fadilla"/>
                <a:sym typeface="#9Slide05 VL Fadilla"/>
              </a:rPr>
              <a:t>Gió đang chạy trên lưng mình những bước chân đô thị</a:t>
            </a:r>
          </a:p>
          <a:p>
            <a:pPr algn="just">
              <a:lnSpc>
                <a:spcPts val="4999"/>
              </a:lnSpc>
            </a:pPr>
            <a:r>
              <a:rPr lang="en-US" sz="4999">
                <a:solidFill>
                  <a:srgbClr val="452D13"/>
                </a:solidFill>
                <a:latin typeface="#9Slide05 VL Fadilla"/>
                <a:ea typeface="#9Slide05 VL Fadilla"/>
                <a:cs typeface="#9Slide05 VL Fadilla"/>
                <a:sym typeface="#9Slide05 VL Fadilla"/>
              </a:rPr>
              <a:t>Bóng tối dẫn tôi về ngôi nhà của mẹ</a:t>
            </a:r>
          </a:p>
          <a:p>
            <a:pPr algn="just">
              <a:lnSpc>
                <a:spcPts val="4999"/>
              </a:lnSpc>
            </a:pPr>
            <a:r>
              <a:rPr lang="en-US" sz="4999">
                <a:solidFill>
                  <a:srgbClr val="452D13"/>
                </a:solidFill>
                <a:latin typeface="#9Slide05 VL Fadilla"/>
                <a:ea typeface="#9Slide05 VL Fadilla"/>
                <a:cs typeface="#9Slide05 VL Fadilla"/>
                <a:sym typeface="#9Slide05 VL Fadilla"/>
              </a:rPr>
              <a:t>Ngôi nhà như chiếc bánh không nhân.</a:t>
            </a:r>
          </a:p>
        </p:txBody>
      </p:sp>
      <p:sp>
        <p:nvSpPr>
          <p:cNvPr id="8" name="TextBox 8"/>
          <p:cNvSpPr txBox="1"/>
          <p:nvPr/>
        </p:nvSpPr>
        <p:spPr>
          <a:xfrm>
            <a:off x="3228606" y="3393667"/>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Nhặt được đồng xu cùn gỉ cuối sân</a:t>
            </a:r>
          </a:p>
          <a:p>
            <a:pPr algn="just">
              <a:lnSpc>
                <a:spcPts val="4999"/>
              </a:lnSpc>
            </a:pPr>
            <a:r>
              <a:rPr lang="en-US" sz="4999">
                <a:solidFill>
                  <a:srgbClr val="452D13"/>
                </a:solidFill>
                <a:latin typeface="#9Slide05 VL Fadilla"/>
                <a:ea typeface="#9Slide05 VL Fadilla"/>
                <a:cs typeface="#9Slide05 VL Fadilla"/>
                <a:sym typeface="#9Slide05 VL Fadilla"/>
              </a:rPr>
              <a:t>Ngỡ chạm phải tay mình ngày thơ ấu</a:t>
            </a:r>
          </a:p>
          <a:p>
            <a:pPr algn="just">
              <a:lnSpc>
                <a:spcPts val="4999"/>
              </a:lnSpc>
            </a:pPr>
            <a:r>
              <a:rPr lang="en-US" sz="4999">
                <a:solidFill>
                  <a:srgbClr val="452D13"/>
                </a:solidFill>
                <a:latin typeface="#9Slide05 VL Fadilla"/>
                <a:ea typeface="#9Slide05 VL Fadilla"/>
                <a:cs typeface="#9Slide05 VL Fadilla"/>
                <a:sym typeface="#9Slide05 VL Fadilla"/>
              </a:rPr>
              <a:t>Những dấu chân ai lún sâu lỗ đáo</a:t>
            </a:r>
          </a:p>
          <a:p>
            <a:pPr algn="just">
              <a:lnSpc>
                <a:spcPts val="4999"/>
              </a:lnSpc>
            </a:pPr>
            <a:r>
              <a:rPr lang="en-US" sz="4999">
                <a:solidFill>
                  <a:srgbClr val="452D13"/>
                </a:solidFill>
                <a:latin typeface="#9Slide05 VL Fadilla"/>
                <a:ea typeface="#9Slide05 VL Fadilla"/>
                <a:cs typeface="#9Slide05 VL Fadilla"/>
                <a:sym typeface="#9Slide05 VL Fadilla"/>
              </a:rPr>
              <a:t>Từng kiếp người mở mắt... thấy đôi chân cò lội nước trắng mênh mông.</a:t>
            </a:r>
          </a:p>
        </p:txBody>
      </p:sp>
      <p:sp>
        <p:nvSpPr>
          <p:cNvPr id="9" name="TextBox 9"/>
          <p:cNvSpPr txBox="1"/>
          <p:nvPr/>
        </p:nvSpPr>
        <p:spPr>
          <a:xfrm>
            <a:off x="4916718" y="6368642"/>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Nơi chó đá đầu làng vẫn sủa những con trăng</a:t>
            </a:r>
          </a:p>
          <a:p>
            <a:pPr algn="just">
              <a:lnSpc>
                <a:spcPts val="4999"/>
              </a:lnSpc>
            </a:pPr>
            <a:r>
              <a:rPr lang="en-US" sz="4999">
                <a:solidFill>
                  <a:srgbClr val="452D13"/>
                </a:solidFill>
                <a:latin typeface="#9Slide05 VL Fadilla"/>
                <a:ea typeface="#9Slide05 VL Fadilla"/>
                <a:cs typeface="#9Slide05 VL Fadilla"/>
                <a:sym typeface="#9Slide05 VL Fadilla"/>
              </a:rPr>
              <a:t>Có tiếng gọi nghe buồn như củi ướt</a:t>
            </a:r>
          </a:p>
          <a:p>
            <a:pPr algn="just">
              <a:lnSpc>
                <a:spcPts val="4999"/>
              </a:lnSpc>
            </a:pPr>
            <a:r>
              <a:rPr lang="en-US" sz="4999">
                <a:solidFill>
                  <a:srgbClr val="452D13"/>
                </a:solidFill>
                <a:latin typeface="#9Slide05 VL Fadilla"/>
                <a:ea typeface="#9Slide05 VL Fadilla"/>
                <a:cs typeface="#9Slide05 VL Fadilla"/>
                <a:sym typeface="#9Slide05 VL Fadilla"/>
              </a:rPr>
              <a:t>Thương quê nghèo mẹ tôi ra bến sông</a:t>
            </a:r>
          </a:p>
          <a:p>
            <a:pPr algn="just">
              <a:lnSpc>
                <a:spcPts val="4999"/>
              </a:lnSpc>
            </a:pPr>
            <a:r>
              <a:rPr lang="en-US" sz="4999">
                <a:solidFill>
                  <a:srgbClr val="452D13"/>
                </a:solidFill>
                <a:latin typeface="#9Slide05 VL Fadilla"/>
                <a:ea typeface="#9Slide05 VL Fadilla"/>
                <a:cs typeface="#9Slide05 VL Fadilla"/>
                <a:sym typeface="#9Slide05 VL Fadilla"/>
              </a:rPr>
              <a:t>Vớt những câu ca chưa tan vào nước.</a:t>
            </a:r>
          </a:p>
        </p:txBody>
      </p:sp>
      <p:sp>
        <p:nvSpPr>
          <p:cNvPr id="10" name="TextBox 10"/>
          <p:cNvSpPr txBox="1"/>
          <p:nvPr/>
        </p:nvSpPr>
        <p:spPr>
          <a:xfrm>
            <a:off x="1461903" y="418693"/>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Úp mặt vào bóng tối lùm cây</a:t>
            </a:r>
          </a:p>
          <a:p>
            <a:pPr algn="just">
              <a:lnSpc>
                <a:spcPts val="4999"/>
              </a:lnSpc>
            </a:pPr>
            <a:r>
              <a:rPr lang="en-US" sz="4999">
                <a:solidFill>
                  <a:srgbClr val="452D13"/>
                </a:solidFill>
                <a:latin typeface="#9Slide05 VL Fadilla"/>
                <a:ea typeface="#9Slide05 VL Fadilla"/>
                <a:cs typeface="#9Slide05 VL Fadilla"/>
                <a:sym typeface="#9Slide05 VL Fadilla"/>
              </a:rPr>
              <a:t>Gió đang chạy trên lưng mình </a:t>
            </a:r>
            <a:r>
              <a:rPr lang="en-US" sz="4999">
                <a:solidFill>
                  <a:srgbClr val="3F726D"/>
                </a:solidFill>
                <a:latin typeface="#9Slide05 VL Fadilla"/>
                <a:ea typeface="#9Slide05 VL Fadilla"/>
                <a:cs typeface="#9Slide05 VL Fadilla"/>
                <a:sym typeface="#9Slide05 VL Fadilla"/>
              </a:rPr>
              <a:t>những bước chân đô thị</a:t>
            </a:r>
          </a:p>
          <a:p>
            <a:pPr algn="just">
              <a:lnSpc>
                <a:spcPts val="4999"/>
              </a:lnSpc>
            </a:pPr>
            <a:r>
              <a:rPr lang="en-US" sz="4999">
                <a:solidFill>
                  <a:srgbClr val="F8AE23"/>
                </a:solidFill>
                <a:latin typeface="#9Slide05 VL Fadilla"/>
                <a:ea typeface="#9Slide05 VL Fadilla"/>
                <a:cs typeface="#9Slide05 VL Fadilla"/>
                <a:sym typeface="#9Slide05 VL Fadilla"/>
              </a:rPr>
              <a:t>Bóng tối dẫn tôi về ngôi nhà của mẹ</a:t>
            </a:r>
          </a:p>
          <a:p>
            <a:pPr algn="just">
              <a:lnSpc>
                <a:spcPts val="4999"/>
              </a:lnSpc>
            </a:pPr>
            <a:r>
              <a:rPr lang="en-US" sz="4999">
                <a:solidFill>
                  <a:srgbClr val="6F81CE"/>
                </a:solidFill>
                <a:latin typeface="#9Slide05 VL Fadilla"/>
                <a:ea typeface="#9Slide05 VL Fadilla"/>
                <a:cs typeface="#9Slide05 VL Fadilla"/>
                <a:sym typeface="#9Slide05 VL Fadilla"/>
              </a:rPr>
              <a:t>Ngôi nhà</a:t>
            </a:r>
            <a:r>
              <a:rPr lang="en-US" sz="4999">
                <a:solidFill>
                  <a:srgbClr val="863D3D"/>
                </a:solidFill>
                <a:latin typeface="#9Slide05 VL Fadilla"/>
                <a:ea typeface="#9Slide05 VL Fadilla"/>
                <a:cs typeface="#9Slide05 VL Fadilla"/>
                <a:sym typeface="#9Slide05 VL Fadilla"/>
              </a:rPr>
              <a:t> như chiếc bánh không nhân</a:t>
            </a:r>
            <a:r>
              <a:rPr lang="en-US" sz="4999">
                <a:solidFill>
                  <a:srgbClr val="452D13"/>
                </a:solidFill>
                <a:latin typeface="#9Slide05 VL Fadilla"/>
                <a:ea typeface="#9Slide05 VL Fadilla"/>
                <a:cs typeface="#9Slide05 VL Fadilla"/>
                <a:sym typeface="#9Slide05 VL Fadilla"/>
              </a:rPr>
              <a:t>.</a:t>
            </a:r>
          </a:p>
        </p:txBody>
      </p:sp>
      <p:grpSp>
        <p:nvGrpSpPr>
          <p:cNvPr id="11" name="Group 11"/>
          <p:cNvGrpSpPr/>
          <p:nvPr/>
        </p:nvGrpSpPr>
        <p:grpSpPr>
          <a:xfrm>
            <a:off x="13659641" y="2310673"/>
            <a:ext cx="2145646" cy="751842"/>
            <a:chOff x="0" y="0"/>
            <a:chExt cx="565108" cy="198016"/>
          </a:xfrm>
        </p:grpSpPr>
        <p:sp>
          <p:nvSpPr>
            <p:cNvPr id="12" name="Freeform 12"/>
            <p:cNvSpPr/>
            <p:nvPr/>
          </p:nvSpPr>
          <p:spPr>
            <a:xfrm>
              <a:off x="0" y="0"/>
              <a:ext cx="565108" cy="198016"/>
            </a:xfrm>
            <a:custGeom>
              <a:avLst/>
              <a:gdLst/>
              <a:ahLst/>
              <a:cxnLst/>
              <a:rect l="l" t="t" r="r" b="b"/>
              <a:pathLst>
                <a:path w="565108" h="198016">
                  <a:moveTo>
                    <a:pt x="99008" y="0"/>
                  </a:moveTo>
                  <a:lnTo>
                    <a:pt x="466100" y="0"/>
                  </a:lnTo>
                  <a:cubicBezTo>
                    <a:pt x="492359" y="0"/>
                    <a:pt x="517542" y="10431"/>
                    <a:pt x="536110" y="28999"/>
                  </a:cubicBezTo>
                  <a:cubicBezTo>
                    <a:pt x="554677" y="47566"/>
                    <a:pt x="565108" y="72749"/>
                    <a:pt x="565108" y="99008"/>
                  </a:cubicBezTo>
                  <a:lnTo>
                    <a:pt x="565108" y="99008"/>
                  </a:lnTo>
                  <a:cubicBezTo>
                    <a:pt x="565108" y="153689"/>
                    <a:pt x="520781" y="198016"/>
                    <a:pt x="466100" y="198016"/>
                  </a:cubicBezTo>
                  <a:lnTo>
                    <a:pt x="99008" y="198016"/>
                  </a:lnTo>
                  <a:cubicBezTo>
                    <a:pt x="44327" y="198016"/>
                    <a:pt x="0" y="153689"/>
                    <a:pt x="0" y="99008"/>
                  </a:cubicBezTo>
                  <a:lnTo>
                    <a:pt x="0" y="99008"/>
                  </a:lnTo>
                  <a:cubicBezTo>
                    <a:pt x="0" y="44327"/>
                    <a:pt x="44327" y="0"/>
                    <a:pt x="99008" y="0"/>
                  </a:cubicBezTo>
                  <a:close/>
                </a:path>
              </a:pathLst>
            </a:custGeom>
            <a:solidFill>
              <a:srgbClr val="8D5B31"/>
            </a:solidFill>
          </p:spPr>
          <p:txBody>
            <a:bodyPr/>
            <a:lstStyle/>
            <a:p>
              <a:endParaRPr lang="en-US"/>
            </a:p>
          </p:txBody>
        </p:sp>
        <p:sp>
          <p:nvSpPr>
            <p:cNvPr id="13" name="TextBox 13"/>
            <p:cNvSpPr txBox="1"/>
            <p:nvPr/>
          </p:nvSpPr>
          <p:spPr>
            <a:xfrm>
              <a:off x="0" y="-66675"/>
              <a:ext cx="565108" cy="264691"/>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so sánh</a:t>
              </a:r>
            </a:p>
          </p:txBody>
        </p:sp>
      </p:grpSp>
      <p:grpSp>
        <p:nvGrpSpPr>
          <p:cNvPr id="14" name="Group 14"/>
          <p:cNvGrpSpPr/>
          <p:nvPr/>
        </p:nvGrpSpPr>
        <p:grpSpPr>
          <a:xfrm>
            <a:off x="13659641" y="1287371"/>
            <a:ext cx="2145646" cy="777875"/>
            <a:chOff x="0" y="0"/>
            <a:chExt cx="565108" cy="204872"/>
          </a:xfrm>
        </p:grpSpPr>
        <p:sp>
          <p:nvSpPr>
            <p:cNvPr id="15" name="Freeform 15"/>
            <p:cNvSpPr/>
            <p:nvPr/>
          </p:nvSpPr>
          <p:spPr>
            <a:xfrm>
              <a:off x="0" y="0"/>
              <a:ext cx="565108" cy="204872"/>
            </a:xfrm>
            <a:custGeom>
              <a:avLst/>
              <a:gdLst/>
              <a:ahLst/>
              <a:cxnLst/>
              <a:rect l="l" t="t" r="r" b="b"/>
              <a:pathLst>
                <a:path w="565108" h="204872">
                  <a:moveTo>
                    <a:pt x="102436" y="0"/>
                  </a:moveTo>
                  <a:lnTo>
                    <a:pt x="462672" y="0"/>
                  </a:lnTo>
                  <a:cubicBezTo>
                    <a:pt x="489840" y="0"/>
                    <a:pt x="515895" y="10792"/>
                    <a:pt x="535106" y="30003"/>
                  </a:cubicBezTo>
                  <a:cubicBezTo>
                    <a:pt x="554316" y="49213"/>
                    <a:pt x="565108" y="75268"/>
                    <a:pt x="565108" y="102436"/>
                  </a:cubicBezTo>
                  <a:lnTo>
                    <a:pt x="565108" y="102436"/>
                  </a:lnTo>
                  <a:cubicBezTo>
                    <a:pt x="565108" y="129604"/>
                    <a:pt x="554316" y="155659"/>
                    <a:pt x="535106" y="174869"/>
                  </a:cubicBezTo>
                  <a:cubicBezTo>
                    <a:pt x="515895" y="194080"/>
                    <a:pt x="489840" y="204872"/>
                    <a:pt x="462672" y="204872"/>
                  </a:cubicBezTo>
                  <a:lnTo>
                    <a:pt x="102436" y="204872"/>
                  </a:lnTo>
                  <a:cubicBezTo>
                    <a:pt x="75268" y="204872"/>
                    <a:pt x="49213" y="194080"/>
                    <a:pt x="30003" y="174869"/>
                  </a:cubicBezTo>
                  <a:cubicBezTo>
                    <a:pt x="10792" y="155659"/>
                    <a:pt x="0" y="129604"/>
                    <a:pt x="0" y="102436"/>
                  </a:cubicBezTo>
                  <a:lnTo>
                    <a:pt x="0" y="102436"/>
                  </a:lnTo>
                  <a:cubicBezTo>
                    <a:pt x="0" y="75268"/>
                    <a:pt x="10792" y="49213"/>
                    <a:pt x="30003" y="30003"/>
                  </a:cubicBezTo>
                  <a:cubicBezTo>
                    <a:pt x="49213" y="10792"/>
                    <a:pt x="75268" y="0"/>
                    <a:pt x="102436" y="0"/>
                  </a:cubicBezTo>
                  <a:close/>
                </a:path>
              </a:pathLst>
            </a:custGeom>
            <a:solidFill>
              <a:srgbClr val="F8AE23"/>
            </a:solidFill>
          </p:spPr>
          <p:txBody>
            <a:bodyPr/>
            <a:lstStyle/>
            <a:p>
              <a:endParaRPr lang="en-US"/>
            </a:p>
          </p:txBody>
        </p:sp>
        <p:sp>
          <p:nvSpPr>
            <p:cNvPr id="16" name="TextBox 16"/>
            <p:cNvSpPr txBox="1"/>
            <p:nvPr/>
          </p:nvSpPr>
          <p:spPr>
            <a:xfrm>
              <a:off x="0" y="-66675"/>
              <a:ext cx="565108" cy="271547"/>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ẩn dụ</a:t>
              </a:r>
            </a:p>
          </p:txBody>
        </p:sp>
      </p:grpSp>
      <p:sp>
        <p:nvSpPr>
          <p:cNvPr id="17" name="TextBox 17"/>
          <p:cNvSpPr txBox="1"/>
          <p:nvPr/>
        </p:nvSpPr>
        <p:spPr>
          <a:xfrm>
            <a:off x="3238131" y="3384142"/>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Nhặt được </a:t>
            </a:r>
            <a:r>
              <a:rPr lang="en-US" sz="4999">
                <a:solidFill>
                  <a:srgbClr val="6F81CE"/>
                </a:solidFill>
                <a:latin typeface="#9Slide05 VL Fadilla"/>
                <a:ea typeface="#9Slide05 VL Fadilla"/>
                <a:cs typeface="#9Slide05 VL Fadilla"/>
                <a:sym typeface="#9Slide05 VL Fadilla"/>
              </a:rPr>
              <a:t>đồng xu cùn gỉ cuối sân</a:t>
            </a:r>
          </a:p>
          <a:p>
            <a:pPr algn="just">
              <a:lnSpc>
                <a:spcPts val="4999"/>
              </a:lnSpc>
            </a:pPr>
            <a:r>
              <a:rPr lang="en-US" sz="4999">
                <a:solidFill>
                  <a:srgbClr val="452D13"/>
                </a:solidFill>
                <a:latin typeface="#9Slide05 VL Fadilla"/>
                <a:ea typeface="#9Slide05 VL Fadilla"/>
                <a:cs typeface="#9Slide05 VL Fadilla"/>
                <a:sym typeface="#9Slide05 VL Fadilla"/>
              </a:rPr>
              <a:t>Ngỡ </a:t>
            </a:r>
            <a:r>
              <a:rPr lang="en-US" sz="4999">
                <a:solidFill>
                  <a:srgbClr val="3F726D"/>
                </a:solidFill>
                <a:latin typeface="#9Slide05 VL Fadilla"/>
                <a:ea typeface="#9Slide05 VL Fadilla"/>
                <a:cs typeface="#9Slide05 VL Fadilla"/>
                <a:sym typeface="#9Slide05 VL Fadilla"/>
              </a:rPr>
              <a:t>chạm phải tay mình ngày thơ ấu</a:t>
            </a:r>
          </a:p>
          <a:p>
            <a:pPr algn="just">
              <a:lnSpc>
                <a:spcPts val="4999"/>
              </a:lnSpc>
            </a:pPr>
            <a:r>
              <a:rPr lang="en-US" sz="4999">
                <a:solidFill>
                  <a:srgbClr val="452D13"/>
                </a:solidFill>
                <a:latin typeface="#9Slide05 VL Fadilla"/>
                <a:ea typeface="#9Slide05 VL Fadilla"/>
                <a:cs typeface="#9Slide05 VL Fadilla"/>
                <a:sym typeface="#9Slide05 VL Fadilla"/>
              </a:rPr>
              <a:t>Những dấu chân ai lún sâu lỗ đáo</a:t>
            </a:r>
          </a:p>
          <a:p>
            <a:pPr algn="just">
              <a:lnSpc>
                <a:spcPts val="4999"/>
              </a:lnSpc>
            </a:pPr>
            <a:r>
              <a:rPr lang="en-US" sz="4999">
                <a:solidFill>
                  <a:srgbClr val="3F726D"/>
                </a:solidFill>
                <a:latin typeface="#9Slide05 VL Fadilla"/>
                <a:ea typeface="#9Slide05 VL Fadilla"/>
                <a:cs typeface="#9Slide05 VL Fadilla"/>
                <a:sym typeface="#9Slide05 VL Fadilla"/>
              </a:rPr>
              <a:t>Từng kiếp người mở mắt.</a:t>
            </a:r>
            <a:r>
              <a:rPr lang="en-US" sz="4999">
                <a:solidFill>
                  <a:srgbClr val="452D13"/>
                </a:solidFill>
                <a:latin typeface="#9Slide05 VL Fadilla"/>
                <a:ea typeface="#9Slide05 VL Fadilla"/>
                <a:cs typeface="#9Slide05 VL Fadilla"/>
                <a:sym typeface="#9Slide05 VL Fadilla"/>
              </a:rPr>
              <a:t>.. </a:t>
            </a:r>
            <a:r>
              <a:rPr lang="en-US" sz="4999">
                <a:solidFill>
                  <a:srgbClr val="F8AE23"/>
                </a:solidFill>
                <a:latin typeface="#9Slide05 VL Fadilla"/>
                <a:ea typeface="#9Slide05 VL Fadilla"/>
                <a:cs typeface="#9Slide05 VL Fadilla"/>
                <a:sym typeface="#9Slide05 VL Fadilla"/>
              </a:rPr>
              <a:t>thấy đôi chân cò lội nước trắng mênh mông.</a:t>
            </a:r>
          </a:p>
        </p:txBody>
      </p:sp>
      <p:sp>
        <p:nvSpPr>
          <p:cNvPr id="18" name="TextBox 18"/>
          <p:cNvSpPr txBox="1"/>
          <p:nvPr/>
        </p:nvSpPr>
        <p:spPr>
          <a:xfrm>
            <a:off x="4907193" y="6368642"/>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Nơi </a:t>
            </a:r>
            <a:r>
              <a:rPr lang="en-US" sz="4999">
                <a:solidFill>
                  <a:srgbClr val="6F81CE"/>
                </a:solidFill>
                <a:latin typeface="#9Slide05 VL Fadilla"/>
                <a:ea typeface="#9Slide05 VL Fadilla"/>
                <a:cs typeface="#9Slide05 VL Fadilla"/>
                <a:sym typeface="#9Slide05 VL Fadilla"/>
              </a:rPr>
              <a:t>chó đá đầu làng vẫn sủa</a:t>
            </a:r>
            <a:r>
              <a:rPr lang="en-US" sz="4999">
                <a:solidFill>
                  <a:srgbClr val="452D13"/>
                </a:solidFill>
                <a:latin typeface="#9Slide05 VL Fadilla"/>
                <a:ea typeface="#9Slide05 VL Fadilla"/>
                <a:cs typeface="#9Slide05 VL Fadilla"/>
                <a:sym typeface="#9Slide05 VL Fadilla"/>
              </a:rPr>
              <a:t> những con trăng</a:t>
            </a:r>
          </a:p>
          <a:p>
            <a:pPr algn="just">
              <a:lnSpc>
                <a:spcPts val="4999"/>
              </a:lnSpc>
            </a:pPr>
            <a:r>
              <a:rPr lang="en-US" sz="4999">
                <a:solidFill>
                  <a:srgbClr val="863D3D"/>
                </a:solidFill>
                <a:latin typeface="#9Slide05 VL Fadilla"/>
                <a:ea typeface="#9Slide05 VL Fadilla"/>
                <a:cs typeface="#9Slide05 VL Fadilla"/>
                <a:sym typeface="#9Slide05 VL Fadilla"/>
              </a:rPr>
              <a:t>Có tiếng gọi nghe buồn như củi ướt</a:t>
            </a:r>
          </a:p>
          <a:p>
            <a:pPr algn="just">
              <a:lnSpc>
                <a:spcPts val="4999"/>
              </a:lnSpc>
            </a:pPr>
            <a:r>
              <a:rPr lang="en-US" sz="4999">
                <a:solidFill>
                  <a:srgbClr val="452D13"/>
                </a:solidFill>
                <a:latin typeface="#9Slide05 VL Fadilla"/>
                <a:ea typeface="#9Slide05 VL Fadilla"/>
                <a:cs typeface="#9Slide05 VL Fadilla"/>
                <a:sym typeface="#9Slide05 VL Fadilla"/>
              </a:rPr>
              <a:t>Thương quê nghèo </a:t>
            </a:r>
            <a:r>
              <a:rPr lang="en-US" sz="4999">
                <a:solidFill>
                  <a:srgbClr val="6F81CE"/>
                </a:solidFill>
                <a:latin typeface="#9Slide05 VL Fadilla"/>
                <a:ea typeface="#9Slide05 VL Fadilla"/>
                <a:cs typeface="#9Slide05 VL Fadilla"/>
                <a:sym typeface="#9Slide05 VL Fadilla"/>
              </a:rPr>
              <a:t>mẹ tôi ra bến sông</a:t>
            </a:r>
          </a:p>
          <a:p>
            <a:pPr algn="just">
              <a:lnSpc>
                <a:spcPts val="4999"/>
              </a:lnSpc>
            </a:pPr>
            <a:r>
              <a:rPr lang="en-US" sz="4999">
                <a:solidFill>
                  <a:srgbClr val="3F726D"/>
                </a:solidFill>
                <a:latin typeface="#9Slide05 VL Fadilla"/>
                <a:ea typeface="#9Slide05 VL Fadilla"/>
                <a:cs typeface="#9Slide05 VL Fadilla"/>
                <a:sym typeface="#9Slide05 VL Fadilla"/>
              </a:rPr>
              <a:t>Vớt những câu ca chưa tan vào nước.</a:t>
            </a:r>
          </a:p>
        </p:txBody>
      </p:sp>
      <p:grpSp>
        <p:nvGrpSpPr>
          <p:cNvPr id="19" name="Group 19"/>
          <p:cNvGrpSpPr/>
          <p:nvPr/>
        </p:nvGrpSpPr>
        <p:grpSpPr>
          <a:xfrm>
            <a:off x="13659641" y="202155"/>
            <a:ext cx="2145646" cy="751842"/>
            <a:chOff x="0" y="0"/>
            <a:chExt cx="565108" cy="198016"/>
          </a:xfrm>
        </p:grpSpPr>
        <p:sp>
          <p:nvSpPr>
            <p:cNvPr id="20" name="Freeform 20"/>
            <p:cNvSpPr/>
            <p:nvPr/>
          </p:nvSpPr>
          <p:spPr>
            <a:xfrm>
              <a:off x="0" y="0"/>
              <a:ext cx="565108" cy="198016"/>
            </a:xfrm>
            <a:custGeom>
              <a:avLst/>
              <a:gdLst/>
              <a:ahLst/>
              <a:cxnLst/>
              <a:rect l="l" t="t" r="r" b="b"/>
              <a:pathLst>
                <a:path w="565108" h="198016">
                  <a:moveTo>
                    <a:pt x="99008" y="0"/>
                  </a:moveTo>
                  <a:lnTo>
                    <a:pt x="466100" y="0"/>
                  </a:lnTo>
                  <a:cubicBezTo>
                    <a:pt x="492359" y="0"/>
                    <a:pt x="517542" y="10431"/>
                    <a:pt x="536110" y="28999"/>
                  </a:cubicBezTo>
                  <a:cubicBezTo>
                    <a:pt x="554677" y="47566"/>
                    <a:pt x="565108" y="72749"/>
                    <a:pt x="565108" y="99008"/>
                  </a:cubicBezTo>
                  <a:lnTo>
                    <a:pt x="565108" y="99008"/>
                  </a:lnTo>
                  <a:cubicBezTo>
                    <a:pt x="565108" y="153689"/>
                    <a:pt x="520781" y="198016"/>
                    <a:pt x="466100" y="198016"/>
                  </a:cubicBezTo>
                  <a:lnTo>
                    <a:pt x="99008" y="198016"/>
                  </a:lnTo>
                  <a:cubicBezTo>
                    <a:pt x="44327" y="198016"/>
                    <a:pt x="0" y="153689"/>
                    <a:pt x="0" y="99008"/>
                  </a:cubicBezTo>
                  <a:lnTo>
                    <a:pt x="0" y="99008"/>
                  </a:lnTo>
                  <a:cubicBezTo>
                    <a:pt x="0" y="44327"/>
                    <a:pt x="44327" y="0"/>
                    <a:pt x="99008" y="0"/>
                  </a:cubicBezTo>
                  <a:close/>
                </a:path>
              </a:pathLst>
            </a:custGeom>
            <a:solidFill>
              <a:srgbClr val="6F81CE"/>
            </a:solidFill>
          </p:spPr>
          <p:txBody>
            <a:bodyPr/>
            <a:lstStyle/>
            <a:p>
              <a:endParaRPr lang="en-US"/>
            </a:p>
          </p:txBody>
        </p:sp>
        <p:sp>
          <p:nvSpPr>
            <p:cNvPr id="21" name="TextBox 21"/>
            <p:cNvSpPr txBox="1"/>
            <p:nvPr/>
          </p:nvSpPr>
          <p:spPr>
            <a:xfrm>
              <a:off x="0" y="-66675"/>
              <a:ext cx="565108" cy="264691"/>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Hình ảnh </a:t>
              </a:r>
            </a:p>
          </p:txBody>
        </p:sp>
      </p:grpSp>
      <p:grpSp>
        <p:nvGrpSpPr>
          <p:cNvPr id="22" name="Group 22"/>
          <p:cNvGrpSpPr/>
          <p:nvPr/>
        </p:nvGrpSpPr>
        <p:grpSpPr>
          <a:xfrm>
            <a:off x="13659641" y="3507730"/>
            <a:ext cx="2145646" cy="751842"/>
            <a:chOff x="0" y="0"/>
            <a:chExt cx="565108" cy="198016"/>
          </a:xfrm>
        </p:grpSpPr>
        <p:sp>
          <p:nvSpPr>
            <p:cNvPr id="23" name="Freeform 23"/>
            <p:cNvSpPr/>
            <p:nvPr/>
          </p:nvSpPr>
          <p:spPr>
            <a:xfrm>
              <a:off x="0" y="0"/>
              <a:ext cx="565108" cy="198016"/>
            </a:xfrm>
            <a:custGeom>
              <a:avLst/>
              <a:gdLst/>
              <a:ahLst/>
              <a:cxnLst/>
              <a:rect l="l" t="t" r="r" b="b"/>
              <a:pathLst>
                <a:path w="565108" h="198016">
                  <a:moveTo>
                    <a:pt x="99008" y="0"/>
                  </a:moveTo>
                  <a:lnTo>
                    <a:pt x="466100" y="0"/>
                  </a:lnTo>
                  <a:cubicBezTo>
                    <a:pt x="492359" y="0"/>
                    <a:pt x="517542" y="10431"/>
                    <a:pt x="536110" y="28999"/>
                  </a:cubicBezTo>
                  <a:cubicBezTo>
                    <a:pt x="554677" y="47566"/>
                    <a:pt x="565108" y="72749"/>
                    <a:pt x="565108" y="99008"/>
                  </a:cubicBezTo>
                  <a:lnTo>
                    <a:pt x="565108" y="99008"/>
                  </a:lnTo>
                  <a:cubicBezTo>
                    <a:pt x="565108" y="153689"/>
                    <a:pt x="520781" y="198016"/>
                    <a:pt x="466100" y="198016"/>
                  </a:cubicBezTo>
                  <a:lnTo>
                    <a:pt x="99008" y="198016"/>
                  </a:lnTo>
                  <a:cubicBezTo>
                    <a:pt x="44327" y="198016"/>
                    <a:pt x="0" y="153689"/>
                    <a:pt x="0" y="99008"/>
                  </a:cubicBezTo>
                  <a:lnTo>
                    <a:pt x="0" y="99008"/>
                  </a:lnTo>
                  <a:cubicBezTo>
                    <a:pt x="0" y="44327"/>
                    <a:pt x="44327" y="0"/>
                    <a:pt x="99008" y="0"/>
                  </a:cubicBezTo>
                  <a:close/>
                </a:path>
              </a:pathLst>
            </a:custGeom>
            <a:solidFill>
              <a:srgbClr val="3F726D"/>
            </a:solidFill>
          </p:spPr>
          <p:txBody>
            <a:bodyPr/>
            <a:lstStyle/>
            <a:p>
              <a:endParaRPr lang="en-US"/>
            </a:p>
          </p:txBody>
        </p:sp>
        <p:sp>
          <p:nvSpPr>
            <p:cNvPr id="24" name="TextBox 24"/>
            <p:cNvSpPr txBox="1"/>
            <p:nvPr/>
          </p:nvSpPr>
          <p:spPr>
            <a:xfrm>
              <a:off x="0" y="-66675"/>
              <a:ext cx="565108" cy="264691"/>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nhân hóa</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5" name="Freeform 5"/>
          <p:cNvSpPr/>
          <p:nvPr/>
        </p:nvSpPr>
        <p:spPr>
          <a:xfrm flipH="1">
            <a:off x="1028700" y="6958246"/>
            <a:ext cx="3948536" cy="3698944"/>
          </a:xfrm>
          <a:custGeom>
            <a:avLst/>
            <a:gdLst/>
            <a:ahLst/>
            <a:cxnLst/>
            <a:rect l="l" t="t" r="r" b="b"/>
            <a:pathLst>
              <a:path w="3948536" h="3698944">
                <a:moveTo>
                  <a:pt x="3948536" y="0"/>
                </a:moveTo>
                <a:lnTo>
                  <a:pt x="0" y="0"/>
                </a:lnTo>
                <a:lnTo>
                  <a:pt x="0" y="3698944"/>
                </a:lnTo>
                <a:lnTo>
                  <a:pt x="3948536" y="3698944"/>
                </a:lnTo>
                <a:lnTo>
                  <a:pt x="3948536" y="0"/>
                </a:lnTo>
                <a:close/>
              </a:path>
            </a:pathLst>
          </a:custGeom>
          <a:blipFill>
            <a:blip r:embed="rId4"/>
            <a:stretch>
              <a:fillRect b="-6747"/>
            </a:stretch>
          </a:blipFill>
        </p:spPr>
        <p:txBody>
          <a:bodyPr/>
          <a:lstStyle/>
          <a:p>
            <a:endParaRPr lang="en-US"/>
          </a:p>
        </p:txBody>
      </p:sp>
      <p:sp>
        <p:nvSpPr>
          <p:cNvPr id="6" name="TextBox 6"/>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7" name="TextBox 7"/>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
        <p:nvSpPr>
          <p:cNvPr id="8" name="TextBox 8"/>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grpSp>
        <p:nvGrpSpPr>
          <p:cNvPr id="9" name="Group 9"/>
          <p:cNvGrpSpPr/>
          <p:nvPr/>
        </p:nvGrpSpPr>
        <p:grpSpPr>
          <a:xfrm>
            <a:off x="3640533" y="4172453"/>
            <a:ext cx="11218966" cy="3900779"/>
            <a:chOff x="0" y="0"/>
            <a:chExt cx="2954789" cy="1027366"/>
          </a:xfrm>
        </p:grpSpPr>
        <p:sp>
          <p:nvSpPr>
            <p:cNvPr id="10" name="Freeform 10"/>
            <p:cNvSpPr/>
            <p:nvPr/>
          </p:nvSpPr>
          <p:spPr>
            <a:xfrm>
              <a:off x="0" y="0"/>
              <a:ext cx="2954789" cy="1027366"/>
            </a:xfrm>
            <a:custGeom>
              <a:avLst/>
              <a:gdLst/>
              <a:ahLst/>
              <a:cxnLst/>
              <a:rect l="l" t="t" r="r" b="b"/>
              <a:pathLst>
                <a:path w="2954789" h="1027366">
                  <a:moveTo>
                    <a:pt x="35194" y="0"/>
                  </a:moveTo>
                  <a:lnTo>
                    <a:pt x="2919596" y="0"/>
                  </a:lnTo>
                  <a:cubicBezTo>
                    <a:pt x="2928930" y="0"/>
                    <a:pt x="2937881" y="3708"/>
                    <a:pt x="2944481" y="10308"/>
                  </a:cubicBezTo>
                  <a:cubicBezTo>
                    <a:pt x="2951081" y="16908"/>
                    <a:pt x="2954789" y="25860"/>
                    <a:pt x="2954789" y="35194"/>
                  </a:cubicBezTo>
                  <a:lnTo>
                    <a:pt x="2954789" y="992172"/>
                  </a:lnTo>
                  <a:cubicBezTo>
                    <a:pt x="2954789" y="1001506"/>
                    <a:pt x="2951081" y="1010458"/>
                    <a:pt x="2944481" y="1017058"/>
                  </a:cubicBezTo>
                  <a:cubicBezTo>
                    <a:pt x="2937881" y="1023658"/>
                    <a:pt x="2928930" y="1027366"/>
                    <a:pt x="2919596" y="1027366"/>
                  </a:cubicBezTo>
                  <a:lnTo>
                    <a:pt x="35194" y="1027366"/>
                  </a:lnTo>
                  <a:cubicBezTo>
                    <a:pt x="25860" y="1027366"/>
                    <a:pt x="16908" y="1023658"/>
                    <a:pt x="10308" y="1017058"/>
                  </a:cubicBezTo>
                  <a:cubicBezTo>
                    <a:pt x="3708" y="1010458"/>
                    <a:pt x="0" y="1001506"/>
                    <a:pt x="0" y="992172"/>
                  </a:cubicBezTo>
                  <a:lnTo>
                    <a:pt x="0" y="35194"/>
                  </a:lnTo>
                  <a:cubicBezTo>
                    <a:pt x="0" y="25860"/>
                    <a:pt x="3708" y="16908"/>
                    <a:pt x="10308" y="10308"/>
                  </a:cubicBezTo>
                  <a:cubicBezTo>
                    <a:pt x="16908" y="3708"/>
                    <a:pt x="25860" y="0"/>
                    <a:pt x="35194" y="0"/>
                  </a:cubicBezTo>
                  <a:close/>
                </a:path>
              </a:pathLst>
            </a:custGeom>
            <a:solidFill>
              <a:srgbClr val="FBFAF9">
                <a:alpha val="87843"/>
              </a:srgbClr>
            </a:solidFill>
          </p:spPr>
          <p:txBody>
            <a:bodyPr/>
            <a:lstStyle/>
            <a:p>
              <a:endParaRPr lang="en-US"/>
            </a:p>
          </p:txBody>
        </p:sp>
        <p:sp>
          <p:nvSpPr>
            <p:cNvPr id="11" name="TextBox 11"/>
            <p:cNvSpPr txBox="1"/>
            <p:nvPr/>
          </p:nvSpPr>
          <p:spPr>
            <a:xfrm>
              <a:off x="0" y="-38100"/>
              <a:ext cx="2954789" cy="1065466"/>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4091820" y="4898880"/>
            <a:ext cx="10316391" cy="2352675"/>
          </a:xfrm>
          <a:prstGeom prst="rect">
            <a:avLst/>
          </a:prstGeom>
        </p:spPr>
        <p:txBody>
          <a:bodyPr lIns="0" tIns="0" rIns="0" bIns="0" rtlCol="0" anchor="t">
            <a:spAutoFit/>
          </a:bodyPr>
          <a:lstStyle/>
          <a:p>
            <a:pPr algn="just">
              <a:lnSpc>
                <a:spcPts val="6299"/>
              </a:lnSpc>
              <a:spcBef>
                <a:spcPct val="0"/>
              </a:spcBef>
            </a:pPr>
            <a:r>
              <a:rPr lang="en-US" sz="4499">
                <a:solidFill>
                  <a:srgbClr val="452D13"/>
                </a:solidFill>
                <a:latin typeface="Roboto Condensed"/>
                <a:ea typeface="Roboto Condensed"/>
                <a:cs typeface="Roboto Condensed"/>
                <a:sym typeface="Roboto Condensed"/>
              </a:rPr>
              <a:t>Hình ảnh: ngôi nhà như chiếc bánh không nhân, hình ảnh đồng xu cũ, chó đá đầu làng,, hình ảnh mẹ ra bến sông.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5" name="Freeform 5"/>
          <p:cNvSpPr/>
          <p:nvPr/>
        </p:nvSpPr>
        <p:spPr>
          <a:xfrm>
            <a:off x="497989" y="1541233"/>
            <a:ext cx="688632" cy="1149316"/>
          </a:xfrm>
          <a:custGeom>
            <a:avLst/>
            <a:gdLst/>
            <a:ahLst/>
            <a:cxnLst/>
            <a:rect l="l" t="t" r="r" b="b"/>
            <a:pathLst>
              <a:path w="688632" h="1149316">
                <a:moveTo>
                  <a:pt x="0" y="0"/>
                </a:moveTo>
                <a:lnTo>
                  <a:pt x="688632" y="0"/>
                </a:lnTo>
                <a:lnTo>
                  <a:pt x="688632" y="1149316"/>
                </a:lnTo>
                <a:lnTo>
                  <a:pt x="0" y="1149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97989" y="3476502"/>
            <a:ext cx="688632" cy="1149316"/>
          </a:xfrm>
          <a:custGeom>
            <a:avLst/>
            <a:gdLst/>
            <a:ahLst/>
            <a:cxnLst/>
            <a:rect l="l" t="t" r="r" b="b"/>
            <a:pathLst>
              <a:path w="688632" h="1149316">
                <a:moveTo>
                  <a:pt x="0" y="0"/>
                </a:moveTo>
                <a:lnTo>
                  <a:pt x="688632" y="0"/>
                </a:lnTo>
                <a:lnTo>
                  <a:pt x="688632" y="1149316"/>
                </a:lnTo>
                <a:lnTo>
                  <a:pt x="0" y="1149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97989" y="5425581"/>
            <a:ext cx="688632" cy="1149316"/>
          </a:xfrm>
          <a:custGeom>
            <a:avLst/>
            <a:gdLst/>
            <a:ahLst/>
            <a:cxnLst/>
            <a:rect l="l" t="t" r="r" b="b"/>
            <a:pathLst>
              <a:path w="688632" h="1149316">
                <a:moveTo>
                  <a:pt x="0" y="0"/>
                </a:moveTo>
                <a:lnTo>
                  <a:pt x="688632" y="0"/>
                </a:lnTo>
                <a:lnTo>
                  <a:pt x="688632" y="1149316"/>
                </a:lnTo>
                <a:lnTo>
                  <a:pt x="0" y="1149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497989" y="7092439"/>
            <a:ext cx="688632" cy="1149316"/>
          </a:xfrm>
          <a:custGeom>
            <a:avLst/>
            <a:gdLst/>
            <a:ahLst/>
            <a:cxnLst/>
            <a:rect l="l" t="t" r="r" b="b"/>
            <a:pathLst>
              <a:path w="688632" h="1149316">
                <a:moveTo>
                  <a:pt x="0" y="0"/>
                </a:moveTo>
                <a:lnTo>
                  <a:pt x="688632" y="0"/>
                </a:lnTo>
                <a:lnTo>
                  <a:pt x="688632" y="1149316"/>
                </a:lnTo>
                <a:lnTo>
                  <a:pt x="0" y="1149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186621" y="447931"/>
            <a:ext cx="15144982" cy="847725"/>
          </a:xfrm>
          <a:prstGeom prst="rect">
            <a:avLst/>
          </a:prstGeom>
        </p:spPr>
        <p:txBody>
          <a:bodyPr lIns="0" tIns="0" rIns="0" bIns="0" rtlCol="0" anchor="t">
            <a:spAutoFit/>
          </a:bodyPr>
          <a:lstStyle/>
          <a:p>
            <a:pPr algn="ctr">
              <a:lnSpc>
                <a:spcPts val="6720"/>
              </a:lnSpc>
            </a:pPr>
            <a:r>
              <a:rPr lang="en-US" sz="5600" b="1" spc="280">
                <a:solidFill>
                  <a:srgbClr val="3F726D"/>
                </a:solidFill>
                <a:latin typeface="Fraunces Bold"/>
                <a:ea typeface="Fraunces Bold"/>
                <a:cs typeface="Fraunces Bold"/>
                <a:sym typeface="Fraunces Bold"/>
              </a:rPr>
              <a:t>MỤC TIÊU BÀI HỌC </a:t>
            </a:r>
          </a:p>
        </p:txBody>
      </p:sp>
      <p:sp>
        <p:nvSpPr>
          <p:cNvPr id="10" name="TextBox 10"/>
          <p:cNvSpPr txBox="1"/>
          <p:nvPr/>
        </p:nvSpPr>
        <p:spPr>
          <a:xfrm>
            <a:off x="1589836" y="1598350"/>
            <a:ext cx="15617147" cy="2098674"/>
          </a:xfrm>
          <a:prstGeom prst="rect">
            <a:avLst/>
          </a:prstGeom>
        </p:spPr>
        <p:txBody>
          <a:bodyPr lIns="0" tIns="0" rIns="0" bIns="0" rtlCol="0" anchor="t">
            <a:spAutoFit/>
          </a:bodyPr>
          <a:lstStyle/>
          <a:p>
            <a:pPr algn="just">
              <a:lnSpc>
                <a:spcPts val="5600"/>
              </a:lnSpc>
            </a:pPr>
            <a:r>
              <a:rPr lang="en-US" sz="4000" b="1">
                <a:solidFill>
                  <a:srgbClr val="2A2969"/>
                </a:solidFill>
                <a:latin typeface="Roboto Condensed Bold"/>
                <a:ea typeface="Roboto Condensed Bold"/>
                <a:cs typeface="Roboto Condensed Bold"/>
                <a:sym typeface="Roboto Condensed Bold"/>
              </a:rPr>
              <a:t>Nhận biết và phân tích được nét độc đáo về hình thức của bài thơ tám chữ và thơ tự do thể hiện qua kết cấu, bố cục, ngôn ngữ, biện pháp tu từ.</a:t>
            </a:r>
          </a:p>
          <a:p>
            <a:pPr algn="just">
              <a:lnSpc>
                <a:spcPts val="5600"/>
              </a:lnSpc>
              <a:spcBef>
                <a:spcPct val="0"/>
              </a:spcBef>
            </a:pPr>
            <a:endParaRPr lang="en-US" sz="4000" b="1">
              <a:solidFill>
                <a:srgbClr val="2A2969"/>
              </a:solidFill>
              <a:latin typeface="Roboto Condensed Bold"/>
              <a:ea typeface="Roboto Condensed Bold"/>
              <a:cs typeface="Roboto Condensed Bold"/>
              <a:sym typeface="Roboto Condensed Bold"/>
            </a:endParaRPr>
          </a:p>
        </p:txBody>
      </p:sp>
      <p:sp>
        <p:nvSpPr>
          <p:cNvPr id="11" name="TextBox 11"/>
          <p:cNvSpPr txBox="1"/>
          <p:nvPr/>
        </p:nvSpPr>
        <p:spPr>
          <a:xfrm>
            <a:off x="1545502" y="3518764"/>
            <a:ext cx="15680531" cy="1393824"/>
          </a:xfrm>
          <a:prstGeom prst="rect">
            <a:avLst/>
          </a:prstGeom>
        </p:spPr>
        <p:txBody>
          <a:bodyPr lIns="0" tIns="0" rIns="0" bIns="0" rtlCol="0" anchor="t">
            <a:spAutoFit/>
          </a:bodyPr>
          <a:lstStyle/>
          <a:p>
            <a:pPr algn="l">
              <a:lnSpc>
                <a:spcPts val="5600"/>
              </a:lnSpc>
              <a:spcBef>
                <a:spcPct val="0"/>
              </a:spcBef>
            </a:pPr>
            <a:r>
              <a:rPr lang="en-US" sz="4000" b="1">
                <a:solidFill>
                  <a:srgbClr val="2A2969"/>
                </a:solidFill>
                <a:latin typeface="Roboto Condensed Bold"/>
                <a:ea typeface="Roboto Condensed Bold"/>
                <a:cs typeface="Roboto Condensed Bold"/>
                <a:sym typeface="Roboto Condensed Bold"/>
              </a:rPr>
              <a:t>Nhận biết và phân tích được tình cảm, cảm xúc, cảm hứng chủ đạo, tư tưởng của người viết thể hiện qua văn bản.</a:t>
            </a:r>
          </a:p>
        </p:txBody>
      </p:sp>
      <p:sp>
        <p:nvSpPr>
          <p:cNvPr id="12" name="TextBox 12"/>
          <p:cNvSpPr txBox="1"/>
          <p:nvPr/>
        </p:nvSpPr>
        <p:spPr>
          <a:xfrm>
            <a:off x="1558144" y="5508506"/>
            <a:ext cx="15733051" cy="1393824"/>
          </a:xfrm>
          <a:prstGeom prst="rect">
            <a:avLst/>
          </a:prstGeom>
        </p:spPr>
        <p:txBody>
          <a:bodyPr lIns="0" tIns="0" rIns="0" bIns="0" rtlCol="0" anchor="t">
            <a:spAutoFit/>
          </a:bodyPr>
          <a:lstStyle/>
          <a:p>
            <a:pPr algn="l">
              <a:lnSpc>
                <a:spcPts val="5600"/>
              </a:lnSpc>
              <a:spcBef>
                <a:spcPct val="0"/>
              </a:spcBef>
            </a:pPr>
            <a:r>
              <a:rPr lang="en-US" sz="4000" b="1">
                <a:solidFill>
                  <a:srgbClr val="2A2969"/>
                </a:solidFill>
                <a:latin typeface="Roboto Condensed Bold"/>
                <a:ea typeface="Roboto Condensed Bold"/>
                <a:cs typeface="Roboto Condensed Bold"/>
                <a:sym typeface="Roboto Condensed Bold"/>
              </a:rPr>
              <a:t>Liên hệ được các vấn đề được đề cập trong văn bản, các thông điệp trong văn bản với những vấn đề của xã hội đương đại.</a:t>
            </a:r>
          </a:p>
        </p:txBody>
      </p:sp>
      <p:sp>
        <p:nvSpPr>
          <p:cNvPr id="13" name="TextBox 13"/>
          <p:cNvSpPr txBox="1"/>
          <p:nvPr/>
        </p:nvSpPr>
        <p:spPr>
          <a:xfrm>
            <a:off x="1543639" y="7279747"/>
            <a:ext cx="11522571" cy="688974"/>
          </a:xfrm>
          <a:prstGeom prst="rect">
            <a:avLst/>
          </a:prstGeom>
        </p:spPr>
        <p:txBody>
          <a:bodyPr lIns="0" tIns="0" rIns="0" bIns="0" rtlCol="0" anchor="t">
            <a:spAutoFit/>
          </a:bodyPr>
          <a:lstStyle/>
          <a:p>
            <a:pPr algn="ctr">
              <a:lnSpc>
                <a:spcPts val="5600"/>
              </a:lnSpc>
              <a:spcBef>
                <a:spcPct val="0"/>
              </a:spcBef>
            </a:pPr>
            <a:r>
              <a:rPr lang="en-US" sz="4000" b="1">
                <a:solidFill>
                  <a:srgbClr val="2A2969"/>
                </a:solidFill>
                <a:latin typeface="Roboto Condensed Bold"/>
                <a:ea typeface="Roboto Condensed Bold"/>
                <a:cs typeface="Roboto Condensed Bold"/>
                <a:sym typeface="Roboto Condensed Bold"/>
              </a:rPr>
              <a:t>Biết cách đọc hiểu kiểu văn bản thơ tám chữ và thơ tự do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6" name="TextBox 6"/>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7" name="TextBox 7"/>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grpSp>
        <p:nvGrpSpPr>
          <p:cNvPr id="8" name="Group 8"/>
          <p:cNvGrpSpPr/>
          <p:nvPr/>
        </p:nvGrpSpPr>
        <p:grpSpPr>
          <a:xfrm>
            <a:off x="3640533" y="3772600"/>
            <a:ext cx="12055703" cy="4555085"/>
            <a:chOff x="0" y="0"/>
            <a:chExt cx="3175165" cy="1199693"/>
          </a:xfrm>
        </p:grpSpPr>
        <p:sp>
          <p:nvSpPr>
            <p:cNvPr id="9" name="Freeform 9"/>
            <p:cNvSpPr/>
            <p:nvPr/>
          </p:nvSpPr>
          <p:spPr>
            <a:xfrm>
              <a:off x="0" y="0"/>
              <a:ext cx="3175165" cy="1199693"/>
            </a:xfrm>
            <a:custGeom>
              <a:avLst/>
              <a:gdLst/>
              <a:ahLst/>
              <a:cxnLst/>
              <a:rect l="l" t="t" r="r" b="b"/>
              <a:pathLst>
                <a:path w="3175165" h="1199693">
                  <a:moveTo>
                    <a:pt x="32751" y="0"/>
                  </a:moveTo>
                  <a:lnTo>
                    <a:pt x="3142414" y="0"/>
                  </a:lnTo>
                  <a:cubicBezTo>
                    <a:pt x="3151100" y="0"/>
                    <a:pt x="3159430" y="3451"/>
                    <a:pt x="3165572" y="9593"/>
                  </a:cubicBezTo>
                  <a:cubicBezTo>
                    <a:pt x="3171714" y="15735"/>
                    <a:pt x="3175165" y="24065"/>
                    <a:pt x="3175165" y="32751"/>
                  </a:cubicBezTo>
                  <a:lnTo>
                    <a:pt x="3175165" y="1166942"/>
                  </a:lnTo>
                  <a:cubicBezTo>
                    <a:pt x="3175165" y="1175628"/>
                    <a:pt x="3171714" y="1183959"/>
                    <a:pt x="3165572" y="1190101"/>
                  </a:cubicBezTo>
                  <a:cubicBezTo>
                    <a:pt x="3159430" y="1196243"/>
                    <a:pt x="3151100" y="1199693"/>
                    <a:pt x="3142414" y="1199693"/>
                  </a:cubicBezTo>
                  <a:lnTo>
                    <a:pt x="32751" y="1199693"/>
                  </a:lnTo>
                  <a:cubicBezTo>
                    <a:pt x="24065" y="1199693"/>
                    <a:pt x="15735" y="1196243"/>
                    <a:pt x="9593" y="1190101"/>
                  </a:cubicBezTo>
                  <a:cubicBezTo>
                    <a:pt x="3451" y="1183959"/>
                    <a:pt x="0" y="1175628"/>
                    <a:pt x="0" y="1166942"/>
                  </a:cubicBezTo>
                  <a:lnTo>
                    <a:pt x="0" y="32751"/>
                  </a:lnTo>
                  <a:cubicBezTo>
                    <a:pt x="0" y="24065"/>
                    <a:pt x="3451" y="15735"/>
                    <a:pt x="9593" y="9593"/>
                  </a:cubicBezTo>
                  <a:cubicBezTo>
                    <a:pt x="15735" y="3451"/>
                    <a:pt x="24065" y="0"/>
                    <a:pt x="32751" y="0"/>
                  </a:cubicBezTo>
                  <a:close/>
                </a:path>
              </a:pathLst>
            </a:custGeom>
            <a:solidFill>
              <a:srgbClr val="FBFAF9">
                <a:alpha val="87843"/>
              </a:srgbClr>
            </a:solidFill>
          </p:spPr>
          <p:txBody>
            <a:bodyPr/>
            <a:lstStyle/>
            <a:p>
              <a:endParaRPr lang="en-US"/>
            </a:p>
          </p:txBody>
        </p:sp>
        <p:sp>
          <p:nvSpPr>
            <p:cNvPr id="10" name="TextBox 10"/>
            <p:cNvSpPr txBox="1"/>
            <p:nvPr/>
          </p:nvSpPr>
          <p:spPr>
            <a:xfrm>
              <a:off x="0" y="-38100"/>
              <a:ext cx="3175165" cy="1237793"/>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3982769" y="3981450"/>
            <a:ext cx="11022811" cy="4724400"/>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 Nghệ thuật:</a:t>
            </a:r>
          </a:p>
          <a:p>
            <a:pPr algn="just">
              <a:lnSpc>
                <a:spcPts val="6299"/>
              </a:lnSpc>
            </a:pPr>
            <a:r>
              <a:rPr lang="en-US" sz="4499">
                <a:solidFill>
                  <a:srgbClr val="452D13"/>
                </a:solidFill>
                <a:latin typeface="Roboto Condensed"/>
                <a:ea typeface="Roboto Condensed"/>
                <a:cs typeface="Roboto Condensed"/>
                <a:sym typeface="Roboto Condensed"/>
              </a:rPr>
              <a:t>+ Biện pháp tu từ ẩn dụ: “bóng tối dẫn tôi về ngôi nhà của mẹ”. </a:t>
            </a:r>
          </a:p>
          <a:p>
            <a:pPr algn="just">
              <a:lnSpc>
                <a:spcPts val="6299"/>
              </a:lnSpc>
            </a:pPr>
            <a:r>
              <a:rPr lang="en-US" sz="4499">
                <a:solidFill>
                  <a:srgbClr val="452D13"/>
                </a:solidFill>
                <a:latin typeface="Roboto Condensed"/>
                <a:ea typeface="Roboto Condensed"/>
                <a:cs typeface="Roboto Condensed"/>
                <a:sym typeface="Roboto Condensed"/>
              </a:rPr>
              <a:t>+ Biện pháp tu từ so sánh: “ngôi nhà như chiếc bánh không nhân”</a:t>
            </a:r>
          </a:p>
          <a:p>
            <a:pPr algn="just">
              <a:lnSpc>
                <a:spcPts val="6299"/>
              </a:lnSpc>
              <a:spcBef>
                <a:spcPct val="0"/>
              </a:spcBef>
            </a:pPr>
            <a:endParaRPr lang="en-US" sz="4499">
              <a:solidFill>
                <a:srgbClr val="452D13"/>
              </a:solidFill>
              <a:latin typeface="Roboto Condensed"/>
              <a:ea typeface="Roboto Condensed"/>
              <a:cs typeface="Roboto Condensed"/>
              <a:sym typeface="Roboto Condensed"/>
            </a:endParaRPr>
          </a:p>
        </p:txBody>
      </p:sp>
      <p:sp>
        <p:nvSpPr>
          <p:cNvPr id="12" name="TextBox 12"/>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5" name="Freeform 5"/>
          <p:cNvSpPr/>
          <p:nvPr/>
        </p:nvSpPr>
        <p:spPr>
          <a:xfrm flipH="1">
            <a:off x="1028700" y="6958246"/>
            <a:ext cx="3948536" cy="3698944"/>
          </a:xfrm>
          <a:custGeom>
            <a:avLst/>
            <a:gdLst/>
            <a:ahLst/>
            <a:cxnLst/>
            <a:rect l="l" t="t" r="r" b="b"/>
            <a:pathLst>
              <a:path w="3948536" h="3698944">
                <a:moveTo>
                  <a:pt x="3948536" y="0"/>
                </a:moveTo>
                <a:lnTo>
                  <a:pt x="0" y="0"/>
                </a:lnTo>
                <a:lnTo>
                  <a:pt x="0" y="3698944"/>
                </a:lnTo>
                <a:lnTo>
                  <a:pt x="3948536" y="3698944"/>
                </a:lnTo>
                <a:lnTo>
                  <a:pt x="3948536" y="0"/>
                </a:lnTo>
                <a:close/>
              </a:path>
            </a:pathLst>
          </a:custGeom>
          <a:blipFill>
            <a:blip r:embed="rId4"/>
            <a:stretch>
              <a:fillRect b="-6747"/>
            </a:stretch>
          </a:blipFill>
        </p:spPr>
        <p:txBody>
          <a:bodyPr/>
          <a:lstStyle/>
          <a:p>
            <a:endParaRPr lang="en-US"/>
          </a:p>
        </p:txBody>
      </p:sp>
      <p:sp>
        <p:nvSpPr>
          <p:cNvPr id="6" name="TextBox 6"/>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7" name="TextBox 7"/>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grpSp>
        <p:nvGrpSpPr>
          <p:cNvPr id="8" name="Group 8"/>
          <p:cNvGrpSpPr/>
          <p:nvPr/>
        </p:nvGrpSpPr>
        <p:grpSpPr>
          <a:xfrm>
            <a:off x="3640533" y="3772600"/>
            <a:ext cx="12055703" cy="4555085"/>
            <a:chOff x="0" y="0"/>
            <a:chExt cx="3175165" cy="1199693"/>
          </a:xfrm>
        </p:grpSpPr>
        <p:sp>
          <p:nvSpPr>
            <p:cNvPr id="9" name="Freeform 9"/>
            <p:cNvSpPr/>
            <p:nvPr/>
          </p:nvSpPr>
          <p:spPr>
            <a:xfrm>
              <a:off x="0" y="0"/>
              <a:ext cx="3175165" cy="1199693"/>
            </a:xfrm>
            <a:custGeom>
              <a:avLst/>
              <a:gdLst/>
              <a:ahLst/>
              <a:cxnLst/>
              <a:rect l="l" t="t" r="r" b="b"/>
              <a:pathLst>
                <a:path w="3175165" h="1199693">
                  <a:moveTo>
                    <a:pt x="32751" y="0"/>
                  </a:moveTo>
                  <a:lnTo>
                    <a:pt x="3142414" y="0"/>
                  </a:lnTo>
                  <a:cubicBezTo>
                    <a:pt x="3151100" y="0"/>
                    <a:pt x="3159430" y="3451"/>
                    <a:pt x="3165572" y="9593"/>
                  </a:cubicBezTo>
                  <a:cubicBezTo>
                    <a:pt x="3171714" y="15735"/>
                    <a:pt x="3175165" y="24065"/>
                    <a:pt x="3175165" y="32751"/>
                  </a:cubicBezTo>
                  <a:lnTo>
                    <a:pt x="3175165" y="1166942"/>
                  </a:lnTo>
                  <a:cubicBezTo>
                    <a:pt x="3175165" y="1175628"/>
                    <a:pt x="3171714" y="1183959"/>
                    <a:pt x="3165572" y="1190101"/>
                  </a:cubicBezTo>
                  <a:cubicBezTo>
                    <a:pt x="3159430" y="1196243"/>
                    <a:pt x="3151100" y="1199693"/>
                    <a:pt x="3142414" y="1199693"/>
                  </a:cubicBezTo>
                  <a:lnTo>
                    <a:pt x="32751" y="1199693"/>
                  </a:lnTo>
                  <a:cubicBezTo>
                    <a:pt x="24065" y="1199693"/>
                    <a:pt x="15735" y="1196243"/>
                    <a:pt x="9593" y="1190101"/>
                  </a:cubicBezTo>
                  <a:cubicBezTo>
                    <a:pt x="3451" y="1183959"/>
                    <a:pt x="0" y="1175628"/>
                    <a:pt x="0" y="1166942"/>
                  </a:cubicBezTo>
                  <a:lnTo>
                    <a:pt x="0" y="32751"/>
                  </a:lnTo>
                  <a:cubicBezTo>
                    <a:pt x="0" y="24065"/>
                    <a:pt x="3451" y="15735"/>
                    <a:pt x="9593" y="9593"/>
                  </a:cubicBezTo>
                  <a:cubicBezTo>
                    <a:pt x="15735" y="3451"/>
                    <a:pt x="24065" y="0"/>
                    <a:pt x="32751" y="0"/>
                  </a:cubicBezTo>
                  <a:close/>
                </a:path>
              </a:pathLst>
            </a:custGeom>
            <a:solidFill>
              <a:srgbClr val="FBFAF9">
                <a:alpha val="87843"/>
              </a:srgbClr>
            </a:solidFill>
          </p:spPr>
          <p:txBody>
            <a:bodyPr/>
            <a:lstStyle/>
            <a:p>
              <a:endParaRPr lang="en-US"/>
            </a:p>
          </p:txBody>
        </p:sp>
        <p:sp>
          <p:nvSpPr>
            <p:cNvPr id="10" name="TextBox 10"/>
            <p:cNvSpPr txBox="1"/>
            <p:nvPr/>
          </p:nvSpPr>
          <p:spPr>
            <a:xfrm>
              <a:off x="0" y="-38100"/>
              <a:ext cx="3175165" cy="1237793"/>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3982769" y="3981450"/>
            <a:ext cx="11022811" cy="4724400"/>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 Nghệ thuật:</a:t>
            </a:r>
          </a:p>
          <a:p>
            <a:pPr algn="just">
              <a:lnSpc>
                <a:spcPts val="6299"/>
              </a:lnSpc>
            </a:pPr>
            <a:r>
              <a:rPr lang="en-US" sz="4499">
                <a:solidFill>
                  <a:srgbClr val="452D13"/>
                </a:solidFill>
                <a:latin typeface="Roboto Condensed"/>
                <a:ea typeface="Roboto Condensed"/>
                <a:cs typeface="Roboto Condensed"/>
                <a:sym typeface="Roboto Condensed"/>
              </a:rPr>
              <a:t>+ Biện pháp tu từ ẩn dụ: “bóng tối dẫn tôi về ngôi nhà của mẹ”. </a:t>
            </a:r>
          </a:p>
          <a:p>
            <a:pPr algn="just">
              <a:lnSpc>
                <a:spcPts val="6299"/>
              </a:lnSpc>
            </a:pPr>
            <a:r>
              <a:rPr lang="en-US" sz="4499">
                <a:solidFill>
                  <a:srgbClr val="452D13"/>
                </a:solidFill>
                <a:latin typeface="Roboto Condensed"/>
                <a:ea typeface="Roboto Condensed"/>
                <a:cs typeface="Roboto Condensed"/>
                <a:sym typeface="Roboto Condensed"/>
              </a:rPr>
              <a:t>+ Biện pháp tu từ so sánh: “ngôi nhà như chiếc bánh không nhân”</a:t>
            </a:r>
          </a:p>
          <a:p>
            <a:pPr algn="just">
              <a:lnSpc>
                <a:spcPts val="6299"/>
              </a:lnSpc>
              <a:spcBef>
                <a:spcPct val="0"/>
              </a:spcBef>
            </a:pPr>
            <a:endParaRPr lang="en-US" sz="4499">
              <a:solidFill>
                <a:srgbClr val="452D13"/>
              </a:solidFill>
              <a:latin typeface="Roboto Condensed"/>
              <a:ea typeface="Roboto Condensed"/>
              <a:cs typeface="Roboto Condensed"/>
              <a:sym typeface="Roboto Condensed"/>
            </a:endParaRPr>
          </a:p>
        </p:txBody>
      </p:sp>
      <p:sp>
        <p:nvSpPr>
          <p:cNvPr id="12" name="TextBox 12"/>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3640533" y="3772600"/>
            <a:ext cx="12055703" cy="4555085"/>
            <a:chOff x="0" y="0"/>
            <a:chExt cx="3175165" cy="1199693"/>
          </a:xfrm>
        </p:grpSpPr>
        <p:sp>
          <p:nvSpPr>
            <p:cNvPr id="7" name="Freeform 7"/>
            <p:cNvSpPr/>
            <p:nvPr/>
          </p:nvSpPr>
          <p:spPr>
            <a:xfrm>
              <a:off x="0" y="0"/>
              <a:ext cx="3175165" cy="1199693"/>
            </a:xfrm>
            <a:custGeom>
              <a:avLst/>
              <a:gdLst/>
              <a:ahLst/>
              <a:cxnLst/>
              <a:rect l="l" t="t" r="r" b="b"/>
              <a:pathLst>
                <a:path w="3175165" h="1199693">
                  <a:moveTo>
                    <a:pt x="32751" y="0"/>
                  </a:moveTo>
                  <a:lnTo>
                    <a:pt x="3142414" y="0"/>
                  </a:lnTo>
                  <a:cubicBezTo>
                    <a:pt x="3151100" y="0"/>
                    <a:pt x="3159430" y="3451"/>
                    <a:pt x="3165572" y="9593"/>
                  </a:cubicBezTo>
                  <a:cubicBezTo>
                    <a:pt x="3171714" y="15735"/>
                    <a:pt x="3175165" y="24065"/>
                    <a:pt x="3175165" y="32751"/>
                  </a:cubicBezTo>
                  <a:lnTo>
                    <a:pt x="3175165" y="1166942"/>
                  </a:lnTo>
                  <a:cubicBezTo>
                    <a:pt x="3175165" y="1175628"/>
                    <a:pt x="3171714" y="1183959"/>
                    <a:pt x="3165572" y="1190101"/>
                  </a:cubicBezTo>
                  <a:cubicBezTo>
                    <a:pt x="3159430" y="1196243"/>
                    <a:pt x="3151100" y="1199693"/>
                    <a:pt x="3142414" y="1199693"/>
                  </a:cubicBezTo>
                  <a:lnTo>
                    <a:pt x="32751" y="1199693"/>
                  </a:lnTo>
                  <a:cubicBezTo>
                    <a:pt x="24065" y="1199693"/>
                    <a:pt x="15735" y="1196243"/>
                    <a:pt x="9593" y="1190101"/>
                  </a:cubicBezTo>
                  <a:cubicBezTo>
                    <a:pt x="3451" y="1183959"/>
                    <a:pt x="0" y="1175628"/>
                    <a:pt x="0" y="1166942"/>
                  </a:cubicBezTo>
                  <a:lnTo>
                    <a:pt x="0" y="32751"/>
                  </a:lnTo>
                  <a:cubicBezTo>
                    <a:pt x="0" y="24065"/>
                    <a:pt x="3451" y="15735"/>
                    <a:pt x="9593" y="9593"/>
                  </a:cubicBezTo>
                  <a:cubicBezTo>
                    <a:pt x="15735" y="3451"/>
                    <a:pt x="24065" y="0"/>
                    <a:pt x="32751"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175165" cy="123779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25691" y="4499606"/>
            <a:ext cx="1316064" cy="1370900"/>
          </a:xfrm>
          <a:custGeom>
            <a:avLst/>
            <a:gdLst/>
            <a:ahLst/>
            <a:cxnLst/>
            <a:rect l="l" t="t" r="r" b="b"/>
            <a:pathLst>
              <a:path w="1316064" h="1370900">
                <a:moveTo>
                  <a:pt x="0" y="0"/>
                </a:moveTo>
                <a:lnTo>
                  <a:pt x="1316064" y="0"/>
                </a:lnTo>
                <a:lnTo>
                  <a:pt x="1316064" y="1370900"/>
                </a:lnTo>
                <a:lnTo>
                  <a:pt x="0" y="1370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1" name="TextBox 11"/>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sp>
        <p:nvSpPr>
          <p:cNvPr id="12" name="TextBox 12"/>
          <p:cNvSpPr txBox="1"/>
          <p:nvPr/>
        </p:nvSpPr>
        <p:spPr>
          <a:xfrm>
            <a:off x="4156979" y="4430892"/>
            <a:ext cx="11022811" cy="3143250"/>
          </a:xfrm>
          <a:prstGeom prst="rect">
            <a:avLst/>
          </a:prstGeom>
        </p:spPr>
        <p:txBody>
          <a:bodyPr lIns="0" tIns="0" rIns="0" bIns="0" rtlCol="0" anchor="t">
            <a:spAutoFit/>
          </a:bodyPr>
          <a:lstStyle/>
          <a:p>
            <a:pPr algn="just">
              <a:lnSpc>
                <a:spcPts val="6299"/>
              </a:lnSpc>
              <a:spcBef>
                <a:spcPct val="0"/>
              </a:spcBef>
            </a:pPr>
            <a:r>
              <a:rPr lang="en-US" sz="4499">
                <a:solidFill>
                  <a:srgbClr val="452D13"/>
                </a:solidFill>
                <a:latin typeface="Roboto Condensed"/>
                <a:ea typeface="Roboto Condensed"/>
                <a:cs typeface="Roboto Condensed"/>
                <a:sym typeface="Roboto Condensed"/>
              </a:rPr>
              <a:t>Thể hiện được sự thiếu vắng, lạc lõng trước sự thay đổi của thực tại; tiếc nuối, buồn tủi khi miêu tả dấu vết của thời gian đồng thời cho thấy tình cảm gắn bó với quê hương, đất nước.</a:t>
            </a:r>
          </a:p>
        </p:txBody>
      </p:sp>
      <p:sp>
        <p:nvSpPr>
          <p:cNvPr id="13" name="TextBox 13"/>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3640533" y="3772600"/>
            <a:ext cx="12055703" cy="4555085"/>
            <a:chOff x="0" y="0"/>
            <a:chExt cx="3175165" cy="1199693"/>
          </a:xfrm>
        </p:grpSpPr>
        <p:sp>
          <p:nvSpPr>
            <p:cNvPr id="7" name="Freeform 7"/>
            <p:cNvSpPr/>
            <p:nvPr/>
          </p:nvSpPr>
          <p:spPr>
            <a:xfrm>
              <a:off x="0" y="0"/>
              <a:ext cx="3175165" cy="1199693"/>
            </a:xfrm>
            <a:custGeom>
              <a:avLst/>
              <a:gdLst/>
              <a:ahLst/>
              <a:cxnLst/>
              <a:rect l="l" t="t" r="r" b="b"/>
              <a:pathLst>
                <a:path w="3175165" h="1199693">
                  <a:moveTo>
                    <a:pt x="32751" y="0"/>
                  </a:moveTo>
                  <a:lnTo>
                    <a:pt x="3142414" y="0"/>
                  </a:lnTo>
                  <a:cubicBezTo>
                    <a:pt x="3151100" y="0"/>
                    <a:pt x="3159430" y="3451"/>
                    <a:pt x="3165572" y="9593"/>
                  </a:cubicBezTo>
                  <a:cubicBezTo>
                    <a:pt x="3171714" y="15735"/>
                    <a:pt x="3175165" y="24065"/>
                    <a:pt x="3175165" y="32751"/>
                  </a:cubicBezTo>
                  <a:lnTo>
                    <a:pt x="3175165" y="1166942"/>
                  </a:lnTo>
                  <a:cubicBezTo>
                    <a:pt x="3175165" y="1175628"/>
                    <a:pt x="3171714" y="1183959"/>
                    <a:pt x="3165572" y="1190101"/>
                  </a:cubicBezTo>
                  <a:cubicBezTo>
                    <a:pt x="3159430" y="1196243"/>
                    <a:pt x="3151100" y="1199693"/>
                    <a:pt x="3142414" y="1199693"/>
                  </a:cubicBezTo>
                  <a:lnTo>
                    <a:pt x="32751" y="1199693"/>
                  </a:lnTo>
                  <a:cubicBezTo>
                    <a:pt x="24065" y="1199693"/>
                    <a:pt x="15735" y="1196243"/>
                    <a:pt x="9593" y="1190101"/>
                  </a:cubicBezTo>
                  <a:cubicBezTo>
                    <a:pt x="3451" y="1183959"/>
                    <a:pt x="0" y="1175628"/>
                    <a:pt x="0" y="1166942"/>
                  </a:cubicBezTo>
                  <a:lnTo>
                    <a:pt x="0" y="32751"/>
                  </a:lnTo>
                  <a:cubicBezTo>
                    <a:pt x="0" y="24065"/>
                    <a:pt x="3451" y="15735"/>
                    <a:pt x="9593" y="9593"/>
                  </a:cubicBezTo>
                  <a:cubicBezTo>
                    <a:pt x="15735" y="3451"/>
                    <a:pt x="24065" y="0"/>
                    <a:pt x="32751"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175165" cy="123779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0" name="TextBox 10"/>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sp>
        <p:nvSpPr>
          <p:cNvPr id="11" name="TextBox 11"/>
          <p:cNvSpPr txBox="1"/>
          <p:nvPr/>
        </p:nvSpPr>
        <p:spPr>
          <a:xfrm>
            <a:off x="4156979" y="4430892"/>
            <a:ext cx="11022811" cy="3933825"/>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 Nhân hóa: chạm tay mình ngày thơ ấu: chơi đánh đáo </a:t>
            </a:r>
          </a:p>
          <a:p>
            <a:pPr algn="just">
              <a:lnSpc>
                <a:spcPts val="6299"/>
              </a:lnSpc>
            </a:pPr>
            <a:r>
              <a:rPr lang="en-US" sz="4499">
                <a:solidFill>
                  <a:srgbClr val="452D13"/>
                </a:solidFill>
                <a:latin typeface="Roboto Condensed"/>
                <a:ea typeface="Roboto Condensed"/>
                <a:cs typeface="Roboto Condensed"/>
                <a:sym typeface="Roboto Condensed"/>
              </a:rPr>
              <a:t>→ Gợi lên những kỉ niệm ngày thơ ấu của tác giả.</a:t>
            </a:r>
          </a:p>
          <a:p>
            <a:pPr algn="just">
              <a:lnSpc>
                <a:spcPts val="6299"/>
              </a:lnSpc>
              <a:spcBef>
                <a:spcPct val="0"/>
              </a:spcBef>
            </a:pPr>
            <a:endParaRPr lang="en-US" sz="4499">
              <a:solidFill>
                <a:srgbClr val="452D13"/>
              </a:solidFill>
              <a:latin typeface="Roboto Condensed"/>
              <a:ea typeface="Roboto Condensed"/>
              <a:cs typeface="Roboto Condensed"/>
              <a:sym typeface="Roboto Condensed"/>
            </a:endParaRPr>
          </a:p>
        </p:txBody>
      </p:sp>
      <p:sp>
        <p:nvSpPr>
          <p:cNvPr id="12" name="TextBox 12"/>
          <p:cNvSpPr txBox="1"/>
          <p:nvPr/>
        </p:nvSpPr>
        <p:spPr>
          <a:xfrm>
            <a:off x="171866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1496045" y="4107159"/>
            <a:ext cx="15295909" cy="4883884"/>
            <a:chOff x="0" y="0"/>
            <a:chExt cx="4028552" cy="1286290"/>
          </a:xfrm>
        </p:grpSpPr>
        <p:sp>
          <p:nvSpPr>
            <p:cNvPr id="7" name="Freeform 7"/>
            <p:cNvSpPr/>
            <p:nvPr/>
          </p:nvSpPr>
          <p:spPr>
            <a:xfrm>
              <a:off x="0" y="0"/>
              <a:ext cx="4028552" cy="1286290"/>
            </a:xfrm>
            <a:custGeom>
              <a:avLst/>
              <a:gdLst/>
              <a:ahLst/>
              <a:cxnLst/>
              <a:rect l="l" t="t" r="r" b="b"/>
              <a:pathLst>
                <a:path w="4028552" h="1286290">
                  <a:moveTo>
                    <a:pt x="25813" y="0"/>
                  </a:moveTo>
                  <a:lnTo>
                    <a:pt x="4002739" y="0"/>
                  </a:lnTo>
                  <a:cubicBezTo>
                    <a:pt x="4009585" y="0"/>
                    <a:pt x="4016151" y="2720"/>
                    <a:pt x="4020992" y="7561"/>
                  </a:cubicBezTo>
                  <a:cubicBezTo>
                    <a:pt x="4025833" y="12401"/>
                    <a:pt x="4028552" y="18967"/>
                    <a:pt x="4028552" y="25813"/>
                  </a:cubicBezTo>
                  <a:lnTo>
                    <a:pt x="4028552" y="1260477"/>
                  </a:lnTo>
                  <a:cubicBezTo>
                    <a:pt x="4028552" y="1267323"/>
                    <a:pt x="4025833" y="1273889"/>
                    <a:pt x="4020992" y="1278730"/>
                  </a:cubicBezTo>
                  <a:cubicBezTo>
                    <a:pt x="4016151" y="1283571"/>
                    <a:pt x="4009585" y="1286290"/>
                    <a:pt x="4002739" y="1286290"/>
                  </a:cubicBezTo>
                  <a:lnTo>
                    <a:pt x="25813" y="1286290"/>
                  </a:lnTo>
                  <a:cubicBezTo>
                    <a:pt x="18967" y="1286290"/>
                    <a:pt x="12401" y="1283571"/>
                    <a:pt x="7561" y="1278730"/>
                  </a:cubicBezTo>
                  <a:cubicBezTo>
                    <a:pt x="2720" y="1273889"/>
                    <a:pt x="0" y="1267323"/>
                    <a:pt x="0" y="1260477"/>
                  </a:cubicBezTo>
                  <a:lnTo>
                    <a:pt x="0" y="25813"/>
                  </a:lnTo>
                  <a:cubicBezTo>
                    <a:pt x="0" y="18967"/>
                    <a:pt x="2720" y="12401"/>
                    <a:pt x="7561" y="7561"/>
                  </a:cubicBezTo>
                  <a:cubicBezTo>
                    <a:pt x="12401" y="2720"/>
                    <a:pt x="18967" y="0"/>
                    <a:pt x="25813"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4028552" cy="132439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0" name="TextBox 10"/>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sp>
        <p:nvSpPr>
          <p:cNvPr id="11" name="TextBox 11"/>
          <p:cNvSpPr txBox="1"/>
          <p:nvPr/>
        </p:nvSpPr>
        <p:spPr>
          <a:xfrm>
            <a:off x="1814105" y="4533900"/>
            <a:ext cx="14659791" cy="4724400"/>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 Nhân hóa “những bước chân đô thị” (sự thay đổi về cơ sở hạ tầng, biến đổi cơ cấu kinh tế, để cải thiện cuộc sống), </a:t>
            </a:r>
          </a:p>
          <a:p>
            <a:pPr algn="just">
              <a:lnSpc>
                <a:spcPts val="6299"/>
              </a:lnSpc>
            </a:pPr>
            <a:r>
              <a:rPr lang="en-US" sz="4499">
                <a:solidFill>
                  <a:srgbClr val="452D13"/>
                </a:solidFill>
                <a:latin typeface="Roboto Condensed"/>
                <a:ea typeface="Roboto Condensed"/>
                <a:cs typeface="Roboto Condensed"/>
                <a:sym typeface="Roboto Condensed"/>
              </a:rPr>
              <a:t>+ Nhân hóa + ẩn dụ: “từng kiếm người mở mắt…thấy chân cò lội nước trắng mênh mông”: con người được mở mang, chứng kiến sự đổi thay của quá trình đô thị hóa.</a:t>
            </a:r>
          </a:p>
          <a:p>
            <a:pPr algn="just">
              <a:lnSpc>
                <a:spcPts val="6299"/>
              </a:lnSpc>
              <a:spcBef>
                <a:spcPct val="0"/>
              </a:spcBef>
            </a:pPr>
            <a:endParaRPr lang="en-US" sz="4499">
              <a:solidFill>
                <a:srgbClr val="452D13"/>
              </a:solidFill>
              <a:latin typeface="Roboto Condensed"/>
              <a:ea typeface="Roboto Condensed"/>
              <a:cs typeface="Roboto Condensed"/>
              <a:sym typeface="Roboto Condensed"/>
            </a:endParaRPr>
          </a:p>
        </p:txBody>
      </p:sp>
      <p:sp>
        <p:nvSpPr>
          <p:cNvPr id="12" name="TextBox 12"/>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1496045" y="4107159"/>
            <a:ext cx="15295909" cy="4883884"/>
            <a:chOff x="0" y="0"/>
            <a:chExt cx="4028552" cy="1286290"/>
          </a:xfrm>
        </p:grpSpPr>
        <p:sp>
          <p:nvSpPr>
            <p:cNvPr id="7" name="Freeform 7"/>
            <p:cNvSpPr/>
            <p:nvPr/>
          </p:nvSpPr>
          <p:spPr>
            <a:xfrm>
              <a:off x="0" y="0"/>
              <a:ext cx="4028552" cy="1286290"/>
            </a:xfrm>
            <a:custGeom>
              <a:avLst/>
              <a:gdLst/>
              <a:ahLst/>
              <a:cxnLst/>
              <a:rect l="l" t="t" r="r" b="b"/>
              <a:pathLst>
                <a:path w="4028552" h="1286290">
                  <a:moveTo>
                    <a:pt x="25813" y="0"/>
                  </a:moveTo>
                  <a:lnTo>
                    <a:pt x="4002739" y="0"/>
                  </a:lnTo>
                  <a:cubicBezTo>
                    <a:pt x="4009585" y="0"/>
                    <a:pt x="4016151" y="2720"/>
                    <a:pt x="4020992" y="7561"/>
                  </a:cubicBezTo>
                  <a:cubicBezTo>
                    <a:pt x="4025833" y="12401"/>
                    <a:pt x="4028552" y="18967"/>
                    <a:pt x="4028552" y="25813"/>
                  </a:cubicBezTo>
                  <a:lnTo>
                    <a:pt x="4028552" y="1260477"/>
                  </a:lnTo>
                  <a:cubicBezTo>
                    <a:pt x="4028552" y="1267323"/>
                    <a:pt x="4025833" y="1273889"/>
                    <a:pt x="4020992" y="1278730"/>
                  </a:cubicBezTo>
                  <a:cubicBezTo>
                    <a:pt x="4016151" y="1283571"/>
                    <a:pt x="4009585" y="1286290"/>
                    <a:pt x="4002739" y="1286290"/>
                  </a:cubicBezTo>
                  <a:lnTo>
                    <a:pt x="25813" y="1286290"/>
                  </a:lnTo>
                  <a:cubicBezTo>
                    <a:pt x="18967" y="1286290"/>
                    <a:pt x="12401" y="1283571"/>
                    <a:pt x="7561" y="1278730"/>
                  </a:cubicBezTo>
                  <a:cubicBezTo>
                    <a:pt x="2720" y="1273889"/>
                    <a:pt x="0" y="1267323"/>
                    <a:pt x="0" y="1260477"/>
                  </a:cubicBezTo>
                  <a:lnTo>
                    <a:pt x="0" y="25813"/>
                  </a:lnTo>
                  <a:cubicBezTo>
                    <a:pt x="0" y="18967"/>
                    <a:pt x="2720" y="12401"/>
                    <a:pt x="7561" y="7561"/>
                  </a:cubicBezTo>
                  <a:cubicBezTo>
                    <a:pt x="12401" y="2720"/>
                    <a:pt x="18967" y="0"/>
                    <a:pt x="25813"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4028552" cy="132439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723850" y="6007654"/>
            <a:ext cx="1039578" cy="1082893"/>
          </a:xfrm>
          <a:custGeom>
            <a:avLst/>
            <a:gdLst/>
            <a:ahLst/>
            <a:cxnLst/>
            <a:rect l="l" t="t" r="r" b="b"/>
            <a:pathLst>
              <a:path w="1039578" h="1082893">
                <a:moveTo>
                  <a:pt x="0" y="0"/>
                </a:moveTo>
                <a:lnTo>
                  <a:pt x="1039578" y="0"/>
                </a:lnTo>
                <a:lnTo>
                  <a:pt x="1039578" y="1082893"/>
                </a:lnTo>
                <a:lnTo>
                  <a:pt x="0" y="1082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1" name="TextBox 11"/>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Ký ức về thời thơ ấu gắn liền với quê hương, với hình bóng mẹ</a:t>
            </a:r>
          </a:p>
        </p:txBody>
      </p:sp>
      <p:sp>
        <p:nvSpPr>
          <p:cNvPr id="12" name="TextBox 12"/>
          <p:cNvSpPr txBox="1"/>
          <p:nvPr/>
        </p:nvSpPr>
        <p:spPr>
          <a:xfrm>
            <a:off x="2243639" y="4266642"/>
            <a:ext cx="14659791" cy="1562100"/>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 So sánh: “tiếng gọi nghe buồn như củi ướt</a:t>
            </a:r>
          </a:p>
          <a:p>
            <a:pPr algn="just">
              <a:lnSpc>
                <a:spcPts val="6299"/>
              </a:lnSpc>
              <a:spcBef>
                <a:spcPct val="0"/>
              </a:spcBef>
            </a:pPr>
            <a:r>
              <a:rPr lang="en-US" sz="4499">
                <a:solidFill>
                  <a:srgbClr val="452D13"/>
                </a:solidFill>
                <a:latin typeface="Roboto Condensed"/>
                <a:ea typeface="Roboto Condensed"/>
                <a:cs typeface="Roboto Condensed"/>
                <a:sym typeface="Roboto Condensed"/>
              </a:rPr>
              <a:t>+ Nhân hóa: “vớt những câu ca dao chưa tan vào nước”</a:t>
            </a:r>
          </a:p>
        </p:txBody>
      </p:sp>
      <p:sp>
        <p:nvSpPr>
          <p:cNvPr id="13" name="TextBox 13"/>
          <p:cNvSpPr txBox="1"/>
          <p:nvPr/>
        </p:nvSpPr>
        <p:spPr>
          <a:xfrm>
            <a:off x="2811264" y="6115050"/>
            <a:ext cx="13096727" cy="3143250"/>
          </a:xfrm>
          <a:prstGeom prst="rect">
            <a:avLst/>
          </a:prstGeom>
        </p:spPr>
        <p:txBody>
          <a:bodyPr lIns="0" tIns="0" rIns="0" bIns="0" rtlCol="0" anchor="t">
            <a:spAutoFit/>
          </a:bodyPr>
          <a:lstStyle/>
          <a:p>
            <a:pPr algn="just">
              <a:lnSpc>
                <a:spcPts val="6299"/>
              </a:lnSpc>
            </a:pPr>
            <a:r>
              <a:rPr lang="en-US" sz="4499" b="1">
                <a:solidFill>
                  <a:srgbClr val="452D13"/>
                </a:solidFill>
                <a:latin typeface="Roboto Condensed Bold"/>
                <a:ea typeface="Roboto Condensed Bold"/>
                <a:cs typeface="Roboto Condensed Bold"/>
                <a:sym typeface="Roboto Condensed Bold"/>
              </a:rPr>
              <a:t> Người con cảm thấy bất an trước sự thay đổi của cuộc sống đô thị, tiếc nuối cho những giá trị xưa cũ, những nét đẹp của thời thơ ấu.</a:t>
            </a:r>
          </a:p>
          <a:p>
            <a:pPr algn="just">
              <a:lnSpc>
                <a:spcPts val="6299"/>
              </a:lnSpc>
              <a:spcBef>
                <a:spcPct val="0"/>
              </a:spcBef>
            </a:pPr>
            <a:endParaRPr lang="en-US" sz="4499" b="1">
              <a:solidFill>
                <a:srgbClr val="452D13"/>
              </a:solidFill>
              <a:latin typeface="Roboto Condensed Bold"/>
              <a:ea typeface="Roboto Condensed Bold"/>
              <a:cs typeface="Roboto Condensed Bold"/>
              <a:sym typeface="Roboto Condensed Bold"/>
            </a:endParaRPr>
          </a:p>
        </p:txBody>
      </p:sp>
      <p:sp>
        <p:nvSpPr>
          <p:cNvPr id="14" name="TextBox 14"/>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5" name="Freeform 5"/>
          <p:cNvSpPr/>
          <p:nvPr/>
        </p:nvSpPr>
        <p:spPr>
          <a:xfrm flipH="1">
            <a:off x="1028700" y="6958246"/>
            <a:ext cx="3948536" cy="3698944"/>
          </a:xfrm>
          <a:custGeom>
            <a:avLst/>
            <a:gdLst/>
            <a:ahLst/>
            <a:cxnLst/>
            <a:rect l="l" t="t" r="r" b="b"/>
            <a:pathLst>
              <a:path w="3948536" h="3698944">
                <a:moveTo>
                  <a:pt x="3948536" y="0"/>
                </a:moveTo>
                <a:lnTo>
                  <a:pt x="0" y="0"/>
                </a:lnTo>
                <a:lnTo>
                  <a:pt x="0" y="3698944"/>
                </a:lnTo>
                <a:lnTo>
                  <a:pt x="3948536" y="3698944"/>
                </a:lnTo>
                <a:lnTo>
                  <a:pt x="3948536" y="0"/>
                </a:lnTo>
                <a:close/>
              </a:path>
            </a:pathLst>
          </a:custGeom>
          <a:blipFill>
            <a:blip r:embed="rId4"/>
            <a:stretch>
              <a:fillRect b="-6747"/>
            </a:stretch>
          </a:blipFill>
        </p:spPr>
        <p:txBody>
          <a:bodyPr/>
          <a:lstStyle/>
          <a:p>
            <a:endParaRPr lang="en-US"/>
          </a:p>
        </p:txBody>
      </p:sp>
      <p:sp>
        <p:nvSpPr>
          <p:cNvPr id="7" name="TextBox 7"/>
          <p:cNvSpPr txBox="1"/>
          <p:nvPr/>
        </p:nvSpPr>
        <p:spPr>
          <a:xfrm>
            <a:off x="1876150" y="2762794"/>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Mẹ ơi mẹ! Giờ con thấy bóng râm từ bùn đất</a:t>
            </a:r>
          </a:p>
          <a:p>
            <a:pPr algn="just">
              <a:lnSpc>
                <a:spcPts val="4999"/>
              </a:lnSpc>
            </a:pPr>
            <a:r>
              <a:rPr lang="en-US" sz="4999">
                <a:solidFill>
                  <a:srgbClr val="452D13"/>
                </a:solidFill>
                <a:latin typeface="#9Slide05 VL Fadilla"/>
                <a:ea typeface="#9Slide05 VL Fadilla"/>
                <a:cs typeface="#9Slide05 VL Fadilla"/>
                <a:sym typeface="#9Slide05 VL Fadilla"/>
              </a:rPr>
              <a:t>Đất ở dưới chân mà cao hơn những suy nghĩ của mình</a:t>
            </a:r>
          </a:p>
          <a:p>
            <a:pPr algn="just">
              <a:lnSpc>
                <a:spcPts val="4999"/>
              </a:lnSpc>
            </a:pPr>
            <a:r>
              <a:rPr lang="en-US" sz="4999">
                <a:solidFill>
                  <a:srgbClr val="452D13"/>
                </a:solidFill>
                <a:latin typeface="#9Slide05 VL Fadilla"/>
                <a:ea typeface="#9Slide05 VL Fadilla"/>
                <a:cs typeface="#9Slide05 VL Fadilla"/>
                <a:sym typeface="#9Slide05 VL Fadilla"/>
              </a:rPr>
              <a:t>Đêm thai nghén những thị thành trứng nước</a:t>
            </a:r>
          </a:p>
          <a:p>
            <a:pPr algn="just">
              <a:lnSpc>
                <a:spcPts val="4999"/>
              </a:lnSpc>
            </a:pPr>
            <a:r>
              <a:rPr lang="en-US" sz="4999">
                <a:solidFill>
                  <a:srgbClr val="452D13"/>
                </a:solidFill>
                <a:latin typeface="#9Slide05 VL Fadilla"/>
                <a:ea typeface="#9Slide05 VL Fadilla"/>
                <a:cs typeface="#9Slide05 VL Fadilla"/>
                <a:sym typeface="#9Slide05 VL Fadilla"/>
              </a:rPr>
              <a:t>Ai ấy còn ngơ ngác trước văn minh.</a:t>
            </a:r>
          </a:p>
        </p:txBody>
      </p:sp>
      <p:sp>
        <p:nvSpPr>
          <p:cNvPr id="8" name="TextBox 8"/>
          <p:cNvSpPr txBox="1"/>
          <p:nvPr/>
        </p:nvSpPr>
        <p:spPr>
          <a:xfrm>
            <a:off x="3881002" y="5857875"/>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Trong bóng tối lùm cây tôi chợt nhận ra mình</a:t>
            </a:r>
          </a:p>
          <a:p>
            <a:pPr algn="just">
              <a:lnSpc>
                <a:spcPts val="4999"/>
              </a:lnSpc>
            </a:pPr>
            <a:r>
              <a:rPr lang="en-US" sz="4999">
                <a:solidFill>
                  <a:srgbClr val="452D13"/>
                </a:solidFill>
                <a:latin typeface="#9Slide05 VL Fadilla"/>
                <a:ea typeface="#9Slide05 VL Fadilla"/>
                <a:cs typeface="#9Slide05 VL Fadilla"/>
                <a:sym typeface="#9Slide05 VL Fadilla"/>
              </a:rPr>
              <a:t>Với nỗi e dè từ cái thời Văn Lang lúa nước</a:t>
            </a:r>
          </a:p>
          <a:p>
            <a:pPr algn="just">
              <a:lnSpc>
                <a:spcPts val="4999"/>
              </a:lnSpc>
            </a:pPr>
            <a:r>
              <a:rPr lang="en-US" sz="4999">
                <a:solidFill>
                  <a:srgbClr val="452D13"/>
                </a:solidFill>
                <a:latin typeface="#9Slide05 VL Fadilla"/>
                <a:ea typeface="#9Slide05 VL Fadilla"/>
                <a:cs typeface="#9Slide05 VL Fadilla"/>
                <a:sym typeface="#9Slide05 VL Fadilla"/>
              </a:rPr>
              <a:t>Nỗi e dè tự thắp mình lên làm ngọn nến mùa thu đi rước đuốc</a:t>
            </a:r>
          </a:p>
          <a:p>
            <a:pPr algn="just">
              <a:lnSpc>
                <a:spcPts val="4999"/>
              </a:lnSpc>
            </a:pPr>
            <a:r>
              <a:rPr lang="en-US" sz="4999">
                <a:solidFill>
                  <a:srgbClr val="452D13"/>
                </a:solidFill>
                <a:latin typeface="#9Slide05 VL Fadilla"/>
                <a:ea typeface="#9Slide05 VL Fadilla"/>
                <a:cs typeface="#9Slide05 VL Fadilla"/>
                <a:sym typeface="#9Slide05 VL Fadilla"/>
              </a:rPr>
              <a:t>Và ngôi nhà của mẹ là chiếc đèn lồng lặng lẽ sáng dần lên.</a:t>
            </a:r>
          </a:p>
        </p:txBody>
      </p:sp>
      <p:sp>
        <p:nvSpPr>
          <p:cNvPr id="9" name="TextBox 9"/>
          <p:cNvSpPr txBox="1"/>
          <p:nvPr/>
        </p:nvSpPr>
        <p:spPr>
          <a:xfrm>
            <a:off x="1876150" y="2762794"/>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Mẹ ơi mẹ! Giờ con thấy </a:t>
            </a:r>
            <a:r>
              <a:rPr lang="en-US" sz="4999">
                <a:solidFill>
                  <a:srgbClr val="F8AE23"/>
                </a:solidFill>
                <a:latin typeface="#9Slide05 VL Fadilla"/>
                <a:ea typeface="#9Slide05 VL Fadilla"/>
                <a:cs typeface="#9Slide05 VL Fadilla"/>
                <a:sym typeface="#9Slide05 VL Fadilla"/>
              </a:rPr>
              <a:t>bóng râm từ bùn đất</a:t>
            </a:r>
          </a:p>
          <a:p>
            <a:pPr algn="just">
              <a:lnSpc>
                <a:spcPts val="4999"/>
              </a:lnSpc>
            </a:pPr>
            <a:r>
              <a:rPr lang="en-US" sz="4999">
                <a:solidFill>
                  <a:srgbClr val="F8AE23"/>
                </a:solidFill>
                <a:latin typeface="#9Slide05 VL Fadilla"/>
                <a:ea typeface="#9Slide05 VL Fadilla"/>
                <a:cs typeface="#9Slide05 VL Fadilla"/>
                <a:sym typeface="#9Slide05 VL Fadilla"/>
              </a:rPr>
              <a:t>Đất ở dưới chân mà cao hơn những suy nghĩ của mình</a:t>
            </a:r>
          </a:p>
          <a:p>
            <a:pPr algn="just">
              <a:lnSpc>
                <a:spcPts val="4999"/>
              </a:lnSpc>
            </a:pPr>
            <a:r>
              <a:rPr lang="en-US" sz="4999">
                <a:solidFill>
                  <a:srgbClr val="3F726D"/>
                </a:solidFill>
                <a:latin typeface="#9Slide05 VL Fadilla"/>
                <a:ea typeface="#9Slide05 VL Fadilla"/>
                <a:cs typeface="#9Slide05 VL Fadilla"/>
                <a:sym typeface="#9Slide05 VL Fadilla"/>
              </a:rPr>
              <a:t>Đêm thai nghén những thị thành trứng nước</a:t>
            </a:r>
          </a:p>
          <a:p>
            <a:pPr algn="just">
              <a:lnSpc>
                <a:spcPts val="4999"/>
              </a:lnSpc>
            </a:pPr>
            <a:r>
              <a:rPr lang="en-US" sz="4999">
                <a:solidFill>
                  <a:srgbClr val="452D13"/>
                </a:solidFill>
                <a:latin typeface="#9Slide05 VL Fadilla"/>
                <a:ea typeface="#9Slide05 VL Fadilla"/>
                <a:cs typeface="#9Slide05 VL Fadilla"/>
                <a:sym typeface="#9Slide05 VL Fadilla"/>
              </a:rPr>
              <a:t>Ai ấy còn ngơ ngác trước văn minh.</a:t>
            </a:r>
          </a:p>
        </p:txBody>
      </p:sp>
      <p:sp>
        <p:nvSpPr>
          <p:cNvPr id="10" name="TextBox 10"/>
          <p:cNvSpPr txBox="1"/>
          <p:nvPr/>
        </p:nvSpPr>
        <p:spPr>
          <a:xfrm>
            <a:off x="3881002" y="5857875"/>
            <a:ext cx="15059394" cy="2565399"/>
          </a:xfrm>
          <a:prstGeom prst="rect">
            <a:avLst/>
          </a:prstGeom>
        </p:spPr>
        <p:txBody>
          <a:bodyPr lIns="0" tIns="0" rIns="0" bIns="0" rtlCol="0" anchor="t">
            <a:spAutoFit/>
          </a:bodyPr>
          <a:lstStyle/>
          <a:p>
            <a:pPr algn="just">
              <a:lnSpc>
                <a:spcPts val="4999"/>
              </a:lnSpc>
            </a:pPr>
            <a:r>
              <a:rPr lang="en-US" sz="4999">
                <a:solidFill>
                  <a:srgbClr val="452D13"/>
                </a:solidFill>
                <a:latin typeface="#9Slide05 VL Fadilla"/>
                <a:ea typeface="#9Slide05 VL Fadilla"/>
                <a:cs typeface="#9Slide05 VL Fadilla"/>
                <a:sym typeface="#9Slide05 VL Fadilla"/>
              </a:rPr>
              <a:t>Trong </a:t>
            </a:r>
            <a:r>
              <a:rPr lang="en-US" sz="4999">
                <a:solidFill>
                  <a:srgbClr val="6F81CE"/>
                </a:solidFill>
                <a:latin typeface="#9Slide05 VL Fadilla"/>
                <a:ea typeface="#9Slide05 VL Fadilla"/>
                <a:cs typeface="#9Slide05 VL Fadilla"/>
                <a:sym typeface="#9Slide05 VL Fadilla"/>
              </a:rPr>
              <a:t>bóng tối lùm cây</a:t>
            </a:r>
            <a:r>
              <a:rPr lang="en-US" sz="4999">
                <a:solidFill>
                  <a:srgbClr val="F8AE23"/>
                </a:solidFill>
                <a:latin typeface="#9Slide05 VL Fadilla"/>
                <a:ea typeface="#9Slide05 VL Fadilla"/>
                <a:cs typeface="#9Slide05 VL Fadilla"/>
                <a:sym typeface="#9Slide05 VL Fadilla"/>
              </a:rPr>
              <a:t> tôi chợt nhận ra mình</a:t>
            </a:r>
          </a:p>
          <a:p>
            <a:pPr algn="just">
              <a:lnSpc>
                <a:spcPts val="4999"/>
              </a:lnSpc>
            </a:pPr>
            <a:r>
              <a:rPr lang="en-US" sz="4999">
                <a:solidFill>
                  <a:srgbClr val="452D13"/>
                </a:solidFill>
                <a:latin typeface="#9Slide05 VL Fadilla"/>
                <a:ea typeface="#9Slide05 VL Fadilla"/>
                <a:cs typeface="#9Slide05 VL Fadilla"/>
                <a:sym typeface="#9Slide05 VL Fadilla"/>
              </a:rPr>
              <a:t>Với nỗi e dè từ cái thời Văn Lang lúa nước</a:t>
            </a:r>
          </a:p>
          <a:p>
            <a:pPr algn="just">
              <a:lnSpc>
                <a:spcPts val="4999"/>
              </a:lnSpc>
            </a:pPr>
            <a:r>
              <a:rPr lang="en-US" sz="4999">
                <a:solidFill>
                  <a:srgbClr val="452D13"/>
                </a:solidFill>
                <a:latin typeface="#9Slide05 VL Fadilla"/>
                <a:ea typeface="#9Slide05 VL Fadilla"/>
                <a:cs typeface="#9Slide05 VL Fadilla"/>
                <a:sym typeface="#9Slide05 VL Fadilla"/>
              </a:rPr>
              <a:t>Nỗi e dè </a:t>
            </a:r>
            <a:r>
              <a:rPr lang="en-US" sz="4999">
                <a:solidFill>
                  <a:srgbClr val="3F726D"/>
                </a:solidFill>
                <a:latin typeface="#9Slide05 VL Fadilla"/>
                <a:ea typeface="#9Slide05 VL Fadilla"/>
                <a:cs typeface="#9Slide05 VL Fadilla"/>
                <a:sym typeface="#9Slide05 VL Fadilla"/>
              </a:rPr>
              <a:t>tự thắp mình lên làm ngọn nến mùa thu đi rước đuốc</a:t>
            </a:r>
          </a:p>
          <a:p>
            <a:pPr algn="just">
              <a:lnSpc>
                <a:spcPts val="4999"/>
              </a:lnSpc>
            </a:pPr>
            <a:r>
              <a:rPr lang="en-US" sz="4999">
                <a:solidFill>
                  <a:srgbClr val="452D13"/>
                </a:solidFill>
                <a:latin typeface="#9Slide05 VL Fadilla"/>
                <a:ea typeface="#9Slide05 VL Fadilla"/>
                <a:cs typeface="#9Slide05 VL Fadilla"/>
                <a:sym typeface="#9Slide05 VL Fadilla"/>
              </a:rPr>
              <a:t>Và </a:t>
            </a:r>
            <a:r>
              <a:rPr lang="en-US" sz="4999">
                <a:solidFill>
                  <a:srgbClr val="6F81CE"/>
                </a:solidFill>
                <a:latin typeface="#9Slide05 VL Fadilla"/>
                <a:ea typeface="#9Slide05 VL Fadilla"/>
                <a:cs typeface="#9Slide05 VL Fadilla"/>
                <a:sym typeface="#9Slide05 VL Fadilla"/>
              </a:rPr>
              <a:t>ngôi nhà của mẹ</a:t>
            </a:r>
            <a:r>
              <a:rPr lang="en-US" sz="4999">
                <a:solidFill>
                  <a:srgbClr val="452D13"/>
                </a:solidFill>
                <a:latin typeface="#9Slide05 VL Fadilla"/>
                <a:ea typeface="#9Slide05 VL Fadilla"/>
                <a:cs typeface="#9Slide05 VL Fadilla"/>
                <a:sym typeface="#9Slide05 VL Fadilla"/>
              </a:rPr>
              <a:t> </a:t>
            </a:r>
            <a:r>
              <a:rPr lang="en-US" sz="4999">
                <a:solidFill>
                  <a:srgbClr val="863D3D"/>
                </a:solidFill>
                <a:latin typeface="#9Slide05 VL Fadilla"/>
                <a:ea typeface="#9Slide05 VL Fadilla"/>
                <a:cs typeface="#9Slide05 VL Fadilla"/>
                <a:sym typeface="#9Slide05 VL Fadilla"/>
              </a:rPr>
              <a:t>là chiếc đèn lồng lặng lẽ sáng dần lên.</a:t>
            </a:r>
          </a:p>
        </p:txBody>
      </p:sp>
      <p:grpSp>
        <p:nvGrpSpPr>
          <p:cNvPr id="11" name="Group 11"/>
          <p:cNvGrpSpPr/>
          <p:nvPr/>
        </p:nvGrpSpPr>
        <p:grpSpPr>
          <a:xfrm>
            <a:off x="15487858" y="2525302"/>
            <a:ext cx="2145646" cy="751842"/>
            <a:chOff x="0" y="0"/>
            <a:chExt cx="565108" cy="198016"/>
          </a:xfrm>
        </p:grpSpPr>
        <p:sp>
          <p:nvSpPr>
            <p:cNvPr id="12" name="Freeform 12"/>
            <p:cNvSpPr/>
            <p:nvPr/>
          </p:nvSpPr>
          <p:spPr>
            <a:xfrm>
              <a:off x="0" y="0"/>
              <a:ext cx="565108" cy="198016"/>
            </a:xfrm>
            <a:custGeom>
              <a:avLst/>
              <a:gdLst/>
              <a:ahLst/>
              <a:cxnLst/>
              <a:rect l="l" t="t" r="r" b="b"/>
              <a:pathLst>
                <a:path w="565108" h="198016">
                  <a:moveTo>
                    <a:pt x="99008" y="0"/>
                  </a:moveTo>
                  <a:lnTo>
                    <a:pt x="466100" y="0"/>
                  </a:lnTo>
                  <a:cubicBezTo>
                    <a:pt x="492359" y="0"/>
                    <a:pt x="517542" y="10431"/>
                    <a:pt x="536110" y="28999"/>
                  </a:cubicBezTo>
                  <a:cubicBezTo>
                    <a:pt x="554677" y="47566"/>
                    <a:pt x="565108" y="72749"/>
                    <a:pt x="565108" y="99008"/>
                  </a:cubicBezTo>
                  <a:lnTo>
                    <a:pt x="565108" y="99008"/>
                  </a:lnTo>
                  <a:cubicBezTo>
                    <a:pt x="565108" y="153689"/>
                    <a:pt x="520781" y="198016"/>
                    <a:pt x="466100" y="198016"/>
                  </a:cubicBezTo>
                  <a:lnTo>
                    <a:pt x="99008" y="198016"/>
                  </a:lnTo>
                  <a:cubicBezTo>
                    <a:pt x="44327" y="198016"/>
                    <a:pt x="0" y="153689"/>
                    <a:pt x="0" y="99008"/>
                  </a:cubicBezTo>
                  <a:lnTo>
                    <a:pt x="0" y="99008"/>
                  </a:lnTo>
                  <a:cubicBezTo>
                    <a:pt x="0" y="44327"/>
                    <a:pt x="44327" y="0"/>
                    <a:pt x="99008" y="0"/>
                  </a:cubicBezTo>
                  <a:close/>
                </a:path>
              </a:pathLst>
            </a:custGeom>
            <a:solidFill>
              <a:srgbClr val="6F81CE"/>
            </a:solidFill>
          </p:spPr>
          <p:txBody>
            <a:bodyPr/>
            <a:lstStyle/>
            <a:p>
              <a:endParaRPr lang="en-US"/>
            </a:p>
          </p:txBody>
        </p:sp>
        <p:sp>
          <p:nvSpPr>
            <p:cNvPr id="13" name="TextBox 13"/>
            <p:cNvSpPr txBox="1"/>
            <p:nvPr/>
          </p:nvSpPr>
          <p:spPr>
            <a:xfrm>
              <a:off x="0" y="-66675"/>
              <a:ext cx="565108" cy="264691"/>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Hình ảnh </a:t>
              </a:r>
            </a:p>
          </p:txBody>
        </p:sp>
      </p:grpSp>
      <p:grpSp>
        <p:nvGrpSpPr>
          <p:cNvPr id="14" name="Group 14"/>
          <p:cNvGrpSpPr/>
          <p:nvPr/>
        </p:nvGrpSpPr>
        <p:grpSpPr>
          <a:xfrm>
            <a:off x="15487858" y="3547336"/>
            <a:ext cx="2145646" cy="777875"/>
            <a:chOff x="0" y="0"/>
            <a:chExt cx="565108" cy="204872"/>
          </a:xfrm>
        </p:grpSpPr>
        <p:sp>
          <p:nvSpPr>
            <p:cNvPr id="15" name="Freeform 15"/>
            <p:cNvSpPr/>
            <p:nvPr/>
          </p:nvSpPr>
          <p:spPr>
            <a:xfrm>
              <a:off x="0" y="0"/>
              <a:ext cx="565108" cy="204872"/>
            </a:xfrm>
            <a:custGeom>
              <a:avLst/>
              <a:gdLst/>
              <a:ahLst/>
              <a:cxnLst/>
              <a:rect l="l" t="t" r="r" b="b"/>
              <a:pathLst>
                <a:path w="565108" h="204872">
                  <a:moveTo>
                    <a:pt x="102436" y="0"/>
                  </a:moveTo>
                  <a:lnTo>
                    <a:pt x="462672" y="0"/>
                  </a:lnTo>
                  <a:cubicBezTo>
                    <a:pt x="489840" y="0"/>
                    <a:pt x="515895" y="10792"/>
                    <a:pt x="535106" y="30003"/>
                  </a:cubicBezTo>
                  <a:cubicBezTo>
                    <a:pt x="554316" y="49213"/>
                    <a:pt x="565108" y="75268"/>
                    <a:pt x="565108" y="102436"/>
                  </a:cubicBezTo>
                  <a:lnTo>
                    <a:pt x="565108" y="102436"/>
                  </a:lnTo>
                  <a:cubicBezTo>
                    <a:pt x="565108" y="129604"/>
                    <a:pt x="554316" y="155659"/>
                    <a:pt x="535106" y="174869"/>
                  </a:cubicBezTo>
                  <a:cubicBezTo>
                    <a:pt x="515895" y="194080"/>
                    <a:pt x="489840" y="204872"/>
                    <a:pt x="462672" y="204872"/>
                  </a:cubicBezTo>
                  <a:lnTo>
                    <a:pt x="102436" y="204872"/>
                  </a:lnTo>
                  <a:cubicBezTo>
                    <a:pt x="75268" y="204872"/>
                    <a:pt x="49213" y="194080"/>
                    <a:pt x="30003" y="174869"/>
                  </a:cubicBezTo>
                  <a:cubicBezTo>
                    <a:pt x="10792" y="155659"/>
                    <a:pt x="0" y="129604"/>
                    <a:pt x="0" y="102436"/>
                  </a:cubicBezTo>
                  <a:lnTo>
                    <a:pt x="0" y="102436"/>
                  </a:lnTo>
                  <a:cubicBezTo>
                    <a:pt x="0" y="75268"/>
                    <a:pt x="10792" y="49213"/>
                    <a:pt x="30003" y="30003"/>
                  </a:cubicBezTo>
                  <a:cubicBezTo>
                    <a:pt x="49213" y="10792"/>
                    <a:pt x="75268" y="0"/>
                    <a:pt x="102436" y="0"/>
                  </a:cubicBezTo>
                  <a:close/>
                </a:path>
              </a:pathLst>
            </a:custGeom>
            <a:solidFill>
              <a:srgbClr val="F8AE23"/>
            </a:solidFill>
          </p:spPr>
          <p:txBody>
            <a:bodyPr/>
            <a:lstStyle/>
            <a:p>
              <a:endParaRPr lang="en-US"/>
            </a:p>
          </p:txBody>
        </p:sp>
        <p:sp>
          <p:nvSpPr>
            <p:cNvPr id="16" name="TextBox 16"/>
            <p:cNvSpPr txBox="1"/>
            <p:nvPr/>
          </p:nvSpPr>
          <p:spPr>
            <a:xfrm>
              <a:off x="0" y="-66675"/>
              <a:ext cx="565108" cy="271547"/>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ẩn dụ</a:t>
              </a:r>
            </a:p>
          </p:txBody>
        </p:sp>
      </p:grpSp>
      <p:grpSp>
        <p:nvGrpSpPr>
          <p:cNvPr id="17" name="Group 17"/>
          <p:cNvGrpSpPr/>
          <p:nvPr/>
        </p:nvGrpSpPr>
        <p:grpSpPr>
          <a:xfrm>
            <a:off x="15487858" y="4585877"/>
            <a:ext cx="2145646" cy="751842"/>
            <a:chOff x="0" y="0"/>
            <a:chExt cx="565108" cy="198016"/>
          </a:xfrm>
        </p:grpSpPr>
        <p:sp>
          <p:nvSpPr>
            <p:cNvPr id="18" name="Freeform 18"/>
            <p:cNvSpPr/>
            <p:nvPr/>
          </p:nvSpPr>
          <p:spPr>
            <a:xfrm>
              <a:off x="0" y="0"/>
              <a:ext cx="565108" cy="198016"/>
            </a:xfrm>
            <a:custGeom>
              <a:avLst/>
              <a:gdLst/>
              <a:ahLst/>
              <a:cxnLst/>
              <a:rect l="l" t="t" r="r" b="b"/>
              <a:pathLst>
                <a:path w="565108" h="198016">
                  <a:moveTo>
                    <a:pt x="99008" y="0"/>
                  </a:moveTo>
                  <a:lnTo>
                    <a:pt x="466100" y="0"/>
                  </a:lnTo>
                  <a:cubicBezTo>
                    <a:pt x="492359" y="0"/>
                    <a:pt x="517542" y="10431"/>
                    <a:pt x="536110" y="28999"/>
                  </a:cubicBezTo>
                  <a:cubicBezTo>
                    <a:pt x="554677" y="47566"/>
                    <a:pt x="565108" y="72749"/>
                    <a:pt x="565108" y="99008"/>
                  </a:cubicBezTo>
                  <a:lnTo>
                    <a:pt x="565108" y="99008"/>
                  </a:lnTo>
                  <a:cubicBezTo>
                    <a:pt x="565108" y="153689"/>
                    <a:pt x="520781" y="198016"/>
                    <a:pt x="466100" y="198016"/>
                  </a:cubicBezTo>
                  <a:lnTo>
                    <a:pt x="99008" y="198016"/>
                  </a:lnTo>
                  <a:cubicBezTo>
                    <a:pt x="44327" y="198016"/>
                    <a:pt x="0" y="153689"/>
                    <a:pt x="0" y="99008"/>
                  </a:cubicBezTo>
                  <a:lnTo>
                    <a:pt x="0" y="99008"/>
                  </a:lnTo>
                  <a:cubicBezTo>
                    <a:pt x="0" y="44327"/>
                    <a:pt x="44327" y="0"/>
                    <a:pt x="99008" y="0"/>
                  </a:cubicBezTo>
                  <a:close/>
                </a:path>
              </a:pathLst>
            </a:custGeom>
            <a:solidFill>
              <a:srgbClr val="8D5B31"/>
            </a:solidFill>
          </p:spPr>
          <p:txBody>
            <a:bodyPr/>
            <a:lstStyle/>
            <a:p>
              <a:endParaRPr lang="en-US"/>
            </a:p>
          </p:txBody>
        </p:sp>
        <p:sp>
          <p:nvSpPr>
            <p:cNvPr id="19" name="TextBox 19"/>
            <p:cNvSpPr txBox="1"/>
            <p:nvPr/>
          </p:nvSpPr>
          <p:spPr>
            <a:xfrm>
              <a:off x="0" y="-66675"/>
              <a:ext cx="565108" cy="264691"/>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so sánh</a:t>
              </a:r>
            </a:p>
          </p:txBody>
        </p:sp>
      </p:grpSp>
      <p:grpSp>
        <p:nvGrpSpPr>
          <p:cNvPr id="20" name="Group 20"/>
          <p:cNvGrpSpPr/>
          <p:nvPr/>
        </p:nvGrpSpPr>
        <p:grpSpPr>
          <a:xfrm>
            <a:off x="15487858" y="5573621"/>
            <a:ext cx="2145646" cy="751842"/>
            <a:chOff x="0" y="0"/>
            <a:chExt cx="565108" cy="198016"/>
          </a:xfrm>
        </p:grpSpPr>
        <p:sp>
          <p:nvSpPr>
            <p:cNvPr id="21" name="Freeform 21"/>
            <p:cNvSpPr/>
            <p:nvPr/>
          </p:nvSpPr>
          <p:spPr>
            <a:xfrm>
              <a:off x="0" y="0"/>
              <a:ext cx="565108" cy="198016"/>
            </a:xfrm>
            <a:custGeom>
              <a:avLst/>
              <a:gdLst/>
              <a:ahLst/>
              <a:cxnLst/>
              <a:rect l="l" t="t" r="r" b="b"/>
              <a:pathLst>
                <a:path w="565108" h="198016">
                  <a:moveTo>
                    <a:pt x="99008" y="0"/>
                  </a:moveTo>
                  <a:lnTo>
                    <a:pt x="466100" y="0"/>
                  </a:lnTo>
                  <a:cubicBezTo>
                    <a:pt x="492359" y="0"/>
                    <a:pt x="517542" y="10431"/>
                    <a:pt x="536110" y="28999"/>
                  </a:cubicBezTo>
                  <a:cubicBezTo>
                    <a:pt x="554677" y="47566"/>
                    <a:pt x="565108" y="72749"/>
                    <a:pt x="565108" y="99008"/>
                  </a:cubicBezTo>
                  <a:lnTo>
                    <a:pt x="565108" y="99008"/>
                  </a:lnTo>
                  <a:cubicBezTo>
                    <a:pt x="565108" y="153689"/>
                    <a:pt x="520781" y="198016"/>
                    <a:pt x="466100" y="198016"/>
                  </a:cubicBezTo>
                  <a:lnTo>
                    <a:pt x="99008" y="198016"/>
                  </a:lnTo>
                  <a:cubicBezTo>
                    <a:pt x="44327" y="198016"/>
                    <a:pt x="0" y="153689"/>
                    <a:pt x="0" y="99008"/>
                  </a:cubicBezTo>
                  <a:lnTo>
                    <a:pt x="0" y="99008"/>
                  </a:lnTo>
                  <a:cubicBezTo>
                    <a:pt x="0" y="44327"/>
                    <a:pt x="44327" y="0"/>
                    <a:pt x="99008" y="0"/>
                  </a:cubicBezTo>
                  <a:close/>
                </a:path>
              </a:pathLst>
            </a:custGeom>
            <a:solidFill>
              <a:srgbClr val="3F726D"/>
            </a:solidFill>
          </p:spPr>
          <p:txBody>
            <a:bodyPr/>
            <a:lstStyle/>
            <a:p>
              <a:endParaRPr lang="en-US"/>
            </a:p>
          </p:txBody>
        </p:sp>
        <p:sp>
          <p:nvSpPr>
            <p:cNvPr id="22" name="TextBox 22"/>
            <p:cNvSpPr txBox="1"/>
            <p:nvPr/>
          </p:nvSpPr>
          <p:spPr>
            <a:xfrm>
              <a:off x="0" y="-66675"/>
              <a:ext cx="565108" cy="264691"/>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ea typeface="Roboto Condensed"/>
                  <a:cs typeface="Roboto Condensed"/>
                  <a:sym typeface="Roboto Condensed"/>
                </a:rPr>
                <a:t>nhân hóa</a:t>
              </a:r>
            </a:p>
          </p:txBody>
        </p:sp>
      </p:grpSp>
      <p:sp>
        <p:nvSpPr>
          <p:cNvPr id="23" name="TextBox 23"/>
          <p:cNvSpPr txBox="1"/>
          <p:nvPr/>
        </p:nvSpPr>
        <p:spPr>
          <a:xfrm>
            <a:off x="782766" y="1310303"/>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Thách thức của đô thị</a:t>
            </a:r>
          </a:p>
        </p:txBody>
      </p:sp>
      <p:sp>
        <p:nvSpPr>
          <p:cNvPr id="24" name="TextBox 24"/>
          <p:cNvSpPr txBox="1"/>
          <p:nvPr/>
        </p:nvSpPr>
        <p:spPr>
          <a:xfrm>
            <a:off x="1516447" y="29430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1963391" y="4107159"/>
            <a:ext cx="14260618" cy="4288010"/>
            <a:chOff x="0" y="0"/>
            <a:chExt cx="3755883" cy="1129352"/>
          </a:xfrm>
        </p:grpSpPr>
        <p:sp>
          <p:nvSpPr>
            <p:cNvPr id="7" name="Freeform 7"/>
            <p:cNvSpPr/>
            <p:nvPr/>
          </p:nvSpPr>
          <p:spPr>
            <a:xfrm>
              <a:off x="0" y="0"/>
              <a:ext cx="3755883" cy="1129352"/>
            </a:xfrm>
            <a:custGeom>
              <a:avLst/>
              <a:gdLst/>
              <a:ahLst/>
              <a:cxnLst/>
              <a:rect l="l" t="t" r="r" b="b"/>
              <a:pathLst>
                <a:path w="3755883" h="1129352">
                  <a:moveTo>
                    <a:pt x="27687" y="0"/>
                  </a:moveTo>
                  <a:lnTo>
                    <a:pt x="3728195" y="0"/>
                  </a:lnTo>
                  <a:cubicBezTo>
                    <a:pt x="3743487" y="0"/>
                    <a:pt x="3755883" y="12396"/>
                    <a:pt x="3755883" y="27687"/>
                  </a:cubicBezTo>
                  <a:lnTo>
                    <a:pt x="3755883" y="1101665"/>
                  </a:lnTo>
                  <a:cubicBezTo>
                    <a:pt x="3755883" y="1116956"/>
                    <a:pt x="3743487" y="1129352"/>
                    <a:pt x="3728195" y="1129352"/>
                  </a:cubicBezTo>
                  <a:lnTo>
                    <a:pt x="27687" y="1129352"/>
                  </a:lnTo>
                  <a:cubicBezTo>
                    <a:pt x="12396" y="1129352"/>
                    <a:pt x="0" y="1116956"/>
                    <a:pt x="0" y="1101665"/>
                  </a:cubicBezTo>
                  <a:lnTo>
                    <a:pt x="0" y="27687"/>
                  </a:lnTo>
                  <a:cubicBezTo>
                    <a:pt x="0" y="12396"/>
                    <a:pt x="12396" y="0"/>
                    <a:pt x="27687"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755883" cy="116745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0" name="TextBox 10"/>
          <p:cNvSpPr txBox="1"/>
          <p:nvPr/>
        </p:nvSpPr>
        <p:spPr>
          <a:xfrm>
            <a:off x="1911603" y="2364137"/>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Thách thức của đô thị</a:t>
            </a:r>
          </a:p>
        </p:txBody>
      </p:sp>
      <p:sp>
        <p:nvSpPr>
          <p:cNvPr id="11" name="TextBox 11"/>
          <p:cNvSpPr txBox="1"/>
          <p:nvPr/>
        </p:nvSpPr>
        <p:spPr>
          <a:xfrm>
            <a:off x="2357742" y="4404356"/>
            <a:ext cx="13572516" cy="3981450"/>
          </a:xfrm>
          <a:prstGeom prst="rect">
            <a:avLst/>
          </a:prstGeom>
        </p:spPr>
        <p:txBody>
          <a:bodyPr lIns="0" tIns="0" rIns="0" bIns="0" rtlCol="0" anchor="t">
            <a:spAutoFit/>
          </a:bodyPr>
          <a:lstStyle/>
          <a:p>
            <a:pPr algn="just">
              <a:lnSpc>
                <a:spcPts val="6299"/>
              </a:lnSpc>
            </a:pPr>
            <a:r>
              <a:rPr lang="en-US" sz="4500">
                <a:solidFill>
                  <a:srgbClr val="452D13"/>
                </a:solidFill>
                <a:latin typeface="Roboto Condensed"/>
                <a:ea typeface="Roboto Condensed"/>
                <a:cs typeface="Roboto Condensed"/>
                <a:sym typeface="Roboto Condensed"/>
              </a:rPr>
              <a:t>- Nghệ thuật: </a:t>
            </a:r>
          </a:p>
          <a:p>
            <a:pPr algn="just">
              <a:lnSpc>
                <a:spcPts val="6299"/>
              </a:lnSpc>
            </a:pPr>
            <a:r>
              <a:rPr lang="en-US" sz="4500">
                <a:solidFill>
                  <a:srgbClr val="452D13"/>
                </a:solidFill>
                <a:latin typeface="Roboto Condensed"/>
                <a:ea typeface="Roboto Condensed"/>
                <a:cs typeface="Roboto Condensed"/>
                <a:sym typeface="Roboto Condensed"/>
              </a:rPr>
              <a:t>+ Ẩn dụ: “bóng râm từ bùn đất”, “Đất dưới chân mà cao hơn những suy nghĩ của mình” </a:t>
            </a:r>
          </a:p>
          <a:p>
            <a:pPr algn="just">
              <a:lnSpc>
                <a:spcPts val="6299"/>
              </a:lnSpc>
            </a:pPr>
            <a:r>
              <a:rPr lang="en-US" sz="4500">
                <a:solidFill>
                  <a:srgbClr val="452D13"/>
                </a:solidFill>
                <a:latin typeface="Roboto Condensed"/>
                <a:ea typeface="Roboto Condensed"/>
                <a:cs typeface="Roboto Condensed"/>
                <a:sym typeface="Roboto Condensed"/>
              </a:rPr>
              <a:t>+ Nhân hóa: “đêm thai nghén những thành thị trứng nước”</a:t>
            </a:r>
          </a:p>
          <a:p>
            <a:pPr algn="just">
              <a:lnSpc>
                <a:spcPts val="6299"/>
              </a:lnSpc>
              <a:spcBef>
                <a:spcPct val="0"/>
              </a:spcBef>
            </a:pPr>
            <a:endParaRPr lang="en-US" sz="4500">
              <a:solidFill>
                <a:srgbClr val="452D13"/>
              </a:solidFill>
              <a:latin typeface="Roboto Condensed"/>
              <a:ea typeface="Roboto Condensed"/>
              <a:cs typeface="Roboto Condensed"/>
              <a:sym typeface="Roboto Condensed"/>
            </a:endParaRPr>
          </a:p>
        </p:txBody>
      </p:sp>
      <p:sp>
        <p:nvSpPr>
          <p:cNvPr id="12" name="TextBox 12"/>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1963391" y="4107159"/>
            <a:ext cx="14260618" cy="3679761"/>
            <a:chOff x="0" y="0"/>
            <a:chExt cx="3755883" cy="969155"/>
          </a:xfrm>
        </p:grpSpPr>
        <p:sp>
          <p:nvSpPr>
            <p:cNvPr id="7" name="Freeform 7"/>
            <p:cNvSpPr/>
            <p:nvPr/>
          </p:nvSpPr>
          <p:spPr>
            <a:xfrm>
              <a:off x="0" y="0"/>
              <a:ext cx="3755883" cy="969155"/>
            </a:xfrm>
            <a:custGeom>
              <a:avLst/>
              <a:gdLst/>
              <a:ahLst/>
              <a:cxnLst/>
              <a:rect l="l" t="t" r="r" b="b"/>
              <a:pathLst>
                <a:path w="3755883" h="969155">
                  <a:moveTo>
                    <a:pt x="27687" y="0"/>
                  </a:moveTo>
                  <a:lnTo>
                    <a:pt x="3728195" y="0"/>
                  </a:lnTo>
                  <a:cubicBezTo>
                    <a:pt x="3743487" y="0"/>
                    <a:pt x="3755883" y="12396"/>
                    <a:pt x="3755883" y="27687"/>
                  </a:cubicBezTo>
                  <a:lnTo>
                    <a:pt x="3755883" y="941468"/>
                  </a:lnTo>
                  <a:cubicBezTo>
                    <a:pt x="3755883" y="956759"/>
                    <a:pt x="3743487" y="969155"/>
                    <a:pt x="3728195" y="969155"/>
                  </a:cubicBezTo>
                  <a:lnTo>
                    <a:pt x="27687" y="969155"/>
                  </a:lnTo>
                  <a:cubicBezTo>
                    <a:pt x="12396" y="969155"/>
                    <a:pt x="0" y="956759"/>
                    <a:pt x="0" y="941468"/>
                  </a:cubicBezTo>
                  <a:lnTo>
                    <a:pt x="0" y="27687"/>
                  </a:lnTo>
                  <a:cubicBezTo>
                    <a:pt x="0" y="12396"/>
                    <a:pt x="12396" y="0"/>
                    <a:pt x="27687"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755883" cy="100725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22020" y="4107159"/>
            <a:ext cx="1017971" cy="1060386"/>
          </a:xfrm>
          <a:custGeom>
            <a:avLst/>
            <a:gdLst/>
            <a:ahLst/>
            <a:cxnLst/>
            <a:rect l="l" t="t" r="r" b="b"/>
            <a:pathLst>
              <a:path w="1017971" h="1060386">
                <a:moveTo>
                  <a:pt x="0" y="0"/>
                </a:moveTo>
                <a:lnTo>
                  <a:pt x="1017971" y="0"/>
                </a:lnTo>
                <a:lnTo>
                  <a:pt x="1017971" y="1060386"/>
                </a:lnTo>
                <a:lnTo>
                  <a:pt x="0" y="1060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1" name="TextBox 11"/>
          <p:cNvSpPr txBox="1"/>
          <p:nvPr/>
        </p:nvSpPr>
        <p:spPr>
          <a:xfrm>
            <a:off x="1911603" y="2364137"/>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Thách thức của đô thị</a:t>
            </a:r>
          </a:p>
        </p:txBody>
      </p:sp>
      <p:sp>
        <p:nvSpPr>
          <p:cNvPr id="12" name="TextBox 12"/>
          <p:cNvSpPr txBox="1"/>
          <p:nvPr/>
        </p:nvSpPr>
        <p:spPr>
          <a:xfrm>
            <a:off x="2807808" y="4411959"/>
            <a:ext cx="12571782" cy="3181350"/>
          </a:xfrm>
          <a:prstGeom prst="rect">
            <a:avLst/>
          </a:prstGeom>
        </p:spPr>
        <p:txBody>
          <a:bodyPr lIns="0" tIns="0" rIns="0" bIns="0" rtlCol="0" anchor="t">
            <a:spAutoFit/>
          </a:bodyPr>
          <a:lstStyle/>
          <a:p>
            <a:pPr algn="just">
              <a:lnSpc>
                <a:spcPts val="6299"/>
              </a:lnSpc>
              <a:spcBef>
                <a:spcPct val="0"/>
              </a:spcBef>
            </a:pPr>
            <a:r>
              <a:rPr lang="en-US" sz="4500" b="1">
                <a:solidFill>
                  <a:srgbClr val="452D13"/>
                </a:solidFill>
                <a:latin typeface="Roboto Condensed Bold"/>
                <a:ea typeface="Roboto Condensed Bold"/>
                <a:cs typeface="Roboto Condensed Bold"/>
                <a:sym typeface="Roboto Condensed Bold"/>
              </a:rPr>
              <a:t>Tác giả chợt nhận thấy sự thay đổi dần dần của quê hương khi bắt đầu quá trình đô thị hóa, ban đầu mọi người còn lo lắng, ngơ ngác trước những thứ văn minh và hiện đại.</a:t>
            </a:r>
          </a:p>
        </p:txBody>
      </p:sp>
      <p:sp>
        <p:nvSpPr>
          <p:cNvPr id="13" name="TextBox 13"/>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2276023" y="3640434"/>
            <a:ext cx="14658878" cy="5167284"/>
            <a:chOff x="0" y="0"/>
            <a:chExt cx="3860774" cy="1360931"/>
          </a:xfrm>
        </p:grpSpPr>
        <p:sp>
          <p:nvSpPr>
            <p:cNvPr id="7" name="Freeform 7"/>
            <p:cNvSpPr/>
            <p:nvPr/>
          </p:nvSpPr>
          <p:spPr>
            <a:xfrm>
              <a:off x="0" y="0"/>
              <a:ext cx="3860774" cy="1360931"/>
            </a:xfrm>
            <a:custGeom>
              <a:avLst/>
              <a:gdLst/>
              <a:ahLst/>
              <a:cxnLst/>
              <a:rect l="l" t="t" r="r" b="b"/>
              <a:pathLst>
                <a:path w="3860774" h="1360931">
                  <a:moveTo>
                    <a:pt x="26935" y="0"/>
                  </a:moveTo>
                  <a:lnTo>
                    <a:pt x="3833839" y="0"/>
                  </a:lnTo>
                  <a:cubicBezTo>
                    <a:pt x="3848715" y="0"/>
                    <a:pt x="3860774" y="12059"/>
                    <a:pt x="3860774" y="26935"/>
                  </a:cubicBezTo>
                  <a:lnTo>
                    <a:pt x="3860774" y="1333996"/>
                  </a:lnTo>
                  <a:cubicBezTo>
                    <a:pt x="3860774" y="1348872"/>
                    <a:pt x="3848715" y="1360931"/>
                    <a:pt x="3833839" y="1360931"/>
                  </a:cubicBezTo>
                  <a:lnTo>
                    <a:pt x="26935" y="1360931"/>
                  </a:lnTo>
                  <a:cubicBezTo>
                    <a:pt x="12059" y="1360931"/>
                    <a:pt x="0" y="1348872"/>
                    <a:pt x="0" y="1333996"/>
                  </a:cubicBezTo>
                  <a:lnTo>
                    <a:pt x="0" y="26935"/>
                  </a:lnTo>
                  <a:cubicBezTo>
                    <a:pt x="0" y="12059"/>
                    <a:pt x="12059" y="0"/>
                    <a:pt x="26935"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860774" cy="1399031"/>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0" name="TextBox 10"/>
          <p:cNvSpPr txBox="1"/>
          <p:nvPr/>
        </p:nvSpPr>
        <p:spPr>
          <a:xfrm>
            <a:off x="1911603" y="2364137"/>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Thách thức của đô thị</a:t>
            </a:r>
          </a:p>
        </p:txBody>
      </p:sp>
      <p:sp>
        <p:nvSpPr>
          <p:cNvPr id="11" name="TextBox 11"/>
          <p:cNvSpPr txBox="1"/>
          <p:nvPr/>
        </p:nvSpPr>
        <p:spPr>
          <a:xfrm>
            <a:off x="2525691" y="3814251"/>
            <a:ext cx="13988916" cy="4724400"/>
          </a:xfrm>
          <a:prstGeom prst="rect">
            <a:avLst/>
          </a:prstGeom>
        </p:spPr>
        <p:txBody>
          <a:bodyPr lIns="0" tIns="0" rIns="0" bIns="0" rtlCol="0" anchor="t">
            <a:spAutoFit/>
          </a:bodyPr>
          <a:lstStyle/>
          <a:p>
            <a:pPr algn="just">
              <a:lnSpc>
                <a:spcPts val="6299"/>
              </a:lnSpc>
            </a:pPr>
            <a:r>
              <a:rPr lang="en-US" sz="4499">
                <a:solidFill>
                  <a:srgbClr val="452D13"/>
                </a:solidFill>
                <a:latin typeface="Roboto Condensed"/>
                <a:ea typeface="Roboto Condensed"/>
                <a:cs typeface="Roboto Condensed"/>
                <a:sym typeface="Roboto Condensed"/>
              </a:rPr>
              <a:t>+ Ẩn dụ: “</a:t>
            </a:r>
            <a:r>
              <a:rPr lang="en-US" sz="4499" i="1">
                <a:solidFill>
                  <a:srgbClr val="452D13"/>
                </a:solidFill>
                <a:latin typeface="Roboto Condensed Italics"/>
                <a:ea typeface="Roboto Condensed Italics"/>
                <a:cs typeface="Roboto Condensed Italics"/>
                <a:sym typeface="Roboto Condensed Italics"/>
              </a:rPr>
              <a:t>trong bóng tối lùm cây tôi chợt nhận ra mình</a:t>
            </a:r>
            <a:r>
              <a:rPr lang="en-US" sz="4499">
                <a:solidFill>
                  <a:srgbClr val="452D13"/>
                </a:solidFill>
                <a:latin typeface="Roboto Condensed"/>
                <a:ea typeface="Roboto Condensed"/>
                <a:cs typeface="Roboto Condensed"/>
                <a:sym typeface="Roboto Condensed"/>
              </a:rPr>
              <a:t>”: trong quá khứ còn e dè sợ hãi trước văn minh.</a:t>
            </a:r>
          </a:p>
          <a:p>
            <a:pPr algn="just">
              <a:lnSpc>
                <a:spcPts val="6299"/>
              </a:lnSpc>
            </a:pPr>
            <a:r>
              <a:rPr lang="en-US" sz="4499">
                <a:solidFill>
                  <a:srgbClr val="452D13"/>
                </a:solidFill>
                <a:latin typeface="Roboto Condensed"/>
                <a:ea typeface="Roboto Condensed"/>
                <a:cs typeface="Roboto Condensed"/>
                <a:sym typeface="Roboto Condensed"/>
              </a:rPr>
              <a:t>+ Nhân hóa: “</a:t>
            </a:r>
            <a:r>
              <a:rPr lang="en-US" sz="4499" i="1">
                <a:solidFill>
                  <a:srgbClr val="452D13"/>
                </a:solidFill>
                <a:latin typeface="Roboto Condensed Italics"/>
                <a:ea typeface="Roboto Condensed Italics"/>
                <a:cs typeface="Roboto Condensed Italics"/>
                <a:sym typeface="Roboto Condensed Italics"/>
              </a:rPr>
              <a:t>nỗi e dè thắp lên mình làm ngọn nến mùa thu đi rước đuốc</a:t>
            </a:r>
            <a:r>
              <a:rPr lang="en-US" sz="4499">
                <a:solidFill>
                  <a:srgbClr val="452D13"/>
                </a:solidFill>
                <a:latin typeface="Roboto Condensed"/>
                <a:ea typeface="Roboto Condensed"/>
                <a:cs typeface="Roboto Condensed"/>
                <a:sym typeface="Roboto Condensed"/>
              </a:rPr>
              <a:t>”, </a:t>
            </a:r>
          </a:p>
          <a:p>
            <a:pPr algn="just">
              <a:lnSpc>
                <a:spcPts val="6299"/>
              </a:lnSpc>
              <a:spcBef>
                <a:spcPct val="0"/>
              </a:spcBef>
            </a:pPr>
            <a:r>
              <a:rPr lang="en-US" sz="4499">
                <a:solidFill>
                  <a:srgbClr val="452D13"/>
                </a:solidFill>
                <a:latin typeface="Roboto Condensed"/>
                <a:ea typeface="Roboto Condensed"/>
                <a:cs typeface="Roboto Condensed"/>
                <a:sym typeface="Roboto Condensed"/>
              </a:rPr>
              <a:t>+ So sánh: “</a:t>
            </a:r>
            <a:r>
              <a:rPr lang="en-US" sz="4499" i="1">
                <a:solidFill>
                  <a:srgbClr val="452D13"/>
                </a:solidFill>
                <a:latin typeface="Roboto Condensed Italics"/>
                <a:ea typeface="Roboto Condensed Italics"/>
                <a:cs typeface="Roboto Condensed Italics"/>
                <a:sym typeface="Roboto Condensed Italics"/>
              </a:rPr>
              <a:t>ngôi nhà của mẹ như chiếc đèn lồng lặng lẽ sáng dần lên</a:t>
            </a:r>
            <a:r>
              <a:rPr lang="en-US" sz="4499">
                <a:solidFill>
                  <a:srgbClr val="452D13"/>
                </a:solidFill>
                <a:latin typeface="Roboto Condensed"/>
                <a:ea typeface="Roboto Condensed"/>
                <a:cs typeface="Roboto Condensed"/>
                <a:sym typeface="Roboto Condensed"/>
              </a:rPr>
              <a:t>”</a:t>
            </a:r>
          </a:p>
        </p:txBody>
      </p:sp>
      <p:sp>
        <p:nvSpPr>
          <p:cNvPr id="12" name="TextBox 12"/>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flipV="1">
            <a:off x="-8104148" y="-956383"/>
            <a:ext cx="42340716" cy="10777637"/>
          </a:xfrm>
          <a:custGeom>
            <a:avLst/>
            <a:gdLst/>
            <a:ahLst/>
            <a:cxnLst/>
            <a:rect l="l" t="t" r="r" b="b"/>
            <a:pathLst>
              <a:path w="42340716" h="10777637">
                <a:moveTo>
                  <a:pt x="0" y="10777637"/>
                </a:moveTo>
                <a:lnTo>
                  <a:pt x="42340716" y="10777637"/>
                </a:lnTo>
                <a:lnTo>
                  <a:pt x="42340716" y="0"/>
                </a:lnTo>
                <a:lnTo>
                  <a:pt x="0" y="0"/>
                </a:lnTo>
                <a:lnTo>
                  <a:pt x="0" y="10777637"/>
                </a:lnTo>
                <a:close/>
              </a:path>
            </a:pathLst>
          </a:custGeom>
          <a:blipFill>
            <a:blip r:embed="rId2">
              <a:alphaModFix amt="8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816755" y="365125"/>
            <a:ext cx="15824976" cy="1193800"/>
          </a:xfrm>
          <a:prstGeom prst="rect">
            <a:avLst/>
          </a:prstGeom>
        </p:spPr>
        <p:txBody>
          <a:bodyPr lIns="0" tIns="0" rIns="0" bIns="0" rtlCol="0" anchor="t">
            <a:spAutoFit/>
          </a:bodyPr>
          <a:lstStyle/>
          <a:p>
            <a:pPr algn="l">
              <a:lnSpc>
                <a:spcPts val="9799"/>
              </a:lnSpc>
              <a:spcBef>
                <a:spcPct val="0"/>
              </a:spcBef>
            </a:pPr>
            <a:r>
              <a:rPr lang="en-US" sz="6999">
                <a:solidFill>
                  <a:srgbClr val="2A2969"/>
                </a:solidFill>
                <a:latin typeface="#9Slide07 SVNUT Triumph Press"/>
                <a:ea typeface="#9Slide07 SVNUT Triumph Press"/>
                <a:cs typeface="#9Slide07 SVNUT Triumph Press"/>
                <a:sym typeface="#9Slide07 SVNUT Triumph Press"/>
              </a:rPr>
              <a:t>2. Đọc văn bản</a:t>
            </a:r>
          </a:p>
        </p:txBody>
      </p:sp>
      <p:graphicFrame>
        <p:nvGraphicFramePr>
          <p:cNvPr id="6" name="Table 6"/>
          <p:cNvGraphicFramePr>
            <a:graphicFrameLocks noGrp="1"/>
          </p:cNvGraphicFramePr>
          <p:nvPr/>
        </p:nvGraphicFramePr>
        <p:xfrm>
          <a:off x="2172459" y="2107388"/>
          <a:ext cx="14469272" cy="6626066"/>
        </p:xfrm>
        <a:graphic>
          <a:graphicData uri="http://schemas.openxmlformats.org/drawingml/2006/table">
            <a:tbl>
              <a:tblPr/>
              <a:tblGrid>
                <a:gridCol w="11855602">
                  <a:extLst>
                    <a:ext uri="{9D8B030D-6E8A-4147-A177-3AD203B41FA5}">
                      <a16:colId xmlns:a16="http://schemas.microsoft.com/office/drawing/2014/main" val="20000"/>
                    </a:ext>
                  </a:extLst>
                </a:gridCol>
                <a:gridCol w="1365778">
                  <a:extLst>
                    <a:ext uri="{9D8B030D-6E8A-4147-A177-3AD203B41FA5}">
                      <a16:colId xmlns:a16="http://schemas.microsoft.com/office/drawing/2014/main" val="20001"/>
                    </a:ext>
                  </a:extLst>
                </a:gridCol>
                <a:gridCol w="1247892">
                  <a:extLst>
                    <a:ext uri="{9D8B030D-6E8A-4147-A177-3AD203B41FA5}">
                      <a16:colId xmlns:a16="http://schemas.microsoft.com/office/drawing/2014/main" val="20002"/>
                    </a:ext>
                  </a:extLst>
                </a:gridCol>
              </a:tblGrid>
              <a:tr h="1068467">
                <a:tc>
                  <a:txBody>
                    <a:bodyPr/>
                    <a:lstStyle/>
                    <a:p>
                      <a:pPr algn="ctr">
                        <a:lnSpc>
                          <a:spcPts val="4799"/>
                        </a:lnSpc>
                        <a:defRPr/>
                      </a:pPr>
                      <a:r>
                        <a:rPr lang="en-US" sz="3999" b="1">
                          <a:solidFill>
                            <a:srgbClr val="2A2969">
                              <a:alpha val="73725"/>
                            </a:srgbClr>
                          </a:solidFill>
                          <a:latin typeface="Roboto Condensed Bold"/>
                          <a:ea typeface="Roboto Condensed Bold"/>
                          <a:cs typeface="Roboto Condensed Bold"/>
                          <a:sym typeface="Roboto Condensed Bold"/>
                        </a:rPr>
                        <a:t>Tiêu chí</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D1E8EB">
                        <a:alpha val="73725"/>
                      </a:srgbClr>
                    </a:solidFill>
                  </a:tcPr>
                </a:tc>
                <a:tc>
                  <a:txBody>
                    <a:bodyPr/>
                    <a:lstStyle/>
                    <a:p>
                      <a:pPr algn="ctr">
                        <a:lnSpc>
                          <a:spcPts val="4799"/>
                        </a:lnSpc>
                        <a:defRPr/>
                      </a:pPr>
                      <a:r>
                        <a:rPr lang="en-US" sz="3999" b="1">
                          <a:solidFill>
                            <a:srgbClr val="2A2969">
                              <a:alpha val="73725"/>
                            </a:srgbClr>
                          </a:solidFill>
                          <a:latin typeface="Roboto Condensed Bold"/>
                          <a:ea typeface="Roboto Condensed Bold"/>
                          <a:cs typeface="Roboto Condensed Bold"/>
                          <a:sym typeface="Roboto Condensed Bold"/>
                        </a:rPr>
                        <a:t>Đạt </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D1E8EB">
                        <a:alpha val="73725"/>
                      </a:srgbClr>
                    </a:solidFill>
                  </a:tcPr>
                </a:tc>
                <a:tc>
                  <a:txBody>
                    <a:bodyPr/>
                    <a:lstStyle/>
                    <a:p>
                      <a:pPr algn="ctr">
                        <a:lnSpc>
                          <a:spcPts val="4799"/>
                        </a:lnSpc>
                        <a:defRPr/>
                      </a:pPr>
                      <a:r>
                        <a:rPr lang="en-US" sz="3999" b="1">
                          <a:solidFill>
                            <a:srgbClr val="2A2969">
                              <a:alpha val="73725"/>
                            </a:srgbClr>
                          </a:solidFill>
                          <a:latin typeface="Roboto Condensed Bold"/>
                          <a:ea typeface="Roboto Condensed Bold"/>
                          <a:cs typeface="Roboto Condensed Bold"/>
                          <a:sym typeface="Roboto Condensed Bold"/>
                        </a:rPr>
                        <a:t>CĐ</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D1E8EB">
                        <a:alpha val="73725"/>
                      </a:srgbClr>
                    </a:solidFill>
                  </a:tcPr>
                </a:tc>
                <a:extLst>
                  <a:ext uri="{0D108BD9-81ED-4DB2-BD59-A6C34878D82A}">
                    <a16:rowId xmlns:a16="http://schemas.microsoft.com/office/drawing/2014/main" val="10000"/>
                  </a:ext>
                </a:extLst>
              </a:tr>
              <a:tr h="1068467">
                <a:tc>
                  <a:txBody>
                    <a:bodyPr/>
                    <a:lstStyle/>
                    <a:p>
                      <a:pPr algn="l">
                        <a:lnSpc>
                          <a:spcPts val="4799"/>
                        </a:lnSpc>
                        <a:defRPr/>
                      </a:pPr>
                      <a:r>
                        <a:rPr lang="en-US" sz="3999">
                          <a:solidFill>
                            <a:srgbClr val="2A2969">
                              <a:alpha val="73725"/>
                            </a:srgbClr>
                          </a:solidFill>
                          <a:latin typeface="Roboto Condensed"/>
                          <a:ea typeface="Roboto Condensed"/>
                          <a:cs typeface="Roboto Condensed"/>
                          <a:sym typeface="Roboto Condensed"/>
                        </a:rPr>
                        <a:t>Đọc diễn cảm, không bỏ từ, thêm từ.</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extLst>
                  <a:ext uri="{0D108BD9-81ED-4DB2-BD59-A6C34878D82A}">
                    <a16:rowId xmlns:a16="http://schemas.microsoft.com/office/drawing/2014/main" val="10001"/>
                  </a:ext>
                </a:extLst>
              </a:tr>
              <a:tr h="1672012">
                <a:tc>
                  <a:txBody>
                    <a:bodyPr/>
                    <a:lstStyle/>
                    <a:p>
                      <a:pPr algn="l">
                        <a:lnSpc>
                          <a:spcPts val="4799"/>
                        </a:lnSpc>
                        <a:defRPr/>
                      </a:pPr>
                      <a:r>
                        <a:rPr lang="en-US" sz="3999">
                          <a:solidFill>
                            <a:srgbClr val="2A2969">
                              <a:alpha val="73725"/>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extLst>
                  <a:ext uri="{0D108BD9-81ED-4DB2-BD59-A6C34878D82A}">
                    <a16:rowId xmlns:a16="http://schemas.microsoft.com/office/drawing/2014/main" val="10002"/>
                  </a:ext>
                </a:extLst>
              </a:tr>
              <a:tr h="1068467">
                <a:tc>
                  <a:txBody>
                    <a:bodyPr/>
                    <a:lstStyle/>
                    <a:p>
                      <a:pPr algn="l">
                        <a:lnSpc>
                          <a:spcPts val="4799"/>
                        </a:lnSpc>
                        <a:defRPr/>
                      </a:pPr>
                      <a:r>
                        <a:rPr lang="en-US" sz="3999">
                          <a:solidFill>
                            <a:srgbClr val="2A2969">
                              <a:alpha val="73725"/>
                            </a:srgbClr>
                          </a:solidFill>
                          <a:latin typeface="Roboto Condensed"/>
                          <a:ea typeface="Roboto Condensed"/>
                          <a:cs typeface="Roboto Condensed"/>
                          <a:sym typeface="Roboto Condensed"/>
                        </a:rPr>
                        <a:t>Tốc độ đọc phù hợp.</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extLst>
                  <a:ext uri="{0D108BD9-81ED-4DB2-BD59-A6C34878D82A}">
                    <a16:rowId xmlns:a16="http://schemas.microsoft.com/office/drawing/2014/main" val="10003"/>
                  </a:ext>
                </a:extLst>
              </a:tr>
              <a:tr h="1748653">
                <a:tc>
                  <a:txBody>
                    <a:bodyPr/>
                    <a:lstStyle/>
                    <a:p>
                      <a:pPr algn="just">
                        <a:lnSpc>
                          <a:spcPts val="5359"/>
                        </a:lnSpc>
                        <a:defRPr/>
                      </a:pPr>
                      <a:r>
                        <a:rPr lang="en-US" sz="3999">
                          <a:solidFill>
                            <a:srgbClr val="2A2969">
                              <a:alpha val="73725"/>
                            </a:srgbClr>
                          </a:solidFill>
                          <a:latin typeface="Roboto Condensed"/>
                          <a:ea typeface="Roboto Condensed"/>
                          <a:cs typeface="Roboto Condensed"/>
                          <a:sym typeface="Roboto Condensed"/>
                        </a:rPr>
                        <a:t>Sử dụng giọng điệu lúc thiết tha, nhẹ nhàng để thể hiện được cảm xúc của tác giả</a:t>
                      </a: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tc>
                  <a:txBody>
                    <a:bodyPr/>
                    <a:lstStyle/>
                    <a:p>
                      <a:pPr algn="l">
                        <a:lnSpc>
                          <a:spcPts val="4799"/>
                        </a:lnSpc>
                        <a:defRPr/>
                      </a:pPr>
                      <a:endParaRPr lang="en-US" sz="1100"/>
                    </a:p>
                  </a:txBody>
                  <a:tcPr marL="9525" marR="9525" marT="9525" marB="9525">
                    <a:lnL w="38100" cap="flat" cmpd="sng" algn="ctr">
                      <a:solidFill>
                        <a:srgbClr val="A99D9D"/>
                      </a:solidFill>
                      <a:prstDash val="solid"/>
                      <a:round/>
                      <a:headEnd type="none" w="med" len="med"/>
                      <a:tailEnd type="none" w="med" len="med"/>
                    </a:lnL>
                    <a:lnR w="38100" cap="flat" cmpd="sng" algn="ctr">
                      <a:solidFill>
                        <a:srgbClr val="A99D9D"/>
                      </a:solidFill>
                      <a:prstDash val="solid"/>
                      <a:round/>
                      <a:headEnd type="none" w="med" len="med"/>
                      <a:tailEnd type="none" w="med" len="med"/>
                    </a:lnR>
                    <a:lnT w="38100" cap="flat" cmpd="sng" algn="ctr">
                      <a:solidFill>
                        <a:srgbClr val="A99D9D"/>
                      </a:solidFill>
                      <a:prstDash val="solid"/>
                      <a:round/>
                      <a:headEnd type="none" w="med" len="med"/>
                      <a:tailEnd type="none" w="med" len="med"/>
                    </a:lnT>
                    <a:lnB w="38100" cap="flat" cmpd="sng" algn="ctr">
                      <a:solidFill>
                        <a:srgbClr val="A99D9D"/>
                      </a:solidFill>
                      <a:prstDash val="solid"/>
                      <a:round/>
                      <a:headEnd type="none" w="med" len="med"/>
                      <a:tailEnd type="none" w="med" len="med"/>
                    </a:lnB>
                    <a:solidFill>
                      <a:srgbClr val="FFFFFF">
                        <a:alpha val="73725"/>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1963391" y="4107159"/>
            <a:ext cx="14260618" cy="3679761"/>
            <a:chOff x="0" y="0"/>
            <a:chExt cx="3755883" cy="969155"/>
          </a:xfrm>
        </p:grpSpPr>
        <p:sp>
          <p:nvSpPr>
            <p:cNvPr id="7" name="Freeform 7"/>
            <p:cNvSpPr/>
            <p:nvPr/>
          </p:nvSpPr>
          <p:spPr>
            <a:xfrm>
              <a:off x="0" y="0"/>
              <a:ext cx="3755883" cy="969155"/>
            </a:xfrm>
            <a:custGeom>
              <a:avLst/>
              <a:gdLst/>
              <a:ahLst/>
              <a:cxnLst/>
              <a:rect l="l" t="t" r="r" b="b"/>
              <a:pathLst>
                <a:path w="3755883" h="969155">
                  <a:moveTo>
                    <a:pt x="27687" y="0"/>
                  </a:moveTo>
                  <a:lnTo>
                    <a:pt x="3728195" y="0"/>
                  </a:lnTo>
                  <a:cubicBezTo>
                    <a:pt x="3743487" y="0"/>
                    <a:pt x="3755883" y="12396"/>
                    <a:pt x="3755883" y="27687"/>
                  </a:cubicBezTo>
                  <a:lnTo>
                    <a:pt x="3755883" y="941468"/>
                  </a:lnTo>
                  <a:cubicBezTo>
                    <a:pt x="3755883" y="956759"/>
                    <a:pt x="3743487" y="969155"/>
                    <a:pt x="3728195" y="969155"/>
                  </a:cubicBezTo>
                  <a:lnTo>
                    <a:pt x="27687" y="969155"/>
                  </a:lnTo>
                  <a:cubicBezTo>
                    <a:pt x="12396" y="969155"/>
                    <a:pt x="0" y="956759"/>
                    <a:pt x="0" y="941468"/>
                  </a:cubicBezTo>
                  <a:lnTo>
                    <a:pt x="0" y="27687"/>
                  </a:lnTo>
                  <a:cubicBezTo>
                    <a:pt x="0" y="12396"/>
                    <a:pt x="12396" y="0"/>
                    <a:pt x="27687"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755883" cy="100725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22020" y="4107159"/>
            <a:ext cx="1017971" cy="1060386"/>
          </a:xfrm>
          <a:custGeom>
            <a:avLst/>
            <a:gdLst/>
            <a:ahLst/>
            <a:cxnLst/>
            <a:rect l="l" t="t" r="r" b="b"/>
            <a:pathLst>
              <a:path w="1017971" h="1060386">
                <a:moveTo>
                  <a:pt x="0" y="0"/>
                </a:moveTo>
                <a:lnTo>
                  <a:pt x="1017971" y="0"/>
                </a:lnTo>
                <a:lnTo>
                  <a:pt x="1017971" y="1060386"/>
                </a:lnTo>
                <a:lnTo>
                  <a:pt x="0" y="10603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1" name="TextBox 11"/>
          <p:cNvSpPr txBox="1"/>
          <p:nvPr/>
        </p:nvSpPr>
        <p:spPr>
          <a:xfrm>
            <a:off x="1911603" y="2364137"/>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Thách thức của đô thị</a:t>
            </a:r>
          </a:p>
        </p:txBody>
      </p:sp>
      <p:sp>
        <p:nvSpPr>
          <p:cNvPr id="12" name="TextBox 12"/>
          <p:cNvSpPr txBox="1"/>
          <p:nvPr/>
        </p:nvSpPr>
        <p:spPr>
          <a:xfrm>
            <a:off x="2856698" y="4327789"/>
            <a:ext cx="12786635" cy="3143250"/>
          </a:xfrm>
          <a:prstGeom prst="rect">
            <a:avLst/>
          </a:prstGeom>
        </p:spPr>
        <p:txBody>
          <a:bodyPr lIns="0" tIns="0" rIns="0" bIns="0" rtlCol="0" anchor="t">
            <a:spAutoFit/>
          </a:bodyPr>
          <a:lstStyle/>
          <a:p>
            <a:pPr algn="just">
              <a:lnSpc>
                <a:spcPts val="6299"/>
              </a:lnSpc>
              <a:spcBef>
                <a:spcPct val="0"/>
              </a:spcBef>
            </a:pPr>
            <a:r>
              <a:rPr lang="en-US" sz="4499" b="1">
                <a:solidFill>
                  <a:srgbClr val="452D13"/>
                </a:solidFill>
                <a:latin typeface="Roboto Condensed Bold"/>
                <a:ea typeface="Roboto Condensed Bold"/>
                <a:cs typeface="Roboto Condensed Bold"/>
                <a:sym typeface="Roboto Condensed Bold"/>
              </a:rPr>
              <a:t>Đây là những hình ảnh tượng trưng cho ánh sáng, niềm hy vọng về sự phát triển của quê hương trong tương lai và việc gìn giữ và phát huy những nét đẹp truyền thống tốt đẹp của quê hương.</a:t>
            </a:r>
          </a:p>
        </p:txBody>
      </p:sp>
      <p:sp>
        <p:nvSpPr>
          <p:cNvPr id="13" name="TextBox 13"/>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6" name="Freeform 6"/>
          <p:cNvSpPr/>
          <p:nvPr/>
        </p:nvSpPr>
        <p:spPr>
          <a:xfrm flipH="1" flipV="1">
            <a:off x="463045" y="3516042"/>
            <a:ext cx="6060284" cy="4802775"/>
          </a:xfrm>
          <a:custGeom>
            <a:avLst/>
            <a:gdLst/>
            <a:ahLst/>
            <a:cxnLst/>
            <a:rect l="l" t="t" r="r" b="b"/>
            <a:pathLst>
              <a:path w="6060284" h="4802775">
                <a:moveTo>
                  <a:pt x="6060283" y="4802774"/>
                </a:moveTo>
                <a:lnTo>
                  <a:pt x="0" y="4802774"/>
                </a:lnTo>
                <a:lnTo>
                  <a:pt x="0" y="0"/>
                </a:lnTo>
                <a:lnTo>
                  <a:pt x="6060283" y="0"/>
                </a:lnTo>
                <a:lnTo>
                  <a:pt x="6060283" y="48027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8" name="TextBox 8"/>
          <p:cNvSpPr txBox="1"/>
          <p:nvPr/>
        </p:nvSpPr>
        <p:spPr>
          <a:xfrm>
            <a:off x="2001639" y="1195393"/>
            <a:ext cx="14496752" cy="830580"/>
          </a:xfrm>
          <a:prstGeom prst="rect">
            <a:avLst/>
          </a:prstGeom>
        </p:spPr>
        <p:txBody>
          <a:bodyPr lIns="0" tIns="0" rIns="0" bIns="0" rtlCol="0" anchor="t">
            <a:spAutoFit/>
          </a:bodyPr>
          <a:lstStyle/>
          <a:p>
            <a:pPr algn="ctr">
              <a:lnSpc>
                <a:spcPts val="6720"/>
              </a:lnSpc>
              <a:spcBef>
                <a:spcPct val="0"/>
              </a:spcBef>
            </a:pPr>
            <a:r>
              <a:rPr lang="en-US" sz="4800" b="1" dirty="0">
                <a:solidFill>
                  <a:srgbClr val="8D5B31"/>
                </a:solidFill>
                <a:latin typeface="Roboto Condensed Bold"/>
                <a:ea typeface="Roboto Condensed Bold"/>
                <a:cs typeface="Roboto Condensed Bold"/>
                <a:sym typeface="Roboto Condensed Bold"/>
              </a:rPr>
              <a:t>c. </a:t>
            </a:r>
            <a:r>
              <a:rPr lang="en-US" sz="4800" b="1" dirty="0" err="1">
                <a:solidFill>
                  <a:srgbClr val="8D5B31"/>
                </a:solidFill>
                <a:latin typeface="Roboto Condensed Bold"/>
                <a:ea typeface="Roboto Condensed Bold"/>
                <a:cs typeface="Roboto Condensed Bold"/>
                <a:sym typeface="Roboto Condensed Bold"/>
              </a:rPr>
              <a:t>Tìm</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hiểu</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cảm</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xúc</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trữ</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tình</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trong</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bài</a:t>
            </a:r>
            <a:r>
              <a:rPr lang="en-US" sz="4800" b="1" dirty="0">
                <a:solidFill>
                  <a:srgbClr val="8D5B31"/>
                </a:solidFill>
                <a:latin typeface="Roboto Condensed Bold"/>
                <a:ea typeface="Roboto Condensed Bold"/>
                <a:cs typeface="Roboto Condensed Bold"/>
                <a:sym typeface="Roboto Condensed Bold"/>
              </a:rPr>
              <a:t> </a:t>
            </a:r>
            <a:r>
              <a:rPr lang="en-US" sz="4800" b="1" dirty="0" err="1">
                <a:solidFill>
                  <a:srgbClr val="8D5B31"/>
                </a:solidFill>
                <a:latin typeface="Roboto Condensed Bold"/>
                <a:ea typeface="Roboto Condensed Bold"/>
                <a:cs typeface="Roboto Condensed Bold"/>
                <a:sym typeface="Roboto Condensed Bold"/>
              </a:rPr>
              <a:t>thơ</a:t>
            </a:r>
            <a:r>
              <a:rPr lang="en-US" sz="4800" b="1" dirty="0">
                <a:solidFill>
                  <a:srgbClr val="8D5B31"/>
                </a:solidFill>
                <a:latin typeface="Roboto Condensed Bold"/>
                <a:ea typeface="Roboto Condensed Bold"/>
                <a:cs typeface="Roboto Condensed Bold"/>
                <a:sym typeface="Roboto Condensed Bold"/>
              </a:rPr>
              <a:t> </a:t>
            </a:r>
            <a:r>
              <a:rPr lang="en-US" sz="4800" b="1" i="1" dirty="0">
                <a:solidFill>
                  <a:srgbClr val="8D5B31"/>
                </a:solidFill>
                <a:latin typeface="Roboto Condensed Bold Italics"/>
                <a:ea typeface="Roboto Condensed Bold Italics"/>
                <a:cs typeface="Roboto Condensed Bold Italics"/>
                <a:sym typeface="Roboto Condensed Bold Italics"/>
              </a:rPr>
              <a:t>Nhật </a:t>
            </a:r>
            <a:r>
              <a:rPr lang="en-US" sz="4800" b="1" i="1" dirty="0" err="1">
                <a:solidFill>
                  <a:srgbClr val="8D5B31"/>
                </a:solidFill>
                <a:latin typeface="Roboto Condensed Bold Italics"/>
                <a:ea typeface="Roboto Condensed Bold Italics"/>
                <a:cs typeface="Roboto Condensed Bold Italics"/>
                <a:sym typeface="Roboto Condensed Bold Italics"/>
              </a:rPr>
              <a:t>kí</a:t>
            </a:r>
            <a:r>
              <a:rPr lang="en-US" sz="4800" b="1" i="1" dirty="0">
                <a:solidFill>
                  <a:srgbClr val="8D5B31"/>
                </a:solidFill>
                <a:latin typeface="Roboto Condensed Bold Italics"/>
                <a:ea typeface="Roboto Condensed Bold Italics"/>
                <a:cs typeface="Roboto Condensed Bold Italics"/>
                <a:sym typeface="Roboto Condensed Bold Italics"/>
              </a:rPr>
              <a:t> </a:t>
            </a:r>
            <a:r>
              <a:rPr lang="en-US" sz="4800" b="1" i="1" dirty="0" err="1">
                <a:solidFill>
                  <a:srgbClr val="8D5B31"/>
                </a:solidFill>
                <a:latin typeface="Roboto Condensed Bold Italics"/>
                <a:ea typeface="Roboto Condensed Bold Italics"/>
                <a:cs typeface="Roboto Condensed Bold Italics"/>
                <a:sym typeface="Roboto Condensed Bold Italics"/>
              </a:rPr>
              <a:t>đô</a:t>
            </a:r>
            <a:r>
              <a:rPr lang="en-US" sz="4800" b="1" i="1" dirty="0">
                <a:solidFill>
                  <a:srgbClr val="8D5B31"/>
                </a:solidFill>
                <a:latin typeface="Roboto Condensed Bold Italics"/>
                <a:ea typeface="Roboto Condensed Bold Italics"/>
                <a:cs typeface="Roboto Condensed Bold Italics"/>
                <a:sym typeface="Roboto Condensed Bold Italics"/>
              </a:rPr>
              <a:t> </a:t>
            </a:r>
            <a:r>
              <a:rPr lang="en-US" sz="4800" b="1" i="1" dirty="0" err="1">
                <a:solidFill>
                  <a:srgbClr val="8D5B31"/>
                </a:solidFill>
                <a:latin typeface="Roboto Condensed Bold Italics"/>
                <a:ea typeface="Roboto Condensed Bold Italics"/>
                <a:cs typeface="Roboto Condensed Bold Italics"/>
                <a:sym typeface="Roboto Condensed Bold Italics"/>
              </a:rPr>
              <a:t>thị</a:t>
            </a:r>
            <a:r>
              <a:rPr lang="en-US" sz="4800" b="1" i="1" dirty="0">
                <a:solidFill>
                  <a:srgbClr val="8D5B31"/>
                </a:solidFill>
                <a:latin typeface="Roboto Condensed Bold Italics"/>
                <a:ea typeface="Roboto Condensed Bold Italics"/>
                <a:cs typeface="Roboto Condensed Bold Italics"/>
                <a:sym typeface="Roboto Condensed Bold Italics"/>
              </a:rPr>
              <a:t> </a:t>
            </a:r>
            <a:r>
              <a:rPr lang="en-US" sz="4800" b="1" i="1" dirty="0" err="1">
                <a:solidFill>
                  <a:srgbClr val="8D5B31"/>
                </a:solidFill>
                <a:latin typeface="Roboto Condensed Bold Italics"/>
                <a:ea typeface="Roboto Condensed Bold Italics"/>
                <a:cs typeface="Roboto Condensed Bold Italics"/>
                <a:sym typeface="Roboto Condensed Bold Italics"/>
              </a:rPr>
              <a:t>hóa</a:t>
            </a:r>
            <a:endParaRPr lang="en-US" sz="4800" b="1" i="1" dirty="0">
              <a:solidFill>
                <a:srgbClr val="8D5B31"/>
              </a:solidFill>
              <a:latin typeface="Roboto Condensed Bold Italics"/>
              <a:ea typeface="Roboto Condensed Bold Italics"/>
              <a:cs typeface="Roboto Condensed Bold Italics"/>
              <a:sym typeface="Roboto Condensed Bold Italics"/>
            </a:endParaRPr>
          </a:p>
        </p:txBody>
      </p:sp>
      <p:sp>
        <p:nvSpPr>
          <p:cNvPr id="9" name="TextBox 9"/>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Đề tài, chủ đề, tư tưởng và bài học, thông điệp</a:t>
            </a:r>
          </a:p>
        </p:txBody>
      </p:sp>
      <p:sp>
        <p:nvSpPr>
          <p:cNvPr id="10" name="TextBox 10"/>
          <p:cNvSpPr txBox="1"/>
          <p:nvPr/>
        </p:nvSpPr>
        <p:spPr>
          <a:xfrm>
            <a:off x="1405314" y="3941638"/>
            <a:ext cx="4469216" cy="3143250"/>
          </a:xfrm>
          <a:prstGeom prst="rect">
            <a:avLst/>
          </a:prstGeom>
        </p:spPr>
        <p:txBody>
          <a:bodyPr lIns="0" tIns="0" rIns="0" bIns="0" rtlCol="0" anchor="t">
            <a:spAutoFit/>
          </a:bodyPr>
          <a:lstStyle/>
          <a:p>
            <a:pPr algn="ctr">
              <a:lnSpc>
                <a:spcPts val="6299"/>
              </a:lnSpc>
              <a:spcBef>
                <a:spcPct val="0"/>
              </a:spcBef>
            </a:pPr>
            <a:r>
              <a:rPr lang="en-US" sz="4499">
                <a:solidFill>
                  <a:srgbClr val="8D5B31"/>
                </a:solidFill>
                <a:latin typeface="Roboto Condensed"/>
                <a:ea typeface="Roboto Condensed"/>
                <a:cs typeface="Roboto Condensed"/>
                <a:sym typeface="Roboto Condensed"/>
              </a:rPr>
              <a:t>Em hãy xác định đề tài, chủ đề và tư tưởng của văn bản </a:t>
            </a:r>
            <a:r>
              <a:rPr lang="en-US" sz="4499" i="1">
                <a:solidFill>
                  <a:srgbClr val="8D5B31"/>
                </a:solidFill>
                <a:latin typeface="Roboto Condensed Italics"/>
                <a:ea typeface="Roboto Condensed Italics"/>
                <a:cs typeface="Roboto Condensed Italics"/>
                <a:sym typeface="Roboto Condense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6" name="Group 6"/>
          <p:cNvGrpSpPr/>
          <p:nvPr/>
        </p:nvGrpSpPr>
        <p:grpSpPr>
          <a:xfrm>
            <a:off x="2330508" y="3797177"/>
            <a:ext cx="15238574" cy="5097498"/>
            <a:chOff x="0" y="0"/>
            <a:chExt cx="4013452" cy="1342551"/>
          </a:xfrm>
        </p:grpSpPr>
        <p:sp>
          <p:nvSpPr>
            <p:cNvPr id="7" name="Freeform 7"/>
            <p:cNvSpPr/>
            <p:nvPr/>
          </p:nvSpPr>
          <p:spPr>
            <a:xfrm>
              <a:off x="0" y="0"/>
              <a:ext cx="4013452" cy="1342551"/>
            </a:xfrm>
            <a:custGeom>
              <a:avLst/>
              <a:gdLst/>
              <a:ahLst/>
              <a:cxnLst/>
              <a:rect l="l" t="t" r="r" b="b"/>
              <a:pathLst>
                <a:path w="4013452" h="1342551">
                  <a:moveTo>
                    <a:pt x="25910" y="0"/>
                  </a:moveTo>
                  <a:lnTo>
                    <a:pt x="3987541" y="0"/>
                  </a:lnTo>
                  <a:cubicBezTo>
                    <a:pt x="3994413" y="0"/>
                    <a:pt x="4001003" y="2730"/>
                    <a:pt x="4005862" y="7589"/>
                  </a:cubicBezTo>
                  <a:cubicBezTo>
                    <a:pt x="4010722" y="12448"/>
                    <a:pt x="4013452" y="19039"/>
                    <a:pt x="4013452" y="25910"/>
                  </a:cubicBezTo>
                  <a:lnTo>
                    <a:pt x="4013452" y="1316640"/>
                  </a:lnTo>
                  <a:cubicBezTo>
                    <a:pt x="4013452" y="1330950"/>
                    <a:pt x="4001851" y="1342551"/>
                    <a:pt x="3987541" y="1342551"/>
                  </a:cubicBezTo>
                  <a:lnTo>
                    <a:pt x="25910" y="1342551"/>
                  </a:lnTo>
                  <a:cubicBezTo>
                    <a:pt x="19039" y="1342551"/>
                    <a:pt x="12448" y="1339821"/>
                    <a:pt x="7589" y="1334962"/>
                  </a:cubicBezTo>
                  <a:cubicBezTo>
                    <a:pt x="2730" y="1330103"/>
                    <a:pt x="0" y="1323512"/>
                    <a:pt x="0" y="1316640"/>
                  </a:cubicBezTo>
                  <a:lnTo>
                    <a:pt x="0" y="25910"/>
                  </a:lnTo>
                  <a:cubicBezTo>
                    <a:pt x="0" y="19039"/>
                    <a:pt x="2730" y="12448"/>
                    <a:pt x="7589" y="7589"/>
                  </a:cubicBezTo>
                  <a:cubicBezTo>
                    <a:pt x="12448" y="2730"/>
                    <a:pt x="19039" y="0"/>
                    <a:pt x="25910"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4013452" cy="1380651"/>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0" name="TextBox 10"/>
          <p:cNvSpPr txBox="1"/>
          <p:nvPr/>
        </p:nvSpPr>
        <p:spPr>
          <a:xfrm>
            <a:off x="2001639" y="1195393"/>
            <a:ext cx="14496752" cy="830580"/>
          </a:xfrm>
          <a:prstGeom prst="rect">
            <a:avLst/>
          </a:prstGeom>
        </p:spPr>
        <p:txBody>
          <a:bodyPr lIns="0" tIns="0" rIns="0" bIns="0" rtlCol="0" anchor="t">
            <a:spAutoFit/>
          </a:bodyPr>
          <a:lstStyle/>
          <a:p>
            <a:pPr algn="ctr">
              <a:lnSpc>
                <a:spcPts val="6720"/>
              </a:lnSpc>
              <a:spcBef>
                <a:spcPct val="0"/>
              </a:spcBef>
            </a:pPr>
            <a:r>
              <a:rPr lang="en-US" sz="4800" b="1">
                <a:solidFill>
                  <a:srgbClr val="8D5B31"/>
                </a:solidFill>
                <a:latin typeface="Roboto Condensed Bold"/>
                <a:ea typeface="Roboto Condensed Bold"/>
                <a:cs typeface="Roboto Condensed Bold"/>
                <a:sym typeface="Roboto Condensed Bold"/>
              </a:rPr>
              <a:t>c. Tìm hiểu cảm xúc trữ tình trong bài thơ </a:t>
            </a:r>
            <a:r>
              <a:rPr lang="en-US" sz="4800" b="1" i="1">
                <a:solidFill>
                  <a:srgbClr val="8D5B31"/>
                </a:solidFill>
                <a:latin typeface="Roboto Condensed Bold Italics"/>
                <a:ea typeface="Roboto Condensed Bold Italics"/>
                <a:cs typeface="Roboto Condensed Bold Italics"/>
                <a:sym typeface="Roboto Condensed Bold Italics"/>
              </a:rPr>
              <a:t>Nhật kí đô thị hóa</a:t>
            </a:r>
          </a:p>
        </p:txBody>
      </p:sp>
      <p:sp>
        <p:nvSpPr>
          <p:cNvPr id="11" name="TextBox 11"/>
          <p:cNvSpPr txBox="1"/>
          <p:nvPr/>
        </p:nvSpPr>
        <p:spPr>
          <a:xfrm>
            <a:off x="1974268" y="3728081"/>
            <a:ext cx="4995565" cy="771525"/>
          </a:xfrm>
          <a:prstGeom prst="rect">
            <a:avLst/>
          </a:prstGeom>
        </p:spPr>
        <p:txBody>
          <a:bodyPr lIns="0" tIns="0" rIns="0" bIns="0" rtlCol="0" anchor="t">
            <a:spAutoFit/>
          </a:bodyPr>
          <a:lstStyle/>
          <a:p>
            <a:pPr marL="971547" lvl="1" indent="-485773" algn="ctr">
              <a:lnSpc>
                <a:spcPts val="6299"/>
              </a:lnSpc>
              <a:spcBef>
                <a:spcPct val="0"/>
              </a:spcBef>
              <a:buFont typeface="Arial"/>
              <a:buChar char="•"/>
            </a:pPr>
            <a:r>
              <a:rPr lang="en-US" sz="4499">
                <a:solidFill>
                  <a:srgbClr val="8D5B31"/>
                </a:solidFill>
                <a:latin typeface="Roboto Condensed"/>
                <a:ea typeface="Roboto Condensed"/>
                <a:cs typeface="Roboto Condensed"/>
                <a:sym typeface="Roboto Condensed"/>
              </a:rPr>
              <a:t>Đề tài: Quê hương</a:t>
            </a:r>
          </a:p>
        </p:txBody>
      </p:sp>
      <p:sp>
        <p:nvSpPr>
          <p:cNvPr id="12" name="TextBox 12"/>
          <p:cNvSpPr txBox="1"/>
          <p:nvPr/>
        </p:nvSpPr>
        <p:spPr>
          <a:xfrm>
            <a:off x="1974268" y="4547231"/>
            <a:ext cx="12741393" cy="771525"/>
          </a:xfrm>
          <a:prstGeom prst="rect">
            <a:avLst/>
          </a:prstGeom>
        </p:spPr>
        <p:txBody>
          <a:bodyPr lIns="0" tIns="0" rIns="0" bIns="0" rtlCol="0" anchor="t">
            <a:spAutoFit/>
          </a:bodyPr>
          <a:lstStyle/>
          <a:p>
            <a:pPr marL="971547" lvl="1" indent="-485773" algn="l">
              <a:lnSpc>
                <a:spcPts val="6299"/>
              </a:lnSpc>
              <a:spcBef>
                <a:spcPct val="0"/>
              </a:spcBef>
              <a:buFont typeface="Arial"/>
              <a:buChar char="•"/>
            </a:pPr>
            <a:r>
              <a:rPr lang="en-US" sz="4499">
                <a:solidFill>
                  <a:srgbClr val="8D5B31"/>
                </a:solidFill>
                <a:latin typeface="Roboto Condensed"/>
                <a:ea typeface="Roboto Condensed"/>
                <a:cs typeface="Roboto Condensed"/>
                <a:sym typeface="Roboto Condensed"/>
              </a:rPr>
              <a:t>Chủ đề: bày tỏ tình yêu làng quê, đất nước tha thiết.</a:t>
            </a:r>
          </a:p>
        </p:txBody>
      </p:sp>
      <p:sp>
        <p:nvSpPr>
          <p:cNvPr id="13" name="TextBox 13"/>
          <p:cNvSpPr txBox="1"/>
          <p:nvPr/>
        </p:nvSpPr>
        <p:spPr>
          <a:xfrm>
            <a:off x="1974268" y="5366382"/>
            <a:ext cx="15043391" cy="3143250"/>
          </a:xfrm>
          <a:prstGeom prst="rect">
            <a:avLst/>
          </a:prstGeom>
        </p:spPr>
        <p:txBody>
          <a:bodyPr lIns="0" tIns="0" rIns="0" bIns="0" rtlCol="0" anchor="t">
            <a:spAutoFit/>
          </a:bodyPr>
          <a:lstStyle/>
          <a:p>
            <a:pPr marL="971547" lvl="1" indent="-485773" algn="just">
              <a:lnSpc>
                <a:spcPts val="6299"/>
              </a:lnSpc>
              <a:buFont typeface="Arial"/>
              <a:buChar char="•"/>
            </a:pPr>
            <a:r>
              <a:rPr lang="en-US" sz="4499">
                <a:solidFill>
                  <a:srgbClr val="8D5B31"/>
                </a:solidFill>
                <a:latin typeface="Roboto Condensed"/>
                <a:ea typeface="Roboto Condensed"/>
                <a:cs typeface="Roboto Condensed"/>
                <a:sym typeface="Roboto Condensed"/>
              </a:rPr>
              <a:t>Tư tưởng: niềm tự hào, trân trọng các giá trị truyền thống. Bày tỏ sự tiếc nuối trước sự thay đổi của cuộc sống. Ngoài ra tác giả còn thể hiện tình cảm sâu sắc đối với gia đình và ký ức thời thơ ấu.</a:t>
            </a:r>
          </a:p>
        </p:txBody>
      </p:sp>
      <p:sp>
        <p:nvSpPr>
          <p:cNvPr id="14" name="TextBox 14"/>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Đề tài, chủ đề, tư tưởng và bài học, thông điệp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6" name="Freeform 6"/>
          <p:cNvSpPr/>
          <p:nvPr/>
        </p:nvSpPr>
        <p:spPr>
          <a:xfrm flipH="1" flipV="1">
            <a:off x="463045" y="3516042"/>
            <a:ext cx="6060284" cy="4802775"/>
          </a:xfrm>
          <a:custGeom>
            <a:avLst/>
            <a:gdLst/>
            <a:ahLst/>
            <a:cxnLst/>
            <a:rect l="l" t="t" r="r" b="b"/>
            <a:pathLst>
              <a:path w="6060284" h="4802775">
                <a:moveTo>
                  <a:pt x="6060283" y="4802774"/>
                </a:moveTo>
                <a:lnTo>
                  <a:pt x="0" y="4802774"/>
                </a:lnTo>
                <a:lnTo>
                  <a:pt x="0" y="0"/>
                </a:lnTo>
                <a:lnTo>
                  <a:pt x="6060283" y="0"/>
                </a:lnTo>
                <a:lnTo>
                  <a:pt x="6060283" y="480277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8" name="TextBox 8"/>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Đề tài, chủ đề, tư tưởng và bài học, thông điệp</a:t>
            </a:r>
          </a:p>
        </p:txBody>
      </p:sp>
      <p:sp>
        <p:nvSpPr>
          <p:cNvPr id="9" name="TextBox 9"/>
          <p:cNvSpPr txBox="1"/>
          <p:nvPr/>
        </p:nvSpPr>
        <p:spPr>
          <a:xfrm>
            <a:off x="1028700" y="3814995"/>
            <a:ext cx="5118014" cy="3143250"/>
          </a:xfrm>
          <a:prstGeom prst="rect">
            <a:avLst/>
          </a:prstGeom>
        </p:spPr>
        <p:txBody>
          <a:bodyPr lIns="0" tIns="0" rIns="0" bIns="0" rtlCol="0" anchor="t">
            <a:spAutoFit/>
          </a:bodyPr>
          <a:lstStyle/>
          <a:p>
            <a:pPr algn="ctr">
              <a:lnSpc>
                <a:spcPts val="6299"/>
              </a:lnSpc>
              <a:spcBef>
                <a:spcPct val="0"/>
              </a:spcBef>
            </a:pPr>
            <a:r>
              <a:rPr lang="en-US" sz="4499">
                <a:solidFill>
                  <a:srgbClr val="8D5B31"/>
                </a:solidFill>
                <a:latin typeface="Roboto Condensed"/>
                <a:ea typeface="Roboto Condensed"/>
                <a:cs typeface="Roboto Condensed"/>
                <a:sym typeface="Roboto Condensed"/>
              </a:rPr>
              <a:t>Em rút ra được bài học, thông điệp nào sau khi học xong bài N</a:t>
            </a:r>
            <a:r>
              <a:rPr lang="en-US" sz="4499" i="1">
                <a:solidFill>
                  <a:srgbClr val="8D5B31"/>
                </a:solidFill>
                <a:latin typeface="Roboto Condensed Italics"/>
                <a:ea typeface="Roboto Condensed Italics"/>
                <a:cs typeface="Roboto Condensed Italics"/>
                <a:sym typeface="Roboto Condensed Italics"/>
              </a:rPr>
              <a:t>hật kí đô thị hóa?</a:t>
            </a:r>
          </a:p>
        </p:txBody>
      </p:sp>
      <p:sp>
        <p:nvSpPr>
          <p:cNvPr id="10" name="TextBox 10"/>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6" name="Group 6"/>
          <p:cNvGrpSpPr/>
          <p:nvPr/>
        </p:nvGrpSpPr>
        <p:grpSpPr>
          <a:xfrm>
            <a:off x="1963391" y="4107159"/>
            <a:ext cx="14260618" cy="3679761"/>
            <a:chOff x="0" y="0"/>
            <a:chExt cx="3755883" cy="969155"/>
          </a:xfrm>
        </p:grpSpPr>
        <p:sp>
          <p:nvSpPr>
            <p:cNvPr id="7" name="Freeform 7"/>
            <p:cNvSpPr/>
            <p:nvPr/>
          </p:nvSpPr>
          <p:spPr>
            <a:xfrm>
              <a:off x="0" y="0"/>
              <a:ext cx="3755883" cy="969155"/>
            </a:xfrm>
            <a:custGeom>
              <a:avLst/>
              <a:gdLst/>
              <a:ahLst/>
              <a:cxnLst/>
              <a:rect l="l" t="t" r="r" b="b"/>
              <a:pathLst>
                <a:path w="3755883" h="969155">
                  <a:moveTo>
                    <a:pt x="27687" y="0"/>
                  </a:moveTo>
                  <a:lnTo>
                    <a:pt x="3728195" y="0"/>
                  </a:lnTo>
                  <a:cubicBezTo>
                    <a:pt x="3743487" y="0"/>
                    <a:pt x="3755883" y="12396"/>
                    <a:pt x="3755883" y="27687"/>
                  </a:cubicBezTo>
                  <a:lnTo>
                    <a:pt x="3755883" y="941468"/>
                  </a:lnTo>
                  <a:cubicBezTo>
                    <a:pt x="3755883" y="956759"/>
                    <a:pt x="3743487" y="969155"/>
                    <a:pt x="3728195" y="969155"/>
                  </a:cubicBezTo>
                  <a:lnTo>
                    <a:pt x="27687" y="969155"/>
                  </a:lnTo>
                  <a:cubicBezTo>
                    <a:pt x="12396" y="969155"/>
                    <a:pt x="0" y="956759"/>
                    <a:pt x="0" y="941468"/>
                  </a:cubicBezTo>
                  <a:lnTo>
                    <a:pt x="0" y="27687"/>
                  </a:lnTo>
                  <a:cubicBezTo>
                    <a:pt x="0" y="12396"/>
                    <a:pt x="12396" y="0"/>
                    <a:pt x="27687" y="0"/>
                  </a:cubicBezTo>
                  <a:close/>
                </a:path>
              </a:pathLst>
            </a:custGeom>
            <a:solidFill>
              <a:srgbClr val="FBFAF9">
                <a:alpha val="87843"/>
              </a:srgbClr>
            </a:solidFill>
          </p:spPr>
          <p:txBody>
            <a:bodyPr/>
            <a:lstStyle/>
            <a:p>
              <a:endParaRPr lang="en-US"/>
            </a:p>
          </p:txBody>
        </p:sp>
        <p:sp>
          <p:nvSpPr>
            <p:cNvPr id="8" name="TextBox 8"/>
            <p:cNvSpPr txBox="1"/>
            <p:nvPr/>
          </p:nvSpPr>
          <p:spPr>
            <a:xfrm>
              <a:off x="0" y="-38100"/>
              <a:ext cx="3755883" cy="100725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525691" y="119293"/>
            <a:ext cx="13667872" cy="1038225"/>
          </a:xfrm>
          <a:prstGeom prst="rect">
            <a:avLst/>
          </a:prstGeom>
        </p:spPr>
        <p:txBody>
          <a:bodyPr lIns="0" tIns="0" rIns="0" bIns="0" rtlCol="0" anchor="t">
            <a:spAutoFit/>
          </a:bodyPr>
          <a:lstStyle/>
          <a:p>
            <a:pPr algn="ctr">
              <a:lnSpc>
                <a:spcPts val="8400"/>
              </a:lnSpc>
              <a:spcBef>
                <a:spcPct val="0"/>
              </a:spcBef>
            </a:pPr>
            <a:r>
              <a:rPr lang="en-US" sz="6000">
                <a:solidFill>
                  <a:srgbClr val="8D5B31"/>
                </a:solidFill>
                <a:latin typeface="#9Slide07 SVNUT Triumph Press"/>
                <a:ea typeface="#9Slide07 SVNUT Triumph Press"/>
                <a:cs typeface="#9Slide07 SVNUT Triumph Press"/>
                <a:sym typeface="#9Slide07 SVNUT Triumph Press"/>
              </a:rPr>
              <a:t>3.2.2 Đọc hiểu văn bản</a:t>
            </a:r>
          </a:p>
        </p:txBody>
      </p:sp>
      <p:sp>
        <p:nvSpPr>
          <p:cNvPr id="10" name="TextBox 10"/>
          <p:cNvSpPr txBox="1"/>
          <p:nvPr/>
        </p:nvSpPr>
        <p:spPr>
          <a:xfrm>
            <a:off x="1028700" y="2306420"/>
            <a:ext cx="16850738" cy="809572"/>
          </a:xfrm>
          <a:prstGeom prst="rect">
            <a:avLst/>
          </a:prstGeom>
        </p:spPr>
        <p:txBody>
          <a:bodyPr lIns="0" tIns="0" rIns="0" bIns="0" rtlCol="0" anchor="t">
            <a:spAutoFit/>
          </a:bodyPr>
          <a:lstStyle/>
          <a:p>
            <a:pPr marL="972003" lvl="1" indent="-486002" algn="l">
              <a:lnSpc>
                <a:spcPts val="6302"/>
              </a:lnSpc>
              <a:spcBef>
                <a:spcPct val="0"/>
              </a:spcBef>
              <a:buFont typeface="Arial"/>
              <a:buChar char="•"/>
            </a:pPr>
            <a:r>
              <a:rPr lang="en-US" sz="4502">
                <a:solidFill>
                  <a:srgbClr val="394D57"/>
                </a:solidFill>
                <a:latin typeface="#9Slide05 Aphrodite Pro"/>
                <a:ea typeface="#9Slide05 Aphrodite Pro"/>
                <a:cs typeface="#9Slide05 Aphrodite Pro"/>
                <a:sym typeface="#9Slide05 Aphrodite Pro"/>
              </a:rPr>
              <a:t>Đề tài, chủ đề, tư tưởng và bài học, thông điệp</a:t>
            </a:r>
          </a:p>
        </p:txBody>
      </p:sp>
      <p:sp>
        <p:nvSpPr>
          <p:cNvPr id="11" name="TextBox 11"/>
          <p:cNvSpPr txBox="1"/>
          <p:nvPr/>
        </p:nvSpPr>
        <p:spPr>
          <a:xfrm>
            <a:off x="2836554" y="4327789"/>
            <a:ext cx="12614892" cy="3143250"/>
          </a:xfrm>
          <a:prstGeom prst="rect">
            <a:avLst/>
          </a:prstGeom>
        </p:spPr>
        <p:txBody>
          <a:bodyPr lIns="0" tIns="0" rIns="0" bIns="0" rtlCol="0" anchor="t">
            <a:spAutoFit/>
          </a:bodyPr>
          <a:lstStyle/>
          <a:p>
            <a:pPr algn="just">
              <a:lnSpc>
                <a:spcPts val="6299"/>
              </a:lnSpc>
            </a:pPr>
            <a:r>
              <a:rPr lang="en-US" sz="4499">
                <a:solidFill>
                  <a:srgbClr val="8D5B31"/>
                </a:solidFill>
                <a:latin typeface="Roboto Condensed"/>
                <a:ea typeface="Roboto Condensed"/>
                <a:cs typeface="Roboto Condensed"/>
                <a:sym typeface="Roboto Condensed"/>
              </a:rPr>
              <a:t>- Bài học: biết yêu mến, tự hào về quê hương đất nước</a:t>
            </a:r>
          </a:p>
          <a:p>
            <a:pPr algn="just">
              <a:lnSpc>
                <a:spcPts val="6299"/>
              </a:lnSpc>
              <a:spcBef>
                <a:spcPct val="0"/>
              </a:spcBef>
            </a:pPr>
            <a:r>
              <a:rPr lang="en-US" sz="4499">
                <a:solidFill>
                  <a:srgbClr val="8D5B31"/>
                </a:solidFill>
                <a:latin typeface="Roboto Condensed"/>
                <a:ea typeface="Roboto Condensed"/>
                <a:cs typeface="Roboto Condensed"/>
                <a:sym typeface="Roboto Condensed"/>
              </a:rPr>
              <a:t>- Thông điệp: cần trân trọng, tự hào về vẻ đẹp của quê hương; trân trọng những giá trị truyền thống tốt đẹp của dân tộc.</a:t>
            </a:r>
          </a:p>
        </p:txBody>
      </p:sp>
      <p:sp>
        <p:nvSpPr>
          <p:cNvPr id="12" name="TextBox 12"/>
          <p:cNvSpPr txBox="1"/>
          <p:nvPr/>
        </p:nvSpPr>
        <p:spPr>
          <a:xfrm>
            <a:off x="1699617" y="1195393"/>
            <a:ext cx="15100797" cy="863600"/>
          </a:xfrm>
          <a:prstGeom prst="rect">
            <a:avLst/>
          </a:prstGeom>
        </p:spPr>
        <p:txBody>
          <a:bodyPr lIns="0" tIns="0" rIns="0" bIns="0" rtlCol="0" anchor="t">
            <a:spAutoFit/>
          </a:bodyPr>
          <a:lstStyle/>
          <a:p>
            <a:pPr algn="ctr">
              <a:lnSpc>
                <a:spcPts val="7000"/>
              </a:lnSpc>
              <a:spcBef>
                <a:spcPct val="0"/>
              </a:spcBef>
            </a:pPr>
            <a:r>
              <a:rPr lang="en-US" sz="5000" b="1">
                <a:solidFill>
                  <a:srgbClr val="8D5B31"/>
                </a:solidFill>
                <a:latin typeface="Roboto Condensed Bold"/>
                <a:ea typeface="Roboto Condensed Bold"/>
                <a:cs typeface="Roboto Condensed Bold"/>
                <a:sym typeface="Roboto Condensed Bold"/>
              </a:rPr>
              <a:t>c. Tìm hiểu cảm xúc trữ tình trong bài thơ </a:t>
            </a:r>
            <a:r>
              <a:rPr lang="en-US" sz="5000" b="1" i="1">
                <a:solidFill>
                  <a:srgbClr val="8D5B31"/>
                </a:solidFill>
                <a:latin typeface="Roboto Condensed Bold Italics"/>
                <a:ea typeface="Roboto Condensed Bold Italics"/>
                <a:cs typeface="Roboto Condensed Bold Italics"/>
                <a:sym typeface="Roboto Condensed Bold Italics"/>
              </a:rPr>
              <a:t>Nhật kí đô thị hóa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6" name="Freeform 6"/>
          <p:cNvSpPr/>
          <p:nvPr/>
        </p:nvSpPr>
        <p:spPr>
          <a:xfrm>
            <a:off x="9525" y="1905889"/>
            <a:ext cx="7852719" cy="6475221"/>
          </a:xfrm>
          <a:custGeom>
            <a:avLst/>
            <a:gdLst/>
            <a:ahLst/>
            <a:cxnLst/>
            <a:rect l="l" t="t" r="r" b="b"/>
            <a:pathLst>
              <a:path w="7852719" h="6475221">
                <a:moveTo>
                  <a:pt x="0" y="0"/>
                </a:moveTo>
                <a:lnTo>
                  <a:pt x="7852719" y="0"/>
                </a:lnTo>
                <a:lnTo>
                  <a:pt x="7852719" y="6475222"/>
                </a:lnTo>
                <a:lnTo>
                  <a:pt x="0" y="6475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231512" y="365125"/>
            <a:ext cx="15824976" cy="1193801"/>
          </a:xfrm>
          <a:prstGeom prst="rect">
            <a:avLst/>
          </a:prstGeom>
        </p:spPr>
        <p:txBody>
          <a:bodyPr lIns="0" tIns="0" rIns="0" bIns="0" rtlCol="0" anchor="t">
            <a:spAutoFit/>
          </a:bodyPr>
          <a:lstStyle/>
          <a:p>
            <a:pPr algn="ctr">
              <a:lnSpc>
                <a:spcPts val="9799"/>
              </a:lnSpc>
              <a:spcBef>
                <a:spcPct val="0"/>
              </a:spcBef>
            </a:pPr>
            <a:r>
              <a:rPr lang="en-US" sz="6999">
                <a:solidFill>
                  <a:srgbClr val="8D5B31"/>
                </a:solidFill>
                <a:latin typeface="#9Slide07 SVNUT Triumph Press"/>
                <a:ea typeface="#9Slide07 SVNUT Triumph Press"/>
                <a:cs typeface="#9Slide07 SVNUT Triumph Press"/>
                <a:sym typeface="#9Slide07 SVNUT Triumph Press"/>
              </a:rPr>
              <a:t>4. Luyện tập</a:t>
            </a:r>
          </a:p>
        </p:txBody>
      </p:sp>
      <p:sp>
        <p:nvSpPr>
          <p:cNvPr id="8" name="TextBox 8"/>
          <p:cNvSpPr txBox="1"/>
          <p:nvPr/>
        </p:nvSpPr>
        <p:spPr>
          <a:xfrm>
            <a:off x="8471899" y="2566865"/>
            <a:ext cx="7333388" cy="3933825"/>
          </a:xfrm>
          <a:prstGeom prst="rect">
            <a:avLst/>
          </a:prstGeom>
        </p:spPr>
        <p:txBody>
          <a:bodyPr lIns="0" tIns="0" rIns="0" bIns="0" rtlCol="0" anchor="t">
            <a:spAutoFit/>
          </a:bodyPr>
          <a:lstStyle/>
          <a:p>
            <a:pPr algn="just">
              <a:lnSpc>
                <a:spcPts val="6299"/>
              </a:lnSpc>
              <a:spcBef>
                <a:spcPct val="0"/>
              </a:spcBef>
            </a:pPr>
            <a:r>
              <a:rPr lang="en-US" sz="4499">
                <a:solidFill>
                  <a:srgbClr val="8D5B31"/>
                </a:solidFill>
                <a:latin typeface="Roboto Condensed"/>
                <a:ea typeface="Roboto Condensed"/>
                <a:cs typeface="Roboto Condensed"/>
                <a:sym typeface="Roboto Condensed"/>
              </a:rPr>
              <a:t>HS tham gia trò chơi theo 4 nhóm đã chia, các nhóm giơ đáp án sau 30S, có hiệu lệnh của GV, Mỗi đáp án đúng HS sẽ có thêm điểm cho nhóm.</a:t>
            </a:r>
          </a:p>
        </p:txBody>
      </p:sp>
      <p:sp>
        <p:nvSpPr>
          <p:cNvPr id="9" name="TextBox 9"/>
          <p:cNvSpPr txBox="1"/>
          <p:nvPr/>
        </p:nvSpPr>
        <p:spPr>
          <a:xfrm>
            <a:off x="457200" y="2498078"/>
            <a:ext cx="6347662" cy="4855222"/>
          </a:xfrm>
          <a:prstGeom prst="rect">
            <a:avLst/>
          </a:prstGeom>
        </p:spPr>
        <p:txBody>
          <a:bodyPr lIns="0" tIns="0" rIns="0" bIns="0" rtlCol="0" anchor="t">
            <a:spAutoFit/>
          </a:bodyPr>
          <a:lstStyle/>
          <a:p>
            <a:pPr algn="ctr">
              <a:lnSpc>
                <a:spcPts val="12739"/>
              </a:lnSpc>
              <a:spcBef>
                <a:spcPct val="0"/>
              </a:spcBef>
            </a:pPr>
            <a:r>
              <a:rPr lang="en-US" sz="9099">
                <a:solidFill>
                  <a:srgbClr val="8D5B31"/>
                </a:solidFill>
                <a:latin typeface="#9Slide07 SVNRevolution"/>
                <a:ea typeface="#9Slide07 SVNRevolution"/>
                <a:cs typeface="#9Slide07 SVNRevolution"/>
                <a:sym typeface="#9Slide07 SVNRevolution"/>
              </a:rPr>
              <a:t>Ai nhanh hơn</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7" name="Group 7"/>
          <p:cNvGrpSpPr/>
          <p:nvPr/>
        </p:nvGrpSpPr>
        <p:grpSpPr>
          <a:xfrm>
            <a:off x="1028700" y="2728218"/>
            <a:ext cx="6038550" cy="2507739"/>
            <a:chOff x="0" y="0"/>
            <a:chExt cx="1590400" cy="660475"/>
          </a:xfrm>
        </p:grpSpPr>
        <p:sp>
          <p:nvSpPr>
            <p:cNvPr id="8" name="Freeform 8"/>
            <p:cNvSpPr/>
            <p:nvPr/>
          </p:nvSpPr>
          <p:spPr>
            <a:xfrm>
              <a:off x="0" y="0"/>
              <a:ext cx="1590400" cy="660475"/>
            </a:xfrm>
            <a:custGeom>
              <a:avLst/>
              <a:gdLst/>
              <a:ahLst/>
              <a:cxnLst/>
              <a:rect l="l" t="t" r="r" b="b"/>
              <a:pathLst>
                <a:path w="1590400" h="660475">
                  <a:moveTo>
                    <a:pt x="65386" y="0"/>
                  </a:moveTo>
                  <a:lnTo>
                    <a:pt x="1525014" y="0"/>
                  </a:lnTo>
                  <a:cubicBezTo>
                    <a:pt x="1542355" y="0"/>
                    <a:pt x="1558986" y="6889"/>
                    <a:pt x="1571249" y="19151"/>
                  </a:cubicBezTo>
                  <a:cubicBezTo>
                    <a:pt x="1583511" y="31413"/>
                    <a:pt x="1590400" y="48045"/>
                    <a:pt x="1590400" y="65386"/>
                  </a:cubicBezTo>
                  <a:lnTo>
                    <a:pt x="1590400" y="595088"/>
                  </a:lnTo>
                  <a:cubicBezTo>
                    <a:pt x="1590400" y="631200"/>
                    <a:pt x="1561126" y="660475"/>
                    <a:pt x="1525014" y="660475"/>
                  </a:cubicBezTo>
                  <a:lnTo>
                    <a:pt x="65386" y="660475"/>
                  </a:lnTo>
                  <a:cubicBezTo>
                    <a:pt x="48045" y="660475"/>
                    <a:pt x="31413" y="653586"/>
                    <a:pt x="19151" y="641323"/>
                  </a:cubicBezTo>
                  <a:cubicBezTo>
                    <a:pt x="6889" y="629061"/>
                    <a:pt x="0" y="612430"/>
                    <a:pt x="0" y="595088"/>
                  </a:cubicBezTo>
                  <a:lnTo>
                    <a:pt x="0" y="65386"/>
                  </a:lnTo>
                  <a:cubicBezTo>
                    <a:pt x="0" y="48045"/>
                    <a:pt x="6889" y="31413"/>
                    <a:pt x="19151" y="19151"/>
                  </a:cubicBezTo>
                  <a:cubicBezTo>
                    <a:pt x="31413" y="6889"/>
                    <a:pt x="48045" y="0"/>
                    <a:pt x="65386" y="0"/>
                  </a:cubicBezTo>
                  <a:close/>
                </a:path>
              </a:pathLst>
            </a:custGeom>
            <a:solidFill>
              <a:srgbClr val="DDA747"/>
            </a:solidFill>
          </p:spPr>
          <p:txBody>
            <a:bodyPr/>
            <a:lstStyle/>
            <a:p>
              <a:endParaRPr lang="en-US"/>
            </a:p>
          </p:txBody>
        </p:sp>
        <p:sp>
          <p:nvSpPr>
            <p:cNvPr id="9" name="TextBox 9"/>
            <p:cNvSpPr txBox="1"/>
            <p:nvPr/>
          </p:nvSpPr>
          <p:spPr>
            <a:xfrm>
              <a:off x="0" y="-142875"/>
              <a:ext cx="1590400" cy="803350"/>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1: Bài thơ “Chiều xuân” thuộc thể thơ nào?</a:t>
              </a:r>
            </a:p>
          </p:txBody>
        </p:sp>
      </p:grpSp>
      <p:grpSp>
        <p:nvGrpSpPr>
          <p:cNvPr id="10" name="Group 10"/>
          <p:cNvGrpSpPr/>
          <p:nvPr/>
        </p:nvGrpSpPr>
        <p:grpSpPr>
          <a:xfrm>
            <a:off x="9144000" y="506100"/>
            <a:ext cx="6434597" cy="1543050"/>
            <a:chOff x="0" y="0"/>
            <a:chExt cx="1694709" cy="406400"/>
          </a:xfrm>
        </p:grpSpPr>
        <p:sp>
          <p:nvSpPr>
            <p:cNvPr id="11" name="Freeform 11"/>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Thơ tự do</a:t>
              </a:r>
            </a:p>
          </p:txBody>
        </p:sp>
      </p:grpSp>
      <p:grpSp>
        <p:nvGrpSpPr>
          <p:cNvPr id="13" name="Group 13"/>
          <p:cNvGrpSpPr/>
          <p:nvPr/>
        </p:nvGrpSpPr>
        <p:grpSpPr>
          <a:xfrm>
            <a:off x="9144000" y="2439038"/>
            <a:ext cx="6434597" cy="1543050"/>
            <a:chOff x="0" y="0"/>
            <a:chExt cx="1694709" cy="406400"/>
          </a:xfrm>
        </p:grpSpPr>
        <p:sp>
          <p:nvSpPr>
            <p:cNvPr id="14" name="Freeform 14"/>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Thơ tám chữ</a:t>
              </a:r>
            </a:p>
          </p:txBody>
        </p:sp>
      </p:grpSp>
      <p:grpSp>
        <p:nvGrpSpPr>
          <p:cNvPr id="16" name="Group 16"/>
          <p:cNvGrpSpPr/>
          <p:nvPr/>
        </p:nvGrpSpPr>
        <p:grpSpPr>
          <a:xfrm>
            <a:off x="9144000" y="4371975"/>
            <a:ext cx="6434597" cy="1543050"/>
            <a:chOff x="0" y="0"/>
            <a:chExt cx="1694709" cy="406400"/>
          </a:xfrm>
        </p:grpSpPr>
        <p:sp>
          <p:nvSpPr>
            <p:cNvPr id="17" name="Freeform 17"/>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Thơ bảy chữ</a:t>
              </a:r>
            </a:p>
          </p:txBody>
        </p:sp>
      </p:grpSp>
      <p:grpSp>
        <p:nvGrpSpPr>
          <p:cNvPr id="19" name="Group 19"/>
          <p:cNvGrpSpPr/>
          <p:nvPr/>
        </p:nvGrpSpPr>
        <p:grpSpPr>
          <a:xfrm>
            <a:off x="9144000" y="6248285"/>
            <a:ext cx="6434597" cy="1543050"/>
            <a:chOff x="0" y="0"/>
            <a:chExt cx="1694709" cy="406400"/>
          </a:xfrm>
        </p:grpSpPr>
        <p:sp>
          <p:nvSpPr>
            <p:cNvPr id="20" name="Freeform 20"/>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Thơ sáu chữ</a:t>
              </a:r>
            </a:p>
          </p:txBody>
        </p:sp>
      </p:grpSp>
      <p:sp>
        <p:nvSpPr>
          <p:cNvPr id="22" name="Freeform 22"/>
          <p:cNvSpPr/>
          <p:nvPr/>
        </p:nvSpPr>
        <p:spPr>
          <a:xfrm>
            <a:off x="14276936" y="2531495"/>
            <a:ext cx="1301661" cy="1104785"/>
          </a:xfrm>
          <a:custGeom>
            <a:avLst/>
            <a:gdLst/>
            <a:ahLst/>
            <a:cxnLst/>
            <a:rect l="l" t="t" r="r" b="b"/>
            <a:pathLst>
              <a:path w="1301661" h="1104785">
                <a:moveTo>
                  <a:pt x="0" y="0"/>
                </a:moveTo>
                <a:lnTo>
                  <a:pt x="1301661" y="0"/>
                </a:lnTo>
                <a:lnTo>
                  <a:pt x="1301661" y="1104784"/>
                </a:lnTo>
                <a:lnTo>
                  <a:pt x="0" y="1104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1284203" y="2491494"/>
            <a:ext cx="5783240" cy="2548014"/>
            <a:chOff x="0" y="0"/>
            <a:chExt cx="1816347" cy="800257"/>
          </a:xfrm>
        </p:grpSpPr>
        <p:sp>
          <p:nvSpPr>
            <p:cNvPr id="8" name="Freeform 8"/>
            <p:cNvSpPr/>
            <p:nvPr/>
          </p:nvSpPr>
          <p:spPr>
            <a:xfrm>
              <a:off x="0" y="0"/>
              <a:ext cx="1816347" cy="800257"/>
            </a:xfrm>
            <a:custGeom>
              <a:avLst/>
              <a:gdLst/>
              <a:ahLst/>
              <a:cxnLst/>
              <a:rect l="l" t="t" r="r" b="b"/>
              <a:pathLst>
                <a:path w="1816347" h="800257">
                  <a:moveTo>
                    <a:pt x="68273" y="0"/>
                  </a:moveTo>
                  <a:lnTo>
                    <a:pt x="1748074" y="0"/>
                  </a:lnTo>
                  <a:cubicBezTo>
                    <a:pt x="1766181" y="0"/>
                    <a:pt x="1783547" y="7193"/>
                    <a:pt x="1796350" y="19997"/>
                  </a:cubicBezTo>
                  <a:cubicBezTo>
                    <a:pt x="1809154" y="32800"/>
                    <a:pt x="1816347" y="50166"/>
                    <a:pt x="1816347" y="68273"/>
                  </a:cubicBezTo>
                  <a:lnTo>
                    <a:pt x="1816347" y="731984"/>
                  </a:lnTo>
                  <a:cubicBezTo>
                    <a:pt x="1816347" y="750091"/>
                    <a:pt x="1809154" y="767456"/>
                    <a:pt x="1796350" y="780260"/>
                  </a:cubicBezTo>
                  <a:cubicBezTo>
                    <a:pt x="1783547" y="793064"/>
                    <a:pt x="1766181" y="800257"/>
                    <a:pt x="1748074" y="800257"/>
                  </a:cubicBezTo>
                  <a:lnTo>
                    <a:pt x="68273" y="800257"/>
                  </a:lnTo>
                  <a:cubicBezTo>
                    <a:pt x="50166" y="800257"/>
                    <a:pt x="32800" y="793064"/>
                    <a:pt x="19997" y="780260"/>
                  </a:cubicBezTo>
                  <a:cubicBezTo>
                    <a:pt x="7193" y="767456"/>
                    <a:pt x="0" y="750091"/>
                    <a:pt x="0" y="731984"/>
                  </a:cubicBezTo>
                  <a:lnTo>
                    <a:pt x="0" y="68273"/>
                  </a:lnTo>
                  <a:cubicBezTo>
                    <a:pt x="0" y="50166"/>
                    <a:pt x="7193" y="32800"/>
                    <a:pt x="19997" y="19997"/>
                  </a:cubicBezTo>
                  <a:cubicBezTo>
                    <a:pt x="32800" y="7193"/>
                    <a:pt x="50166" y="0"/>
                    <a:pt x="68273" y="0"/>
                  </a:cubicBezTo>
                  <a:close/>
                </a:path>
              </a:pathLst>
            </a:custGeom>
            <a:solidFill>
              <a:srgbClr val="DDA747"/>
            </a:solidFill>
          </p:spPr>
          <p:txBody>
            <a:bodyPr/>
            <a:lstStyle/>
            <a:p>
              <a:endParaRPr lang="en-US"/>
            </a:p>
          </p:txBody>
        </p:sp>
        <p:sp>
          <p:nvSpPr>
            <p:cNvPr id="9" name="TextBox 9"/>
            <p:cNvSpPr txBox="1"/>
            <p:nvPr/>
          </p:nvSpPr>
          <p:spPr>
            <a:xfrm>
              <a:off x="0" y="-142875"/>
              <a:ext cx="1816347" cy="943132"/>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2: Bài thơ “Nhật kí đô thị hóa” thuộc thể thơ nào?</a:t>
              </a:r>
            </a:p>
          </p:txBody>
        </p:sp>
      </p:grpSp>
      <p:grpSp>
        <p:nvGrpSpPr>
          <p:cNvPr id="10" name="Group 10"/>
          <p:cNvGrpSpPr/>
          <p:nvPr/>
        </p:nvGrpSpPr>
        <p:grpSpPr>
          <a:xfrm>
            <a:off x="8506692" y="823912"/>
            <a:ext cx="5395945" cy="1293976"/>
            <a:chOff x="0" y="0"/>
            <a:chExt cx="1694709" cy="406400"/>
          </a:xfrm>
        </p:grpSpPr>
        <p:sp>
          <p:nvSpPr>
            <p:cNvPr id="11" name="Freeform 11"/>
            <p:cNvSpPr/>
            <p:nvPr/>
          </p:nvSpPr>
          <p:spPr>
            <a:xfrm>
              <a:off x="0" y="0"/>
              <a:ext cx="1694709" cy="406400"/>
            </a:xfrm>
            <a:custGeom>
              <a:avLst/>
              <a:gdLst/>
              <a:ahLst/>
              <a:cxnLst/>
              <a:rect l="l" t="t" r="r" b="b"/>
              <a:pathLst>
                <a:path w="1694709" h="406400">
                  <a:moveTo>
                    <a:pt x="73173" y="0"/>
                  </a:moveTo>
                  <a:lnTo>
                    <a:pt x="1621536" y="0"/>
                  </a:lnTo>
                  <a:cubicBezTo>
                    <a:pt x="1661948" y="0"/>
                    <a:pt x="1694709" y="32761"/>
                    <a:pt x="1694709" y="73173"/>
                  </a:cubicBezTo>
                  <a:lnTo>
                    <a:pt x="1694709" y="333227"/>
                  </a:lnTo>
                  <a:cubicBezTo>
                    <a:pt x="1694709" y="352634"/>
                    <a:pt x="1686999" y="371245"/>
                    <a:pt x="1673277" y="384968"/>
                  </a:cubicBezTo>
                  <a:cubicBezTo>
                    <a:pt x="1659554" y="398691"/>
                    <a:pt x="1640942" y="406400"/>
                    <a:pt x="1621536" y="406400"/>
                  </a:cubicBezTo>
                  <a:lnTo>
                    <a:pt x="73173" y="406400"/>
                  </a:lnTo>
                  <a:cubicBezTo>
                    <a:pt x="32761" y="406400"/>
                    <a:pt x="0" y="373639"/>
                    <a:pt x="0" y="333227"/>
                  </a:cubicBezTo>
                  <a:lnTo>
                    <a:pt x="0" y="73173"/>
                  </a:lnTo>
                  <a:cubicBezTo>
                    <a:pt x="0" y="32761"/>
                    <a:pt x="32761" y="0"/>
                    <a:pt x="73173"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Thơ tự do</a:t>
              </a:r>
            </a:p>
          </p:txBody>
        </p:sp>
      </p:grpSp>
      <p:grpSp>
        <p:nvGrpSpPr>
          <p:cNvPr id="13" name="Group 13"/>
          <p:cNvGrpSpPr/>
          <p:nvPr/>
        </p:nvGrpSpPr>
        <p:grpSpPr>
          <a:xfrm>
            <a:off x="8506692" y="2563285"/>
            <a:ext cx="5395945" cy="1293976"/>
            <a:chOff x="0" y="0"/>
            <a:chExt cx="1694709" cy="406400"/>
          </a:xfrm>
        </p:grpSpPr>
        <p:sp>
          <p:nvSpPr>
            <p:cNvPr id="14" name="Freeform 14"/>
            <p:cNvSpPr/>
            <p:nvPr/>
          </p:nvSpPr>
          <p:spPr>
            <a:xfrm>
              <a:off x="0" y="0"/>
              <a:ext cx="1694709" cy="406400"/>
            </a:xfrm>
            <a:custGeom>
              <a:avLst/>
              <a:gdLst/>
              <a:ahLst/>
              <a:cxnLst/>
              <a:rect l="l" t="t" r="r" b="b"/>
              <a:pathLst>
                <a:path w="1694709" h="406400">
                  <a:moveTo>
                    <a:pt x="73173" y="0"/>
                  </a:moveTo>
                  <a:lnTo>
                    <a:pt x="1621536" y="0"/>
                  </a:lnTo>
                  <a:cubicBezTo>
                    <a:pt x="1661948" y="0"/>
                    <a:pt x="1694709" y="32761"/>
                    <a:pt x="1694709" y="73173"/>
                  </a:cubicBezTo>
                  <a:lnTo>
                    <a:pt x="1694709" y="333227"/>
                  </a:lnTo>
                  <a:cubicBezTo>
                    <a:pt x="1694709" y="352634"/>
                    <a:pt x="1686999" y="371245"/>
                    <a:pt x="1673277" y="384968"/>
                  </a:cubicBezTo>
                  <a:cubicBezTo>
                    <a:pt x="1659554" y="398691"/>
                    <a:pt x="1640942" y="406400"/>
                    <a:pt x="1621536" y="406400"/>
                  </a:cubicBezTo>
                  <a:lnTo>
                    <a:pt x="73173" y="406400"/>
                  </a:lnTo>
                  <a:cubicBezTo>
                    <a:pt x="32761" y="406400"/>
                    <a:pt x="0" y="373639"/>
                    <a:pt x="0" y="333227"/>
                  </a:cubicBezTo>
                  <a:lnTo>
                    <a:pt x="0" y="73173"/>
                  </a:lnTo>
                  <a:cubicBezTo>
                    <a:pt x="0" y="32761"/>
                    <a:pt x="32761" y="0"/>
                    <a:pt x="73173"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Thơ tám chữ</a:t>
              </a:r>
            </a:p>
          </p:txBody>
        </p:sp>
      </p:grpSp>
      <p:grpSp>
        <p:nvGrpSpPr>
          <p:cNvPr id="16" name="Group 16"/>
          <p:cNvGrpSpPr/>
          <p:nvPr/>
        </p:nvGrpSpPr>
        <p:grpSpPr>
          <a:xfrm>
            <a:off x="8506692" y="4392520"/>
            <a:ext cx="5395945" cy="1293976"/>
            <a:chOff x="0" y="0"/>
            <a:chExt cx="1694709" cy="406400"/>
          </a:xfrm>
        </p:grpSpPr>
        <p:sp>
          <p:nvSpPr>
            <p:cNvPr id="17" name="Freeform 17"/>
            <p:cNvSpPr/>
            <p:nvPr/>
          </p:nvSpPr>
          <p:spPr>
            <a:xfrm>
              <a:off x="0" y="0"/>
              <a:ext cx="1694709" cy="406400"/>
            </a:xfrm>
            <a:custGeom>
              <a:avLst/>
              <a:gdLst/>
              <a:ahLst/>
              <a:cxnLst/>
              <a:rect l="l" t="t" r="r" b="b"/>
              <a:pathLst>
                <a:path w="1694709" h="406400">
                  <a:moveTo>
                    <a:pt x="73173" y="0"/>
                  </a:moveTo>
                  <a:lnTo>
                    <a:pt x="1621536" y="0"/>
                  </a:lnTo>
                  <a:cubicBezTo>
                    <a:pt x="1661948" y="0"/>
                    <a:pt x="1694709" y="32761"/>
                    <a:pt x="1694709" y="73173"/>
                  </a:cubicBezTo>
                  <a:lnTo>
                    <a:pt x="1694709" y="333227"/>
                  </a:lnTo>
                  <a:cubicBezTo>
                    <a:pt x="1694709" y="352634"/>
                    <a:pt x="1686999" y="371245"/>
                    <a:pt x="1673277" y="384968"/>
                  </a:cubicBezTo>
                  <a:cubicBezTo>
                    <a:pt x="1659554" y="398691"/>
                    <a:pt x="1640942" y="406400"/>
                    <a:pt x="1621536" y="406400"/>
                  </a:cubicBezTo>
                  <a:lnTo>
                    <a:pt x="73173" y="406400"/>
                  </a:lnTo>
                  <a:cubicBezTo>
                    <a:pt x="32761" y="406400"/>
                    <a:pt x="0" y="373639"/>
                    <a:pt x="0" y="333227"/>
                  </a:cubicBezTo>
                  <a:lnTo>
                    <a:pt x="0" y="73173"/>
                  </a:lnTo>
                  <a:cubicBezTo>
                    <a:pt x="0" y="32761"/>
                    <a:pt x="32761" y="0"/>
                    <a:pt x="73173"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Thơ bảy chữ</a:t>
              </a:r>
            </a:p>
          </p:txBody>
        </p:sp>
      </p:grpSp>
      <p:grpSp>
        <p:nvGrpSpPr>
          <p:cNvPr id="19" name="Group 19"/>
          <p:cNvGrpSpPr/>
          <p:nvPr/>
        </p:nvGrpSpPr>
        <p:grpSpPr>
          <a:xfrm>
            <a:off x="8506692" y="6054134"/>
            <a:ext cx="5395945" cy="1293976"/>
            <a:chOff x="0" y="0"/>
            <a:chExt cx="1694709" cy="406400"/>
          </a:xfrm>
        </p:grpSpPr>
        <p:sp>
          <p:nvSpPr>
            <p:cNvPr id="20" name="Freeform 20"/>
            <p:cNvSpPr/>
            <p:nvPr/>
          </p:nvSpPr>
          <p:spPr>
            <a:xfrm>
              <a:off x="0" y="0"/>
              <a:ext cx="1694709" cy="406400"/>
            </a:xfrm>
            <a:custGeom>
              <a:avLst/>
              <a:gdLst/>
              <a:ahLst/>
              <a:cxnLst/>
              <a:rect l="l" t="t" r="r" b="b"/>
              <a:pathLst>
                <a:path w="1694709" h="406400">
                  <a:moveTo>
                    <a:pt x="73173" y="0"/>
                  </a:moveTo>
                  <a:lnTo>
                    <a:pt x="1621536" y="0"/>
                  </a:lnTo>
                  <a:cubicBezTo>
                    <a:pt x="1661948" y="0"/>
                    <a:pt x="1694709" y="32761"/>
                    <a:pt x="1694709" y="73173"/>
                  </a:cubicBezTo>
                  <a:lnTo>
                    <a:pt x="1694709" y="333227"/>
                  </a:lnTo>
                  <a:cubicBezTo>
                    <a:pt x="1694709" y="352634"/>
                    <a:pt x="1686999" y="371245"/>
                    <a:pt x="1673277" y="384968"/>
                  </a:cubicBezTo>
                  <a:cubicBezTo>
                    <a:pt x="1659554" y="398691"/>
                    <a:pt x="1640942" y="406400"/>
                    <a:pt x="1621536" y="406400"/>
                  </a:cubicBezTo>
                  <a:lnTo>
                    <a:pt x="73173" y="406400"/>
                  </a:lnTo>
                  <a:cubicBezTo>
                    <a:pt x="32761" y="406400"/>
                    <a:pt x="0" y="373639"/>
                    <a:pt x="0" y="333227"/>
                  </a:cubicBezTo>
                  <a:lnTo>
                    <a:pt x="0" y="73173"/>
                  </a:lnTo>
                  <a:cubicBezTo>
                    <a:pt x="0" y="32761"/>
                    <a:pt x="32761" y="0"/>
                    <a:pt x="73173"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Thơ sáu chữ</a:t>
              </a:r>
            </a:p>
          </p:txBody>
        </p:sp>
      </p:grpSp>
      <p:sp>
        <p:nvSpPr>
          <p:cNvPr id="22" name="Freeform 22"/>
          <p:cNvSpPr/>
          <p:nvPr/>
        </p:nvSpPr>
        <p:spPr>
          <a:xfrm>
            <a:off x="12811086" y="1007674"/>
            <a:ext cx="1091551" cy="926454"/>
          </a:xfrm>
          <a:custGeom>
            <a:avLst/>
            <a:gdLst/>
            <a:ahLst/>
            <a:cxnLst/>
            <a:rect l="l" t="t" r="r" b="b"/>
            <a:pathLst>
              <a:path w="1091551" h="926454">
                <a:moveTo>
                  <a:pt x="0" y="0"/>
                </a:moveTo>
                <a:lnTo>
                  <a:pt x="1091551" y="0"/>
                </a:lnTo>
                <a:lnTo>
                  <a:pt x="1091551" y="926453"/>
                </a:lnTo>
                <a:lnTo>
                  <a:pt x="0" y="926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7" name="Group 7"/>
          <p:cNvGrpSpPr/>
          <p:nvPr/>
        </p:nvGrpSpPr>
        <p:grpSpPr>
          <a:xfrm>
            <a:off x="1028700" y="2457670"/>
            <a:ext cx="6989359" cy="3565389"/>
            <a:chOff x="0" y="0"/>
            <a:chExt cx="1840625" cy="938934"/>
          </a:xfrm>
        </p:grpSpPr>
        <p:sp>
          <p:nvSpPr>
            <p:cNvPr id="8" name="Freeform 8"/>
            <p:cNvSpPr/>
            <p:nvPr/>
          </p:nvSpPr>
          <p:spPr>
            <a:xfrm>
              <a:off x="0" y="0"/>
              <a:ext cx="1840625" cy="938934"/>
            </a:xfrm>
            <a:custGeom>
              <a:avLst/>
              <a:gdLst/>
              <a:ahLst/>
              <a:cxnLst/>
              <a:rect l="l" t="t" r="r" b="b"/>
              <a:pathLst>
                <a:path w="1840625" h="938934">
                  <a:moveTo>
                    <a:pt x="56491" y="0"/>
                  </a:moveTo>
                  <a:lnTo>
                    <a:pt x="1784134" y="0"/>
                  </a:lnTo>
                  <a:cubicBezTo>
                    <a:pt x="1815333" y="0"/>
                    <a:pt x="1840625" y="25292"/>
                    <a:pt x="1840625" y="56491"/>
                  </a:cubicBezTo>
                  <a:lnTo>
                    <a:pt x="1840625" y="882442"/>
                  </a:lnTo>
                  <a:cubicBezTo>
                    <a:pt x="1840625" y="913642"/>
                    <a:pt x="1815333" y="938934"/>
                    <a:pt x="1784134" y="938934"/>
                  </a:cubicBezTo>
                  <a:lnTo>
                    <a:pt x="56491" y="938934"/>
                  </a:lnTo>
                  <a:cubicBezTo>
                    <a:pt x="25292" y="938934"/>
                    <a:pt x="0" y="913642"/>
                    <a:pt x="0" y="882442"/>
                  </a:cubicBezTo>
                  <a:lnTo>
                    <a:pt x="0" y="56491"/>
                  </a:lnTo>
                  <a:cubicBezTo>
                    <a:pt x="0" y="25292"/>
                    <a:pt x="25292" y="0"/>
                    <a:pt x="56491" y="0"/>
                  </a:cubicBezTo>
                  <a:close/>
                </a:path>
              </a:pathLst>
            </a:custGeom>
            <a:solidFill>
              <a:srgbClr val="DDA747"/>
            </a:solidFill>
          </p:spPr>
          <p:txBody>
            <a:bodyPr/>
            <a:lstStyle/>
            <a:p>
              <a:endParaRPr lang="en-US"/>
            </a:p>
          </p:txBody>
        </p:sp>
        <p:sp>
          <p:nvSpPr>
            <p:cNvPr id="9" name="TextBox 9"/>
            <p:cNvSpPr txBox="1"/>
            <p:nvPr/>
          </p:nvSpPr>
          <p:spPr>
            <a:xfrm>
              <a:off x="0" y="-142875"/>
              <a:ext cx="1840625" cy="1081809"/>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3: Hai bài thơ “Chiều xuân” và “Nhật kí đô thị hóa” cùng viết về đề tài nào?</a:t>
              </a:r>
            </a:p>
          </p:txBody>
        </p:sp>
      </p:grpSp>
      <p:grpSp>
        <p:nvGrpSpPr>
          <p:cNvPr id="10" name="Group 10"/>
          <p:cNvGrpSpPr/>
          <p:nvPr/>
        </p:nvGrpSpPr>
        <p:grpSpPr>
          <a:xfrm>
            <a:off x="9897864" y="914458"/>
            <a:ext cx="6435274" cy="1543212"/>
            <a:chOff x="0" y="0"/>
            <a:chExt cx="1694709" cy="406400"/>
          </a:xfrm>
        </p:grpSpPr>
        <p:sp>
          <p:nvSpPr>
            <p:cNvPr id="11" name="Freeform 11"/>
            <p:cNvSpPr/>
            <p:nvPr/>
          </p:nvSpPr>
          <p:spPr>
            <a:xfrm>
              <a:off x="0" y="0"/>
              <a:ext cx="1694709" cy="406400"/>
            </a:xfrm>
            <a:custGeom>
              <a:avLst/>
              <a:gdLst/>
              <a:ahLst/>
              <a:cxnLst/>
              <a:rect l="l" t="t" r="r" b="b"/>
              <a:pathLst>
                <a:path w="1694709" h="406400">
                  <a:moveTo>
                    <a:pt x="61355" y="0"/>
                  </a:moveTo>
                  <a:lnTo>
                    <a:pt x="1633353" y="0"/>
                  </a:lnTo>
                  <a:cubicBezTo>
                    <a:pt x="1649626" y="0"/>
                    <a:pt x="1665232" y="6464"/>
                    <a:pt x="1676738" y="17971"/>
                  </a:cubicBezTo>
                  <a:cubicBezTo>
                    <a:pt x="1688244" y="29477"/>
                    <a:pt x="1694709" y="45083"/>
                    <a:pt x="1694709" y="61355"/>
                  </a:cubicBezTo>
                  <a:lnTo>
                    <a:pt x="1694709" y="345045"/>
                  </a:lnTo>
                  <a:cubicBezTo>
                    <a:pt x="1694709" y="361317"/>
                    <a:pt x="1688244" y="376923"/>
                    <a:pt x="1676738" y="388429"/>
                  </a:cubicBezTo>
                  <a:cubicBezTo>
                    <a:pt x="1665232" y="399936"/>
                    <a:pt x="1649626" y="406400"/>
                    <a:pt x="1633353" y="406400"/>
                  </a:cubicBezTo>
                  <a:lnTo>
                    <a:pt x="61355" y="406400"/>
                  </a:lnTo>
                  <a:cubicBezTo>
                    <a:pt x="45083" y="406400"/>
                    <a:pt x="29477" y="399936"/>
                    <a:pt x="17971" y="388429"/>
                  </a:cubicBezTo>
                  <a:cubicBezTo>
                    <a:pt x="6464" y="376923"/>
                    <a:pt x="0" y="361317"/>
                    <a:pt x="0" y="345045"/>
                  </a:cubicBezTo>
                  <a:lnTo>
                    <a:pt x="0" y="61355"/>
                  </a:lnTo>
                  <a:cubicBezTo>
                    <a:pt x="0" y="45083"/>
                    <a:pt x="6464" y="29477"/>
                    <a:pt x="17971" y="17971"/>
                  </a:cubicBezTo>
                  <a:cubicBezTo>
                    <a:pt x="29477" y="6464"/>
                    <a:pt x="45083" y="0"/>
                    <a:pt x="61355"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Tình yêu</a:t>
              </a:r>
            </a:p>
          </p:txBody>
        </p:sp>
      </p:grpSp>
      <p:grpSp>
        <p:nvGrpSpPr>
          <p:cNvPr id="13" name="Group 13"/>
          <p:cNvGrpSpPr/>
          <p:nvPr/>
        </p:nvGrpSpPr>
        <p:grpSpPr>
          <a:xfrm>
            <a:off x="9897864" y="2876814"/>
            <a:ext cx="6435274" cy="1543212"/>
            <a:chOff x="0" y="0"/>
            <a:chExt cx="1694709" cy="406400"/>
          </a:xfrm>
        </p:grpSpPr>
        <p:sp>
          <p:nvSpPr>
            <p:cNvPr id="14" name="Freeform 14"/>
            <p:cNvSpPr/>
            <p:nvPr/>
          </p:nvSpPr>
          <p:spPr>
            <a:xfrm>
              <a:off x="0" y="0"/>
              <a:ext cx="1694709" cy="406400"/>
            </a:xfrm>
            <a:custGeom>
              <a:avLst/>
              <a:gdLst/>
              <a:ahLst/>
              <a:cxnLst/>
              <a:rect l="l" t="t" r="r" b="b"/>
              <a:pathLst>
                <a:path w="1694709" h="406400">
                  <a:moveTo>
                    <a:pt x="61355" y="0"/>
                  </a:moveTo>
                  <a:lnTo>
                    <a:pt x="1633353" y="0"/>
                  </a:lnTo>
                  <a:cubicBezTo>
                    <a:pt x="1649626" y="0"/>
                    <a:pt x="1665232" y="6464"/>
                    <a:pt x="1676738" y="17971"/>
                  </a:cubicBezTo>
                  <a:cubicBezTo>
                    <a:pt x="1688244" y="29477"/>
                    <a:pt x="1694709" y="45083"/>
                    <a:pt x="1694709" y="61355"/>
                  </a:cubicBezTo>
                  <a:lnTo>
                    <a:pt x="1694709" y="345045"/>
                  </a:lnTo>
                  <a:cubicBezTo>
                    <a:pt x="1694709" y="361317"/>
                    <a:pt x="1688244" y="376923"/>
                    <a:pt x="1676738" y="388429"/>
                  </a:cubicBezTo>
                  <a:cubicBezTo>
                    <a:pt x="1665232" y="399936"/>
                    <a:pt x="1649626" y="406400"/>
                    <a:pt x="1633353" y="406400"/>
                  </a:cubicBezTo>
                  <a:lnTo>
                    <a:pt x="61355" y="406400"/>
                  </a:lnTo>
                  <a:cubicBezTo>
                    <a:pt x="45083" y="406400"/>
                    <a:pt x="29477" y="399936"/>
                    <a:pt x="17971" y="388429"/>
                  </a:cubicBezTo>
                  <a:cubicBezTo>
                    <a:pt x="6464" y="376923"/>
                    <a:pt x="0" y="361317"/>
                    <a:pt x="0" y="345045"/>
                  </a:cubicBezTo>
                  <a:lnTo>
                    <a:pt x="0" y="61355"/>
                  </a:lnTo>
                  <a:cubicBezTo>
                    <a:pt x="0" y="45083"/>
                    <a:pt x="6464" y="29477"/>
                    <a:pt x="17971" y="17971"/>
                  </a:cubicBezTo>
                  <a:cubicBezTo>
                    <a:pt x="29477" y="6464"/>
                    <a:pt x="45083" y="0"/>
                    <a:pt x="61355"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Gia đình</a:t>
              </a:r>
            </a:p>
          </p:txBody>
        </p:sp>
      </p:grpSp>
      <p:grpSp>
        <p:nvGrpSpPr>
          <p:cNvPr id="16" name="Group 16"/>
          <p:cNvGrpSpPr/>
          <p:nvPr/>
        </p:nvGrpSpPr>
        <p:grpSpPr>
          <a:xfrm>
            <a:off x="9897864" y="4840388"/>
            <a:ext cx="6435274" cy="1543212"/>
            <a:chOff x="0" y="0"/>
            <a:chExt cx="1694709" cy="406400"/>
          </a:xfrm>
        </p:grpSpPr>
        <p:sp>
          <p:nvSpPr>
            <p:cNvPr id="17" name="Freeform 17"/>
            <p:cNvSpPr/>
            <p:nvPr/>
          </p:nvSpPr>
          <p:spPr>
            <a:xfrm>
              <a:off x="0" y="0"/>
              <a:ext cx="1694709" cy="406400"/>
            </a:xfrm>
            <a:custGeom>
              <a:avLst/>
              <a:gdLst/>
              <a:ahLst/>
              <a:cxnLst/>
              <a:rect l="l" t="t" r="r" b="b"/>
              <a:pathLst>
                <a:path w="1694709" h="406400">
                  <a:moveTo>
                    <a:pt x="61355" y="0"/>
                  </a:moveTo>
                  <a:lnTo>
                    <a:pt x="1633353" y="0"/>
                  </a:lnTo>
                  <a:cubicBezTo>
                    <a:pt x="1649626" y="0"/>
                    <a:pt x="1665232" y="6464"/>
                    <a:pt x="1676738" y="17971"/>
                  </a:cubicBezTo>
                  <a:cubicBezTo>
                    <a:pt x="1688244" y="29477"/>
                    <a:pt x="1694709" y="45083"/>
                    <a:pt x="1694709" y="61355"/>
                  </a:cubicBezTo>
                  <a:lnTo>
                    <a:pt x="1694709" y="345045"/>
                  </a:lnTo>
                  <a:cubicBezTo>
                    <a:pt x="1694709" y="361317"/>
                    <a:pt x="1688244" y="376923"/>
                    <a:pt x="1676738" y="388429"/>
                  </a:cubicBezTo>
                  <a:cubicBezTo>
                    <a:pt x="1665232" y="399936"/>
                    <a:pt x="1649626" y="406400"/>
                    <a:pt x="1633353" y="406400"/>
                  </a:cubicBezTo>
                  <a:lnTo>
                    <a:pt x="61355" y="406400"/>
                  </a:lnTo>
                  <a:cubicBezTo>
                    <a:pt x="45083" y="406400"/>
                    <a:pt x="29477" y="399936"/>
                    <a:pt x="17971" y="388429"/>
                  </a:cubicBezTo>
                  <a:cubicBezTo>
                    <a:pt x="6464" y="376923"/>
                    <a:pt x="0" y="361317"/>
                    <a:pt x="0" y="345045"/>
                  </a:cubicBezTo>
                  <a:lnTo>
                    <a:pt x="0" y="61355"/>
                  </a:lnTo>
                  <a:cubicBezTo>
                    <a:pt x="0" y="45083"/>
                    <a:pt x="6464" y="29477"/>
                    <a:pt x="17971" y="17971"/>
                  </a:cubicBezTo>
                  <a:cubicBezTo>
                    <a:pt x="29477" y="6464"/>
                    <a:pt x="45083" y="0"/>
                    <a:pt x="61355"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Quê hương</a:t>
              </a:r>
            </a:p>
          </p:txBody>
        </p:sp>
      </p:grpSp>
      <p:grpSp>
        <p:nvGrpSpPr>
          <p:cNvPr id="19" name="Group 19"/>
          <p:cNvGrpSpPr/>
          <p:nvPr/>
        </p:nvGrpSpPr>
        <p:grpSpPr>
          <a:xfrm>
            <a:off x="9897864" y="6813926"/>
            <a:ext cx="6435274" cy="1543212"/>
            <a:chOff x="0" y="0"/>
            <a:chExt cx="1694709" cy="406400"/>
          </a:xfrm>
        </p:grpSpPr>
        <p:sp>
          <p:nvSpPr>
            <p:cNvPr id="20" name="Freeform 20"/>
            <p:cNvSpPr/>
            <p:nvPr/>
          </p:nvSpPr>
          <p:spPr>
            <a:xfrm>
              <a:off x="0" y="0"/>
              <a:ext cx="1694709" cy="406400"/>
            </a:xfrm>
            <a:custGeom>
              <a:avLst/>
              <a:gdLst/>
              <a:ahLst/>
              <a:cxnLst/>
              <a:rect l="l" t="t" r="r" b="b"/>
              <a:pathLst>
                <a:path w="1694709" h="406400">
                  <a:moveTo>
                    <a:pt x="61355" y="0"/>
                  </a:moveTo>
                  <a:lnTo>
                    <a:pt x="1633353" y="0"/>
                  </a:lnTo>
                  <a:cubicBezTo>
                    <a:pt x="1649626" y="0"/>
                    <a:pt x="1665232" y="6464"/>
                    <a:pt x="1676738" y="17971"/>
                  </a:cubicBezTo>
                  <a:cubicBezTo>
                    <a:pt x="1688244" y="29477"/>
                    <a:pt x="1694709" y="45083"/>
                    <a:pt x="1694709" y="61355"/>
                  </a:cubicBezTo>
                  <a:lnTo>
                    <a:pt x="1694709" y="345045"/>
                  </a:lnTo>
                  <a:cubicBezTo>
                    <a:pt x="1694709" y="361317"/>
                    <a:pt x="1688244" y="376923"/>
                    <a:pt x="1676738" y="388429"/>
                  </a:cubicBezTo>
                  <a:cubicBezTo>
                    <a:pt x="1665232" y="399936"/>
                    <a:pt x="1649626" y="406400"/>
                    <a:pt x="1633353" y="406400"/>
                  </a:cubicBezTo>
                  <a:lnTo>
                    <a:pt x="61355" y="406400"/>
                  </a:lnTo>
                  <a:cubicBezTo>
                    <a:pt x="45083" y="406400"/>
                    <a:pt x="29477" y="399936"/>
                    <a:pt x="17971" y="388429"/>
                  </a:cubicBezTo>
                  <a:cubicBezTo>
                    <a:pt x="6464" y="376923"/>
                    <a:pt x="0" y="361317"/>
                    <a:pt x="0" y="345045"/>
                  </a:cubicBezTo>
                  <a:lnTo>
                    <a:pt x="0" y="61355"/>
                  </a:lnTo>
                  <a:cubicBezTo>
                    <a:pt x="0" y="45083"/>
                    <a:pt x="6464" y="29477"/>
                    <a:pt x="17971" y="17971"/>
                  </a:cubicBezTo>
                  <a:cubicBezTo>
                    <a:pt x="29477" y="6464"/>
                    <a:pt x="45083" y="0"/>
                    <a:pt x="61355"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Tuổi thơ</a:t>
              </a:r>
            </a:p>
          </p:txBody>
        </p:sp>
      </p:grpSp>
      <p:sp>
        <p:nvSpPr>
          <p:cNvPr id="22" name="Freeform 22"/>
          <p:cNvSpPr/>
          <p:nvPr/>
        </p:nvSpPr>
        <p:spPr>
          <a:xfrm>
            <a:off x="14714805" y="4591495"/>
            <a:ext cx="1301798" cy="1104901"/>
          </a:xfrm>
          <a:custGeom>
            <a:avLst/>
            <a:gdLst/>
            <a:ahLst/>
            <a:cxnLst/>
            <a:rect l="l" t="t" r="r" b="b"/>
            <a:pathLst>
              <a:path w="1301798" h="1104901">
                <a:moveTo>
                  <a:pt x="0" y="0"/>
                </a:moveTo>
                <a:lnTo>
                  <a:pt x="1301798" y="0"/>
                </a:lnTo>
                <a:lnTo>
                  <a:pt x="1301798" y="1104900"/>
                </a:lnTo>
                <a:lnTo>
                  <a:pt x="0" y="1104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3524079" y="277246"/>
            <a:ext cx="11506542" cy="2507739"/>
            <a:chOff x="0" y="0"/>
            <a:chExt cx="3030530" cy="660475"/>
          </a:xfrm>
        </p:grpSpPr>
        <p:sp>
          <p:nvSpPr>
            <p:cNvPr id="8" name="Freeform 8"/>
            <p:cNvSpPr/>
            <p:nvPr/>
          </p:nvSpPr>
          <p:spPr>
            <a:xfrm>
              <a:off x="0" y="0"/>
              <a:ext cx="3030530" cy="660475"/>
            </a:xfrm>
            <a:custGeom>
              <a:avLst/>
              <a:gdLst/>
              <a:ahLst/>
              <a:cxnLst/>
              <a:rect l="l" t="t" r="r" b="b"/>
              <a:pathLst>
                <a:path w="3030530" h="660475">
                  <a:moveTo>
                    <a:pt x="34314" y="0"/>
                  </a:moveTo>
                  <a:lnTo>
                    <a:pt x="2996215" y="0"/>
                  </a:lnTo>
                  <a:cubicBezTo>
                    <a:pt x="3005316" y="0"/>
                    <a:pt x="3014044" y="3615"/>
                    <a:pt x="3020479" y="10050"/>
                  </a:cubicBezTo>
                  <a:cubicBezTo>
                    <a:pt x="3026914" y="16486"/>
                    <a:pt x="3030530" y="25214"/>
                    <a:pt x="3030530" y="34314"/>
                  </a:cubicBezTo>
                  <a:lnTo>
                    <a:pt x="3030530" y="626160"/>
                  </a:lnTo>
                  <a:cubicBezTo>
                    <a:pt x="3030530" y="645111"/>
                    <a:pt x="3015167" y="660475"/>
                    <a:pt x="2996215" y="660475"/>
                  </a:cubicBezTo>
                  <a:lnTo>
                    <a:pt x="34314" y="660475"/>
                  </a:lnTo>
                  <a:cubicBezTo>
                    <a:pt x="25214" y="660475"/>
                    <a:pt x="16486" y="656859"/>
                    <a:pt x="10050" y="650424"/>
                  </a:cubicBezTo>
                  <a:cubicBezTo>
                    <a:pt x="3615" y="643989"/>
                    <a:pt x="0" y="635261"/>
                    <a:pt x="0" y="626160"/>
                  </a:cubicBezTo>
                  <a:lnTo>
                    <a:pt x="0" y="34314"/>
                  </a:lnTo>
                  <a:cubicBezTo>
                    <a:pt x="0" y="25214"/>
                    <a:pt x="3615" y="16486"/>
                    <a:pt x="10050" y="10050"/>
                  </a:cubicBezTo>
                  <a:cubicBezTo>
                    <a:pt x="16486" y="3615"/>
                    <a:pt x="25214" y="0"/>
                    <a:pt x="34314" y="0"/>
                  </a:cubicBezTo>
                  <a:close/>
                </a:path>
              </a:pathLst>
            </a:custGeom>
            <a:solidFill>
              <a:srgbClr val="DDA747"/>
            </a:solidFill>
          </p:spPr>
          <p:txBody>
            <a:bodyPr/>
            <a:lstStyle/>
            <a:p>
              <a:endParaRPr lang="en-US"/>
            </a:p>
          </p:txBody>
        </p:sp>
        <p:sp>
          <p:nvSpPr>
            <p:cNvPr id="9" name="TextBox 9"/>
            <p:cNvSpPr txBox="1"/>
            <p:nvPr/>
          </p:nvSpPr>
          <p:spPr>
            <a:xfrm>
              <a:off x="0" y="-142875"/>
              <a:ext cx="3030530" cy="803350"/>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4: Hai bài thơ “Chiều Xuân” và “Nhật kí đô thị hóa” đều chủ yếu sử dụng cách gieo vần nào?</a:t>
              </a:r>
            </a:p>
          </p:txBody>
        </p:sp>
      </p:grpSp>
      <p:grpSp>
        <p:nvGrpSpPr>
          <p:cNvPr id="10" name="Group 10"/>
          <p:cNvGrpSpPr/>
          <p:nvPr/>
        </p:nvGrpSpPr>
        <p:grpSpPr>
          <a:xfrm>
            <a:off x="1028700" y="3336357"/>
            <a:ext cx="6434597" cy="1543050"/>
            <a:chOff x="0" y="0"/>
            <a:chExt cx="1694709" cy="406400"/>
          </a:xfrm>
        </p:grpSpPr>
        <p:sp>
          <p:nvSpPr>
            <p:cNvPr id="11" name="Freeform 11"/>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Gieo vần chân, vần lưng</a:t>
              </a:r>
            </a:p>
          </p:txBody>
        </p:sp>
      </p:grpSp>
      <p:grpSp>
        <p:nvGrpSpPr>
          <p:cNvPr id="13" name="Group 13"/>
          <p:cNvGrpSpPr/>
          <p:nvPr/>
        </p:nvGrpSpPr>
        <p:grpSpPr>
          <a:xfrm>
            <a:off x="1028700" y="5850957"/>
            <a:ext cx="6434597" cy="1543050"/>
            <a:chOff x="0" y="0"/>
            <a:chExt cx="1694709" cy="406400"/>
          </a:xfrm>
        </p:grpSpPr>
        <p:sp>
          <p:nvSpPr>
            <p:cNvPr id="14" name="Freeform 14"/>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Gieo vần tự do</a:t>
              </a:r>
            </a:p>
          </p:txBody>
        </p:sp>
      </p:grpSp>
      <p:grpSp>
        <p:nvGrpSpPr>
          <p:cNvPr id="16" name="Group 16"/>
          <p:cNvGrpSpPr/>
          <p:nvPr/>
        </p:nvGrpSpPr>
        <p:grpSpPr>
          <a:xfrm>
            <a:off x="9630985" y="3336357"/>
            <a:ext cx="6434597" cy="1543050"/>
            <a:chOff x="0" y="0"/>
            <a:chExt cx="1694709" cy="406400"/>
          </a:xfrm>
        </p:grpSpPr>
        <p:sp>
          <p:nvSpPr>
            <p:cNvPr id="17" name="Freeform 17"/>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Gieo vần bằng trắc</a:t>
              </a:r>
            </a:p>
          </p:txBody>
        </p:sp>
      </p:grpSp>
      <p:grpSp>
        <p:nvGrpSpPr>
          <p:cNvPr id="19" name="Group 19"/>
          <p:cNvGrpSpPr/>
          <p:nvPr/>
        </p:nvGrpSpPr>
        <p:grpSpPr>
          <a:xfrm>
            <a:off x="9630985" y="5850957"/>
            <a:ext cx="6434597" cy="1543050"/>
            <a:chOff x="0" y="0"/>
            <a:chExt cx="1694709" cy="406400"/>
          </a:xfrm>
        </p:grpSpPr>
        <p:sp>
          <p:nvSpPr>
            <p:cNvPr id="20" name="Freeform 20"/>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Gieo vần chân</a:t>
              </a:r>
            </a:p>
          </p:txBody>
        </p:sp>
      </p:grpSp>
      <p:sp>
        <p:nvSpPr>
          <p:cNvPr id="22" name="Freeform 22"/>
          <p:cNvSpPr/>
          <p:nvPr/>
        </p:nvSpPr>
        <p:spPr>
          <a:xfrm>
            <a:off x="15030621" y="5850957"/>
            <a:ext cx="1301661" cy="1104785"/>
          </a:xfrm>
          <a:custGeom>
            <a:avLst/>
            <a:gdLst/>
            <a:ahLst/>
            <a:cxnLst/>
            <a:rect l="l" t="t" r="r" b="b"/>
            <a:pathLst>
              <a:path w="1301661" h="1104785">
                <a:moveTo>
                  <a:pt x="0" y="0"/>
                </a:moveTo>
                <a:lnTo>
                  <a:pt x="1301661" y="0"/>
                </a:lnTo>
                <a:lnTo>
                  <a:pt x="1301661" y="1104785"/>
                </a:lnTo>
                <a:lnTo>
                  <a:pt x="0" y="1104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5" name="TextBox 5"/>
          <p:cNvSpPr txBox="1"/>
          <p:nvPr/>
        </p:nvSpPr>
        <p:spPr>
          <a:xfrm>
            <a:off x="878038" y="365125"/>
            <a:ext cx="15824976" cy="1193800"/>
          </a:xfrm>
          <a:prstGeom prst="rect">
            <a:avLst/>
          </a:prstGeom>
        </p:spPr>
        <p:txBody>
          <a:bodyPr lIns="0" tIns="0" rIns="0" bIns="0" rtlCol="0" anchor="t">
            <a:spAutoFit/>
          </a:bodyPr>
          <a:lstStyle/>
          <a:p>
            <a:pPr algn="l">
              <a:lnSpc>
                <a:spcPts val="9799"/>
              </a:lnSpc>
              <a:spcBef>
                <a:spcPct val="0"/>
              </a:spcBef>
            </a:pPr>
            <a:r>
              <a:rPr lang="en-US" sz="6999">
                <a:solidFill>
                  <a:srgbClr val="2A2969"/>
                </a:solidFill>
                <a:latin typeface="#9Slide07 SVNUT Triumph Press"/>
                <a:ea typeface="#9Slide07 SVNUT Triumph Press"/>
                <a:cs typeface="#9Slide07 SVNUT Triumph Press"/>
                <a:sym typeface="#9Slide07 SVNUT Triumph Press"/>
              </a:rPr>
              <a:t>3. Đọc hiểu văn bản</a:t>
            </a:r>
          </a:p>
        </p:txBody>
      </p:sp>
      <p:grpSp>
        <p:nvGrpSpPr>
          <p:cNvPr id="6" name="Group 6"/>
          <p:cNvGrpSpPr/>
          <p:nvPr/>
        </p:nvGrpSpPr>
        <p:grpSpPr>
          <a:xfrm>
            <a:off x="810598" y="1900349"/>
            <a:ext cx="8333402" cy="5594272"/>
            <a:chOff x="0" y="0"/>
            <a:chExt cx="2194805" cy="1473389"/>
          </a:xfrm>
        </p:grpSpPr>
        <p:sp>
          <p:nvSpPr>
            <p:cNvPr id="7" name="Freeform 7"/>
            <p:cNvSpPr/>
            <p:nvPr/>
          </p:nvSpPr>
          <p:spPr>
            <a:xfrm>
              <a:off x="0" y="0"/>
              <a:ext cx="2194805" cy="1473389"/>
            </a:xfrm>
            <a:custGeom>
              <a:avLst/>
              <a:gdLst/>
              <a:ahLst/>
              <a:cxnLst/>
              <a:rect l="l" t="t" r="r" b="b"/>
              <a:pathLst>
                <a:path w="2194805" h="1473389">
                  <a:moveTo>
                    <a:pt x="47380" y="0"/>
                  </a:moveTo>
                  <a:lnTo>
                    <a:pt x="2147425" y="0"/>
                  </a:lnTo>
                  <a:cubicBezTo>
                    <a:pt x="2173593" y="0"/>
                    <a:pt x="2194805" y="21213"/>
                    <a:pt x="2194805" y="47380"/>
                  </a:cubicBezTo>
                  <a:lnTo>
                    <a:pt x="2194805" y="1426009"/>
                  </a:lnTo>
                  <a:cubicBezTo>
                    <a:pt x="2194805" y="1452176"/>
                    <a:pt x="2173593" y="1473389"/>
                    <a:pt x="2147425" y="1473389"/>
                  </a:cubicBezTo>
                  <a:lnTo>
                    <a:pt x="47380" y="1473389"/>
                  </a:lnTo>
                  <a:cubicBezTo>
                    <a:pt x="21213" y="1473389"/>
                    <a:pt x="0" y="1452176"/>
                    <a:pt x="0" y="1426009"/>
                  </a:cubicBezTo>
                  <a:lnTo>
                    <a:pt x="0" y="47380"/>
                  </a:lnTo>
                  <a:cubicBezTo>
                    <a:pt x="0" y="21213"/>
                    <a:pt x="21213" y="0"/>
                    <a:pt x="47380" y="0"/>
                  </a:cubicBezTo>
                  <a:close/>
                </a:path>
              </a:pathLst>
            </a:custGeom>
            <a:solidFill>
              <a:srgbClr val="E0EFF4"/>
            </a:solidFill>
          </p:spPr>
          <p:txBody>
            <a:bodyPr/>
            <a:lstStyle/>
            <a:p>
              <a:endParaRPr lang="en-US"/>
            </a:p>
          </p:txBody>
        </p:sp>
        <p:sp>
          <p:nvSpPr>
            <p:cNvPr id="8" name="TextBox 8"/>
            <p:cNvSpPr txBox="1"/>
            <p:nvPr/>
          </p:nvSpPr>
          <p:spPr>
            <a:xfrm>
              <a:off x="0" y="-38100"/>
              <a:ext cx="2194805" cy="151148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629067" y="2790932"/>
            <a:ext cx="8333402" cy="3813106"/>
            <a:chOff x="0" y="0"/>
            <a:chExt cx="2194805" cy="1004275"/>
          </a:xfrm>
        </p:grpSpPr>
        <p:sp>
          <p:nvSpPr>
            <p:cNvPr id="10" name="Freeform 10"/>
            <p:cNvSpPr/>
            <p:nvPr/>
          </p:nvSpPr>
          <p:spPr>
            <a:xfrm>
              <a:off x="0" y="0"/>
              <a:ext cx="2194805" cy="1004275"/>
            </a:xfrm>
            <a:custGeom>
              <a:avLst/>
              <a:gdLst/>
              <a:ahLst/>
              <a:cxnLst/>
              <a:rect l="l" t="t" r="r" b="b"/>
              <a:pathLst>
                <a:path w="2194805" h="1004275">
                  <a:moveTo>
                    <a:pt x="47380" y="0"/>
                  </a:moveTo>
                  <a:lnTo>
                    <a:pt x="2147425" y="0"/>
                  </a:lnTo>
                  <a:cubicBezTo>
                    <a:pt x="2173593" y="0"/>
                    <a:pt x="2194805" y="21213"/>
                    <a:pt x="2194805" y="47380"/>
                  </a:cubicBezTo>
                  <a:lnTo>
                    <a:pt x="2194805" y="956895"/>
                  </a:lnTo>
                  <a:cubicBezTo>
                    <a:pt x="2194805" y="983062"/>
                    <a:pt x="2173593" y="1004275"/>
                    <a:pt x="2147425" y="1004275"/>
                  </a:cubicBezTo>
                  <a:lnTo>
                    <a:pt x="47380" y="1004275"/>
                  </a:lnTo>
                  <a:cubicBezTo>
                    <a:pt x="21213" y="1004275"/>
                    <a:pt x="0" y="983062"/>
                    <a:pt x="0" y="956895"/>
                  </a:cubicBezTo>
                  <a:lnTo>
                    <a:pt x="0" y="47380"/>
                  </a:lnTo>
                  <a:cubicBezTo>
                    <a:pt x="0" y="21213"/>
                    <a:pt x="21213" y="0"/>
                    <a:pt x="47380" y="0"/>
                  </a:cubicBezTo>
                  <a:close/>
                </a:path>
              </a:pathLst>
            </a:custGeom>
            <a:solidFill>
              <a:srgbClr val="E0EFF4"/>
            </a:solidFill>
          </p:spPr>
          <p:txBody>
            <a:bodyPr/>
            <a:lstStyle/>
            <a:p>
              <a:endParaRPr lang="en-US"/>
            </a:p>
          </p:txBody>
        </p:sp>
        <p:sp>
          <p:nvSpPr>
            <p:cNvPr id="11" name="TextBox 11"/>
            <p:cNvSpPr txBox="1"/>
            <p:nvPr/>
          </p:nvSpPr>
          <p:spPr>
            <a:xfrm>
              <a:off x="0" y="-38100"/>
              <a:ext cx="2194805" cy="104237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810598" y="2205110"/>
            <a:ext cx="7819864" cy="4908550"/>
          </a:xfrm>
          <a:prstGeom prst="rect">
            <a:avLst/>
          </a:prstGeom>
        </p:spPr>
        <p:txBody>
          <a:bodyPr lIns="0" tIns="0" rIns="0" bIns="0" rtlCol="0" anchor="t">
            <a:spAutoFit/>
          </a:bodyPr>
          <a:lstStyle/>
          <a:p>
            <a:pPr marL="863599" lvl="1" indent="-431800" algn="l">
              <a:lnSpc>
                <a:spcPts val="5599"/>
              </a:lnSpc>
              <a:buFont typeface="Arial"/>
              <a:buChar char="•"/>
            </a:pPr>
            <a:r>
              <a:rPr lang="en-US" sz="3999">
                <a:solidFill>
                  <a:srgbClr val="2A2969"/>
                </a:solidFill>
                <a:latin typeface="Roboto Condensed"/>
                <a:ea typeface="Roboto Condensed"/>
                <a:cs typeface="Roboto Condensed"/>
                <a:sym typeface="Roboto Condensed"/>
              </a:rPr>
              <a:t>HS thực hiện nhiệm vụ theo 4 nhóm, trong vòng 20 phút.</a:t>
            </a:r>
          </a:p>
          <a:p>
            <a:pPr marL="863599" lvl="1" indent="-431800" algn="just">
              <a:lnSpc>
                <a:spcPts val="5599"/>
              </a:lnSpc>
              <a:buFont typeface="Arial"/>
              <a:buChar char="•"/>
            </a:pPr>
            <a:r>
              <a:rPr lang="en-US" sz="3999">
                <a:solidFill>
                  <a:srgbClr val="2A2969"/>
                </a:solidFill>
                <a:latin typeface="Roboto Condensed"/>
                <a:ea typeface="Roboto Condensed"/>
                <a:cs typeface="Roboto Condensed"/>
                <a:sym typeface="Roboto Condensed"/>
              </a:rPr>
              <a:t>GV cho HS bốc thăm nhiệm vụ, tìm kiếm thông tin bài học và HS chuẩn bị tại lớp trong 20p. HS được sử dụng các thiết bị điện tử để tra cứu thông tin.</a:t>
            </a:r>
          </a:p>
        </p:txBody>
      </p:sp>
      <p:sp>
        <p:nvSpPr>
          <p:cNvPr id="13" name="TextBox 13"/>
          <p:cNvSpPr txBox="1"/>
          <p:nvPr/>
        </p:nvSpPr>
        <p:spPr>
          <a:xfrm>
            <a:off x="9277350" y="3373253"/>
            <a:ext cx="8333402" cy="279400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2A2969"/>
                </a:solidFill>
                <a:latin typeface="Roboto Condensed"/>
                <a:ea typeface="Roboto Condensed"/>
                <a:cs typeface="Roboto Condensed"/>
                <a:sym typeface="Roboto Condensed"/>
              </a:rPr>
              <a:t>Mỗi nhóm có 7 phút để báo cáo sản phẩm, HS phía dưới sẽ ghi chép và bổ sung, Gv sẽ đưa đáp án để check sau cùng.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3198664" y="619065"/>
            <a:ext cx="11890672" cy="1459992"/>
            <a:chOff x="0" y="0"/>
            <a:chExt cx="3131700" cy="384525"/>
          </a:xfrm>
        </p:grpSpPr>
        <p:sp>
          <p:nvSpPr>
            <p:cNvPr id="8" name="Freeform 8"/>
            <p:cNvSpPr/>
            <p:nvPr/>
          </p:nvSpPr>
          <p:spPr>
            <a:xfrm>
              <a:off x="0" y="0"/>
              <a:ext cx="3131700" cy="384525"/>
            </a:xfrm>
            <a:custGeom>
              <a:avLst/>
              <a:gdLst/>
              <a:ahLst/>
              <a:cxnLst/>
              <a:rect l="l" t="t" r="r" b="b"/>
              <a:pathLst>
                <a:path w="3131700" h="384525">
                  <a:moveTo>
                    <a:pt x="33206" y="0"/>
                  </a:moveTo>
                  <a:lnTo>
                    <a:pt x="3098494" y="0"/>
                  </a:lnTo>
                  <a:cubicBezTo>
                    <a:pt x="3116833" y="0"/>
                    <a:pt x="3131700" y="14867"/>
                    <a:pt x="3131700" y="33206"/>
                  </a:cubicBezTo>
                  <a:lnTo>
                    <a:pt x="3131700" y="351319"/>
                  </a:lnTo>
                  <a:cubicBezTo>
                    <a:pt x="3131700" y="369658"/>
                    <a:pt x="3116833" y="384525"/>
                    <a:pt x="3098494" y="384525"/>
                  </a:cubicBezTo>
                  <a:lnTo>
                    <a:pt x="33206" y="384525"/>
                  </a:lnTo>
                  <a:cubicBezTo>
                    <a:pt x="14867" y="384525"/>
                    <a:pt x="0" y="369658"/>
                    <a:pt x="0" y="351319"/>
                  </a:cubicBezTo>
                  <a:lnTo>
                    <a:pt x="0" y="33206"/>
                  </a:lnTo>
                  <a:cubicBezTo>
                    <a:pt x="0" y="14867"/>
                    <a:pt x="14867" y="0"/>
                    <a:pt x="33206" y="0"/>
                  </a:cubicBezTo>
                  <a:close/>
                </a:path>
              </a:pathLst>
            </a:custGeom>
            <a:solidFill>
              <a:srgbClr val="DDA747"/>
            </a:solidFill>
          </p:spPr>
          <p:txBody>
            <a:bodyPr/>
            <a:lstStyle/>
            <a:p>
              <a:endParaRPr lang="en-US"/>
            </a:p>
          </p:txBody>
        </p:sp>
        <p:sp>
          <p:nvSpPr>
            <p:cNvPr id="9" name="TextBox 9"/>
            <p:cNvSpPr txBox="1"/>
            <p:nvPr/>
          </p:nvSpPr>
          <p:spPr>
            <a:xfrm>
              <a:off x="0" y="-152400"/>
              <a:ext cx="3131700" cy="536925"/>
            </a:xfrm>
            <a:prstGeom prst="rect">
              <a:avLst/>
            </a:prstGeom>
          </p:spPr>
          <p:txBody>
            <a:bodyPr lIns="50800" tIns="50800" rIns="50800" bIns="50800" rtlCol="0" anchor="ctr"/>
            <a:lstStyle/>
            <a:p>
              <a:pPr algn="ctr">
                <a:lnSpc>
                  <a:spcPts val="8400"/>
                </a:lnSpc>
                <a:spcBef>
                  <a:spcPct val="0"/>
                </a:spcBef>
              </a:pPr>
              <a:r>
                <a:rPr lang="en-US" sz="6000">
                  <a:solidFill>
                    <a:srgbClr val="FFFFFF"/>
                  </a:solidFill>
                  <a:latin typeface="#9Slide05 Phobia"/>
                  <a:ea typeface="#9Slide05 Phobia"/>
                  <a:cs typeface="#9Slide05 Phobia"/>
                  <a:sym typeface="#9Slide05 Phobia"/>
                </a:rPr>
                <a:t>Câu 5: Nhân vật trữ tình trong bài thơ “Chiều xuân” là ai?</a:t>
              </a:r>
            </a:p>
          </p:txBody>
        </p:sp>
      </p:grpSp>
      <p:grpSp>
        <p:nvGrpSpPr>
          <p:cNvPr id="10" name="Group 10"/>
          <p:cNvGrpSpPr/>
          <p:nvPr/>
        </p:nvGrpSpPr>
        <p:grpSpPr>
          <a:xfrm>
            <a:off x="1028700" y="2564832"/>
            <a:ext cx="6434597" cy="1543050"/>
            <a:chOff x="0" y="0"/>
            <a:chExt cx="1694709" cy="406400"/>
          </a:xfrm>
        </p:grpSpPr>
        <p:sp>
          <p:nvSpPr>
            <p:cNvPr id="11" name="Freeform 11"/>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Tôi</a:t>
              </a:r>
            </a:p>
          </p:txBody>
        </p:sp>
      </p:grpSp>
      <p:grpSp>
        <p:nvGrpSpPr>
          <p:cNvPr id="13" name="Group 13"/>
          <p:cNvGrpSpPr/>
          <p:nvPr/>
        </p:nvGrpSpPr>
        <p:grpSpPr>
          <a:xfrm>
            <a:off x="1028700" y="5079432"/>
            <a:ext cx="6434597" cy="1543050"/>
            <a:chOff x="0" y="0"/>
            <a:chExt cx="1694709" cy="406400"/>
          </a:xfrm>
        </p:grpSpPr>
        <p:sp>
          <p:nvSpPr>
            <p:cNvPr id="14" name="Freeform 14"/>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Mẹ</a:t>
              </a:r>
            </a:p>
          </p:txBody>
        </p:sp>
      </p:grpSp>
      <p:grpSp>
        <p:nvGrpSpPr>
          <p:cNvPr id="16" name="Group 16"/>
          <p:cNvGrpSpPr/>
          <p:nvPr/>
        </p:nvGrpSpPr>
        <p:grpSpPr>
          <a:xfrm>
            <a:off x="9630231" y="2564832"/>
            <a:ext cx="6434597" cy="1543050"/>
            <a:chOff x="0" y="0"/>
            <a:chExt cx="1694709" cy="406400"/>
          </a:xfrm>
        </p:grpSpPr>
        <p:sp>
          <p:nvSpPr>
            <p:cNvPr id="17" name="Freeform 17"/>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Ẩn mình</a:t>
              </a:r>
            </a:p>
          </p:txBody>
        </p:sp>
      </p:grpSp>
      <p:grpSp>
        <p:nvGrpSpPr>
          <p:cNvPr id="19" name="Group 19"/>
          <p:cNvGrpSpPr/>
          <p:nvPr/>
        </p:nvGrpSpPr>
        <p:grpSpPr>
          <a:xfrm>
            <a:off x="9630231" y="5079432"/>
            <a:ext cx="6434597" cy="1543050"/>
            <a:chOff x="0" y="0"/>
            <a:chExt cx="1694709" cy="406400"/>
          </a:xfrm>
        </p:grpSpPr>
        <p:sp>
          <p:nvSpPr>
            <p:cNvPr id="20" name="Freeform 20"/>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D.Chiều xuân</a:t>
              </a:r>
            </a:p>
          </p:txBody>
        </p:sp>
      </p:grpSp>
      <p:sp>
        <p:nvSpPr>
          <p:cNvPr id="22" name="Freeform 22"/>
          <p:cNvSpPr/>
          <p:nvPr/>
        </p:nvSpPr>
        <p:spPr>
          <a:xfrm>
            <a:off x="14763921" y="2783965"/>
            <a:ext cx="1301661" cy="1104785"/>
          </a:xfrm>
          <a:custGeom>
            <a:avLst/>
            <a:gdLst/>
            <a:ahLst/>
            <a:cxnLst/>
            <a:rect l="l" t="t" r="r" b="b"/>
            <a:pathLst>
              <a:path w="1301661" h="1104785">
                <a:moveTo>
                  <a:pt x="0" y="0"/>
                </a:moveTo>
                <a:lnTo>
                  <a:pt x="1301661" y="0"/>
                </a:lnTo>
                <a:lnTo>
                  <a:pt x="1301661" y="1104785"/>
                </a:lnTo>
                <a:lnTo>
                  <a:pt x="0" y="1104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2327857" y="729013"/>
            <a:ext cx="13632285" cy="1450464"/>
            <a:chOff x="0" y="0"/>
            <a:chExt cx="3590396" cy="382015"/>
          </a:xfrm>
        </p:grpSpPr>
        <p:sp>
          <p:nvSpPr>
            <p:cNvPr id="8" name="Freeform 8"/>
            <p:cNvSpPr/>
            <p:nvPr/>
          </p:nvSpPr>
          <p:spPr>
            <a:xfrm>
              <a:off x="0" y="0"/>
              <a:ext cx="3590396" cy="382015"/>
            </a:xfrm>
            <a:custGeom>
              <a:avLst/>
              <a:gdLst/>
              <a:ahLst/>
              <a:cxnLst/>
              <a:rect l="l" t="t" r="r" b="b"/>
              <a:pathLst>
                <a:path w="3590396" h="382015">
                  <a:moveTo>
                    <a:pt x="28963" y="0"/>
                  </a:moveTo>
                  <a:lnTo>
                    <a:pt x="3561433" y="0"/>
                  </a:lnTo>
                  <a:cubicBezTo>
                    <a:pt x="3569114" y="0"/>
                    <a:pt x="3576481" y="3051"/>
                    <a:pt x="3581913" y="8483"/>
                  </a:cubicBezTo>
                  <a:cubicBezTo>
                    <a:pt x="3587345" y="13915"/>
                    <a:pt x="3590396" y="21282"/>
                    <a:pt x="3590396" y="28963"/>
                  </a:cubicBezTo>
                  <a:lnTo>
                    <a:pt x="3590396" y="353052"/>
                  </a:lnTo>
                  <a:cubicBezTo>
                    <a:pt x="3590396" y="360733"/>
                    <a:pt x="3587345" y="368100"/>
                    <a:pt x="3581913" y="373532"/>
                  </a:cubicBezTo>
                  <a:cubicBezTo>
                    <a:pt x="3576481" y="378964"/>
                    <a:pt x="3569114" y="382015"/>
                    <a:pt x="3561433" y="382015"/>
                  </a:cubicBezTo>
                  <a:lnTo>
                    <a:pt x="28963" y="382015"/>
                  </a:lnTo>
                  <a:cubicBezTo>
                    <a:pt x="21282" y="382015"/>
                    <a:pt x="13915" y="378964"/>
                    <a:pt x="8483" y="373532"/>
                  </a:cubicBezTo>
                  <a:cubicBezTo>
                    <a:pt x="3051" y="368100"/>
                    <a:pt x="0" y="360733"/>
                    <a:pt x="0" y="353052"/>
                  </a:cubicBezTo>
                  <a:lnTo>
                    <a:pt x="0" y="28963"/>
                  </a:lnTo>
                  <a:cubicBezTo>
                    <a:pt x="0" y="21282"/>
                    <a:pt x="3051" y="13915"/>
                    <a:pt x="8483" y="8483"/>
                  </a:cubicBezTo>
                  <a:cubicBezTo>
                    <a:pt x="13915" y="3051"/>
                    <a:pt x="21282" y="0"/>
                    <a:pt x="28963" y="0"/>
                  </a:cubicBezTo>
                  <a:close/>
                </a:path>
              </a:pathLst>
            </a:custGeom>
            <a:solidFill>
              <a:srgbClr val="DDA747"/>
            </a:solidFill>
          </p:spPr>
          <p:txBody>
            <a:bodyPr/>
            <a:lstStyle/>
            <a:p>
              <a:endParaRPr lang="en-US"/>
            </a:p>
          </p:txBody>
        </p:sp>
        <p:sp>
          <p:nvSpPr>
            <p:cNvPr id="9" name="TextBox 9"/>
            <p:cNvSpPr txBox="1"/>
            <p:nvPr/>
          </p:nvSpPr>
          <p:spPr>
            <a:xfrm>
              <a:off x="0" y="-142875"/>
              <a:ext cx="3590396" cy="524890"/>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6: Đối tượng trữ tình trong bài thơ “Nhật kí đô thị hóa” là ai?</a:t>
              </a:r>
            </a:p>
          </p:txBody>
        </p:sp>
      </p:grpSp>
      <p:grpSp>
        <p:nvGrpSpPr>
          <p:cNvPr id="10" name="Group 10"/>
          <p:cNvGrpSpPr/>
          <p:nvPr/>
        </p:nvGrpSpPr>
        <p:grpSpPr>
          <a:xfrm>
            <a:off x="1625936" y="3481759"/>
            <a:ext cx="6434597" cy="1543050"/>
            <a:chOff x="0" y="0"/>
            <a:chExt cx="1694709" cy="406400"/>
          </a:xfrm>
        </p:grpSpPr>
        <p:sp>
          <p:nvSpPr>
            <p:cNvPr id="11" name="Freeform 11"/>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Tôi</a:t>
              </a:r>
            </a:p>
          </p:txBody>
        </p:sp>
      </p:grpSp>
      <p:grpSp>
        <p:nvGrpSpPr>
          <p:cNvPr id="13" name="Group 13"/>
          <p:cNvGrpSpPr/>
          <p:nvPr/>
        </p:nvGrpSpPr>
        <p:grpSpPr>
          <a:xfrm>
            <a:off x="1625936" y="5841294"/>
            <a:ext cx="6434597" cy="1543050"/>
            <a:chOff x="0" y="0"/>
            <a:chExt cx="1694709" cy="406400"/>
          </a:xfrm>
        </p:grpSpPr>
        <p:sp>
          <p:nvSpPr>
            <p:cNvPr id="14" name="Freeform 14"/>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Mẹ</a:t>
              </a:r>
            </a:p>
          </p:txBody>
        </p:sp>
      </p:grpSp>
      <p:grpSp>
        <p:nvGrpSpPr>
          <p:cNvPr id="16" name="Group 16"/>
          <p:cNvGrpSpPr/>
          <p:nvPr/>
        </p:nvGrpSpPr>
        <p:grpSpPr>
          <a:xfrm>
            <a:off x="10227467" y="3481759"/>
            <a:ext cx="6434597" cy="1543050"/>
            <a:chOff x="0" y="0"/>
            <a:chExt cx="1694709" cy="406400"/>
          </a:xfrm>
        </p:grpSpPr>
        <p:sp>
          <p:nvSpPr>
            <p:cNvPr id="17" name="Freeform 17"/>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Ẩn mình</a:t>
              </a:r>
            </a:p>
          </p:txBody>
        </p:sp>
      </p:grpSp>
      <p:grpSp>
        <p:nvGrpSpPr>
          <p:cNvPr id="19" name="Group 19"/>
          <p:cNvGrpSpPr/>
          <p:nvPr/>
        </p:nvGrpSpPr>
        <p:grpSpPr>
          <a:xfrm>
            <a:off x="10227467" y="5622161"/>
            <a:ext cx="6434597" cy="1543050"/>
            <a:chOff x="0" y="0"/>
            <a:chExt cx="1694709" cy="406400"/>
          </a:xfrm>
        </p:grpSpPr>
        <p:sp>
          <p:nvSpPr>
            <p:cNvPr id="20" name="Freeform 20"/>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D.Chiều xuân</a:t>
              </a:r>
            </a:p>
          </p:txBody>
        </p:sp>
      </p:grpSp>
      <p:sp>
        <p:nvSpPr>
          <p:cNvPr id="22" name="Freeform 22"/>
          <p:cNvSpPr/>
          <p:nvPr/>
        </p:nvSpPr>
        <p:spPr>
          <a:xfrm>
            <a:off x="6663160" y="6060426"/>
            <a:ext cx="1301661" cy="1104785"/>
          </a:xfrm>
          <a:custGeom>
            <a:avLst/>
            <a:gdLst/>
            <a:ahLst/>
            <a:cxnLst/>
            <a:rect l="l" t="t" r="r" b="b"/>
            <a:pathLst>
              <a:path w="1301661" h="1104785">
                <a:moveTo>
                  <a:pt x="0" y="0"/>
                </a:moveTo>
                <a:lnTo>
                  <a:pt x="1301661" y="0"/>
                </a:lnTo>
                <a:lnTo>
                  <a:pt x="1301661" y="1104785"/>
                </a:lnTo>
                <a:lnTo>
                  <a:pt x="0" y="1104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7" name="Group 7"/>
          <p:cNvGrpSpPr/>
          <p:nvPr/>
        </p:nvGrpSpPr>
        <p:grpSpPr>
          <a:xfrm>
            <a:off x="3524079" y="461962"/>
            <a:ext cx="11239842" cy="2526792"/>
            <a:chOff x="0" y="0"/>
            <a:chExt cx="2960288" cy="665493"/>
          </a:xfrm>
        </p:grpSpPr>
        <p:sp>
          <p:nvSpPr>
            <p:cNvPr id="8" name="Freeform 8"/>
            <p:cNvSpPr/>
            <p:nvPr/>
          </p:nvSpPr>
          <p:spPr>
            <a:xfrm>
              <a:off x="0" y="0"/>
              <a:ext cx="2960288" cy="665493"/>
            </a:xfrm>
            <a:custGeom>
              <a:avLst/>
              <a:gdLst/>
              <a:ahLst/>
              <a:cxnLst/>
              <a:rect l="l" t="t" r="r" b="b"/>
              <a:pathLst>
                <a:path w="2960288" h="665493">
                  <a:moveTo>
                    <a:pt x="35128" y="0"/>
                  </a:moveTo>
                  <a:lnTo>
                    <a:pt x="2925159" y="0"/>
                  </a:lnTo>
                  <a:cubicBezTo>
                    <a:pt x="2944560" y="0"/>
                    <a:pt x="2960288" y="15728"/>
                    <a:pt x="2960288" y="35128"/>
                  </a:cubicBezTo>
                  <a:lnTo>
                    <a:pt x="2960288" y="630364"/>
                  </a:lnTo>
                  <a:cubicBezTo>
                    <a:pt x="2960288" y="649765"/>
                    <a:pt x="2944560" y="665493"/>
                    <a:pt x="2925159" y="665493"/>
                  </a:cubicBezTo>
                  <a:lnTo>
                    <a:pt x="35128" y="665493"/>
                  </a:lnTo>
                  <a:cubicBezTo>
                    <a:pt x="15728" y="665493"/>
                    <a:pt x="0" y="649765"/>
                    <a:pt x="0" y="630364"/>
                  </a:cubicBezTo>
                  <a:lnTo>
                    <a:pt x="0" y="35128"/>
                  </a:lnTo>
                  <a:cubicBezTo>
                    <a:pt x="0" y="15728"/>
                    <a:pt x="15728" y="0"/>
                    <a:pt x="35128" y="0"/>
                  </a:cubicBezTo>
                  <a:close/>
                </a:path>
              </a:pathLst>
            </a:custGeom>
            <a:solidFill>
              <a:srgbClr val="DDA747"/>
            </a:solidFill>
          </p:spPr>
          <p:txBody>
            <a:bodyPr/>
            <a:lstStyle/>
            <a:p>
              <a:endParaRPr lang="en-US"/>
            </a:p>
          </p:txBody>
        </p:sp>
        <p:sp>
          <p:nvSpPr>
            <p:cNvPr id="9" name="TextBox 9"/>
            <p:cNvSpPr txBox="1"/>
            <p:nvPr/>
          </p:nvSpPr>
          <p:spPr>
            <a:xfrm>
              <a:off x="0" y="-152400"/>
              <a:ext cx="2960288" cy="817893"/>
            </a:xfrm>
            <a:prstGeom prst="rect">
              <a:avLst/>
            </a:prstGeom>
          </p:spPr>
          <p:txBody>
            <a:bodyPr lIns="50800" tIns="50800" rIns="50800" bIns="50800" rtlCol="0" anchor="ctr"/>
            <a:lstStyle/>
            <a:p>
              <a:pPr algn="ctr">
                <a:lnSpc>
                  <a:spcPts val="8400"/>
                </a:lnSpc>
                <a:spcBef>
                  <a:spcPct val="0"/>
                </a:spcBef>
              </a:pPr>
              <a:r>
                <a:rPr lang="en-US" sz="6000">
                  <a:solidFill>
                    <a:srgbClr val="FFFFFF"/>
                  </a:solidFill>
                  <a:latin typeface="#9Slide05 Phobia"/>
                  <a:ea typeface="#9Slide05 Phobia"/>
                  <a:cs typeface="#9Slide05 Phobia"/>
                  <a:sym typeface="#9Slide05 Phobia"/>
                </a:rPr>
                <a:t>Câu 7: Những biện pháp tu từ được sử dụng chủ yếu trong bài thơ “Nhật kí đô thi hóa” là gì?</a:t>
              </a:r>
            </a:p>
          </p:txBody>
        </p:sp>
      </p:grpSp>
      <p:grpSp>
        <p:nvGrpSpPr>
          <p:cNvPr id="10" name="Group 10"/>
          <p:cNvGrpSpPr/>
          <p:nvPr/>
        </p:nvGrpSpPr>
        <p:grpSpPr>
          <a:xfrm>
            <a:off x="1028700" y="3584259"/>
            <a:ext cx="6434597" cy="1543050"/>
            <a:chOff x="0" y="0"/>
            <a:chExt cx="1694709" cy="406400"/>
          </a:xfrm>
        </p:grpSpPr>
        <p:sp>
          <p:nvSpPr>
            <p:cNvPr id="11" name="Freeform 11"/>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So sánh, nhân hóa, ẩn dụ</a:t>
              </a:r>
            </a:p>
          </p:txBody>
        </p:sp>
      </p:grpSp>
      <p:grpSp>
        <p:nvGrpSpPr>
          <p:cNvPr id="13" name="Group 13"/>
          <p:cNvGrpSpPr/>
          <p:nvPr/>
        </p:nvGrpSpPr>
        <p:grpSpPr>
          <a:xfrm>
            <a:off x="1028700" y="5665663"/>
            <a:ext cx="6434597" cy="1543050"/>
            <a:chOff x="0" y="0"/>
            <a:chExt cx="1694709" cy="406400"/>
          </a:xfrm>
        </p:grpSpPr>
        <p:sp>
          <p:nvSpPr>
            <p:cNvPr id="14" name="Freeform 14"/>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Liệt kê, so sánh, hoán dụ</a:t>
              </a:r>
            </a:p>
          </p:txBody>
        </p:sp>
      </p:grpSp>
      <p:grpSp>
        <p:nvGrpSpPr>
          <p:cNvPr id="16" name="Group 16"/>
          <p:cNvGrpSpPr/>
          <p:nvPr/>
        </p:nvGrpSpPr>
        <p:grpSpPr>
          <a:xfrm>
            <a:off x="9630231" y="3600450"/>
            <a:ext cx="6434597" cy="1543050"/>
            <a:chOff x="0" y="0"/>
            <a:chExt cx="1694709" cy="406400"/>
          </a:xfrm>
        </p:grpSpPr>
        <p:sp>
          <p:nvSpPr>
            <p:cNvPr id="17" name="Freeform 17"/>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Liệt kê, ẩn dụ</a:t>
              </a:r>
            </a:p>
          </p:txBody>
        </p:sp>
      </p:grpSp>
      <p:grpSp>
        <p:nvGrpSpPr>
          <p:cNvPr id="19" name="Group 19"/>
          <p:cNvGrpSpPr/>
          <p:nvPr/>
        </p:nvGrpSpPr>
        <p:grpSpPr>
          <a:xfrm>
            <a:off x="9630231" y="5665663"/>
            <a:ext cx="6434597" cy="1543050"/>
            <a:chOff x="0" y="0"/>
            <a:chExt cx="1694709" cy="406400"/>
          </a:xfrm>
        </p:grpSpPr>
        <p:sp>
          <p:nvSpPr>
            <p:cNvPr id="20" name="Freeform 20"/>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So sánh, liệt kê, hoán dụ</a:t>
              </a:r>
            </a:p>
          </p:txBody>
        </p:sp>
      </p:grpSp>
      <p:sp>
        <p:nvSpPr>
          <p:cNvPr id="22" name="Freeform 22"/>
          <p:cNvSpPr/>
          <p:nvPr/>
        </p:nvSpPr>
        <p:spPr>
          <a:xfrm>
            <a:off x="6812466" y="4355784"/>
            <a:ext cx="1301661" cy="1104785"/>
          </a:xfrm>
          <a:custGeom>
            <a:avLst/>
            <a:gdLst/>
            <a:ahLst/>
            <a:cxnLst/>
            <a:rect l="l" t="t" r="r" b="b"/>
            <a:pathLst>
              <a:path w="1301661" h="1104785">
                <a:moveTo>
                  <a:pt x="0" y="0"/>
                </a:moveTo>
                <a:lnTo>
                  <a:pt x="1301661" y="0"/>
                </a:lnTo>
                <a:lnTo>
                  <a:pt x="1301661" y="1104784"/>
                </a:lnTo>
                <a:lnTo>
                  <a:pt x="0" y="1104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3524079" y="328612"/>
            <a:ext cx="11239842" cy="2526792"/>
            <a:chOff x="0" y="0"/>
            <a:chExt cx="2960288" cy="665493"/>
          </a:xfrm>
        </p:grpSpPr>
        <p:sp>
          <p:nvSpPr>
            <p:cNvPr id="8" name="Freeform 8"/>
            <p:cNvSpPr/>
            <p:nvPr/>
          </p:nvSpPr>
          <p:spPr>
            <a:xfrm>
              <a:off x="0" y="0"/>
              <a:ext cx="2960288" cy="665493"/>
            </a:xfrm>
            <a:custGeom>
              <a:avLst/>
              <a:gdLst/>
              <a:ahLst/>
              <a:cxnLst/>
              <a:rect l="l" t="t" r="r" b="b"/>
              <a:pathLst>
                <a:path w="2960288" h="665493">
                  <a:moveTo>
                    <a:pt x="35128" y="0"/>
                  </a:moveTo>
                  <a:lnTo>
                    <a:pt x="2925159" y="0"/>
                  </a:lnTo>
                  <a:cubicBezTo>
                    <a:pt x="2944560" y="0"/>
                    <a:pt x="2960288" y="15728"/>
                    <a:pt x="2960288" y="35128"/>
                  </a:cubicBezTo>
                  <a:lnTo>
                    <a:pt x="2960288" y="630364"/>
                  </a:lnTo>
                  <a:cubicBezTo>
                    <a:pt x="2960288" y="649765"/>
                    <a:pt x="2944560" y="665493"/>
                    <a:pt x="2925159" y="665493"/>
                  </a:cubicBezTo>
                  <a:lnTo>
                    <a:pt x="35128" y="665493"/>
                  </a:lnTo>
                  <a:cubicBezTo>
                    <a:pt x="15728" y="665493"/>
                    <a:pt x="0" y="649765"/>
                    <a:pt x="0" y="630364"/>
                  </a:cubicBezTo>
                  <a:lnTo>
                    <a:pt x="0" y="35128"/>
                  </a:lnTo>
                  <a:cubicBezTo>
                    <a:pt x="0" y="15728"/>
                    <a:pt x="15728" y="0"/>
                    <a:pt x="35128" y="0"/>
                  </a:cubicBezTo>
                  <a:close/>
                </a:path>
              </a:pathLst>
            </a:custGeom>
            <a:solidFill>
              <a:srgbClr val="DDA747"/>
            </a:solidFill>
          </p:spPr>
          <p:txBody>
            <a:bodyPr/>
            <a:lstStyle/>
            <a:p>
              <a:endParaRPr lang="en-US"/>
            </a:p>
          </p:txBody>
        </p:sp>
        <p:sp>
          <p:nvSpPr>
            <p:cNvPr id="9" name="TextBox 9"/>
            <p:cNvSpPr txBox="1"/>
            <p:nvPr/>
          </p:nvSpPr>
          <p:spPr>
            <a:xfrm>
              <a:off x="0" y="-152400"/>
              <a:ext cx="2960288" cy="817893"/>
            </a:xfrm>
            <a:prstGeom prst="rect">
              <a:avLst/>
            </a:prstGeom>
          </p:spPr>
          <p:txBody>
            <a:bodyPr lIns="50800" tIns="50800" rIns="50800" bIns="50800" rtlCol="0" anchor="ctr"/>
            <a:lstStyle/>
            <a:p>
              <a:pPr algn="ctr">
                <a:lnSpc>
                  <a:spcPts val="8400"/>
                </a:lnSpc>
                <a:spcBef>
                  <a:spcPct val="0"/>
                </a:spcBef>
              </a:pPr>
              <a:r>
                <a:rPr lang="en-US" sz="6000">
                  <a:solidFill>
                    <a:srgbClr val="FFFFFF"/>
                  </a:solidFill>
                  <a:latin typeface="#9Slide05 Phobia"/>
                  <a:ea typeface="#9Slide05 Phobia"/>
                  <a:cs typeface="#9Slide05 Phobia"/>
                  <a:sym typeface="#9Slide05 Phobia"/>
                </a:rPr>
                <a:t>Câu 8: Những biện pháp tu từ được sử dụng chủ yếu trong bài thơ “Chiều xuân” là gì?</a:t>
              </a:r>
            </a:p>
          </p:txBody>
        </p:sp>
      </p:grpSp>
      <p:grpSp>
        <p:nvGrpSpPr>
          <p:cNvPr id="10" name="Group 10"/>
          <p:cNvGrpSpPr/>
          <p:nvPr/>
        </p:nvGrpSpPr>
        <p:grpSpPr>
          <a:xfrm>
            <a:off x="1028700" y="3487600"/>
            <a:ext cx="6434597" cy="1543050"/>
            <a:chOff x="0" y="0"/>
            <a:chExt cx="1694709" cy="406400"/>
          </a:xfrm>
        </p:grpSpPr>
        <p:sp>
          <p:nvSpPr>
            <p:cNvPr id="11" name="Freeform 11"/>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2" name="TextBox 12"/>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So sánh, nhân hóa, ẩn dụ</a:t>
              </a:r>
            </a:p>
          </p:txBody>
        </p:sp>
      </p:grpSp>
      <p:grpSp>
        <p:nvGrpSpPr>
          <p:cNvPr id="13" name="Group 13"/>
          <p:cNvGrpSpPr/>
          <p:nvPr/>
        </p:nvGrpSpPr>
        <p:grpSpPr>
          <a:xfrm>
            <a:off x="1028700" y="5529496"/>
            <a:ext cx="6434597" cy="1543050"/>
            <a:chOff x="0" y="0"/>
            <a:chExt cx="1694709" cy="406400"/>
          </a:xfrm>
        </p:grpSpPr>
        <p:sp>
          <p:nvSpPr>
            <p:cNvPr id="14" name="Freeform 14"/>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5" name="TextBox 15"/>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 Liệt kê, so sánh, hoán dụ</a:t>
              </a:r>
            </a:p>
          </p:txBody>
        </p:sp>
      </p:grpSp>
      <p:grpSp>
        <p:nvGrpSpPr>
          <p:cNvPr id="16" name="Group 16"/>
          <p:cNvGrpSpPr/>
          <p:nvPr/>
        </p:nvGrpSpPr>
        <p:grpSpPr>
          <a:xfrm>
            <a:off x="9630231" y="3487600"/>
            <a:ext cx="6434597" cy="1543050"/>
            <a:chOff x="0" y="0"/>
            <a:chExt cx="1694709" cy="406400"/>
          </a:xfrm>
        </p:grpSpPr>
        <p:sp>
          <p:nvSpPr>
            <p:cNvPr id="17" name="Freeform 17"/>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18" name="TextBox 18"/>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 Liệt kê, ẩn dụ</a:t>
              </a:r>
            </a:p>
          </p:txBody>
        </p:sp>
      </p:grpSp>
      <p:grpSp>
        <p:nvGrpSpPr>
          <p:cNvPr id="19" name="Group 19"/>
          <p:cNvGrpSpPr/>
          <p:nvPr/>
        </p:nvGrpSpPr>
        <p:grpSpPr>
          <a:xfrm>
            <a:off x="9630231" y="5529496"/>
            <a:ext cx="6434597" cy="1543050"/>
            <a:chOff x="0" y="0"/>
            <a:chExt cx="1694709" cy="406400"/>
          </a:xfrm>
        </p:grpSpPr>
        <p:sp>
          <p:nvSpPr>
            <p:cNvPr id="20" name="Freeform 20"/>
            <p:cNvSpPr/>
            <p:nvPr/>
          </p:nvSpPr>
          <p:spPr>
            <a:xfrm>
              <a:off x="0" y="0"/>
              <a:ext cx="1694709" cy="406400"/>
            </a:xfrm>
            <a:custGeom>
              <a:avLst/>
              <a:gdLst/>
              <a:ahLst/>
              <a:cxnLst/>
              <a:rect l="l" t="t" r="r" b="b"/>
              <a:pathLst>
                <a:path w="1694709" h="406400">
                  <a:moveTo>
                    <a:pt x="61362" y="0"/>
                  </a:moveTo>
                  <a:lnTo>
                    <a:pt x="1633347" y="0"/>
                  </a:lnTo>
                  <a:cubicBezTo>
                    <a:pt x="1667236" y="0"/>
                    <a:pt x="1694709" y="27473"/>
                    <a:pt x="1694709" y="61362"/>
                  </a:cubicBezTo>
                  <a:lnTo>
                    <a:pt x="1694709" y="345038"/>
                  </a:lnTo>
                  <a:cubicBezTo>
                    <a:pt x="1694709" y="378927"/>
                    <a:pt x="1667236" y="406400"/>
                    <a:pt x="1633347" y="406400"/>
                  </a:cubicBezTo>
                  <a:lnTo>
                    <a:pt x="61362" y="406400"/>
                  </a:lnTo>
                  <a:cubicBezTo>
                    <a:pt x="27473" y="406400"/>
                    <a:pt x="0" y="378927"/>
                    <a:pt x="0" y="345038"/>
                  </a:cubicBezTo>
                  <a:lnTo>
                    <a:pt x="0" y="61362"/>
                  </a:lnTo>
                  <a:cubicBezTo>
                    <a:pt x="0" y="27473"/>
                    <a:pt x="27473" y="0"/>
                    <a:pt x="61362" y="0"/>
                  </a:cubicBezTo>
                  <a:close/>
                </a:path>
              </a:pathLst>
            </a:custGeom>
            <a:solidFill>
              <a:srgbClr val="F6E8B2"/>
            </a:solidFill>
          </p:spPr>
          <p:txBody>
            <a:bodyPr/>
            <a:lstStyle/>
            <a:p>
              <a:endParaRPr lang="en-US"/>
            </a:p>
          </p:txBody>
        </p:sp>
        <p:sp>
          <p:nvSpPr>
            <p:cNvPr id="21" name="TextBox 21"/>
            <p:cNvSpPr txBox="1"/>
            <p:nvPr/>
          </p:nvSpPr>
          <p:spPr>
            <a:xfrm>
              <a:off x="0" y="-76200"/>
              <a:ext cx="1694709" cy="482600"/>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So sánh, liệt kê, hoán dụ</a:t>
              </a:r>
            </a:p>
          </p:txBody>
        </p:sp>
      </p:grpSp>
      <p:sp>
        <p:nvSpPr>
          <p:cNvPr id="22" name="Freeform 22"/>
          <p:cNvSpPr/>
          <p:nvPr/>
        </p:nvSpPr>
        <p:spPr>
          <a:xfrm>
            <a:off x="15259020" y="3925866"/>
            <a:ext cx="1301661" cy="1104785"/>
          </a:xfrm>
          <a:custGeom>
            <a:avLst/>
            <a:gdLst/>
            <a:ahLst/>
            <a:cxnLst/>
            <a:rect l="l" t="t" r="r" b="b"/>
            <a:pathLst>
              <a:path w="1301661" h="1104785">
                <a:moveTo>
                  <a:pt x="0" y="0"/>
                </a:moveTo>
                <a:lnTo>
                  <a:pt x="1301661" y="0"/>
                </a:lnTo>
                <a:lnTo>
                  <a:pt x="1301661" y="1104784"/>
                </a:lnTo>
                <a:lnTo>
                  <a:pt x="0" y="1104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3524079" y="461962"/>
            <a:ext cx="11239842" cy="1450464"/>
            <a:chOff x="0" y="0"/>
            <a:chExt cx="2960288" cy="382015"/>
          </a:xfrm>
        </p:grpSpPr>
        <p:sp>
          <p:nvSpPr>
            <p:cNvPr id="8" name="Freeform 8"/>
            <p:cNvSpPr/>
            <p:nvPr/>
          </p:nvSpPr>
          <p:spPr>
            <a:xfrm>
              <a:off x="0" y="0"/>
              <a:ext cx="2960288" cy="382015"/>
            </a:xfrm>
            <a:custGeom>
              <a:avLst/>
              <a:gdLst/>
              <a:ahLst/>
              <a:cxnLst/>
              <a:rect l="l" t="t" r="r" b="b"/>
              <a:pathLst>
                <a:path w="2960288" h="382015">
                  <a:moveTo>
                    <a:pt x="35128" y="0"/>
                  </a:moveTo>
                  <a:lnTo>
                    <a:pt x="2925159" y="0"/>
                  </a:lnTo>
                  <a:cubicBezTo>
                    <a:pt x="2944560" y="0"/>
                    <a:pt x="2960288" y="15728"/>
                    <a:pt x="2960288" y="35128"/>
                  </a:cubicBezTo>
                  <a:lnTo>
                    <a:pt x="2960288" y="346887"/>
                  </a:lnTo>
                  <a:cubicBezTo>
                    <a:pt x="2960288" y="366288"/>
                    <a:pt x="2944560" y="382015"/>
                    <a:pt x="2925159" y="382015"/>
                  </a:cubicBezTo>
                  <a:lnTo>
                    <a:pt x="35128" y="382015"/>
                  </a:lnTo>
                  <a:cubicBezTo>
                    <a:pt x="15728" y="382015"/>
                    <a:pt x="0" y="366288"/>
                    <a:pt x="0" y="346887"/>
                  </a:cubicBezTo>
                  <a:lnTo>
                    <a:pt x="0" y="35128"/>
                  </a:lnTo>
                  <a:cubicBezTo>
                    <a:pt x="0" y="15728"/>
                    <a:pt x="15728" y="0"/>
                    <a:pt x="35128" y="0"/>
                  </a:cubicBezTo>
                  <a:close/>
                </a:path>
              </a:pathLst>
            </a:custGeom>
            <a:solidFill>
              <a:srgbClr val="DDA747"/>
            </a:solidFill>
          </p:spPr>
          <p:txBody>
            <a:bodyPr/>
            <a:lstStyle/>
            <a:p>
              <a:endParaRPr lang="en-US"/>
            </a:p>
          </p:txBody>
        </p:sp>
        <p:sp>
          <p:nvSpPr>
            <p:cNvPr id="9" name="TextBox 9"/>
            <p:cNvSpPr txBox="1"/>
            <p:nvPr/>
          </p:nvSpPr>
          <p:spPr>
            <a:xfrm>
              <a:off x="0" y="-142875"/>
              <a:ext cx="2960288" cy="524890"/>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9: Nội dung chính trong bài “Chiều xuân” là gì?</a:t>
              </a:r>
            </a:p>
          </p:txBody>
        </p:sp>
      </p:grpSp>
      <p:grpSp>
        <p:nvGrpSpPr>
          <p:cNvPr id="10" name="Group 10"/>
          <p:cNvGrpSpPr/>
          <p:nvPr/>
        </p:nvGrpSpPr>
        <p:grpSpPr>
          <a:xfrm>
            <a:off x="683494" y="2683766"/>
            <a:ext cx="7962900" cy="2395667"/>
            <a:chOff x="0" y="0"/>
            <a:chExt cx="2097225" cy="630957"/>
          </a:xfrm>
        </p:grpSpPr>
        <p:sp>
          <p:nvSpPr>
            <p:cNvPr id="11" name="Freeform 11"/>
            <p:cNvSpPr/>
            <p:nvPr/>
          </p:nvSpPr>
          <p:spPr>
            <a:xfrm>
              <a:off x="0" y="0"/>
              <a:ext cx="2097225" cy="630957"/>
            </a:xfrm>
            <a:custGeom>
              <a:avLst/>
              <a:gdLst/>
              <a:ahLst/>
              <a:cxnLst/>
              <a:rect l="l" t="t" r="r" b="b"/>
              <a:pathLst>
                <a:path w="2097225" h="630957">
                  <a:moveTo>
                    <a:pt x="49585" y="0"/>
                  </a:moveTo>
                  <a:lnTo>
                    <a:pt x="2047640" y="0"/>
                  </a:lnTo>
                  <a:cubicBezTo>
                    <a:pt x="2075025" y="0"/>
                    <a:pt x="2097225" y="22200"/>
                    <a:pt x="2097225" y="49585"/>
                  </a:cubicBezTo>
                  <a:lnTo>
                    <a:pt x="2097225" y="581373"/>
                  </a:lnTo>
                  <a:cubicBezTo>
                    <a:pt x="2097225" y="594523"/>
                    <a:pt x="2092001" y="607136"/>
                    <a:pt x="2082702" y="616434"/>
                  </a:cubicBezTo>
                  <a:cubicBezTo>
                    <a:pt x="2073403" y="625733"/>
                    <a:pt x="2060791" y="630957"/>
                    <a:pt x="2047640" y="630957"/>
                  </a:cubicBezTo>
                  <a:lnTo>
                    <a:pt x="49585" y="630957"/>
                  </a:lnTo>
                  <a:cubicBezTo>
                    <a:pt x="22200" y="630957"/>
                    <a:pt x="0" y="608758"/>
                    <a:pt x="0" y="581373"/>
                  </a:cubicBezTo>
                  <a:lnTo>
                    <a:pt x="0" y="49585"/>
                  </a:lnTo>
                  <a:cubicBezTo>
                    <a:pt x="0" y="36434"/>
                    <a:pt x="5224" y="23822"/>
                    <a:pt x="14523" y="14523"/>
                  </a:cubicBezTo>
                  <a:cubicBezTo>
                    <a:pt x="23822" y="5224"/>
                    <a:pt x="36434" y="0"/>
                    <a:pt x="49585" y="0"/>
                  </a:cubicBezTo>
                  <a:close/>
                </a:path>
              </a:pathLst>
            </a:custGeom>
            <a:solidFill>
              <a:srgbClr val="F6E8B2"/>
            </a:solidFill>
          </p:spPr>
          <p:txBody>
            <a:bodyPr/>
            <a:lstStyle/>
            <a:p>
              <a:endParaRPr lang="en-US"/>
            </a:p>
          </p:txBody>
        </p:sp>
        <p:sp>
          <p:nvSpPr>
            <p:cNvPr id="12" name="TextBox 12"/>
            <p:cNvSpPr txBox="1"/>
            <p:nvPr/>
          </p:nvSpPr>
          <p:spPr>
            <a:xfrm>
              <a:off x="0" y="-76200"/>
              <a:ext cx="2097225" cy="707157"/>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A. Bày tỏ sự biết ơn thiên nhiên mùa xuân tươi đẹp ở đất Bắc.</a:t>
              </a:r>
            </a:p>
          </p:txBody>
        </p:sp>
      </p:grpSp>
      <p:grpSp>
        <p:nvGrpSpPr>
          <p:cNvPr id="13" name="Group 13"/>
          <p:cNvGrpSpPr/>
          <p:nvPr/>
        </p:nvGrpSpPr>
        <p:grpSpPr>
          <a:xfrm>
            <a:off x="683494" y="5494812"/>
            <a:ext cx="7962900" cy="2255341"/>
            <a:chOff x="0" y="0"/>
            <a:chExt cx="2097225" cy="593999"/>
          </a:xfrm>
        </p:grpSpPr>
        <p:sp>
          <p:nvSpPr>
            <p:cNvPr id="14" name="Freeform 14"/>
            <p:cNvSpPr/>
            <p:nvPr/>
          </p:nvSpPr>
          <p:spPr>
            <a:xfrm>
              <a:off x="0" y="0"/>
              <a:ext cx="2097225" cy="593999"/>
            </a:xfrm>
            <a:custGeom>
              <a:avLst/>
              <a:gdLst/>
              <a:ahLst/>
              <a:cxnLst/>
              <a:rect l="l" t="t" r="r" b="b"/>
              <a:pathLst>
                <a:path w="2097225" h="593999">
                  <a:moveTo>
                    <a:pt x="49585" y="0"/>
                  </a:moveTo>
                  <a:lnTo>
                    <a:pt x="2047640" y="0"/>
                  </a:lnTo>
                  <a:cubicBezTo>
                    <a:pt x="2075025" y="0"/>
                    <a:pt x="2097225" y="22200"/>
                    <a:pt x="2097225" y="49585"/>
                  </a:cubicBezTo>
                  <a:lnTo>
                    <a:pt x="2097225" y="544415"/>
                  </a:lnTo>
                  <a:cubicBezTo>
                    <a:pt x="2097225" y="557565"/>
                    <a:pt x="2092001" y="570177"/>
                    <a:pt x="2082702" y="579476"/>
                  </a:cubicBezTo>
                  <a:cubicBezTo>
                    <a:pt x="2073403" y="588775"/>
                    <a:pt x="2060791" y="593999"/>
                    <a:pt x="2047640" y="593999"/>
                  </a:cubicBezTo>
                  <a:lnTo>
                    <a:pt x="49585" y="593999"/>
                  </a:lnTo>
                  <a:cubicBezTo>
                    <a:pt x="36434" y="593999"/>
                    <a:pt x="23822" y="588775"/>
                    <a:pt x="14523" y="579476"/>
                  </a:cubicBezTo>
                  <a:cubicBezTo>
                    <a:pt x="5224" y="570177"/>
                    <a:pt x="0" y="557565"/>
                    <a:pt x="0" y="544415"/>
                  </a:cubicBezTo>
                  <a:lnTo>
                    <a:pt x="0" y="49585"/>
                  </a:lnTo>
                  <a:cubicBezTo>
                    <a:pt x="0" y="36434"/>
                    <a:pt x="5224" y="23822"/>
                    <a:pt x="14523" y="14523"/>
                  </a:cubicBezTo>
                  <a:cubicBezTo>
                    <a:pt x="23822" y="5224"/>
                    <a:pt x="36434" y="0"/>
                    <a:pt x="49585" y="0"/>
                  </a:cubicBezTo>
                  <a:close/>
                </a:path>
              </a:pathLst>
            </a:custGeom>
            <a:solidFill>
              <a:srgbClr val="F6E8B2"/>
            </a:solidFill>
          </p:spPr>
          <p:txBody>
            <a:bodyPr/>
            <a:lstStyle/>
            <a:p>
              <a:endParaRPr lang="en-US"/>
            </a:p>
          </p:txBody>
        </p:sp>
        <p:sp>
          <p:nvSpPr>
            <p:cNvPr id="15" name="TextBox 15"/>
            <p:cNvSpPr txBox="1"/>
            <p:nvPr/>
          </p:nvSpPr>
          <p:spPr>
            <a:xfrm>
              <a:off x="0" y="-76200"/>
              <a:ext cx="2097225" cy="670199"/>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B.Bày tỏ tình yêu mến vẻ đẹp của mùa xuân đất Bắc từ đó thấy được tình yêu quê hương tha thiết của tác giả.</a:t>
              </a:r>
            </a:p>
          </p:txBody>
        </p:sp>
      </p:grpSp>
      <p:grpSp>
        <p:nvGrpSpPr>
          <p:cNvPr id="16" name="Group 16"/>
          <p:cNvGrpSpPr/>
          <p:nvPr/>
        </p:nvGrpSpPr>
        <p:grpSpPr>
          <a:xfrm>
            <a:off x="9423107" y="2683766"/>
            <a:ext cx="8160626" cy="2315653"/>
            <a:chOff x="0" y="0"/>
            <a:chExt cx="2149301" cy="609884"/>
          </a:xfrm>
        </p:grpSpPr>
        <p:sp>
          <p:nvSpPr>
            <p:cNvPr id="17" name="Freeform 17"/>
            <p:cNvSpPr/>
            <p:nvPr/>
          </p:nvSpPr>
          <p:spPr>
            <a:xfrm>
              <a:off x="0" y="0"/>
              <a:ext cx="2149301" cy="609884"/>
            </a:xfrm>
            <a:custGeom>
              <a:avLst/>
              <a:gdLst/>
              <a:ahLst/>
              <a:cxnLst/>
              <a:rect l="l" t="t" r="r" b="b"/>
              <a:pathLst>
                <a:path w="2149301" h="609884">
                  <a:moveTo>
                    <a:pt x="48383" y="0"/>
                  </a:moveTo>
                  <a:lnTo>
                    <a:pt x="2100917" y="0"/>
                  </a:lnTo>
                  <a:cubicBezTo>
                    <a:pt x="2113749" y="0"/>
                    <a:pt x="2126056" y="5098"/>
                    <a:pt x="2135130" y="14171"/>
                  </a:cubicBezTo>
                  <a:cubicBezTo>
                    <a:pt x="2144203" y="23245"/>
                    <a:pt x="2149301" y="35551"/>
                    <a:pt x="2149301" y="48383"/>
                  </a:cubicBezTo>
                  <a:lnTo>
                    <a:pt x="2149301" y="561501"/>
                  </a:lnTo>
                  <a:cubicBezTo>
                    <a:pt x="2149301" y="574333"/>
                    <a:pt x="2144203" y="586639"/>
                    <a:pt x="2135130" y="595713"/>
                  </a:cubicBezTo>
                  <a:cubicBezTo>
                    <a:pt x="2126056" y="604786"/>
                    <a:pt x="2113749" y="609884"/>
                    <a:pt x="2100917" y="609884"/>
                  </a:cubicBezTo>
                  <a:lnTo>
                    <a:pt x="48383" y="609884"/>
                  </a:lnTo>
                  <a:cubicBezTo>
                    <a:pt x="21662" y="609884"/>
                    <a:pt x="0" y="588222"/>
                    <a:pt x="0" y="561501"/>
                  </a:cubicBezTo>
                  <a:lnTo>
                    <a:pt x="0" y="48383"/>
                  </a:lnTo>
                  <a:cubicBezTo>
                    <a:pt x="0" y="35551"/>
                    <a:pt x="5098" y="23245"/>
                    <a:pt x="14171" y="14171"/>
                  </a:cubicBezTo>
                  <a:cubicBezTo>
                    <a:pt x="23245" y="5098"/>
                    <a:pt x="35551" y="0"/>
                    <a:pt x="48383" y="0"/>
                  </a:cubicBezTo>
                  <a:close/>
                </a:path>
              </a:pathLst>
            </a:custGeom>
            <a:solidFill>
              <a:srgbClr val="F6E8B2"/>
            </a:solidFill>
          </p:spPr>
          <p:txBody>
            <a:bodyPr/>
            <a:lstStyle/>
            <a:p>
              <a:endParaRPr lang="en-US"/>
            </a:p>
          </p:txBody>
        </p:sp>
        <p:sp>
          <p:nvSpPr>
            <p:cNvPr id="18" name="TextBox 18"/>
            <p:cNvSpPr txBox="1"/>
            <p:nvPr/>
          </p:nvSpPr>
          <p:spPr>
            <a:xfrm>
              <a:off x="0" y="-76200"/>
              <a:ext cx="2149301" cy="686084"/>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C.Bày tỏ tình yêu quê hương, biết ơn những thế hệ đi trước của tác giả.</a:t>
              </a:r>
            </a:p>
          </p:txBody>
        </p:sp>
      </p:grpSp>
      <p:grpSp>
        <p:nvGrpSpPr>
          <p:cNvPr id="19" name="Group 19"/>
          <p:cNvGrpSpPr/>
          <p:nvPr/>
        </p:nvGrpSpPr>
        <p:grpSpPr>
          <a:xfrm>
            <a:off x="9630231" y="5494812"/>
            <a:ext cx="7953502" cy="2255341"/>
            <a:chOff x="0" y="0"/>
            <a:chExt cx="2094750" cy="593999"/>
          </a:xfrm>
        </p:grpSpPr>
        <p:sp>
          <p:nvSpPr>
            <p:cNvPr id="20" name="Freeform 20"/>
            <p:cNvSpPr/>
            <p:nvPr/>
          </p:nvSpPr>
          <p:spPr>
            <a:xfrm>
              <a:off x="0" y="0"/>
              <a:ext cx="2094750" cy="593999"/>
            </a:xfrm>
            <a:custGeom>
              <a:avLst/>
              <a:gdLst/>
              <a:ahLst/>
              <a:cxnLst/>
              <a:rect l="l" t="t" r="r" b="b"/>
              <a:pathLst>
                <a:path w="2094750" h="593999">
                  <a:moveTo>
                    <a:pt x="49643" y="0"/>
                  </a:moveTo>
                  <a:lnTo>
                    <a:pt x="2045106" y="0"/>
                  </a:lnTo>
                  <a:cubicBezTo>
                    <a:pt x="2058273" y="0"/>
                    <a:pt x="2070900" y="5230"/>
                    <a:pt x="2080209" y="14540"/>
                  </a:cubicBezTo>
                  <a:cubicBezTo>
                    <a:pt x="2089519" y="23850"/>
                    <a:pt x="2094750" y="36477"/>
                    <a:pt x="2094750" y="49643"/>
                  </a:cubicBezTo>
                  <a:lnTo>
                    <a:pt x="2094750" y="544356"/>
                  </a:lnTo>
                  <a:cubicBezTo>
                    <a:pt x="2094750" y="557522"/>
                    <a:pt x="2089519" y="570149"/>
                    <a:pt x="2080209" y="579459"/>
                  </a:cubicBezTo>
                  <a:cubicBezTo>
                    <a:pt x="2070900" y="588769"/>
                    <a:pt x="2058273" y="593999"/>
                    <a:pt x="2045106" y="593999"/>
                  </a:cubicBezTo>
                  <a:lnTo>
                    <a:pt x="49643" y="593999"/>
                  </a:lnTo>
                  <a:cubicBezTo>
                    <a:pt x="36477" y="593999"/>
                    <a:pt x="23850" y="588769"/>
                    <a:pt x="14540" y="579459"/>
                  </a:cubicBezTo>
                  <a:cubicBezTo>
                    <a:pt x="5230" y="570149"/>
                    <a:pt x="0" y="557522"/>
                    <a:pt x="0" y="544356"/>
                  </a:cubicBezTo>
                  <a:lnTo>
                    <a:pt x="0" y="49643"/>
                  </a:lnTo>
                  <a:cubicBezTo>
                    <a:pt x="0" y="36477"/>
                    <a:pt x="5230" y="23850"/>
                    <a:pt x="14540" y="14540"/>
                  </a:cubicBezTo>
                  <a:cubicBezTo>
                    <a:pt x="23850" y="5230"/>
                    <a:pt x="36477" y="0"/>
                    <a:pt x="49643" y="0"/>
                  </a:cubicBezTo>
                  <a:close/>
                </a:path>
              </a:pathLst>
            </a:custGeom>
            <a:solidFill>
              <a:srgbClr val="F6E8B2"/>
            </a:solidFill>
          </p:spPr>
          <p:txBody>
            <a:bodyPr/>
            <a:lstStyle/>
            <a:p>
              <a:endParaRPr lang="en-US"/>
            </a:p>
          </p:txBody>
        </p:sp>
        <p:sp>
          <p:nvSpPr>
            <p:cNvPr id="21" name="TextBox 21"/>
            <p:cNvSpPr txBox="1"/>
            <p:nvPr/>
          </p:nvSpPr>
          <p:spPr>
            <a:xfrm>
              <a:off x="0" y="-76200"/>
              <a:ext cx="2094750" cy="670199"/>
            </a:xfrm>
            <a:prstGeom prst="rect">
              <a:avLst/>
            </a:prstGeom>
          </p:spPr>
          <p:txBody>
            <a:bodyPr lIns="50800" tIns="50800" rIns="50800" bIns="50800" rtlCol="0" anchor="ctr"/>
            <a:lstStyle/>
            <a:p>
              <a:pPr algn="ctr">
                <a:lnSpc>
                  <a:spcPts val="5599"/>
                </a:lnSpc>
                <a:spcBef>
                  <a:spcPct val="0"/>
                </a:spcBef>
              </a:pPr>
              <a:r>
                <a:rPr lang="en-US" sz="3999" b="1">
                  <a:solidFill>
                    <a:srgbClr val="2A2969"/>
                  </a:solidFill>
                  <a:latin typeface="Roboto Condensed Bold"/>
                  <a:ea typeface="Roboto Condensed Bold"/>
                  <a:cs typeface="Roboto Condensed Bold"/>
                  <a:sym typeface="Roboto Condensed Bold"/>
                </a:rPr>
                <a:t>D. Bày tỏ niềm tự hào về vẻ đẹp trù phú và giàu có của quê hương.</a:t>
              </a:r>
            </a:p>
          </p:txBody>
        </p:sp>
      </p:grpSp>
      <p:sp>
        <p:nvSpPr>
          <p:cNvPr id="22" name="Freeform 22"/>
          <p:cNvSpPr/>
          <p:nvPr/>
        </p:nvSpPr>
        <p:spPr>
          <a:xfrm>
            <a:off x="7995564" y="6070090"/>
            <a:ext cx="1301661" cy="1104785"/>
          </a:xfrm>
          <a:custGeom>
            <a:avLst/>
            <a:gdLst/>
            <a:ahLst/>
            <a:cxnLst/>
            <a:rect l="l" t="t" r="r" b="b"/>
            <a:pathLst>
              <a:path w="1301661" h="1104785">
                <a:moveTo>
                  <a:pt x="0" y="0"/>
                </a:moveTo>
                <a:lnTo>
                  <a:pt x="1301661" y="0"/>
                </a:lnTo>
                <a:lnTo>
                  <a:pt x="1301661" y="1104785"/>
                </a:lnTo>
                <a:lnTo>
                  <a:pt x="0" y="1104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grpSp>
        <p:nvGrpSpPr>
          <p:cNvPr id="7" name="Group 7"/>
          <p:cNvGrpSpPr/>
          <p:nvPr/>
        </p:nvGrpSpPr>
        <p:grpSpPr>
          <a:xfrm>
            <a:off x="3002968" y="573469"/>
            <a:ext cx="12425068" cy="1450464"/>
            <a:chOff x="0" y="0"/>
            <a:chExt cx="3272446" cy="382015"/>
          </a:xfrm>
        </p:grpSpPr>
        <p:sp>
          <p:nvSpPr>
            <p:cNvPr id="8" name="Freeform 8"/>
            <p:cNvSpPr/>
            <p:nvPr/>
          </p:nvSpPr>
          <p:spPr>
            <a:xfrm>
              <a:off x="0" y="0"/>
              <a:ext cx="3272446" cy="382015"/>
            </a:xfrm>
            <a:custGeom>
              <a:avLst/>
              <a:gdLst/>
              <a:ahLst/>
              <a:cxnLst/>
              <a:rect l="l" t="t" r="r" b="b"/>
              <a:pathLst>
                <a:path w="3272446" h="382015">
                  <a:moveTo>
                    <a:pt x="31778" y="0"/>
                  </a:moveTo>
                  <a:lnTo>
                    <a:pt x="3240668" y="0"/>
                  </a:lnTo>
                  <a:cubicBezTo>
                    <a:pt x="3249096" y="0"/>
                    <a:pt x="3257179" y="3348"/>
                    <a:pt x="3263138" y="9307"/>
                  </a:cubicBezTo>
                  <a:cubicBezTo>
                    <a:pt x="3269098" y="15267"/>
                    <a:pt x="3272446" y="23350"/>
                    <a:pt x="3272446" y="31778"/>
                  </a:cubicBezTo>
                  <a:lnTo>
                    <a:pt x="3272446" y="350238"/>
                  </a:lnTo>
                  <a:cubicBezTo>
                    <a:pt x="3272446" y="367788"/>
                    <a:pt x="3258219" y="382015"/>
                    <a:pt x="3240668" y="382015"/>
                  </a:cubicBezTo>
                  <a:lnTo>
                    <a:pt x="31778" y="382015"/>
                  </a:lnTo>
                  <a:cubicBezTo>
                    <a:pt x="23350" y="382015"/>
                    <a:pt x="15267" y="378667"/>
                    <a:pt x="9307" y="372708"/>
                  </a:cubicBezTo>
                  <a:cubicBezTo>
                    <a:pt x="3348" y="366748"/>
                    <a:pt x="0" y="358666"/>
                    <a:pt x="0" y="350238"/>
                  </a:cubicBezTo>
                  <a:lnTo>
                    <a:pt x="0" y="31778"/>
                  </a:lnTo>
                  <a:cubicBezTo>
                    <a:pt x="0" y="14227"/>
                    <a:pt x="14227" y="0"/>
                    <a:pt x="31778" y="0"/>
                  </a:cubicBezTo>
                  <a:close/>
                </a:path>
              </a:pathLst>
            </a:custGeom>
            <a:solidFill>
              <a:srgbClr val="DDA747"/>
            </a:solidFill>
          </p:spPr>
          <p:txBody>
            <a:bodyPr/>
            <a:lstStyle/>
            <a:p>
              <a:endParaRPr lang="en-US"/>
            </a:p>
          </p:txBody>
        </p:sp>
        <p:sp>
          <p:nvSpPr>
            <p:cNvPr id="9" name="TextBox 9"/>
            <p:cNvSpPr txBox="1"/>
            <p:nvPr/>
          </p:nvSpPr>
          <p:spPr>
            <a:xfrm>
              <a:off x="0" y="-142875"/>
              <a:ext cx="3272446" cy="524890"/>
            </a:xfrm>
            <a:prstGeom prst="rect">
              <a:avLst/>
            </a:prstGeom>
          </p:spPr>
          <p:txBody>
            <a:bodyPr lIns="50800" tIns="50800" rIns="50800" bIns="50800" rtlCol="0" anchor="ctr"/>
            <a:lstStyle/>
            <a:p>
              <a:pPr algn="ctr">
                <a:lnSpc>
                  <a:spcPts val="8399"/>
                </a:lnSpc>
                <a:spcBef>
                  <a:spcPct val="0"/>
                </a:spcBef>
              </a:pPr>
              <a:r>
                <a:rPr lang="en-US" sz="5999">
                  <a:solidFill>
                    <a:srgbClr val="FFFFFF"/>
                  </a:solidFill>
                  <a:latin typeface="#9Slide05 Phobia"/>
                  <a:ea typeface="#9Slide05 Phobia"/>
                  <a:cs typeface="#9Slide05 Phobia"/>
                  <a:sym typeface="#9Slide05 Phobia"/>
                </a:rPr>
                <a:t>Câu 10: Nội dung chính trong bài “Nhật kí đô thị hóa” là gì?</a:t>
              </a:r>
            </a:p>
          </p:txBody>
        </p:sp>
      </p:grpSp>
      <p:grpSp>
        <p:nvGrpSpPr>
          <p:cNvPr id="10" name="Group 10"/>
          <p:cNvGrpSpPr/>
          <p:nvPr/>
        </p:nvGrpSpPr>
        <p:grpSpPr>
          <a:xfrm>
            <a:off x="683494" y="2671633"/>
            <a:ext cx="7962900" cy="2395667"/>
            <a:chOff x="0" y="0"/>
            <a:chExt cx="2097225" cy="630957"/>
          </a:xfrm>
        </p:grpSpPr>
        <p:sp>
          <p:nvSpPr>
            <p:cNvPr id="11" name="Freeform 11"/>
            <p:cNvSpPr/>
            <p:nvPr/>
          </p:nvSpPr>
          <p:spPr>
            <a:xfrm>
              <a:off x="0" y="0"/>
              <a:ext cx="2097225" cy="630957"/>
            </a:xfrm>
            <a:custGeom>
              <a:avLst/>
              <a:gdLst/>
              <a:ahLst/>
              <a:cxnLst/>
              <a:rect l="l" t="t" r="r" b="b"/>
              <a:pathLst>
                <a:path w="2097225" h="630957">
                  <a:moveTo>
                    <a:pt x="49585" y="0"/>
                  </a:moveTo>
                  <a:lnTo>
                    <a:pt x="2047640" y="0"/>
                  </a:lnTo>
                  <a:cubicBezTo>
                    <a:pt x="2075025" y="0"/>
                    <a:pt x="2097225" y="22200"/>
                    <a:pt x="2097225" y="49585"/>
                  </a:cubicBezTo>
                  <a:lnTo>
                    <a:pt x="2097225" y="581373"/>
                  </a:lnTo>
                  <a:cubicBezTo>
                    <a:pt x="2097225" y="594523"/>
                    <a:pt x="2092001" y="607136"/>
                    <a:pt x="2082702" y="616434"/>
                  </a:cubicBezTo>
                  <a:cubicBezTo>
                    <a:pt x="2073403" y="625733"/>
                    <a:pt x="2060791" y="630957"/>
                    <a:pt x="2047640" y="630957"/>
                  </a:cubicBezTo>
                  <a:lnTo>
                    <a:pt x="49585" y="630957"/>
                  </a:lnTo>
                  <a:cubicBezTo>
                    <a:pt x="22200" y="630957"/>
                    <a:pt x="0" y="608758"/>
                    <a:pt x="0" y="581373"/>
                  </a:cubicBezTo>
                  <a:lnTo>
                    <a:pt x="0" y="49585"/>
                  </a:lnTo>
                  <a:cubicBezTo>
                    <a:pt x="0" y="36434"/>
                    <a:pt x="5224" y="23822"/>
                    <a:pt x="14523" y="14523"/>
                  </a:cubicBezTo>
                  <a:cubicBezTo>
                    <a:pt x="23822" y="5224"/>
                    <a:pt x="36434" y="0"/>
                    <a:pt x="49585" y="0"/>
                  </a:cubicBezTo>
                  <a:close/>
                </a:path>
              </a:pathLst>
            </a:custGeom>
            <a:solidFill>
              <a:srgbClr val="F6E8B2"/>
            </a:solidFill>
          </p:spPr>
          <p:txBody>
            <a:bodyPr/>
            <a:lstStyle/>
            <a:p>
              <a:endParaRPr lang="en-US"/>
            </a:p>
          </p:txBody>
        </p:sp>
        <p:sp>
          <p:nvSpPr>
            <p:cNvPr id="12" name="TextBox 12"/>
            <p:cNvSpPr txBox="1"/>
            <p:nvPr/>
          </p:nvSpPr>
          <p:spPr>
            <a:xfrm>
              <a:off x="0" y="-76200"/>
              <a:ext cx="2097225" cy="707157"/>
            </a:xfrm>
            <a:prstGeom prst="rect">
              <a:avLst/>
            </a:prstGeom>
          </p:spPr>
          <p:txBody>
            <a:bodyPr lIns="50800" tIns="50800" rIns="50800" bIns="50800" rtlCol="0" anchor="ctr"/>
            <a:lstStyle/>
            <a:p>
              <a:pPr algn="ctr">
                <a:lnSpc>
                  <a:spcPts val="4620"/>
                </a:lnSpc>
                <a:spcBef>
                  <a:spcPct val="0"/>
                </a:spcBef>
              </a:pPr>
              <a:r>
                <a:rPr lang="en-US" sz="3300" b="1">
                  <a:solidFill>
                    <a:srgbClr val="2A2969"/>
                  </a:solidFill>
                  <a:latin typeface="Roboto Condensed Bold"/>
                  <a:ea typeface="Roboto Condensed Bold"/>
                  <a:cs typeface="Roboto Condensed Bold"/>
                  <a:sym typeface="Roboto Condensed Bold"/>
                </a:rPr>
                <a:t>A. Bài thơ là sự trân trọng trước sự giàu đẹp, đổi mới của quê hương trên quãng đường đô thị hóa.</a:t>
              </a:r>
            </a:p>
          </p:txBody>
        </p:sp>
      </p:grpSp>
      <p:grpSp>
        <p:nvGrpSpPr>
          <p:cNvPr id="13" name="Group 13"/>
          <p:cNvGrpSpPr/>
          <p:nvPr/>
        </p:nvGrpSpPr>
        <p:grpSpPr>
          <a:xfrm>
            <a:off x="683494" y="5490121"/>
            <a:ext cx="7962900" cy="2255341"/>
            <a:chOff x="0" y="0"/>
            <a:chExt cx="2097225" cy="593999"/>
          </a:xfrm>
        </p:grpSpPr>
        <p:sp>
          <p:nvSpPr>
            <p:cNvPr id="14" name="Freeform 14"/>
            <p:cNvSpPr/>
            <p:nvPr/>
          </p:nvSpPr>
          <p:spPr>
            <a:xfrm>
              <a:off x="0" y="0"/>
              <a:ext cx="2097225" cy="593999"/>
            </a:xfrm>
            <a:custGeom>
              <a:avLst/>
              <a:gdLst/>
              <a:ahLst/>
              <a:cxnLst/>
              <a:rect l="l" t="t" r="r" b="b"/>
              <a:pathLst>
                <a:path w="2097225" h="593999">
                  <a:moveTo>
                    <a:pt x="49585" y="0"/>
                  </a:moveTo>
                  <a:lnTo>
                    <a:pt x="2047640" y="0"/>
                  </a:lnTo>
                  <a:cubicBezTo>
                    <a:pt x="2075025" y="0"/>
                    <a:pt x="2097225" y="22200"/>
                    <a:pt x="2097225" y="49585"/>
                  </a:cubicBezTo>
                  <a:lnTo>
                    <a:pt x="2097225" y="544415"/>
                  </a:lnTo>
                  <a:cubicBezTo>
                    <a:pt x="2097225" y="557565"/>
                    <a:pt x="2092001" y="570177"/>
                    <a:pt x="2082702" y="579476"/>
                  </a:cubicBezTo>
                  <a:cubicBezTo>
                    <a:pt x="2073403" y="588775"/>
                    <a:pt x="2060791" y="593999"/>
                    <a:pt x="2047640" y="593999"/>
                  </a:cubicBezTo>
                  <a:lnTo>
                    <a:pt x="49585" y="593999"/>
                  </a:lnTo>
                  <a:cubicBezTo>
                    <a:pt x="36434" y="593999"/>
                    <a:pt x="23822" y="588775"/>
                    <a:pt x="14523" y="579476"/>
                  </a:cubicBezTo>
                  <a:cubicBezTo>
                    <a:pt x="5224" y="570177"/>
                    <a:pt x="0" y="557565"/>
                    <a:pt x="0" y="544415"/>
                  </a:cubicBezTo>
                  <a:lnTo>
                    <a:pt x="0" y="49585"/>
                  </a:lnTo>
                  <a:cubicBezTo>
                    <a:pt x="0" y="36434"/>
                    <a:pt x="5224" y="23822"/>
                    <a:pt x="14523" y="14523"/>
                  </a:cubicBezTo>
                  <a:cubicBezTo>
                    <a:pt x="23822" y="5224"/>
                    <a:pt x="36434" y="0"/>
                    <a:pt x="49585" y="0"/>
                  </a:cubicBezTo>
                  <a:close/>
                </a:path>
              </a:pathLst>
            </a:custGeom>
            <a:solidFill>
              <a:srgbClr val="F6E8B2"/>
            </a:solidFill>
          </p:spPr>
          <p:txBody>
            <a:bodyPr/>
            <a:lstStyle/>
            <a:p>
              <a:endParaRPr lang="en-US"/>
            </a:p>
          </p:txBody>
        </p:sp>
        <p:sp>
          <p:nvSpPr>
            <p:cNvPr id="15" name="TextBox 15"/>
            <p:cNvSpPr txBox="1"/>
            <p:nvPr/>
          </p:nvSpPr>
          <p:spPr>
            <a:xfrm>
              <a:off x="0" y="-76200"/>
              <a:ext cx="2097225" cy="670199"/>
            </a:xfrm>
            <a:prstGeom prst="rect">
              <a:avLst/>
            </a:prstGeom>
          </p:spPr>
          <p:txBody>
            <a:bodyPr lIns="50800" tIns="50800" rIns="50800" bIns="50800" rtlCol="0" anchor="ctr"/>
            <a:lstStyle/>
            <a:p>
              <a:pPr algn="ctr">
                <a:lnSpc>
                  <a:spcPts val="4620"/>
                </a:lnSpc>
                <a:spcBef>
                  <a:spcPct val="0"/>
                </a:spcBef>
              </a:pPr>
              <a:r>
                <a:rPr lang="en-US" sz="3300" b="1">
                  <a:solidFill>
                    <a:srgbClr val="2A2969"/>
                  </a:solidFill>
                  <a:latin typeface="Roboto Condensed Bold"/>
                  <a:ea typeface="Roboto Condensed Bold"/>
                  <a:cs typeface="Roboto Condensed Bold"/>
                  <a:sym typeface="Roboto Condensed Bold"/>
                </a:rPr>
                <a:t>B.Bài thơ là sự e dè, sợ hãi của người dân thôn quê trước sự thay đổi của quá trình đô thị hóa</a:t>
              </a:r>
            </a:p>
          </p:txBody>
        </p:sp>
      </p:grpSp>
      <p:grpSp>
        <p:nvGrpSpPr>
          <p:cNvPr id="16" name="Group 16"/>
          <p:cNvGrpSpPr/>
          <p:nvPr/>
        </p:nvGrpSpPr>
        <p:grpSpPr>
          <a:xfrm>
            <a:off x="9380423" y="2711640"/>
            <a:ext cx="8160626" cy="2315653"/>
            <a:chOff x="0" y="0"/>
            <a:chExt cx="2149301" cy="609884"/>
          </a:xfrm>
        </p:grpSpPr>
        <p:sp>
          <p:nvSpPr>
            <p:cNvPr id="17" name="Freeform 17"/>
            <p:cNvSpPr/>
            <p:nvPr/>
          </p:nvSpPr>
          <p:spPr>
            <a:xfrm>
              <a:off x="0" y="0"/>
              <a:ext cx="2149301" cy="609884"/>
            </a:xfrm>
            <a:custGeom>
              <a:avLst/>
              <a:gdLst/>
              <a:ahLst/>
              <a:cxnLst/>
              <a:rect l="l" t="t" r="r" b="b"/>
              <a:pathLst>
                <a:path w="2149301" h="609884">
                  <a:moveTo>
                    <a:pt x="48383" y="0"/>
                  </a:moveTo>
                  <a:lnTo>
                    <a:pt x="2100917" y="0"/>
                  </a:lnTo>
                  <a:cubicBezTo>
                    <a:pt x="2113749" y="0"/>
                    <a:pt x="2126056" y="5098"/>
                    <a:pt x="2135130" y="14171"/>
                  </a:cubicBezTo>
                  <a:cubicBezTo>
                    <a:pt x="2144203" y="23245"/>
                    <a:pt x="2149301" y="35551"/>
                    <a:pt x="2149301" y="48383"/>
                  </a:cubicBezTo>
                  <a:lnTo>
                    <a:pt x="2149301" y="561501"/>
                  </a:lnTo>
                  <a:cubicBezTo>
                    <a:pt x="2149301" y="574333"/>
                    <a:pt x="2144203" y="586639"/>
                    <a:pt x="2135130" y="595713"/>
                  </a:cubicBezTo>
                  <a:cubicBezTo>
                    <a:pt x="2126056" y="604786"/>
                    <a:pt x="2113749" y="609884"/>
                    <a:pt x="2100917" y="609884"/>
                  </a:cubicBezTo>
                  <a:lnTo>
                    <a:pt x="48383" y="609884"/>
                  </a:lnTo>
                  <a:cubicBezTo>
                    <a:pt x="21662" y="609884"/>
                    <a:pt x="0" y="588222"/>
                    <a:pt x="0" y="561501"/>
                  </a:cubicBezTo>
                  <a:lnTo>
                    <a:pt x="0" y="48383"/>
                  </a:lnTo>
                  <a:cubicBezTo>
                    <a:pt x="0" y="35551"/>
                    <a:pt x="5098" y="23245"/>
                    <a:pt x="14171" y="14171"/>
                  </a:cubicBezTo>
                  <a:cubicBezTo>
                    <a:pt x="23245" y="5098"/>
                    <a:pt x="35551" y="0"/>
                    <a:pt x="48383" y="0"/>
                  </a:cubicBezTo>
                  <a:close/>
                </a:path>
              </a:pathLst>
            </a:custGeom>
            <a:solidFill>
              <a:srgbClr val="F6E8B2"/>
            </a:solidFill>
          </p:spPr>
          <p:txBody>
            <a:bodyPr/>
            <a:lstStyle/>
            <a:p>
              <a:endParaRPr lang="en-US"/>
            </a:p>
          </p:txBody>
        </p:sp>
        <p:sp>
          <p:nvSpPr>
            <p:cNvPr id="18" name="TextBox 18"/>
            <p:cNvSpPr txBox="1"/>
            <p:nvPr/>
          </p:nvSpPr>
          <p:spPr>
            <a:xfrm>
              <a:off x="0" y="-76200"/>
              <a:ext cx="2149301" cy="686084"/>
            </a:xfrm>
            <a:prstGeom prst="rect">
              <a:avLst/>
            </a:prstGeom>
          </p:spPr>
          <p:txBody>
            <a:bodyPr lIns="50800" tIns="50800" rIns="50800" bIns="50800" rtlCol="0" anchor="ctr"/>
            <a:lstStyle/>
            <a:p>
              <a:pPr algn="ctr">
                <a:lnSpc>
                  <a:spcPts val="4620"/>
                </a:lnSpc>
                <a:spcBef>
                  <a:spcPct val="0"/>
                </a:spcBef>
              </a:pPr>
              <a:r>
                <a:rPr lang="en-US" sz="3300" b="1">
                  <a:solidFill>
                    <a:srgbClr val="2A2969"/>
                  </a:solidFill>
                  <a:latin typeface="Roboto Condensed Bold"/>
                  <a:ea typeface="Roboto Condensed Bold"/>
                  <a:cs typeface="Roboto Condensed Bold"/>
                  <a:sym typeface="Roboto Condensed Bold"/>
                </a:rPr>
                <a:t>C.Bài thơ là những hoài niệm về thời thơ ấu của tác giả, những ngày tháng êm đềm bên sông quê, bên mẹ.</a:t>
              </a:r>
            </a:p>
          </p:txBody>
        </p:sp>
      </p:grpSp>
      <p:grpSp>
        <p:nvGrpSpPr>
          <p:cNvPr id="19" name="Group 19"/>
          <p:cNvGrpSpPr/>
          <p:nvPr/>
        </p:nvGrpSpPr>
        <p:grpSpPr>
          <a:xfrm>
            <a:off x="9380423" y="5471071"/>
            <a:ext cx="7953502" cy="2255341"/>
            <a:chOff x="0" y="0"/>
            <a:chExt cx="2094750" cy="593999"/>
          </a:xfrm>
        </p:grpSpPr>
        <p:sp>
          <p:nvSpPr>
            <p:cNvPr id="20" name="Freeform 20"/>
            <p:cNvSpPr/>
            <p:nvPr/>
          </p:nvSpPr>
          <p:spPr>
            <a:xfrm>
              <a:off x="0" y="0"/>
              <a:ext cx="2094750" cy="593999"/>
            </a:xfrm>
            <a:custGeom>
              <a:avLst/>
              <a:gdLst/>
              <a:ahLst/>
              <a:cxnLst/>
              <a:rect l="l" t="t" r="r" b="b"/>
              <a:pathLst>
                <a:path w="2094750" h="593999">
                  <a:moveTo>
                    <a:pt x="49643" y="0"/>
                  </a:moveTo>
                  <a:lnTo>
                    <a:pt x="2045106" y="0"/>
                  </a:lnTo>
                  <a:cubicBezTo>
                    <a:pt x="2058273" y="0"/>
                    <a:pt x="2070900" y="5230"/>
                    <a:pt x="2080209" y="14540"/>
                  </a:cubicBezTo>
                  <a:cubicBezTo>
                    <a:pt x="2089519" y="23850"/>
                    <a:pt x="2094750" y="36477"/>
                    <a:pt x="2094750" y="49643"/>
                  </a:cubicBezTo>
                  <a:lnTo>
                    <a:pt x="2094750" y="544356"/>
                  </a:lnTo>
                  <a:cubicBezTo>
                    <a:pt x="2094750" y="557522"/>
                    <a:pt x="2089519" y="570149"/>
                    <a:pt x="2080209" y="579459"/>
                  </a:cubicBezTo>
                  <a:cubicBezTo>
                    <a:pt x="2070900" y="588769"/>
                    <a:pt x="2058273" y="593999"/>
                    <a:pt x="2045106" y="593999"/>
                  </a:cubicBezTo>
                  <a:lnTo>
                    <a:pt x="49643" y="593999"/>
                  </a:lnTo>
                  <a:cubicBezTo>
                    <a:pt x="36477" y="593999"/>
                    <a:pt x="23850" y="588769"/>
                    <a:pt x="14540" y="579459"/>
                  </a:cubicBezTo>
                  <a:cubicBezTo>
                    <a:pt x="5230" y="570149"/>
                    <a:pt x="0" y="557522"/>
                    <a:pt x="0" y="544356"/>
                  </a:cubicBezTo>
                  <a:lnTo>
                    <a:pt x="0" y="49643"/>
                  </a:lnTo>
                  <a:cubicBezTo>
                    <a:pt x="0" y="36477"/>
                    <a:pt x="5230" y="23850"/>
                    <a:pt x="14540" y="14540"/>
                  </a:cubicBezTo>
                  <a:cubicBezTo>
                    <a:pt x="23850" y="5230"/>
                    <a:pt x="36477" y="0"/>
                    <a:pt x="49643" y="0"/>
                  </a:cubicBezTo>
                  <a:close/>
                </a:path>
              </a:pathLst>
            </a:custGeom>
            <a:solidFill>
              <a:srgbClr val="F6E8B2"/>
            </a:solidFill>
          </p:spPr>
          <p:txBody>
            <a:bodyPr/>
            <a:lstStyle/>
            <a:p>
              <a:endParaRPr lang="en-US"/>
            </a:p>
          </p:txBody>
        </p:sp>
        <p:sp>
          <p:nvSpPr>
            <p:cNvPr id="21" name="TextBox 21"/>
            <p:cNvSpPr txBox="1"/>
            <p:nvPr/>
          </p:nvSpPr>
          <p:spPr>
            <a:xfrm>
              <a:off x="0" y="-76200"/>
              <a:ext cx="2094750" cy="670199"/>
            </a:xfrm>
            <a:prstGeom prst="rect">
              <a:avLst/>
            </a:prstGeom>
          </p:spPr>
          <p:txBody>
            <a:bodyPr lIns="50800" tIns="50800" rIns="50800" bIns="50800" rtlCol="0" anchor="ctr"/>
            <a:lstStyle/>
            <a:p>
              <a:pPr algn="ctr">
                <a:lnSpc>
                  <a:spcPts val="4480"/>
                </a:lnSpc>
                <a:spcBef>
                  <a:spcPct val="0"/>
                </a:spcBef>
              </a:pPr>
              <a:r>
                <a:rPr lang="en-US" sz="3200" b="1">
                  <a:solidFill>
                    <a:srgbClr val="2A2969"/>
                  </a:solidFill>
                  <a:latin typeface="Roboto Condensed Bold"/>
                  <a:ea typeface="Roboto Condensed Bold"/>
                  <a:cs typeface="Roboto Condensed Bold"/>
                  <a:sym typeface="Roboto Condensed Bold"/>
                </a:rPr>
                <a:t>D. Bài thơ là niềm tự hào về những giá trị truyền thống tốt đẹp, trân trọng những kỉ niệm thơ ấu và niềm tin vào tương lai của quê hương.</a:t>
              </a:r>
            </a:p>
          </p:txBody>
        </p:sp>
      </p:grpSp>
      <p:sp>
        <p:nvSpPr>
          <p:cNvPr id="22" name="Freeform 22"/>
          <p:cNvSpPr/>
          <p:nvPr/>
        </p:nvSpPr>
        <p:spPr>
          <a:xfrm>
            <a:off x="16683095" y="6640678"/>
            <a:ext cx="1301661" cy="1104785"/>
          </a:xfrm>
          <a:custGeom>
            <a:avLst/>
            <a:gdLst/>
            <a:ahLst/>
            <a:cxnLst/>
            <a:rect l="l" t="t" r="r" b="b"/>
            <a:pathLst>
              <a:path w="1301661" h="1104785">
                <a:moveTo>
                  <a:pt x="0" y="0"/>
                </a:moveTo>
                <a:lnTo>
                  <a:pt x="1301661" y="0"/>
                </a:lnTo>
                <a:lnTo>
                  <a:pt x="1301661" y="1104784"/>
                </a:lnTo>
                <a:lnTo>
                  <a:pt x="0" y="1104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6" name="TextBox 6"/>
          <p:cNvSpPr txBox="1"/>
          <p:nvPr/>
        </p:nvSpPr>
        <p:spPr>
          <a:xfrm>
            <a:off x="481824" y="428625"/>
            <a:ext cx="15824976" cy="1219836"/>
          </a:xfrm>
          <a:prstGeom prst="rect">
            <a:avLst/>
          </a:prstGeom>
        </p:spPr>
        <p:txBody>
          <a:bodyPr lIns="0" tIns="0" rIns="0" bIns="0" rtlCol="0" anchor="t">
            <a:spAutoFit/>
          </a:bodyPr>
          <a:lstStyle/>
          <a:p>
            <a:pPr algn="ctr">
              <a:lnSpc>
                <a:spcPts val="9939"/>
              </a:lnSpc>
              <a:spcBef>
                <a:spcPct val="0"/>
              </a:spcBef>
            </a:pPr>
            <a:r>
              <a:rPr lang="en-US" sz="7099">
                <a:solidFill>
                  <a:srgbClr val="8D5B31"/>
                </a:solidFill>
                <a:latin typeface="#9Slide07 SVNUT Triumph Press"/>
                <a:ea typeface="#9Slide07 SVNUT Triumph Press"/>
                <a:cs typeface="#9Slide07 SVNUT Triumph Press"/>
                <a:sym typeface="#9Slide07 SVNUT Triumph Press"/>
              </a:rPr>
              <a:t>5. Vận dụng</a:t>
            </a:r>
          </a:p>
        </p:txBody>
      </p:sp>
      <p:grpSp>
        <p:nvGrpSpPr>
          <p:cNvPr id="7" name="Group 7"/>
          <p:cNvGrpSpPr/>
          <p:nvPr/>
        </p:nvGrpSpPr>
        <p:grpSpPr>
          <a:xfrm>
            <a:off x="1731083" y="3536092"/>
            <a:ext cx="5822909" cy="2395667"/>
            <a:chOff x="0" y="0"/>
            <a:chExt cx="1533606" cy="630957"/>
          </a:xfrm>
        </p:grpSpPr>
        <p:sp>
          <p:nvSpPr>
            <p:cNvPr id="8" name="Freeform 8"/>
            <p:cNvSpPr/>
            <p:nvPr/>
          </p:nvSpPr>
          <p:spPr>
            <a:xfrm>
              <a:off x="0" y="0"/>
              <a:ext cx="1533606" cy="630957"/>
            </a:xfrm>
            <a:custGeom>
              <a:avLst/>
              <a:gdLst/>
              <a:ahLst/>
              <a:cxnLst/>
              <a:rect l="l" t="t" r="r" b="b"/>
              <a:pathLst>
                <a:path w="1533606" h="630957">
                  <a:moveTo>
                    <a:pt x="67808" y="0"/>
                  </a:moveTo>
                  <a:lnTo>
                    <a:pt x="1465798" y="0"/>
                  </a:lnTo>
                  <a:cubicBezTo>
                    <a:pt x="1483782" y="0"/>
                    <a:pt x="1501029" y="7144"/>
                    <a:pt x="1513745" y="19860"/>
                  </a:cubicBezTo>
                  <a:cubicBezTo>
                    <a:pt x="1526462" y="32577"/>
                    <a:pt x="1533606" y="49824"/>
                    <a:pt x="1533606" y="67808"/>
                  </a:cubicBezTo>
                  <a:lnTo>
                    <a:pt x="1533606" y="563150"/>
                  </a:lnTo>
                  <a:cubicBezTo>
                    <a:pt x="1533606" y="581134"/>
                    <a:pt x="1526462" y="598381"/>
                    <a:pt x="1513745" y="611097"/>
                  </a:cubicBezTo>
                  <a:cubicBezTo>
                    <a:pt x="1501029" y="623813"/>
                    <a:pt x="1483782" y="630957"/>
                    <a:pt x="1465798" y="630957"/>
                  </a:cubicBezTo>
                  <a:lnTo>
                    <a:pt x="67808" y="630957"/>
                  </a:lnTo>
                  <a:cubicBezTo>
                    <a:pt x="49824" y="630957"/>
                    <a:pt x="32577" y="623813"/>
                    <a:pt x="19860" y="611097"/>
                  </a:cubicBezTo>
                  <a:cubicBezTo>
                    <a:pt x="7144" y="598381"/>
                    <a:pt x="0" y="581134"/>
                    <a:pt x="0" y="563150"/>
                  </a:cubicBezTo>
                  <a:lnTo>
                    <a:pt x="0" y="67808"/>
                  </a:lnTo>
                  <a:cubicBezTo>
                    <a:pt x="0" y="49824"/>
                    <a:pt x="7144" y="32577"/>
                    <a:pt x="19860" y="19860"/>
                  </a:cubicBezTo>
                  <a:cubicBezTo>
                    <a:pt x="32577" y="7144"/>
                    <a:pt x="49824" y="0"/>
                    <a:pt x="67808" y="0"/>
                  </a:cubicBezTo>
                  <a:close/>
                </a:path>
              </a:pathLst>
            </a:custGeom>
            <a:solidFill>
              <a:srgbClr val="F6E8B2">
                <a:alpha val="80000"/>
              </a:srgbClr>
            </a:solidFill>
          </p:spPr>
          <p:txBody>
            <a:bodyPr/>
            <a:lstStyle/>
            <a:p>
              <a:endParaRPr lang="en-US"/>
            </a:p>
          </p:txBody>
        </p:sp>
        <p:sp>
          <p:nvSpPr>
            <p:cNvPr id="9" name="TextBox 9"/>
            <p:cNvSpPr txBox="1"/>
            <p:nvPr/>
          </p:nvSpPr>
          <p:spPr>
            <a:xfrm>
              <a:off x="0" y="-76200"/>
              <a:ext cx="1533606" cy="707157"/>
            </a:xfrm>
            <a:prstGeom prst="rect">
              <a:avLst/>
            </a:prstGeom>
          </p:spPr>
          <p:txBody>
            <a:bodyPr lIns="50800" tIns="50800" rIns="50800" bIns="50800" rtlCol="0" anchor="ctr"/>
            <a:lstStyle/>
            <a:p>
              <a:pPr marL="863599" lvl="1" indent="-431800" algn="just">
                <a:lnSpc>
                  <a:spcPts val="5599"/>
                </a:lnSpc>
                <a:spcBef>
                  <a:spcPct val="0"/>
                </a:spcBef>
                <a:buFont typeface="Arial"/>
                <a:buChar char="•"/>
              </a:pPr>
              <a:r>
                <a:rPr lang="en-US" sz="3999">
                  <a:solidFill>
                    <a:srgbClr val="442909">
                      <a:alpha val="80000"/>
                    </a:srgbClr>
                  </a:solidFill>
                  <a:latin typeface="Roboto Condensed"/>
                  <a:ea typeface="Roboto Condensed"/>
                  <a:cs typeface="Roboto Condensed"/>
                  <a:sym typeface="Roboto Condensed"/>
                </a:rPr>
                <a:t>HS thực hiện nhiệm vụ theo nhóm đôi trong vòng 2P.</a:t>
              </a:r>
            </a:p>
          </p:txBody>
        </p:sp>
      </p:grpSp>
      <p:grpSp>
        <p:nvGrpSpPr>
          <p:cNvPr id="10" name="Group 10"/>
          <p:cNvGrpSpPr/>
          <p:nvPr/>
        </p:nvGrpSpPr>
        <p:grpSpPr>
          <a:xfrm>
            <a:off x="9144000" y="2548979"/>
            <a:ext cx="7596140" cy="4369891"/>
            <a:chOff x="0" y="0"/>
            <a:chExt cx="2000629" cy="1150918"/>
          </a:xfrm>
        </p:grpSpPr>
        <p:sp>
          <p:nvSpPr>
            <p:cNvPr id="11" name="Freeform 11"/>
            <p:cNvSpPr/>
            <p:nvPr/>
          </p:nvSpPr>
          <p:spPr>
            <a:xfrm>
              <a:off x="0" y="0"/>
              <a:ext cx="2000629" cy="1150918"/>
            </a:xfrm>
            <a:custGeom>
              <a:avLst/>
              <a:gdLst/>
              <a:ahLst/>
              <a:cxnLst/>
              <a:rect l="l" t="t" r="r" b="b"/>
              <a:pathLst>
                <a:path w="2000629" h="1150918">
                  <a:moveTo>
                    <a:pt x="51979" y="0"/>
                  </a:moveTo>
                  <a:lnTo>
                    <a:pt x="1948651" y="0"/>
                  </a:lnTo>
                  <a:cubicBezTo>
                    <a:pt x="1962436" y="0"/>
                    <a:pt x="1975657" y="5476"/>
                    <a:pt x="1985405" y="15224"/>
                  </a:cubicBezTo>
                  <a:cubicBezTo>
                    <a:pt x="1995153" y="24972"/>
                    <a:pt x="2000629" y="38193"/>
                    <a:pt x="2000629" y="51979"/>
                  </a:cubicBezTo>
                  <a:lnTo>
                    <a:pt x="2000629" y="1098939"/>
                  </a:lnTo>
                  <a:cubicBezTo>
                    <a:pt x="2000629" y="1127646"/>
                    <a:pt x="1977358" y="1150918"/>
                    <a:pt x="1948651" y="1150918"/>
                  </a:cubicBezTo>
                  <a:lnTo>
                    <a:pt x="51979" y="1150918"/>
                  </a:lnTo>
                  <a:cubicBezTo>
                    <a:pt x="38193" y="1150918"/>
                    <a:pt x="24972" y="1145442"/>
                    <a:pt x="15224" y="1135694"/>
                  </a:cubicBezTo>
                  <a:cubicBezTo>
                    <a:pt x="5476" y="1125946"/>
                    <a:pt x="0" y="1112725"/>
                    <a:pt x="0" y="1098939"/>
                  </a:cubicBezTo>
                  <a:lnTo>
                    <a:pt x="0" y="51979"/>
                  </a:lnTo>
                  <a:cubicBezTo>
                    <a:pt x="0" y="38193"/>
                    <a:pt x="5476" y="24972"/>
                    <a:pt x="15224" y="15224"/>
                  </a:cubicBezTo>
                  <a:cubicBezTo>
                    <a:pt x="24972" y="5476"/>
                    <a:pt x="38193" y="0"/>
                    <a:pt x="51979" y="0"/>
                  </a:cubicBezTo>
                  <a:close/>
                </a:path>
              </a:pathLst>
            </a:custGeom>
            <a:solidFill>
              <a:srgbClr val="F6E8B2">
                <a:alpha val="80000"/>
              </a:srgbClr>
            </a:solidFill>
          </p:spPr>
          <p:txBody>
            <a:bodyPr/>
            <a:lstStyle/>
            <a:p>
              <a:endParaRPr lang="en-US"/>
            </a:p>
          </p:txBody>
        </p:sp>
        <p:sp>
          <p:nvSpPr>
            <p:cNvPr id="12" name="TextBox 12"/>
            <p:cNvSpPr txBox="1"/>
            <p:nvPr/>
          </p:nvSpPr>
          <p:spPr>
            <a:xfrm>
              <a:off x="0" y="-76200"/>
              <a:ext cx="2000629" cy="1227118"/>
            </a:xfrm>
            <a:prstGeom prst="rect">
              <a:avLst/>
            </a:prstGeom>
          </p:spPr>
          <p:txBody>
            <a:bodyPr lIns="50800" tIns="50800" rIns="50800" bIns="50800" rtlCol="0" anchor="ctr"/>
            <a:lstStyle/>
            <a:p>
              <a:pPr algn="just">
                <a:lnSpc>
                  <a:spcPts val="5599"/>
                </a:lnSpc>
                <a:spcBef>
                  <a:spcPct val="0"/>
                </a:spcBef>
              </a:pPr>
              <a:r>
                <a:rPr lang="en-US" sz="3999" b="1">
                  <a:solidFill>
                    <a:srgbClr val="442909">
                      <a:alpha val="80000"/>
                    </a:srgbClr>
                  </a:solidFill>
                  <a:latin typeface="Roboto Condensed Bold"/>
                  <a:ea typeface="Roboto Condensed Bold"/>
                  <a:cs typeface="Roboto Condensed Bold"/>
                  <a:sym typeface="Roboto Condensed Bold"/>
                </a:rPr>
                <a:t>Nhiệm vụ 1</a:t>
              </a:r>
              <a:r>
                <a:rPr lang="en-US" sz="3999">
                  <a:solidFill>
                    <a:srgbClr val="442909">
                      <a:alpha val="80000"/>
                    </a:srgbClr>
                  </a:solidFill>
                  <a:latin typeface="Roboto Condensed"/>
                  <a:ea typeface="Roboto Condensed"/>
                  <a:cs typeface="Roboto Condensed"/>
                  <a:sym typeface="Roboto Condensed"/>
                </a:rPr>
                <a:t>: Thông qua việc tìm hiểu các văn bản thơ tám chữ và thơ tự do: </a:t>
              </a:r>
              <a:r>
                <a:rPr lang="en-US" sz="3999" i="1">
                  <a:solidFill>
                    <a:srgbClr val="442909">
                      <a:alpha val="80000"/>
                    </a:srgbClr>
                  </a:solidFill>
                  <a:latin typeface="Roboto Condensed Italics"/>
                  <a:ea typeface="Roboto Condensed Italics"/>
                  <a:cs typeface="Roboto Condensed Italics"/>
                  <a:sym typeface="Roboto Condensed Italics"/>
                </a:rPr>
                <a:t>Bếp lửa, Quê hương, Nhật kí đô thị hóa, Chiều xuân,… </a:t>
              </a:r>
              <a:r>
                <a:rPr lang="en-US" sz="3999">
                  <a:solidFill>
                    <a:srgbClr val="442909">
                      <a:alpha val="80000"/>
                    </a:srgbClr>
                  </a:solidFill>
                  <a:latin typeface="Roboto Condensed"/>
                  <a:ea typeface="Roboto Condensed"/>
                  <a:cs typeface="Roboto Condensed"/>
                  <a:sym typeface="Roboto Condensed"/>
                </a:rPr>
                <a:t>em hãy nêu kinh nghiệm đọc hiểu văn bản thơ tám chữ và thơ tự do.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6" name="Freeform 6"/>
          <p:cNvSpPr/>
          <p:nvPr/>
        </p:nvSpPr>
        <p:spPr>
          <a:xfrm>
            <a:off x="1945909" y="3228705"/>
            <a:ext cx="14744638" cy="4773577"/>
          </a:xfrm>
          <a:custGeom>
            <a:avLst/>
            <a:gdLst/>
            <a:ahLst/>
            <a:cxnLst/>
            <a:rect l="l" t="t" r="r" b="b"/>
            <a:pathLst>
              <a:path w="14744638" h="4773577">
                <a:moveTo>
                  <a:pt x="0" y="0"/>
                </a:moveTo>
                <a:lnTo>
                  <a:pt x="14744638" y="0"/>
                </a:lnTo>
                <a:lnTo>
                  <a:pt x="14744638" y="4773577"/>
                </a:lnTo>
                <a:lnTo>
                  <a:pt x="0" y="4773577"/>
                </a:lnTo>
                <a:lnTo>
                  <a:pt x="0" y="0"/>
                </a:lnTo>
                <a:close/>
              </a:path>
            </a:pathLst>
          </a:custGeom>
          <a:blipFill>
            <a:blip r:embed="rId4">
              <a:alphaModFix amt="8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562162" y="6508872"/>
            <a:ext cx="4503763" cy="2377953"/>
            <a:chOff x="0" y="0"/>
            <a:chExt cx="1186176" cy="626292"/>
          </a:xfrm>
        </p:grpSpPr>
        <p:sp>
          <p:nvSpPr>
            <p:cNvPr id="8" name="Freeform 8"/>
            <p:cNvSpPr/>
            <p:nvPr/>
          </p:nvSpPr>
          <p:spPr>
            <a:xfrm>
              <a:off x="0" y="0"/>
              <a:ext cx="1186176" cy="626292"/>
            </a:xfrm>
            <a:custGeom>
              <a:avLst/>
              <a:gdLst/>
              <a:ahLst/>
              <a:cxnLst/>
              <a:rect l="l" t="t" r="r" b="b"/>
              <a:pathLst>
                <a:path w="1186176" h="626292">
                  <a:moveTo>
                    <a:pt x="87668" y="0"/>
                  </a:moveTo>
                  <a:lnTo>
                    <a:pt x="1098508" y="0"/>
                  </a:lnTo>
                  <a:cubicBezTo>
                    <a:pt x="1146926" y="0"/>
                    <a:pt x="1186176" y="39251"/>
                    <a:pt x="1186176" y="87668"/>
                  </a:cubicBezTo>
                  <a:lnTo>
                    <a:pt x="1186176" y="538624"/>
                  </a:lnTo>
                  <a:cubicBezTo>
                    <a:pt x="1186176" y="587042"/>
                    <a:pt x="1146926" y="626292"/>
                    <a:pt x="1098508" y="626292"/>
                  </a:cubicBezTo>
                  <a:lnTo>
                    <a:pt x="87668" y="626292"/>
                  </a:lnTo>
                  <a:cubicBezTo>
                    <a:pt x="39251" y="626292"/>
                    <a:pt x="0" y="587042"/>
                    <a:pt x="0" y="538624"/>
                  </a:cubicBezTo>
                  <a:lnTo>
                    <a:pt x="0" y="87668"/>
                  </a:lnTo>
                  <a:cubicBezTo>
                    <a:pt x="0" y="39251"/>
                    <a:pt x="39251" y="0"/>
                    <a:pt x="87668" y="0"/>
                  </a:cubicBezTo>
                  <a:close/>
                </a:path>
              </a:pathLst>
            </a:custGeom>
            <a:solidFill>
              <a:srgbClr val="EABF6A">
                <a:alpha val="85882"/>
              </a:srgbClr>
            </a:solidFill>
          </p:spPr>
          <p:txBody>
            <a:bodyPr/>
            <a:lstStyle/>
            <a:p>
              <a:endParaRPr lang="en-US"/>
            </a:p>
          </p:txBody>
        </p:sp>
        <p:sp>
          <p:nvSpPr>
            <p:cNvPr id="9" name="TextBox 9"/>
            <p:cNvSpPr txBox="1"/>
            <p:nvPr/>
          </p:nvSpPr>
          <p:spPr>
            <a:xfrm>
              <a:off x="0" y="-38100"/>
              <a:ext cx="1186176" cy="664392"/>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481824" y="428625"/>
            <a:ext cx="15824976" cy="1219836"/>
          </a:xfrm>
          <a:prstGeom prst="rect">
            <a:avLst/>
          </a:prstGeom>
        </p:spPr>
        <p:txBody>
          <a:bodyPr lIns="0" tIns="0" rIns="0" bIns="0" rtlCol="0" anchor="t">
            <a:spAutoFit/>
          </a:bodyPr>
          <a:lstStyle/>
          <a:p>
            <a:pPr algn="ctr">
              <a:lnSpc>
                <a:spcPts val="9939"/>
              </a:lnSpc>
              <a:spcBef>
                <a:spcPct val="0"/>
              </a:spcBef>
            </a:pPr>
            <a:r>
              <a:rPr lang="en-US" sz="7099">
                <a:solidFill>
                  <a:srgbClr val="8D5B31"/>
                </a:solidFill>
                <a:latin typeface="#9Slide07 SVNUT Triumph Press"/>
                <a:ea typeface="#9Slide07 SVNUT Triumph Press"/>
                <a:cs typeface="#9Slide07 SVNUT Triumph Press"/>
                <a:sym typeface="#9Slide07 SVNUT Triumph Press"/>
              </a:rPr>
              <a:t>5. Vận dụng</a:t>
            </a:r>
          </a:p>
        </p:txBody>
      </p:sp>
      <p:grpSp>
        <p:nvGrpSpPr>
          <p:cNvPr id="11" name="Group 11"/>
          <p:cNvGrpSpPr/>
          <p:nvPr/>
        </p:nvGrpSpPr>
        <p:grpSpPr>
          <a:xfrm>
            <a:off x="4244334" y="2355972"/>
            <a:ext cx="4503763" cy="2377953"/>
            <a:chOff x="0" y="0"/>
            <a:chExt cx="1186176" cy="626292"/>
          </a:xfrm>
        </p:grpSpPr>
        <p:sp>
          <p:nvSpPr>
            <p:cNvPr id="12" name="Freeform 12"/>
            <p:cNvSpPr/>
            <p:nvPr/>
          </p:nvSpPr>
          <p:spPr>
            <a:xfrm>
              <a:off x="0" y="0"/>
              <a:ext cx="1186176" cy="626292"/>
            </a:xfrm>
            <a:custGeom>
              <a:avLst/>
              <a:gdLst/>
              <a:ahLst/>
              <a:cxnLst/>
              <a:rect l="l" t="t" r="r" b="b"/>
              <a:pathLst>
                <a:path w="1186176" h="626292">
                  <a:moveTo>
                    <a:pt x="87668" y="0"/>
                  </a:moveTo>
                  <a:lnTo>
                    <a:pt x="1098508" y="0"/>
                  </a:lnTo>
                  <a:cubicBezTo>
                    <a:pt x="1146926" y="0"/>
                    <a:pt x="1186176" y="39251"/>
                    <a:pt x="1186176" y="87668"/>
                  </a:cubicBezTo>
                  <a:lnTo>
                    <a:pt x="1186176" y="538624"/>
                  </a:lnTo>
                  <a:cubicBezTo>
                    <a:pt x="1186176" y="587042"/>
                    <a:pt x="1146926" y="626292"/>
                    <a:pt x="1098508" y="626292"/>
                  </a:cubicBezTo>
                  <a:lnTo>
                    <a:pt x="87668" y="626292"/>
                  </a:lnTo>
                  <a:cubicBezTo>
                    <a:pt x="39251" y="626292"/>
                    <a:pt x="0" y="587042"/>
                    <a:pt x="0" y="538624"/>
                  </a:cubicBezTo>
                  <a:lnTo>
                    <a:pt x="0" y="87668"/>
                  </a:lnTo>
                  <a:cubicBezTo>
                    <a:pt x="0" y="39251"/>
                    <a:pt x="39251" y="0"/>
                    <a:pt x="87668" y="0"/>
                  </a:cubicBezTo>
                  <a:close/>
                </a:path>
              </a:pathLst>
            </a:custGeom>
            <a:solidFill>
              <a:srgbClr val="EABF6A">
                <a:alpha val="85882"/>
              </a:srgbClr>
            </a:solidFill>
          </p:spPr>
          <p:txBody>
            <a:bodyPr/>
            <a:lstStyle/>
            <a:p>
              <a:endParaRPr lang="en-US"/>
            </a:p>
          </p:txBody>
        </p:sp>
        <p:sp>
          <p:nvSpPr>
            <p:cNvPr id="13" name="TextBox 13"/>
            <p:cNvSpPr txBox="1"/>
            <p:nvPr/>
          </p:nvSpPr>
          <p:spPr>
            <a:xfrm>
              <a:off x="0" y="-38100"/>
              <a:ext cx="1186176" cy="66439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6682599" y="6508872"/>
            <a:ext cx="4503763" cy="2377953"/>
            <a:chOff x="0" y="0"/>
            <a:chExt cx="1186176" cy="626292"/>
          </a:xfrm>
        </p:grpSpPr>
        <p:sp>
          <p:nvSpPr>
            <p:cNvPr id="15" name="Freeform 15"/>
            <p:cNvSpPr/>
            <p:nvPr/>
          </p:nvSpPr>
          <p:spPr>
            <a:xfrm>
              <a:off x="0" y="0"/>
              <a:ext cx="1186176" cy="626292"/>
            </a:xfrm>
            <a:custGeom>
              <a:avLst/>
              <a:gdLst/>
              <a:ahLst/>
              <a:cxnLst/>
              <a:rect l="l" t="t" r="r" b="b"/>
              <a:pathLst>
                <a:path w="1186176" h="626292">
                  <a:moveTo>
                    <a:pt x="87668" y="0"/>
                  </a:moveTo>
                  <a:lnTo>
                    <a:pt x="1098508" y="0"/>
                  </a:lnTo>
                  <a:cubicBezTo>
                    <a:pt x="1146926" y="0"/>
                    <a:pt x="1186176" y="39251"/>
                    <a:pt x="1186176" y="87668"/>
                  </a:cubicBezTo>
                  <a:lnTo>
                    <a:pt x="1186176" y="538624"/>
                  </a:lnTo>
                  <a:cubicBezTo>
                    <a:pt x="1186176" y="587042"/>
                    <a:pt x="1146926" y="626292"/>
                    <a:pt x="1098508" y="626292"/>
                  </a:cubicBezTo>
                  <a:lnTo>
                    <a:pt x="87668" y="626292"/>
                  </a:lnTo>
                  <a:cubicBezTo>
                    <a:pt x="39251" y="626292"/>
                    <a:pt x="0" y="587042"/>
                    <a:pt x="0" y="538624"/>
                  </a:cubicBezTo>
                  <a:lnTo>
                    <a:pt x="0" y="87668"/>
                  </a:lnTo>
                  <a:cubicBezTo>
                    <a:pt x="0" y="39251"/>
                    <a:pt x="39251" y="0"/>
                    <a:pt x="87668" y="0"/>
                  </a:cubicBezTo>
                  <a:close/>
                </a:path>
              </a:pathLst>
            </a:custGeom>
            <a:solidFill>
              <a:srgbClr val="EABF6A">
                <a:alpha val="85882"/>
              </a:srgbClr>
            </a:solidFill>
          </p:spPr>
          <p:txBody>
            <a:bodyPr/>
            <a:lstStyle/>
            <a:p>
              <a:endParaRPr lang="en-US"/>
            </a:p>
          </p:txBody>
        </p:sp>
        <p:sp>
          <p:nvSpPr>
            <p:cNvPr id="16" name="TextBox 16"/>
            <p:cNvSpPr txBox="1"/>
            <p:nvPr/>
          </p:nvSpPr>
          <p:spPr>
            <a:xfrm>
              <a:off x="0" y="-38100"/>
              <a:ext cx="1186176" cy="664392"/>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209603" y="2355972"/>
            <a:ext cx="4503763" cy="2377953"/>
            <a:chOff x="0" y="0"/>
            <a:chExt cx="1186176" cy="626292"/>
          </a:xfrm>
        </p:grpSpPr>
        <p:sp>
          <p:nvSpPr>
            <p:cNvPr id="18" name="Freeform 18"/>
            <p:cNvSpPr/>
            <p:nvPr/>
          </p:nvSpPr>
          <p:spPr>
            <a:xfrm>
              <a:off x="0" y="0"/>
              <a:ext cx="1186176" cy="626292"/>
            </a:xfrm>
            <a:custGeom>
              <a:avLst/>
              <a:gdLst/>
              <a:ahLst/>
              <a:cxnLst/>
              <a:rect l="l" t="t" r="r" b="b"/>
              <a:pathLst>
                <a:path w="1186176" h="626292">
                  <a:moveTo>
                    <a:pt x="87668" y="0"/>
                  </a:moveTo>
                  <a:lnTo>
                    <a:pt x="1098508" y="0"/>
                  </a:lnTo>
                  <a:cubicBezTo>
                    <a:pt x="1146926" y="0"/>
                    <a:pt x="1186176" y="39251"/>
                    <a:pt x="1186176" y="87668"/>
                  </a:cubicBezTo>
                  <a:lnTo>
                    <a:pt x="1186176" y="538624"/>
                  </a:lnTo>
                  <a:cubicBezTo>
                    <a:pt x="1186176" y="587042"/>
                    <a:pt x="1146926" y="626292"/>
                    <a:pt x="1098508" y="626292"/>
                  </a:cubicBezTo>
                  <a:lnTo>
                    <a:pt x="87668" y="626292"/>
                  </a:lnTo>
                  <a:cubicBezTo>
                    <a:pt x="39251" y="626292"/>
                    <a:pt x="0" y="587042"/>
                    <a:pt x="0" y="538624"/>
                  </a:cubicBezTo>
                  <a:lnTo>
                    <a:pt x="0" y="87668"/>
                  </a:lnTo>
                  <a:cubicBezTo>
                    <a:pt x="0" y="39251"/>
                    <a:pt x="39251" y="0"/>
                    <a:pt x="87668" y="0"/>
                  </a:cubicBezTo>
                  <a:close/>
                </a:path>
              </a:pathLst>
            </a:custGeom>
            <a:solidFill>
              <a:srgbClr val="EABF6A">
                <a:alpha val="85882"/>
              </a:srgbClr>
            </a:solidFill>
          </p:spPr>
          <p:txBody>
            <a:bodyPr/>
            <a:lstStyle/>
            <a:p>
              <a:endParaRPr lang="en-US"/>
            </a:p>
          </p:txBody>
        </p:sp>
        <p:sp>
          <p:nvSpPr>
            <p:cNvPr id="19" name="TextBox 19"/>
            <p:cNvSpPr txBox="1"/>
            <p:nvPr/>
          </p:nvSpPr>
          <p:spPr>
            <a:xfrm>
              <a:off x="0" y="-38100"/>
              <a:ext cx="1186176" cy="664392"/>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1803037" y="6470772"/>
            <a:ext cx="4503763" cy="2377953"/>
            <a:chOff x="0" y="0"/>
            <a:chExt cx="1186176" cy="626292"/>
          </a:xfrm>
        </p:grpSpPr>
        <p:sp>
          <p:nvSpPr>
            <p:cNvPr id="21" name="Freeform 21"/>
            <p:cNvSpPr/>
            <p:nvPr/>
          </p:nvSpPr>
          <p:spPr>
            <a:xfrm>
              <a:off x="0" y="0"/>
              <a:ext cx="1186176" cy="626292"/>
            </a:xfrm>
            <a:custGeom>
              <a:avLst/>
              <a:gdLst/>
              <a:ahLst/>
              <a:cxnLst/>
              <a:rect l="l" t="t" r="r" b="b"/>
              <a:pathLst>
                <a:path w="1186176" h="626292">
                  <a:moveTo>
                    <a:pt x="87668" y="0"/>
                  </a:moveTo>
                  <a:lnTo>
                    <a:pt x="1098508" y="0"/>
                  </a:lnTo>
                  <a:cubicBezTo>
                    <a:pt x="1146926" y="0"/>
                    <a:pt x="1186176" y="39251"/>
                    <a:pt x="1186176" y="87668"/>
                  </a:cubicBezTo>
                  <a:lnTo>
                    <a:pt x="1186176" y="538624"/>
                  </a:lnTo>
                  <a:cubicBezTo>
                    <a:pt x="1186176" y="587042"/>
                    <a:pt x="1146926" y="626292"/>
                    <a:pt x="1098508" y="626292"/>
                  </a:cubicBezTo>
                  <a:lnTo>
                    <a:pt x="87668" y="626292"/>
                  </a:lnTo>
                  <a:cubicBezTo>
                    <a:pt x="39251" y="626292"/>
                    <a:pt x="0" y="587042"/>
                    <a:pt x="0" y="538624"/>
                  </a:cubicBezTo>
                  <a:lnTo>
                    <a:pt x="0" y="87668"/>
                  </a:lnTo>
                  <a:cubicBezTo>
                    <a:pt x="0" y="39251"/>
                    <a:pt x="39251" y="0"/>
                    <a:pt x="87668" y="0"/>
                  </a:cubicBezTo>
                  <a:close/>
                </a:path>
              </a:pathLst>
            </a:custGeom>
            <a:solidFill>
              <a:srgbClr val="EABF6A">
                <a:alpha val="85882"/>
              </a:srgbClr>
            </a:solidFill>
          </p:spPr>
          <p:txBody>
            <a:bodyPr/>
            <a:lstStyle/>
            <a:p>
              <a:endParaRPr lang="en-US"/>
            </a:p>
          </p:txBody>
        </p:sp>
        <p:sp>
          <p:nvSpPr>
            <p:cNvPr id="22" name="TextBox 22"/>
            <p:cNvSpPr txBox="1"/>
            <p:nvPr/>
          </p:nvSpPr>
          <p:spPr>
            <a:xfrm>
              <a:off x="0" y="-38100"/>
              <a:ext cx="1186176" cy="664392"/>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1945909" y="6716774"/>
            <a:ext cx="3736268" cy="2152650"/>
          </a:xfrm>
          <a:prstGeom prst="rect">
            <a:avLst/>
          </a:prstGeom>
        </p:spPr>
        <p:txBody>
          <a:bodyPr lIns="0" tIns="0" rIns="0" bIns="0" rtlCol="0" anchor="t">
            <a:spAutoFit/>
          </a:bodyPr>
          <a:lstStyle/>
          <a:p>
            <a:pPr algn="just">
              <a:lnSpc>
                <a:spcPts val="4200"/>
              </a:lnSpc>
            </a:pPr>
            <a:r>
              <a:rPr lang="en-US" sz="3500" b="1">
                <a:solidFill>
                  <a:srgbClr val="452D13">
                    <a:alpha val="85882"/>
                  </a:srgbClr>
                </a:solidFill>
                <a:latin typeface="Roboto Condensed Bold"/>
                <a:ea typeface="Roboto Condensed Bold"/>
                <a:cs typeface="Roboto Condensed Bold"/>
                <a:sym typeface="Roboto Condensed Bold"/>
              </a:rPr>
              <a:t>Đọc kĩ văn bản để xác định mạch cảm xúc, đề tài, chủ đề của bài thơ</a:t>
            </a:r>
          </a:p>
        </p:txBody>
      </p:sp>
      <p:sp>
        <p:nvSpPr>
          <p:cNvPr id="24" name="TextBox 24"/>
          <p:cNvSpPr txBox="1"/>
          <p:nvPr/>
        </p:nvSpPr>
        <p:spPr>
          <a:xfrm>
            <a:off x="4628082" y="2459099"/>
            <a:ext cx="3736268" cy="2152650"/>
          </a:xfrm>
          <a:prstGeom prst="rect">
            <a:avLst/>
          </a:prstGeom>
        </p:spPr>
        <p:txBody>
          <a:bodyPr lIns="0" tIns="0" rIns="0" bIns="0" rtlCol="0" anchor="t">
            <a:spAutoFit/>
          </a:bodyPr>
          <a:lstStyle/>
          <a:p>
            <a:pPr algn="just">
              <a:lnSpc>
                <a:spcPts val="4200"/>
              </a:lnSpc>
            </a:pPr>
            <a:r>
              <a:rPr lang="en-US" sz="3500" b="1">
                <a:solidFill>
                  <a:srgbClr val="452D13">
                    <a:alpha val="85882"/>
                  </a:srgbClr>
                </a:solidFill>
                <a:latin typeface="Roboto Condensed Bold"/>
                <a:ea typeface="Roboto Condensed Bold"/>
                <a:cs typeface="Roboto Condensed Bold"/>
                <a:sym typeface="Roboto Condensed Bold"/>
              </a:rPr>
              <a:t>Xác định được đặc trưng của thơ tự do, thơ tám chữ, ĐTTT, NVTT</a:t>
            </a:r>
          </a:p>
        </p:txBody>
      </p:sp>
      <p:sp>
        <p:nvSpPr>
          <p:cNvPr id="25" name="TextBox 25"/>
          <p:cNvSpPr txBox="1"/>
          <p:nvPr/>
        </p:nvSpPr>
        <p:spPr>
          <a:xfrm>
            <a:off x="6914277" y="6716774"/>
            <a:ext cx="4154647" cy="1885950"/>
          </a:xfrm>
          <a:prstGeom prst="rect">
            <a:avLst/>
          </a:prstGeom>
        </p:spPr>
        <p:txBody>
          <a:bodyPr lIns="0" tIns="0" rIns="0" bIns="0" rtlCol="0" anchor="t">
            <a:spAutoFit/>
          </a:bodyPr>
          <a:lstStyle/>
          <a:p>
            <a:pPr algn="just">
              <a:lnSpc>
                <a:spcPts val="3720"/>
              </a:lnSpc>
            </a:pPr>
            <a:r>
              <a:rPr lang="en-US" sz="3100" b="1">
                <a:solidFill>
                  <a:srgbClr val="452D13">
                    <a:alpha val="85882"/>
                  </a:srgbClr>
                </a:solidFill>
                <a:latin typeface="Roboto Condensed Bold"/>
                <a:ea typeface="Roboto Condensed Bold"/>
                <a:cs typeface="Roboto Condensed Bold"/>
                <a:sym typeface="Roboto Condensed Bold"/>
              </a:rPr>
              <a:t>Xác định được bố cục, kết cấu, mạch cảm xúc, cảm hứng chủ đạo, tư tưởng, đề tài, chủ đề của bài thơ</a:t>
            </a:r>
          </a:p>
        </p:txBody>
      </p:sp>
      <p:sp>
        <p:nvSpPr>
          <p:cNvPr id="26" name="TextBox 26"/>
          <p:cNvSpPr txBox="1"/>
          <p:nvPr/>
        </p:nvSpPr>
        <p:spPr>
          <a:xfrm>
            <a:off x="10520650" y="2459099"/>
            <a:ext cx="3881669" cy="2152650"/>
          </a:xfrm>
          <a:prstGeom prst="rect">
            <a:avLst/>
          </a:prstGeom>
        </p:spPr>
        <p:txBody>
          <a:bodyPr lIns="0" tIns="0" rIns="0" bIns="0" rtlCol="0" anchor="t">
            <a:spAutoFit/>
          </a:bodyPr>
          <a:lstStyle/>
          <a:p>
            <a:pPr algn="just">
              <a:lnSpc>
                <a:spcPts val="4200"/>
              </a:lnSpc>
            </a:pPr>
            <a:r>
              <a:rPr lang="en-US" sz="3500" b="1">
                <a:solidFill>
                  <a:srgbClr val="452D13">
                    <a:alpha val="85882"/>
                  </a:srgbClr>
                </a:solidFill>
                <a:latin typeface="Roboto Condensed Bold"/>
                <a:ea typeface="Roboto Condensed Bold"/>
                <a:cs typeface="Roboto Condensed Bold"/>
                <a:sym typeface="Roboto Condensed Bold"/>
              </a:rPr>
              <a:t>Xác định được những yếu tố đặc sắc về nội dung và nghệ thuật của bài thơ</a:t>
            </a:r>
          </a:p>
        </p:txBody>
      </p:sp>
      <p:sp>
        <p:nvSpPr>
          <p:cNvPr id="27" name="TextBox 27"/>
          <p:cNvSpPr txBox="1"/>
          <p:nvPr/>
        </p:nvSpPr>
        <p:spPr>
          <a:xfrm>
            <a:off x="12186785" y="6478649"/>
            <a:ext cx="3736268" cy="2152650"/>
          </a:xfrm>
          <a:prstGeom prst="rect">
            <a:avLst/>
          </a:prstGeom>
        </p:spPr>
        <p:txBody>
          <a:bodyPr lIns="0" tIns="0" rIns="0" bIns="0" rtlCol="0" anchor="t">
            <a:spAutoFit/>
          </a:bodyPr>
          <a:lstStyle/>
          <a:p>
            <a:pPr algn="just">
              <a:lnSpc>
                <a:spcPts val="4200"/>
              </a:lnSpc>
            </a:pPr>
            <a:r>
              <a:rPr lang="en-US" sz="3500" b="1">
                <a:solidFill>
                  <a:srgbClr val="452D13">
                    <a:alpha val="85882"/>
                  </a:srgbClr>
                </a:solidFill>
                <a:latin typeface="Roboto Condensed Bold"/>
                <a:ea typeface="Roboto Condensed Bold"/>
                <a:cs typeface="Roboto Condensed Bold"/>
                <a:sym typeface="Roboto Condensed Bold"/>
              </a:rPr>
              <a:t>Từ VB liên hệ, kết nối với bản thân và những vấn đề trong cuộc sống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5400000">
            <a:off x="3800947" y="-4152900"/>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7" name="TextBox 7"/>
          <p:cNvSpPr txBox="1"/>
          <p:nvPr/>
        </p:nvSpPr>
        <p:spPr>
          <a:xfrm>
            <a:off x="481824" y="428625"/>
            <a:ext cx="15824976" cy="1219836"/>
          </a:xfrm>
          <a:prstGeom prst="rect">
            <a:avLst/>
          </a:prstGeom>
        </p:spPr>
        <p:txBody>
          <a:bodyPr lIns="0" tIns="0" rIns="0" bIns="0" rtlCol="0" anchor="t">
            <a:spAutoFit/>
          </a:bodyPr>
          <a:lstStyle/>
          <a:p>
            <a:pPr algn="ctr">
              <a:lnSpc>
                <a:spcPts val="9939"/>
              </a:lnSpc>
              <a:spcBef>
                <a:spcPct val="0"/>
              </a:spcBef>
            </a:pPr>
            <a:r>
              <a:rPr lang="en-US" sz="7099">
                <a:solidFill>
                  <a:srgbClr val="8D5B31"/>
                </a:solidFill>
                <a:latin typeface="#9Slide07 SVNUT Triumph Press"/>
                <a:ea typeface="#9Slide07 SVNUT Triumph Press"/>
                <a:cs typeface="#9Slide07 SVNUT Triumph Press"/>
                <a:sym typeface="#9Slide07 SVNUT Triumph Press"/>
              </a:rPr>
              <a:t>5. Vận dụng</a:t>
            </a:r>
          </a:p>
        </p:txBody>
      </p:sp>
      <p:grpSp>
        <p:nvGrpSpPr>
          <p:cNvPr id="8" name="Group 8"/>
          <p:cNvGrpSpPr/>
          <p:nvPr/>
        </p:nvGrpSpPr>
        <p:grpSpPr>
          <a:xfrm>
            <a:off x="1028700" y="2183309"/>
            <a:ext cx="9652292" cy="4232740"/>
            <a:chOff x="0" y="0"/>
            <a:chExt cx="2542167" cy="1114796"/>
          </a:xfrm>
        </p:grpSpPr>
        <p:sp>
          <p:nvSpPr>
            <p:cNvPr id="9" name="Freeform 9"/>
            <p:cNvSpPr/>
            <p:nvPr/>
          </p:nvSpPr>
          <p:spPr>
            <a:xfrm>
              <a:off x="0" y="0"/>
              <a:ext cx="2542167" cy="1114796"/>
            </a:xfrm>
            <a:custGeom>
              <a:avLst/>
              <a:gdLst/>
              <a:ahLst/>
              <a:cxnLst/>
              <a:rect l="l" t="t" r="r" b="b"/>
              <a:pathLst>
                <a:path w="2542167" h="1114796">
                  <a:moveTo>
                    <a:pt x="40906" y="0"/>
                  </a:moveTo>
                  <a:lnTo>
                    <a:pt x="2501261" y="0"/>
                  </a:lnTo>
                  <a:cubicBezTo>
                    <a:pt x="2512110" y="0"/>
                    <a:pt x="2522515" y="4310"/>
                    <a:pt x="2530186" y="11981"/>
                  </a:cubicBezTo>
                  <a:cubicBezTo>
                    <a:pt x="2537857" y="19653"/>
                    <a:pt x="2542167" y="30057"/>
                    <a:pt x="2542167" y="40906"/>
                  </a:cubicBezTo>
                  <a:lnTo>
                    <a:pt x="2542167" y="1073890"/>
                  </a:lnTo>
                  <a:cubicBezTo>
                    <a:pt x="2542167" y="1096481"/>
                    <a:pt x="2523853" y="1114796"/>
                    <a:pt x="2501261" y="1114796"/>
                  </a:cubicBezTo>
                  <a:lnTo>
                    <a:pt x="40906" y="1114796"/>
                  </a:lnTo>
                  <a:cubicBezTo>
                    <a:pt x="30057" y="1114796"/>
                    <a:pt x="19653" y="1110486"/>
                    <a:pt x="11981" y="1102815"/>
                  </a:cubicBezTo>
                  <a:cubicBezTo>
                    <a:pt x="4310" y="1095143"/>
                    <a:pt x="0" y="1084739"/>
                    <a:pt x="0" y="1073890"/>
                  </a:cubicBezTo>
                  <a:lnTo>
                    <a:pt x="0" y="40906"/>
                  </a:lnTo>
                  <a:cubicBezTo>
                    <a:pt x="0" y="18314"/>
                    <a:pt x="18314" y="0"/>
                    <a:pt x="40906" y="0"/>
                  </a:cubicBezTo>
                  <a:close/>
                </a:path>
              </a:pathLst>
            </a:custGeom>
            <a:solidFill>
              <a:srgbClr val="F6E8B2">
                <a:alpha val="80000"/>
              </a:srgbClr>
            </a:solidFill>
          </p:spPr>
          <p:txBody>
            <a:bodyPr/>
            <a:lstStyle/>
            <a:p>
              <a:endParaRPr lang="en-US"/>
            </a:p>
          </p:txBody>
        </p:sp>
        <p:sp>
          <p:nvSpPr>
            <p:cNvPr id="10" name="TextBox 10"/>
            <p:cNvSpPr txBox="1"/>
            <p:nvPr/>
          </p:nvSpPr>
          <p:spPr>
            <a:xfrm>
              <a:off x="0" y="-76200"/>
              <a:ext cx="2542167" cy="1190996"/>
            </a:xfrm>
            <a:prstGeom prst="rect">
              <a:avLst/>
            </a:prstGeom>
          </p:spPr>
          <p:txBody>
            <a:bodyPr lIns="50800" tIns="50800" rIns="50800" bIns="50800" rtlCol="0" anchor="ctr"/>
            <a:lstStyle/>
            <a:p>
              <a:pPr algn="just">
                <a:lnSpc>
                  <a:spcPts val="5599"/>
                </a:lnSpc>
                <a:spcBef>
                  <a:spcPct val="0"/>
                </a:spcBef>
              </a:pPr>
              <a:r>
                <a:rPr lang="en-US" sz="3999" b="1">
                  <a:solidFill>
                    <a:srgbClr val="442909">
                      <a:alpha val="80000"/>
                    </a:srgbClr>
                  </a:solidFill>
                  <a:latin typeface="Roboto Condensed Bold"/>
                  <a:ea typeface="Roboto Condensed Bold"/>
                  <a:cs typeface="Roboto Condensed Bold"/>
                  <a:sym typeface="Roboto Condensed Bold"/>
                </a:rPr>
                <a:t>Về nhà: </a:t>
              </a:r>
              <a:r>
                <a:rPr lang="en-US" sz="3999">
                  <a:solidFill>
                    <a:srgbClr val="442909">
                      <a:alpha val="80000"/>
                    </a:srgbClr>
                  </a:solidFill>
                  <a:latin typeface="Roboto Condensed"/>
                  <a:ea typeface="Roboto Condensed"/>
                  <a:cs typeface="Roboto Condensed"/>
                  <a:sym typeface="Roboto Condensed"/>
                </a:rPr>
                <a:t>Từ bài </a:t>
              </a:r>
              <a:r>
                <a:rPr lang="en-US" sz="3999" i="1">
                  <a:solidFill>
                    <a:srgbClr val="442909">
                      <a:alpha val="80000"/>
                    </a:srgbClr>
                  </a:solidFill>
                  <a:latin typeface="Roboto Condensed Italics"/>
                  <a:ea typeface="Roboto Condensed Italics"/>
                  <a:cs typeface="Roboto Condensed Italics"/>
                  <a:sym typeface="Roboto Condensed Italics"/>
                </a:rPr>
                <a:t>Chiều xuân </a:t>
              </a:r>
              <a:r>
                <a:rPr lang="en-US" sz="3999">
                  <a:solidFill>
                    <a:srgbClr val="442909">
                      <a:alpha val="80000"/>
                    </a:srgbClr>
                  </a:solidFill>
                  <a:latin typeface="Roboto Condensed"/>
                  <a:ea typeface="Roboto Condensed"/>
                  <a:cs typeface="Roboto Condensed"/>
                  <a:sym typeface="Roboto Condensed"/>
                </a:rPr>
                <a:t>(Anh Thơ), bài </a:t>
              </a:r>
              <a:r>
                <a:rPr lang="en-US" sz="3999" i="1">
                  <a:solidFill>
                    <a:srgbClr val="442909">
                      <a:alpha val="80000"/>
                    </a:srgbClr>
                  </a:solidFill>
                  <a:latin typeface="Roboto Condensed Italics"/>
                  <a:ea typeface="Roboto Condensed Italics"/>
                  <a:cs typeface="Roboto Condensed Italics"/>
                  <a:sym typeface="Roboto Condensed Italics"/>
                </a:rPr>
                <a:t>Nhật kí đô thị hóa</a:t>
              </a:r>
              <a:r>
                <a:rPr lang="en-US" sz="3999">
                  <a:solidFill>
                    <a:srgbClr val="442909">
                      <a:alpha val="80000"/>
                    </a:srgbClr>
                  </a:solidFill>
                  <a:latin typeface="Roboto Condensed"/>
                  <a:ea typeface="Roboto Condensed"/>
                  <a:cs typeface="Roboto Condensed"/>
                  <a:sym typeface="Roboto Condensed"/>
                </a:rPr>
                <a:t> (Mai Văn Phấn) và những trải nghiệm của bản thân, hãy nêu cảm nghĩ của em khi được đứng trước một cảnh đồng quê yên bình (trả lời bằng đoạn văn 10-12 câu).</a:t>
              </a:r>
            </a:p>
          </p:txBody>
        </p:sp>
      </p:grpSp>
      <p:grpSp>
        <p:nvGrpSpPr>
          <p:cNvPr id="11" name="Group 11"/>
          <p:cNvGrpSpPr/>
          <p:nvPr/>
        </p:nvGrpSpPr>
        <p:grpSpPr>
          <a:xfrm>
            <a:off x="11601595" y="2747833"/>
            <a:ext cx="6205551" cy="2395667"/>
            <a:chOff x="0" y="0"/>
            <a:chExt cx="1634384" cy="630957"/>
          </a:xfrm>
        </p:grpSpPr>
        <p:sp>
          <p:nvSpPr>
            <p:cNvPr id="12" name="Freeform 12"/>
            <p:cNvSpPr/>
            <p:nvPr/>
          </p:nvSpPr>
          <p:spPr>
            <a:xfrm>
              <a:off x="0" y="0"/>
              <a:ext cx="1634384" cy="630957"/>
            </a:xfrm>
            <a:custGeom>
              <a:avLst/>
              <a:gdLst/>
              <a:ahLst/>
              <a:cxnLst/>
              <a:rect l="l" t="t" r="r" b="b"/>
              <a:pathLst>
                <a:path w="1634384" h="630957">
                  <a:moveTo>
                    <a:pt x="63627" y="0"/>
                  </a:moveTo>
                  <a:lnTo>
                    <a:pt x="1570757" y="0"/>
                  </a:lnTo>
                  <a:cubicBezTo>
                    <a:pt x="1605897" y="0"/>
                    <a:pt x="1634384" y="28487"/>
                    <a:pt x="1634384" y="63627"/>
                  </a:cubicBezTo>
                  <a:lnTo>
                    <a:pt x="1634384" y="567331"/>
                  </a:lnTo>
                  <a:cubicBezTo>
                    <a:pt x="1634384" y="602471"/>
                    <a:pt x="1605897" y="630957"/>
                    <a:pt x="1570757" y="630957"/>
                  </a:cubicBezTo>
                  <a:lnTo>
                    <a:pt x="63627" y="630957"/>
                  </a:lnTo>
                  <a:cubicBezTo>
                    <a:pt x="28487" y="630957"/>
                    <a:pt x="0" y="602471"/>
                    <a:pt x="0" y="567331"/>
                  </a:cubicBezTo>
                  <a:lnTo>
                    <a:pt x="0" y="63627"/>
                  </a:lnTo>
                  <a:cubicBezTo>
                    <a:pt x="0" y="28487"/>
                    <a:pt x="28487" y="0"/>
                    <a:pt x="63627" y="0"/>
                  </a:cubicBezTo>
                  <a:close/>
                </a:path>
              </a:pathLst>
            </a:custGeom>
            <a:solidFill>
              <a:srgbClr val="F6E8B2">
                <a:alpha val="80000"/>
              </a:srgbClr>
            </a:solidFill>
          </p:spPr>
          <p:txBody>
            <a:bodyPr/>
            <a:lstStyle/>
            <a:p>
              <a:endParaRPr lang="en-US"/>
            </a:p>
          </p:txBody>
        </p:sp>
        <p:sp>
          <p:nvSpPr>
            <p:cNvPr id="13" name="TextBox 13"/>
            <p:cNvSpPr txBox="1"/>
            <p:nvPr/>
          </p:nvSpPr>
          <p:spPr>
            <a:xfrm>
              <a:off x="0" y="-76200"/>
              <a:ext cx="1634384" cy="707157"/>
            </a:xfrm>
            <a:prstGeom prst="rect">
              <a:avLst/>
            </a:prstGeom>
          </p:spPr>
          <p:txBody>
            <a:bodyPr lIns="50800" tIns="50800" rIns="50800" bIns="50800" rtlCol="0" anchor="ctr"/>
            <a:lstStyle/>
            <a:p>
              <a:pPr algn="just">
                <a:lnSpc>
                  <a:spcPts val="5599"/>
                </a:lnSpc>
                <a:spcBef>
                  <a:spcPct val="0"/>
                </a:spcBef>
              </a:pPr>
              <a:r>
                <a:rPr lang="en-US" sz="3999" b="1">
                  <a:solidFill>
                    <a:srgbClr val="442909">
                      <a:alpha val="80000"/>
                    </a:srgbClr>
                  </a:solidFill>
                  <a:latin typeface="Roboto Condensed Bold"/>
                  <a:ea typeface="Roboto Condensed Bold"/>
                  <a:cs typeface="Roboto Condensed Bold"/>
                  <a:sym typeface="Roboto Condensed Bold"/>
                </a:rPr>
                <a:t>Về nhà: </a:t>
              </a:r>
              <a:r>
                <a:rPr lang="en-US" sz="3999">
                  <a:solidFill>
                    <a:srgbClr val="442909">
                      <a:alpha val="80000"/>
                    </a:srgbClr>
                  </a:solidFill>
                  <a:latin typeface="Roboto Condensed"/>
                  <a:ea typeface="Roboto Condensed"/>
                  <a:cs typeface="Roboto Condensed"/>
                  <a:sym typeface="Roboto Condensed"/>
                </a:rPr>
                <a:t>Đọc và chuẩn bị trước văn bản Nói với con của nhà thơ Y Phương.</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2"/>
            <a:stretch>
              <a:fillRect/>
            </a:stretch>
          </a:blipFill>
        </p:spPr>
        <p:txBody>
          <a:bodyPr/>
          <a:lstStyle/>
          <a:p>
            <a:endParaRPr lang="en-US"/>
          </a:p>
        </p:txBody>
      </p:sp>
      <p:graphicFrame>
        <p:nvGraphicFramePr>
          <p:cNvPr id="5" name="Table 5"/>
          <p:cNvGraphicFramePr>
            <a:graphicFrameLocks noGrp="1"/>
          </p:cNvGraphicFramePr>
          <p:nvPr/>
        </p:nvGraphicFramePr>
        <p:xfrm>
          <a:off x="201386" y="1047750"/>
          <a:ext cx="17885229" cy="9239246"/>
        </p:xfrm>
        <a:graphic>
          <a:graphicData uri="http://schemas.openxmlformats.org/drawingml/2006/table">
            <a:tbl>
              <a:tblPr/>
              <a:tblGrid>
                <a:gridCol w="3191565">
                  <a:extLst>
                    <a:ext uri="{9D8B030D-6E8A-4147-A177-3AD203B41FA5}">
                      <a16:colId xmlns:a16="http://schemas.microsoft.com/office/drawing/2014/main" val="20000"/>
                    </a:ext>
                  </a:extLst>
                </a:gridCol>
                <a:gridCol w="11655308">
                  <a:extLst>
                    <a:ext uri="{9D8B030D-6E8A-4147-A177-3AD203B41FA5}">
                      <a16:colId xmlns:a16="http://schemas.microsoft.com/office/drawing/2014/main" val="20001"/>
                    </a:ext>
                  </a:extLst>
                </a:gridCol>
                <a:gridCol w="3038356">
                  <a:extLst>
                    <a:ext uri="{9D8B030D-6E8A-4147-A177-3AD203B41FA5}">
                      <a16:colId xmlns:a16="http://schemas.microsoft.com/office/drawing/2014/main" val="20002"/>
                    </a:ext>
                  </a:extLst>
                </a:gridCol>
              </a:tblGrid>
              <a:tr h="706306">
                <a:tc>
                  <a:txBody>
                    <a:bodyPr/>
                    <a:lstStyle/>
                    <a:p>
                      <a:pPr algn="ctr">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2900"/>
                        </a:lnSpc>
                        <a:defRPr/>
                      </a:pPr>
                      <a:r>
                        <a:rPr lang="en-US" sz="29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Biểu hiện trong VB</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1088093">
                <a:tc>
                  <a:txBody>
                    <a:bodyPr/>
                    <a:lstStyle/>
                    <a:p>
                      <a:pPr algn="ctr">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Thông tin tác giả, văn bản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Thông tin cơ bản về tác giả Anh Thơ (năm sinh, quê quán, đặc điểm sáng tác) và xuất sứ văn bản </a:t>
                      </a:r>
                      <a:r>
                        <a:rPr lang="en-US" sz="3000" i="1">
                          <a:solidFill>
                            <a:srgbClr val="2A2969">
                              <a:alpha val="88627"/>
                            </a:srgbClr>
                          </a:solidFill>
                          <a:latin typeface="Roboto Condensed Italics"/>
                          <a:ea typeface="Roboto Condensed Italics"/>
                          <a:cs typeface="Roboto Condensed Italics"/>
                          <a:sym typeface="Roboto Condensed Italics"/>
                        </a:rPr>
                        <a:t>Chiều xuân.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706306">
                <a:tc rowSpan="6">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Số chữ trên dòng</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706306">
                <a:tc vMerge="1">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Số dòng trên khổ</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706306">
                <a:tc vMerge="1">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Cách gieo vần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706306">
                <a:tc vMerge="1">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Cách ngắt nhịp</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706306">
                <a:tc vMerge="1">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Đối tượng trữ tình</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706306">
                <a:tc vMerge="1">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Đặc trưng của văn bản thơ tự do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Nhân vật trữ tình</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706306">
                <a:tc>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Bố cục</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Bài thơ gồm mấy phần? Nêu nội dung từng phần.</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1088093">
                <a:tc>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Kết cấu</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Bài thơ được sắp xếp theo trật tự không gian hay thời gian? Điều đó được thể hiện như thế nào trong bài thơ?</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706306">
                <a:tc>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Mạch cảm xúc</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r>
                        <a:rPr lang="en-US" sz="3000">
                          <a:solidFill>
                            <a:srgbClr val="2A2969">
                              <a:alpha val="88627"/>
                            </a:srgbClr>
                          </a:solidFill>
                          <a:latin typeface="Roboto Condensed"/>
                          <a:ea typeface="Roboto Condensed"/>
                          <a:cs typeface="Roboto Condensed"/>
                          <a:sym typeface="Roboto Condensed"/>
                        </a:rPr>
                        <a:t>Mạch cảm xúc xuyên suốt bài thơ là gì?</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r h="706306">
                <a:tc>
                  <a:txBody>
                    <a:bodyPr/>
                    <a:lstStyle/>
                    <a:p>
                      <a:pPr algn="just">
                        <a:lnSpc>
                          <a:spcPts val="3000"/>
                        </a:lnSpc>
                        <a:defRPr/>
                      </a:pPr>
                      <a:r>
                        <a:rPr lang="en-US" sz="3000" b="1">
                          <a:solidFill>
                            <a:srgbClr val="2A2969">
                              <a:alpha val="88627"/>
                            </a:srgbClr>
                          </a:solidFill>
                          <a:latin typeface="Roboto Condensed Bold"/>
                          <a:ea typeface="Roboto Condensed Bold"/>
                          <a:cs typeface="Roboto Condensed Bold"/>
                          <a:sym typeface="Roboto Condensed Bold"/>
                        </a:rPr>
                        <a:t>Cảm hứng chủ đạo</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l">
                        <a:lnSpc>
                          <a:spcPts val="3000"/>
                        </a:lnSpc>
                        <a:defRPr/>
                      </a:pPr>
                      <a:r>
                        <a:rPr lang="en-US" sz="3000" u="none" strike="noStrike">
                          <a:solidFill>
                            <a:srgbClr val="2A2969">
                              <a:alpha val="88627"/>
                            </a:srgbClr>
                          </a:solidFill>
                          <a:latin typeface="Roboto Condensed"/>
                          <a:ea typeface="Roboto Condensed"/>
                          <a:cs typeface="Roboto Condensed"/>
                          <a:sym typeface="Roboto Condensed"/>
                        </a:rPr>
                        <a:t>Đọc kĩ văn bản và khái quát cảm hứng chủ đạo của bài thơ.</a:t>
                      </a: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3000"/>
                        </a:lnSpc>
                        <a:defRPr/>
                      </a:pPr>
                      <a:endParaRPr lang="en-US" sz="1100"/>
                    </a:p>
                  </a:txBody>
                  <a:tcPr marL="47625" marR="47625" marT="47625" marB="47625"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1"/>
                  </a:ext>
                </a:extLst>
              </a:tr>
            </a:tbl>
          </a:graphicData>
        </a:graphic>
      </p:graphicFrame>
      <p:grpSp>
        <p:nvGrpSpPr>
          <p:cNvPr id="6" name="Group 6"/>
          <p:cNvGrpSpPr/>
          <p:nvPr/>
        </p:nvGrpSpPr>
        <p:grpSpPr>
          <a:xfrm>
            <a:off x="5292744" y="82876"/>
            <a:ext cx="7446534" cy="895443"/>
            <a:chOff x="0" y="0"/>
            <a:chExt cx="1961227" cy="235837"/>
          </a:xfrm>
        </p:grpSpPr>
        <p:sp>
          <p:nvSpPr>
            <p:cNvPr id="7" name="Freeform 7"/>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8" name="TextBox 8"/>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1 - </a:t>
              </a:r>
              <a:r>
                <a:rPr lang="en-US" sz="3800" b="1" i="1">
                  <a:solidFill>
                    <a:srgbClr val="2A2969"/>
                  </a:solidFill>
                  <a:latin typeface="Roboto Condensed Bold Italics"/>
                  <a:ea typeface="Roboto Condensed Bold Italics"/>
                  <a:cs typeface="Roboto Condensed Bold Italics"/>
                  <a:sym typeface="Roboto Condensed Bold Italics"/>
                </a:rPr>
                <a:t>Chiều xuân</a:t>
              </a: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4" name="Freeform 4"/>
          <p:cNvSpPr/>
          <p:nvPr/>
        </p:nvSpPr>
        <p:spPr>
          <a:xfrm>
            <a:off x="6620551" y="-299964"/>
            <a:ext cx="12891318" cy="12934433"/>
          </a:xfrm>
          <a:custGeom>
            <a:avLst/>
            <a:gdLst/>
            <a:ahLst/>
            <a:cxnLst/>
            <a:rect l="l" t="t" r="r" b="b"/>
            <a:pathLst>
              <a:path w="12891318" h="12934433">
                <a:moveTo>
                  <a:pt x="0" y="0"/>
                </a:moveTo>
                <a:lnTo>
                  <a:pt x="12891318" y="0"/>
                </a:lnTo>
                <a:lnTo>
                  <a:pt x="12891318" y="12934433"/>
                </a:lnTo>
                <a:lnTo>
                  <a:pt x="0" y="12934433"/>
                </a:lnTo>
                <a:lnTo>
                  <a:pt x="0" y="0"/>
                </a:lnTo>
                <a:close/>
              </a:path>
            </a:pathLst>
          </a:custGeom>
          <a:blipFill>
            <a:blip r:embed="rId2"/>
            <a:stretch>
              <a:fillRect/>
            </a:stretch>
          </a:blipFill>
        </p:spPr>
        <p:txBody>
          <a:bodyPr/>
          <a:lstStyle/>
          <a:p>
            <a:endParaRPr lang="en-US"/>
          </a:p>
        </p:txBody>
      </p:sp>
      <p:graphicFrame>
        <p:nvGraphicFramePr>
          <p:cNvPr id="5" name="Table 5"/>
          <p:cNvGraphicFramePr>
            <a:graphicFrameLocks noGrp="1"/>
          </p:cNvGraphicFramePr>
          <p:nvPr/>
        </p:nvGraphicFramePr>
        <p:xfrm>
          <a:off x="277707" y="1519670"/>
          <a:ext cx="17732586" cy="8642584"/>
        </p:xfrm>
        <a:graphic>
          <a:graphicData uri="http://schemas.openxmlformats.org/drawingml/2006/table">
            <a:tbl>
              <a:tblPr/>
              <a:tblGrid>
                <a:gridCol w="3818837">
                  <a:extLst>
                    <a:ext uri="{9D8B030D-6E8A-4147-A177-3AD203B41FA5}">
                      <a16:colId xmlns:a16="http://schemas.microsoft.com/office/drawing/2014/main" val="20000"/>
                    </a:ext>
                  </a:extLst>
                </a:gridCol>
                <a:gridCol w="6742878">
                  <a:extLst>
                    <a:ext uri="{9D8B030D-6E8A-4147-A177-3AD203B41FA5}">
                      <a16:colId xmlns:a16="http://schemas.microsoft.com/office/drawing/2014/main" val="20001"/>
                    </a:ext>
                  </a:extLst>
                </a:gridCol>
                <a:gridCol w="4108905">
                  <a:extLst>
                    <a:ext uri="{9D8B030D-6E8A-4147-A177-3AD203B41FA5}">
                      <a16:colId xmlns:a16="http://schemas.microsoft.com/office/drawing/2014/main" val="20002"/>
                    </a:ext>
                  </a:extLst>
                </a:gridCol>
                <a:gridCol w="3061966">
                  <a:extLst>
                    <a:ext uri="{9D8B030D-6E8A-4147-A177-3AD203B41FA5}">
                      <a16:colId xmlns:a16="http://schemas.microsoft.com/office/drawing/2014/main" val="20003"/>
                    </a:ext>
                  </a:extLst>
                </a:gridCol>
              </a:tblGrid>
              <a:tr h="1336477">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Phương diện</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Định hướng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Từ ngữ, hình ảnh, nghệ thuật gợi tả trong bài thơ</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ctr">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Câu trả lời của em</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0"/>
                  </a:ext>
                </a:extLst>
              </a:tr>
              <a:tr h="328669">
                <a:tc rowSpan="6">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8">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6">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6">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1"/>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2"/>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3"/>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4"/>
                  </a:ext>
                </a:extLst>
              </a:tr>
              <a:tr h="136180">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5"/>
                  </a:ext>
                </a:extLst>
              </a:tr>
              <a:tr h="463088">
                <a:tc vMerge="1">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bến vắng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6"/>
                  </a:ext>
                </a:extLst>
              </a:tr>
              <a:tr h="1336477">
                <a:tc>
                  <a:txBody>
                    <a:bodyPr/>
                    <a:lstStyle/>
                    <a:p>
                      <a:pPr algn="l">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đường đê</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7"/>
                  </a:ext>
                </a:extLst>
              </a:tr>
              <a:tr h="1336477">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Bức tranh chiều xuân trên cánh đồng</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3600"/>
                        </a:lnSpc>
                        <a:buFont typeface="Arial"/>
                        <a:buChar char="•"/>
                        <a:defRPr/>
                      </a:pPr>
                      <a:r>
                        <a:rPr lang="en-US" sz="3000" u="none" strike="noStrike">
                          <a:solidFill>
                            <a:srgbClr val="2A2969">
                              <a:alpha val="88627"/>
                            </a:srgbClr>
                          </a:solidFill>
                          <a:latin typeface="Roboto Condensed"/>
                          <a:ea typeface="Roboto Condensed"/>
                          <a:cs typeface="Roboto Condensed"/>
                          <a:sym typeface="Roboto Condensed"/>
                        </a:rPr>
                        <a:t>Bức tranh chiều xuân được tác giả khắc họa trong bài thơ gồm có những gì (theo từng khổ thơ)? </a:t>
                      </a:r>
                      <a:endParaRPr lang="en-US" sz="1100"/>
                    </a:p>
                    <a:p>
                      <a:pPr marL="647700" lvl="1" indent="-323850" algn="just">
                        <a:lnSpc>
                          <a:spcPts val="3600"/>
                        </a:lnSpc>
                        <a:buFont typeface="Arial"/>
                        <a:buChar char="•"/>
                      </a:pPr>
                      <a:r>
                        <a:rPr lang="en-US" sz="3000">
                          <a:solidFill>
                            <a:srgbClr val="2A2969">
                              <a:alpha val="88627"/>
                            </a:srgbClr>
                          </a:solidFill>
                          <a:latin typeface="Roboto Condensed"/>
                          <a:ea typeface="Roboto Condensed"/>
                          <a:cs typeface="Roboto Condensed"/>
                          <a:sym typeface="Roboto Condensed"/>
                        </a:rPr>
                        <a:t>Phân tích tác dụng của các biện pháp tu từ trong từng khổ thơ.</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8"/>
                  </a:ext>
                </a:extLst>
              </a:tr>
              <a:tr h="1839549">
                <a:tc rowSpan="2">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gridSpan="2">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rowSpan="2" h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09"/>
                  </a:ext>
                </a:extLst>
              </a:tr>
              <a:tr h="0">
                <a:tc vMerge="1">
                  <a:txBody>
                    <a:bodyPr/>
                    <a:lstStyle/>
                    <a:p>
                      <a:pPr algn="l">
                        <a:lnSpc>
                          <a:spcPts val="4200"/>
                        </a:lnSpc>
                        <a:defRPr/>
                      </a:pPr>
                      <a:r>
                        <a:rPr lang="en-US" sz="3000" b="1" u="none" strike="noStrike">
                          <a:solidFill>
                            <a:srgbClr val="2A2969">
                              <a:alpha val="88627"/>
                            </a:srgbClr>
                          </a:solidFill>
                          <a:latin typeface="Roboto Condensed Bold"/>
                          <a:ea typeface="Roboto Condensed Bold"/>
                          <a:cs typeface="Roboto Condensed Bold"/>
                          <a:sym typeface="Roboto Condensed Bold"/>
                        </a:rPr>
                        <a:t>Đề tài, chủ đề, </a:t>
                      </a:r>
                      <a:endParaRPr lang="en-US" sz="1100"/>
                    </a:p>
                    <a:p>
                      <a:pPr algn="l">
                        <a:lnSpc>
                          <a:spcPts val="4200"/>
                        </a:lnSpc>
                      </a:pPr>
                      <a:r>
                        <a:rPr lang="en-US" sz="3000" b="1" u="none" strike="noStrike">
                          <a:solidFill>
                            <a:srgbClr val="2A2969">
                              <a:alpha val="88627"/>
                            </a:srgbClr>
                          </a:solidFill>
                          <a:latin typeface="Roboto Condensed Bold"/>
                          <a:ea typeface="Roboto Condensed Bold"/>
                          <a:cs typeface="Roboto Condensed Bold"/>
                          <a:sym typeface="Roboto Condensed Bold"/>
                        </a:rPr>
                        <a:t>tư tưởng</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vMerge="1">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Đọc kĩ bài thơ, nêu chủ đề và đề tài của bài thơ.</a:t>
                      </a:r>
                      <a:endParaRPr lang="en-US" sz="1100"/>
                    </a:p>
                    <a:p>
                      <a:pPr marL="647700" lvl="1" indent="-323850" algn="just">
                        <a:lnSpc>
                          <a:spcPts val="4200"/>
                        </a:lnSpc>
                        <a:buFont typeface="Arial"/>
                        <a:buChar char="•"/>
                      </a:pPr>
                      <a:r>
                        <a:rPr lang="en-US" sz="3000">
                          <a:solidFill>
                            <a:srgbClr val="2A2969">
                              <a:alpha val="88627"/>
                            </a:srgbClr>
                          </a:solidFill>
                          <a:latin typeface="Roboto Condensed"/>
                          <a:ea typeface="Roboto Condensed"/>
                          <a:cs typeface="Roboto Condensed"/>
                          <a:sym typeface="Roboto Condensed"/>
                        </a:rPr>
                        <a:t>Tư tưởng chủ đạo của bài thơ là gì?</a:t>
                      </a:r>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v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0"/>
                  </a:ext>
                </a:extLst>
              </a:tr>
              <a:tr h="1336477">
                <a:tc>
                  <a:txBody>
                    <a:bodyPr/>
                    <a:lstStyle/>
                    <a:p>
                      <a:pPr algn="just">
                        <a:lnSpc>
                          <a:spcPts val="4200"/>
                        </a:lnSpc>
                        <a:defRPr/>
                      </a:pPr>
                      <a:r>
                        <a:rPr lang="en-US" sz="3000" b="1">
                          <a:solidFill>
                            <a:srgbClr val="2A2969">
                              <a:alpha val="88627"/>
                            </a:srgbClr>
                          </a:solidFill>
                          <a:latin typeface="Roboto Condensed Bold"/>
                          <a:ea typeface="Roboto Condensed Bold"/>
                          <a:cs typeface="Roboto Condensed Bold"/>
                          <a:sym typeface="Roboto Condensed Bold"/>
                        </a:rPr>
                        <a:t>Bài học, thông điệp</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a:txBody>
                    <a:bodyPr/>
                    <a:lstStyle/>
                    <a:p>
                      <a:pPr marL="647700" lvl="1" indent="-323850" algn="just">
                        <a:lnSpc>
                          <a:spcPts val="4200"/>
                        </a:lnSpc>
                        <a:buFont typeface="Arial"/>
                        <a:buChar char="•"/>
                        <a:defRPr/>
                      </a:pPr>
                      <a:r>
                        <a:rPr lang="en-US" sz="3000">
                          <a:solidFill>
                            <a:srgbClr val="2A2969">
                              <a:alpha val="88627"/>
                            </a:srgbClr>
                          </a:solidFill>
                          <a:latin typeface="Roboto Condensed"/>
                          <a:ea typeface="Roboto Condensed"/>
                          <a:cs typeface="Roboto Condensed"/>
                          <a:sym typeface="Roboto Condensed"/>
                        </a:rPr>
                        <a:t>Thông qua bài thơ tác giả muốn gửi gắm bài học và thông điệp gì?</a:t>
                      </a: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gridSpan="2">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tc hMerge="1">
                  <a:txBody>
                    <a:bodyPr/>
                    <a:lstStyle/>
                    <a:p>
                      <a:pPr algn="just">
                        <a:lnSpc>
                          <a:spcPts val="4200"/>
                        </a:lnSpc>
                        <a:defRPr/>
                      </a:pPr>
                      <a:endParaRPr lang="en-US" sz="1100"/>
                    </a:p>
                  </a:txBody>
                  <a:tcPr marL="95250" marR="95250" marT="95250" marB="95250" anchor="ctr">
                    <a:lnL w="19050" cap="flat" cmpd="sng" algn="ctr">
                      <a:solidFill>
                        <a:srgbClr val="452D13"/>
                      </a:solidFill>
                      <a:prstDash val="solid"/>
                      <a:round/>
                      <a:headEnd type="none" w="med" len="med"/>
                      <a:tailEnd type="none" w="med" len="med"/>
                    </a:lnL>
                    <a:lnR w="19050" cap="flat" cmpd="sng" algn="ctr">
                      <a:solidFill>
                        <a:srgbClr val="452D13"/>
                      </a:solidFill>
                      <a:prstDash val="solid"/>
                      <a:round/>
                      <a:headEnd type="none" w="med" len="med"/>
                      <a:tailEnd type="none" w="med" len="med"/>
                    </a:lnR>
                    <a:lnT w="19050" cap="flat" cmpd="sng" algn="ctr">
                      <a:solidFill>
                        <a:srgbClr val="452D13"/>
                      </a:solidFill>
                      <a:prstDash val="solid"/>
                      <a:round/>
                      <a:headEnd type="none" w="med" len="med"/>
                      <a:tailEnd type="none" w="med" len="med"/>
                    </a:lnT>
                    <a:lnB w="19050" cap="flat" cmpd="sng" algn="ctr">
                      <a:solidFill>
                        <a:srgbClr val="452D13"/>
                      </a:solidFill>
                      <a:prstDash val="solid"/>
                      <a:round/>
                      <a:headEnd type="none" w="med" len="med"/>
                      <a:tailEnd type="none" w="med" len="med"/>
                    </a:lnB>
                    <a:solidFill>
                      <a:srgbClr val="FFFFFF">
                        <a:alpha val="88627"/>
                      </a:srgbClr>
                    </a:solidFill>
                  </a:tcPr>
                </a:tc>
                <a:extLst>
                  <a:ext uri="{0D108BD9-81ED-4DB2-BD59-A6C34878D82A}">
                    <a16:rowId xmlns:a16="http://schemas.microsoft.com/office/drawing/2014/main" val="10011"/>
                  </a:ext>
                </a:extLst>
              </a:tr>
            </a:tbl>
          </a:graphicData>
        </a:graphic>
      </p:graphicFrame>
      <p:grpSp>
        <p:nvGrpSpPr>
          <p:cNvPr id="6" name="Group 6"/>
          <p:cNvGrpSpPr/>
          <p:nvPr/>
        </p:nvGrpSpPr>
        <p:grpSpPr>
          <a:xfrm>
            <a:off x="5292744" y="82876"/>
            <a:ext cx="7446534" cy="895443"/>
            <a:chOff x="0" y="0"/>
            <a:chExt cx="1961227" cy="235837"/>
          </a:xfrm>
        </p:grpSpPr>
        <p:sp>
          <p:nvSpPr>
            <p:cNvPr id="7" name="Freeform 7"/>
            <p:cNvSpPr/>
            <p:nvPr/>
          </p:nvSpPr>
          <p:spPr>
            <a:xfrm>
              <a:off x="0" y="0"/>
              <a:ext cx="1961227" cy="235837"/>
            </a:xfrm>
            <a:custGeom>
              <a:avLst/>
              <a:gdLst/>
              <a:ahLst/>
              <a:cxnLst/>
              <a:rect l="l" t="t" r="r" b="b"/>
              <a:pathLst>
                <a:path w="1961227" h="235837">
                  <a:moveTo>
                    <a:pt x="53023" y="0"/>
                  </a:moveTo>
                  <a:lnTo>
                    <a:pt x="1908204" y="0"/>
                  </a:lnTo>
                  <a:cubicBezTo>
                    <a:pt x="1937488" y="0"/>
                    <a:pt x="1961227" y="23739"/>
                    <a:pt x="1961227" y="53023"/>
                  </a:cubicBezTo>
                  <a:lnTo>
                    <a:pt x="1961227" y="182814"/>
                  </a:lnTo>
                  <a:cubicBezTo>
                    <a:pt x="1961227" y="212098"/>
                    <a:pt x="1937488" y="235837"/>
                    <a:pt x="1908204" y="235837"/>
                  </a:cubicBezTo>
                  <a:lnTo>
                    <a:pt x="53023" y="235837"/>
                  </a:lnTo>
                  <a:cubicBezTo>
                    <a:pt x="23739" y="235837"/>
                    <a:pt x="0" y="212098"/>
                    <a:pt x="0" y="182814"/>
                  </a:cubicBezTo>
                  <a:lnTo>
                    <a:pt x="0" y="53023"/>
                  </a:lnTo>
                  <a:cubicBezTo>
                    <a:pt x="0" y="23739"/>
                    <a:pt x="23739" y="0"/>
                    <a:pt x="53023" y="0"/>
                  </a:cubicBezTo>
                  <a:close/>
                </a:path>
              </a:pathLst>
            </a:custGeom>
            <a:solidFill>
              <a:srgbClr val="E0EFF4"/>
            </a:solidFill>
          </p:spPr>
          <p:txBody>
            <a:bodyPr/>
            <a:lstStyle/>
            <a:p>
              <a:endParaRPr lang="en-US"/>
            </a:p>
          </p:txBody>
        </p:sp>
        <p:sp>
          <p:nvSpPr>
            <p:cNvPr id="8" name="TextBox 8"/>
            <p:cNvSpPr txBox="1"/>
            <p:nvPr/>
          </p:nvSpPr>
          <p:spPr>
            <a:xfrm>
              <a:off x="0" y="-76200"/>
              <a:ext cx="1961227" cy="312037"/>
            </a:xfrm>
            <a:prstGeom prst="rect">
              <a:avLst/>
            </a:prstGeom>
          </p:spPr>
          <p:txBody>
            <a:bodyPr lIns="50800" tIns="50800" rIns="50800" bIns="50800" rtlCol="0" anchor="ctr"/>
            <a:lstStyle/>
            <a:p>
              <a:pPr algn="ctr">
                <a:lnSpc>
                  <a:spcPts val="5320"/>
                </a:lnSpc>
                <a:spcBef>
                  <a:spcPct val="0"/>
                </a:spcBef>
              </a:pPr>
              <a:r>
                <a:rPr lang="en-US" sz="3800" b="1">
                  <a:solidFill>
                    <a:srgbClr val="2A2969"/>
                  </a:solidFill>
                  <a:latin typeface="Roboto Condensed Bold"/>
                  <a:ea typeface="Roboto Condensed Bold"/>
                  <a:cs typeface="Roboto Condensed Bold"/>
                  <a:sym typeface="Roboto Condensed Bold"/>
                </a:rPr>
                <a:t>NHÓM 2 - </a:t>
              </a:r>
              <a:r>
                <a:rPr lang="en-US" sz="3800" b="1" i="1">
                  <a:solidFill>
                    <a:srgbClr val="2A2969"/>
                  </a:solidFill>
                  <a:latin typeface="Roboto Condensed Bold Italics"/>
                  <a:ea typeface="Roboto Condensed Bold Italics"/>
                  <a:cs typeface="Roboto Condensed Bold Italics"/>
                  <a:sym typeface="Roboto Condensed Bold Italics"/>
                </a:rPr>
                <a:t>Chiều xuân</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6131</Words>
  <Application>Microsoft Office PowerPoint</Application>
  <PresentationFormat>Custom</PresentationFormat>
  <Paragraphs>530</Paragraphs>
  <Slides>78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Arial</vt:lpstr>
      <vt:lpstr>Roboto Condensed Bold</vt:lpstr>
      <vt:lpstr>#9Slide05 VL Fadilla</vt:lpstr>
      <vt:lpstr>Fraunces Bold</vt:lpstr>
      <vt:lpstr>#9Slide05 Phobia</vt:lpstr>
      <vt:lpstr>Roboto Condensed Italics</vt:lpstr>
      <vt:lpstr>Fraunces Bold Italics</vt:lpstr>
      <vt:lpstr>#9Slide07 SVNUT Triumph Press</vt:lpstr>
      <vt:lpstr>#9Slide07 SVNRevolution</vt:lpstr>
      <vt:lpstr>Calibri</vt:lpstr>
      <vt:lpstr>Roboto Condensed Bold Italics</vt:lpstr>
      <vt:lpstr>Roboto Condensed</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B7_CD_CHIỀU XUÂN, NHẬT KÍ ĐÔ THỊ HÓA</dc:title>
  <dc:creator>HP</dc:creator>
  <cp:lastModifiedBy>QuangHung Xuan</cp:lastModifiedBy>
  <cp:revision>7</cp:revision>
  <dcterms:created xsi:type="dcterms:W3CDTF">2006-08-16T00:00:00Z</dcterms:created>
  <dcterms:modified xsi:type="dcterms:W3CDTF">2026-02-11T16:28:47Z</dcterms:modified>
  <dc:identifier>DAGHggxTQ9c</dc:identifier>
</cp:coreProperties>
</file>