
<file path=[Content_Types].xml><?xml version="1.0" encoding="utf-8"?>
<Types xmlns="http://schemas.openxmlformats.org/package/2006/content-types">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63"/>
  </p:notesMasterIdLst>
  <p:sldIdLst>
    <p:sldId id="256" r:id="rId2"/>
    <p:sldId id="257" r:id="rId3"/>
    <p:sldId id="258" r:id="rId4"/>
    <p:sldId id="259" r:id="rId5"/>
    <p:sldId id="260" r:id="rId6"/>
    <p:sldId id="261"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Lst>
  <p:sldSz cx="18288000" cy="10287000"/>
  <p:notesSz cx="6858000" cy="9144000"/>
  <p:embeddedFontLst>
    <p:embeddedFont>
      <p:font typeface="#9Slide05 SVNShintia Script" panose="020B0604020202020204" charset="0"/>
      <p:regular r:id="rId64"/>
    </p:embeddedFont>
    <p:embeddedFont>
      <p:font typeface="#9Slide05 VL Fadilla" panose="020B0604020202020204" charset="-93"/>
      <p:regular r:id="rId65"/>
    </p:embeddedFont>
    <p:embeddedFont>
      <p:font typeface="#9Slide06 Hellvina Hand Script" panose="020B0604020202020204" charset="-93"/>
      <p:regular r:id="rId66"/>
    </p:embeddedFont>
    <p:embeddedFont>
      <p:font typeface="#9Slide06 ThuPhap Thien An" panose="020B0604020202020204" charset="-93"/>
      <p:regular r:id="rId67"/>
    </p:embeddedFont>
    <p:embeddedFont>
      <p:font typeface="#9Slide07 SFU Blackout" panose="020B0604020202020204" charset="-93"/>
      <p:regular r:id="rId68"/>
    </p:embeddedFont>
    <p:embeddedFont>
      <p:font typeface="#9Slide07 SVNUT Triumph Press" panose="00000500000000000000" charset="0"/>
      <p:boldItalic r:id="rId69"/>
    </p:embeddedFont>
    <p:embeddedFont>
      <p:font typeface="Fraunces Bold" panose="020B0604020202020204" charset="-93"/>
      <p:regular r:id="rId70"/>
    </p:embeddedFont>
    <p:embeddedFont>
      <p:font typeface="Roboto Condensed" panose="02000000000000000000" pitchFamily="2" charset="0"/>
      <p:regular r:id="rId71"/>
      <p:bold r:id="rId72"/>
    </p:embeddedFont>
    <p:embeddedFont>
      <p:font typeface="Roboto Condensed Bold" panose="02000000000000000000" charset="0"/>
      <p:regular r:id="rId73"/>
    </p:embeddedFont>
    <p:embeddedFont>
      <p:font typeface="Roboto Condensed Bold Italics" panose="020B0604020202020204" charset="0"/>
      <p:regular r:id="rId74"/>
    </p:embeddedFont>
    <p:embeddedFont>
      <p:font typeface="Roboto Condensed Italics" panose="020B0604020202020204" charset="0"/>
      <p:regular r:id="rId7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1138"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font" Target="fonts/font5.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3.fntdata"/><Relationship Id="rId74" Type="http://schemas.openxmlformats.org/officeDocument/2006/relationships/font" Target="fonts/font11.fntdata"/><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7.fntdata"/><Relationship Id="rId75"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8.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18.01.2026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1B2431-D351-4C6E-A3CF-9DFAC0E3E050}" type="slidenum">
              <a:rPr lang="cs-CZ" smtClean="0"/>
              <a:t>24</a:t>
            </a:fld>
            <a:endParaRPr lang="cs-CZ"/>
          </a:p>
        </p:txBody>
      </p:sp>
    </p:spTree>
    <p:extLst>
      <p:ext uri="{BB962C8B-B14F-4D97-AF65-F5344CB8AC3E}">
        <p14:creationId xmlns:p14="http://schemas.microsoft.com/office/powerpoint/2010/main" val="3600506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1/18/2026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10" Type="http://schemas.openxmlformats.org/officeDocument/2006/relationships/image" Target="../media/image6.sv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4.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4.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png"/><Relationship Id="rId10" Type="http://schemas.openxmlformats.org/officeDocument/2006/relationships/image" Target="../media/image28.png"/><Relationship Id="rId4" Type="http://schemas.openxmlformats.org/officeDocument/2006/relationships/image" Target="../media/image24.png"/><Relationship Id="rId9" Type="http://schemas.openxmlformats.org/officeDocument/2006/relationships/image" Target="../media/image27.sv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14.xml"/><Relationship Id="rId7"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video" Target="https://www.youtube.com/watch?v=WaeAtgmRusc" TargetMode="Externa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2.png"/><Relationship Id="rId9" Type="http://schemas.openxmlformats.org/officeDocument/2006/relationships/image" Target="../media/image34.jpeg"/></Relationships>
</file>

<file path=ppt/slides/_rels/slide25.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3.svg"/><Relationship Id="rId7"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4.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39.png"/><Relationship Id="rId7" Type="http://schemas.openxmlformats.org/officeDocument/2006/relationships/image" Target="../media/image32.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4.png"/><Relationship Id="rId4" Type="http://schemas.openxmlformats.org/officeDocument/2006/relationships/image" Target="../media/image40.sv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jpeg"/><Relationship Id="rId11" Type="http://schemas.openxmlformats.org/officeDocument/2006/relationships/image" Target="../media/image9.png"/><Relationship Id="rId5" Type="http://schemas.openxmlformats.org/officeDocument/2006/relationships/audio" Target="../media/audio1.wav"/><Relationship Id="rId10" Type="http://schemas.openxmlformats.org/officeDocument/2006/relationships/image" Target="../media/image8.svg"/><Relationship Id="rId4" Type="http://schemas.openxmlformats.org/officeDocument/2006/relationships/notesSlide" Target="../notesSlides/notesSlide3.xml"/><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png"/><Relationship Id="rId7" Type="http://schemas.openxmlformats.org/officeDocument/2006/relationships/image" Target="../media/image53.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49.png"/><Relationship Id="rId9" Type="http://schemas.openxmlformats.org/officeDocument/2006/relationships/image" Target="../media/image55.sv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jpeg"/><Relationship Id="rId11" Type="http://schemas.openxmlformats.org/officeDocument/2006/relationships/image" Target="../media/image8.svg"/><Relationship Id="rId5" Type="http://schemas.openxmlformats.org/officeDocument/2006/relationships/audio" Target="../media/audio1.wav"/><Relationship Id="rId10" Type="http://schemas.openxmlformats.org/officeDocument/2006/relationships/image" Target="../media/image7.png"/><Relationship Id="rId4" Type="http://schemas.openxmlformats.org/officeDocument/2006/relationships/notesSlide" Target="../notesSlides/notesSlide4.xml"/><Relationship Id="rId9"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60.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2.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44.png"/><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68.svg"/><Relationship Id="rId4" Type="http://schemas.openxmlformats.org/officeDocument/2006/relationships/image" Target="../media/image67.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png"/><Relationship Id="rId7" Type="http://schemas.openxmlformats.org/officeDocument/2006/relationships/image" Target="../media/image72.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svg"/><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jpeg"/><Relationship Id="rId11" Type="http://schemas.openxmlformats.org/officeDocument/2006/relationships/image" Target="../media/image8.svg"/><Relationship Id="rId5" Type="http://schemas.openxmlformats.org/officeDocument/2006/relationships/audio" Target="../media/audio1.wav"/><Relationship Id="rId10" Type="http://schemas.openxmlformats.org/officeDocument/2006/relationships/image" Target="../media/image7.png"/><Relationship Id="rId4" Type="http://schemas.openxmlformats.org/officeDocument/2006/relationships/notesSlide" Target="../notesSlides/notesSlide5.xml"/><Relationship Id="rId9" Type="http://schemas.openxmlformats.org/officeDocument/2006/relationships/image" Target="../media/image9.png"/></Relationships>
</file>

<file path=ppt/slides/_rels/slide5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png"/><Relationship Id="rId7" Type="http://schemas.openxmlformats.org/officeDocument/2006/relationships/image" Target="../media/image72.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svg"/><Relationship Id="rId4" Type="http://schemas.openxmlformats.org/officeDocument/2006/relationships/image" Target="../media/image69.png"/></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76.sv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svg"/><Relationship Id="rId4" Type="http://schemas.openxmlformats.org/officeDocument/2006/relationships/image" Target="../media/image73.png"/></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8.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74.svg"/><Relationship Id="rId4" Type="http://schemas.openxmlformats.org/officeDocument/2006/relationships/image" Target="../media/image73.png"/></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8.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74.svg"/><Relationship Id="rId4" Type="http://schemas.openxmlformats.org/officeDocument/2006/relationships/image" Target="../media/image73.png"/></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8.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74.svg"/><Relationship Id="rId4" Type="http://schemas.openxmlformats.org/officeDocument/2006/relationships/image" Target="../media/image73.png"/></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8.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74.svg"/><Relationship Id="rId4" Type="http://schemas.openxmlformats.org/officeDocument/2006/relationships/image" Target="../media/image73.png"/></Relationships>
</file>

<file path=ppt/slides/_rels/slide57.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45.png"/><Relationship Id="rId7"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14.png"/></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jpeg"/><Relationship Id="rId11" Type="http://schemas.openxmlformats.org/officeDocument/2006/relationships/image" Target="../media/image8.svg"/><Relationship Id="rId5" Type="http://schemas.openxmlformats.org/officeDocument/2006/relationships/audio" Target="../media/audio1.wav"/><Relationship Id="rId10" Type="http://schemas.openxmlformats.org/officeDocument/2006/relationships/image" Target="../media/image7.png"/><Relationship Id="rId4" Type="http://schemas.openxmlformats.org/officeDocument/2006/relationships/notesSlide" Target="../notesSlides/notesSlide6.xml"/><Relationship Id="rId9"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7.png"/><Relationship Id="rId7" Type="http://schemas.openxmlformats.org/officeDocument/2006/relationships/image" Target="../media/image79.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78.svg"/></Relationships>
</file>

<file path=ppt/slides/_rels/slide7.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jpe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13.svg"/><Relationship Id="rId4" Type="http://schemas.openxmlformats.org/officeDocument/2006/relationships/image" Target="../media/image2.pn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CF8E9"/>
        </a:solidFill>
        <a:effectLst/>
      </p:bgPr>
    </p:bg>
    <p:spTree>
      <p:nvGrpSpPr>
        <p:cNvPr id="1" name=""/>
        <p:cNvGrpSpPr/>
        <p:nvPr/>
      </p:nvGrpSpPr>
      <p:grpSpPr>
        <a:xfrm>
          <a:off x="0" y="0"/>
          <a:ext cx="0" cy="0"/>
          <a:chOff x="0" y="0"/>
          <a:chExt cx="0" cy="0"/>
        </a:xfrm>
      </p:grpSpPr>
      <p:sp>
        <p:nvSpPr>
          <p:cNvPr id="2" name="Freeform 2"/>
          <p:cNvSpPr/>
          <p:nvPr/>
        </p:nvSpPr>
        <p:spPr>
          <a:xfrm>
            <a:off x="0" y="483"/>
            <a:ext cx="18288000" cy="10286032"/>
          </a:xfrm>
          <a:custGeom>
            <a:avLst/>
            <a:gdLst/>
            <a:ahLst/>
            <a:cxnLst/>
            <a:rect l="l" t="t" r="r" b="b"/>
            <a:pathLst>
              <a:path w="18288000" h="10286032">
                <a:moveTo>
                  <a:pt x="0" y="0"/>
                </a:moveTo>
                <a:lnTo>
                  <a:pt x="18288000" y="0"/>
                </a:lnTo>
                <a:lnTo>
                  <a:pt x="18288000" y="10286033"/>
                </a:lnTo>
                <a:lnTo>
                  <a:pt x="0" y="10286033"/>
                </a:lnTo>
                <a:lnTo>
                  <a:pt x="0" y="0"/>
                </a:lnTo>
                <a:close/>
              </a:path>
            </a:pathLst>
          </a:custGeom>
          <a:blipFill>
            <a:blip r:embed="rId5"/>
            <a:stretch>
              <a:fillRect/>
            </a:stretch>
          </a:blipFill>
        </p:spPr>
        <p:txBody>
          <a:bodyPr/>
          <a:lstStyle/>
          <a:p>
            <a:endParaRPr lang="en-GB"/>
          </a:p>
        </p:txBody>
      </p:sp>
      <p:sp>
        <p:nvSpPr>
          <p:cNvPr id="3" name="Freeform 3"/>
          <p:cNvSpPr/>
          <p:nvPr/>
        </p:nvSpPr>
        <p:spPr>
          <a:xfrm>
            <a:off x="7457804" y="8289232"/>
            <a:ext cx="2350359" cy="865974"/>
          </a:xfrm>
          <a:custGeom>
            <a:avLst/>
            <a:gdLst/>
            <a:ahLst/>
            <a:cxnLst/>
            <a:rect l="l" t="t" r="r" b="b"/>
            <a:pathLst>
              <a:path w="2350359" h="865974">
                <a:moveTo>
                  <a:pt x="0" y="0"/>
                </a:moveTo>
                <a:lnTo>
                  <a:pt x="2350358" y="0"/>
                </a:lnTo>
                <a:lnTo>
                  <a:pt x="2350358" y="865974"/>
                </a:lnTo>
                <a:lnTo>
                  <a:pt x="0" y="865974"/>
                </a:lnTo>
                <a:lnTo>
                  <a:pt x="0" y="0"/>
                </a:lnTo>
                <a:close/>
              </a:path>
            </a:pathLst>
          </a:custGeom>
          <a:blipFill>
            <a:blip r:embed="rId6"/>
            <a:stretch>
              <a:fillRect l="-522661" t="-462562" r="-28727" b="-2073872"/>
            </a:stretch>
          </a:blipFill>
        </p:spPr>
        <p:txBody>
          <a:bodyPr/>
          <a:lstStyle/>
          <a:p>
            <a:endParaRPr lang="en-GB"/>
          </a:p>
        </p:txBody>
      </p:sp>
      <p:sp>
        <p:nvSpPr>
          <p:cNvPr id="4" name="Freeform 4"/>
          <p:cNvSpPr/>
          <p:nvPr/>
        </p:nvSpPr>
        <p:spPr>
          <a:xfrm>
            <a:off x="0" y="3164986"/>
            <a:ext cx="7601358" cy="7105617"/>
          </a:xfrm>
          <a:custGeom>
            <a:avLst/>
            <a:gdLst/>
            <a:ahLst/>
            <a:cxnLst/>
            <a:rect l="l" t="t" r="r" b="b"/>
            <a:pathLst>
              <a:path w="7601358" h="7105617">
                <a:moveTo>
                  <a:pt x="0" y="0"/>
                </a:moveTo>
                <a:lnTo>
                  <a:pt x="7601358" y="0"/>
                </a:lnTo>
                <a:lnTo>
                  <a:pt x="7601358" y="7105618"/>
                </a:lnTo>
                <a:lnTo>
                  <a:pt x="0" y="7105618"/>
                </a:lnTo>
                <a:lnTo>
                  <a:pt x="0" y="0"/>
                </a:lnTo>
                <a:close/>
              </a:path>
            </a:pathLst>
          </a:custGeom>
          <a:blipFill>
            <a:blip r:embed="rId7"/>
            <a:stretch>
              <a:fillRect/>
            </a:stretch>
          </a:blipFill>
        </p:spPr>
        <p:txBody>
          <a:bodyPr/>
          <a:lstStyle/>
          <a:p>
            <a:endParaRPr lang="en-GB"/>
          </a:p>
        </p:txBody>
      </p:sp>
      <p:sp>
        <p:nvSpPr>
          <p:cNvPr id="5" name="Freeform 5"/>
          <p:cNvSpPr/>
          <p:nvPr/>
        </p:nvSpPr>
        <p:spPr>
          <a:xfrm>
            <a:off x="8667506" y="-1290606"/>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8"/>
            <a:stretch>
              <a:fillRect/>
            </a:stretch>
          </a:blipFill>
        </p:spPr>
        <p:txBody>
          <a:bodyPr/>
          <a:lstStyle/>
          <a:p>
            <a:endParaRPr lang="en-GB"/>
          </a:p>
        </p:txBody>
      </p:sp>
      <p:sp>
        <p:nvSpPr>
          <p:cNvPr id="7" name="TextBox 7"/>
          <p:cNvSpPr txBox="1"/>
          <p:nvPr/>
        </p:nvSpPr>
        <p:spPr>
          <a:xfrm>
            <a:off x="2736097" y="3352371"/>
            <a:ext cx="13691618" cy="2091690"/>
          </a:xfrm>
          <a:prstGeom prst="rect">
            <a:avLst/>
          </a:prstGeom>
        </p:spPr>
        <p:txBody>
          <a:bodyPr lIns="0" tIns="0" rIns="0" bIns="0" rtlCol="0" anchor="t">
            <a:spAutoFit/>
          </a:bodyPr>
          <a:lstStyle/>
          <a:p>
            <a:pPr algn="ctr">
              <a:lnSpc>
                <a:spcPts val="17280"/>
              </a:lnSpc>
            </a:pPr>
            <a:r>
              <a:rPr lang="en-US" sz="12000">
                <a:solidFill>
                  <a:srgbClr val="5F7D54"/>
                </a:solidFill>
                <a:latin typeface="Fraunces Bold"/>
              </a:rPr>
              <a:t>KHỞI ĐỘNG</a:t>
            </a:r>
          </a:p>
        </p:txBody>
      </p:sp>
      <p:pic>
        <p:nvPicPr>
          <p:cNvPr id="8" name="Picture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extLst>
              <a:ext uri="{96DAC541-7B7A-43D3-8B79-37D633B846F1}">
                <asvg:svgBlip xmlns:asvg="http://schemas.microsoft.com/office/drawing/2016/SVG/main" r:embed="rId10"/>
              </a:ext>
            </a:extLst>
          </a:blip>
          <a:stretch>
            <a:fillRect/>
          </a:stretch>
        </p:blipFill>
        <p:spPr>
          <a:xfrm>
            <a:off x="8629650" y="4629150"/>
            <a:ext cx="1028700" cy="10287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cmd cmd="playFrom(0.0)">
              <p:cBhvr>
                <p:cTn id="2"/>
                <p:tgtEl>
                  <p:spTgt spid="8"/>
                </p:tgtEl>
              </p:cBhvr>
            </p:cmd>
            <p:audio>
              <p:cMediaNode vol="80000" showWhenStopped="0">
                <p:cTn id="3"/>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1028700"/>
            <a:ext cx="18288000" cy="10286032"/>
          </a:xfrm>
          <a:custGeom>
            <a:avLst/>
            <a:gdLst/>
            <a:ahLst/>
            <a:cxnLst/>
            <a:rect l="l" t="t" r="r" b="b"/>
            <a:pathLst>
              <a:path w="18288000" h="10286032">
                <a:moveTo>
                  <a:pt x="18288000" y="0"/>
                </a:moveTo>
                <a:lnTo>
                  <a:pt x="0" y="0"/>
                </a:lnTo>
                <a:lnTo>
                  <a:pt x="0" y="10286032"/>
                </a:lnTo>
                <a:lnTo>
                  <a:pt x="18288000" y="10286032"/>
                </a:lnTo>
                <a:lnTo>
                  <a:pt x="18288000" y="0"/>
                </a:lnTo>
                <a:close/>
              </a:path>
            </a:pathLst>
          </a:custGeom>
          <a:blipFill>
            <a:blip r:embed="rId3"/>
            <a:stretch>
              <a:fillRect/>
            </a:stretch>
          </a:blipFill>
        </p:spPr>
        <p:txBody>
          <a:bodyPr/>
          <a:lstStyle/>
          <a:p>
            <a:endParaRPr lang="en-GB"/>
          </a:p>
        </p:txBody>
      </p:sp>
      <p:grpSp>
        <p:nvGrpSpPr>
          <p:cNvPr id="3" name="Group 3"/>
          <p:cNvGrpSpPr/>
          <p:nvPr/>
        </p:nvGrpSpPr>
        <p:grpSpPr>
          <a:xfrm>
            <a:off x="1464597" y="2298300"/>
            <a:ext cx="15358806" cy="6418418"/>
            <a:chOff x="0" y="0"/>
            <a:chExt cx="20478408" cy="8557890"/>
          </a:xfrm>
        </p:grpSpPr>
        <p:sp>
          <p:nvSpPr>
            <p:cNvPr id="4" name="Freeform 4"/>
            <p:cNvSpPr/>
            <p:nvPr/>
          </p:nvSpPr>
          <p:spPr>
            <a:xfrm>
              <a:off x="0" y="0"/>
              <a:ext cx="20478369" cy="8557875"/>
            </a:xfrm>
            <a:custGeom>
              <a:avLst/>
              <a:gdLst/>
              <a:ahLst/>
              <a:cxnLst/>
              <a:rect l="l" t="t" r="r" b="b"/>
              <a:pathLst>
                <a:path w="20478369" h="8557875">
                  <a:moveTo>
                    <a:pt x="0" y="984503"/>
                  </a:moveTo>
                  <a:cubicBezTo>
                    <a:pt x="0" y="440800"/>
                    <a:pt x="573405" y="0"/>
                    <a:pt x="1280668" y="0"/>
                  </a:cubicBezTo>
                  <a:lnTo>
                    <a:pt x="19197701" y="0"/>
                  </a:lnTo>
                  <a:cubicBezTo>
                    <a:pt x="19904965" y="0"/>
                    <a:pt x="20478369" y="440800"/>
                    <a:pt x="20478369" y="984503"/>
                  </a:cubicBezTo>
                  <a:lnTo>
                    <a:pt x="20478369" y="7573371"/>
                  </a:lnTo>
                  <a:cubicBezTo>
                    <a:pt x="20478369" y="8117074"/>
                    <a:pt x="19904963" y="8557875"/>
                    <a:pt x="19197701" y="8557875"/>
                  </a:cubicBezTo>
                  <a:lnTo>
                    <a:pt x="1280668" y="8557875"/>
                  </a:lnTo>
                  <a:cubicBezTo>
                    <a:pt x="573405" y="8557875"/>
                    <a:pt x="0" y="8117074"/>
                    <a:pt x="0" y="7573371"/>
                  </a:cubicBezTo>
                  <a:close/>
                </a:path>
              </a:pathLst>
            </a:custGeom>
            <a:solidFill>
              <a:srgbClr val="FFFFFF">
                <a:alpha val="54902"/>
              </a:srgbClr>
            </a:solidFill>
          </p:spPr>
          <p:txBody>
            <a:bodyPr/>
            <a:lstStyle/>
            <a:p>
              <a:endParaRPr lang="en-GB"/>
            </a:p>
          </p:txBody>
        </p:sp>
      </p:grpSp>
      <p:sp>
        <p:nvSpPr>
          <p:cNvPr id="5" name="Freeform 5"/>
          <p:cNvSpPr/>
          <p:nvPr/>
        </p:nvSpPr>
        <p:spPr>
          <a:xfrm>
            <a:off x="14778990" y="9152246"/>
            <a:ext cx="3509010" cy="1134268"/>
          </a:xfrm>
          <a:custGeom>
            <a:avLst/>
            <a:gdLst/>
            <a:ahLst/>
            <a:cxnLst/>
            <a:rect l="l" t="t" r="r" b="b"/>
            <a:pathLst>
              <a:path w="3509010" h="1134268">
                <a:moveTo>
                  <a:pt x="0" y="0"/>
                </a:moveTo>
                <a:lnTo>
                  <a:pt x="3509010" y="0"/>
                </a:lnTo>
                <a:lnTo>
                  <a:pt x="3509010" y="1134268"/>
                </a:lnTo>
                <a:lnTo>
                  <a:pt x="0" y="1134268"/>
                </a:lnTo>
                <a:lnTo>
                  <a:pt x="0" y="0"/>
                </a:lnTo>
                <a:close/>
              </a:path>
            </a:pathLst>
          </a:custGeom>
          <a:blipFill>
            <a:blip r:embed="rId4"/>
            <a:stretch>
              <a:fillRect/>
            </a:stretch>
          </a:blipFill>
        </p:spPr>
        <p:txBody>
          <a:bodyPr/>
          <a:lstStyle/>
          <a:p>
            <a:endParaRPr lang="en-GB"/>
          </a:p>
        </p:txBody>
      </p:sp>
      <p:sp>
        <p:nvSpPr>
          <p:cNvPr id="6" name="TextBox 6"/>
          <p:cNvSpPr txBox="1"/>
          <p:nvPr/>
        </p:nvSpPr>
        <p:spPr>
          <a:xfrm>
            <a:off x="6092870" y="2288208"/>
            <a:ext cx="8969871" cy="1290856"/>
          </a:xfrm>
          <a:prstGeom prst="rect">
            <a:avLst/>
          </a:prstGeom>
        </p:spPr>
        <p:txBody>
          <a:bodyPr lIns="0" tIns="0" rIns="0" bIns="0" rtlCol="0" anchor="t">
            <a:spAutoFit/>
          </a:bodyPr>
          <a:lstStyle/>
          <a:p>
            <a:pPr algn="ctr">
              <a:lnSpc>
                <a:spcPts val="10219"/>
              </a:lnSpc>
            </a:pPr>
            <a:r>
              <a:rPr lang="en-US" sz="7299">
                <a:solidFill>
                  <a:srgbClr val="6C7669"/>
                </a:solidFill>
                <a:latin typeface="#9Slide05 VL Fadilla"/>
              </a:rPr>
              <a:t>a. Khái niệm thơ Đường luật</a:t>
            </a:r>
          </a:p>
        </p:txBody>
      </p:sp>
      <p:sp>
        <p:nvSpPr>
          <p:cNvPr id="7" name="TextBox 7"/>
          <p:cNvSpPr txBox="1"/>
          <p:nvPr/>
        </p:nvSpPr>
        <p:spPr>
          <a:xfrm>
            <a:off x="1695734" y="3070065"/>
            <a:ext cx="15563566" cy="4366260"/>
          </a:xfrm>
          <a:prstGeom prst="rect">
            <a:avLst/>
          </a:prstGeom>
        </p:spPr>
        <p:txBody>
          <a:bodyPr lIns="0" tIns="0" rIns="0" bIns="0" rtlCol="0" anchor="t">
            <a:spAutoFit/>
          </a:bodyPr>
          <a:lstStyle/>
          <a:p>
            <a:pPr algn="just">
              <a:lnSpc>
                <a:spcPts val="5849"/>
              </a:lnSpc>
            </a:pPr>
            <a:endParaRPr/>
          </a:p>
          <a:p>
            <a:pPr marL="842008" lvl="1" indent="-421004" algn="just">
              <a:lnSpc>
                <a:spcPts val="5849"/>
              </a:lnSpc>
              <a:buFont typeface="Arial"/>
              <a:buChar char="•"/>
            </a:pPr>
            <a:r>
              <a:rPr lang="en-US" sz="3899">
                <a:solidFill>
                  <a:srgbClr val="5F7D54"/>
                </a:solidFill>
                <a:latin typeface="Roboto Condensed"/>
              </a:rPr>
              <a:t>Bài thơ Đường luật có quy định nghiêm ngặt về hòa thanh (phối hợp, điều hòa thanh điệu), về niêm, đối, vần và nhịp</a:t>
            </a:r>
          </a:p>
          <a:p>
            <a:pPr marL="842008" lvl="1" indent="-421004" algn="just">
              <a:lnSpc>
                <a:spcPts val="5849"/>
              </a:lnSpc>
              <a:buFont typeface="Arial"/>
              <a:buChar char="•"/>
            </a:pPr>
            <a:r>
              <a:rPr lang="en-US" sz="3899">
                <a:solidFill>
                  <a:srgbClr val="5F7D54"/>
                </a:solidFill>
                <a:latin typeface="Roboto Condensed"/>
              </a:rPr>
              <a:t>Ngôn ngữ thơ Đường luật rất cô đọng, hàm súc; bút pháp tả cảnh thiên về gợi và ngụ tình; ý thơ thường gắn với mối liên hệ giữa tình và cảnh, tĩnh và động, thời gian và không gian, quá khứ và hiện tại, hữu hạn và vô hạn,…</a:t>
            </a:r>
          </a:p>
        </p:txBody>
      </p:sp>
      <p:sp>
        <p:nvSpPr>
          <p:cNvPr id="8" name="TextBox 8"/>
          <p:cNvSpPr txBox="1"/>
          <p:nvPr/>
        </p:nvSpPr>
        <p:spPr>
          <a:xfrm>
            <a:off x="5340095" y="607395"/>
            <a:ext cx="11293637" cy="1252756"/>
          </a:xfrm>
          <a:prstGeom prst="rect">
            <a:avLst/>
          </a:prstGeom>
        </p:spPr>
        <p:txBody>
          <a:bodyPr lIns="0" tIns="0" rIns="0" bIns="0" rtlCol="0" anchor="t">
            <a:spAutoFit/>
          </a:bodyPr>
          <a:lstStyle/>
          <a:p>
            <a:pPr algn="ctr">
              <a:lnSpc>
                <a:spcPts val="10219"/>
              </a:lnSpc>
            </a:pPr>
            <a:r>
              <a:rPr lang="en-US" sz="7299">
                <a:solidFill>
                  <a:srgbClr val="5F7D54"/>
                </a:solidFill>
                <a:latin typeface="Fraunces Bold"/>
              </a:rPr>
              <a:t>I. KIẾN THỨC NGỮ VĂN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74902" y="-1086550"/>
            <a:ext cx="25388360" cy="14279609"/>
          </a:xfrm>
          <a:custGeom>
            <a:avLst/>
            <a:gdLst/>
            <a:ahLst/>
            <a:cxnLst/>
            <a:rect l="l" t="t" r="r" b="b"/>
            <a:pathLst>
              <a:path w="25388360" h="14279609">
                <a:moveTo>
                  <a:pt x="0" y="0"/>
                </a:moveTo>
                <a:lnTo>
                  <a:pt x="25388360" y="0"/>
                </a:lnTo>
                <a:lnTo>
                  <a:pt x="25388360" y="14279609"/>
                </a:lnTo>
                <a:lnTo>
                  <a:pt x="0" y="14279609"/>
                </a:lnTo>
                <a:lnTo>
                  <a:pt x="0" y="0"/>
                </a:lnTo>
                <a:close/>
              </a:path>
            </a:pathLst>
          </a:custGeom>
          <a:blipFill>
            <a:blip r:embed="rId2"/>
            <a:stretch>
              <a:fillRect/>
            </a:stretch>
          </a:blipFill>
        </p:spPr>
        <p:txBody>
          <a:bodyPr/>
          <a:lstStyle/>
          <a:p>
            <a:endParaRPr lang="en-GB"/>
          </a:p>
        </p:txBody>
      </p:sp>
      <p:grpSp>
        <p:nvGrpSpPr>
          <p:cNvPr id="3" name="Group 3"/>
          <p:cNvGrpSpPr/>
          <p:nvPr/>
        </p:nvGrpSpPr>
        <p:grpSpPr>
          <a:xfrm>
            <a:off x="867310" y="3610463"/>
            <a:ext cx="15938363" cy="5366238"/>
            <a:chOff x="0" y="0"/>
            <a:chExt cx="21251150" cy="7154984"/>
          </a:xfrm>
        </p:grpSpPr>
        <p:sp>
          <p:nvSpPr>
            <p:cNvPr id="4" name="Freeform 4"/>
            <p:cNvSpPr/>
            <p:nvPr/>
          </p:nvSpPr>
          <p:spPr>
            <a:xfrm>
              <a:off x="0" y="0"/>
              <a:ext cx="21251055" cy="7155007"/>
            </a:xfrm>
            <a:custGeom>
              <a:avLst/>
              <a:gdLst/>
              <a:ahLst/>
              <a:cxnLst/>
              <a:rect l="l" t="t" r="r" b="b"/>
              <a:pathLst>
                <a:path w="21251055" h="7155007">
                  <a:moveTo>
                    <a:pt x="0" y="550607"/>
                  </a:moveTo>
                  <a:cubicBezTo>
                    <a:pt x="0" y="246485"/>
                    <a:pt x="316759" y="0"/>
                    <a:pt x="707590" y="0"/>
                  </a:cubicBezTo>
                  <a:lnTo>
                    <a:pt x="20543465" y="0"/>
                  </a:lnTo>
                  <a:cubicBezTo>
                    <a:pt x="20934297" y="0"/>
                    <a:pt x="21251055" y="246485"/>
                    <a:pt x="21251055" y="550607"/>
                  </a:cubicBezTo>
                  <a:lnTo>
                    <a:pt x="21251055" y="6604290"/>
                  </a:lnTo>
                  <a:cubicBezTo>
                    <a:pt x="21251055" y="6908412"/>
                    <a:pt x="20934297" y="7154897"/>
                    <a:pt x="20543465" y="7154897"/>
                  </a:cubicBezTo>
                  <a:lnTo>
                    <a:pt x="707590" y="7154897"/>
                  </a:lnTo>
                  <a:cubicBezTo>
                    <a:pt x="316759" y="7155007"/>
                    <a:pt x="0" y="6908412"/>
                    <a:pt x="0" y="6604290"/>
                  </a:cubicBezTo>
                  <a:close/>
                </a:path>
              </a:pathLst>
            </a:custGeom>
            <a:solidFill>
              <a:srgbClr val="ECF8E9">
                <a:alpha val="50588"/>
              </a:srgbClr>
            </a:solidFill>
          </p:spPr>
          <p:txBody>
            <a:bodyPr/>
            <a:lstStyle/>
            <a:p>
              <a:endParaRPr lang="en-GB"/>
            </a:p>
          </p:txBody>
        </p:sp>
      </p:grpSp>
      <p:sp>
        <p:nvSpPr>
          <p:cNvPr id="5" name="Freeform 5"/>
          <p:cNvSpPr/>
          <p:nvPr/>
        </p:nvSpPr>
        <p:spPr>
          <a:xfrm>
            <a:off x="507831" y="8828858"/>
            <a:ext cx="4510956" cy="1458142"/>
          </a:xfrm>
          <a:custGeom>
            <a:avLst/>
            <a:gdLst/>
            <a:ahLst/>
            <a:cxnLst/>
            <a:rect l="l" t="t" r="r" b="b"/>
            <a:pathLst>
              <a:path w="4510956" h="1458142">
                <a:moveTo>
                  <a:pt x="0" y="0"/>
                </a:moveTo>
                <a:lnTo>
                  <a:pt x="4510956" y="0"/>
                </a:lnTo>
                <a:lnTo>
                  <a:pt x="4510956" y="1458142"/>
                </a:lnTo>
                <a:lnTo>
                  <a:pt x="0" y="1458142"/>
                </a:lnTo>
                <a:lnTo>
                  <a:pt x="0" y="0"/>
                </a:lnTo>
                <a:close/>
              </a:path>
            </a:pathLst>
          </a:custGeom>
          <a:blipFill>
            <a:blip r:embed="rId3"/>
            <a:stretch>
              <a:fillRect/>
            </a:stretch>
          </a:blipFill>
        </p:spPr>
        <p:txBody>
          <a:bodyPr/>
          <a:lstStyle/>
          <a:p>
            <a:endParaRPr lang="en-GB"/>
          </a:p>
        </p:txBody>
      </p:sp>
      <p:sp>
        <p:nvSpPr>
          <p:cNvPr id="6" name="TextBox 6"/>
          <p:cNvSpPr txBox="1"/>
          <p:nvPr/>
        </p:nvSpPr>
        <p:spPr>
          <a:xfrm>
            <a:off x="1445296" y="3902149"/>
            <a:ext cx="4325240" cy="914731"/>
          </a:xfrm>
          <a:prstGeom prst="rect">
            <a:avLst/>
          </a:prstGeom>
        </p:spPr>
        <p:txBody>
          <a:bodyPr lIns="0" tIns="0" rIns="0" bIns="0" rtlCol="0" anchor="t">
            <a:spAutoFit/>
          </a:bodyPr>
          <a:lstStyle/>
          <a:p>
            <a:pPr>
              <a:lnSpc>
                <a:spcPts val="7392"/>
              </a:lnSpc>
            </a:pPr>
            <a:r>
              <a:rPr lang="en-US" sz="5600">
                <a:solidFill>
                  <a:srgbClr val="5F7D54"/>
                </a:solidFill>
                <a:latin typeface="#9Slide07 SVNUT Triumph Press"/>
              </a:rPr>
              <a:t> Về bố cục</a:t>
            </a:r>
          </a:p>
        </p:txBody>
      </p:sp>
      <p:sp>
        <p:nvSpPr>
          <p:cNvPr id="7" name="TextBox 7"/>
          <p:cNvSpPr txBox="1"/>
          <p:nvPr/>
        </p:nvSpPr>
        <p:spPr>
          <a:xfrm>
            <a:off x="1445296" y="5102630"/>
            <a:ext cx="14891502" cy="3175635"/>
          </a:xfrm>
          <a:prstGeom prst="rect">
            <a:avLst/>
          </a:prstGeom>
        </p:spPr>
        <p:txBody>
          <a:bodyPr lIns="0" tIns="0" rIns="0" bIns="0" rtlCol="0" anchor="t">
            <a:spAutoFit/>
          </a:bodyPr>
          <a:lstStyle/>
          <a:p>
            <a:pPr algn="just">
              <a:lnSpc>
                <a:spcPts val="5040"/>
              </a:lnSpc>
            </a:pPr>
            <a:r>
              <a:rPr lang="en-US" sz="3600">
                <a:solidFill>
                  <a:srgbClr val="5F7D54"/>
                </a:solidFill>
                <a:latin typeface="Roboto Condensed"/>
              </a:rPr>
              <a:t>Bài thơ thất ngôn bát cú gồm bốn cặp câu thơ, thường tương ứng với bốn phần: </a:t>
            </a:r>
          </a:p>
          <a:p>
            <a:pPr marL="777240" lvl="1" indent="-388620" algn="just">
              <a:lnSpc>
                <a:spcPts val="5040"/>
              </a:lnSpc>
              <a:buFont typeface="Arial"/>
              <a:buChar char="•"/>
            </a:pPr>
            <a:r>
              <a:rPr lang="en-US" sz="3600">
                <a:solidFill>
                  <a:srgbClr val="5F7D54"/>
                </a:solidFill>
                <a:latin typeface="Roboto Condensed"/>
              </a:rPr>
              <a:t>đề (triển khai ẩn ý chứa trong nhan đề),</a:t>
            </a:r>
          </a:p>
          <a:p>
            <a:pPr marL="777240" lvl="1" indent="-388620" algn="just">
              <a:lnSpc>
                <a:spcPts val="5040"/>
              </a:lnSpc>
              <a:buFont typeface="Arial"/>
              <a:buChar char="•"/>
            </a:pPr>
            <a:r>
              <a:rPr lang="en-US" sz="3600">
                <a:solidFill>
                  <a:srgbClr val="5F7D54"/>
                </a:solidFill>
                <a:latin typeface="Roboto Condensed"/>
              </a:rPr>
              <a:t>thực (nói rõ các khía cạnh chính của đối tượng được bài thơ đề cập),  </a:t>
            </a:r>
          </a:p>
          <a:p>
            <a:pPr marL="777240" lvl="1" indent="-388620" algn="just">
              <a:lnSpc>
                <a:spcPts val="5040"/>
              </a:lnSpc>
              <a:buFont typeface="Arial"/>
              <a:buChar char="•"/>
            </a:pPr>
            <a:r>
              <a:rPr lang="en-US" sz="3600">
                <a:solidFill>
                  <a:srgbClr val="5F7D54"/>
                </a:solidFill>
                <a:latin typeface="Roboto Condensed"/>
              </a:rPr>
              <a:t>luận (luận giải, mở rộng suy nghĩ về đối tượng)</a:t>
            </a:r>
          </a:p>
          <a:p>
            <a:pPr marL="777240" lvl="1" indent="-388620" algn="just">
              <a:lnSpc>
                <a:spcPts val="5040"/>
              </a:lnSpc>
              <a:buFont typeface="Arial"/>
              <a:buChar char="•"/>
            </a:pPr>
            <a:r>
              <a:rPr lang="en-US" sz="3600">
                <a:solidFill>
                  <a:srgbClr val="5F7D54"/>
                </a:solidFill>
                <a:latin typeface="Roboto Condensed"/>
              </a:rPr>
              <a:t>kết (thâu tóm tinh thần của cả bài, có thể kết hợp mở ra những ý tưởng mới). </a:t>
            </a:r>
          </a:p>
        </p:txBody>
      </p:sp>
      <p:sp>
        <p:nvSpPr>
          <p:cNvPr id="8" name="TextBox 8"/>
          <p:cNvSpPr txBox="1"/>
          <p:nvPr/>
        </p:nvSpPr>
        <p:spPr>
          <a:xfrm>
            <a:off x="-2517147" y="2158218"/>
            <a:ext cx="23734216" cy="1090295"/>
          </a:xfrm>
          <a:prstGeom prst="rect">
            <a:avLst/>
          </a:prstGeom>
        </p:spPr>
        <p:txBody>
          <a:bodyPr lIns="0" tIns="0" rIns="0" bIns="0" rtlCol="0" anchor="t">
            <a:spAutoFit/>
          </a:bodyPr>
          <a:lstStyle/>
          <a:p>
            <a:pPr algn="ctr">
              <a:lnSpc>
                <a:spcPts val="8680"/>
              </a:lnSpc>
            </a:pPr>
            <a:r>
              <a:rPr lang="en-US" sz="6200">
                <a:solidFill>
                  <a:srgbClr val="5F7D54"/>
                </a:solidFill>
                <a:latin typeface="#9Slide05 VL Fadilla"/>
              </a:rPr>
              <a:t>b. Một số đặc điểm của thơ Thất ngôn bát cú Đường luật</a:t>
            </a:r>
          </a:p>
        </p:txBody>
      </p:sp>
      <p:sp>
        <p:nvSpPr>
          <p:cNvPr id="9" name="TextBox 9"/>
          <p:cNvSpPr txBox="1"/>
          <p:nvPr/>
        </p:nvSpPr>
        <p:spPr>
          <a:xfrm>
            <a:off x="3244229" y="867362"/>
            <a:ext cx="11293637" cy="1252756"/>
          </a:xfrm>
          <a:prstGeom prst="rect">
            <a:avLst/>
          </a:prstGeom>
        </p:spPr>
        <p:txBody>
          <a:bodyPr lIns="0" tIns="0" rIns="0" bIns="0" rtlCol="0" anchor="t">
            <a:spAutoFit/>
          </a:bodyPr>
          <a:lstStyle/>
          <a:p>
            <a:pPr algn="ctr">
              <a:lnSpc>
                <a:spcPts val="10219"/>
              </a:lnSpc>
            </a:pPr>
            <a:r>
              <a:rPr lang="en-US" sz="7299">
                <a:solidFill>
                  <a:srgbClr val="5F7D54"/>
                </a:solidFill>
                <a:latin typeface="Fraunces Bold"/>
              </a:rPr>
              <a:t>I. KIẾN THỨC NGỮ VĂN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83"/>
            <a:ext cx="22931827" cy="12897940"/>
          </a:xfrm>
          <a:custGeom>
            <a:avLst/>
            <a:gdLst/>
            <a:ahLst/>
            <a:cxnLst/>
            <a:rect l="l" t="t" r="r" b="b"/>
            <a:pathLst>
              <a:path w="22931827" h="12897940">
                <a:moveTo>
                  <a:pt x="0" y="0"/>
                </a:moveTo>
                <a:lnTo>
                  <a:pt x="22931827" y="0"/>
                </a:lnTo>
                <a:lnTo>
                  <a:pt x="22931827" y="12897940"/>
                </a:lnTo>
                <a:lnTo>
                  <a:pt x="0" y="12897940"/>
                </a:lnTo>
                <a:lnTo>
                  <a:pt x="0" y="0"/>
                </a:lnTo>
                <a:close/>
              </a:path>
            </a:pathLst>
          </a:custGeom>
          <a:blipFill>
            <a:blip r:embed="rId2"/>
            <a:stretch>
              <a:fillRect/>
            </a:stretch>
          </a:blipFill>
        </p:spPr>
        <p:txBody>
          <a:bodyPr/>
          <a:lstStyle/>
          <a:p>
            <a:endParaRPr lang="en-GB"/>
          </a:p>
        </p:txBody>
      </p:sp>
      <p:grpSp>
        <p:nvGrpSpPr>
          <p:cNvPr id="3" name="Group 3"/>
          <p:cNvGrpSpPr/>
          <p:nvPr/>
        </p:nvGrpSpPr>
        <p:grpSpPr>
          <a:xfrm>
            <a:off x="3325525" y="1734300"/>
            <a:ext cx="13731878" cy="7094558"/>
            <a:chOff x="0" y="0"/>
            <a:chExt cx="18309171" cy="9459410"/>
          </a:xfrm>
        </p:grpSpPr>
        <p:sp>
          <p:nvSpPr>
            <p:cNvPr id="4" name="Freeform 4"/>
            <p:cNvSpPr/>
            <p:nvPr/>
          </p:nvSpPr>
          <p:spPr>
            <a:xfrm>
              <a:off x="0" y="0"/>
              <a:ext cx="18309089" cy="9459433"/>
            </a:xfrm>
            <a:custGeom>
              <a:avLst/>
              <a:gdLst/>
              <a:ahLst/>
              <a:cxnLst/>
              <a:rect l="l" t="t" r="r" b="b"/>
              <a:pathLst>
                <a:path w="18309089" h="9459433">
                  <a:moveTo>
                    <a:pt x="0" y="727943"/>
                  </a:moveTo>
                  <a:cubicBezTo>
                    <a:pt x="0" y="325871"/>
                    <a:pt x="272908" y="0"/>
                    <a:pt x="609632" y="0"/>
                  </a:cubicBezTo>
                  <a:lnTo>
                    <a:pt x="17699458" y="0"/>
                  </a:lnTo>
                  <a:cubicBezTo>
                    <a:pt x="18036183" y="0"/>
                    <a:pt x="18309089" y="325871"/>
                    <a:pt x="18309089" y="727943"/>
                  </a:cubicBezTo>
                  <a:lnTo>
                    <a:pt x="18309089" y="8731352"/>
                  </a:lnTo>
                  <a:cubicBezTo>
                    <a:pt x="18309089" y="9133425"/>
                    <a:pt x="18036183" y="9459295"/>
                    <a:pt x="17699458" y="9459295"/>
                  </a:cubicBezTo>
                  <a:lnTo>
                    <a:pt x="609632" y="9459295"/>
                  </a:lnTo>
                  <a:cubicBezTo>
                    <a:pt x="272908" y="9459433"/>
                    <a:pt x="0" y="9133425"/>
                    <a:pt x="0" y="8731352"/>
                  </a:cubicBezTo>
                  <a:close/>
                </a:path>
              </a:pathLst>
            </a:custGeom>
            <a:solidFill>
              <a:srgbClr val="FFFFFF">
                <a:alpha val="50588"/>
              </a:srgbClr>
            </a:solidFill>
          </p:spPr>
          <p:txBody>
            <a:bodyPr/>
            <a:lstStyle/>
            <a:p>
              <a:endParaRPr lang="en-GB"/>
            </a:p>
          </p:txBody>
        </p:sp>
      </p:grpSp>
      <p:sp>
        <p:nvSpPr>
          <p:cNvPr id="5" name="Freeform 5"/>
          <p:cNvSpPr/>
          <p:nvPr/>
        </p:nvSpPr>
        <p:spPr>
          <a:xfrm>
            <a:off x="507831" y="8828858"/>
            <a:ext cx="4510956" cy="1458142"/>
          </a:xfrm>
          <a:custGeom>
            <a:avLst/>
            <a:gdLst/>
            <a:ahLst/>
            <a:cxnLst/>
            <a:rect l="l" t="t" r="r" b="b"/>
            <a:pathLst>
              <a:path w="4510956" h="1458142">
                <a:moveTo>
                  <a:pt x="0" y="0"/>
                </a:moveTo>
                <a:lnTo>
                  <a:pt x="4510956" y="0"/>
                </a:lnTo>
                <a:lnTo>
                  <a:pt x="4510956" y="1458142"/>
                </a:lnTo>
                <a:lnTo>
                  <a:pt x="0" y="1458142"/>
                </a:lnTo>
                <a:lnTo>
                  <a:pt x="0" y="0"/>
                </a:lnTo>
                <a:close/>
              </a:path>
            </a:pathLst>
          </a:custGeom>
          <a:blipFill>
            <a:blip r:embed="rId3"/>
            <a:stretch>
              <a:fillRect/>
            </a:stretch>
          </a:blipFill>
        </p:spPr>
        <p:txBody>
          <a:bodyPr/>
          <a:lstStyle/>
          <a:p>
            <a:endParaRPr lang="en-GB"/>
          </a:p>
        </p:txBody>
      </p:sp>
      <p:sp>
        <p:nvSpPr>
          <p:cNvPr id="6" name="TextBox 6"/>
          <p:cNvSpPr txBox="1"/>
          <p:nvPr/>
        </p:nvSpPr>
        <p:spPr>
          <a:xfrm>
            <a:off x="4041262" y="1470486"/>
            <a:ext cx="10120100" cy="871678"/>
          </a:xfrm>
          <a:prstGeom prst="rect">
            <a:avLst/>
          </a:prstGeom>
        </p:spPr>
        <p:txBody>
          <a:bodyPr lIns="0" tIns="0" rIns="0" bIns="0" rtlCol="0" anchor="t">
            <a:spAutoFit/>
          </a:bodyPr>
          <a:lstStyle/>
          <a:p>
            <a:pPr>
              <a:lnSpc>
                <a:spcPts val="6996"/>
              </a:lnSpc>
            </a:pPr>
            <a:r>
              <a:rPr lang="en-US" sz="5300">
                <a:solidFill>
                  <a:srgbClr val="5F7D54"/>
                </a:solidFill>
                <a:latin typeface="#9Slide07 SVNUT Triumph Press"/>
              </a:rPr>
              <a:t>Về niêm và luật bằng trắc</a:t>
            </a:r>
          </a:p>
        </p:txBody>
      </p:sp>
      <p:sp>
        <p:nvSpPr>
          <p:cNvPr id="7" name="TextBox 7"/>
          <p:cNvSpPr txBox="1"/>
          <p:nvPr/>
        </p:nvSpPr>
        <p:spPr>
          <a:xfrm>
            <a:off x="3325525" y="2494614"/>
            <a:ext cx="13671611" cy="6084570"/>
          </a:xfrm>
          <a:prstGeom prst="rect">
            <a:avLst/>
          </a:prstGeom>
        </p:spPr>
        <p:txBody>
          <a:bodyPr lIns="0" tIns="0" rIns="0" bIns="0" rtlCol="0" anchor="t">
            <a:spAutoFit/>
          </a:bodyPr>
          <a:lstStyle/>
          <a:p>
            <a:pPr marL="777240" lvl="1" indent="-388620" algn="just">
              <a:lnSpc>
                <a:spcPts val="4860"/>
              </a:lnSpc>
              <a:buFont typeface="Arial"/>
              <a:buChar char="•"/>
            </a:pPr>
            <a:r>
              <a:rPr lang="en-US" sz="3600">
                <a:solidFill>
                  <a:srgbClr val="5F7D54"/>
                </a:solidFill>
                <a:latin typeface="Roboto Condensed"/>
              </a:rPr>
              <a:t>Bài thơ phải sắp xếp thanh bằng, thanh trắc trong từng câu và cả bài theo quy định chặt chẽ. Quy định này được tính từ chữ thứ 2 của câu thứ nhất: Nếu chữ này là thanh bằng thì bài thơ thuộc luật bằng, là thanh trắc thì bài thơ thuộc luật trắc. </a:t>
            </a:r>
          </a:p>
          <a:p>
            <a:pPr marL="777240" lvl="1" indent="-388620" algn="just">
              <a:lnSpc>
                <a:spcPts val="4860"/>
              </a:lnSpc>
              <a:buFont typeface="Arial"/>
              <a:buChar char="•"/>
            </a:pPr>
            <a:r>
              <a:rPr lang="en-US" sz="3600">
                <a:solidFill>
                  <a:srgbClr val="5F7D54"/>
                </a:solidFill>
                <a:latin typeface="Roboto Condensed"/>
              </a:rPr>
              <a:t>Trong mỗi câu, các thanh bằng, trắc đan xen nhau đảm bảo sự hài hòa, cân bằng, luật quy định ở chữ thứ 2, 4, 6; trong mỗi cặp câu (liên), các thanh bằng, trắc phải ngược nhau. </a:t>
            </a:r>
          </a:p>
          <a:p>
            <a:pPr marL="777240" lvl="1" indent="-388620" algn="just">
              <a:lnSpc>
                <a:spcPts val="4860"/>
              </a:lnSpc>
              <a:buFont typeface="Arial"/>
              <a:buChar char="•"/>
            </a:pPr>
            <a:r>
              <a:rPr lang="en-US" sz="3600">
                <a:solidFill>
                  <a:srgbClr val="5F7D54"/>
                </a:solidFill>
                <a:latin typeface="Roboto Condensed"/>
              </a:rPr>
              <a:t>Về niêm, hai cặp câu liền nhau được “dính” theo nguyên tắc: chữ thứ 2 của câu 2 và câu 3, câu 4 và câu 5, câu 6 và câu 7, câu 1 và câu 8 phải cùng thanh.</a:t>
            </a:r>
          </a:p>
        </p:txBody>
      </p:sp>
      <p:sp>
        <p:nvSpPr>
          <p:cNvPr id="8" name="TextBox 8"/>
          <p:cNvSpPr txBox="1"/>
          <p:nvPr/>
        </p:nvSpPr>
        <p:spPr>
          <a:xfrm>
            <a:off x="541280" y="1614170"/>
            <a:ext cx="2765253" cy="6925136"/>
          </a:xfrm>
          <a:prstGeom prst="rect">
            <a:avLst/>
          </a:prstGeom>
        </p:spPr>
        <p:txBody>
          <a:bodyPr lIns="0" tIns="0" rIns="0" bIns="0" rtlCol="0" anchor="t">
            <a:spAutoFit/>
          </a:bodyPr>
          <a:lstStyle/>
          <a:p>
            <a:pPr algn="ctr">
              <a:lnSpc>
                <a:spcPts val="7839"/>
              </a:lnSpc>
            </a:pPr>
            <a:r>
              <a:rPr lang="en-US" sz="5599">
                <a:solidFill>
                  <a:srgbClr val="5F7D54"/>
                </a:solidFill>
                <a:latin typeface="#9Slide05 VL Fadilla"/>
              </a:rPr>
              <a:t>b. Một số đặc điểm </a:t>
            </a:r>
          </a:p>
          <a:p>
            <a:pPr algn="ctr">
              <a:lnSpc>
                <a:spcPts val="7839"/>
              </a:lnSpc>
            </a:pPr>
            <a:r>
              <a:rPr lang="en-US" sz="5599">
                <a:solidFill>
                  <a:srgbClr val="5F7D54"/>
                </a:solidFill>
                <a:latin typeface="#9Slide05 VL Fadilla"/>
              </a:rPr>
              <a:t>của </a:t>
            </a:r>
          </a:p>
          <a:p>
            <a:pPr algn="ctr">
              <a:lnSpc>
                <a:spcPts val="7839"/>
              </a:lnSpc>
            </a:pPr>
            <a:r>
              <a:rPr lang="en-US" sz="5599">
                <a:solidFill>
                  <a:srgbClr val="5F7D54"/>
                </a:solidFill>
                <a:latin typeface="#9Slide05 VL Fadilla"/>
              </a:rPr>
              <a:t>thơ </a:t>
            </a:r>
          </a:p>
          <a:p>
            <a:pPr algn="ctr">
              <a:lnSpc>
                <a:spcPts val="7839"/>
              </a:lnSpc>
            </a:pPr>
            <a:r>
              <a:rPr lang="en-US" sz="5599">
                <a:solidFill>
                  <a:srgbClr val="5F7D54"/>
                </a:solidFill>
                <a:latin typeface="#9Slide05 VL Fadilla"/>
              </a:rPr>
              <a:t>Thất ngôn </a:t>
            </a:r>
          </a:p>
          <a:p>
            <a:pPr algn="ctr">
              <a:lnSpc>
                <a:spcPts val="7839"/>
              </a:lnSpc>
            </a:pPr>
            <a:r>
              <a:rPr lang="en-US" sz="5599">
                <a:solidFill>
                  <a:srgbClr val="5F7D54"/>
                </a:solidFill>
                <a:latin typeface="#9Slide05 VL Fadilla"/>
              </a:rPr>
              <a:t>bát cú </a:t>
            </a:r>
          </a:p>
          <a:p>
            <a:pPr algn="ctr">
              <a:lnSpc>
                <a:spcPts val="7839"/>
              </a:lnSpc>
            </a:pPr>
            <a:r>
              <a:rPr lang="en-US" sz="5599">
                <a:solidFill>
                  <a:srgbClr val="5F7D54"/>
                </a:solidFill>
                <a:latin typeface="#9Slide05 VL Fadilla"/>
              </a:rPr>
              <a:t>Đường luật</a:t>
            </a:r>
          </a:p>
        </p:txBody>
      </p:sp>
      <p:sp>
        <p:nvSpPr>
          <p:cNvPr id="9" name="TextBox 9"/>
          <p:cNvSpPr txBox="1"/>
          <p:nvPr/>
        </p:nvSpPr>
        <p:spPr>
          <a:xfrm>
            <a:off x="249426" y="108174"/>
            <a:ext cx="8300709" cy="920526"/>
          </a:xfrm>
          <a:prstGeom prst="rect">
            <a:avLst/>
          </a:prstGeom>
        </p:spPr>
        <p:txBody>
          <a:bodyPr lIns="0" tIns="0" rIns="0" bIns="0" rtlCol="0" anchor="t">
            <a:spAutoFit/>
          </a:bodyPr>
          <a:lstStyle/>
          <a:p>
            <a:pPr algn="ctr">
              <a:lnSpc>
                <a:spcPts val="7511"/>
              </a:lnSpc>
            </a:pPr>
            <a:r>
              <a:rPr lang="en-US" sz="5365">
                <a:solidFill>
                  <a:srgbClr val="5F7D54"/>
                </a:solidFill>
                <a:latin typeface="Fraunces Bold"/>
              </a:rPr>
              <a:t>I. KIẾN THỨC NGỮ VĂN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83"/>
            <a:ext cx="23627165" cy="13289030"/>
          </a:xfrm>
          <a:custGeom>
            <a:avLst/>
            <a:gdLst/>
            <a:ahLst/>
            <a:cxnLst/>
            <a:rect l="l" t="t" r="r" b="b"/>
            <a:pathLst>
              <a:path w="23627165" h="13289030">
                <a:moveTo>
                  <a:pt x="0" y="0"/>
                </a:moveTo>
                <a:lnTo>
                  <a:pt x="23627165" y="0"/>
                </a:lnTo>
                <a:lnTo>
                  <a:pt x="23627165" y="13289030"/>
                </a:lnTo>
                <a:lnTo>
                  <a:pt x="0" y="13289030"/>
                </a:lnTo>
                <a:lnTo>
                  <a:pt x="0" y="0"/>
                </a:lnTo>
                <a:close/>
              </a:path>
            </a:pathLst>
          </a:custGeom>
          <a:blipFill>
            <a:blip r:embed="rId2"/>
            <a:stretch>
              <a:fillRect/>
            </a:stretch>
          </a:blipFill>
        </p:spPr>
        <p:txBody>
          <a:bodyPr/>
          <a:lstStyle/>
          <a:p>
            <a:endParaRPr lang="en-GB"/>
          </a:p>
        </p:txBody>
      </p:sp>
      <p:grpSp>
        <p:nvGrpSpPr>
          <p:cNvPr id="3" name="Group 3"/>
          <p:cNvGrpSpPr/>
          <p:nvPr/>
        </p:nvGrpSpPr>
        <p:grpSpPr>
          <a:xfrm>
            <a:off x="4034750" y="1571791"/>
            <a:ext cx="13411691" cy="7257067"/>
            <a:chOff x="0" y="0"/>
            <a:chExt cx="17882255" cy="9676089"/>
          </a:xfrm>
        </p:grpSpPr>
        <p:sp>
          <p:nvSpPr>
            <p:cNvPr id="4" name="Freeform 4"/>
            <p:cNvSpPr/>
            <p:nvPr/>
          </p:nvSpPr>
          <p:spPr>
            <a:xfrm>
              <a:off x="0" y="0"/>
              <a:ext cx="17882175" cy="9676112"/>
            </a:xfrm>
            <a:custGeom>
              <a:avLst/>
              <a:gdLst/>
              <a:ahLst/>
              <a:cxnLst/>
              <a:rect l="l" t="t" r="r" b="b"/>
              <a:pathLst>
                <a:path w="17882175" h="9676112">
                  <a:moveTo>
                    <a:pt x="0" y="744617"/>
                  </a:moveTo>
                  <a:cubicBezTo>
                    <a:pt x="0" y="333335"/>
                    <a:pt x="266544" y="0"/>
                    <a:pt x="595417" y="0"/>
                  </a:cubicBezTo>
                  <a:lnTo>
                    <a:pt x="17286757" y="0"/>
                  </a:lnTo>
                  <a:cubicBezTo>
                    <a:pt x="17615632" y="0"/>
                    <a:pt x="17882175" y="333335"/>
                    <a:pt x="17882175" y="744617"/>
                  </a:cubicBezTo>
                  <a:lnTo>
                    <a:pt x="17882175" y="8931354"/>
                  </a:lnTo>
                  <a:cubicBezTo>
                    <a:pt x="17882175" y="9342637"/>
                    <a:pt x="17615632" y="9675971"/>
                    <a:pt x="17286757" y="9675971"/>
                  </a:cubicBezTo>
                  <a:lnTo>
                    <a:pt x="595417" y="9675971"/>
                  </a:lnTo>
                  <a:cubicBezTo>
                    <a:pt x="266544" y="9676112"/>
                    <a:pt x="0" y="9342637"/>
                    <a:pt x="0" y="8931354"/>
                  </a:cubicBezTo>
                  <a:close/>
                </a:path>
              </a:pathLst>
            </a:custGeom>
            <a:solidFill>
              <a:srgbClr val="ECF8E9">
                <a:alpha val="50588"/>
              </a:srgbClr>
            </a:solidFill>
          </p:spPr>
          <p:txBody>
            <a:bodyPr/>
            <a:lstStyle/>
            <a:p>
              <a:endParaRPr lang="en-GB"/>
            </a:p>
          </p:txBody>
        </p:sp>
      </p:grpSp>
      <p:sp>
        <p:nvSpPr>
          <p:cNvPr id="5" name="Freeform 5"/>
          <p:cNvSpPr/>
          <p:nvPr/>
        </p:nvSpPr>
        <p:spPr>
          <a:xfrm>
            <a:off x="507831" y="8828858"/>
            <a:ext cx="4510956" cy="1458142"/>
          </a:xfrm>
          <a:custGeom>
            <a:avLst/>
            <a:gdLst/>
            <a:ahLst/>
            <a:cxnLst/>
            <a:rect l="l" t="t" r="r" b="b"/>
            <a:pathLst>
              <a:path w="4510956" h="1458142">
                <a:moveTo>
                  <a:pt x="0" y="0"/>
                </a:moveTo>
                <a:lnTo>
                  <a:pt x="4510956" y="0"/>
                </a:lnTo>
                <a:lnTo>
                  <a:pt x="4510956" y="1458142"/>
                </a:lnTo>
                <a:lnTo>
                  <a:pt x="0" y="1458142"/>
                </a:lnTo>
                <a:lnTo>
                  <a:pt x="0" y="0"/>
                </a:lnTo>
                <a:close/>
              </a:path>
            </a:pathLst>
          </a:custGeom>
          <a:blipFill>
            <a:blip r:embed="rId3"/>
            <a:stretch>
              <a:fillRect/>
            </a:stretch>
          </a:blipFill>
        </p:spPr>
        <p:txBody>
          <a:bodyPr/>
          <a:lstStyle/>
          <a:p>
            <a:endParaRPr lang="en-GB"/>
          </a:p>
        </p:txBody>
      </p:sp>
      <p:sp>
        <p:nvSpPr>
          <p:cNvPr id="6" name="TextBox 6"/>
          <p:cNvSpPr txBox="1"/>
          <p:nvPr/>
        </p:nvSpPr>
        <p:spPr>
          <a:xfrm>
            <a:off x="4540172" y="1828953"/>
            <a:ext cx="4325240" cy="959284"/>
          </a:xfrm>
          <a:prstGeom prst="rect">
            <a:avLst/>
          </a:prstGeom>
        </p:spPr>
        <p:txBody>
          <a:bodyPr lIns="0" tIns="0" rIns="0" bIns="0" rtlCol="0" anchor="t">
            <a:spAutoFit/>
          </a:bodyPr>
          <a:lstStyle/>
          <a:p>
            <a:pPr>
              <a:lnSpc>
                <a:spcPts val="7655"/>
              </a:lnSpc>
            </a:pPr>
            <a:r>
              <a:rPr lang="en-US" sz="5799">
                <a:solidFill>
                  <a:srgbClr val="5F7D54"/>
                </a:solidFill>
                <a:latin typeface="#9Slide07 SVNUT Triumph Press"/>
              </a:rPr>
              <a:t>Về vần </a:t>
            </a:r>
          </a:p>
        </p:txBody>
      </p:sp>
      <p:sp>
        <p:nvSpPr>
          <p:cNvPr id="7" name="TextBox 7"/>
          <p:cNvSpPr txBox="1"/>
          <p:nvPr/>
        </p:nvSpPr>
        <p:spPr>
          <a:xfrm>
            <a:off x="4540172" y="2832663"/>
            <a:ext cx="12265501" cy="5837468"/>
          </a:xfrm>
          <a:prstGeom prst="rect">
            <a:avLst/>
          </a:prstGeom>
        </p:spPr>
        <p:txBody>
          <a:bodyPr lIns="0" tIns="0" rIns="0" bIns="0" rtlCol="0" anchor="t">
            <a:spAutoFit/>
          </a:bodyPr>
          <a:lstStyle/>
          <a:p>
            <a:pPr algn="just">
              <a:lnSpc>
                <a:spcPts val="5810"/>
              </a:lnSpc>
            </a:pPr>
            <a:r>
              <a:rPr lang="en-US" sz="3899">
                <a:solidFill>
                  <a:srgbClr val="5F7D54"/>
                </a:solidFill>
                <a:latin typeface="Roboto Condensed"/>
              </a:rPr>
              <a:t>- Vai trò của vần: </a:t>
            </a:r>
          </a:p>
          <a:p>
            <a:pPr marL="842008" lvl="1" indent="-421004" algn="just">
              <a:lnSpc>
                <a:spcPts val="5810"/>
              </a:lnSpc>
              <a:buFont typeface="Arial"/>
              <a:buChar char="•"/>
            </a:pPr>
            <a:r>
              <a:rPr lang="en-US" sz="3899">
                <a:solidFill>
                  <a:srgbClr val="5F7D54"/>
                </a:solidFill>
                <a:latin typeface="Roboto Condensed"/>
              </a:rPr>
              <a:t>Liên kết các dòng và câu thơ,</a:t>
            </a:r>
          </a:p>
          <a:p>
            <a:pPr marL="842008" lvl="1" indent="-421004" algn="just">
              <a:lnSpc>
                <a:spcPts val="5810"/>
              </a:lnSpc>
              <a:buFont typeface="Arial"/>
              <a:buChar char="•"/>
            </a:pPr>
            <a:r>
              <a:rPr lang="en-US" sz="3899">
                <a:solidFill>
                  <a:srgbClr val="5F7D54"/>
                </a:solidFill>
                <a:latin typeface="Roboto Condensed"/>
              </a:rPr>
              <a:t>Đánh dấu nhịp thơ, tạo nhạc điệu, sự hài hòa, sức âm vang</a:t>
            </a:r>
          </a:p>
          <a:p>
            <a:pPr marL="842008" lvl="1" indent="-421004" algn="just">
              <a:lnSpc>
                <a:spcPts val="5810"/>
              </a:lnSpc>
              <a:buFont typeface="Arial"/>
              <a:buChar char="•"/>
            </a:pPr>
            <a:r>
              <a:rPr lang="en-US" sz="3899">
                <a:solidFill>
                  <a:srgbClr val="5F7D54"/>
                </a:solidFill>
                <a:latin typeface="Roboto Condensed"/>
              </a:rPr>
              <a:t>Giúp dễ nhớ, dễ thuộc câu thơ</a:t>
            </a:r>
          </a:p>
          <a:p>
            <a:pPr algn="just">
              <a:lnSpc>
                <a:spcPts val="5810"/>
              </a:lnSpc>
            </a:pPr>
            <a:r>
              <a:rPr lang="en-US" sz="3899">
                <a:solidFill>
                  <a:srgbClr val="5F7D54"/>
                </a:solidFill>
                <a:latin typeface="Roboto Condensed"/>
              </a:rPr>
              <a:t>- Gieo vần: </a:t>
            </a:r>
          </a:p>
          <a:p>
            <a:pPr marL="842008" lvl="1" indent="-421004" algn="just">
              <a:lnSpc>
                <a:spcPts val="5810"/>
              </a:lnSpc>
              <a:buFont typeface="Arial"/>
              <a:buChar char="•"/>
            </a:pPr>
            <a:r>
              <a:rPr lang="en-US" sz="3899">
                <a:solidFill>
                  <a:srgbClr val="5F7D54"/>
                </a:solidFill>
                <a:latin typeface="Roboto Condensed"/>
              </a:rPr>
              <a:t>Vần bằng ở chữ cuối các câu 1, 2, 4, 6, 8; </a:t>
            </a:r>
          </a:p>
          <a:p>
            <a:pPr marL="842008" lvl="1" indent="-421004" algn="just">
              <a:lnSpc>
                <a:spcPts val="5810"/>
              </a:lnSpc>
              <a:buFont typeface="Arial"/>
              <a:buChar char="•"/>
            </a:pPr>
            <a:r>
              <a:rPr lang="en-US" sz="3899">
                <a:solidFill>
                  <a:srgbClr val="5F7D54"/>
                </a:solidFill>
                <a:latin typeface="Roboto Condensed"/>
              </a:rPr>
              <a:t>Riêng vần của câu thứ nhất có thể linh hoạt. </a:t>
            </a:r>
          </a:p>
          <a:p>
            <a:pPr algn="just">
              <a:lnSpc>
                <a:spcPts val="5810"/>
              </a:lnSpc>
            </a:pPr>
            <a:endParaRPr lang="en-US" sz="3899">
              <a:solidFill>
                <a:srgbClr val="5F7D54"/>
              </a:solidFill>
              <a:latin typeface="Roboto Condensed"/>
            </a:endParaRPr>
          </a:p>
        </p:txBody>
      </p:sp>
      <p:sp>
        <p:nvSpPr>
          <p:cNvPr id="8" name="TextBox 8"/>
          <p:cNvSpPr txBox="1"/>
          <p:nvPr/>
        </p:nvSpPr>
        <p:spPr>
          <a:xfrm>
            <a:off x="541280" y="1614170"/>
            <a:ext cx="2765253" cy="6925136"/>
          </a:xfrm>
          <a:prstGeom prst="rect">
            <a:avLst/>
          </a:prstGeom>
        </p:spPr>
        <p:txBody>
          <a:bodyPr lIns="0" tIns="0" rIns="0" bIns="0" rtlCol="0" anchor="t">
            <a:spAutoFit/>
          </a:bodyPr>
          <a:lstStyle/>
          <a:p>
            <a:pPr algn="ctr">
              <a:lnSpc>
                <a:spcPts val="7839"/>
              </a:lnSpc>
            </a:pPr>
            <a:r>
              <a:rPr lang="en-US" sz="5599">
                <a:solidFill>
                  <a:srgbClr val="5F7D54"/>
                </a:solidFill>
                <a:latin typeface="#9Slide05 VL Fadilla"/>
              </a:rPr>
              <a:t>b. Một số đặc điểm </a:t>
            </a:r>
          </a:p>
          <a:p>
            <a:pPr algn="ctr">
              <a:lnSpc>
                <a:spcPts val="7839"/>
              </a:lnSpc>
            </a:pPr>
            <a:r>
              <a:rPr lang="en-US" sz="5599">
                <a:solidFill>
                  <a:srgbClr val="5F7D54"/>
                </a:solidFill>
                <a:latin typeface="#9Slide05 VL Fadilla"/>
              </a:rPr>
              <a:t>của </a:t>
            </a:r>
          </a:p>
          <a:p>
            <a:pPr algn="ctr">
              <a:lnSpc>
                <a:spcPts val="7839"/>
              </a:lnSpc>
            </a:pPr>
            <a:r>
              <a:rPr lang="en-US" sz="5599">
                <a:solidFill>
                  <a:srgbClr val="5F7D54"/>
                </a:solidFill>
                <a:latin typeface="#9Slide05 VL Fadilla"/>
              </a:rPr>
              <a:t>thơ </a:t>
            </a:r>
          </a:p>
          <a:p>
            <a:pPr algn="ctr">
              <a:lnSpc>
                <a:spcPts val="7839"/>
              </a:lnSpc>
            </a:pPr>
            <a:r>
              <a:rPr lang="en-US" sz="5599">
                <a:solidFill>
                  <a:srgbClr val="5F7D54"/>
                </a:solidFill>
                <a:latin typeface="#9Slide05 VL Fadilla"/>
              </a:rPr>
              <a:t>Thất ngôn </a:t>
            </a:r>
          </a:p>
          <a:p>
            <a:pPr algn="ctr">
              <a:lnSpc>
                <a:spcPts val="7839"/>
              </a:lnSpc>
            </a:pPr>
            <a:r>
              <a:rPr lang="en-US" sz="5599">
                <a:solidFill>
                  <a:srgbClr val="5F7D54"/>
                </a:solidFill>
                <a:latin typeface="#9Slide05 VL Fadilla"/>
              </a:rPr>
              <a:t>bát cú </a:t>
            </a:r>
          </a:p>
          <a:p>
            <a:pPr algn="ctr">
              <a:lnSpc>
                <a:spcPts val="7839"/>
              </a:lnSpc>
            </a:pPr>
            <a:r>
              <a:rPr lang="en-US" sz="5599">
                <a:solidFill>
                  <a:srgbClr val="5F7D54"/>
                </a:solidFill>
                <a:latin typeface="#9Slide05 VL Fadilla"/>
              </a:rPr>
              <a:t>Đường luật</a:t>
            </a:r>
          </a:p>
        </p:txBody>
      </p:sp>
      <p:sp>
        <p:nvSpPr>
          <p:cNvPr id="9" name="TextBox 9"/>
          <p:cNvSpPr txBox="1"/>
          <p:nvPr/>
        </p:nvSpPr>
        <p:spPr>
          <a:xfrm>
            <a:off x="389817" y="365514"/>
            <a:ext cx="8300709" cy="920526"/>
          </a:xfrm>
          <a:prstGeom prst="rect">
            <a:avLst/>
          </a:prstGeom>
        </p:spPr>
        <p:txBody>
          <a:bodyPr lIns="0" tIns="0" rIns="0" bIns="0" rtlCol="0" anchor="t">
            <a:spAutoFit/>
          </a:bodyPr>
          <a:lstStyle/>
          <a:p>
            <a:pPr algn="ctr">
              <a:lnSpc>
                <a:spcPts val="7511"/>
              </a:lnSpc>
            </a:pPr>
            <a:r>
              <a:rPr lang="en-US" sz="5365">
                <a:solidFill>
                  <a:srgbClr val="5F7D54"/>
                </a:solidFill>
                <a:latin typeface="Fraunces Bold"/>
              </a:rPr>
              <a:t>I. KIẾN THỨC NGỮ VĂN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83"/>
            <a:ext cx="24553899" cy="13810269"/>
          </a:xfrm>
          <a:custGeom>
            <a:avLst/>
            <a:gdLst/>
            <a:ahLst/>
            <a:cxnLst/>
            <a:rect l="l" t="t" r="r" b="b"/>
            <a:pathLst>
              <a:path w="24553899" h="13810269">
                <a:moveTo>
                  <a:pt x="0" y="0"/>
                </a:moveTo>
                <a:lnTo>
                  <a:pt x="24553899" y="0"/>
                </a:lnTo>
                <a:lnTo>
                  <a:pt x="24553899" y="13810269"/>
                </a:lnTo>
                <a:lnTo>
                  <a:pt x="0" y="13810269"/>
                </a:lnTo>
                <a:lnTo>
                  <a:pt x="0" y="0"/>
                </a:lnTo>
                <a:close/>
              </a:path>
            </a:pathLst>
          </a:custGeom>
          <a:blipFill>
            <a:blip r:embed="rId2"/>
            <a:stretch>
              <a:fillRect/>
            </a:stretch>
          </a:blipFill>
        </p:spPr>
        <p:txBody>
          <a:bodyPr/>
          <a:lstStyle/>
          <a:p>
            <a:endParaRPr lang="en-GB"/>
          </a:p>
        </p:txBody>
      </p:sp>
      <p:grpSp>
        <p:nvGrpSpPr>
          <p:cNvPr id="3" name="Group 3"/>
          <p:cNvGrpSpPr/>
          <p:nvPr/>
        </p:nvGrpSpPr>
        <p:grpSpPr>
          <a:xfrm>
            <a:off x="1522402" y="3604077"/>
            <a:ext cx="15257506" cy="5654223"/>
            <a:chOff x="0" y="0"/>
            <a:chExt cx="20343342" cy="7538964"/>
          </a:xfrm>
        </p:grpSpPr>
        <p:sp>
          <p:nvSpPr>
            <p:cNvPr id="4" name="Freeform 4"/>
            <p:cNvSpPr/>
            <p:nvPr/>
          </p:nvSpPr>
          <p:spPr>
            <a:xfrm>
              <a:off x="0" y="0"/>
              <a:ext cx="20343251" cy="7538988"/>
            </a:xfrm>
            <a:custGeom>
              <a:avLst/>
              <a:gdLst/>
              <a:ahLst/>
              <a:cxnLst/>
              <a:rect l="l" t="t" r="r" b="b"/>
              <a:pathLst>
                <a:path w="20343251" h="7538988">
                  <a:moveTo>
                    <a:pt x="0" y="580156"/>
                  </a:moveTo>
                  <a:cubicBezTo>
                    <a:pt x="0" y="259712"/>
                    <a:pt x="303228" y="0"/>
                    <a:pt x="677363" y="0"/>
                  </a:cubicBezTo>
                  <a:lnTo>
                    <a:pt x="19665888" y="0"/>
                  </a:lnTo>
                  <a:cubicBezTo>
                    <a:pt x="20040023" y="0"/>
                    <a:pt x="20343251" y="259712"/>
                    <a:pt x="20343251" y="580156"/>
                  </a:cubicBezTo>
                  <a:lnTo>
                    <a:pt x="20343251" y="6958716"/>
                  </a:lnTo>
                  <a:cubicBezTo>
                    <a:pt x="20343251" y="7279160"/>
                    <a:pt x="20040023" y="7538872"/>
                    <a:pt x="19665888" y="7538872"/>
                  </a:cubicBezTo>
                  <a:lnTo>
                    <a:pt x="677363" y="7538872"/>
                  </a:lnTo>
                  <a:cubicBezTo>
                    <a:pt x="303228" y="7538988"/>
                    <a:pt x="0" y="7279160"/>
                    <a:pt x="0" y="6958716"/>
                  </a:cubicBezTo>
                  <a:close/>
                </a:path>
              </a:pathLst>
            </a:custGeom>
            <a:solidFill>
              <a:srgbClr val="ECF8E9">
                <a:alpha val="50588"/>
              </a:srgbClr>
            </a:solidFill>
          </p:spPr>
          <p:txBody>
            <a:bodyPr/>
            <a:lstStyle/>
            <a:p>
              <a:endParaRPr lang="en-GB"/>
            </a:p>
          </p:txBody>
        </p:sp>
      </p:grpSp>
      <p:sp>
        <p:nvSpPr>
          <p:cNvPr id="5" name="Freeform 5"/>
          <p:cNvSpPr/>
          <p:nvPr/>
        </p:nvSpPr>
        <p:spPr>
          <a:xfrm>
            <a:off x="507831" y="8828858"/>
            <a:ext cx="4510956" cy="1458142"/>
          </a:xfrm>
          <a:custGeom>
            <a:avLst/>
            <a:gdLst/>
            <a:ahLst/>
            <a:cxnLst/>
            <a:rect l="l" t="t" r="r" b="b"/>
            <a:pathLst>
              <a:path w="4510956" h="1458142">
                <a:moveTo>
                  <a:pt x="0" y="0"/>
                </a:moveTo>
                <a:lnTo>
                  <a:pt x="4510956" y="0"/>
                </a:lnTo>
                <a:lnTo>
                  <a:pt x="4510956" y="1458142"/>
                </a:lnTo>
                <a:lnTo>
                  <a:pt x="0" y="1458142"/>
                </a:lnTo>
                <a:lnTo>
                  <a:pt x="0" y="0"/>
                </a:lnTo>
                <a:close/>
              </a:path>
            </a:pathLst>
          </a:custGeom>
          <a:blipFill>
            <a:blip r:embed="rId3"/>
            <a:stretch>
              <a:fillRect/>
            </a:stretch>
          </a:blipFill>
        </p:spPr>
        <p:txBody>
          <a:bodyPr/>
          <a:lstStyle/>
          <a:p>
            <a:endParaRPr lang="en-GB"/>
          </a:p>
        </p:txBody>
      </p:sp>
      <p:sp>
        <p:nvSpPr>
          <p:cNvPr id="6" name="TextBox 6"/>
          <p:cNvSpPr txBox="1"/>
          <p:nvPr/>
        </p:nvSpPr>
        <p:spPr>
          <a:xfrm>
            <a:off x="1753947" y="2584165"/>
            <a:ext cx="4325240" cy="1019912"/>
          </a:xfrm>
          <a:prstGeom prst="rect">
            <a:avLst/>
          </a:prstGeom>
        </p:spPr>
        <p:txBody>
          <a:bodyPr lIns="0" tIns="0" rIns="0" bIns="0" rtlCol="0" anchor="t">
            <a:spAutoFit/>
          </a:bodyPr>
          <a:lstStyle/>
          <a:p>
            <a:pPr>
              <a:lnSpc>
                <a:spcPts val="8184"/>
              </a:lnSpc>
            </a:pPr>
            <a:r>
              <a:rPr lang="en-US" sz="6200">
                <a:solidFill>
                  <a:srgbClr val="5F7D54"/>
                </a:solidFill>
                <a:latin typeface="#9Slide07 SVNUT Triumph Press"/>
              </a:rPr>
              <a:t>Về nhịp</a:t>
            </a:r>
          </a:p>
        </p:txBody>
      </p:sp>
      <p:sp>
        <p:nvSpPr>
          <p:cNvPr id="7" name="TextBox 7"/>
          <p:cNvSpPr txBox="1"/>
          <p:nvPr/>
        </p:nvSpPr>
        <p:spPr>
          <a:xfrm>
            <a:off x="1753947" y="4104548"/>
            <a:ext cx="14794417" cy="4558030"/>
          </a:xfrm>
          <a:prstGeom prst="rect">
            <a:avLst/>
          </a:prstGeom>
        </p:spPr>
        <p:txBody>
          <a:bodyPr lIns="0" tIns="0" rIns="0" bIns="0" rtlCol="0" anchor="t">
            <a:spAutoFit/>
          </a:bodyPr>
          <a:lstStyle/>
          <a:p>
            <a:pPr algn="just">
              <a:lnSpc>
                <a:spcPts val="6019"/>
              </a:lnSpc>
            </a:pPr>
            <a:r>
              <a:rPr lang="en-US" sz="4299">
                <a:solidFill>
                  <a:srgbClr val="5F7D54"/>
                </a:solidFill>
                <a:latin typeface="Roboto Condensed"/>
              </a:rPr>
              <a:t>- Nhịp là chỗ ngắt chia dòng và câu thơ thành từng vế hoặc ở cách xuống dòng.</a:t>
            </a:r>
          </a:p>
          <a:p>
            <a:pPr algn="just">
              <a:lnSpc>
                <a:spcPts val="6019"/>
              </a:lnSpc>
            </a:pPr>
            <a:r>
              <a:rPr lang="en-US" sz="4299">
                <a:solidFill>
                  <a:srgbClr val="5F7D54"/>
                </a:solidFill>
                <a:latin typeface="Roboto Condensed"/>
              </a:rPr>
              <a:t>- Vai trò của nhịp thơ:</a:t>
            </a:r>
          </a:p>
          <a:p>
            <a:pPr marL="928366" lvl="1" indent="-464183" algn="just">
              <a:lnSpc>
                <a:spcPts val="6019"/>
              </a:lnSpc>
              <a:buFont typeface="Arial"/>
              <a:buChar char="•"/>
            </a:pPr>
            <a:r>
              <a:rPr lang="en-US" sz="4299">
                <a:solidFill>
                  <a:srgbClr val="5F7D54"/>
                </a:solidFill>
                <a:latin typeface="Roboto Condensed"/>
              </a:rPr>
              <a:t>Tạo tiết tấu, làm nên nhạc điệu của bài thơ</a:t>
            </a:r>
          </a:p>
          <a:p>
            <a:pPr marL="928366" lvl="1" indent="-464183" algn="just">
              <a:lnSpc>
                <a:spcPts val="6019"/>
              </a:lnSpc>
              <a:buFont typeface="Arial"/>
              <a:buChar char="•"/>
            </a:pPr>
            <a:r>
              <a:rPr lang="en-US" sz="4299">
                <a:solidFill>
                  <a:srgbClr val="5F7D54"/>
                </a:solidFill>
                <a:latin typeface="Roboto Condensed"/>
              </a:rPr>
              <a:t>Biểu đạt nội dung thơ</a:t>
            </a:r>
          </a:p>
          <a:p>
            <a:pPr algn="just">
              <a:lnSpc>
                <a:spcPts val="6019"/>
              </a:lnSpc>
            </a:pPr>
            <a:r>
              <a:rPr lang="en-US" sz="4299">
                <a:solidFill>
                  <a:srgbClr val="5F7D54"/>
                </a:solidFill>
                <a:latin typeface="Roboto Condensed"/>
              </a:rPr>
              <a:t>- Câu thơ trong bài thất ngôn bát cú thường ngắt theo nhịp 4/3.</a:t>
            </a:r>
          </a:p>
        </p:txBody>
      </p:sp>
      <p:sp>
        <p:nvSpPr>
          <p:cNvPr id="8" name="TextBox 8"/>
          <p:cNvSpPr txBox="1"/>
          <p:nvPr/>
        </p:nvSpPr>
        <p:spPr>
          <a:xfrm>
            <a:off x="0" y="228315"/>
            <a:ext cx="11976689" cy="1120676"/>
          </a:xfrm>
          <a:prstGeom prst="rect">
            <a:avLst/>
          </a:prstGeom>
        </p:spPr>
        <p:txBody>
          <a:bodyPr lIns="0" tIns="0" rIns="0" bIns="0" rtlCol="0" anchor="t">
            <a:spAutoFit/>
          </a:bodyPr>
          <a:lstStyle/>
          <a:p>
            <a:pPr algn="ctr">
              <a:lnSpc>
                <a:spcPts val="9100"/>
              </a:lnSpc>
            </a:pPr>
            <a:r>
              <a:rPr lang="en-US" sz="6500">
                <a:solidFill>
                  <a:srgbClr val="5F7D54"/>
                </a:solidFill>
                <a:latin typeface="Fraunces Bold"/>
              </a:rPr>
              <a:t>I. KIẾN THỨC NGỮ VĂN</a:t>
            </a:r>
          </a:p>
        </p:txBody>
      </p:sp>
      <p:sp>
        <p:nvSpPr>
          <p:cNvPr id="9" name="TextBox 9"/>
          <p:cNvSpPr txBox="1"/>
          <p:nvPr/>
        </p:nvSpPr>
        <p:spPr>
          <a:xfrm>
            <a:off x="1168620" y="1349090"/>
            <a:ext cx="16090680" cy="1149251"/>
          </a:xfrm>
          <a:prstGeom prst="rect">
            <a:avLst/>
          </a:prstGeom>
        </p:spPr>
        <p:txBody>
          <a:bodyPr lIns="0" tIns="0" rIns="0" bIns="0" rtlCol="0" anchor="t">
            <a:spAutoFit/>
          </a:bodyPr>
          <a:lstStyle/>
          <a:p>
            <a:pPr algn="just">
              <a:lnSpc>
                <a:spcPts val="9100"/>
              </a:lnSpc>
            </a:pPr>
            <a:r>
              <a:rPr lang="en-US" sz="6500">
                <a:solidFill>
                  <a:srgbClr val="5F7D54"/>
                </a:solidFill>
                <a:latin typeface="#9Slide05 VL Fadilla"/>
              </a:rPr>
              <a:t>b. Một số đặc điểm của thơ Thất ngôn bát cú Đường luật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 r="-5"/>
            </a:stretch>
          </a:blipFill>
        </p:spPr>
        <p:txBody>
          <a:bodyPr/>
          <a:lstStyle/>
          <a:p>
            <a:endParaRPr lang="en-GB"/>
          </a:p>
        </p:txBody>
      </p:sp>
      <p:sp>
        <p:nvSpPr>
          <p:cNvPr id="3" name="Freeform 3"/>
          <p:cNvSpPr/>
          <p:nvPr/>
        </p:nvSpPr>
        <p:spPr>
          <a:xfrm>
            <a:off x="507831" y="8828858"/>
            <a:ext cx="4510956" cy="1458142"/>
          </a:xfrm>
          <a:custGeom>
            <a:avLst/>
            <a:gdLst/>
            <a:ahLst/>
            <a:cxnLst/>
            <a:rect l="l" t="t" r="r" b="b"/>
            <a:pathLst>
              <a:path w="4510956" h="1458142">
                <a:moveTo>
                  <a:pt x="0" y="0"/>
                </a:moveTo>
                <a:lnTo>
                  <a:pt x="4510956" y="0"/>
                </a:lnTo>
                <a:lnTo>
                  <a:pt x="4510956" y="1458142"/>
                </a:lnTo>
                <a:lnTo>
                  <a:pt x="0" y="1458142"/>
                </a:lnTo>
                <a:lnTo>
                  <a:pt x="0" y="0"/>
                </a:lnTo>
                <a:close/>
              </a:path>
            </a:pathLst>
          </a:custGeom>
          <a:blipFill>
            <a:blip r:embed="rId3"/>
            <a:stretch>
              <a:fillRect/>
            </a:stretch>
          </a:blipFill>
        </p:spPr>
        <p:txBody>
          <a:bodyPr/>
          <a:lstStyle/>
          <a:p>
            <a:endParaRPr lang="en-GB"/>
          </a:p>
        </p:txBody>
      </p:sp>
      <p:grpSp>
        <p:nvGrpSpPr>
          <p:cNvPr id="4" name="Group 4"/>
          <p:cNvGrpSpPr/>
          <p:nvPr/>
        </p:nvGrpSpPr>
        <p:grpSpPr>
          <a:xfrm>
            <a:off x="2763309" y="3537587"/>
            <a:ext cx="11311005" cy="4410675"/>
            <a:chOff x="0" y="0"/>
            <a:chExt cx="15081340" cy="5880900"/>
          </a:xfrm>
        </p:grpSpPr>
        <p:grpSp>
          <p:nvGrpSpPr>
            <p:cNvPr id="5" name="Group 5"/>
            <p:cNvGrpSpPr/>
            <p:nvPr/>
          </p:nvGrpSpPr>
          <p:grpSpPr>
            <a:xfrm>
              <a:off x="0" y="0"/>
              <a:ext cx="15081340" cy="5880900"/>
              <a:chOff x="0" y="0"/>
              <a:chExt cx="15081340" cy="5880900"/>
            </a:xfrm>
          </p:grpSpPr>
          <p:sp>
            <p:nvSpPr>
              <p:cNvPr id="6" name="Freeform 6"/>
              <p:cNvSpPr/>
              <p:nvPr/>
            </p:nvSpPr>
            <p:spPr>
              <a:xfrm>
                <a:off x="0" y="0"/>
                <a:ext cx="15081273" cy="5880924"/>
              </a:xfrm>
              <a:custGeom>
                <a:avLst/>
                <a:gdLst/>
                <a:ahLst/>
                <a:cxnLst/>
                <a:rect l="l" t="t" r="r" b="b"/>
                <a:pathLst>
                  <a:path w="15081273" h="5880924">
                    <a:moveTo>
                      <a:pt x="0" y="452561"/>
                    </a:moveTo>
                    <a:cubicBezTo>
                      <a:pt x="0" y="202593"/>
                      <a:pt x="224795" y="0"/>
                      <a:pt x="502156" y="0"/>
                    </a:cubicBezTo>
                    <a:lnTo>
                      <a:pt x="14579116" y="0"/>
                    </a:lnTo>
                    <a:cubicBezTo>
                      <a:pt x="14856478" y="0"/>
                      <a:pt x="15081273" y="202593"/>
                      <a:pt x="15081273" y="452561"/>
                    </a:cubicBezTo>
                    <a:lnTo>
                      <a:pt x="15081273" y="5428268"/>
                    </a:lnTo>
                    <a:cubicBezTo>
                      <a:pt x="15081273" y="5678236"/>
                      <a:pt x="14856478" y="5880829"/>
                      <a:pt x="14579116" y="5880829"/>
                    </a:cubicBezTo>
                    <a:lnTo>
                      <a:pt x="502156" y="5880829"/>
                    </a:lnTo>
                    <a:cubicBezTo>
                      <a:pt x="224795" y="5880924"/>
                      <a:pt x="0" y="5678236"/>
                      <a:pt x="0" y="5428268"/>
                    </a:cubicBezTo>
                    <a:close/>
                  </a:path>
                </a:pathLst>
              </a:custGeom>
              <a:solidFill>
                <a:srgbClr val="ECF8E9">
                  <a:alpha val="50588"/>
                </a:srgbClr>
              </a:solidFill>
            </p:spPr>
            <p:txBody>
              <a:bodyPr/>
              <a:lstStyle/>
              <a:p>
                <a:endParaRPr lang="en-GB"/>
              </a:p>
            </p:txBody>
          </p:sp>
        </p:grpSp>
        <p:sp>
          <p:nvSpPr>
            <p:cNvPr id="7" name="TextBox 7"/>
            <p:cNvSpPr txBox="1"/>
            <p:nvPr/>
          </p:nvSpPr>
          <p:spPr>
            <a:xfrm>
              <a:off x="681964" y="430124"/>
              <a:ext cx="5766986" cy="1334483"/>
            </a:xfrm>
            <a:prstGeom prst="rect">
              <a:avLst/>
            </a:prstGeom>
          </p:spPr>
          <p:txBody>
            <a:bodyPr lIns="0" tIns="0" rIns="0" bIns="0" rtlCol="0" anchor="t">
              <a:spAutoFit/>
            </a:bodyPr>
            <a:lstStyle/>
            <a:p>
              <a:pPr>
                <a:lnSpc>
                  <a:spcPts val="8184"/>
                </a:lnSpc>
              </a:pPr>
              <a:r>
                <a:rPr lang="en-US" sz="6200">
                  <a:solidFill>
                    <a:srgbClr val="5F7D54"/>
                  </a:solidFill>
                  <a:latin typeface="#9Slide07 SVNUT Triumph Press"/>
                </a:rPr>
                <a:t>Về đối</a:t>
              </a:r>
            </a:p>
          </p:txBody>
        </p:sp>
        <p:sp>
          <p:nvSpPr>
            <p:cNvPr id="8" name="TextBox 8"/>
            <p:cNvSpPr txBox="1"/>
            <p:nvPr/>
          </p:nvSpPr>
          <p:spPr>
            <a:xfrm>
              <a:off x="498887" y="2318780"/>
              <a:ext cx="14083566" cy="2119631"/>
            </a:xfrm>
            <a:prstGeom prst="rect">
              <a:avLst/>
            </a:prstGeom>
          </p:spPr>
          <p:txBody>
            <a:bodyPr lIns="0" tIns="0" rIns="0" bIns="0" rtlCol="0" anchor="t">
              <a:spAutoFit/>
            </a:bodyPr>
            <a:lstStyle/>
            <a:p>
              <a:pPr algn="just">
                <a:lnSpc>
                  <a:spcPts val="6599"/>
                </a:lnSpc>
              </a:pPr>
              <a:r>
                <a:rPr lang="en-US" sz="4399">
                  <a:solidFill>
                    <a:srgbClr val="5F7D54"/>
                  </a:solidFill>
                  <a:latin typeface="Roboto Condensed"/>
                </a:rPr>
                <a:t>Bài thơ thất ngôn bát cú chủ yếu sử dụng phép đối ở hai câu thực và hai câu luận.</a:t>
              </a:r>
            </a:p>
          </p:txBody>
        </p:sp>
      </p:grpSp>
      <p:sp>
        <p:nvSpPr>
          <p:cNvPr id="9" name="TextBox 9"/>
          <p:cNvSpPr txBox="1"/>
          <p:nvPr/>
        </p:nvSpPr>
        <p:spPr>
          <a:xfrm>
            <a:off x="389817" y="282252"/>
            <a:ext cx="10188352" cy="1111151"/>
          </a:xfrm>
          <a:prstGeom prst="rect">
            <a:avLst/>
          </a:prstGeom>
        </p:spPr>
        <p:txBody>
          <a:bodyPr lIns="0" tIns="0" rIns="0" bIns="0" rtlCol="0" anchor="t">
            <a:spAutoFit/>
          </a:bodyPr>
          <a:lstStyle/>
          <a:p>
            <a:pPr algn="ctr">
              <a:lnSpc>
                <a:spcPts val="9099"/>
              </a:lnSpc>
            </a:pPr>
            <a:r>
              <a:rPr lang="en-US" sz="6499">
                <a:solidFill>
                  <a:srgbClr val="5F7D54"/>
                </a:solidFill>
                <a:latin typeface="Fraunces Bold"/>
              </a:rPr>
              <a:t>I. KIẾN THỨC NGỮ VĂN</a:t>
            </a:r>
          </a:p>
        </p:txBody>
      </p:sp>
      <p:sp>
        <p:nvSpPr>
          <p:cNvPr id="10" name="TextBox 10"/>
          <p:cNvSpPr txBox="1"/>
          <p:nvPr/>
        </p:nvSpPr>
        <p:spPr>
          <a:xfrm>
            <a:off x="507831" y="1507741"/>
            <a:ext cx="16090680" cy="1149251"/>
          </a:xfrm>
          <a:prstGeom prst="rect">
            <a:avLst/>
          </a:prstGeom>
        </p:spPr>
        <p:txBody>
          <a:bodyPr lIns="0" tIns="0" rIns="0" bIns="0" rtlCol="0" anchor="t">
            <a:spAutoFit/>
          </a:bodyPr>
          <a:lstStyle/>
          <a:p>
            <a:pPr algn="just">
              <a:lnSpc>
                <a:spcPts val="9100"/>
              </a:lnSpc>
            </a:pPr>
            <a:r>
              <a:rPr lang="en-US" sz="6500">
                <a:solidFill>
                  <a:srgbClr val="5F7D54"/>
                </a:solidFill>
                <a:latin typeface="#9Slide05 VL Fadilla"/>
              </a:rPr>
              <a:t>b. Một số đặc điểm của thơ Thất ngôn bát cú Đường luật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 r="-5"/>
            </a:stretch>
          </a:blipFill>
        </p:spPr>
        <p:txBody>
          <a:bodyPr/>
          <a:lstStyle/>
          <a:p>
            <a:endParaRPr lang="en-GB"/>
          </a:p>
        </p:txBody>
      </p:sp>
      <p:sp>
        <p:nvSpPr>
          <p:cNvPr id="3" name="Freeform 3"/>
          <p:cNvSpPr/>
          <p:nvPr/>
        </p:nvSpPr>
        <p:spPr>
          <a:xfrm>
            <a:off x="507831" y="8828858"/>
            <a:ext cx="4510956" cy="1458142"/>
          </a:xfrm>
          <a:custGeom>
            <a:avLst/>
            <a:gdLst/>
            <a:ahLst/>
            <a:cxnLst/>
            <a:rect l="l" t="t" r="r" b="b"/>
            <a:pathLst>
              <a:path w="4510956" h="1458142">
                <a:moveTo>
                  <a:pt x="0" y="0"/>
                </a:moveTo>
                <a:lnTo>
                  <a:pt x="4510956" y="0"/>
                </a:lnTo>
                <a:lnTo>
                  <a:pt x="4510956" y="1458142"/>
                </a:lnTo>
                <a:lnTo>
                  <a:pt x="0" y="1458142"/>
                </a:lnTo>
                <a:lnTo>
                  <a:pt x="0" y="0"/>
                </a:lnTo>
                <a:close/>
              </a:path>
            </a:pathLst>
          </a:custGeom>
          <a:blipFill>
            <a:blip r:embed="rId3"/>
            <a:stretch>
              <a:fillRect/>
            </a:stretch>
          </a:blipFill>
        </p:spPr>
        <p:txBody>
          <a:bodyPr/>
          <a:lstStyle/>
          <a:p>
            <a:endParaRPr lang="en-GB"/>
          </a:p>
        </p:txBody>
      </p:sp>
      <p:sp>
        <p:nvSpPr>
          <p:cNvPr id="4" name="TextBox 4"/>
          <p:cNvSpPr txBox="1"/>
          <p:nvPr/>
        </p:nvSpPr>
        <p:spPr>
          <a:xfrm>
            <a:off x="389817" y="282252"/>
            <a:ext cx="10188352" cy="1111151"/>
          </a:xfrm>
          <a:prstGeom prst="rect">
            <a:avLst/>
          </a:prstGeom>
        </p:spPr>
        <p:txBody>
          <a:bodyPr lIns="0" tIns="0" rIns="0" bIns="0" rtlCol="0" anchor="t">
            <a:spAutoFit/>
          </a:bodyPr>
          <a:lstStyle/>
          <a:p>
            <a:pPr algn="ctr">
              <a:lnSpc>
                <a:spcPts val="9099"/>
              </a:lnSpc>
            </a:pPr>
            <a:r>
              <a:rPr lang="en-US" sz="6499">
                <a:solidFill>
                  <a:srgbClr val="5F7D54"/>
                </a:solidFill>
                <a:latin typeface="Fraunces Bold"/>
              </a:rPr>
              <a:t>I. KIẾN THỨC NGỮ VĂN</a:t>
            </a:r>
          </a:p>
        </p:txBody>
      </p:sp>
      <p:sp>
        <p:nvSpPr>
          <p:cNvPr id="5" name="TextBox 5"/>
          <p:cNvSpPr txBox="1"/>
          <p:nvPr/>
        </p:nvSpPr>
        <p:spPr>
          <a:xfrm>
            <a:off x="507831" y="1507741"/>
            <a:ext cx="16090680" cy="1149251"/>
          </a:xfrm>
          <a:prstGeom prst="rect">
            <a:avLst/>
          </a:prstGeom>
        </p:spPr>
        <p:txBody>
          <a:bodyPr lIns="0" tIns="0" rIns="0" bIns="0" rtlCol="0" anchor="t">
            <a:spAutoFit/>
          </a:bodyPr>
          <a:lstStyle/>
          <a:p>
            <a:pPr algn="just">
              <a:lnSpc>
                <a:spcPts val="9100"/>
              </a:lnSpc>
            </a:pPr>
            <a:r>
              <a:rPr lang="en-US" sz="6500">
                <a:solidFill>
                  <a:srgbClr val="5F7D54"/>
                </a:solidFill>
                <a:latin typeface="#9Slide05 VL Fadilla"/>
              </a:rPr>
              <a:t>b. Một số đặc điểm của thơ Thất ngôn bát cú Đường luật</a:t>
            </a:r>
          </a:p>
        </p:txBody>
      </p:sp>
      <p:grpSp>
        <p:nvGrpSpPr>
          <p:cNvPr id="6" name="Group 6"/>
          <p:cNvGrpSpPr/>
          <p:nvPr/>
        </p:nvGrpSpPr>
        <p:grpSpPr>
          <a:xfrm>
            <a:off x="2763309" y="3184769"/>
            <a:ext cx="10804557" cy="6373160"/>
            <a:chOff x="0" y="0"/>
            <a:chExt cx="14406076" cy="8497546"/>
          </a:xfrm>
        </p:grpSpPr>
        <p:grpSp>
          <p:nvGrpSpPr>
            <p:cNvPr id="7" name="Group 7"/>
            <p:cNvGrpSpPr/>
            <p:nvPr/>
          </p:nvGrpSpPr>
          <p:grpSpPr>
            <a:xfrm>
              <a:off x="0" y="0"/>
              <a:ext cx="14406076" cy="8497546"/>
              <a:chOff x="0" y="0"/>
              <a:chExt cx="14406076" cy="8497546"/>
            </a:xfrm>
          </p:grpSpPr>
          <p:sp>
            <p:nvSpPr>
              <p:cNvPr id="8" name="Freeform 8"/>
              <p:cNvSpPr/>
              <p:nvPr/>
            </p:nvSpPr>
            <p:spPr>
              <a:xfrm>
                <a:off x="0" y="0"/>
                <a:ext cx="14406012" cy="8497570"/>
              </a:xfrm>
              <a:custGeom>
                <a:avLst/>
                <a:gdLst/>
                <a:ahLst/>
                <a:cxnLst/>
                <a:rect l="l" t="t" r="r" b="b"/>
                <a:pathLst>
                  <a:path w="14406012" h="8497570">
                    <a:moveTo>
                      <a:pt x="0" y="653923"/>
                    </a:moveTo>
                    <a:cubicBezTo>
                      <a:pt x="0" y="292735"/>
                      <a:pt x="214730" y="0"/>
                      <a:pt x="479673" y="0"/>
                    </a:cubicBezTo>
                    <a:lnTo>
                      <a:pt x="13926339" y="0"/>
                    </a:lnTo>
                    <a:cubicBezTo>
                      <a:pt x="14191283" y="0"/>
                      <a:pt x="14406012" y="292735"/>
                      <a:pt x="14406012" y="653923"/>
                    </a:cubicBezTo>
                    <a:lnTo>
                      <a:pt x="14406012" y="7843520"/>
                    </a:lnTo>
                    <a:cubicBezTo>
                      <a:pt x="14406012" y="8204708"/>
                      <a:pt x="14191283" y="8497443"/>
                      <a:pt x="13926339" y="8497443"/>
                    </a:cubicBezTo>
                    <a:lnTo>
                      <a:pt x="479673" y="8497443"/>
                    </a:lnTo>
                    <a:cubicBezTo>
                      <a:pt x="214730" y="8497570"/>
                      <a:pt x="0" y="8204708"/>
                      <a:pt x="0" y="7843520"/>
                    </a:cubicBezTo>
                    <a:close/>
                  </a:path>
                </a:pathLst>
              </a:custGeom>
              <a:solidFill>
                <a:srgbClr val="ECF8E9">
                  <a:alpha val="50588"/>
                </a:srgbClr>
              </a:solidFill>
            </p:spPr>
            <p:txBody>
              <a:bodyPr/>
              <a:lstStyle/>
              <a:p>
                <a:endParaRPr lang="en-GB"/>
              </a:p>
            </p:txBody>
          </p:sp>
        </p:grpSp>
        <p:sp>
          <p:nvSpPr>
            <p:cNvPr id="9" name="TextBox 9"/>
            <p:cNvSpPr txBox="1"/>
            <p:nvPr/>
          </p:nvSpPr>
          <p:spPr>
            <a:xfrm>
              <a:off x="1335045" y="542119"/>
              <a:ext cx="12769093" cy="1334483"/>
            </a:xfrm>
            <a:prstGeom prst="rect">
              <a:avLst/>
            </a:prstGeom>
          </p:spPr>
          <p:txBody>
            <a:bodyPr lIns="0" tIns="0" rIns="0" bIns="0" rtlCol="0" anchor="t">
              <a:spAutoFit/>
            </a:bodyPr>
            <a:lstStyle/>
            <a:p>
              <a:pPr>
                <a:lnSpc>
                  <a:spcPts val="8184"/>
                </a:lnSpc>
              </a:pPr>
              <a:r>
                <a:rPr lang="en-US" sz="6200">
                  <a:solidFill>
                    <a:srgbClr val="5F7D54"/>
                  </a:solidFill>
                  <a:latin typeface="#9Slide07 SVNUT Triumph Press"/>
                </a:rPr>
                <a:t> Hình ảnh trong thơ</a:t>
              </a:r>
            </a:p>
          </p:txBody>
        </p:sp>
        <p:sp>
          <p:nvSpPr>
            <p:cNvPr id="10" name="TextBox 10"/>
            <p:cNvSpPr txBox="1"/>
            <p:nvPr/>
          </p:nvSpPr>
          <p:spPr>
            <a:xfrm>
              <a:off x="662993" y="2309049"/>
              <a:ext cx="13635793" cy="4420013"/>
            </a:xfrm>
            <a:prstGeom prst="rect">
              <a:avLst/>
            </a:prstGeom>
          </p:spPr>
          <p:txBody>
            <a:bodyPr wrap="square" lIns="0" tIns="0" rIns="0" bIns="0" rtlCol="0" anchor="t">
              <a:spAutoFit/>
            </a:bodyPr>
            <a:lstStyle/>
            <a:p>
              <a:pPr marL="949956" lvl="1" indent="-474978" algn="just">
                <a:lnSpc>
                  <a:spcPts val="6599"/>
                </a:lnSpc>
                <a:buFont typeface="Arial"/>
                <a:buChar char="•"/>
              </a:pPr>
              <a:r>
                <a:rPr lang="en-US" sz="4399">
                  <a:solidFill>
                    <a:srgbClr val="5F7D54"/>
                  </a:solidFill>
                  <a:latin typeface="Roboto Condensed"/>
                </a:rPr>
                <a:t> Là chi tiết, cảnh tượng từ thực tế đời sống, được tái hiện bằng ngôn ngữ thơ ca, </a:t>
              </a:r>
            </a:p>
            <a:p>
              <a:pPr marL="949956" lvl="1" indent="-474978" algn="just">
                <a:lnSpc>
                  <a:spcPts val="6599"/>
                </a:lnSpc>
                <a:buFont typeface="Arial"/>
                <a:buChar char="•"/>
              </a:pPr>
              <a:r>
                <a:rPr lang="en-US" sz="4399">
                  <a:solidFill>
                    <a:srgbClr val="5F7D54"/>
                  </a:solidFill>
                  <a:latin typeface="Roboto Condensed"/>
                </a:rPr>
                <a:t>Góp phần diễn tả cảm xúc, suy ngẫm của nhà thơ về thế giới và con người.</a:t>
              </a: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 r="-5"/>
            </a:stretch>
          </a:blipFill>
        </p:spPr>
        <p:txBody>
          <a:bodyPr/>
          <a:lstStyle/>
          <a:p>
            <a:endParaRPr lang="en-GB"/>
          </a:p>
        </p:txBody>
      </p:sp>
      <p:sp>
        <p:nvSpPr>
          <p:cNvPr id="3" name="Freeform 3"/>
          <p:cNvSpPr/>
          <p:nvPr/>
        </p:nvSpPr>
        <p:spPr>
          <a:xfrm>
            <a:off x="507831" y="8828858"/>
            <a:ext cx="4510956" cy="1458142"/>
          </a:xfrm>
          <a:custGeom>
            <a:avLst/>
            <a:gdLst/>
            <a:ahLst/>
            <a:cxnLst/>
            <a:rect l="l" t="t" r="r" b="b"/>
            <a:pathLst>
              <a:path w="4510956" h="1458142">
                <a:moveTo>
                  <a:pt x="0" y="0"/>
                </a:moveTo>
                <a:lnTo>
                  <a:pt x="4510956" y="0"/>
                </a:lnTo>
                <a:lnTo>
                  <a:pt x="4510956" y="1458142"/>
                </a:lnTo>
                <a:lnTo>
                  <a:pt x="0" y="1458142"/>
                </a:lnTo>
                <a:lnTo>
                  <a:pt x="0" y="0"/>
                </a:lnTo>
                <a:close/>
              </a:path>
            </a:pathLst>
          </a:custGeom>
          <a:blipFill>
            <a:blip r:embed="rId3"/>
            <a:stretch>
              <a:fillRect/>
            </a:stretch>
          </a:blipFill>
        </p:spPr>
        <p:txBody>
          <a:bodyPr/>
          <a:lstStyle/>
          <a:p>
            <a:endParaRPr lang="en-GB"/>
          </a:p>
        </p:txBody>
      </p:sp>
      <p:sp>
        <p:nvSpPr>
          <p:cNvPr id="4" name="TextBox 4"/>
          <p:cNvSpPr txBox="1"/>
          <p:nvPr/>
        </p:nvSpPr>
        <p:spPr>
          <a:xfrm>
            <a:off x="389817" y="282252"/>
            <a:ext cx="10188352" cy="1111151"/>
          </a:xfrm>
          <a:prstGeom prst="rect">
            <a:avLst/>
          </a:prstGeom>
        </p:spPr>
        <p:txBody>
          <a:bodyPr lIns="0" tIns="0" rIns="0" bIns="0" rtlCol="0" anchor="t">
            <a:spAutoFit/>
          </a:bodyPr>
          <a:lstStyle/>
          <a:p>
            <a:pPr algn="ctr">
              <a:lnSpc>
                <a:spcPts val="9099"/>
              </a:lnSpc>
            </a:pPr>
            <a:r>
              <a:rPr lang="en-US" sz="6499">
                <a:solidFill>
                  <a:srgbClr val="5F7D54"/>
                </a:solidFill>
                <a:latin typeface="Fraunces Bold"/>
              </a:rPr>
              <a:t>I. KIẾN THỨC NGỮ VĂN</a:t>
            </a:r>
          </a:p>
        </p:txBody>
      </p:sp>
      <p:sp>
        <p:nvSpPr>
          <p:cNvPr id="5" name="TextBox 5"/>
          <p:cNvSpPr txBox="1"/>
          <p:nvPr/>
        </p:nvSpPr>
        <p:spPr>
          <a:xfrm>
            <a:off x="507831" y="1507741"/>
            <a:ext cx="16090680" cy="1149251"/>
          </a:xfrm>
          <a:prstGeom prst="rect">
            <a:avLst/>
          </a:prstGeom>
        </p:spPr>
        <p:txBody>
          <a:bodyPr lIns="0" tIns="0" rIns="0" bIns="0" rtlCol="0" anchor="t">
            <a:spAutoFit/>
          </a:bodyPr>
          <a:lstStyle/>
          <a:p>
            <a:pPr algn="just">
              <a:lnSpc>
                <a:spcPts val="9100"/>
              </a:lnSpc>
            </a:pPr>
            <a:r>
              <a:rPr lang="en-US" sz="6500">
                <a:solidFill>
                  <a:srgbClr val="5F7D54"/>
                </a:solidFill>
                <a:latin typeface="#9Slide05 VL Fadilla"/>
              </a:rPr>
              <a:t>b. Một số đặc điểm của thơ Thất ngôn bát cú Đường luật</a:t>
            </a:r>
          </a:p>
        </p:txBody>
      </p:sp>
      <p:grpSp>
        <p:nvGrpSpPr>
          <p:cNvPr id="6" name="Group 6"/>
          <p:cNvGrpSpPr/>
          <p:nvPr/>
        </p:nvGrpSpPr>
        <p:grpSpPr>
          <a:xfrm>
            <a:off x="3122396" y="3677089"/>
            <a:ext cx="11136260" cy="4758858"/>
            <a:chOff x="0" y="0"/>
            <a:chExt cx="14848346" cy="6345144"/>
          </a:xfrm>
        </p:grpSpPr>
        <p:grpSp>
          <p:nvGrpSpPr>
            <p:cNvPr id="7" name="Group 7"/>
            <p:cNvGrpSpPr/>
            <p:nvPr/>
          </p:nvGrpSpPr>
          <p:grpSpPr>
            <a:xfrm>
              <a:off x="0" y="0"/>
              <a:ext cx="14848346" cy="6345144"/>
              <a:chOff x="0" y="0"/>
              <a:chExt cx="14848346" cy="6345144"/>
            </a:xfrm>
          </p:grpSpPr>
          <p:sp>
            <p:nvSpPr>
              <p:cNvPr id="8" name="Freeform 8"/>
              <p:cNvSpPr/>
              <p:nvPr/>
            </p:nvSpPr>
            <p:spPr>
              <a:xfrm>
                <a:off x="0" y="0"/>
                <a:ext cx="14848280" cy="6345167"/>
              </a:xfrm>
              <a:custGeom>
                <a:avLst/>
                <a:gdLst/>
                <a:ahLst/>
                <a:cxnLst/>
                <a:rect l="l" t="t" r="r" b="b"/>
                <a:pathLst>
                  <a:path w="14848280" h="6345167">
                    <a:moveTo>
                      <a:pt x="0" y="488286"/>
                    </a:moveTo>
                    <a:cubicBezTo>
                      <a:pt x="0" y="218586"/>
                      <a:pt x="221322" y="0"/>
                      <a:pt x="494399" y="0"/>
                    </a:cubicBezTo>
                    <a:lnTo>
                      <a:pt x="14353882" y="0"/>
                    </a:lnTo>
                    <a:cubicBezTo>
                      <a:pt x="14626958" y="0"/>
                      <a:pt x="14848280" y="218586"/>
                      <a:pt x="14848280" y="488286"/>
                    </a:cubicBezTo>
                    <a:lnTo>
                      <a:pt x="14848280" y="5856780"/>
                    </a:lnTo>
                    <a:cubicBezTo>
                      <a:pt x="14848280" y="6126481"/>
                      <a:pt x="14626958" y="6345067"/>
                      <a:pt x="14353882" y="6345067"/>
                    </a:cubicBezTo>
                    <a:lnTo>
                      <a:pt x="494399" y="6345067"/>
                    </a:lnTo>
                    <a:cubicBezTo>
                      <a:pt x="221322" y="6345167"/>
                      <a:pt x="0" y="6126481"/>
                      <a:pt x="0" y="5856780"/>
                    </a:cubicBezTo>
                    <a:close/>
                  </a:path>
                </a:pathLst>
              </a:custGeom>
              <a:solidFill>
                <a:srgbClr val="ECF8E9">
                  <a:alpha val="50588"/>
                </a:srgbClr>
              </a:solidFill>
            </p:spPr>
            <p:txBody>
              <a:bodyPr/>
              <a:lstStyle/>
              <a:p>
                <a:endParaRPr lang="en-GB"/>
              </a:p>
            </p:txBody>
          </p:sp>
        </p:grpSp>
        <p:sp>
          <p:nvSpPr>
            <p:cNvPr id="9" name="TextBox 9"/>
            <p:cNvSpPr txBox="1"/>
            <p:nvPr/>
          </p:nvSpPr>
          <p:spPr>
            <a:xfrm>
              <a:off x="569425" y="402947"/>
              <a:ext cx="7171300" cy="1253645"/>
            </a:xfrm>
            <a:prstGeom prst="rect">
              <a:avLst/>
            </a:prstGeom>
          </p:spPr>
          <p:txBody>
            <a:bodyPr lIns="0" tIns="0" rIns="0" bIns="0" rtlCol="0" anchor="t">
              <a:spAutoFit/>
            </a:bodyPr>
            <a:lstStyle/>
            <a:p>
              <a:pPr>
                <a:lnSpc>
                  <a:spcPts val="7655"/>
                </a:lnSpc>
              </a:pPr>
              <a:r>
                <a:rPr lang="en-US" sz="5799">
                  <a:solidFill>
                    <a:srgbClr val="5F7D54"/>
                  </a:solidFill>
                  <a:latin typeface="#9Slide07 SVNUT Triumph Press"/>
                </a:rPr>
                <a:t>Thông điệp</a:t>
              </a:r>
            </a:p>
          </p:txBody>
        </p:sp>
        <p:sp>
          <p:nvSpPr>
            <p:cNvPr id="10" name="TextBox 10"/>
            <p:cNvSpPr txBox="1"/>
            <p:nvPr/>
          </p:nvSpPr>
          <p:spPr>
            <a:xfrm>
              <a:off x="569425" y="2173225"/>
              <a:ext cx="13211860" cy="3566160"/>
            </a:xfrm>
            <a:prstGeom prst="rect">
              <a:avLst/>
            </a:prstGeom>
          </p:spPr>
          <p:txBody>
            <a:bodyPr lIns="0" tIns="0" rIns="0" bIns="0" rtlCol="0" anchor="t">
              <a:spAutoFit/>
            </a:bodyPr>
            <a:lstStyle/>
            <a:p>
              <a:pPr marL="1036320" lvl="1" indent="-518160">
                <a:lnSpc>
                  <a:spcPts val="7200"/>
                </a:lnSpc>
                <a:buFont typeface="Arial"/>
                <a:buChar char="•"/>
              </a:pPr>
              <a:r>
                <a:rPr lang="en-US" sz="4800">
                  <a:solidFill>
                    <a:srgbClr val="5F7D54"/>
                  </a:solidFill>
                  <a:latin typeface="Roboto Condensed"/>
                </a:rPr>
                <a:t>Là ý tưởng quan trọng nhất, </a:t>
              </a:r>
            </a:p>
            <a:p>
              <a:pPr marL="1036320" lvl="1" indent="-518160">
                <a:lnSpc>
                  <a:spcPts val="7200"/>
                </a:lnSpc>
                <a:buFont typeface="Arial"/>
                <a:buChar char="•"/>
              </a:pPr>
              <a:r>
                <a:rPr lang="en-US" sz="4800">
                  <a:solidFill>
                    <a:srgbClr val="5F7D54"/>
                  </a:solidFill>
                  <a:latin typeface="Roboto Condensed"/>
                </a:rPr>
                <a:t>Là bài học, cách ứng xử mà tác giả muốn gửi gắm đến người đọc.</a:t>
              </a: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83"/>
            <a:ext cx="23489179" cy="13211420"/>
          </a:xfrm>
          <a:custGeom>
            <a:avLst/>
            <a:gdLst/>
            <a:ahLst/>
            <a:cxnLst/>
            <a:rect l="l" t="t" r="r" b="b"/>
            <a:pathLst>
              <a:path w="23489179" h="13211420">
                <a:moveTo>
                  <a:pt x="0" y="0"/>
                </a:moveTo>
                <a:lnTo>
                  <a:pt x="23489179" y="0"/>
                </a:lnTo>
                <a:lnTo>
                  <a:pt x="23489179" y="13211420"/>
                </a:lnTo>
                <a:lnTo>
                  <a:pt x="0" y="13211420"/>
                </a:lnTo>
                <a:lnTo>
                  <a:pt x="0" y="0"/>
                </a:lnTo>
                <a:close/>
              </a:path>
            </a:pathLst>
          </a:custGeom>
          <a:blipFill>
            <a:blip r:embed="rId2"/>
            <a:stretch>
              <a:fillRect/>
            </a:stretch>
          </a:blipFill>
        </p:spPr>
        <p:txBody>
          <a:bodyPr/>
          <a:lstStyle/>
          <a:p>
            <a:endParaRPr lang="en-GB"/>
          </a:p>
        </p:txBody>
      </p:sp>
      <p:grpSp>
        <p:nvGrpSpPr>
          <p:cNvPr id="3" name="Group 3"/>
          <p:cNvGrpSpPr/>
          <p:nvPr/>
        </p:nvGrpSpPr>
        <p:grpSpPr>
          <a:xfrm>
            <a:off x="3799937" y="1734300"/>
            <a:ext cx="13257466" cy="7063889"/>
            <a:chOff x="0" y="0"/>
            <a:chExt cx="17676621" cy="9418519"/>
          </a:xfrm>
        </p:grpSpPr>
        <p:sp>
          <p:nvSpPr>
            <p:cNvPr id="4" name="Freeform 4"/>
            <p:cNvSpPr/>
            <p:nvPr/>
          </p:nvSpPr>
          <p:spPr>
            <a:xfrm>
              <a:off x="0" y="0"/>
              <a:ext cx="17676543" cy="9418543"/>
            </a:xfrm>
            <a:custGeom>
              <a:avLst/>
              <a:gdLst/>
              <a:ahLst/>
              <a:cxnLst/>
              <a:rect l="l" t="t" r="r" b="b"/>
              <a:pathLst>
                <a:path w="17676543" h="9418543">
                  <a:moveTo>
                    <a:pt x="0" y="724796"/>
                  </a:moveTo>
                  <a:cubicBezTo>
                    <a:pt x="0" y="324462"/>
                    <a:pt x="263479" y="0"/>
                    <a:pt x="588570" y="0"/>
                  </a:cubicBezTo>
                  <a:lnTo>
                    <a:pt x="17087972" y="0"/>
                  </a:lnTo>
                  <a:cubicBezTo>
                    <a:pt x="17413064" y="0"/>
                    <a:pt x="17676543" y="324462"/>
                    <a:pt x="17676543" y="724796"/>
                  </a:cubicBezTo>
                  <a:lnTo>
                    <a:pt x="17676543" y="8693609"/>
                  </a:lnTo>
                  <a:cubicBezTo>
                    <a:pt x="17676543" y="9093943"/>
                    <a:pt x="17413064" y="9418404"/>
                    <a:pt x="17087972" y="9418404"/>
                  </a:cubicBezTo>
                  <a:lnTo>
                    <a:pt x="588570" y="9418404"/>
                  </a:lnTo>
                  <a:cubicBezTo>
                    <a:pt x="263479" y="9418543"/>
                    <a:pt x="0" y="9093943"/>
                    <a:pt x="0" y="8693609"/>
                  </a:cubicBezTo>
                  <a:close/>
                </a:path>
              </a:pathLst>
            </a:custGeom>
            <a:solidFill>
              <a:srgbClr val="ECF8E9">
                <a:alpha val="50588"/>
              </a:srgbClr>
            </a:solidFill>
          </p:spPr>
          <p:txBody>
            <a:bodyPr/>
            <a:lstStyle/>
            <a:p>
              <a:endParaRPr lang="en-GB"/>
            </a:p>
          </p:txBody>
        </p:sp>
      </p:grpSp>
      <p:sp>
        <p:nvSpPr>
          <p:cNvPr id="5" name="Freeform 5"/>
          <p:cNvSpPr/>
          <p:nvPr/>
        </p:nvSpPr>
        <p:spPr>
          <a:xfrm>
            <a:off x="507831" y="8828858"/>
            <a:ext cx="4510956" cy="1458142"/>
          </a:xfrm>
          <a:custGeom>
            <a:avLst/>
            <a:gdLst/>
            <a:ahLst/>
            <a:cxnLst/>
            <a:rect l="l" t="t" r="r" b="b"/>
            <a:pathLst>
              <a:path w="4510956" h="1458142">
                <a:moveTo>
                  <a:pt x="0" y="0"/>
                </a:moveTo>
                <a:lnTo>
                  <a:pt x="4510956" y="0"/>
                </a:lnTo>
                <a:lnTo>
                  <a:pt x="4510956" y="1458142"/>
                </a:lnTo>
                <a:lnTo>
                  <a:pt x="0" y="1458142"/>
                </a:lnTo>
                <a:lnTo>
                  <a:pt x="0" y="0"/>
                </a:lnTo>
                <a:close/>
              </a:path>
            </a:pathLst>
          </a:custGeom>
          <a:blipFill>
            <a:blip r:embed="rId3"/>
            <a:stretch>
              <a:fillRect/>
            </a:stretch>
          </a:blipFill>
        </p:spPr>
        <p:txBody>
          <a:bodyPr/>
          <a:lstStyle/>
          <a:p>
            <a:endParaRPr lang="en-GB"/>
          </a:p>
        </p:txBody>
      </p:sp>
      <p:sp>
        <p:nvSpPr>
          <p:cNvPr id="6" name="TextBox 6"/>
          <p:cNvSpPr txBox="1"/>
          <p:nvPr/>
        </p:nvSpPr>
        <p:spPr>
          <a:xfrm>
            <a:off x="3519978" y="2037713"/>
            <a:ext cx="13270672" cy="6497415"/>
          </a:xfrm>
          <a:prstGeom prst="rect">
            <a:avLst/>
          </a:prstGeom>
        </p:spPr>
        <p:txBody>
          <a:bodyPr lIns="0" tIns="0" rIns="0" bIns="0" rtlCol="0" anchor="t">
            <a:spAutoFit/>
          </a:bodyPr>
          <a:lstStyle/>
          <a:p>
            <a:pPr marL="885187" lvl="1" indent="-442594" algn="just">
              <a:lnSpc>
                <a:spcPts val="6477"/>
              </a:lnSpc>
              <a:buFont typeface="Arial"/>
              <a:buChar char="•"/>
            </a:pPr>
            <a:r>
              <a:rPr lang="en-US" sz="4099">
                <a:solidFill>
                  <a:srgbClr val="5F7D54"/>
                </a:solidFill>
                <a:latin typeface="Roboto Condensed Bold"/>
              </a:rPr>
              <a:t>Số câu, số chữ:</a:t>
            </a:r>
            <a:r>
              <a:rPr lang="en-US" sz="4099">
                <a:solidFill>
                  <a:srgbClr val="5F7D54"/>
                </a:solidFill>
                <a:latin typeface="Roboto Condensed"/>
              </a:rPr>
              <a:t> Mỗi bài tứ tuyệt Đường luật có bốn câu, mỗi câu có năm chữ hoặc bảy chữ. </a:t>
            </a:r>
          </a:p>
          <a:p>
            <a:pPr marL="885187" lvl="1" indent="-442594" algn="just">
              <a:lnSpc>
                <a:spcPts val="6477"/>
              </a:lnSpc>
              <a:buFont typeface="Arial"/>
              <a:buChar char="•"/>
            </a:pPr>
            <a:r>
              <a:rPr lang="en-US" sz="4099">
                <a:solidFill>
                  <a:srgbClr val="5F7D54"/>
                </a:solidFill>
                <a:latin typeface="Roboto Condensed Bold"/>
              </a:rPr>
              <a:t>Về bố cục: </a:t>
            </a:r>
            <a:r>
              <a:rPr lang="en-US" sz="4099">
                <a:solidFill>
                  <a:srgbClr val="5F7D54"/>
                </a:solidFill>
                <a:latin typeface="Roboto Condensed"/>
              </a:rPr>
              <a:t>nhiều bài thơ tứ tuyệt triển khai theo hướng: khởi (mở ý cho bài thơ), thừa (tiếp nối, phát triển ý thơ), chuyển (chuyển hướng ý thơ), hợp (thâu tóm ý tứ của toàn bài).</a:t>
            </a:r>
          </a:p>
          <a:p>
            <a:pPr marL="885187" lvl="1" indent="-442594" algn="just">
              <a:lnSpc>
                <a:spcPts val="6477"/>
              </a:lnSpc>
              <a:buFont typeface="Arial"/>
              <a:buChar char="•"/>
            </a:pPr>
            <a:r>
              <a:rPr lang="en-US" sz="4099">
                <a:solidFill>
                  <a:srgbClr val="5F7D54"/>
                </a:solidFill>
                <a:latin typeface="Roboto Condensed Bold"/>
              </a:rPr>
              <a:t>Về luật thơ,</a:t>
            </a:r>
            <a:r>
              <a:rPr lang="en-US" sz="4099">
                <a:solidFill>
                  <a:srgbClr val="5F7D54"/>
                </a:solidFill>
                <a:latin typeface="Roboto Condensed"/>
              </a:rPr>
              <a:t> bài thơ tứ tuyệt cơ bản vẫn tuân theo các quy định như ở bài thơ thất ngôn bát cú nhưng không bắt buộc phải đối.</a:t>
            </a:r>
          </a:p>
        </p:txBody>
      </p:sp>
      <p:sp>
        <p:nvSpPr>
          <p:cNvPr id="7" name="TextBox 7"/>
          <p:cNvSpPr txBox="1"/>
          <p:nvPr/>
        </p:nvSpPr>
        <p:spPr>
          <a:xfrm>
            <a:off x="507831" y="282252"/>
            <a:ext cx="11729749" cy="1111151"/>
          </a:xfrm>
          <a:prstGeom prst="rect">
            <a:avLst/>
          </a:prstGeom>
        </p:spPr>
        <p:txBody>
          <a:bodyPr lIns="0" tIns="0" rIns="0" bIns="0" rtlCol="0" anchor="t">
            <a:spAutoFit/>
          </a:bodyPr>
          <a:lstStyle/>
          <a:p>
            <a:pPr algn="ctr">
              <a:lnSpc>
                <a:spcPts val="9099"/>
              </a:lnSpc>
            </a:pPr>
            <a:r>
              <a:rPr lang="en-US" sz="6499">
                <a:solidFill>
                  <a:srgbClr val="5F7D54"/>
                </a:solidFill>
                <a:latin typeface="Fraunces Bold"/>
              </a:rPr>
              <a:t>I. KIẾN THỨC NGỮ VĂN</a:t>
            </a:r>
          </a:p>
        </p:txBody>
      </p:sp>
      <p:sp>
        <p:nvSpPr>
          <p:cNvPr id="8" name="TextBox 8"/>
          <p:cNvSpPr txBox="1"/>
          <p:nvPr/>
        </p:nvSpPr>
        <p:spPr>
          <a:xfrm>
            <a:off x="541280" y="1614170"/>
            <a:ext cx="2765253" cy="6925136"/>
          </a:xfrm>
          <a:prstGeom prst="rect">
            <a:avLst/>
          </a:prstGeom>
        </p:spPr>
        <p:txBody>
          <a:bodyPr lIns="0" tIns="0" rIns="0" bIns="0" rtlCol="0" anchor="t">
            <a:spAutoFit/>
          </a:bodyPr>
          <a:lstStyle/>
          <a:p>
            <a:pPr algn="ctr">
              <a:lnSpc>
                <a:spcPts val="7839"/>
              </a:lnSpc>
            </a:pPr>
            <a:r>
              <a:rPr lang="en-US" sz="5599">
                <a:solidFill>
                  <a:srgbClr val="5F7D54"/>
                </a:solidFill>
                <a:latin typeface="#9Slide05 VL Fadilla"/>
              </a:rPr>
              <a:t>c. Một số đặc điểm </a:t>
            </a:r>
          </a:p>
          <a:p>
            <a:pPr algn="ctr">
              <a:lnSpc>
                <a:spcPts val="7839"/>
              </a:lnSpc>
            </a:pPr>
            <a:r>
              <a:rPr lang="en-US" sz="5599">
                <a:solidFill>
                  <a:srgbClr val="5F7D54"/>
                </a:solidFill>
                <a:latin typeface="#9Slide05 VL Fadilla"/>
              </a:rPr>
              <a:t>của </a:t>
            </a:r>
          </a:p>
          <a:p>
            <a:pPr algn="ctr">
              <a:lnSpc>
                <a:spcPts val="7839"/>
              </a:lnSpc>
            </a:pPr>
            <a:r>
              <a:rPr lang="en-US" sz="5599">
                <a:solidFill>
                  <a:srgbClr val="5F7D54"/>
                </a:solidFill>
                <a:latin typeface="#9Slide05 VL Fadilla"/>
              </a:rPr>
              <a:t>thơ </a:t>
            </a:r>
          </a:p>
          <a:p>
            <a:pPr algn="ctr">
              <a:lnSpc>
                <a:spcPts val="7839"/>
              </a:lnSpc>
            </a:pPr>
            <a:r>
              <a:rPr lang="en-US" sz="5599">
                <a:solidFill>
                  <a:srgbClr val="5F7D54"/>
                </a:solidFill>
                <a:latin typeface="#9Slide05 VL Fadilla"/>
              </a:rPr>
              <a:t>Thất ngôn </a:t>
            </a:r>
          </a:p>
          <a:p>
            <a:pPr algn="ctr">
              <a:lnSpc>
                <a:spcPts val="7839"/>
              </a:lnSpc>
            </a:pPr>
            <a:r>
              <a:rPr lang="en-US" sz="5599">
                <a:solidFill>
                  <a:srgbClr val="5F7D54"/>
                </a:solidFill>
                <a:latin typeface="#9Slide05 VL Fadilla"/>
              </a:rPr>
              <a:t>tứ tuyệt</a:t>
            </a:r>
          </a:p>
          <a:p>
            <a:pPr algn="ctr">
              <a:lnSpc>
                <a:spcPts val="7839"/>
              </a:lnSpc>
            </a:pPr>
            <a:r>
              <a:rPr lang="en-US" sz="5599">
                <a:solidFill>
                  <a:srgbClr val="5F7D54"/>
                </a:solidFill>
                <a:latin typeface="#9Slide05 VL Fadilla"/>
              </a:rPr>
              <a:t>Đường luật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38012">
            <a:off x="-3280405" y="7180193"/>
            <a:ext cx="9152128" cy="8808923"/>
          </a:xfrm>
          <a:custGeom>
            <a:avLst/>
            <a:gdLst/>
            <a:ahLst/>
            <a:cxnLst/>
            <a:rect l="l" t="t" r="r" b="b"/>
            <a:pathLst>
              <a:path w="9152128" h="8808923">
                <a:moveTo>
                  <a:pt x="0" y="0"/>
                </a:moveTo>
                <a:lnTo>
                  <a:pt x="9152128" y="0"/>
                </a:lnTo>
                <a:lnTo>
                  <a:pt x="9152128" y="8808923"/>
                </a:lnTo>
                <a:lnTo>
                  <a:pt x="0" y="8808923"/>
                </a:lnTo>
                <a:lnTo>
                  <a:pt x="0" y="0"/>
                </a:lnTo>
                <a:close/>
              </a:path>
            </a:pathLst>
          </a:custGeom>
          <a:blipFill>
            <a:blip r:embed="rId3">
              <a:alphaModFix amt="59000"/>
            </a:blip>
            <a:stretch>
              <a:fillRect/>
            </a:stretch>
          </a:blipFill>
        </p:spPr>
        <p:txBody>
          <a:bodyPr/>
          <a:lstStyle/>
          <a:p>
            <a:endParaRPr lang="en-GB"/>
          </a:p>
        </p:txBody>
      </p:sp>
      <p:sp>
        <p:nvSpPr>
          <p:cNvPr id="3" name="Freeform 3"/>
          <p:cNvSpPr/>
          <p:nvPr/>
        </p:nvSpPr>
        <p:spPr>
          <a:xfrm flipH="1">
            <a:off x="-3254988" y="4071940"/>
            <a:ext cx="5943222" cy="8160055"/>
          </a:xfrm>
          <a:custGeom>
            <a:avLst/>
            <a:gdLst/>
            <a:ahLst/>
            <a:cxnLst/>
            <a:rect l="l" t="t" r="r" b="b"/>
            <a:pathLst>
              <a:path w="5943222" h="8160055">
                <a:moveTo>
                  <a:pt x="5943222" y="0"/>
                </a:moveTo>
                <a:lnTo>
                  <a:pt x="0" y="0"/>
                </a:lnTo>
                <a:lnTo>
                  <a:pt x="0" y="8160054"/>
                </a:lnTo>
                <a:lnTo>
                  <a:pt x="5943222" y="8160054"/>
                </a:lnTo>
                <a:lnTo>
                  <a:pt x="5943222" y="0"/>
                </a:lnTo>
                <a:close/>
              </a:path>
            </a:pathLst>
          </a:custGeom>
          <a:blipFill>
            <a:blip r:embed="rId4">
              <a:alphaModFix amt="74000"/>
            </a:blip>
            <a:stretch>
              <a:fillRect/>
            </a:stretch>
          </a:blipFill>
        </p:spPr>
        <p:txBody>
          <a:bodyPr/>
          <a:lstStyle/>
          <a:p>
            <a:endParaRPr lang="en-GB"/>
          </a:p>
        </p:txBody>
      </p:sp>
      <p:grpSp>
        <p:nvGrpSpPr>
          <p:cNvPr id="4" name="Group 4"/>
          <p:cNvGrpSpPr/>
          <p:nvPr/>
        </p:nvGrpSpPr>
        <p:grpSpPr>
          <a:xfrm>
            <a:off x="1694533" y="2790689"/>
            <a:ext cx="15861000" cy="6932332"/>
            <a:chOff x="0" y="0"/>
            <a:chExt cx="21148001" cy="9243109"/>
          </a:xfrm>
        </p:grpSpPr>
        <p:sp>
          <p:nvSpPr>
            <p:cNvPr id="5" name="Freeform 5"/>
            <p:cNvSpPr/>
            <p:nvPr/>
          </p:nvSpPr>
          <p:spPr>
            <a:xfrm>
              <a:off x="0" y="0"/>
              <a:ext cx="21147960" cy="9243092"/>
            </a:xfrm>
            <a:custGeom>
              <a:avLst/>
              <a:gdLst/>
              <a:ahLst/>
              <a:cxnLst/>
              <a:rect l="l" t="t" r="r" b="b"/>
              <a:pathLst>
                <a:path w="21147960" h="9243092">
                  <a:moveTo>
                    <a:pt x="0" y="1063331"/>
                  </a:moveTo>
                  <a:cubicBezTo>
                    <a:pt x="0" y="476095"/>
                    <a:pt x="592154" y="0"/>
                    <a:pt x="1322543" y="0"/>
                  </a:cubicBezTo>
                  <a:lnTo>
                    <a:pt x="19825418" y="0"/>
                  </a:lnTo>
                  <a:cubicBezTo>
                    <a:pt x="20555807" y="0"/>
                    <a:pt x="21147960" y="476095"/>
                    <a:pt x="21147960" y="1063331"/>
                  </a:cubicBezTo>
                  <a:lnTo>
                    <a:pt x="21147960" y="8179761"/>
                  </a:lnTo>
                  <a:cubicBezTo>
                    <a:pt x="21147960" y="8766997"/>
                    <a:pt x="20555806" y="9243092"/>
                    <a:pt x="19825418" y="9243092"/>
                  </a:cubicBezTo>
                  <a:lnTo>
                    <a:pt x="1322543" y="9243092"/>
                  </a:lnTo>
                  <a:cubicBezTo>
                    <a:pt x="592154" y="9243092"/>
                    <a:pt x="0" y="8766997"/>
                    <a:pt x="0" y="8179761"/>
                  </a:cubicBezTo>
                  <a:close/>
                </a:path>
              </a:pathLst>
            </a:custGeom>
            <a:solidFill>
              <a:srgbClr val="ECF8E9">
                <a:alpha val="54902"/>
              </a:srgbClr>
            </a:solidFill>
          </p:spPr>
          <p:txBody>
            <a:bodyPr/>
            <a:lstStyle/>
            <a:p>
              <a:endParaRPr lang="en-GB"/>
            </a:p>
          </p:txBody>
        </p:sp>
      </p:grpSp>
      <p:sp>
        <p:nvSpPr>
          <p:cNvPr id="6" name="Freeform 6"/>
          <p:cNvSpPr/>
          <p:nvPr/>
        </p:nvSpPr>
        <p:spPr>
          <a:xfrm>
            <a:off x="0" y="9395607"/>
            <a:ext cx="3509010" cy="1134268"/>
          </a:xfrm>
          <a:custGeom>
            <a:avLst/>
            <a:gdLst/>
            <a:ahLst/>
            <a:cxnLst/>
            <a:rect l="l" t="t" r="r" b="b"/>
            <a:pathLst>
              <a:path w="3509010" h="1134268">
                <a:moveTo>
                  <a:pt x="0" y="0"/>
                </a:moveTo>
                <a:lnTo>
                  <a:pt x="3509010" y="0"/>
                </a:lnTo>
                <a:lnTo>
                  <a:pt x="3509010" y="1134269"/>
                </a:lnTo>
                <a:lnTo>
                  <a:pt x="0" y="1134269"/>
                </a:lnTo>
                <a:lnTo>
                  <a:pt x="0" y="0"/>
                </a:lnTo>
                <a:close/>
              </a:path>
            </a:pathLst>
          </a:custGeom>
          <a:blipFill>
            <a:blip r:embed="rId5"/>
            <a:stretch>
              <a:fillRect/>
            </a:stretch>
          </a:blipFill>
        </p:spPr>
        <p:txBody>
          <a:bodyPr/>
          <a:lstStyle/>
          <a:p>
            <a:endParaRPr lang="en-GB"/>
          </a:p>
        </p:txBody>
      </p:sp>
      <p:sp>
        <p:nvSpPr>
          <p:cNvPr id="7" name="TextBox 7"/>
          <p:cNvSpPr txBox="1"/>
          <p:nvPr/>
        </p:nvSpPr>
        <p:spPr>
          <a:xfrm>
            <a:off x="643110" y="1623902"/>
            <a:ext cx="15310806" cy="862755"/>
          </a:xfrm>
          <a:prstGeom prst="rect">
            <a:avLst/>
          </a:prstGeom>
        </p:spPr>
        <p:txBody>
          <a:bodyPr lIns="0" tIns="0" rIns="0" bIns="0" rtlCol="0" anchor="t">
            <a:spAutoFit/>
          </a:bodyPr>
          <a:lstStyle/>
          <a:p>
            <a:pPr>
              <a:lnSpc>
                <a:spcPts val="7016"/>
              </a:lnSpc>
            </a:pPr>
            <a:r>
              <a:rPr lang="en-US" sz="5012">
                <a:solidFill>
                  <a:srgbClr val="5F7D54"/>
                </a:solidFill>
                <a:latin typeface="#9Slide07 SVNUT Triumph Press"/>
              </a:rPr>
              <a:t>2. Thơ trào phúng và một số thủ pháp nghệ thuật</a:t>
            </a:r>
          </a:p>
        </p:txBody>
      </p:sp>
      <p:sp>
        <p:nvSpPr>
          <p:cNvPr id="8" name="Freeform 8"/>
          <p:cNvSpPr/>
          <p:nvPr/>
        </p:nvSpPr>
        <p:spPr>
          <a:xfrm>
            <a:off x="15116770" y="215428"/>
            <a:ext cx="3177079" cy="3250208"/>
          </a:xfrm>
          <a:custGeom>
            <a:avLst/>
            <a:gdLst/>
            <a:ahLst/>
            <a:cxnLst/>
            <a:rect l="l" t="t" r="r" b="b"/>
            <a:pathLst>
              <a:path w="3177079" h="3250208">
                <a:moveTo>
                  <a:pt x="0" y="0"/>
                </a:moveTo>
                <a:lnTo>
                  <a:pt x="3177079" y="0"/>
                </a:lnTo>
                <a:lnTo>
                  <a:pt x="3177079" y="3250208"/>
                </a:lnTo>
                <a:lnTo>
                  <a:pt x="0" y="32502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graphicFrame>
        <p:nvGraphicFramePr>
          <p:cNvPr id="9" name="Table 9"/>
          <p:cNvGraphicFramePr>
            <a:graphicFrameLocks noGrp="1"/>
          </p:cNvGraphicFramePr>
          <p:nvPr/>
        </p:nvGraphicFramePr>
        <p:xfrm>
          <a:off x="2292812" y="3179441"/>
          <a:ext cx="14775574" cy="6084865"/>
        </p:xfrm>
        <a:graphic>
          <a:graphicData uri="http://schemas.openxmlformats.org/drawingml/2006/table">
            <a:tbl>
              <a:tblPr/>
              <a:tblGrid>
                <a:gridCol w="2807918">
                  <a:extLst>
                    <a:ext uri="{9D8B030D-6E8A-4147-A177-3AD203B41FA5}">
                      <a16:colId xmlns:a16="http://schemas.microsoft.com/office/drawing/2014/main" val="20000"/>
                    </a:ext>
                  </a:extLst>
                </a:gridCol>
                <a:gridCol w="11967656">
                  <a:extLst>
                    <a:ext uri="{9D8B030D-6E8A-4147-A177-3AD203B41FA5}">
                      <a16:colId xmlns:a16="http://schemas.microsoft.com/office/drawing/2014/main" val="20001"/>
                    </a:ext>
                  </a:extLst>
                </a:gridCol>
              </a:tblGrid>
              <a:tr h="1295818">
                <a:tc>
                  <a:txBody>
                    <a:bodyPr/>
                    <a:lstStyle/>
                    <a:p>
                      <a:pPr algn="ctr">
                        <a:lnSpc>
                          <a:spcPts val="4900"/>
                        </a:lnSpc>
                        <a:defRPr/>
                      </a:pPr>
                      <a:r>
                        <a:rPr lang="en-US" sz="3500">
                          <a:solidFill>
                            <a:srgbClr val="000000"/>
                          </a:solidFill>
                          <a:latin typeface="Roboto Condensed"/>
                        </a:rPr>
                        <a:t>A</a:t>
                      </a:r>
                      <a:endParaRPr lang="en-US" sz="1100"/>
                    </a:p>
                  </a:txBody>
                  <a:tcPr marL="190500" marR="190500" marT="190500" marB="190500" anchor="ctr">
                    <a:lnL w="9525" cap="flat" cmpd="sng" algn="ctr">
                      <a:solidFill>
                        <a:srgbClr val="006934"/>
                      </a:solidFill>
                      <a:prstDash val="solid"/>
                      <a:round/>
                      <a:headEnd type="none" w="med" len="med"/>
                      <a:tailEnd type="none" w="med" len="med"/>
                    </a:lnL>
                    <a:lnR w="9525" cap="flat" cmpd="sng" algn="ctr">
                      <a:solidFill>
                        <a:srgbClr val="006934"/>
                      </a:solidFill>
                      <a:prstDash val="solid"/>
                      <a:round/>
                      <a:headEnd type="none" w="med" len="med"/>
                      <a:tailEnd type="none" w="med" len="med"/>
                    </a:lnR>
                    <a:lnT w="9525" cap="flat" cmpd="sng" algn="ctr">
                      <a:solidFill>
                        <a:srgbClr val="006934"/>
                      </a:solidFill>
                      <a:prstDash val="solid"/>
                      <a:round/>
                      <a:headEnd type="none" w="med" len="med"/>
                      <a:tailEnd type="none" w="med" len="med"/>
                    </a:lnT>
                    <a:lnB w="9525" cap="flat" cmpd="sng" algn="ctr">
                      <a:solidFill>
                        <a:srgbClr val="006934"/>
                      </a:solidFill>
                      <a:prstDash val="solid"/>
                      <a:round/>
                      <a:headEnd type="none" w="med" len="med"/>
                      <a:tailEnd type="none" w="med" len="med"/>
                    </a:lnB>
                    <a:solidFill>
                      <a:srgbClr val="C4DFBD"/>
                    </a:solidFill>
                  </a:tcPr>
                </a:tc>
                <a:tc>
                  <a:txBody>
                    <a:bodyPr/>
                    <a:lstStyle/>
                    <a:p>
                      <a:pPr algn="ctr">
                        <a:lnSpc>
                          <a:spcPts val="4900"/>
                        </a:lnSpc>
                        <a:defRPr/>
                      </a:pPr>
                      <a:r>
                        <a:rPr lang="en-US" sz="3500">
                          <a:solidFill>
                            <a:srgbClr val="000000"/>
                          </a:solidFill>
                          <a:latin typeface="Roboto Condensed"/>
                        </a:rPr>
                        <a:t>B</a:t>
                      </a:r>
                      <a:endParaRPr lang="en-US" sz="1100"/>
                    </a:p>
                  </a:txBody>
                  <a:tcPr marL="190500" marR="190500" marT="190500" marB="190500" anchor="ctr">
                    <a:lnL w="9525" cap="flat" cmpd="sng" algn="ctr">
                      <a:solidFill>
                        <a:srgbClr val="006934"/>
                      </a:solidFill>
                      <a:prstDash val="solid"/>
                      <a:round/>
                      <a:headEnd type="none" w="med" len="med"/>
                      <a:tailEnd type="none" w="med" len="med"/>
                    </a:lnL>
                    <a:lnR w="9525" cap="flat" cmpd="sng" algn="ctr">
                      <a:solidFill>
                        <a:srgbClr val="006934"/>
                      </a:solidFill>
                      <a:prstDash val="solid"/>
                      <a:round/>
                      <a:headEnd type="none" w="med" len="med"/>
                      <a:tailEnd type="none" w="med" len="med"/>
                    </a:lnR>
                    <a:lnT w="9525" cap="flat" cmpd="sng" algn="ctr">
                      <a:solidFill>
                        <a:srgbClr val="006934"/>
                      </a:solidFill>
                      <a:prstDash val="solid"/>
                      <a:round/>
                      <a:headEnd type="none" w="med" len="med"/>
                      <a:tailEnd type="none" w="med" len="med"/>
                    </a:lnT>
                    <a:lnB w="9525" cap="flat" cmpd="sng" algn="ctr">
                      <a:solidFill>
                        <a:srgbClr val="006934"/>
                      </a:solidFill>
                      <a:prstDash val="solid"/>
                      <a:round/>
                      <a:headEnd type="none" w="med" len="med"/>
                      <a:tailEnd type="none" w="med" len="med"/>
                    </a:lnB>
                    <a:solidFill>
                      <a:srgbClr val="C4DFBD"/>
                    </a:solidFill>
                  </a:tcPr>
                </a:tc>
                <a:extLst>
                  <a:ext uri="{0D108BD9-81ED-4DB2-BD59-A6C34878D82A}">
                    <a16:rowId xmlns:a16="http://schemas.microsoft.com/office/drawing/2014/main" val="10000"/>
                  </a:ext>
                </a:extLst>
              </a:tr>
              <a:tr h="4789047">
                <a:tc>
                  <a:txBody>
                    <a:bodyPr/>
                    <a:lstStyle/>
                    <a:p>
                      <a:pPr algn="ctr">
                        <a:lnSpc>
                          <a:spcPts val="4900"/>
                        </a:lnSpc>
                        <a:defRPr/>
                      </a:pPr>
                      <a:r>
                        <a:rPr lang="en-US" sz="3500">
                          <a:solidFill>
                            <a:srgbClr val="000000"/>
                          </a:solidFill>
                          <a:latin typeface="Roboto Condensed Bold"/>
                        </a:rPr>
                        <a:t>Thơ </a:t>
                      </a:r>
                      <a:endParaRPr lang="en-US" sz="1100"/>
                    </a:p>
                    <a:p>
                      <a:pPr algn="ctr">
                        <a:lnSpc>
                          <a:spcPts val="4900"/>
                        </a:lnSpc>
                      </a:pPr>
                      <a:r>
                        <a:rPr lang="en-US" sz="3500">
                          <a:solidFill>
                            <a:srgbClr val="000000"/>
                          </a:solidFill>
                          <a:latin typeface="Roboto Condensed Bold"/>
                        </a:rPr>
                        <a:t>trào phúng</a:t>
                      </a:r>
                    </a:p>
                  </a:txBody>
                  <a:tcPr marL="190500" marR="190500" marT="190500" marB="190500" anchor="ctr">
                    <a:lnL w="9525" cap="flat" cmpd="sng" algn="ctr">
                      <a:solidFill>
                        <a:srgbClr val="006934"/>
                      </a:solidFill>
                      <a:prstDash val="solid"/>
                      <a:round/>
                      <a:headEnd type="none" w="med" len="med"/>
                      <a:tailEnd type="none" w="med" len="med"/>
                    </a:lnL>
                    <a:lnR w="9525" cap="flat" cmpd="sng" algn="ctr">
                      <a:solidFill>
                        <a:srgbClr val="006934"/>
                      </a:solidFill>
                      <a:prstDash val="solid"/>
                      <a:round/>
                      <a:headEnd type="none" w="med" len="med"/>
                      <a:tailEnd type="none" w="med" len="med"/>
                    </a:lnR>
                    <a:lnT w="9525" cap="flat" cmpd="sng" algn="ctr">
                      <a:solidFill>
                        <a:srgbClr val="006934"/>
                      </a:solidFill>
                      <a:prstDash val="solid"/>
                      <a:round/>
                      <a:headEnd type="none" w="med" len="med"/>
                      <a:tailEnd type="none" w="med" len="med"/>
                    </a:lnT>
                    <a:lnB w="9525" cap="flat" cmpd="sng" algn="ctr">
                      <a:solidFill>
                        <a:srgbClr val="006934"/>
                      </a:solidFill>
                      <a:prstDash val="solid"/>
                      <a:round/>
                      <a:headEnd type="none" w="med" len="med"/>
                      <a:tailEnd type="none" w="med" len="med"/>
                    </a:lnB>
                  </a:tcPr>
                </a:tc>
                <a:tc>
                  <a:txBody>
                    <a:bodyPr/>
                    <a:lstStyle/>
                    <a:p>
                      <a:pPr algn="just">
                        <a:lnSpc>
                          <a:spcPts val="4900"/>
                        </a:lnSpc>
                        <a:defRPr/>
                      </a:pPr>
                      <a:r>
                        <a:rPr lang="en-US" sz="3500">
                          <a:solidFill>
                            <a:srgbClr val="000000"/>
                          </a:solidFill>
                          <a:latin typeface="Roboto Condensed"/>
                        </a:rPr>
                        <a:t>Là thể loại đặc biệt của sáng tác văn học, gắn liền với các cung bậc tiếng cười mang ý nghĩa xã hội: </a:t>
                      </a:r>
                      <a:r>
                        <a:rPr lang="en-US" sz="3500">
                          <a:solidFill>
                            <a:srgbClr val="000000"/>
                          </a:solidFill>
                          <a:latin typeface="Roboto Condensed Italics"/>
                        </a:rPr>
                        <a:t>hài hước là sự phê phán nhẹ nhàng; châm biếm là dùng lời lẽ sắc sảo; thâm thúy là để phê phán, vạch trần đối tượng; đả kích là tiếng cười phủ định, thường dùng để chỉ trích, phản đối gay gắt đối tượng trào phúng; đả kích là tiếng cười phủ định thường dùng để chỉ trích phản đối gay gắt đối tượng trào phúng.</a:t>
                      </a:r>
                      <a:endParaRPr lang="en-US" sz="1100"/>
                    </a:p>
                  </a:txBody>
                  <a:tcPr marL="190500" marR="190500" marT="190500" marB="190500" anchor="ctr">
                    <a:lnL w="9525" cap="flat" cmpd="sng" algn="ctr">
                      <a:solidFill>
                        <a:srgbClr val="006934"/>
                      </a:solidFill>
                      <a:prstDash val="solid"/>
                      <a:round/>
                      <a:headEnd type="none" w="med" len="med"/>
                      <a:tailEnd type="none" w="med" len="med"/>
                    </a:lnL>
                    <a:lnR w="9525" cap="flat" cmpd="sng" algn="ctr">
                      <a:solidFill>
                        <a:srgbClr val="006934"/>
                      </a:solidFill>
                      <a:prstDash val="solid"/>
                      <a:round/>
                      <a:headEnd type="none" w="med" len="med"/>
                      <a:tailEnd type="none" w="med" len="med"/>
                    </a:lnR>
                    <a:lnT w="9525" cap="flat" cmpd="sng" algn="ctr">
                      <a:solidFill>
                        <a:srgbClr val="006934"/>
                      </a:solidFill>
                      <a:prstDash val="solid"/>
                      <a:round/>
                      <a:headEnd type="none" w="med" len="med"/>
                      <a:tailEnd type="none" w="med" len="med"/>
                    </a:lnT>
                    <a:lnB w="9525" cap="flat" cmpd="sng" algn="ctr">
                      <a:solidFill>
                        <a:srgbClr val="006934"/>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0" name="TextBox 10"/>
          <p:cNvSpPr txBox="1"/>
          <p:nvPr/>
        </p:nvSpPr>
        <p:spPr>
          <a:xfrm>
            <a:off x="1028700" y="323933"/>
            <a:ext cx="11557944" cy="1120676"/>
          </a:xfrm>
          <a:prstGeom prst="rect">
            <a:avLst/>
          </a:prstGeom>
        </p:spPr>
        <p:txBody>
          <a:bodyPr lIns="0" tIns="0" rIns="0" bIns="0" rtlCol="0" anchor="t">
            <a:spAutoFit/>
          </a:bodyPr>
          <a:lstStyle/>
          <a:p>
            <a:pPr algn="ctr">
              <a:lnSpc>
                <a:spcPts val="9100"/>
              </a:lnSpc>
            </a:pPr>
            <a:r>
              <a:rPr lang="en-US" sz="6500">
                <a:solidFill>
                  <a:srgbClr val="5F7D54"/>
                </a:solidFill>
                <a:latin typeface="Fraunces Bold"/>
              </a:rPr>
              <a:t>I. KIẾN THỨC NGỮ VĂN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83"/>
            <a:ext cx="18288000" cy="10286032"/>
          </a:xfrm>
          <a:custGeom>
            <a:avLst/>
            <a:gdLst/>
            <a:ahLst/>
            <a:cxnLst/>
            <a:rect l="l" t="t" r="r" b="b"/>
            <a:pathLst>
              <a:path w="18288000" h="10286032">
                <a:moveTo>
                  <a:pt x="0" y="0"/>
                </a:moveTo>
                <a:lnTo>
                  <a:pt x="18288000" y="0"/>
                </a:lnTo>
                <a:lnTo>
                  <a:pt x="18288000" y="10286033"/>
                </a:lnTo>
                <a:lnTo>
                  <a:pt x="0" y="10286033"/>
                </a:lnTo>
                <a:lnTo>
                  <a:pt x="0" y="0"/>
                </a:lnTo>
                <a:close/>
              </a:path>
            </a:pathLst>
          </a:custGeom>
          <a:blipFill>
            <a:blip r:embed="rId3"/>
            <a:stretch>
              <a:fillRect/>
            </a:stretch>
          </a:blipFill>
        </p:spPr>
        <p:txBody>
          <a:bodyPr/>
          <a:lstStyle/>
          <a:p>
            <a:endParaRPr lang="en-GB"/>
          </a:p>
        </p:txBody>
      </p:sp>
      <p:sp>
        <p:nvSpPr>
          <p:cNvPr id="3" name="Freeform 3"/>
          <p:cNvSpPr/>
          <p:nvPr/>
        </p:nvSpPr>
        <p:spPr>
          <a:xfrm>
            <a:off x="7457804" y="8289232"/>
            <a:ext cx="2350359" cy="865974"/>
          </a:xfrm>
          <a:custGeom>
            <a:avLst/>
            <a:gdLst/>
            <a:ahLst/>
            <a:cxnLst/>
            <a:rect l="l" t="t" r="r" b="b"/>
            <a:pathLst>
              <a:path w="2350359" h="865974">
                <a:moveTo>
                  <a:pt x="0" y="0"/>
                </a:moveTo>
                <a:lnTo>
                  <a:pt x="2350358" y="0"/>
                </a:lnTo>
                <a:lnTo>
                  <a:pt x="2350358" y="865974"/>
                </a:lnTo>
                <a:lnTo>
                  <a:pt x="0" y="865974"/>
                </a:lnTo>
                <a:lnTo>
                  <a:pt x="0" y="0"/>
                </a:lnTo>
                <a:close/>
              </a:path>
            </a:pathLst>
          </a:custGeom>
          <a:blipFill>
            <a:blip r:embed="rId4"/>
            <a:stretch>
              <a:fillRect l="-522661" t="-462562" r="-28727" b="-2073872"/>
            </a:stretch>
          </a:blipFill>
        </p:spPr>
        <p:txBody>
          <a:bodyPr/>
          <a:lstStyle/>
          <a:p>
            <a:endParaRPr lang="en-GB"/>
          </a:p>
        </p:txBody>
      </p:sp>
      <p:sp>
        <p:nvSpPr>
          <p:cNvPr id="4" name="Freeform 4"/>
          <p:cNvSpPr/>
          <p:nvPr/>
        </p:nvSpPr>
        <p:spPr>
          <a:xfrm>
            <a:off x="8667506" y="-1290606"/>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5"/>
            <a:stretch>
              <a:fillRect/>
            </a:stretch>
          </a:blipFill>
        </p:spPr>
        <p:txBody>
          <a:bodyPr/>
          <a:lstStyle/>
          <a:p>
            <a:endParaRPr lang="en-GB"/>
          </a:p>
        </p:txBody>
      </p:sp>
      <p:sp>
        <p:nvSpPr>
          <p:cNvPr id="5" name="TextBox 5"/>
          <p:cNvSpPr txBox="1"/>
          <p:nvPr/>
        </p:nvSpPr>
        <p:spPr>
          <a:xfrm>
            <a:off x="1028700" y="705169"/>
            <a:ext cx="5734803" cy="970054"/>
          </a:xfrm>
          <a:prstGeom prst="rect">
            <a:avLst/>
          </a:prstGeom>
        </p:spPr>
        <p:txBody>
          <a:bodyPr lIns="0" tIns="0" rIns="0" bIns="0" rtlCol="0" anchor="t">
            <a:spAutoFit/>
          </a:bodyPr>
          <a:lstStyle/>
          <a:p>
            <a:pPr algn="ctr">
              <a:lnSpc>
                <a:spcPts val="7296"/>
              </a:lnSpc>
            </a:pPr>
            <a:r>
              <a:rPr lang="en-US" sz="7600">
                <a:solidFill>
                  <a:srgbClr val="5F7D54"/>
                </a:solidFill>
                <a:latin typeface="Fraunces Bold"/>
              </a:rPr>
              <a:t>TRÒ CHƠI </a:t>
            </a:r>
          </a:p>
        </p:txBody>
      </p:sp>
      <p:sp>
        <p:nvSpPr>
          <p:cNvPr id="6" name="TextBox 6"/>
          <p:cNvSpPr txBox="1"/>
          <p:nvPr/>
        </p:nvSpPr>
        <p:spPr>
          <a:xfrm>
            <a:off x="1028700" y="4285474"/>
            <a:ext cx="13597760" cy="4485202"/>
          </a:xfrm>
          <a:prstGeom prst="rect">
            <a:avLst/>
          </a:prstGeom>
        </p:spPr>
        <p:txBody>
          <a:bodyPr lIns="0" tIns="0" rIns="0" bIns="0" rtlCol="0" anchor="t">
            <a:spAutoFit/>
          </a:bodyPr>
          <a:lstStyle/>
          <a:p>
            <a:pPr marL="906775" lvl="1" indent="-453388" algn="just">
              <a:lnSpc>
                <a:spcPts val="5879"/>
              </a:lnSpc>
              <a:buFont typeface="Arial"/>
              <a:buChar char="•"/>
            </a:pPr>
            <a:r>
              <a:rPr lang="en-US" sz="4199">
                <a:solidFill>
                  <a:srgbClr val="5F7D54"/>
                </a:solidFill>
                <a:latin typeface="Roboto Condensed"/>
              </a:rPr>
              <a:t>GV đưa ra những khổ thơ bị khuyết, </a:t>
            </a:r>
          </a:p>
          <a:p>
            <a:pPr marL="906775" lvl="1" indent="-453388" algn="just">
              <a:lnSpc>
                <a:spcPts val="5879"/>
              </a:lnSpc>
              <a:spcBef>
                <a:spcPct val="0"/>
              </a:spcBef>
              <a:buFont typeface="Arial"/>
              <a:buChar char="•"/>
            </a:pPr>
            <a:r>
              <a:rPr lang="en-US" sz="4199">
                <a:solidFill>
                  <a:srgbClr val="5F7D54"/>
                </a:solidFill>
                <a:latin typeface="Roboto Condensed"/>
              </a:rPr>
              <a:t>HS sẽ quan sát và lựa chọn những câu thơ phù hợp. </a:t>
            </a:r>
          </a:p>
          <a:p>
            <a:pPr marL="906775" lvl="1" indent="-453388" algn="just">
              <a:lnSpc>
                <a:spcPts val="5879"/>
              </a:lnSpc>
              <a:spcBef>
                <a:spcPct val="0"/>
              </a:spcBef>
              <a:buFont typeface="Arial"/>
              <a:buChar char="•"/>
            </a:pPr>
            <a:r>
              <a:rPr lang="en-US" sz="4199">
                <a:solidFill>
                  <a:srgbClr val="5F7D54"/>
                </a:solidFill>
                <a:latin typeface="Roboto Condensed"/>
              </a:rPr>
              <a:t>Thời gian cho mỗi câu tối đa 30s. </a:t>
            </a:r>
          </a:p>
          <a:p>
            <a:pPr marL="906775" lvl="1" indent="-453388" algn="just">
              <a:lnSpc>
                <a:spcPts val="5879"/>
              </a:lnSpc>
              <a:spcBef>
                <a:spcPct val="0"/>
              </a:spcBef>
              <a:buFont typeface="Arial"/>
              <a:buChar char="•"/>
            </a:pPr>
            <a:r>
              <a:rPr lang="en-US" sz="4199">
                <a:solidFill>
                  <a:srgbClr val="5F7D54"/>
                </a:solidFill>
                <a:latin typeface="Roboto Condensed"/>
              </a:rPr>
              <a:t>HS giơ tay nhanh nhất được lựa chọn trả lời: Trả lời đúng được ghi nhận phát biểu tích cực, cuối giờ tổng kết sự tích cực cả tiết học và GV trao thưởng phù hợp.</a:t>
            </a:r>
          </a:p>
        </p:txBody>
      </p:sp>
      <p:sp>
        <p:nvSpPr>
          <p:cNvPr id="7" name="TextBox 7"/>
          <p:cNvSpPr txBox="1"/>
          <p:nvPr/>
        </p:nvSpPr>
        <p:spPr>
          <a:xfrm>
            <a:off x="7183384" y="1275172"/>
            <a:ext cx="4797042" cy="2480715"/>
          </a:xfrm>
          <a:prstGeom prst="rect">
            <a:avLst/>
          </a:prstGeom>
        </p:spPr>
        <p:txBody>
          <a:bodyPr lIns="0" tIns="0" rIns="0" bIns="0" rtlCol="0" anchor="t">
            <a:spAutoFit/>
          </a:bodyPr>
          <a:lstStyle/>
          <a:p>
            <a:pPr algn="ctr">
              <a:lnSpc>
                <a:spcPts val="19113"/>
              </a:lnSpc>
            </a:pPr>
            <a:r>
              <a:rPr lang="en-US" sz="13652">
                <a:solidFill>
                  <a:srgbClr val="5F7D54"/>
                </a:solidFill>
                <a:latin typeface="#9Slide06 ThuPhap Thien An"/>
              </a:rPr>
              <a:t>Thả thơ</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arn(inVertical)">
                                      <p:cBhvr>
                                        <p:cTn id="10" dur="500"/>
                                        <p:tgtEl>
                                          <p:spTgt spid="6">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arn(inVertical)">
                                      <p:cBhvr>
                                        <p:cTn id="13" dur="500"/>
                                        <p:tgtEl>
                                          <p:spTgt spid="6">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barn(inVertical)">
                                      <p:cBhvr>
                                        <p:cTn id="16"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38012">
            <a:off x="-3280405" y="7180193"/>
            <a:ext cx="9152128" cy="8808923"/>
          </a:xfrm>
          <a:custGeom>
            <a:avLst/>
            <a:gdLst/>
            <a:ahLst/>
            <a:cxnLst/>
            <a:rect l="l" t="t" r="r" b="b"/>
            <a:pathLst>
              <a:path w="9152128" h="8808923">
                <a:moveTo>
                  <a:pt x="0" y="0"/>
                </a:moveTo>
                <a:lnTo>
                  <a:pt x="9152128" y="0"/>
                </a:lnTo>
                <a:lnTo>
                  <a:pt x="9152128" y="8808923"/>
                </a:lnTo>
                <a:lnTo>
                  <a:pt x="0" y="8808923"/>
                </a:lnTo>
                <a:lnTo>
                  <a:pt x="0" y="0"/>
                </a:lnTo>
                <a:close/>
              </a:path>
            </a:pathLst>
          </a:custGeom>
          <a:blipFill>
            <a:blip r:embed="rId3">
              <a:alphaModFix amt="59000"/>
            </a:blip>
            <a:stretch>
              <a:fillRect/>
            </a:stretch>
          </a:blipFill>
        </p:spPr>
        <p:txBody>
          <a:bodyPr/>
          <a:lstStyle/>
          <a:p>
            <a:endParaRPr lang="en-GB"/>
          </a:p>
        </p:txBody>
      </p:sp>
      <p:sp>
        <p:nvSpPr>
          <p:cNvPr id="3" name="Freeform 3"/>
          <p:cNvSpPr/>
          <p:nvPr/>
        </p:nvSpPr>
        <p:spPr>
          <a:xfrm flipH="1">
            <a:off x="-3254988" y="4071940"/>
            <a:ext cx="5943222" cy="8160055"/>
          </a:xfrm>
          <a:custGeom>
            <a:avLst/>
            <a:gdLst/>
            <a:ahLst/>
            <a:cxnLst/>
            <a:rect l="l" t="t" r="r" b="b"/>
            <a:pathLst>
              <a:path w="5943222" h="8160055">
                <a:moveTo>
                  <a:pt x="5943222" y="0"/>
                </a:moveTo>
                <a:lnTo>
                  <a:pt x="0" y="0"/>
                </a:lnTo>
                <a:lnTo>
                  <a:pt x="0" y="8160054"/>
                </a:lnTo>
                <a:lnTo>
                  <a:pt x="5943222" y="8160054"/>
                </a:lnTo>
                <a:lnTo>
                  <a:pt x="5943222" y="0"/>
                </a:lnTo>
                <a:close/>
              </a:path>
            </a:pathLst>
          </a:custGeom>
          <a:blipFill>
            <a:blip r:embed="rId4">
              <a:alphaModFix amt="74000"/>
            </a:blip>
            <a:stretch>
              <a:fillRect/>
            </a:stretch>
          </a:blipFill>
        </p:spPr>
        <p:txBody>
          <a:bodyPr/>
          <a:lstStyle/>
          <a:p>
            <a:endParaRPr lang="en-GB"/>
          </a:p>
        </p:txBody>
      </p:sp>
      <p:grpSp>
        <p:nvGrpSpPr>
          <p:cNvPr id="4" name="Group 4"/>
          <p:cNvGrpSpPr/>
          <p:nvPr/>
        </p:nvGrpSpPr>
        <p:grpSpPr>
          <a:xfrm>
            <a:off x="1694533" y="2388585"/>
            <a:ext cx="15861000" cy="7574157"/>
            <a:chOff x="0" y="0"/>
            <a:chExt cx="21148001" cy="10098876"/>
          </a:xfrm>
        </p:grpSpPr>
        <p:sp>
          <p:nvSpPr>
            <p:cNvPr id="5" name="Freeform 5"/>
            <p:cNvSpPr/>
            <p:nvPr/>
          </p:nvSpPr>
          <p:spPr>
            <a:xfrm>
              <a:off x="0" y="0"/>
              <a:ext cx="21147960" cy="10098858"/>
            </a:xfrm>
            <a:custGeom>
              <a:avLst/>
              <a:gdLst/>
              <a:ahLst/>
              <a:cxnLst/>
              <a:rect l="l" t="t" r="r" b="b"/>
              <a:pathLst>
                <a:path w="21147960" h="10098858">
                  <a:moveTo>
                    <a:pt x="0" y="1161779"/>
                  </a:moveTo>
                  <a:cubicBezTo>
                    <a:pt x="0" y="520174"/>
                    <a:pt x="592154" y="0"/>
                    <a:pt x="1322543" y="0"/>
                  </a:cubicBezTo>
                  <a:lnTo>
                    <a:pt x="19825418" y="0"/>
                  </a:lnTo>
                  <a:cubicBezTo>
                    <a:pt x="20555807" y="0"/>
                    <a:pt x="21147960" y="520174"/>
                    <a:pt x="21147960" y="1161779"/>
                  </a:cubicBezTo>
                  <a:lnTo>
                    <a:pt x="21147960" y="8937079"/>
                  </a:lnTo>
                  <a:cubicBezTo>
                    <a:pt x="21147960" y="9578684"/>
                    <a:pt x="20555806" y="10098858"/>
                    <a:pt x="19825418" y="10098858"/>
                  </a:cubicBezTo>
                  <a:lnTo>
                    <a:pt x="1322543" y="10098858"/>
                  </a:lnTo>
                  <a:cubicBezTo>
                    <a:pt x="592154" y="10098858"/>
                    <a:pt x="0" y="9578684"/>
                    <a:pt x="0" y="8937079"/>
                  </a:cubicBezTo>
                  <a:close/>
                </a:path>
              </a:pathLst>
            </a:custGeom>
            <a:solidFill>
              <a:srgbClr val="ECF8E9">
                <a:alpha val="54902"/>
              </a:srgbClr>
            </a:solidFill>
          </p:spPr>
          <p:txBody>
            <a:bodyPr/>
            <a:lstStyle/>
            <a:p>
              <a:endParaRPr lang="en-GB"/>
            </a:p>
          </p:txBody>
        </p:sp>
      </p:grpSp>
      <p:sp>
        <p:nvSpPr>
          <p:cNvPr id="6" name="Freeform 6"/>
          <p:cNvSpPr/>
          <p:nvPr/>
        </p:nvSpPr>
        <p:spPr>
          <a:xfrm>
            <a:off x="0" y="9395607"/>
            <a:ext cx="3509010" cy="1134268"/>
          </a:xfrm>
          <a:custGeom>
            <a:avLst/>
            <a:gdLst/>
            <a:ahLst/>
            <a:cxnLst/>
            <a:rect l="l" t="t" r="r" b="b"/>
            <a:pathLst>
              <a:path w="3509010" h="1134268">
                <a:moveTo>
                  <a:pt x="0" y="0"/>
                </a:moveTo>
                <a:lnTo>
                  <a:pt x="3509010" y="0"/>
                </a:lnTo>
                <a:lnTo>
                  <a:pt x="3509010" y="1134269"/>
                </a:lnTo>
                <a:lnTo>
                  <a:pt x="0" y="1134269"/>
                </a:lnTo>
                <a:lnTo>
                  <a:pt x="0" y="0"/>
                </a:lnTo>
                <a:close/>
              </a:path>
            </a:pathLst>
          </a:custGeom>
          <a:blipFill>
            <a:blip r:embed="rId5"/>
            <a:stretch>
              <a:fillRect/>
            </a:stretch>
          </a:blipFill>
        </p:spPr>
        <p:txBody>
          <a:bodyPr/>
          <a:lstStyle/>
          <a:p>
            <a:endParaRPr lang="en-GB"/>
          </a:p>
        </p:txBody>
      </p:sp>
      <p:sp>
        <p:nvSpPr>
          <p:cNvPr id="7" name="TextBox 7"/>
          <p:cNvSpPr txBox="1"/>
          <p:nvPr/>
        </p:nvSpPr>
        <p:spPr>
          <a:xfrm>
            <a:off x="597341" y="1525830"/>
            <a:ext cx="15310806" cy="862755"/>
          </a:xfrm>
          <a:prstGeom prst="rect">
            <a:avLst/>
          </a:prstGeom>
        </p:spPr>
        <p:txBody>
          <a:bodyPr lIns="0" tIns="0" rIns="0" bIns="0" rtlCol="0" anchor="t">
            <a:spAutoFit/>
          </a:bodyPr>
          <a:lstStyle/>
          <a:p>
            <a:pPr>
              <a:lnSpc>
                <a:spcPts val="7016"/>
              </a:lnSpc>
            </a:pPr>
            <a:r>
              <a:rPr lang="en-US" sz="5012">
                <a:solidFill>
                  <a:srgbClr val="5F7D54"/>
                </a:solidFill>
                <a:latin typeface="#9Slide07 SVNUT Triumph Press"/>
              </a:rPr>
              <a:t>2. Thơ trào phúng và một số thủ pháp nghệ thuật</a:t>
            </a:r>
          </a:p>
        </p:txBody>
      </p:sp>
      <p:sp>
        <p:nvSpPr>
          <p:cNvPr id="8" name="Freeform 8"/>
          <p:cNvSpPr/>
          <p:nvPr/>
        </p:nvSpPr>
        <p:spPr>
          <a:xfrm>
            <a:off x="15666000" y="457283"/>
            <a:ext cx="2142530" cy="2191847"/>
          </a:xfrm>
          <a:custGeom>
            <a:avLst/>
            <a:gdLst/>
            <a:ahLst/>
            <a:cxnLst/>
            <a:rect l="l" t="t" r="r" b="b"/>
            <a:pathLst>
              <a:path w="2142530" h="2191847">
                <a:moveTo>
                  <a:pt x="0" y="0"/>
                </a:moveTo>
                <a:lnTo>
                  <a:pt x="2142530" y="0"/>
                </a:lnTo>
                <a:lnTo>
                  <a:pt x="2142530" y="2191846"/>
                </a:lnTo>
                <a:lnTo>
                  <a:pt x="0" y="21918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graphicFrame>
        <p:nvGraphicFramePr>
          <p:cNvPr id="9" name="Table 9"/>
          <p:cNvGraphicFramePr>
            <a:graphicFrameLocks noGrp="1"/>
          </p:cNvGraphicFramePr>
          <p:nvPr/>
        </p:nvGraphicFramePr>
        <p:xfrm>
          <a:off x="2063966" y="2649129"/>
          <a:ext cx="15195334" cy="7362193"/>
        </p:xfrm>
        <a:graphic>
          <a:graphicData uri="http://schemas.openxmlformats.org/drawingml/2006/table">
            <a:tbl>
              <a:tblPr/>
              <a:tblGrid>
                <a:gridCol w="2807868">
                  <a:extLst>
                    <a:ext uri="{9D8B030D-6E8A-4147-A177-3AD203B41FA5}">
                      <a16:colId xmlns:a16="http://schemas.microsoft.com/office/drawing/2014/main" val="20000"/>
                    </a:ext>
                  </a:extLst>
                </a:gridCol>
                <a:gridCol w="12387466">
                  <a:extLst>
                    <a:ext uri="{9D8B030D-6E8A-4147-A177-3AD203B41FA5}">
                      <a16:colId xmlns:a16="http://schemas.microsoft.com/office/drawing/2014/main" val="20001"/>
                    </a:ext>
                  </a:extLst>
                </a:gridCol>
              </a:tblGrid>
              <a:tr h="1067549">
                <a:tc>
                  <a:txBody>
                    <a:bodyPr/>
                    <a:lstStyle/>
                    <a:p>
                      <a:pPr algn="ctr">
                        <a:lnSpc>
                          <a:spcPts val="4480"/>
                        </a:lnSpc>
                        <a:defRPr/>
                      </a:pPr>
                      <a:r>
                        <a:rPr lang="en-US" sz="3200">
                          <a:solidFill>
                            <a:srgbClr val="000000"/>
                          </a:solidFill>
                          <a:latin typeface="Roboto Condensed"/>
                        </a:rPr>
                        <a:t>A</a:t>
                      </a:r>
                      <a:endParaRPr lang="en-US" sz="1100"/>
                    </a:p>
                  </a:txBody>
                  <a:tcPr marL="190500" marR="190500" marT="190500" marB="190500" anchor="ctr">
                    <a:lnL w="9525" cap="flat" cmpd="sng" algn="ctr">
                      <a:solidFill>
                        <a:srgbClr val="006934"/>
                      </a:solidFill>
                      <a:prstDash val="solid"/>
                      <a:round/>
                      <a:headEnd type="none" w="med" len="med"/>
                      <a:tailEnd type="none" w="med" len="med"/>
                    </a:lnL>
                    <a:lnR w="9525" cap="flat" cmpd="sng" algn="ctr">
                      <a:solidFill>
                        <a:srgbClr val="006934"/>
                      </a:solidFill>
                      <a:prstDash val="solid"/>
                      <a:round/>
                      <a:headEnd type="none" w="med" len="med"/>
                      <a:tailEnd type="none" w="med" len="med"/>
                    </a:lnR>
                    <a:lnT w="9525" cap="flat" cmpd="sng" algn="ctr">
                      <a:solidFill>
                        <a:srgbClr val="006934"/>
                      </a:solidFill>
                      <a:prstDash val="solid"/>
                      <a:round/>
                      <a:headEnd type="none" w="med" len="med"/>
                      <a:tailEnd type="none" w="med" len="med"/>
                    </a:lnT>
                    <a:lnB w="9525" cap="flat" cmpd="sng" algn="ctr">
                      <a:solidFill>
                        <a:srgbClr val="006934"/>
                      </a:solidFill>
                      <a:prstDash val="solid"/>
                      <a:round/>
                      <a:headEnd type="none" w="med" len="med"/>
                      <a:tailEnd type="none" w="med" len="med"/>
                    </a:lnB>
                    <a:solidFill>
                      <a:srgbClr val="C4DFBD"/>
                    </a:solidFill>
                  </a:tcPr>
                </a:tc>
                <a:tc>
                  <a:txBody>
                    <a:bodyPr/>
                    <a:lstStyle/>
                    <a:p>
                      <a:pPr algn="ctr">
                        <a:lnSpc>
                          <a:spcPts val="4480"/>
                        </a:lnSpc>
                        <a:defRPr/>
                      </a:pPr>
                      <a:r>
                        <a:rPr lang="en-US" sz="3200">
                          <a:solidFill>
                            <a:srgbClr val="000000"/>
                          </a:solidFill>
                          <a:latin typeface="Roboto Condensed"/>
                        </a:rPr>
                        <a:t>B</a:t>
                      </a:r>
                      <a:endParaRPr lang="en-US" sz="1100"/>
                    </a:p>
                  </a:txBody>
                  <a:tcPr marL="190500" marR="190500" marT="190500" marB="190500" anchor="ctr">
                    <a:lnL w="9525" cap="flat" cmpd="sng" algn="ctr">
                      <a:solidFill>
                        <a:srgbClr val="006934"/>
                      </a:solidFill>
                      <a:prstDash val="solid"/>
                      <a:round/>
                      <a:headEnd type="none" w="med" len="med"/>
                      <a:tailEnd type="none" w="med" len="med"/>
                    </a:lnL>
                    <a:lnR w="9525" cap="flat" cmpd="sng" algn="ctr">
                      <a:solidFill>
                        <a:srgbClr val="006934"/>
                      </a:solidFill>
                      <a:prstDash val="solid"/>
                      <a:round/>
                      <a:headEnd type="none" w="med" len="med"/>
                      <a:tailEnd type="none" w="med" len="med"/>
                    </a:lnR>
                    <a:lnT w="9525" cap="flat" cmpd="sng" algn="ctr">
                      <a:solidFill>
                        <a:srgbClr val="006934"/>
                      </a:solidFill>
                      <a:prstDash val="solid"/>
                      <a:round/>
                      <a:headEnd type="none" w="med" len="med"/>
                      <a:tailEnd type="none" w="med" len="med"/>
                    </a:lnT>
                    <a:lnB w="9525" cap="flat" cmpd="sng" algn="ctr">
                      <a:solidFill>
                        <a:srgbClr val="006934"/>
                      </a:solidFill>
                      <a:prstDash val="solid"/>
                      <a:round/>
                      <a:headEnd type="none" w="med" len="med"/>
                      <a:tailEnd type="none" w="med" len="med"/>
                    </a:lnB>
                    <a:solidFill>
                      <a:srgbClr val="C4DFBD"/>
                    </a:solidFill>
                  </a:tcPr>
                </a:tc>
                <a:extLst>
                  <a:ext uri="{0D108BD9-81ED-4DB2-BD59-A6C34878D82A}">
                    <a16:rowId xmlns:a16="http://schemas.microsoft.com/office/drawing/2014/main" val="10000"/>
                  </a:ext>
                </a:extLst>
              </a:tr>
              <a:tr h="1573661">
                <a:tc>
                  <a:txBody>
                    <a:bodyPr/>
                    <a:lstStyle/>
                    <a:p>
                      <a:pPr algn="ctr">
                        <a:lnSpc>
                          <a:spcPts val="4480"/>
                        </a:lnSpc>
                        <a:defRPr/>
                      </a:pPr>
                      <a:r>
                        <a:rPr lang="en-US" sz="3200">
                          <a:solidFill>
                            <a:srgbClr val="000000"/>
                          </a:solidFill>
                          <a:latin typeface="Roboto Condensed Bold"/>
                        </a:rPr>
                        <a:t>Chơi chữ</a:t>
                      </a:r>
                      <a:endParaRPr lang="en-US" sz="1100"/>
                    </a:p>
                  </a:txBody>
                  <a:tcPr marL="190500" marR="190500" marT="190500" marB="190500" anchor="ctr">
                    <a:lnL w="9525" cap="flat" cmpd="sng" algn="ctr">
                      <a:solidFill>
                        <a:srgbClr val="006934"/>
                      </a:solidFill>
                      <a:prstDash val="solid"/>
                      <a:round/>
                      <a:headEnd type="none" w="med" len="med"/>
                      <a:tailEnd type="none" w="med" len="med"/>
                    </a:lnL>
                    <a:lnR w="9525" cap="flat" cmpd="sng" algn="ctr">
                      <a:solidFill>
                        <a:srgbClr val="006934"/>
                      </a:solidFill>
                      <a:prstDash val="solid"/>
                      <a:round/>
                      <a:headEnd type="none" w="med" len="med"/>
                      <a:tailEnd type="none" w="med" len="med"/>
                    </a:lnR>
                    <a:lnT w="9525" cap="flat" cmpd="sng" algn="ctr">
                      <a:solidFill>
                        <a:srgbClr val="006934"/>
                      </a:solidFill>
                      <a:prstDash val="solid"/>
                      <a:round/>
                      <a:headEnd type="none" w="med" len="med"/>
                      <a:tailEnd type="none" w="med" len="med"/>
                    </a:lnT>
                    <a:lnB w="9525" cap="flat" cmpd="sng" algn="ctr">
                      <a:solidFill>
                        <a:srgbClr val="006934"/>
                      </a:solidFill>
                      <a:prstDash val="solid"/>
                      <a:round/>
                      <a:headEnd type="none" w="med" len="med"/>
                      <a:tailEnd type="none" w="med" len="med"/>
                    </a:lnB>
                  </a:tcPr>
                </a:tc>
                <a:tc>
                  <a:txBody>
                    <a:bodyPr/>
                    <a:lstStyle/>
                    <a:p>
                      <a:pPr algn="just">
                        <a:lnSpc>
                          <a:spcPts val="4480"/>
                        </a:lnSpc>
                        <a:defRPr/>
                      </a:pPr>
                      <a:r>
                        <a:rPr lang="en-US" sz="3200">
                          <a:solidFill>
                            <a:srgbClr val="000000"/>
                          </a:solidFill>
                          <a:latin typeface="Roboto Condensed"/>
                        </a:rPr>
                        <a:t>Là vận dụng các hiện tượng đồng âm, trái nghĩa, đa nghĩa, từ láy… trong câu thơ để tạo nên ý nghĩa bất ngờ làm bật ra tiếng cười.</a:t>
                      </a:r>
                      <a:endParaRPr lang="en-US" sz="1100"/>
                    </a:p>
                  </a:txBody>
                  <a:tcPr marL="190500" marR="190500" marT="190500" marB="190500" anchor="ctr">
                    <a:lnL w="9525" cap="flat" cmpd="sng" algn="ctr">
                      <a:solidFill>
                        <a:srgbClr val="006934"/>
                      </a:solidFill>
                      <a:prstDash val="solid"/>
                      <a:round/>
                      <a:headEnd type="none" w="med" len="med"/>
                      <a:tailEnd type="none" w="med" len="med"/>
                    </a:lnL>
                    <a:lnR w="9525" cap="flat" cmpd="sng" algn="ctr">
                      <a:solidFill>
                        <a:srgbClr val="006934"/>
                      </a:solidFill>
                      <a:prstDash val="solid"/>
                      <a:round/>
                      <a:headEnd type="none" w="med" len="med"/>
                      <a:tailEnd type="none" w="med" len="med"/>
                    </a:lnR>
                    <a:lnT w="9525" cap="flat" cmpd="sng" algn="ctr">
                      <a:solidFill>
                        <a:srgbClr val="006934"/>
                      </a:solidFill>
                      <a:prstDash val="solid"/>
                      <a:round/>
                      <a:headEnd type="none" w="med" len="med"/>
                      <a:tailEnd type="none" w="med" len="med"/>
                    </a:lnT>
                    <a:lnB w="9525" cap="flat" cmpd="sng" algn="ctr">
                      <a:solidFill>
                        <a:srgbClr val="006934"/>
                      </a:solidFill>
                      <a:prstDash val="solid"/>
                      <a:round/>
                      <a:headEnd type="none" w="med" len="med"/>
                      <a:tailEnd type="none" w="med" len="med"/>
                    </a:lnB>
                  </a:tcPr>
                </a:tc>
                <a:extLst>
                  <a:ext uri="{0D108BD9-81ED-4DB2-BD59-A6C34878D82A}">
                    <a16:rowId xmlns:a16="http://schemas.microsoft.com/office/drawing/2014/main" val="10001"/>
                  </a:ext>
                </a:extLst>
              </a:tr>
              <a:tr h="1010958">
                <a:tc>
                  <a:txBody>
                    <a:bodyPr/>
                    <a:lstStyle/>
                    <a:p>
                      <a:pPr algn="ctr">
                        <a:lnSpc>
                          <a:spcPts val="4480"/>
                        </a:lnSpc>
                        <a:defRPr/>
                      </a:pPr>
                      <a:r>
                        <a:rPr lang="en-US" sz="3200">
                          <a:solidFill>
                            <a:srgbClr val="000000"/>
                          </a:solidFill>
                          <a:latin typeface="Roboto Condensed Bold"/>
                        </a:rPr>
                        <a:t>Khẩu ngữ</a:t>
                      </a:r>
                      <a:endParaRPr lang="en-US" sz="1100"/>
                    </a:p>
                  </a:txBody>
                  <a:tcPr marL="190500" marR="190500" marT="190500" marB="190500" anchor="ctr">
                    <a:lnL w="9525" cap="flat" cmpd="sng" algn="ctr">
                      <a:solidFill>
                        <a:srgbClr val="006934"/>
                      </a:solidFill>
                      <a:prstDash val="solid"/>
                      <a:round/>
                      <a:headEnd type="none" w="med" len="med"/>
                      <a:tailEnd type="none" w="med" len="med"/>
                    </a:lnL>
                    <a:lnR w="9525" cap="flat" cmpd="sng" algn="ctr">
                      <a:solidFill>
                        <a:srgbClr val="006934"/>
                      </a:solidFill>
                      <a:prstDash val="solid"/>
                      <a:round/>
                      <a:headEnd type="none" w="med" len="med"/>
                      <a:tailEnd type="none" w="med" len="med"/>
                    </a:lnR>
                    <a:lnT w="9525" cap="flat" cmpd="sng" algn="ctr">
                      <a:solidFill>
                        <a:srgbClr val="006934"/>
                      </a:solidFill>
                      <a:prstDash val="solid"/>
                      <a:round/>
                      <a:headEnd type="none" w="med" len="med"/>
                      <a:tailEnd type="none" w="med" len="med"/>
                    </a:lnT>
                    <a:lnB w="9525" cap="flat" cmpd="sng" algn="ctr">
                      <a:solidFill>
                        <a:srgbClr val="006934"/>
                      </a:solidFill>
                      <a:prstDash val="solid"/>
                      <a:round/>
                      <a:headEnd type="none" w="med" len="med"/>
                      <a:tailEnd type="none" w="med" len="med"/>
                    </a:lnB>
                  </a:tcPr>
                </a:tc>
                <a:tc>
                  <a:txBody>
                    <a:bodyPr/>
                    <a:lstStyle/>
                    <a:p>
                      <a:pPr algn="just">
                        <a:lnSpc>
                          <a:spcPts val="4480"/>
                        </a:lnSpc>
                        <a:defRPr/>
                      </a:pPr>
                      <a:r>
                        <a:rPr lang="en-US" sz="3200">
                          <a:solidFill>
                            <a:srgbClr val="000000"/>
                          </a:solidFill>
                          <a:latin typeface="Roboto Condensed"/>
                        </a:rPr>
                        <a:t>Dùng ngôn ngữ thơ, ngôn ngữ đời thường một cách hài hước.</a:t>
                      </a:r>
                      <a:endParaRPr lang="en-US" sz="1100"/>
                    </a:p>
                  </a:txBody>
                  <a:tcPr marL="190500" marR="190500" marT="190500" marB="190500" anchor="ctr">
                    <a:lnL w="9525" cap="flat" cmpd="sng" algn="ctr">
                      <a:solidFill>
                        <a:srgbClr val="006934"/>
                      </a:solidFill>
                      <a:prstDash val="solid"/>
                      <a:round/>
                      <a:headEnd type="none" w="med" len="med"/>
                      <a:tailEnd type="none" w="med" len="med"/>
                    </a:lnL>
                    <a:lnR w="9525" cap="flat" cmpd="sng" algn="ctr">
                      <a:solidFill>
                        <a:srgbClr val="006934"/>
                      </a:solidFill>
                      <a:prstDash val="solid"/>
                      <a:round/>
                      <a:headEnd type="none" w="med" len="med"/>
                      <a:tailEnd type="none" w="med" len="med"/>
                    </a:lnR>
                    <a:lnT w="9525" cap="flat" cmpd="sng" algn="ctr">
                      <a:solidFill>
                        <a:srgbClr val="006934"/>
                      </a:solidFill>
                      <a:prstDash val="solid"/>
                      <a:round/>
                      <a:headEnd type="none" w="med" len="med"/>
                      <a:tailEnd type="none" w="med" len="med"/>
                    </a:lnT>
                    <a:lnB w="9525" cap="flat" cmpd="sng" algn="ctr">
                      <a:solidFill>
                        <a:srgbClr val="006934"/>
                      </a:solidFill>
                      <a:prstDash val="solid"/>
                      <a:round/>
                      <a:headEnd type="none" w="med" len="med"/>
                      <a:tailEnd type="none" w="med" len="med"/>
                    </a:lnB>
                  </a:tcPr>
                </a:tc>
                <a:extLst>
                  <a:ext uri="{0D108BD9-81ED-4DB2-BD59-A6C34878D82A}">
                    <a16:rowId xmlns:a16="http://schemas.microsoft.com/office/drawing/2014/main" val="10002"/>
                  </a:ext>
                </a:extLst>
              </a:tr>
              <a:tr h="1573661">
                <a:tc>
                  <a:txBody>
                    <a:bodyPr/>
                    <a:lstStyle/>
                    <a:p>
                      <a:pPr algn="ctr">
                        <a:lnSpc>
                          <a:spcPts val="4480"/>
                        </a:lnSpc>
                        <a:defRPr/>
                      </a:pPr>
                      <a:r>
                        <a:rPr lang="en-US" sz="3200">
                          <a:solidFill>
                            <a:srgbClr val="000000"/>
                          </a:solidFill>
                          <a:latin typeface="Roboto Condensed Bold"/>
                        </a:rPr>
                        <a:t>Cường điệu</a:t>
                      </a:r>
                      <a:endParaRPr lang="en-US" sz="1100"/>
                    </a:p>
                  </a:txBody>
                  <a:tcPr marL="190500" marR="190500" marT="190500" marB="190500" anchor="ctr">
                    <a:lnL w="9525" cap="flat" cmpd="sng" algn="ctr">
                      <a:solidFill>
                        <a:srgbClr val="006934"/>
                      </a:solidFill>
                      <a:prstDash val="solid"/>
                      <a:round/>
                      <a:headEnd type="none" w="med" len="med"/>
                      <a:tailEnd type="none" w="med" len="med"/>
                    </a:lnL>
                    <a:lnR w="9525" cap="flat" cmpd="sng" algn="ctr">
                      <a:solidFill>
                        <a:srgbClr val="006934"/>
                      </a:solidFill>
                      <a:prstDash val="solid"/>
                      <a:round/>
                      <a:headEnd type="none" w="med" len="med"/>
                      <a:tailEnd type="none" w="med" len="med"/>
                    </a:lnR>
                    <a:lnT w="9525" cap="flat" cmpd="sng" algn="ctr">
                      <a:solidFill>
                        <a:srgbClr val="006934"/>
                      </a:solidFill>
                      <a:prstDash val="solid"/>
                      <a:round/>
                      <a:headEnd type="none" w="med" len="med"/>
                      <a:tailEnd type="none" w="med" len="med"/>
                    </a:lnT>
                    <a:lnB w="9525" cap="flat" cmpd="sng" algn="ctr">
                      <a:solidFill>
                        <a:srgbClr val="006934"/>
                      </a:solidFill>
                      <a:prstDash val="solid"/>
                      <a:round/>
                      <a:headEnd type="none" w="med" len="med"/>
                      <a:tailEnd type="none" w="med" len="med"/>
                    </a:lnB>
                  </a:tcPr>
                </a:tc>
                <a:tc>
                  <a:txBody>
                    <a:bodyPr/>
                    <a:lstStyle/>
                    <a:p>
                      <a:pPr algn="just">
                        <a:lnSpc>
                          <a:spcPts val="4480"/>
                        </a:lnSpc>
                        <a:defRPr/>
                      </a:pPr>
                      <a:r>
                        <a:rPr lang="en-US" sz="3200">
                          <a:solidFill>
                            <a:srgbClr val="000000"/>
                          </a:solidFill>
                          <a:latin typeface="Roboto Condensed"/>
                        </a:rPr>
                        <a:t>Nói quá, phóng đại, nhân lên gấp nhiều lần tính chất, mức độ, quy mô… nhằm làm nổi bật đối tượng.</a:t>
                      </a:r>
                      <a:endParaRPr lang="en-US" sz="1100"/>
                    </a:p>
                  </a:txBody>
                  <a:tcPr marL="190500" marR="190500" marT="190500" marB="190500" anchor="ctr">
                    <a:lnL w="9525" cap="flat" cmpd="sng" algn="ctr">
                      <a:solidFill>
                        <a:srgbClr val="006934"/>
                      </a:solidFill>
                      <a:prstDash val="solid"/>
                      <a:round/>
                      <a:headEnd type="none" w="med" len="med"/>
                      <a:tailEnd type="none" w="med" len="med"/>
                    </a:lnL>
                    <a:lnR w="9525" cap="flat" cmpd="sng" algn="ctr">
                      <a:solidFill>
                        <a:srgbClr val="006934"/>
                      </a:solidFill>
                      <a:prstDash val="solid"/>
                      <a:round/>
                      <a:headEnd type="none" w="med" len="med"/>
                      <a:tailEnd type="none" w="med" len="med"/>
                    </a:lnR>
                    <a:lnT w="9525" cap="flat" cmpd="sng" algn="ctr">
                      <a:solidFill>
                        <a:srgbClr val="006934"/>
                      </a:solidFill>
                      <a:prstDash val="solid"/>
                      <a:round/>
                      <a:headEnd type="none" w="med" len="med"/>
                      <a:tailEnd type="none" w="med" len="med"/>
                    </a:lnT>
                    <a:lnB w="9525" cap="flat" cmpd="sng" algn="ctr">
                      <a:solidFill>
                        <a:srgbClr val="006934"/>
                      </a:solidFill>
                      <a:prstDash val="solid"/>
                      <a:round/>
                      <a:headEnd type="none" w="med" len="med"/>
                      <a:tailEnd type="none" w="med" len="med"/>
                    </a:lnB>
                  </a:tcPr>
                </a:tc>
                <a:extLst>
                  <a:ext uri="{0D108BD9-81ED-4DB2-BD59-A6C34878D82A}">
                    <a16:rowId xmlns:a16="http://schemas.microsoft.com/office/drawing/2014/main" val="10003"/>
                  </a:ext>
                </a:extLst>
              </a:tr>
              <a:tr h="2136364">
                <a:tc>
                  <a:txBody>
                    <a:bodyPr/>
                    <a:lstStyle/>
                    <a:p>
                      <a:pPr algn="ctr">
                        <a:lnSpc>
                          <a:spcPts val="4480"/>
                        </a:lnSpc>
                        <a:defRPr/>
                      </a:pPr>
                      <a:r>
                        <a:rPr lang="en-US" sz="3200">
                          <a:solidFill>
                            <a:srgbClr val="000000"/>
                          </a:solidFill>
                          <a:latin typeface="Roboto Condensed Bold"/>
                        </a:rPr>
                        <a:t>Tương phản</a:t>
                      </a:r>
                      <a:endParaRPr lang="en-US" sz="1100"/>
                    </a:p>
                  </a:txBody>
                  <a:tcPr marL="190500" marR="190500" marT="190500" marB="190500" anchor="ctr">
                    <a:lnL w="9525" cap="flat" cmpd="sng" algn="ctr">
                      <a:solidFill>
                        <a:srgbClr val="006934"/>
                      </a:solidFill>
                      <a:prstDash val="solid"/>
                      <a:round/>
                      <a:headEnd type="none" w="med" len="med"/>
                      <a:tailEnd type="none" w="med" len="med"/>
                    </a:lnL>
                    <a:lnR w="9525" cap="flat" cmpd="sng" algn="ctr">
                      <a:solidFill>
                        <a:srgbClr val="006934"/>
                      </a:solidFill>
                      <a:prstDash val="solid"/>
                      <a:round/>
                      <a:headEnd type="none" w="med" len="med"/>
                      <a:tailEnd type="none" w="med" len="med"/>
                    </a:lnR>
                    <a:lnT w="9525" cap="flat" cmpd="sng" algn="ctr">
                      <a:solidFill>
                        <a:srgbClr val="006934"/>
                      </a:solidFill>
                      <a:prstDash val="solid"/>
                      <a:round/>
                      <a:headEnd type="none" w="med" len="med"/>
                      <a:tailEnd type="none" w="med" len="med"/>
                    </a:lnT>
                    <a:lnB w="9525" cap="flat" cmpd="sng" algn="ctr">
                      <a:solidFill>
                        <a:srgbClr val="006934"/>
                      </a:solidFill>
                      <a:prstDash val="solid"/>
                      <a:round/>
                      <a:headEnd type="none" w="med" len="med"/>
                      <a:tailEnd type="none" w="med" len="med"/>
                    </a:lnB>
                  </a:tcPr>
                </a:tc>
                <a:tc>
                  <a:txBody>
                    <a:bodyPr/>
                    <a:lstStyle/>
                    <a:p>
                      <a:pPr algn="just">
                        <a:lnSpc>
                          <a:spcPts val="4480"/>
                        </a:lnSpc>
                        <a:defRPr/>
                      </a:pPr>
                      <a:r>
                        <a:rPr lang="en-US" sz="3200">
                          <a:solidFill>
                            <a:srgbClr val="000000"/>
                          </a:solidFill>
                          <a:latin typeface="Roboto Condensed"/>
                          <a:ea typeface="Roboto Condensed"/>
                        </a:rPr>
                        <a:t>Sử dụng các hình ảnh, từ ngữ trái ngược nhau tạo nên sự đối lập nhằm khắc họa, tô đậm đặc điểm của đối tượng 🡪 châm biếm, đả kích đối tượng.</a:t>
                      </a:r>
                      <a:endParaRPr lang="en-US" sz="1100"/>
                    </a:p>
                  </a:txBody>
                  <a:tcPr marL="190500" marR="190500" marT="190500" marB="190500" anchor="ctr">
                    <a:lnL w="9525" cap="flat" cmpd="sng" algn="ctr">
                      <a:solidFill>
                        <a:srgbClr val="006934"/>
                      </a:solidFill>
                      <a:prstDash val="solid"/>
                      <a:round/>
                      <a:headEnd type="none" w="med" len="med"/>
                      <a:tailEnd type="none" w="med" len="med"/>
                    </a:lnL>
                    <a:lnR w="9525" cap="flat" cmpd="sng" algn="ctr">
                      <a:solidFill>
                        <a:srgbClr val="006934"/>
                      </a:solidFill>
                      <a:prstDash val="solid"/>
                      <a:round/>
                      <a:headEnd type="none" w="med" len="med"/>
                      <a:tailEnd type="none" w="med" len="med"/>
                    </a:lnR>
                    <a:lnT w="9525" cap="flat" cmpd="sng" algn="ctr">
                      <a:solidFill>
                        <a:srgbClr val="006934"/>
                      </a:solidFill>
                      <a:prstDash val="solid"/>
                      <a:round/>
                      <a:headEnd type="none" w="med" len="med"/>
                      <a:tailEnd type="none" w="med" len="med"/>
                    </a:lnT>
                    <a:lnB w="9525" cap="flat" cmpd="sng" algn="ctr">
                      <a:solidFill>
                        <a:srgbClr val="006934"/>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0" name="TextBox 10"/>
          <p:cNvSpPr txBox="1"/>
          <p:nvPr/>
        </p:nvSpPr>
        <p:spPr>
          <a:xfrm>
            <a:off x="1028700" y="333458"/>
            <a:ext cx="9843424" cy="1091186"/>
          </a:xfrm>
          <a:prstGeom prst="rect">
            <a:avLst/>
          </a:prstGeom>
        </p:spPr>
        <p:txBody>
          <a:bodyPr lIns="0" tIns="0" rIns="0" bIns="0" rtlCol="0" anchor="t">
            <a:spAutoFit/>
          </a:bodyPr>
          <a:lstStyle/>
          <a:p>
            <a:pPr algn="ctr">
              <a:lnSpc>
                <a:spcPts val="8907"/>
              </a:lnSpc>
            </a:pPr>
            <a:r>
              <a:rPr lang="en-US" sz="6362">
                <a:solidFill>
                  <a:srgbClr val="5F7D54"/>
                </a:solidFill>
                <a:latin typeface="Fraunces Bold"/>
              </a:rPr>
              <a:t>I. KIẾN THỨC NGỮ VĂN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39393" y="3095063"/>
            <a:ext cx="1194281" cy="636341"/>
            <a:chOff x="0" y="0"/>
            <a:chExt cx="17676621" cy="9418519"/>
          </a:xfrm>
        </p:grpSpPr>
        <p:sp>
          <p:nvSpPr>
            <p:cNvPr id="3" name="Freeform 3"/>
            <p:cNvSpPr/>
            <p:nvPr/>
          </p:nvSpPr>
          <p:spPr>
            <a:xfrm>
              <a:off x="0" y="0"/>
              <a:ext cx="17676543" cy="9418543"/>
            </a:xfrm>
            <a:custGeom>
              <a:avLst/>
              <a:gdLst/>
              <a:ahLst/>
              <a:cxnLst/>
              <a:rect l="l" t="t" r="r" b="b"/>
              <a:pathLst>
                <a:path w="17676543" h="9418543">
                  <a:moveTo>
                    <a:pt x="0" y="724796"/>
                  </a:moveTo>
                  <a:cubicBezTo>
                    <a:pt x="0" y="324462"/>
                    <a:pt x="263479" y="0"/>
                    <a:pt x="588570" y="0"/>
                  </a:cubicBezTo>
                  <a:lnTo>
                    <a:pt x="17087972" y="0"/>
                  </a:lnTo>
                  <a:cubicBezTo>
                    <a:pt x="17413064" y="0"/>
                    <a:pt x="17676543" y="324462"/>
                    <a:pt x="17676543" y="724796"/>
                  </a:cubicBezTo>
                  <a:lnTo>
                    <a:pt x="17676543" y="8693609"/>
                  </a:lnTo>
                  <a:cubicBezTo>
                    <a:pt x="17676543" y="9093943"/>
                    <a:pt x="17413064" y="9418404"/>
                    <a:pt x="17087972" y="9418404"/>
                  </a:cubicBezTo>
                  <a:lnTo>
                    <a:pt x="588570" y="9418404"/>
                  </a:lnTo>
                  <a:cubicBezTo>
                    <a:pt x="263479" y="9418543"/>
                    <a:pt x="0" y="9093943"/>
                    <a:pt x="0" y="8693609"/>
                  </a:cubicBezTo>
                  <a:close/>
                </a:path>
              </a:pathLst>
            </a:custGeom>
            <a:solidFill>
              <a:srgbClr val="FF8718">
                <a:alpha val="50588"/>
              </a:srgbClr>
            </a:solidFill>
          </p:spPr>
          <p:txBody>
            <a:bodyPr/>
            <a:lstStyle/>
            <a:p>
              <a:endParaRPr lang="en-GB"/>
            </a:p>
          </p:txBody>
        </p:sp>
      </p:grpSp>
      <p:grpSp>
        <p:nvGrpSpPr>
          <p:cNvPr id="4" name="Group 4"/>
          <p:cNvGrpSpPr/>
          <p:nvPr/>
        </p:nvGrpSpPr>
        <p:grpSpPr>
          <a:xfrm>
            <a:off x="1439393" y="3759979"/>
            <a:ext cx="1194281" cy="636341"/>
            <a:chOff x="0" y="0"/>
            <a:chExt cx="17676621" cy="9418519"/>
          </a:xfrm>
        </p:grpSpPr>
        <p:sp>
          <p:nvSpPr>
            <p:cNvPr id="5" name="Freeform 5"/>
            <p:cNvSpPr/>
            <p:nvPr/>
          </p:nvSpPr>
          <p:spPr>
            <a:xfrm>
              <a:off x="0" y="0"/>
              <a:ext cx="17676543" cy="9418543"/>
            </a:xfrm>
            <a:custGeom>
              <a:avLst/>
              <a:gdLst/>
              <a:ahLst/>
              <a:cxnLst/>
              <a:rect l="l" t="t" r="r" b="b"/>
              <a:pathLst>
                <a:path w="17676543" h="9418543">
                  <a:moveTo>
                    <a:pt x="0" y="724796"/>
                  </a:moveTo>
                  <a:cubicBezTo>
                    <a:pt x="0" y="324462"/>
                    <a:pt x="263479" y="0"/>
                    <a:pt x="588570" y="0"/>
                  </a:cubicBezTo>
                  <a:lnTo>
                    <a:pt x="17087972" y="0"/>
                  </a:lnTo>
                  <a:cubicBezTo>
                    <a:pt x="17413064" y="0"/>
                    <a:pt x="17676543" y="324462"/>
                    <a:pt x="17676543" y="724796"/>
                  </a:cubicBezTo>
                  <a:lnTo>
                    <a:pt x="17676543" y="8693609"/>
                  </a:lnTo>
                  <a:cubicBezTo>
                    <a:pt x="17676543" y="9093943"/>
                    <a:pt x="17413064" y="9418404"/>
                    <a:pt x="17087972" y="9418404"/>
                  </a:cubicBezTo>
                  <a:lnTo>
                    <a:pt x="588570" y="9418404"/>
                  </a:lnTo>
                  <a:cubicBezTo>
                    <a:pt x="263479" y="9418543"/>
                    <a:pt x="0" y="9093943"/>
                    <a:pt x="0" y="8693609"/>
                  </a:cubicBezTo>
                  <a:close/>
                </a:path>
              </a:pathLst>
            </a:custGeom>
            <a:solidFill>
              <a:srgbClr val="FF8718">
                <a:alpha val="50588"/>
              </a:srgbClr>
            </a:solidFill>
          </p:spPr>
          <p:txBody>
            <a:bodyPr/>
            <a:lstStyle/>
            <a:p>
              <a:endParaRPr lang="en-GB"/>
            </a:p>
          </p:txBody>
        </p:sp>
      </p:grpSp>
      <p:grpSp>
        <p:nvGrpSpPr>
          <p:cNvPr id="6" name="Group 6"/>
          <p:cNvGrpSpPr/>
          <p:nvPr/>
        </p:nvGrpSpPr>
        <p:grpSpPr>
          <a:xfrm>
            <a:off x="5554537" y="3832718"/>
            <a:ext cx="1360687" cy="725006"/>
            <a:chOff x="0" y="0"/>
            <a:chExt cx="17676621" cy="9418519"/>
          </a:xfrm>
        </p:grpSpPr>
        <p:sp>
          <p:nvSpPr>
            <p:cNvPr id="7" name="Freeform 7"/>
            <p:cNvSpPr/>
            <p:nvPr/>
          </p:nvSpPr>
          <p:spPr>
            <a:xfrm>
              <a:off x="0" y="0"/>
              <a:ext cx="17676543" cy="9418543"/>
            </a:xfrm>
            <a:custGeom>
              <a:avLst/>
              <a:gdLst/>
              <a:ahLst/>
              <a:cxnLst/>
              <a:rect l="l" t="t" r="r" b="b"/>
              <a:pathLst>
                <a:path w="17676543" h="9418543">
                  <a:moveTo>
                    <a:pt x="0" y="724796"/>
                  </a:moveTo>
                  <a:cubicBezTo>
                    <a:pt x="0" y="324462"/>
                    <a:pt x="263479" y="0"/>
                    <a:pt x="588570" y="0"/>
                  </a:cubicBezTo>
                  <a:lnTo>
                    <a:pt x="17087972" y="0"/>
                  </a:lnTo>
                  <a:cubicBezTo>
                    <a:pt x="17413064" y="0"/>
                    <a:pt x="17676543" y="324462"/>
                    <a:pt x="17676543" y="724796"/>
                  </a:cubicBezTo>
                  <a:lnTo>
                    <a:pt x="17676543" y="8693609"/>
                  </a:lnTo>
                  <a:cubicBezTo>
                    <a:pt x="17676543" y="9093943"/>
                    <a:pt x="17413064" y="9418404"/>
                    <a:pt x="17087972" y="9418404"/>
                  </a:cubicBezTo>
                  <a:lnTo>
                    <a:pt x="588570" y="9418404"/>
                  </a:lnTo>
                  <a:cubicBezTo>
                    <a:pt x="263479" y="9418543"/>
                    <a:pt x="0" y="9093943"/>
                    <a:pt x="0" y="8693609"/>
                  </a:cubicBezTo>
                  <a:close/>
                </a:path>
              </a:pathLst>
            </a:custGeom>
            <a:solidFill>
              <a:srgbClr val="FF8718">
                <a:alpha val="50588"/>
              </a:srgbClr>
            </a:solidFill>
          </p:spPr>
          <p:txBody>
            <a:bodyPr/>
            <a:lstStyle/>
            <a:p>
              <a:endParaRPr lang="en-GB"/>
            </a:p>
          </p:txBody>
        </p:sp>
      </p:grpSp>
      <p:grpSp>
        <p:nvGrpSpPr>
          <p:cNvPr id="8" name="Group 8"/>
          <p:cNvGrpSpPr/>
          <p:nvPr/>
        </p:nvGrpSpPr>
        <p:grpSpPr>
          <a:xfrm>
            <a:off x="4832331" y="5857493"/>
            <a:ext cx="2496044" cy="559402"/>
            <a:chOff x="0" y="0"/>
            <a:chExt cx="23735916" cy="5319584"/>
          </a:xfrm>
        </p:grpSpPr>
        <p:sp>
          <p:nvSpPr>
            <p:cNvPr id="9" name="Freeform 9"/>
            <p:cNvSpPr/>
            <p:nvPr/>
          </p:nvSpPr>
          <p:spPr>
            <a:xfrm>
              <a:off x="0" y="0"/>
              <a:ext cx="23735810" cy="5319608"/>
            </a:xfrm>
            <a:custGeom>
              <a:avLst/>
              <a:gdLst/>
              <a:ahLst/>
              <a:cxnLst/>
              <a:rect l="l" t="t" r="r" b="b"/>
              <a:pathLst>
                <a:path w="23735810" h="5319608">
                  <a:moveTo>
                    <a:pt x="0" y="409365"/>
                  </a:moveTo>
                  <a:cubicBezTo>
                    <a:pt x="0" y="183256"/>
                    <a:pt x="353796" y="0"/>
                    <a:pt x="790324" y="0"/>
                  </a:cubicBezTo>
                  <a:lnTo>
                    <a:pt x="22945486" y="0"/>
                  </a:lnTo>
                  <a:cubicBezTo>
                    <a:pt x="23382015" y="0"/>
                    <a:pt x="23735810" y="183256"/>
                    <a:pt x="23735810" y="409365"/>
                  </a:cubicBezTo>
                  <a:lnTo>
                    <a:pt x="23735810" y="4910155"/>
                  </a:lnTo>
                  <a:cubicBezTo>
                    <a:pt x="23735810" y="5136264"/>
                    <a:pt x="23382015" y="5319520"/>
                    <a:pt x="22945486" y="5319520"/>
                  </a:cubicBezTo>
                  <a:lnTo>
                    <a:pt x="790324" y="5319520"/>
                  </a:lnTo>
                  <a:cubicBezTo>
                    <a:pt x="353796" y="5319608"/>
                    <a:pt x="0" y="5136264"/>
                    <a:pt x="0" y="4910155"/>
                  </a:cubicBezTo>
                  <a:close/>
                </a:path>
              </a:pathLst>
            </a:custGeom>
            <a:solidFill>
              <a:srgbClr val="FF8718">
                <a:alpha val="50588"/>
              </a:srgbClr>
            </a:solidFill>
          </p:spPr>
          <p:txBody>
            <a:bodyPr/>
            <a:lstStyle/>
            <a:p>
              <a:endParaRPr lang="en-GB"/>
            </a:p>
          </p:txBody>
        </p:sp>
      </p:grpSp>
      <p:grpSp>
        <p:nvGrpSpPr>
          <p:cNvPr id="10" name="Group 10"/>
          <p:cNvGrpSpPr/>
          <p:nvPr/>
        </p:nvGrpSpPr>
        <p:grpSpPr>
          <a:xfrm>
            <a:off x="4886071" y="6626445"/>
            <a:ext cx="2029153" cy="545835"/>
            <a:chOff x="0" y="0"/>
            <a:chExt cx="21408958" cy="5758934"/>
          </a:xfrm>
        </p:grpSpPr>
        <p:sp>
          <p:nvSpPr>
            <p:cNvPr id="11" name="Freeform 11"/>
            <p:cNvSpPr/>
            <p:nvPr/>
          </p:nvSpPr>
          <p:spPr>
            <a:xfrm>
              <a:off x="0" y="0"/>
              <a:ext cx="21408862" cy="5758958"/>
            </a:xfrm>
            <a:custGeom>
              <a:avLst/>
              <a:gdLst/>
              <a:ahLst/>
              <a:cxnLst/>
              <a:rect l="l" t="t" r="r" b="b"/>
              <a:pathLst>
                <a:path w="21408862" h="5758958">
                  <a:moveTo>
                    <a:pt x="0" y="443175"/>
                  </a:moveTo>
                  <a:cubicBezTo>
                    <a:pt x="0" y="198392"/>
                    <a:pt x="319112" y="0"/>
                    <a:pt x="712844" y="0"/>
                  </a:cubicBezTo>
                  <a:lnTo>
                    <a:pt x="20696017" y="0"/>
                  </a:lnTo>
                  <a:cubicBezTo>
                    <a:pt x="21089751" y="0"/>
                    <a:pt x="21408862" y="198392"/>
                    <a:pt x="21408862" y="443175"/>
                  </a:cubicBezTo>
                  <a:lnTo>
                    <a:pt x="21408862" y="5315689"/>
                  </a:lnTo>
                  <a:cubicBezTo>
                    <a:pt x="21408862" y="5560473"/>
                    <a:pt x="21089751" y="5758864"/>
                    <a:pt x="20696017" y="5758864"/>
                  </a:cubicBezTo>
                  <a:lnTo>
                    <a:pt x="712844" y="5758864"/>
                  </a:lnTo>
                  <a:cubicBezTo>
                    <a:pt x="319112" y="5758958"/>
                    <a:pt x="0" y="5560473"/>
                    <a:pt x="0" y="5315689"/>
                  </a:cubicBezTo>
                  <a:close/>
                </a:path>
              </a:pathLst>
            </a:custGeom>
            <a:solidFill>
              <a:srgbClr val="FF8718">
                <a:alpha val="50588"/>
              </a:srgbClr>
            </a:solidFill>
          </p:spPr>
          <p:txBody>
            <a:bodyPr/>
            <a:lstStyle/>
            <a:p>
              <a:endParaRPr lang="en-GB"/>
            </a:p>
          </p:txBody>
        </p:sp>
      </p:grpSp>
      <p:grpSp>
        <p:nvGrpSpPr>
          <p:cNvPr id="12" name="Group 12"/>
          <p:cNvGrpSpPr/>
          <p:nvPr/>
        </p:nvGrpSpPr>
        <p:grpSpPr>
          <a:xfrm>
            <a:off x="1656217" y="4507159"/>
            <a:ext cx="1808971" cy="636341"/>
            <a:chOff x="0" y="0"/>
            <a:chExt cx="21155871" cy="7441994"/>
          </a:xfrm>
        </p:grpSpPr>
        <p:sp>
          <p:nvSpPr>
            <p:cNvPr id="13" name="Freeform 13"/>
            <p:cNvSpPr/>
            <p:nvPr/>
          </p:nvSpPr>
          <p:spPr>
            <a:xfrm>
              <a:off x="0" y="0"/>
              <a:ext cx="21155777" cy="7442018"/>
            </a:xfrm>
            <a:custGeom>
              <a:avLst/>
              <a:gdLst/>
              <a:ahLst/>
              <a:cxnLst/>
              <a:rect l="l" t="t" r="r" b="b"/>
              <a:pathLst>
                <a:path w="21155777" h="7442018">
                  <a:moveTo>
                    <a:pt x="0" y="572694"/>
                  </a:moveTo>
                  <a:cubicBezTo>
                    <a:pt x="0" y="256372"/>
                    <a:pt x="315339" y="0"/>
                    <a:pt x="704417" y="0"/>
                  </a:cubicBezTo>
                  <a:lnTo>
                    <a:pt x="20451359" y="0"/>
                  </a:lnTo>
                  <a:cubicBezTo>
                    <a:pt x="20840438" y="0"/>
                    <a:pt x="21155777" y="256372"/>
                    <a:pt x="21155777" y="572694"/>
                  </a:cubicBezTo>
                  <a:lnTo>
                    <a:pt x="21155777" y="6869210"/>
                  </a:lnTo>
                  <a:cubicBezTo>
                    <a:pt x="21155777" y="7185532"/>
                    <a:pt x="20840438" y="7441904"/>
                    <a:pt x="20451359" y="7441904"/>
                  </a:cubicBezTo>
                  <a:lnTo>
                    <a:pt x="704417" y="7441904"/>
                  </a:lnTo>
                  <a:cubicBezTo>
                    <a:pt x="315339" y="7442018"/>
                    <a:pt x="0" y="7185532"/>
                    <a:pt x="0" y="6869210"/>
                  </a:cubicBezTo>
                  <a:close/>
                </a:path>
              </a:pathLst>
            </a:custGeom>
            <a:solidFill>
              <a:srgbClr val="8CC07E">
                <a:alpha val="50588"/>
              </a:srgbClr>
            </a:solidFill>
          </p:spPr>
          <p:txBody>
            <a:bodyPr/>
            <a:lstStyle/>
            <a:p>
              <a:endParaRPr lang="en-GB"/>
            </a:p>
          </p:txBody>
        </p:sp>
      </p:grpSp>
      <p:grpSp>
        <p:nvGrpSpPr>
          <p:cNvPr id="14" name="Group 14"/>
          <p:cNvGrpSpPr/>
          <p:nvPr/>
        </p:nvGrpSpPr>
        <p:grpSpPr>
          <a:xfrm>
            <a:off x="4957397" y="4557723"/>
            <a:ext cx="2788571" cy="585777"/>
            <a:chOff x="0" y="0"/>
            <a:chExt cx="33212624" cy="6976755"/>
          </a:xfrm>
        </p:grpSpPr>
        <p:sp>
          <p:nvSpPr>
            <p:cNvPr id="15" name="Freeform 15"/>
            <p:cNvSpPr/>
            <p:nvPr/>
          </p:nvSpPr>
          <p:spPr>
            <a:xfrm>
              <a:off x="0" y="0"/>
              <a:ext cx="33212475" cy="6976779"/>
            </a:xfrm>
            <a:custGeom>
              <a:avLst/>
              <a:gdLst/>
              <a:ahLst/>
              <a:cxnLst/>
              <a:rect l="l" t="t" r="r" b="b"/>
              <a:pathLst>
                <a:path w="33212475" h="6976779">
                  <a:moveTo>
                    <a:pt x="0" y="536892"/>
                  </a:moveTo>
                  <a:cubicBezTo>
                    <a:pt x="0" y="240345"/>
                    <a:pt x="495051" y="0"/>
                    <a:pt x="1105866" y="0"/>
                  </a:cubicBezTo>
                  <a:lnTo>
                    <a:pt x="32106611" y="0"/>
                  </a:lnTo>
                  <a:cubicBezTo>
                    <a:pt x="32717426" y="0"/>
                    <a:pt x="33212475" y="240345"/>
                    <a:pt x="33212475" y="536892"/>
                  </a:cubicBezTo>
                  <a:lnTo>
                    <a:pt x="33212475" y="6439779"/>
                  </a:lnTo>
                  <a:cubicBezTo>
                    <a:pt x="33212475" y="6736325"/>
                    <a:pt x="32717426" y="6976670"/>
                    <a:pt x="32106611" y="6976670"/>
                  </a:cubicBezTo>
                  <a:lnTo>
                    <a:pt x="1105866" y="6976670"/>
                  </a:lnTo>
                  <a:cubicBezTo>
                    <a:pt x="495051" y="6976779"/>
                    <a:pt x="0" y="6736325"/>
                    <a:pt x="0" y="6439779"/>
                  </a:cubicBezTo>
                  <a:close/>
                </a:path>
              </a:pathLst>
            </a:custGeom>
            <a:solidFill>
              <a:srgbClr val="8CC07E">
                <a:alpha val="50588"/>
              </a:srgbClr>
            </a:solidFill>
          </p:spPr>
          <p:txBody>
            <a:bodyPr/>
            <a:lstStyle/>
            <a:p>
              <a:endParaRPr lang="en-GB"/>
            </a:p>
          </p:txBody>
        </p:sp>
      </p:grpSp>
      <p:grpSp>
        <p:nvGrpSpPr>
          <p:cNvPr id="16" name="Group 16"/>
          <p:cNvGrpSpPr/>
          <p:nvPr/>
        </p:nvGrpSpPr>
        <p:grpSpPr>
          <a:xfrm>
            <a:off x="3465188" y="7856633"/>
            <a:ext cx="1367143" cy="728446"/>
            <a:chOff x="0" y="0"/>
            <a:chExt cx="17676621" cy="9418519"/>
          </a:xfrm>
        </p:grpSpPr>
        <p:sp>
          <p:nvSpPr>
            <p:cNvPr id="17" name="Freeform 17"/>
            <p:cNvSpPr/>
            <p:nvPr/>
          </p:nvSpPr>
          <p:spPr>
            <a:xfrm>
              <a:off x="0" y="0"/>
              <a:ext cx="17676543" cy="9418543"/>
            </a:xfrm>
            <a:custGeom>
              <a:avLst/>
              <a:gdLst/>
              <a:ahLst/>
              <a:cxnLst/>
              <a:rect l="l" t="t" r="r" b="b"/>
              <a:pathLst>
                <a:path w="17676543" h="9418543">
                  <a:moveTo>
                    <a:pt x="0" y="724796"/>
                  </a:moveTo>
                  <a:cubicBezTo>
                    <a:pt x="0" y="324462"/>
                    <a:pt x="263479" y="0"/>
                    <a:pt x="588570" y="0"/>
                  </a:cubicBezTo>
                  <a:lnTo>
                    <a:pt x="17087972" y="0"/>
                  </a:lnTo>
                  <a:cubicBezTo>
                    <a:pt x="17413064" y="0"/>
                    <a:pt x="17676543" y="324462"/>
                    <a:pt x="17676543" y="724796"/>
                  </a:cubicBezTo>
                  <a:lnTo>
                    <a:pt x="17676543" y="8693609"/>
                  </a:lnTo>
                  <a:cubicBezTo>
                    <a:pt x="17676543" y="9093943"/>
                    <a:pt x="17413064" y="9418404"/>
                    <a:pt x="17087972" y="9418404"/>
                  </a:cubicBezTo>
                  <a:lnTo>
                    <a:pt x="588570" y="9418404"/>
                  </a:lnTo>
                  <a:cubicBezTo>
                    <a:pt x="263479" y="9418543"/>
                    <a:pt x="0" y="9093943"/>
                    <a:pt x="0" y="8693609"/>
                  </a:cubicBezTo>
                  <a:close/>
                </a:path>
              </a:pathLst>
            </a:custGeom>
            <a:solidFill>
              <a:srgbClr val="8CC07E">
                <a:alpha val="50588"/>
              </a:srgbClr>
            </a:solidFill>
          </p:spPr>
          <p:txBody>
            <a:bodyPr/>
            <a:lstStyle/>
            <a:p>
              <a:endParaRPr lang="en-GB"/>
            </a:p>
          </p:txBody>
        </p:sp>
      </p:grpSp>
      <p:grpSp>
        <p:nvGrpSpPr>
          <p:cNvPr id="18" name="Group 18"/>
          <p:cNvGrpSpPr/>
          <p:nvPr/>
        </p:nvGrpSpPr>
        <p:grpSpPr>
          <a:xfrm>
            <a:off x="5554537" y="7856633"/>
            <a:ext cx="1547120" cy="824342"/>
            <a:chOff x="0" y="0"/>
            <a:chExt cx="17676621" cy="9418519"/>
          </a:xfrm>
        </p:grpSpPr>
        <p:sp>
          <p:nvSpPr>
            <p:cNvPr id="19" name="Freeform 19"/>
            <p:cNvSpPr/>
            <p:nvPr/>
          </p:nvSpPr>
          <p:spPr>
            <a:xfrm>
              <a:off x="0" y="0"/>
              <a:ext cx="17676543" cy="9418543"/>
            </a:xfrm>
            <a:custGeom>
              <a:avLst/>
              <a:gdLst/>
              <a:ahLst/>
              <a:cxnLst/>
              <a:rect l="l" t="t" r="r" b="b"/>
              <a:pathLst>
                <a:path w="17676543" h="9418543">
                  <a:moveTo>
                    <a:pt x="0" y="724796"/>
                  </a:moveTo>
                  <a:cubicBezTo>
                    <a:pt x="0" y="324462"/>
                    <a:pt x="263479" y="0"/>
                    <a:pt x="588570" y="0"/>
                  </a:cubicBezTo>
                  <a:lnTo>
                    <a:pt x="17087972" y="0"/>
                  </a:lnTo>
                  <a:cubicBezTo>
                    <a:pt x="17413064" y="0"/>
                    <a:pt x="17676543" y="324462"/>
                    <a:pt x="17676543" y="724796"/>
                  </a:cubicBezTo>
                  <a:lnTo>
                    <a:pt x="17676543" y="8693609"/>
                  </a:lnTo>
                  <a:cubicBezTo>
                    <a:pt x="17676543" y="9093943"/>
                    <a:pt x="17413064" y="9418404"/>
                    <a:pt x="17087972" y="9418404"/>
                  </a:cubicBezTo>
                  <a:lnTo>
                    <a:pt x="588570" y="9418404"/>
                  </a:lnTo>
                  <a:cubicBezTo>
                    <a:pt x="263479" y="9418543"/>
                    <a:pt x="0" y="9093943"/>
                    <a:pt x="0" y="8693609"/>
                  </a:cubicBezTo>
                  <a:close/>
                </a:path>
              </a:pathLst>
            </a:custGeom>
            <a:solidFill>
              <a:srgbClr val="8CC07E">
                <a:alpha val="50588"/>
              </a:srgbClr>
            </a:solidFill>
          </p:spPr>
          <p:txBody>
            <a:bodyPr/>
            <a:lstStyle/>
            <a:p>
              <a:endParaRPr lang="en-GB"/>
            </a:p>
          </p:txBody>
        </p:sp>
      </p:grpSp>
      <p:grpSp>
        <p:nvGrpSpPr>
          <p:cNvPr id="20" name="Group 20"/>
          <p:cNvGrpSpPr/>
          <p:nvPr/>
        </p:nvGrpSpPr>
        <p:grpSpPr>
          <a:xfrm>
            <a:off x="1656217" y="7258050"/>
            <a:ext cx="6454778" cy="598583"/>
            <a:chOff x="0" y="0"/>
            <a:chExt cx="17676621" cy="1639240"/>
          </a:xfrm>
        </p:grpSpPr>
        <p:sp>
          <p:nvSpPr>
            <p:cNvPr id="21" name="Freeform 21"/>
            <p:cNvSpPr/>
            <p:nvPr/>
          </p:nvSpPr>
          <p:spPr>
            <a:xfrm>
              <a:off x="0" y="0"/>
              <a:ext cx="17676543" cy="1639264"/>
            </a:xfrm>
            <a:custGeom>
              <a:avLst/>
              <a:gdLst/>
              <a:ahLst/>
              <a:cxnLst/>
              <a:rect l="l" t="t" r="r" b="b"/>
              <a:pathLst>
                <a:path w="17676543" h="1639264">
                  <a:moveTo>
                    <a:pt x="0" y="126147"/>
                  </a:moveTo>
                  <a:cubicBezTo>
                    <a:pt x="0" y="56471"/>
                    <a:pt x="263479" y="0"/>
                    <a:pt x="588570" y="0"/>
                  </a:cubicBezTo>
                  <a:lnTo>
                    <a:pt x="17087972" y="0"/>
                  </a:lnTo>
                  <a:cubicBezTo>
                    <a:pt x="17413064" y="0"/>
                    <a:pt x="17676543" y="56471"/>
                    <a:pt x="17676543" y="126147"/>
                  </a:cubicBezTo>
                  <a:lnTo>
                    <a:pt x="17676543" y="1513074"/>
                  </a:lnTo>
                  <a:cubicBezTo>
                    <a:pt x="17676543" y="1582750"/>
                    <a:pt x="17413064" y="1639220"/>
                    <a:pt x="17087972" y="1639220"/>
                  </a:cubicBezTo>
                  <a:lnTo>
                    <a:pt x="588570" y="1639220"/>
                  </a:lnTo>
                  <a:cubicBezTo>
                    <a:pt x="263479" y="1639264"/>
                    <a:pt x="0" y="1582750"/>
                    <a:pt x="0" y="1513074"/>
                  </a:cubicBezTo>
                  <a:close/>
                </a:path>
              </a:pathLst>
            </a:custGeom>
            <a:solidFill>
              <a:srgbClr val="434D3F">
                <a:alpha val="50588"/>
              </a:srgbClr>
            </a:solidFill>
          </p:spPr>
          <p:txBody>
            <a:bodyPr/>
            <a:lstStyle/>
            <a:p>
              <a:endParaRPr lang="en-GB"/>
            </a:p>
          </p:txBody>
        </p:sp>
      </p:grpSp>
      <p:grpSp>
        <p:nvGrpSpPr>
          <p:cNvPr id="22" name="Group 22"/>
          <p:cNvGrpSpPr/>
          <p:nvPr/>
        </p:nvGrpSpPr>
        <p:grpSpPr>
          <a:xfrm>
            <a:off x="1028700" y="2388585"/>
            <a:ext cx="7920050" cy="7574157"/>
            <a:chOff x="0" y="0"/>
            <a:chExt cx="10560067" cy="10098876"/>
          </a:xfrm>
        </p:grpSpPr>
        <p:sp>
          <p:nvSpPr>
            <p:cNvPr id="23" name="Freeform 23"/>
            <p:cNvSpPr/>
            <p:nvPr/>
          </p:nvSpPr>
          <p:spPr>
            <a:xfrm>
              <a:off x="0" y="0"/>
              <a:ext cx="10560047" cy="10098858"/>
            </a:xfrm>
            <a:custGeom>
              <a:avLst/>
              <a:gdLst/>
              <a:ahLst/>
              <a:cxnLst/>
              <a:rect l="l" t="t" r="r" b="b"/>
              <a:pathLst>
                <a:path w="10560047" h="10098858">
                  <a:moveTo>
                    <a:pt x="0" y="1161779"/>
                  </a:moveTo>
                  <a:cubicBezTo>
                    <a:pt x="0" y="520174"/>
                    <a:pt x="295687" y="0"/>
                    <a:pt x="660400" y="0"/>
                  </a:cubicBezTo>
                  <a:lnTo>
                    <a:pt x="9899647" y="0"/>
                  </a:lnTo>
                  <a:cubicBezTo>
                    <a:pt x="10264360" y="0"/>
                    <a:pt x="10560047" y="520174"/>
                    <a:pt x="10560047" y="1161779"/>
                  </a:cubicBezTo>
                  <a:lnTo>
                    <a:pt x="10560047" y="8937079"/>
                  </a:lnTo>
                  <a:cubicBezTo>
                    <a:pt x="10560047" y="9578684"/>
                    <a:pt x="10264360" y="10098858"/>
                    <a:pt x="9899647" y="10098858"/>
                  </a:cubicBezTo>
                  <a:lnTo>
                    <a:pt x="660400" y="10098858"/>
                  </a:lnTo>
                  <a:cubicBezTo>
                    <a:pt x="295687" y="10098858"/>
                    <a:pt x="0" y="9578684"/>
                    <a:pt x="0" y="8937079"/>
                  </a:cubicBezTo>
                  <a:close/>
                </a:path>
              </a:pathLst>
            </a:custGeom>
            <a:solidFill>
              <a:srgbClr val="ECF8E9">
                <a:alpha val="54902"/>
              </a:srgbClr>
            </a:solidFill>
          </p:spPr>
          <p:txBody>
            <a:bodyPr/>
            <a:lstStyle/>
            <a:p>
              <a:endParaRPr lang="en-GB"/>
            </a:p>
          </p:txBody>
        </p:sp>
      </p:grpSp>
      <p:sp>
        <p:nvSpPr>
          <p:cNvPr id="24" name="TextBox 24"/>
          <p:cNvSpPr txBox="1"/>
          <p:nvPr/>
        </p:nvSpPr>
        <p:spPr>
          <a:xfrm>
            <a:off x="1028700" y="1411530"/>
            <a:ext cx="15310806" cy="862755"/>
          </a:xfrm>
          <a:prstGeom prst="rect">
            <a:avLst/>
          </a:prstGeom>
        </p:spPr>
        <p:txBody>
          <a:bodyPr lIns="0" tIns="0" rIns="0" bIns="0" rtlCol="0" anchor="t">
            <a:spAutoFit/>
          </a:bodyPr>
          <a:lstStyle/>
          <a:p>
            <a:pPr>
              <a:lnSpc>
                <a:spcPts val="7016"/>
              </a:lnSpc>
            </a:pPr>
            <a:r>
              <a:rPr lang="en-US" sz="5012">
                <a:solidFill>
                  <a:srgbClr val="5F7D54"/>
                </a:solidFill>
                <a:latin typeface="#9Slide07 SVNUT Triumph Press"/>
              </a:rPr>
              <a:t>2. Thơ trào phúng và một số thủ pháp nghệ thuật</a:t>
            </a:r>
          </a:p>
        </p:txBody>
      </p:sp>
      <p:sp>
        <p:nvSpPr>
          <p:cNvPr id="25" name="TextBox 25"/>
          <p:cNvSpPr txBox="1"/>
          <p:nvPr/>
        </p:nvSpPr>
        <p:spPr>
          <a:xfrm>
            <a:off x="896252" y="323933"/>
            <a:ext cx="12864245" cy="1120676"/>
          </a:xfrm>
          <a:prstGeom prst="rect">
            <a:avLst/>
          </a:prstGeom>
        </p:spPr>
        <p:txBody>
          <a:bodyPr lIns="0" tIns="0" rIns="0" bIns="0" rtlCol="0" anchor="t">
            <a:spAutoFit/>
          </a:bodyPr>
          <a:lstStyle/>
          <a:p>
            <a:pPr algn="ctr">
              <a:lnSpc>
                <a:spcPts val="9100"/>
              </a:lnSpc>
            </a:pPr>
            <a:r>
              <a:rPr lang="en-US" sz="6500">
                <a:solidFill>
                  <a:srgbClr val="5F7D54"/>
                </a:solidFill>
                <a:latin typeface="Fraunces Bold"/>
              </a:rPr>
              <a:t>I. KIẾN THỨC NGỮ VĂN</a:t>
            </a:r>
          </a:p>
        </p:txBody>
      </p:sp>
      <p:sp>
        <p:nvSpPr>
          <p:cNvPr id="26" name="TextBox 26"/>
          <p:cNvSpPr txBox="1"/>
          <p:nvPr/>
        </p:nvSpPr>
        <p:spPr>
          <a:xfrm>
            <a:off x="1656217" y="3082571"/>
            <a:ext cx="6995325" cy="6071885"/>
          </a:xfrm>
          <a:prstGeom prst="rect">
            <a:avLst/>
          </a:prstGeom>
        </p:spPr>
        <p:txBody>
          <a:bodyPr lIns="0" tIns="0" rIns="0" bIns="0" rtlCol="0" anchor="t">
            <a:spAutoFit/>
          </a:bodyPr>
          <a:lstStyle/>
          <a:p>
            <a:pPr>
              <a:lnSpc>
                <a:spcPts val="5412"/>
              </a:lnSpc>
            </a:pPr>
            <a:r>
              <a:rPr lang="en-US" sz="3560">
                <a:solidFill>
                  <a:srgbClr val="000000"/>
                </a:solidFill>
                <a:latin typeface="Roboto Condensed Italics"/>
              </a:rPr>
              <a:t>Cũng cờ, cũng biển, cũng cân đai,</a:t>
            </a:r>
          </a:p>
          <a:p>
            <a:pPr>
              <a:lnSpc>
                <a:spcPts val="5412"/>
              </a:lnSpc>
            </a:pPr>
            <a:r>
              <a:rPr lang="en-US" sz="3560">
                <a:solidFill>
                  <a:srgbClr val="000000"/>
                </a:solidFill>
                <a:latin typeface="Roboto Condensed Italics"/>
              </a:rPr>
              <a:t>Cũng gọi ông Nghè có kém ai.</a:t>
            </a:r>
          </a:p>
          <a:p>
            <a:pPr>
              <a:lnSpc>
                <a:spcPts val="5412"/>
              </a:lnSpc>
            </a:pPr>
            <a:r>
              <a:rPr lang="en-US" sz="3560">
                <a:solidFill>
                  <a:srgbClr val="000000"/>
                </a:solidFill>
                <a:latin typeface="Roboto Condensed Italics"/>
              </a:rPr>
              <a:t>Mảnh giấy làm nên thân giáp bảng,</a:t>
            </a:r>
          </a:p>
          <a:p>
            <a:pPr>
              <a:lnSpc>
                <a:spcPts val="5412"/>
              </a:lnSpc>
            </a:pPr>
            <a:r>
              <a:rPr lang="en-US" sz="3560">
                <a:solidFill>
                  <a:srgbClr val="000000"/>
                </a:solidFill>
                <a:latin typeface="Roboto Condensed Italics"/>
              </a:rPr>
              <a:t>Nét son điểm rõ mặt văn khôi.</a:t>
            </a:r>
          </a:p>
          <a:p>
            <a:pPr>
              <a:lnSpc>
                <a:spcPts val="5412"/>
              </a:lnSpc>
            </a:pPr>
            <a:r>
              <a:rPr lang="en-US" sz="3560">
                <a:solidFill>
                  <a:srgbClr val="000000"/>
                </a:solidFill>
                <a:latin typeface="Roboto Condensed Italics"/>
              </a:rPr>
              <a:t>Tấm thân xiêm áo sao mà nhẹ?</a:t>
            </a:r>
          </a:p>
          <a:p>
            <a:pPr>
              <a:lnSpc>
                <a:spcPts val="5412"/>
              </a:lnSpc>
            </a:pPr>
            <a:r>
              <a:rPr lang="en-US" sz="3560">
                <a:solidFill>
                  <a:srgbClr val="000000"/>
                </a:solidFill>
                <a:latin typeface="Roboto Condensed Italics"/>
              </a:rPr>
              <a:t>Cái giá khoa danh ấy mới hời!</a:t>
            </a:r>
          </a:p>
          <a:p>
            <a:pPr>
              <a:lnSpc>
                <a:spcPts val="5412"/>
              </a:lnSpc>
            </a:pPr>
            <a:r>
              <a:rPr lang="en-US" sz="3560">
                <a:solidFill>
                  <a:srgbClr val="000000"/>
                </a:solidFill>
                <a:latin typeface="Roboto Condensed Italics"/>
              </a:rPr>
              <a:t>Ghế tréo, lọng xanh, ngồi bảnh chọe,</a:t>
            </a:r>
          </a:p>
          <a:p>
            <a:pPr>
              <a:lnSpc>
                <a:spcPts val="5412"/>
              </a:lnSpc>
            </a:pPr>
            <a:r>
              <a:rPr lang="en-US" sz="3560">
                <a:solidFill>
                  <a:srgbClr val="000000"/>
                </a:solidFill>
                <a:latin typeface="Roboto Condensed Italics"/>
              </a:rPr>
              <a:t>Nghĩ rằng đồ thật, hóa đồ chơi!</a:t>
            </a:r>
          </a:p>
          <a:p>
            <a:pPr algn="r">
              <a:lnSpc>
                <a:spcPts val="5412"/>
              </a:lnSpc>
            </a:pPr>
            <a:r>
              <a:rPr lang="en-US" sz="3560">
                <a:solidFill>
                  <a:srgbClr val="000000"/>
                </a:solidFill>
                <a:latin typeface="Roboto Condensed"/>
              </a:rPr>
              <a:t>(</a:t>
            </a:r>
            <a:r>
              <a:rPr lang="en-US" sz="3560">
                <a:solidFill>
                  <a:srgbClr val="000000"/>
                </a:solidFill>
                <a:latin typeface="Roboto Condensed Italics"/>
              </a:rPr>
              <a:t>Tiến sĩ giấy, </a:t>
            </a:r>
            <a:r>
              <a:rPr lang="en-US" sz="3560">
                <a:solidFill>
                  <a:srgbClr val="000000"/>
                </a:solidFill>
                <a:latin typeface="Roboto Condensed"/>
              </a:rPr>
              <a:t>Nguyễn Khuyến)</a:t>
            </a:r>
          </a:p>
        </p:txBody>
      </p:sp>
      <p:grpSp>
        <p:nvGrpSpPr>
          <p:cNvPr id="27" name="Group 27"/>
          <p:cNvGrpSpPr/>
          <p:nvPr/>
        </p:nvGrpSpPr>
        <p:grpSpPr>
          <a:xfrm>
            <a:off x="10444175" y="3155656"/>
            <a:ext cx="1194281" cy="636341"/>
            <a:chOff x="0" y="0"/>
            <a:chExt cx="17676621" cy="9418519"/>
          </a:xfrm>
        </p:grpSpPr>
        <p:sp>
          <p:nvSpPr>
            <p:cNvPr id="28" name="Freeform 28"/>
            <p:cNvSpPr/>
            <p:nvPr/>
          </p:nvSpPr>
          <p:spPr>
            <a:xfrm>
              <a:off x="0" y="0"/>
              <a:ext cx="17676543" cy="9418543"/>
            </a:xfrm>
            <a:custGeom>
              <a:avLst/>
              <a:gdLst/>
              <a:ahLst/>
              <a:cxnLst/>
              <a:rect l="l" t="t" r="r" b="b"/>
              <a:pathLst>
                <a:path w="17676543" h="9418543">
                  <a:moveTo>
                    <a:pt x="0" y="724796"/>
                  </a:moveTo>
                  <a:cubicBezTo>
                    <a:pt x="0" y="324462"/>
                    <a:pt x="263479" y="0"/>
                    <a:pt x="588570" y="0"/>
                  </a:cubicBezTo>
                  <a:lnTo>
                    <a:pt x="17087972" y="0"/>
                  </a:lnTo>
                  <a:cubicBezTo>
                    <a:pt x="17413064" y="0"/>
                    <a:pt x="17676543" y="324462"/>
                    <a:pt x="17676543" y="724796"/>
                  </a:cubicBezTo>
                  <a:lnTo>
                    <a:pt x="17676543" y="8693609"/>
                  </a:lnTo>
                  <a:cubicBezTo>
                    <a:pt x="17676543" y="9093943"/>
                    <a:pt x="17413064" y="9418404"/>
                    <a:pt x="17087972" y="9418404"/>
                  </a:cubicBezTo>
                  <a:lnTo>
                    <a:pt x="588570" y="9418404"/>
                  </a:lnTo>
                  <a:cubicBezTo>
                    <a:pt x="263479" y="9418543"/>
                    <a:pt x="0" y="9093943"/>
                    <a:pt x="0" y="8693609"/>
                  </a:cubicBezTo>
                  <a:close/>
                </a:path>
              </a:pathLst>
            </a:custGeom>
            <a:solidFill>
              <a:srgbClr val="FF8718">
                <a:alpha val="50588"/>
              </a:srgbClr>
            </a:solidFill>
          </p:spPr>
          <p:txBody>
            <a:bodyPr/>
            <a:lstStyle/>
            <a:p>
              <a:endParaRPr lang="en-GB"/>
            </a:p>
          </p:txBody>
        </p:sp>
      </p:grpSp>
      <p:sp>
        <p:nvSpPr>
          <p:cNvPr id="29" name="TextBox 29"/>
          <p:cNvSpPr txBox="1"/>
          <p:nvPr/>
        </p:nvSpPr>
        <p:spPr>
          <a:xfrm>
            <a:off x="11977442" y="3041356"/>
            <a:ext cx="6206005" cy="823521"/>
          </a:xfrm>
          <a:prstGeom prst="rect">
            <a:avLst/>
          </a:prstGeom>
        </p:spPr>
        <p:txBody>
          <a:bodyPr lIns="0" tIns="0" rIns="0" bIns="0" rtlCol="0" anchor="t">
            <a:spAutoFit/>
          </a:bodyPr>
          <a:lstStyle/>
          <a:p>
            <a:pPr>
              <a:lnSpc>
                <a:spcPts val="6579"/>
              </a:lnSpc>
            </a:pPr>
            <a:r>
              <a:rPr lang="en-US" sz="4699">
                <a:solidFill>
                  <a:srgbClr val="000000"/>
                </a:solidFill>
                <a:latin typeface="#9Slide05 VL Fadilla"/>
              </a:rPr>
              <a:t>Dùng khẩu ngữ</a:t>
            </a:r>
          </a:p>
        </p:txBody>
      </p:sp>
      <p:grpSp>
        <p:nvGrpSpPr>
          <p:cNvPr id="30" name="Group 30"/>
          <p:cNvGrpSpPr/>
          <p:nvPr/>
        </p:nvGrpSpPr>
        <p:grpSpPr>
          <a:xfrm>
            <a:off x="10444175" y="4300146"/>
            <a:ext cx="1194281" cy="636341"/>
            <a:chOff x="0" y="0"/>
            <a:chExt cx="17676621" cy="9418519"/>
          </a:xfrm>
        </p:grpSpPr>
        <p:sp>
          <p:nvSpPr>
            <p:cNvPr id="31" name="Freeform 31"/>
            <p:cNvSpPr/>
            <p:nvPr/>
          </p:nvSpPr>
          <p:spPr>
            <a:xfrm>
              <a:off x="0" y="0"/>
              <a:ext cx="17676543" cy="9418543"/>
            </a:xfrm>
            <a:custGeom>
              <a:avLst/>
              <a:gdLst/>
              <a:ahLst/>
              <a:cxnLst/>
              <a:rect l="l" t="t" r="r" b="b"/>
              <a:pathLst>
                <a:path w="17676543" h="9418543">
                  <a:moveTo>
                    <a:pt x="0" y="724796"/>
                  </a:moveTo>
                  <a:cubicBezTo>
                    <a:pt x="0" y="324462"/>
                    <a:pt x="263479" y="0"/>
                    <a:pt x="588570" y="0"/>
                  </a:cubicBezTo>
                  <a:lnTo>
                    <a:pt x="17087972" y="0"/>
                  </a:lnTo>
                  <a:cubicBezTo>
                    <a:pt x="17413064" y="0"/>
                    <a:pt x="17676543" y="324462"/>
                    <a:pt x="17676543" y="724796"/>
                  </a:cubicBezTo>
                  <a:lnTo>
                    <a:pt x="17676543" y="8693609"/>
                  </a:lnTo>
                  <a:cubicBezTo>
                    <a:pt x="17676543" y="9093943"/>
                    <a:pt x="17413064" y="9418404"/>
                    <a:pt x="17087972" y="9418404"/>
                  </a:cubicBezTo>
                  <a:lnTo>
                    <a:pt x="588570" y="9418404"/>
                  </a:lnTo>
                  <a:cubicBezTo>
                    <a:pt x="263479" y="9418543"/>
                    <a:pt x="0" y="9093943"/>
                    <a:pt x="0" y="8693609"/>
                  </a:cubicBezTo>
                  <a:close/>
                </a:path>
              </a:pathLst>
            </a:custGeom>
            <a:solidFill>
              <a:srgbClr val="8CC07E">
                <a:alpha val="50588"/>
              </a:srgbClr>
            </a:solidFill>
          </p:spPr>
          <p:txBody>
            <a:bodyPr/>
            <a:lstStyle/>
            <a:p>
              <a:endParaRPr lang="en-GB"/>
            </a:p>
          </p:txBody>
        </p:sp>
      </p:grpSp>
      <p:sp>
        <p:nvSpPr>
          <p:cNvPr id="32" name="TextBox 32"/>
          <p:cNvSpPr txBox="1"/>
          <p:nvPr/>
        </p:nvSpPr>
        <p:spPr>
          <a:xfrm>
            <a:off x="11977442" y="4177122"/>
            <a:ext cx="6206005" cy="823521"/>
          </a:xfrm>
          <a:prstGeom prst="rect">
            <a:avLst/>
          </a:prstGeom>
        </p:spPr>
        <p:txBody>
          <a:bodyPr lIns="0" tIns="0" rIns="0" bIns="0" rtlCol="0" anchor="t">
            <a:spAutoFit/>
          </a:bodyPr>
          <a:lstStyle/>
          <a:p>
            <a:pPr>
              <a:lnSpc>
                <a:spcPts val="6579"/>
              </a:lnSpc>
            </a:pPr>
            <a:r>
              <a:rPr lang="en-US" sz="4699">
                <a:solidFill>
                  <a:srgbClr val="000000"/>
                </a:solidFill>
                <a:latin typeface="#9Slide05 VL Fadilla"/>
              </a:rPr>
              <a:t>Nghệ thuật đối</a:t>
            </a:r>
          </a:p>
        </p:txBody>
      </p:sp>
      <p:sp>
        <p:nvSpPr>
          <p:cNvPr id="33" name="Freeform 33"/>
          <p:cNvSpPr/>
          <p:nvPr/>
        </p:nvSpPr>
        <p:spPr>
          <a:xfrm rot="-832671">
            <a:off x="11941918" y="6064153"/>
            <a:ext cx="7750320" cy="4727695"/>
          </a:xfrm>
          <a:custGeom>
            <a:avLst/>
            <a:gdLst/>
            <a:ahLst/>
            <a:cxnLst/>
            <a:rect l="l" t="t" r="r" b="b"/>
            <a:pathLst>
              <a:path w="7750320" h="4727695">
                <a:moveTo>
                  <a:pt x="0" y="0"/>
                </a:moveTo>
                <a:lnTo>
                  <a:pt x="7750320" y="0"/>
                </a:lnTo>
                <a:lnTo>
                  <a:pt x="7750320" y="4727695"/>
                </a:lnTo>
                <a:lnTo>
                  <a:pt x="0" y="4727695"/>
                </a:lnTo>
                <a:lnTo>
                  <a:pt x="0" y="0"/>
                </a:lnTo>
                <a:close/>
              </a:path>
            </a:pathLst>
          </a:custGeom>
          <a:blipFill>
            <a:blip r:embed="rId3"/>
            <a:stretch>
              <a:fillRect/>
            </a:stretch>
          </a:blipFill>
        </p:spPr>
        <p:txBody>
          <a:bodyPr/>
          <a:lstStyle/>
          <a:p>
            <a:endParaRPr lang="en-GB"/>
          </a:p>
        </p:txBody>
      </p:sp>
      <p:grpSp>
        <p:nvGrpSpPr>
          <p:cNvPr id="34" name="Group 34"/>
          <p:cNvGrpSpPr/>
          <p:nvPr/>
        </p:nvGrpSpPr>
        <p:grpSpPr>
          <a:xfrm>
            <a:off x="10444175" y="5429268"/>
            <a:ext cx="1194281" cy="707926"/>
            <a:chOff x="0" y="0"/>
            <a:chExt cx="3097649" cy="1836171"/>
          </a:xfrm>
        </p:grpSpPr>
        <p:sp>
          <p:nvSpPr>
            <p:cNvPr id="35" name="Freeform 35"/>
            <p:cNvSpPr/>
            <p:nvPr/>
          </p:nvSpPr>
          <p:spPr>
            <a:xfrm>
              <a:off x="0" y="0"/>
              <a:ext cx="3097635" cy="1836194"/>
            </a:xfrm>
            <a:custGeom>
              <a:avLst/>
              <a:gdLst/>
              <a:ahLst/>
              <a:cxnLst/>
              <a:rect l="l" t="t" r="r" b="b"/>
              <a:pathLst>
                <a:path w="3097635" h="1836194">
                  <a:moveTo>
                    <a:pt x="0" y="141301"/>
                  </a:moveTo>
                  <a:cubicBezTo>
                    <a:pt x="0" y="63255"/>
                    <a:pt x="46172" y="0"/>
                    <a:pt x="103141" y="0"/>
                  </a:cubicBezTo>
                  <a:lnTo>
                    <a:pt x="2994494" y="0"/>
                  </a:lnTo>
                  <a:cubicBezTo>
                    <a:pt x="3051463" y="0"/>
                    <a:pt x="3097635" y="63255"/>
                    <a:pt x="3097635" y="141301"/>
                  </a:cubicBezTo>
                  <a:lnTo>
                    <a:pt x="3097635" y="1694847"/>
                  </a:lnTo>
                  <a:cubicBezTo>
                    <a:pt x="3097635" y="1772894"/>
                    <a:pt x="3051463" y="1836148"/>
                    <a:pt x="2994494" y="1836148"/>
                  </a:cubicBezTo>
                  <a:lnTo>
                    <a:pt x="103141" y="1836148"/>
                  </a:lnTo>
                  <a:cubicBezTo>
                    <a:pt x="46172" y="1836194"/>
                    <a:pt x="0" y="1772894"/>
                    <a:pt x="0" y="1694847"/>
                  </a:cubicBezTo>
                  <a:close/>
                </a:path>
              </a:pathLst>
            </a:custGeom>
            <a:solidFill>
              <a:srgbClr val="434D3F">
                <a:alpha val="50588"/>
              </a:srgbClr>
            </a:solidFill>
          </p:spPr>
          <p:txBody>
            <a:bodyPr/>
            <a:lstStyle/>
            <a:p>
              <a:endParaRPr lang="en-GB"/>
            </a:p>
          </p:txBody>
        </p:sp>
      </p:grpSp>
      <p:sp>
        <p:nvSpPr>
          <p:cNvPr id="36" name="TextBox 36"/>
          <p:cNvSpPr txBox="1"/>
          <p:nvPr/>
        </p:nvSpPr>
        <p:spPr>
          <a:xfrm>
            <a:off x="11977442" y="5313673"/>
            <a:ext cx="6206005" cy="823521"/>
          </a:xfrm>
          <a:prstGeom prst="rect">
            <a:avLst/>
          </a:prstGeom>
        </p:spPr>
        <p:txBody>
          <a:bodyPr lIns="0" tIns="0" rIns="0" bIns="0" rtlCol="0" anchor="t">
            <a:spAutoFit/>
          </a:bodyPr>
          <a:lstStyle/>
          <a:p>
            <a:pPr>
              <a:lnSpc>
                <a:spcPts val="6579"/>
              </a:lnSpc>
            </a:pPr>
            <a:r>
              <a:rPr lang="en-US" sz="4699">
                <a:solidFill>
                  <a:srgbClr val="000000"/>
                </a:solidFill>
                <a:latin typeface="#9Slide05 VL Fadilla"/>
              </a:rPr>
              <a:t>Cường điệu</a:t>
            </a:r>
          </a:p>
        </p:txBody>
      </p:sp>
      <p:sp>
        <p:nvSpPr>
          <p:cNvPr id="37" name="Freeform 37"/>
          <p:cNvSpPr/>
          <p:nvPr/>
        </p:nvSpPr>
        <p:spPr>
          <a:xfrm>
            <a:off x="15666000" y="457283"/>
            <a:ext cx="2142530" cy="2191847"/>
          </a:xfrm>
          <a:custGeom>
            <a:avLst/>
            <a:gdLst/>
            <a:ahLst/>
            <a:cxnLst/>
            <a:rect l="l" t="t" r="r" b="b"/>
            <a:pathLst>
              <a:path w="2142530" h="2191847">
                <a:moveTo>
                  <a:pt x="0" y="0"/>
                </a:moveTo>
                <a:lnTo>
                  <a:pt x="2142530" y="0"/>
                </a:lnTo>
                <a:lnTo>
                  <a:pt x="2142530" y="2191846"/>
                </a:lnTo>
                <a:lnTo>
                  <a:pt x="0" y="21918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1000"/>
                                        <p:tgtEl>
                                          <p:spTgt spid="30"/>
                                        </p:tgtEl>
                                      </p:cBhvr>
                                    </p:animEffect>
                                    <p:anim calcmode="lin" valueType="num">
                                      <p:cBhvr>
                                        <p:cTn id="16" dur="1000" fill="hold"/>
                                        <p:tgtEl>
                                          <p:spTgt spid="30"/>
                                        </p:tgtEl>
                                        <p:attrNameLst>
                                          <p:attrName>ppt_x</p:attrName>
                                        </p:attrNameLst>
                                      </p:cBhvr>
                                      <p:tavLst>
                                        <p:tav tm="0">
                                          <p:val>
                                            <p:strVal val="#ppt_x"/>
                                          </p:val>
                                        </p:tav>
                                        <p:tav tm="100000">
                                          <p:val>
                                            <p:strVal val="#ppt_x"/>
                                          </p:val>
                                        </p:tav>
                                      </p:tavLst>
                                    </p:anim>
                                    <p:anim calcmode="lin" valueType="num">
                                      <p:cBhvr>
                                        <p:cTn id="17" dur="1000" fill="hold"/>
                                        <p:tgtEl>
                                          <p:spTgt spid="30"/>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1000"/>
                                        <p:tgtEl>
                                          <p:spTgt spid="32"/>
                                        </p:tgtEl>
                                      </p:cBhvr>
                                    </p:animEffect>
                                    <p:anim calcmode="lin" valueType="num">
                                      <p:cBhvr>
                                        <p:cTn id="21" dur="1000" fill="hold"/>
                                        <p:tgtEl>
                                          <p:spTgt spid="32"/>
                                        </p:tgtEl>
                                        <p:attrNameLst>
                                          <p:attrName>ppt_x</p:attrName>
                                        </p:attrNameLst>
                                      </p:cBhvr>
                                      <p:tavLst>
                                        <p:tav tm="0">
                                          <p:val>
                                            <p:strVal val="#ppt_x"/>
                                          </p:val>
                                        </p:tav>
                                        <p:tav tm="100000">
                                          <p:val>
                                            <p:strVal val="#ppt_x"/>
                                          </p:val>
                                        </p:tav>
                                      </p:tavLst>
                                    </p:anim>
                                    <p:anim calcmode="lin" valueType="num">
                                      <p:cBhvr>
                                        <p:cTn id="2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1000"/>
                                        <p:tgtEl>
                                          <p:spTgt spid="34"/>
                                        </p:tgtEl>
                                      </p:cBhvr>
                                    </p:animEffect>
                                    <p:anim calcmode="lin" valueType="num">
                                      <p:cBhvr>
                                        <p:cTn id="28" dur="1000" fill="hold"/>
                                        <p:tgtEl>
                                          <p:spTgt spid="34"/>
                                        </p:tgtEl>
                                        <p:attrNameLst>
                                          <p:attrName>ppt_x</p:attrName>
                                        </p:attrNameLst>
                                      </p:cBhvr>
                                      <p:tavLst>
                                        <p:tav tm="0">
                                          <p:val>
                                            <p:strVal val="#ppt_x"/>
                                          </p:val>
                                        </p:tav>
                                        <p:tav tm="100000">
                                          <p:val>
                                            <p:strVal val="#ppt_x"/>
                                          </p:val>
                                        </p:tav>
                                      </p:tavLst>
                                    </p:anim>
                                    <p:anim calcmode="lin" valueType="num">
                                      <p:cBhvr>
                                        <p:cTn id="29" dur="1000" fill="hold"/>
                                        <p:tgtEl>
                                          <p:spTgt spid="3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1000"/>
                                        <p:tgtEl>
                                          <p:spTgt spid="36"/>
                                        </p:tgtEl>
                                      </p:cBhvr>
                                    </p:animEffect>
                                    <p:anim calcmode="lin" valueType="num">
                                      <p:cBhvr>
                                        <p:cTn id="33" dur="1000" fill="hold"/>
                                        <p:tgtEl>
                                          <p:spTgt spid="36"/>
                                        </p:tgtEl>
                                        <p:attrNameLst>
                                          <p:attrName>ppt_x</p:attrName>
                                        </p:attrNameLst>
                                      </p:cBhvr>
                                      <p:tavLst>
                                        <p:tav tm="0">
                                          <p:val>
                                            <p:strVal val="#ppt_x"/>
                                          </p:val>
                                        </p:tav>
                                        <p:tav tm="100000">
                                          <p:val>
                                            <p:strVal val="#ppt_x"/>
                                          </p:val>
                                        </p:tav>
                                      </p:tavLst>
                                    </p:anim>
                                    <p:anim calcmode="lin" valueType="num">
                                      <p:cBhvr>
                                        <p:cTn id="3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2" grpId="0"/>
      <p:bldP spid="3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603393" y="-376206"/>
            <a:ext cx="30038141" cy="10906246"/>
          </a:xfrm>
          <a:custGeom>
            <a:avLst/>
            <a:gdLst/>
            <a:ahLst/>
            <a:cxnLst/>
            <a:rect l="l" t="t" r="r" b="b"/>
            <a:pathLst>
              <a:path w="30038141" h="10906246">
                <a:moveTo>
                  <a:pt x="0" y="0"/>
                </a:moveTo>
                <a:lnTo>
                  <a:pt x="30038140" y="0"/>
                </a:lnTo>
                <a:lnTo>
                  <a:pt x="30038140" y="10906246"/>
                </a:lnTo>
                <a:lnTo>
                  <a:pt x="0" y="10906246"/>
                </a:lnTo>
                <a:lnTo>
                  <a:pt x="0" y="0"/>
                </a:lnTo>
                <a:close/>
              </a:path>
            </a:pathLst>
          </a:custGeom>
          <a:blipFill>
            <a:blip r:embed="rId2">
              <a:alphaModFix amt="26000"/>
            </a:blip>
            <a:stretch>
              <a:fillRect b="-289203"/>
            </a:stretch>
          </a:blipFill>
        </p:spPr>
        <p:txBody>
          <a:bodyPr/>
          <a:lstStyle/>
          <a:p>
            <a:endParaRPr lang="en-GB"/>
          </a:p>
        </p:txBody>
      </p:sp>
      <p:sp>
        <p:nvSpPr>
          <p:cNvPr id="3" name="Freeform 3"/>
          <p:cNvSpPr/>
          <p:nvPr/>
        </p:nvSpPr>
        <p:spPr>
          <a:xfrm flipH="1">
            <a:off x="16070609" y="6967936"/>
            <a:ext cx="2735859" cy="6797166"/>
          </a:xfrm>
          <a:custGeom>
            <a:avLst/>
            <a:gdLst/>
            <a:ahLst/>
            <a:cxnLst/>
            <a:rect l="l" t="t" r="r" b="b"/>
            <a:pathLst>
              <a:path w="2735859" h="6797166">
                <a:moveTo>
                  <a:pt x="2735860" y="0"/>
                </a:moveTo>
                <a:lnTo>
                  <a:pt x="0" y="0"/>
                </a:lnTo>
                <a:lnTo>
                  <a:pt x="0" y="6797166"/>
                </a:lnTo>
                <a:lnTo>
                  <a:pt x="2735860" y="6797166"/>
                </a:lnTo>
                <a:lnTo>
                  <a:pt x="2735860" y="0"/>
                </a:lnTo>
                <a:close/>
              </a:path>
            </a:pathLst>
          </a:custGeom>
          <a:blipFill>
            <a:blip r:embed="rId3">
              <a:alphaModFix amt="67000"/>
            </a:blip>
            <a:stretch>
              <a:fillRect/>
            </a:stretch>
          </a:blipFill>
        </p:spPr>
        <p:txBody>
          <a:bodyPr/>
          <a:lstStyle/>
          <a:p>
            <a:endParaRPr lang="en-GB"/>
          </a:p>
        </p:txBody>
      </p:sp>
      <p:sp>
        <p:nvSpPr>
          <p:cNvPr id="4" name="Freeform 4"/>
          <p:cNvSpPr/>
          <p:nvPr/>
        </p:nvSpPr>
        <p:spPr>
          <a:xfrm>
            <a:off x="6504521" y="7605903"/>
            <a:ext cx="14292235" cy="4877225"/>
          </a:xfrm>
          <a:custGeom>
            <a:avLst/>
            <a:gdLst/>
            <a:ahLst/>
            <a:cxnLst/>
            <a:rect l="l" t="t" r="r" b="b"/>
            <a:pathLst>
              <a:path w="14292235" h="4877225">
                <a:moveTo>
                  <a:pt x="0" y="0"/>
                </a:moveTo>
                <a:lnTo>
                  <a:pt x="14292235" y="0"/>
                </a:lnTo>
                <a:lnTo>
                  <a:pt x="14292235" y="4877225"/>
                </a:lnTo>
                <a:lnTo>
                  <a:pt x="0" y="4877225"/>
                </a:lnTo>
                <a:lnTo>
                  <a:pt x="0" y="0"/>
                </a:lnTo>
                <a:close/>
              </a:path>
            </a:pathLst>
          </a:custGeom>
          <a:blipFill>
            <a:blip r:embed="rId4"/>
            <a:stretch>
              <a:fillRect/>
            </a:stretch>
          </a:blipFill>
        </p:spPr>
        <p:txBody>
          <a:bodyPr/>
          <a:lstStyle/>
          <a:p>
            <a:endParaRPr lang="en-GB"/>
          </a:p>
        </p:txBody>
      </p:sp>
      <p:sp>
        <p:nvSpPr>
          <p:cNvPr id="5" name="Freeform 5"/>
          <p:cNvSpPr/>
          <p:nvPr/>
        </p:nvSpPr>
        <p:spPr>
          <a:xfrm>
            <a:off x="7457804" y="8289232"/>
            <a:ext cx="2350359" cy="865974"/>
          </a:xfrm>
          <a:custGeom>
            <a:avLst/>
            <a:gdLst/>
            <a:ahLst/>
            <a:cxnLst/>
            <a:rect l="l" t="t" r="r" b="b"/>
            <a:pathLst>
              <a:path w="2350359" h="865974">
                <a:moveTo>
                  <a:pt x="0" y="0"/>
                </a:moveTo>
                <a:lnTo>
                  <a:pt x="2350358" y="0"/>
                </a:lnTo>
                <a:lnTo>
                  <a:pt x="2350358" y="865974"/>
                </a:lnTo>
                <a:lnTo>
                  <a:pt x="0" y="865974"/>
                </a:lnTo>
                <a:lnTo>
                  <a:pt x="0" y="0"/>
                </a:lnTo>
                <a:close/>
              </a:path>
            </a:pathLst>
          </a:custGeom>
          <a:blipFill>
            <a:blip r:embed="rId5"/>
            <a:stretch>
              <a:fillRect l="-522661" t="-462562" r="-28727" b="-2073872"/>
            </a:stretch>
          </a:blipFill>
        </p:spPr>
        <p:txBody>
          <a:bodyPr/>
          <a:lstStyle/>
          <a:p>
            <a:endParaRPr lang="en-GB"/>
          </a:p>
        </p:txBody>
      </p:sp>
      <p:sp>
        <p:nvSpPr>
          <p:cNvPr id="6" name="Freeform 6"/>
          <p:cNvSpPr/>
          <p:nvPr/>
        </p:nvSpPr>
        <p:spPr>
          <a:xfrm>
            <a:off x="8667506" y="-1290606"/>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6"/>
            <a:stretch>
              <a:fillRect/>
            </a:stretch>
          </a:blipFill>
        </p:spPr>
        <p:txBody>
          <a:bodyPr/>
          <a:lstStyle/>
          <a:p>
            <a:endParaRPr lang="en-GB"/>
          </a:p>
        </p:txBody>
      </p:sp>
      <p:sp>
        <p:nvSpPr>
          <p:cNvPr id="7" name="TextBox 7"/>
          <p:cNvSpPr txBox="1"/>
          <p:nvPr/>
        </p:nvSpPr>
        <p:spPr>
          <a:xfrm>
            <a:off x="1447800" y="3314700"/>
            <a:ext cx="13575060" cy="2872646"/>
          </a:xfrm>
          <a:prstGeom prst="rect">
            <a:avLst/>
          </a:prstGeom>
        </p:spPr>
        <p:txBody>
          <a:bodyPr lIns="0" tIns="0" rIns="0" bIns="0" rtlCol="0" anchor="t">
            <a:spAutoFit/>
          </a:bodyPr>
          <a:lstStyle/>
          <a:p>
            <a:pPr algn="ctr">
              <a:lnSpc>
                <a:spcPts val="22259"/>
              </a:lnSpc>
            </a:pPr>
            <a:r>
              <a:rPr lang="en-US" sz="15899">
                <a:solidFill>
                  <a:srgbClr val="455141"/>
                </a:solidFill>
                <a:latin typeface="#9Slide06 ThuPhap Thien An"/>
              </a:rPr>
              <a:t>Mời trầu</a:t>
            </a:r>
          </a:p>
        </p:txBody>
      </p:sp>
      <p:sp>
        <p:nvSpPr>
          <p:cNvPr id="8" name="Freeform 8"/>
          <p:cNvSpPr/>
          <p:nvPr/>
        </p:nvSpPr>
        <p:spPr>
          <a:xfrm flipH="1">
            <a:off x="15855702" y="3247349"/>
            <a:ext cx="3552029" cy="8824917"/>
          </a:xfrm>
          <a:custGeom>
            <a:avLst/>
            <a:gdLst/>
            <a:ahLst/>
            <a:cxnLst/>
            <a:rect l="l" t="t" r="r" b="b"/>
            <a:pathLst>
              <a:path w="3552029" h="8824917">
                <a:moveTo>
                  <a:pt x="3552029" y="0"/>
                </a:moveTo>
                <a:lnTo>
                  <a:pt x="0" y="0"/>
                </a:lnTo>
                <a:lnTo>
                  <a:pt x="0" y="8824917"/>
                </a:lnTo>
                <a:lnTo>
                  <a:pt x="3552029" y="8824917"/>
                </a:lnTo>
                <a:lnTo>
                  <a:pt x="3552029" y="0"/>
                </a:lnTo>
                <a:close/>
              </a:path>
            </a:pathLst>
          </a:custGeom>
          <a:blipFill>
            <a:blip r:embed="rId3">
              <a:alphaModFix amt="67000"/>
            </a:blip>
            <a:stretch>
              <a:fillRect/>
            </a:stretch>
          </a:blipFill>
        </p:spPr>
        <p:txBody>
          <a:bodyPr/>
          <a:lstStyle/>
          <a:p>
            <a:endParaRPr lang="en-GB"/>
          </a:p>
        </p:txBody>
      </p:sp>
      <p:sp>
        <p:nvSpPr>
          <p:cNvPr id="9" name="Freeform 9"/>
          <p:cNvSpPr/>
          <p:nvPr/>
        </p:nvSpPr>
        <p:spPr>
          <a:xfrm flipH="1">
            <a:off x="11176458" y="2735525"/>
            <a:ext cx="8049839" cy="8299384"/>
          </a:xfrm>
          <a:custGeom>
            <a:avLst/>
            <a:gdLst/>
            <a:ahLst/>
            <a:cxnLst/>
            <a:rect l="l" t="t" r="r" b="b"/>
            <a:pathLst>
              <a:path w="8049839" h="8299384">
                <a:moveTo>
                  <a:pt x="8049839" y="0"/>
                </a:moveTo>
                <a:lnTo>
                  <a:pt x="0" y="0"/>
                </a:lnTo>
                <a:lnTo>
                  <a:pt x="0" y="8299384"/>
                </a:lnTo>
                <a:lnTo>
                  <a:pt x="8049839" y="8299384"/>
                </a:lnTo>
                <a:lnTo>
                  <a:pt x="8049839" y="0"/>
                </a:lnTo>
                <a:close/>
              </a:path>
            </a:pathLst>
          </a:custGeom>
          <a:blipFill>
            <a:blip r:embed="rId7"/>
            <a:stretch>
              <a:fillRect/>
            </a:stretch>
          </a:blipFill>
        </p:spPr>
        <p:txBody>
          <a:bodyPr/>
          <a:lstStyle/>
          <a:p>
            <a:endParaRPr lang="en-GB"/>
          </a:p>
        </p:txBody>
      </p:sp>
      <p:sp>
        <p:nvSpPr>
          <p:cNvPr id="10" name="Freeform 10"/>
          <p:cNvSpPr/>
          <p:nvPr/>
        </p:nvSpPr>
        <p:spPr>
          <a:xfrm>
            <a:off x="-4060364" y="7927907"/>
            <a:ext cx="14292235" cy="4877225"/>
          </a:xfrm>
          <a:custGeom>
            <a:avLst/>
            <a:gdLst/>
            <a:ahLst/>
            <a:cxnLst/>
            <a:rect l="l" t="t" r="r" b="b"/>
            <a:pathLst>
              <a:path w="14292235" h="4877225">
                <a:moveTo>
                  <a:pt x="0" y="0"/>
                </a:moveTo>
                <a:lnTo>
                  <a:pt x="14292234" y="0"/>
                </a:lnTo>
                <a:lnTo>
                  <a:pt x="14292234" y="4877225"/>
                </a:lnTo>
                <a:lnTo>
                  <a:pt x="0" y="4877225"/>
                </a:lnTo>
                <a:lnTo>
                  <a:pt x="0" y="0"/>
                </a:lnTo>
                <a:close/>
              </a:path>
            </a:pathLst>
          </a:custGeom>
          <a:blipFill>
            <a:blip r:embed="rId4"/>
            <a:stretch>
              <a:fillRect/>
            </a:stretch>
          </a:blipFill>
        </p:spPr>
        <p:txBody>
          <a:bodyPr/>
          <a:lstStyle/>
          <a:p>
            <a:endParaRPr lang="en-GB"/>
          </a:p>
        </p:txBody>
      </p:sp>
      <p:sp>
        <p:nvSpPr>
          <p:cNvPr id="11" name="Freeform 11"/>
          <p:cNvSpPr/>
          <p:nvPr/>
        </p:nvSpPr>
        <p:spPr>
          <a:xfrm>
            <a:off x="0" y="-376206"/>
            <a:ext cx="7315200" cy="1828800"/>
          </a:xfrm>
          <a:custGeom>
            <a:avLst/>
            <a:gdLst/>
            <a:ahLst/>
            <a:cxnLst/>
            <a:rect l="l" t="t" r="r" b="b"/>
            <a:pathLst>
              <a:path w="7315200" h="1828800">
                <a:moveTo>
                  <a:pt x="0" y="0"/>
                </a:moveTo>
                <a:lnTo>
                  <a:pt x="7315200" y="0"/>
                </a:lnTo>
                <a:lnTo>
                  <a:pt x="7315200" y="1828800"/>
                </a:lnTo>
                <a:lnTo>
                  <a:pt x="0" y="1828800"/>
                </a:lnTo>
                <a:lnTo>
                  <a:pt x="0" y="0"/>
                </a:lnTo>
                <a:close/>
              </a:path>
            </a:pathLst>
          </a:custGeom>
          <a:blipFill>
            <a:blip r:embed="rId8">
              <a:alphaModFix amt="32999"/>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2" name="Freeform 12"/>
          <p:cNvSpPr/>
          <p:nvPr/>
        </p:nvSpPr>
        <p:spPr>
          <a:xfrm rot="6972005">
            <a:off x="-2128922" y="-2043465"/>
            <a:ext cx="5002110" cy="4227135"/>
          </a:xfrm>
          <a:custGeom>
            <a:avLst/>
            <a:gdLst/>
            <a:ahLst/>
            <a:cxnLst/>
            <a:rect l="l" t="t" r="r" b="b"/>
            <a:pathLst>
              <a:path w="5002110" h="4227135">
                <a:moveTo>
                  <a:pt x="0" y="0"/>
                </a:moveTo>
                <a:lnTo>
                  <a:pt x="5002110" y="0"/>
                </a:lnTo>
                <a:lnTo>
                  <a:pt x="5002110" y="4227136"/>
                </a:lnTo>
                <a:lnTo>
                  <a:pt x="0" y="4227136"/>
                </a:lnTo>
                <a:lnTo>
                  <a:pt x="0" y="0"/>
                </a:lnTo>
                <a:close/>
              </a:path>
            </a:pathLst>
          </a:custGeom>
          <a:blipFill>
            <a:blip r:embed="rId10">
              <a:alphaModFix amt="69000"/>
            </a:blip>
            <a:stretch>
              <a:fillRect/>
            </a:stretch>
          </a:blipFill>
        </p:spPr>
        <p:txBody>
          <a:bodyPr/>
          <a:lstStyle/>
          <a:p>
            <a:endParaRPr lang="en-GB"/>
          </a:p>
        </p:txBody>
      </p:sp>
      <p:sp>
        <p:nvSpPr>
          <p:cNvPr id="13" name="TextBox 13"/>
          <p:cNvSpPr txBox="1"/>
          <p:nvPr/>
        </p:nvSpPr>
        <p:spPr>
          <a:xfrm>
            <a:off x="2432298" y="1218511"/>
            <a:ext cx="13423404" cy="1517014"/>
          </a:xfrm>
          <a:prstGeom prst="rect">
            <a:avLst/>
          </a:prstGeom>
        </p:spPr>
        <p:txBody>
          <a:bodyPr lIns="0" tIns="0" rIns="0" bIns="0" rtlCol="0" anchor="t">
            <a:spAutoFit/>
          </a:bodyPr>
          <a:lstStyle/>
          <a:p>
            <a:pPr algn="ctr">
              <a:lnSpc>
                <a:spcPts val="12460"/>
              </a:lnSpc>
            </a:pPr>
            <a:r>
              <a:rPr lang="en-US" sz="8900">
                <a:solidFill>
                  <a:srgbClr val="4D686B"/>
                </a:solidFill>
                <a:latin typeface="Fraunces Bold"/>
              </a:rPr>
              <a:t>II. ĐỌC HIỂU VĂN BẢN </a:t>
            </a:r>
          </a:p>
        </p:txBody>
      </p:sp>
      <p:sp>
        <p:nvSpPr>
          <p:cNvPr id="14" name="TextBox 14"/>
          <p:cNvSpPr txBox="1"/>
          <p:nvPr/>
        </p:nvSpPr>
        <p:spPr>
          <a:xfrm>
            <a:off x="6504521" y="6097984"/>
            <a:ext cx="5329641" cy="929854"/>
          </a:xfrm>
          <a:prstGeom prst="rect">
            <a:avLst/>
          </a:prstGeom>
        </p:spPr>
        <p:txBody>
          <a:bodyPr lIns="0" tIns="0" rIns="0" bIns="0" rtlCol="0" anchor="t">
            <a:spAutoFit/>
          </a:bodyPr>
          <a:lstStyle/>
          <a:p>
            <a:pPr algn="ctr">
              <a:lnSpc>
                <a:spcPts val="7305"/>
              </a:lnSpc>
            </a:pPr>
            <a:r>
              <a:rPr lang="en-US" sz="5218">
                <a:solidFill>
                  <a:srgbClr val="000000"/>
                </a:solidFill>
                <a:latin typeface="#9Slide05 VL Fadilla"/>
              </a:rPr>
              <a:t>__Hồ Xuân Hương__</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00" y="-637891"/>
            <a:ext cx="30038141" cy="10906246"/>
          </a:xfrm>
          <a:custGeom>
            <a:avLst/>
            <a:gdLst/>
            <a:ahLst/>
            <a:cxnLst/>
            <a:rect l="l" t="t" r="r" b="b"/>
            <a:pathLst>
              <a:path w="30038141" h="10906246">
                <a:moveTo>
                  <a:pt x="0" y="0"/>
                </a:moveTo>
                <a:lnTo>
                  <a:pt x="30038141" y="0"/>
                </a:lnTo>
                <a:lnTo>
                  <a:pt x="30038141" y="10906246"/>
                </a:lnTo>
                <a:lnTo>
                  <a:pt x="0" y="10906246"/>
                </a:lnTo>
                <a:lnTo>
                  <a:pt x="0" y="0"/>
                </a:lnTo>
                <a:close/>
              </a:path>
            </a:pathLst>
          </a:custGeom>
          <a:blipFill>
            <a:blip r:embed="rId2">
              <a:alphaModFix amt="38000"/>
            </a:blip>
            <a:stretch>
              <a:fillRect b="-289203"/>
            </a:stretch>
          </a:blipFill>
        </p:spPr>
        <p:txBody>
          <a:bodyPr/>
          <a:lstStyle/>
          <a:p>
            <a:endParaRPr lang="en-GB"/>
          </a:p>
        </p:txBody>
      </p:sp>
      <p:sp>
        <p:nvSpPr>
          <p:cNvPr id="3" name="Freeform 3"/>
          <p:cNvSpPr/>
          <p:nvPr/>
        </p:nvSpPr>
        <p:spPr>
          <a:xfrm rot="3121851">
            <a:off x="-4844044" y="-1978933"/>
            <a:ext cx="6647187" cy="8862917"/>
          </a:xfrm>
          <a:custGeom>
            <a:avLst/>
            <a:gdLst/>
            <a:ahLst/>
            <a:cxnLst/>
            <a:rect l="l" t="t" r="r" b="b"/>
            <a:pathLst>
              <a:path w="6647187" h="8862917">
                <a:moveTo>
                  <a:pt x="0" y="0"/>
                </a:moveTo>
                <a:lnTo>
                  <a:pt x="6647188" y="0"/>
                </a:lnTo>
                <a:lnTo>
                  <a:pt x="6647188" y="8862916"/>
                </a:lnTo>
                <a:lnTo>
                  <a:pt x="0" y="8862916"/>
                </a:lnTo>
                <a:lnTo>
                  <a:pt x="0" y="0"/>
                </a:lnTo>
                <a:close/>
              </a:path>
            </a:pathLst>
          </a:custGeom>
          <a:blipFill>
            <a:blip r:embed="rId3">
              <a:alphaModFix amt="81000"/>
            </a:blip>
            <a:stretch>
              <a:fillRect/>
            </a:stretch>
          </a:blipFill>
        </p:spPr>
        <p:txBody>
          <a:bodyPr/>
          <a:lstStyle/>
          <a:p>
            <a:endParaRPr lang="en-GB"/>
          </a:p>
        </p:txBody>
      </p:sp>
      <p:sp>
        <p:nvSpPr>
          <p:cNvPr id="5" name="Freeform 5"/>
          <p:cNvSpPr/>
          <p:nvPr/>
        </p:nvSpPr>
        <p:spPr>
          <a:xfrm>
            <a:off x="1752600" y="3771900"/>
            <a:ext cx="5490960" cy="3308303"/>
          </a:xfrm>
          <a:custGeom>
            <a:avLst/>
            <a:gdLst/>
            <a:ahLst/>
            <a:cxnLst/>
            <a:rect l="l" t="t" r="r" b="b"/>
            <a:pathLst>
              <a:path w="5490960" h="3308303">
                <a:moveTo>
                  <a:pt x="0" y="0"/>
                </a:moveTo>
                <a:lnTo>
                  <a:pt x="5490959" y="0"/>
                </a:lnTo>
                <a:lnTo>
                  <a:pt x="5490959" y="3308303"/>
                </a:lnTo>
                <a:lnTo>
                  <a:pt x="0" y="33083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a:off x="8039946" y="2288902"/>
            <a:ext cx="9219354" cy="6200015"/>
          </a:xfrm>
          <a:custGeom>
            <a:avLst/>
            <a:gdLst/>
            <a:ahLst/>
            <a:cxnLst/>
            <a:rect l="l" t="t" r="r" b="b"/>
            <a:pathLst>
              <a:path w="9219354" h="6200015">
                <a:moveTo>
                  <a:pt x="0" y="0"/>
                </a:moveTo>
                <a:lnTo>
                  <a:pt x="9219354" y="0"/>
                </a:lnTo>
                <a:lnTo>
                  <a:pt x="9219354" y="6200015"/>
                </a:lnTo>
                <a:lnTo>
                  <a:pt x="0" y="62000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7" name="Freeform 7"/>
          <p:cNvSpPr/>
          <p:nvPr/>
        </p:nvSpPr>
        <p:spPr>
          <a:xfrm flipH="1">
            <a:off x="14020800" y="5855541"/>
            <a:ext cx="6647187" cy="8862917"/>
          </a:xfrm>
          <a:custGeom>
            <a:avLst/>
            <a:gdLst/>
            <a:ahLst/>
            <a:cxnLst/>
            <a:rect l="l" t="t" r="r" b="b"/>
            <a:pathLst>
              <a:path w="6647187" h="8862917">
                <a:moveTo>
                  <a:pt x="6647187" y="0"/>
                </a:moveTo>
                <a:lnTo>
                  <a:pt x="0" y="0"/>
                </a:lnTo>
                <a:lnTo>
                  <a:pt x="0" y="8862916"/>
                </a:lnTo>
                <a:lnTo>
                  <a:pt x="6647187" y="8862916"/>
                </a:lnTo>
                <a:lnTo>
                  <a:pt x="6647187" y="0"/>
                </a:lnTo>
                <a:close/>
              </a:path>
            </a:pathLst>
          </a:custGeom>
          <a:blipFill>
            <a:blip r:embed="rId3">
              <a:alphaModFix amt="81000"/>
            </a:blip>
            <a:stretch>
              <a:fillRect/>
            </a:stretch>
          </a:blipFill>
        </p:spPr>
        <p:txBody>
          <a:bodyPr/>
          <a:lstStyle/>
          <a:p>
            <a:endParaRPr lang="en-GB"/>
          </a:p>
        </p:txBody>
      </p:sp>
      <p:grpSp>
        <p:nvGrpSpPr>
          <p:cNvPr id="8" name="Group 8"/>
          <p:cNvGrpSpPr/>
          <p:nvPr/>
        </p:nvGrpSpPr>
        <p:grpSpPr>
          <a:xfrm>
            <a:off x="2746150" y="246336"/>
            <a:ext cx="9903473" cy="1564728"/>
            <a:chOff x="0" y="0"/>
            <a:chExt cx="2608322" cy="412110"/>
          </a:xfrm>
        </p:grpSpPr>
        <p:sp>
          <p:nvSpPr>
            <p:cNvPr id="9" name="Freeform 9"/>
            <p:cNvSpPr/>
            <p:nvPr/>
          </p:nvSpPr>
          <p:spPr>
            <a:xfrm>
              <a:off x="0" y="0"/>
              <a:ext cx="2608322" cy="412110"/>
            </a:xfrm>
            <a:custGeom>
              <a:avLst/>
              <a:gdLst/>
              <a:ahLst/>
              <a:cxnLst/>
              <a:rect l="l" t="t" r="r" b="b"/>
              <a:pathLst>
                <a:path w="2608322" h="412110">
                  <a:moveTo>
                    <a:pt x="39869" y="0"/>
                  </a:moveTo>
                  <a:lnTo>
                    <a:pt x="2568453" y="0"/>
                  </a:lnTo>
                  <a:cubicBezTo>
                    <a:pt x="2579027" y="0"/>
                    <a:pt x="2589168" y="4200"/>
                    <a:pt x="2596645" y="11677"/>
                  </a:cubicBezTo>
                  <a:cubicBezTo>
                    <a:pt x="2604122" y="19154"/>
                    <a:pt x="2608322" y="29295"/>
                    <a:pt x="2608322" y="39869"/>
                  </a:cubicBezTo>
                  <a:lnTo>
                    <a:pt x="2608322" y="372241"/>
                  </a:lnTo>
                  <a:cubicBezTo>
                    <a:pt x="2608322" y="394260"/>
                    <a:pt x="2590472" y="412110"/>
                    <a:pt x="2568453" y="412110"/>
                  </a:cubicBezTo>
                  <a:lnTo>
                    <a:pt x="39869" y="412110"/>
                  </a:lnTo>
                  <a:cubicBezTo>
                    <a:pt x="29295" y="412110"/>
                    <a:pt x="19154" y="407909"/>
                    <a:pt x="11677" y="400432"/>
                  </a:cubicBezTo>
                  <a:cubicBezTo>
                    <a:pt x="4200" y="392955"/>
                    <a:pt x="0" y="382815"/>
                    <a:pt x="0" y="372241"/>
                  </a:cubicBezTo>
                  <a:lnTo>
                    <a:pt x="0" y="39869"/>
                  </a:lnTo>
                  <a:cubicBezTo>
                    <a:pt x="0" y="17850"/>
                    <a:pt x="17850" y="0"/>
                    <a:pt x="39869" y="0"/>
                  </a:cubicBezTo>
                  <a:close/>
                </a:path>
              </a:pathLst>
            </a:custGeom>
            <a:solidFill>
              <a:srgbClr val="C4DFBD"/>
            </a:solidFill>
          </p:spPr>
          <p:txBody>
            <a:bodyPr/>
            <a:lstStyle/>
            <a:p>
              <a:endParaRPr lang="en-GB"/>
            </a:p>
          </p:txBody>
        </p:sp>
        <p:sp>
          <p:nvSpPr>
            <p:cNvPr id="10" name="TextBox 10"/>
            <p:cNvSpPr txBox="1"/>
            <p:nvPr/>
          </p:nvSpPr>
          <p:spPr>
            <a:xfrm>
              <a:off x="0" y="-47625"/>
              <a:ext cx="2608322" cy="459735"/>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3184071" y="574476"/>
            <a:ext cx="9027632" cy="1038151"/>
          </a:xfrm>
          <a:prstGeom prst="rect">
            <a:avLst/>
          </a:prstGeom>
        </p:spPr>
        <p:txBody>
          <a:bodyPr lIns="0" tIns="0" rIns="0" bIns="0" rtlCol="0" anchor="t">
            <a:spAutoFit/>
          </a:bodyPr>
          <a:lstStyle/>
          <a:p>
            <a:pPr algn="ctr">
              <a:lnSpc>
                <a:spcPts val="8400"/>
              </a:lnSpc>
              <a:spcBef>
                <a:spcPct val="0"/>
              </a:spcBef>
            </a:pPr>
            <a:r>
              <a:rPr lang="en-US" sz="6000">
                <a:solidFill>
                  <a:srgbClr val="000000"/>
                </a:solidFill>
                <a:latin typeface="#9Slide07 SVNUT Triumph Press"/>
              </a:rPr>
              <a:t>1. Chuẩn bị đọc</a:t>
            </a:r>
          </a:p>
        </p:txBody>
      </p:sp>
      <p:sp>
        <p:nvSpPr>
          <p:cNvPr id="13" name="TextBox 13"/>
          <p:cNvSpPr txBox="1"/>
          <p:nvPr/>
        </p:nvSpPr>
        <p:spPr>
          <a:xfrm>
            <a:off x="2197755" y="4695826"/>
            <a:ext cx="4600649" cy="1384250"/>
          </a:xfrm>
          <a:prstGeom prst="rect">
            <a:avLst/>
          </a:prstGeom>
        </p:spPr>
        <p:txBody>
          <a:bodyPr lIns="0" tIns="0" rIns="0" bIns="0" rtlCol="0" anchor="t">
            <a:spAutoFit/>
          </a:bodyPr>
          <a:lstStyle/>
          <a:p>
            <a:pPr algn="ctr">
              <a:lnSpc>
                <a:spcPts val="5599"/>
              </a:lnSpc>
              <a:spcBef>
                <a:spcPct val="0"/>
              </a:spcBef>
            </a:pPr>
            <a:r>
              <a:rPr lang="en-US" sz="3999">
                <a:solidFill>
                  <a:srgbClr val="000000"/>
                </a:solidFill>
                <a:latin typeface="Roboto Condensed"/>
              </a:rPr>
              <a:t>Hãy điền từ còn thiếu </a:t>
            </a:r>
          </a:p>
          <a:p>
            <a:pPr algn="ctr">
              <a:lnSpc>
                <a:spcPts val="5599"/>
              </a:lnSpc>
              <a:spcBef>
                <a:spcPct val="0"/>
              </a:spcBef>
            </a:pPr>
            <a:r>
              <a:rPr lang="en-US" sz="3999">
                <a:solidFill>
                  <a:srgbClr val="000000"/>
                </a:solidFill>
                <a:latin typeface="Roboto Condensed"/>
              </a:rPr>
              <a:t>trong đoạn ca dao sau:</a:t>
            </a:r>
          </a:p>
        </p:txBody>
      </p:sp>
      <p:sp>
        <p:nvSpPr>
          <p:cNvPr id="14" name="TextBox 14"/>
          <p:cNvSpPr txBox="1"/>
          <p:nvPr/>
        </p:nvSpPr>
        <p:spPr>
          <a:xfrm>
            <a:off x="8229600" y="2628900"/>
            <a:ext cx="8723562" cy="4537909"/>
          </a:xfrm>
          <a:prstGeom prst="rect">
            <a:avLst/>
          </a:prstGeom>
        </p:spPr>
        <p:txBody>
          <a:bodyPr wrap="square" lIns="0" tIns="0" rIns="0" bIns="0" rtlCol="0" anchor="t">
            <a:spAutoFit/>
          </a:bodyPr>
          <a:lstStyle/>
          <a:p>
            <a:pPr algn="ctr">
              <a:lnSpc>
                <a:spcPts val="7249"/>
              </a:lnSpc>
            </a:pPr>
            <a:r>
              <a:rPr lang="en-US" sz="5178">
                <a:solidFill>
                  <a:srgbClr val="314928"/>
                </a:solidFill>
                <a:latin typeface="#9Slide05 SVNShintia Script" panose="02000804000000020003" pitchFamily="2" charset="0"/>
              </a:rPr>
              <a:t>Gặp đây ăn một _____(1)</a:t>
            </a:r>
          </a:p>
          <a:p>
            <a:pPr algn="ctr">
              <a:lnSpc>
                <a:spcPts val="7249"/>
              </a:lnSpc>
            </a:pPr>
            <a:r>
              <a:rPr lang="en-US" sz="5178">
                <a:solidFill>
                  <a:srgbClr val="314928"/>
                </a:solidFill>
                <a:latin typeface="#9Slide05 SVNShintia Script" panose="02000804000000020003" pitchFamily="2" charset="0"/>
              </a:rPr>
              <a:t>Không ăn cầm lấy, không ăn cầm lấy cho nhau bằng lòng</a:t>
            </a:r>
          </a:p>
          <a:p>
            <a:pPr algn="ctr">
              <a:lnSpc>
                <a:spcPts val="7249"/>
              </a:lnSpc>
            </a:pPr>
            <a:r>
              <a:rPr lang="en-US" sz="5178">
                <a:solidFill>
                  <a:srgbClr val="314928"/>
                </a:solidFill>
                <a:latin typeface="#9Slide05 SVNShintia Script" panose="02000804000000020003" pitchFamily="2" charset="0"/>
              </a:rPr>
              <a:t>___ này ___ tính ___ tình (2)</a:t>
            </a:r>
          </a:p>
          <a:p>
            <a:pPr algn="ctr">
              <a:lnSpc>
                <a:spcPts val="7249"/>
              </a:lnSpc>
              <a:spcBef>
                <a:spcPct val="0"/>
              </a:spcBef>
            </a:pPr>
            <a:r>
              <a:rPr lang="en-US" sz="5178">
                <a:solidFill>
                  <a:srgbClr val="314928"/>
                </a:solidFill>
                <a:latin typeface="#9Slide05 SVNShintia Script" panose="02000804000000020003" pitchFamily="2" charset="0"/>
              </a:rPr>
              <a:t>Ăn vào cho đỏ, môi mình môi ta.</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603393" y="-376206"/>
            <a:ext cx="30038141" cy="10906246"/>
          </a:xfrm>
          <a:custGeom>
            <a:avLst/>
            <a:gdLst/>
            <a:ahLst/>
            <a:cxnLst/>
            <a:rect l="l" t="t" r="r" b="b"/>
            <a:pathLst>
              <a:path w="30038141" h="10906246">
                <a:moveTo>
                  <a:pt x="0" y="0"/>
                </a:moveTo>
                <a:lnTo>
                  <a:pt x="30038140" y="0"/>
                </a:lnTo>
                <a:lnTo>
                  <a:pt x="30038140" y="10906246"/>
                </a:lnTo>
                <a:lnTo>
                  <a:pt x="0" y="10906246"/>
                </a:lnTo>
                <a:lnTo>
                  <a:pt x="0" y="0"/>
                </a:lnTo>
                <a:close/>
              </a:path>
            </a:pathLst>
          </a:custGeom>
          <a:blipFill>
            <a:blip r:embed="rId4">
              <a:alphaModFix amt="38000"/>
            </a:blip>
            <a:stretch>
              <a:fillRect b="-289203"/>
            </a:stretch>
          </a:blipFill>
        </p:spPr>
        <p:txBody>
          <a:bodyPr/>
          <a:lstStyle/>
          <a:p>
            <a:endParaRPr lang="en-GB"/>
          </a:p>
        </p:txBody>
      </p:sp>
      <p:sp>
        <p:nvSpPr>
          <p:cNvPr id="3" name="Freeform 3"/>
          <p:cNvSpPr/>
          <p:nvPr/>
        </p:nvSpPr>
        <p:spPr>
          <a:xfrm rot="1075982">
            <a:off x="12430887" y="0"/>
            <a:ext cx="5490960" cy="3308303"/>
          </a:xfrm>
          <a:custGeom>
            <a:avLst/>
            <a:gdLst/>
            <a:ahLst/>
            <a:cxnLst/>
            <a:rect l="l" t="t" r="r" b="b"/>
            <a:pathLst>
              <a:path w="5490960" h="3308303">
                <a:moveTo>
                  <a:pt x="0" y="0"/>
                </a:moveTo>
                <a:lnTo>
                  <a:pt x="5490960" y="0"/>
                </a:lnTo>
                <a:lnTo>
                  <a:pt x="5490960" y="3308303"/>
                </a:lnTo>
                <a:lnTo>
                  <a:pt x="0" y="33083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4" name="Freeform 4"/>
          <p:cNvSpPr/>
          <p:nvPr/>
        </p:nvSpPr>
        <p:spPr>
          <a:xfrm>
            <a:off x="12054949" y="8470813"/>
            <a:ext cx="8662862" cy="2800224"/>
          </a:xfrm>
          <a:custGeom>
            <a:avLst/>
            <a:gdLst/>
            <a:ahLst/>
            <a:cxnLst/>
            <a:rect l="l" t="t" r="r" b="b"/>
            <a:pathLst>
              <a:path w="8662862" h="2800224">
                <a:moveTo>
                  <a:pt x="0" y="0"/>
                </a:moveTo>
                <a:lnTo>
                  <a:pt x="8662862" y="0"/>
                </a:lnTo>
                <a:lnTo>
                  <a:pt x="8662862" y="2800224"/>
                </a:lnTo>
                <a:lnTo>
                  <a:pt x="0" y="2800224"/>
                </a:lnTo>
                <a:lnTo>
                  <a:pt x="0" y="0"/>
                </a:lnTo>
                <a:close/>
              </a:path>
            </a:pathLst>
          </a:custGeom>
          <a:blipFill>
            <a:blip r:embed="rId7"/>
            <a:stretch>
              <a:fillRect/>
            </a:stretch>
          </a:blipFill>
        </p:spPr>
        <p:txBody>
          <a:bodyPr/>
          <a:lstStyle/>
          <a:p>
            <a:endParaRPr lang="en-GB"/>
          </a:p>
        </p:txBody>
      </p:sp>
      <p:sp>
        <p:nvSpPr>
          <p:cNvPr id="5" name="Freeform 5"/>
          <p:cNvSpPr/>
          <p:nvPr/>
        </p:nvSpPr>
        <p:spPr>
          <a:xfrm flipH="1">
            <a:off x="12054949" y="2874567"/>
            <a:ext cx="7625872" cy="10167830"/>
          </a:xfrm>
          <a:custGeom>
            <a:avLst/>
            <a:gdLst/>
            <a:ahLst/>
            <a:cxnLst/>
            <a:rect l="l" t="t" r="r" b="b"/>
            <a:pathLst>
              <a:path w="7625872" h="10167830">
                <a:moveTo>
                  <a:pt x="7625872" y="0"/>
                </a:moveTo>
                <a:lnTo>
                  <a:pt x="0" y="0"/>
                </a:lnTo>
                <a:lnTo>
                  <a:pt x="0" y="10167830"/>
                </a:lnTo>
                <a:lnTo>
                  <a:pt x="7625872" y="10167830"/>
                </a:lnTo>
                <a:lnTo>
                  <a:pt x="7625872" y="0"/>
                </a:lnTo>
                <a:close/>
              </a:path>
            </a:pathLst>
          </a:custGeom>
          <a:blipFill>
            <a:blip r:embed="rId8">
              <a:alphaModFix amt="81000"/>
            </a:blip>
            <a:stretch>
              <a:fillRect/>
            </a:stretch>
          </a:blipFill>
        </p:spPr>
        <p:txBody>
          <a:bodyPr/>
          <a:lstStyle/>
          <a:p>
            <a:endParaRPr lang="en-GB"/>
          </a:p>
        </p:txBody>
      </p:sp>
      <p:sp>
        <p:nvSpPr>
          <p:cNvPr id="6" name="TextBox 6"/>
          <p:cNvSpPr txBox="1"/>
          <p:nvPr/>
        </p:nvSpPr>
        <p:spPr>
          <a:xfrm rot="1229960">
            <a:off x="12752860" y="734865"/>
            <a:ext cx="4873076" cy="1766969"/>
          </a:xfrm>
          <a:prstGeom prst="rect">
            <a:avLst/>
          </a:prstGeom>
        </p:spPr>
        <p:txBody>
          <a:bodyPr lIns="0" tIns="0" rIns="0" bIns="0" rtlCol="0" anchor="t">
            <a:spAutoFit/>
          </a:bodyPr>
          <a:lstStyle/>
          <a:p>
            <a:pPr algn="ctr">
              <a:lnSpc>
                <a:spcPts val="4703"/>
              </a:lnSpc>
              <a:spcBef>
                <a:spcPct val="0"/>
              </a:spcBef>
            </a:pPr>
            <a:r>
              <a:rPr lang="en-US" sz="3359">
                <a:solidFill>
                  <a:srgbClr val="000000"/>
                </a:solidFill>
                <a:latin typeface="Roboto Condensed"/>
              </a:rPr>
              <a:t>Lắng nghe bài hát sau và chia sẻ cảm nhận của em về giai điệu và nội dung lời hát:</a:t>
            </a:r>
          </a:p>
        </p:txBody>
      </p:sp>
      <p:pic>
        <p:nvPicPr>
          <p:cNvPr id="7" name="Picture 7"/>
          <p:cNvPicPr>
            <a:picLocks noChangeAspect="1"/>
          </p:cNvPicPr>
          <p:nvPr>
            <a:videoFile r:link="rId1"/>
          </p:nvPr>
        </p:nvPicPr>
        <p:blipFill>
          <a:blip r:embed="rId9"/>
          <a:stretch>
            <a:fillRect/>
          </a:stretch>
        </p:blipFill>
        <p:spPr>
          <a:xfrm>
            <a:off x="1327306" y="2193496"/>
            <a:ext cx="12775317" cy="7186115"/>
          </a:xfrm>
          <a:prstGeom prst="rect">
            <a:avLst/>
          </a:prstGeom>
        </p:spPr>
      </p:pic>
      <p:sp>
        <p:nvSpPr>
          <p:cNvPr id="8" name="Freeform 8"/>
          <p:cNvSpPr/>
          <p:nvPr/>
        </p:nvSpPr>
        <p:spPr>
          <a:xfrm flipH="1">
            <a:off x="-7297683" y="-4871309"/>
            <a:ext cx="10597207" cy="14129609"/>
          </a:xfrm>
          <a:custGeom>
            <a:avLst/>
            <a:gdLst/>
            <a:ahLst/>
            <a:cxnLst/>
            <a:rect l="l" t="t" r="r" b="b"/>
            <a:pathLst>
              <a:path w="10597207" h="14129609">
                <a:moveTo>
                  <a:pt x="10597207" y="0"/>
                </a:moveTo>
                <a:lnTo>
                  <a:pt x="0" y="0"/>
                </a:lnTo>
                <a:lnTo>
                  <a:pt x="0" y="14129609"/>
                </a:lnTo>
                <a:lnTo>
                  <a:pt x="10597207" y="14129609"/>
                </a:lnTo>
                <a:lnTo>
                  <a:pt x="10597207" y="0"/>
                </a:lnTo>
                <a:close/>
              </a:path>
            </a:pathLst>
          </a:custGeom>
          <a:blipFill>
            <a:blip r:embed="rId8">
              <a:alphaModFix amt="81000"/>
            </a:blip>
            <a:stretch>
              <a:fillRect/>
            </a:stretch>
          </a:blipFill>
        </p:spPr>
        <p:txBody>
          <a:bodyPr/>
          <a:lstStyle/>
          <a:p>
            <a:endParaRPr lang="en-GB"/>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25421" y="3119960"/>
            <a:ext cx="7054723" cy="4744301"/>
          </a:xfrm>
          <a:custGeom>
            <a:avLst/>
            <a:gdLst/>
            <a:ahLst/>
            <a:cxnLst/>
            <a:rect l="l" t="t" r="r" b="b"/>
            <a:pathLst>
              <a:path w="7054723" h="4744301">
                <a:moveTo>
                  <a:pt x="0" y="0"/>
                </a:moveTo>
                <a:lnTo>
                  <a:pt x="7054723" y="0"/>
                </a:lnTo>
                <a:lnTo>
                  <a:pt x="7054723" y="4744301"/>
                </a:lnTo>
                <a:lnTo>
                  <a:pt x="0" y="47443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3505200" y="-639512"/>
            <a:ext cx="30038141" cy="10906246"/>
          </a:xfrm>
          <a:custGeom>
            <a:avLst/>
            <a:gdLst/>
            <a:ahLst/>
            <a:cxnLst/>
            <a:rect l="l" t="t" r="r" b="b"/>
            <a:pathLst>
              <a:path w="30038141" h="10906246">
                <a:moveTo>
                  <a:pt x="0" y="0"/>
                </a:moveTo>
                <a:lnTo>
                  <a:pt x="30038141" y="0"/>
                </a:lnTo>
                <a:lnTo>
                  <a:pt x="30038141" y="10906246"/>
                </a:lnTo>
                <a:lnTo>
                  <a:pt x="0" y="10906246"/>
                </a:lnTo>
                <a:lnTo>
                  <a:pt x="0" y="0"/>
                </a:lnTo>
                <a:close/>
              </a:path>
            </a:pathLst>
          </a:custGeom>
          <a:blipFill>
            <a:blip r:embed="rId4">
              <a:alphaModFix amt="40000"/>
            </a:blip>
            <a:stretch>
              <a:fillRect b="-289203"/>
            </a:stretch>
          </a:blipFill>
        </p:spPr>
        <p:txBody>
          <a:bodyPr/>
          <a:lstStyle/>
          <a:p>
            <a:endParaRPr lang="en-GB"/>
          </a:p>
        </p:txBody>
      </p:sp>
      <p:sp>
        <p:nvSpPr>
          <p:cNvPr id="4" name="Freeform 4"/>
          <p:cNvSpPr/>
          <p:nvPr/>
        </p:nvSpPr>
        <p:spPr>
          <a:xfrm>
            <a:off x="8991600" y="342900"/>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5"/>
            <a:stretch>
              <a:fillRect/>
            </a:stretch>
          </a:blipFill>
        </p:spPr>
        <p:txBody>
          <a:bodyPr/>
          <a:lstStyle/>
          <a:p>
            <a:endParaRPr lang="en-GB"/>
          </a:p>
        </p:txBody>
      </p:sp>
      <p:sp>
        <p:nvSpPr>
          <p:cNvPr id="5" name="Freeform 5"/>
          <p:cNvSpPr/>
          <p:nvPr/>
        </p:nvSpPr>
        <p:spPr>
          <a:xfrm>
            <a:off x="5175297" y="2183473"/>
            <a:ext cx="7055800" cy="9970697"/>
          </a:xfrm>
          <a:custGeom>
            <a:avLst/>
            <a:gdLst/>
            <a:ahLst/>
            <a:cxnLst/>
            <a:rect l="l" t="t" r="r" b="b"/>
            <a:pathLst>
              <a:path w="7055800" h="9970697">
                <a:moveTo>
                  <a:pt x="0" y="0"/>
                </a:moveTo>
                <a:lnTo>
                  <a:pt x="7055801" y="0"/>
                </a:lnTo>
                <a:lnTo>
                  <a:pt x="7055801" y="9970697"/>
                </a:lnTo>
                <a:lnTo>
                  <a:pt x="0" y="9970697"/>
                </a:lnTo>
                <a:lnTo>
                  <a:pt x="0" y="0"/>
                </a:lnTo>
                <a:close/>
              </a:path>
            </a:pathLst>
          </a:custGeom>
          <a:blipFill>
            <a:blip r:embed="rId6"/>
            <a:stretch>
              <a:fillRect/>
            </a:stretch>
          </a:blipFill>
        </p:spPr>
        <p:txBody>
          <a:bodyPr/>
          <a:lstStyle/>
          <a:p>
            <a:endParaRPr lang="en-GB"/>
          </a:p>
        </p:txBody>
      </p:sp>
      <p:sp>
        <p:nvSpPr>
          <p:cNvPr id="6" name="Freeform 6"/>
          <p:cNvSpPr/>
          <p:nvPr/>
        </p:nvSpPr>
        <p:spPr>
          <a:xfrm>
            <a:off x="9581906" y="304612"/>
            <a:ext cx="8706094" cy="6794381"/>
          </a:xfrm>
          <a:custGeom>
            <a:avLst/>
            <a:gdLst/>
            <a:ahLst/>
            <a:cxnLst/>
            <a:rect l="l" t="t" r="r" b="b"/>
            <a:pathLst>
              <a:path w="8706094" h="6794381">
                <a:moveTo>
                  <a:pt x="0" y="0"/>
                </a:moveTo>
                <a:lnTo>
                  <a:pt x="8706094" y="0"/>
                </a:lnTo>
                <a:lnTo>
                  <a:pt x="8706094" y="6794382"/>
                </a:lnTo>
                <a:lnTo>
                  <a:pt x="0" y="6794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7" name="Group 7"/>
          <p:cNvGrpSpPr/>
          <p:nvPr/>
        </p:nvGrpSpPr>
        <p:grpSpPr>
          <a:xfrm>
            <a:off x="10896330" y="7317296"/>
            <a:ext cx="6793402" cy="1232449"/>
            <a:chOff x="0" y="0"/>
            <a:chExt cx="1789209" cy="324596"/>
          </a:xfrm>
        </p:grpSpPr>
        <p:sp>
          <p:nvSpPr>
            <p:cNvPr id="8" name="Freeform 8"/>
            <p:cNvSpPr/>
            <p:nvPr/>
          </p:nvSpPr>
          <p:spPr>
            <a:xfrm>
              <a:off x="0" y="0"/>
              <a:ext cx="1789209" cy="324596"/>
            </a:xfrm>
            <a:custGeom>
              <a:avLst/>
              <a:gdLst/>
              <a:ahLst/>
              <a:cxnLst/>
              <a:rect l="l" t="t" r="r" b="b"/>
              <a:pathLst>
                <a:path w="1789209" h="324596">
                  <a:moveTo>
                    <a:pt x="58121" y="0"/>
                  </a:moveTo>
                  <a:lnTo>
                    <a:pt x="1731088" y="0"/>
                  </a:lnTo>
                  <a:cubicBezTo>
                    <a:pt x="1763187" y="0"/>
                    <a:pt x="1789209" y="26022"/>
                    <a:pt x="1789209" y="58121"/>
                  </a:cubicBezTo>
                  <a:lnTo>
                    <a:pt x="1789209" y="266475"/>
                  </a:lnTo>
                  <a:cubicBezTo>
                    <a:pt x="1789209" y="298574"/>
                    <a:pt x="1763187" y="324596"/>
                    <a:pt x="1731088" y="324596"/>
                  </a:cubicBezTo>
                  <a:lnTo>
                    <a:pt x="58121" y="324596"/>
                  </a:lnTo>
                  <a:cubicBezTo>
                    <a:pt x="26022" y="324596"/>
                    <a:pt x="0" y="298574"/>
                    <a:pt x="0" y="266475"/>
                  </a:cubicBezTo>
                  <a:lnTo>
                    <a:pt x="0" y="58121"/>
                  </a:lnTo>
                  <a:cubicBezTo>
                    <a:pt x="0" y="26022"/>
                    <a:pt x="26022" y="0"/>
                    <a:pt x="58121" y="0"/>
                  </a:cubicBezTo>
                  <a:close/>
                </a:path>
              </a:pathLst>
            </a:custGeom>
            <a:solidFill>
              <a:srgbClr val="C4DFBD"/>
            </a:solidFill>
          </p:spPr>
          <p:txBody>
            <a:bodyPr/>
            <a:lstStyle/>
            <a:p>
              <a:endParaRPr lang="en-GB"/>
            </a:p>
          </p:txBody>
        </p:sp>
        <p:sp>
          <p:nvSpPr>
            <p:cNvPr id="9" name="TextBox 9"/>
            <p:cNvSpPr txBox="1"/>
            <p:nvPr/>
          </p:nvSpPr>
          <p:spPr>
            <a:xfrm>
              <a:off x="0" y="-85725"/>
              <a:ext cx="1789209" cy="410321"/>
            </a:xfrm>
            <a:prstGeom prst="rect">
              <a:avLst/>
            </a:prstGeom>
          </p:spPr>
          <p:txBody>
            <a:bodyPr lIns="50800" tIns="50800" rIns="50800" bIns="50800" rtlCol="0" anchor="ctr"/>
            <a:lstStyle/>
            <a:p>
              <a:pPr algn="ctr">
                <a:lnSpc>
                  <a:spcPts val="4900"/>
                </a:lnSpc>
              </a:pPr>
              <a:r>
                <a:rPr lang="en-US" sz="3500">
                  <a:solidFill>
                    <a:srgbClr val="000000"/>
                  </a:solidFill>
                  <a:latin typeface="Roboto Condensed"/>
                </a:rPr>
                <a:t>Ngắt nhịp: 4/3 ở hầu hết các dòng thơ</a:t>
              </a:r>
            </a:p>
          </p:txBody>
        </p:sp>
      </p:grpSp>
      <p:sp>
        <p:nvSpPr>
          <p:cNvPr id="10" name="TextBox 10"/>
          <p:cNvSpPr txBox="1"/>
          <p:nvPr/>
        </p:nvSpPr>
        <p:spPr>
          <a:xfrm>
            <a:off x="425421" y="3269273"/>
            <a:ext cx="6395156" cy="4302800"/>
          </a:xfrm>
          <a:prstGeom prst="rect">
            <a:avLst/>
          </a:prstGeom>
        </p:spPr>
        <p:txBody>
          <a:bodyPr lIns="0" tIns="0" rIns="0" bIns="0" rtlCol="0" anchor="t">
            <a:spAutoFit/>
          </a:bodyPr>
          <a:lstStyle/>
          <a:p>
            <a:pPr marL="777240" lvl="1" indent="-388620" algn="just">
              <a:lnSpc>
                <a:spcPts val="5760"/>
              </a:lnSpc>
              <a:buFont typeface="Arial"/>
              <a:buChar char="•"/>
            </a:pPr>
            <a:r>
              <a:rPr lang="en-US" sz="3600">
                <a:solidFill>
                  <a:srgbClr val="000000"/>
                </a:solidFill>
                <a:latin typeface="Roboto Condensed"/>
              </a:rPr>
              <a:t>Quan sát bài thơ và phán đoán nhịp của mỗi câu thơ được ngắt như thế nào? </a:t>
            </a:r>
          </a:p>
          <a:p>
            <a:pPr marL="777240" lvl="1" indent="-388620" algn="just">
              <a:lnSpc>
                <a:spcPts val="5760"/>
              </a:lnSpc>
              <a:buFont typeface="Arial"/>
              <a:buChar char="•"/>
            </a:pPr>
            <a:r>
              <a:rPr lang="en-US" sz="3600">
                <a:solidFill>
                  <a:srgbClr val="000000"/>
                </a:solidFill>
                <a:latin typeface="Roboto Condensed"/>
              </a:rPr>
              <a:t>Em cho rằng bài thơ này sẽ được đọc với giọng điệu ra sao?</a:t>
            </a:r>
          </a:p>
        </p:txBody>
      </p:sp>
      <p:sp>
        <p:nvSpPr>
          <p:cNvPr id="11" name="TextBox 11"/>
          <p:cNvSpPr txBox="1"/>
          <p:nvPr/>
        </p:nvSpPr>
        <p:spPr>
          <a:xfrm>
            <a:off x="10294544" y="1618786"/>
            <a:ext cx="7993456" cy="3524714"/>
          </a:xfrm>
          <a:prstGeom prst="rect">
            <a:avLst/>
          </a:prstGeom>
        </p:spPr>
        <p:txBody>
          <a:bodyPr lIns="0" tIns="0" rIns="0" bIns="0" rtlCol="0" anchor="t">
            <a:spAutoFit/>
          </a:bodyPr>
          <a:lstStyle/>
          <a:p>
            <a:pPr algn="just">
              <a:lnSpc>
                <a:spcPts val="6999"/>
              </a:lnSpc>
            </a:pPr>
            <a:r>
              <a:rPr lang="en-US" sz="4999">
                <a:solidFill>
                  <a:srgbClr val="0C0C0B"/>
                </a:solidFill>
                <a:latin typeface="#9Slide05 VL Fadilla"/>
              </a:rPr>
              <a:t>Quả cau nho nhỏ, miếng trầu hôi,</a:t>
            </a:r>
          </a:p>
          <a:p>
            <a:pPr algn="just">
              <a:lnSpc>
                <a:spcPts val="6999"/>
              </a:lnSpc>
            </a:pPr>
            <a:r>
              <a:rPr lang="en-US" sz="4999">
                <a:solidFill>
                  <a:srgbClr val="0C0C0B"/>
                </a:solidFill>
                <a:latin typeface="#9Slide05 VL Fadilla"/>
              </a:rPr>
              <a:t>Này của Xuân Hương mới quệt rồi.</a:t>
            </a:r>
          </a:p>
          <a:p>
            <a:pPr algn="just">
              <a:lnSpc>
                <a:spcPts val="6999"/>
              </a:lnSpc>
            </a:pPr>
            <a:r>
              <a:rPr lang="en-US" sz="4999">
                <a:solidFill>
                  <a:srgbClr val="0C0C0B"/>
                </a:solidFill>
                <a:latin typeface="#9Slide05 VL Fadilla"/>
              </a:rPr>
              <a:t>Có phải duyên nhau thì thắm lại,</a:t>
            </a:r>
          </a:p>
          <a:p>
            <a:pPr algn="just">
              <a:lnSpc>
                <a:spcPts val="6999"/>
              </a:lnSpc>
              <a:spcBef>
                <a:spcPct val="0"/>
              </a:spcBef>
            </a:pPr>
            <a:r>
              <a:rPr lang="en-US" sz="4999">
                <a:solidFill>
                  <a:srgbClr val="0C0C0B"/>
                </a:solidFill>
                <a:latin typeface="#9Slide05 VL Fadilla"/>
              </a:rPr>
              <a:t>Đừng xanh như lá, bạc như vôi</a:t>
            </a:r>
          </a:p>
        </p:txBody>
      </p:sp>
      <p:grpSp>
        <p:nvGrpSpPr>
          <p:cNvPr id="12" name="Group 12"/>
          <p:cNvGrpSpPr/>
          <p:nvPr/>
        </p:nvGrpSpPr>
        <p:grpSpPr>
          <a:xfrm>
            <a:off x="10896330" y="8708751"/>
            <a:ext cx="6793402" cy="1140910"/>
            <a:chOff x="0" y="0"/>
            <a:chExt cx="1789209" cy="300487"/>
          </a:xfrm>
        </p:grpSpPr>
        <p:sp>
          <p:nvSpPr>
            <p:cNvPr id="13" name="Freeform 13"/>
            <p:cNvSpPr/>
            <p:nvPr/>
          </p:nvSpPr>
          <p:spPr>
            <a:xfrm>
              <a:off x="0" y="0"/>
              <a:ext cx="1789209" cy="300487"/>
            </a:xfrm>
            <a:custGeom>
              <a:avLst/>
              <a:gdLst/>
              <a:ahLst/>
              <a:cxnLst/>
              <a:rect l="l" t="t" r="r" b="b"/>
              <a:pathLst>
                <a:path w="1789209" h="300487">
                  <a:moveTo>
                    <a:pt x="58121" y="0"/>
                  </a:moveTo>
                  <a:lnTo>
                    <a:pt x="1731088" y="0"/>
                  </a:lnTo>
                  <a:cubicBezTo>
                    <a:pt x="1763187" y="0"/>
                    <a:pt x="1789209" y="26022"/>
                    <a:pt x="1789209" y="58121"/>
                  </a:cubicBezTo>
                  <a:lnTo>
                    <a:pt x="1789209" y="242366"/>
                  </a:lnTo>
                  <a:cubicBezTo>
                    <a:pt x="1789209" y="274465"/>
                    <a:pt x="1763187" y="300487"/>
                    <a:pt x="1731088" y="300487"/>
                  </a:cubicBezTo>
                  <a:lnTo>
                    <a:pt x="58121" y="300487"/>
                  </a:lnTo>
                  <a:cubicBezTo>
                    <a:pt x="26022" y="300487"/>
                    <a:pt x="0" y="274465"/>
                    <a:pt x="0" y="242366"/>
                  </a:cubicBezTo>
                  <a:lnTo>
                    <a:pt x="0" y="58121"/>
                  </a:lnTo>
                  <a:cubicBezTo>
                    <a:pt x="0" y="26022"/>
                    <a:pt x="26022" y="0"/>
                    <a:pt x="58121" y="0"/>
                  </a:cubicBezTo>
                  <a:close/>
                </a:path>
              </a:pathLst>
            </a:custGeom>
            <a:solidFill>
              <a:srgbClr val="C4DFBD"/>
            </a:solidFill>
          </p:spPr>
          <p:txBody>
            <a:bodyPr/>
            <a:lstStyle/>
            <a:p>
              <a:endParaRPr lang="en-GB"/>
            </a:p>
          </p:txBody>
        </p:sp>
        <p:sp>
          <p:nvSpPr>
            <p:cNvPr id="14" name="TextBox 14"/>
            <p:cNvSpPr txBox="1"/>
            <p:nvPr/>
          </p:nvSpPr>
          <p:spPr>
            <a:xfrm>
              <a:off x="0" y="-85725"/>
              <a:ext cx="1789209" cy="386212"/>
            </a:xfrm>
            <a:prstGeom prst="rect">
              <a:avLst/>
            </a:prstGeom>
          </p:spPr>
          <p:txBody>
            <a:bodyPr lIns="50800" tIns="50800" rIns="50800" bIns="50800" rtlCol="0" anchor="ctr"/>
            <a:lstStyle/>
            <a:p>
              <a:pPr algn="ctr">
                <a:lnSpc>
                  <a:spcPts val="4900"/>
                </a:lnSpc>
              </a:pPr>
              <a:r>
                <a:rPr lang="en-US" sz="3500">
                  <a:solidFill>
                    <a:srgbClr val="000000"/>
                  </a:solidFill>
                  <a:latin typeface="Roboto Condensed"/>
                </a:rPr>
                <a:t>Giọng điệu: chân thành, tha thiết</a:t>
              </a:r>
            </a:p>
          </p:txBody>
        </p:sp>
      </p:grpSp>
      <p:grpSp>
        <p:nvGrpSpPr>
          <p:cNvPr id="15" name="Group 15"/>
          <p:cNvGrpSpPr/>
          <p:nvPr/>
        </p:nvGrpSpPr>
        <p:grpSpPr>
          <a:xfrm>
            <a:off x="842986" y="600893"/>
            <a:ext cx="8048688" cy="1564728"/>
            <a:chOff x="0" y="0"/>
            <a:chExt cx="2119819" cy="412110"/>
          </a:xfrm>
        </p:grpSpPr>
        <p:sp>
          <p:nvSpPr>
            <p:cNvPr id="16" name="Freeform 16"/>
            <p:cNvSpPr/>
            <p:nvPr/>
          </p:nvSpPr>
          <p:spPr>
            <a:xfrm>
              <a:off x="0" y="0"/>
              <a:ext cx="2119819" cy="412110"/>
            </a:xfrm>
            <a:custGeom>
              <a:avLst/>
              <a:gdLst/>
              <a:ahLst/>
              <a:cxnLst/>
              <a:rect l="l" t="t" r="r" b="b"/>
              <a:pathLst>
                <a:path w="2119819" h="412110">
                  <a:moveTo>
                    <a:pt x="49056" y="0"/>
                  </a:moveTo>
                  <a:lnTo>
                    <a:pt x="2070763" y="0"/>
                  </a:lnTo>
                  <a:cubicBezTo>
                    <a:pt x="2097856" y="0"/>
                    <a:pt x="2119819" y="21963"/>
                    <a:pt x="2119819" y="49056"/>
                  </a:cubicBezTo>
                  <a:lnTo>
                    <a:pt x="2119819" y="363053"/>
                  </a:lnTo>
                  <a:cubicBezTo>
                    <a:pt x="2119819" y="390146"/>
                    <a:pt x="2097856" y="412110"/>
                    <a:pt x="2070763" y="412110"/>
                  </a:cubicBezTo>
                  <a:lnTo>
                    <a:pt x="49056" y="412110"/>
                  </a:lnTo>
                  <a:cubicBezTo>
                    <a:pt x="21963" y="412110"/>
                    <a:pt x="0" y="390146"/>
                    <a:pt x="0" y="363053"/>
                  </a:cubicBezTo>
                  <a:lnTo>
                    <a:pt x="0" y="49056"/>
                  </a:lnTo>
                  <a:cubicBezTo>
                    <a:pt x="0" y="21963"/>
                    <a:pt x="21963" y="0"/>
                    <a:pt x="49056" y="0"/>
                  </a:cubicBezTo>
                  <a:close/>
                </a:path>
              </a:pathLst>
            </a:custGeom>
            <a:solidFill>
              <a:srgbClr val="C4DFBD"/>
            </a:solidFill>
          </p:spPr>
          <p:txBody>
            <a:bodyPr/>
            <a:lstStyle/>
            <a:p>
              <a:endParaRPr lang="en-GB"/>
            </a:p>
          </p:txBody>
        </p:sp>
        <p:sp>
          <p:nvSpPr>
            <p:cNvPr id="17" name="TextBox 17"/>
            <p:cNvSpPr txBox="1"/>
            <p:nvPr/>
          </p:nvSpPr>
          <p:spPr>
            <a:xfrm>
              <a:off x="0" y="-47625"/>
              <a:ext cx="2119819" cy="459735"/>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1190624" y="762998"/>
            <a:ext cx="7639697" cy="1038151"/>
          </a:xfrm>
          <a:prstGeom prst="rect">
            <a:avLst/>
          </a:prstGeom>
        </p:spPr>
        <p:txBody>
          <a:bodyPr lIns="0" tIns="0" rIns="0" bIns="0" rtlCol="0" anchor="t">
            <a:spAutoFit/>
          </a:bodyPr>
          <a:lstStyle/>
          <a:p>
            <a:pPr algn="ctr">
              <a:lnSpc>
                <a:spcPts val="8400"/>
              </a:lnSpc>
              <a:spcBef>
                <a:spcPct val="0"/>
              </a:spcBef>
            </a:pPr>
            <a:r>
              <a:rPr lang="en-US" sz="6000">
                <a:solidFill>
                  <a:srgbClr val="44594D"/>
                </a:solidFill>
                <a:latin typeface="#9Slide07 SVNUT Triumph Press"/>
              </a:rPr>
              <a:t>2. Đọc văn bản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0000"/>
            </a:blip>
            <a:stretch>
              <a:fillRect l="-27462" r="-27462" b="-289203"/>
            </a:stretch>
          </a:blipFill>
        </p:spPr>
        <p:txBody>
          <a:bodyPr/>
          <a:lstStyle/>
          <a:p>
            <a:endParaRPr lang="en-GB"/>
          </a:p>
        </p:txBody>
      </p:sp>
      <p:grpSp>
        <p:nvGrpSpPr>
          <p:cNvPr id="3" name="Group 3"/>
          <p:cNvGrpSpPr/>
          <p:nvPr/>
        </p:nvGrpSpPr>
        <p:grpSpPr>
          <a:xfrm>
            <a:off x="551410" y="732647"/>
            <a:ext cx="7821710" cy="1283379"/>
            <a:chOff x="0" y="0"/>
            <a:chExt cx="2060039" cy="338009"/>
          </a:xfrm>
        </p:grpSpPr>
        <p:sp>
          <p:nvSpPr>
            <p:cNvPr id="4" name="Freeform 4"/>
            <p:cNvSpPr/>
            <p:nvPr/>
          </p:nvSpPr>
          <p:spPr>
            <a:xfrm>
              <a:off x="0" y="0"/>
              <a:ext cx="2060039" cy="338009"/>
            </a:xfrm>
            <a:custGeom>
              <a:avLst/>
              <a:gdLst/>
              <a:ahLst/>
              <a:cxnLst/>
              <a:rect l="l" t="t" r="r" b="b"/>
              <a:pathLst>
                <a:path w="2060039" h="338009">
                  <a:moveTo>
                    <a:pt x="50480" y="0"/>
                  </a:moveTo>
                  <a:lnTo>
                    <a:pt x="2009559" y="0"/>
                  </a:lnTo>
                  <a:cubicBezTo>
                    <a:pt x="2022947" y="0"/>
                    <a:pt x="2035787" y="5318"/>
                    <a:pt x="2045254" y="14785"/>
                  </a:cubicBezTo>
                  <a:cubicBezTo>
                    <a:pt x="2054721" y="24252"/>
                    <a:pt x="2060039" y="37092"/>
                    <a:pt x="2060039" y="50480"/>
                  </a:cubicBezTo>
                  <a:lnTo>
                    <a:pt x="2060039" y="287529"/>
                  </a:lnTo>
                  <a:cubicBezTo>
                    <a:pt x="2060039" y="300918"/>
                    <a:pt x="2054721" y="313757"/>
                    <a:pt x="2045254" y="323224"/>
                  </a:cubicBezTo>
                  <a:cubicBezTo>
                    <a:pt x="2035787" y="332691"/>
                    <a:pt x="2022947" y="338009"/>
                    <a:pt x="2009559" y="338009"/>
                  </a:cubicBezTo>
                  <a:lnTo>
                    <a:pt x="50480" y="338009"/>
                  </a:lnTo>
                  <a:cubicBezTo>
                    <a:pt x="37092" y="338009"/>
                    <a:pt x="24252" y="332691"/>
                    <a:pt x="14785" y="323224"/>
                  </a:cubicBezTo>
                  <a:cubicBezTo>
                    <a:pt x="5318" y="313757"/>
                    <a:pt x="0" y="300918"/>
                    <a:pt x="0" y="287529"/>
                  </a:cubicBezTo>
                  <a:lnTo>
                    <a:pt x="0" y="50480"/>
                  </a:lnTo>
                  <a:cubicBezTo>
                    <a:pt x="0" y="37092"/>
                    <a:pt x="5318" y="24252"/>
                    <a:pt x="14785" y="14785"/>
                  </a:cubicBezTo>
                  <a:cubicBezTo>
                    <a:pt x="24252" y="5318"/>
                    <a:pt x="37092" y="0"/>
                    <a:pt x="50480" y="0"/>
                  </a:cubicBezTo>
                  <a:close/>
                </a:path>
              </a:pathLst>
            </a:custGeom>
            <a:solidFill>
              <a:srgbClr val="C4DFBD"/>
            </a:solidFill>
          </p:spPr>
          <p:txBody>
            <a:bodyPr/>
            <a:lstStyle/>
            <a:p>
              <a:endParaRPr lang="en-GB"/>
            </a:p>
          </p:txBody>
        </p:sp>
        <p:sp>
          <p:nvSpPr>
            <p:cNvPr id="5" name="TextBox 5"/>
            <p:cNvSpPr txBox="1"/>
            <p:nvPr/>
          </p:nvSpPr>
          <p:spPr>
            <a:xfrm>
              <a:off x="0" y="-47625"/>
              <a:ext cx="2060039" cy="385634"/>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flipH="1">
            <a:off x="8373121" y="1824902"/>
            <a:ext cx="1690749" cy="1818010"/>
          </a:xfrm>
          <a:custGeom>
            <a:avLst/>
            <a:gdLst/>
            <a:ahLst/>
            <a:cxnLst/>
            <a:rect l="l" t="t" r="r" b="b"/>
            <a:pathLst>
              <a:path w="1690749" h="1818010">
                <a:moveTo>
                  <a:pt x="1690749" y="0"/>
                </a:moveTo>
                <a:lnTo>
                  <a:pt x="0" y="0"/>
                </a:lnTo>
                <a:lnTo>
                  <a:pt x="0" y="1818010"/>
                </a:lnTo>
                <a:lnTo>
                  <a:pt x="1690749" y="1818010"/>
                </a:lnTo>
                <a:lnTo>
                  <a:pt x="1690749" y="0"/>
                </a:lnTo>
                <a:close/>
              </a:path>
            </a:pathLst>
          </a:custGeom>
          <a:blipFill>
            <a:blip r:embed="rId3">
              <a:alphaModFix amt="74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Freeform 7"/>
          <p:cNvSpPr/>
          <p:nvPr/>
        </p:nvSpPr>
        <p:spPr>
          <a:xfrm>
            <a:off x="8667506" y="-1290606"/>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5"/>
            <a:stretch>
              <a:fillRect/>
            </a:stretch>
          </a:blipFill>
        </p:spPr>
        <p:txBody>
          <a:bodyPr/>
          <a:lstStyle/>
          <a:p>
            <a:endParaRPr lang="en-GB"/>
          </a:p>
        </p:txBody>
      </p:sp>
      <p:sp>
        <p:nvSpPr>
          <p:cNvPr id="8" name="Freeform 8"/>
          <p:cNvSpPr/>
          <p:nvPr/>
        </p:nvSpPr>
        <p:spPr>
          <a:xfrm>
            <a:off x="-1323924" y="3209373"/>
            <a:ext cx="5924959" cy="8372682"/>
          </a:xfrm>
          <a:custGeom>
            <a:avLst/>
            <a:gdLst/>
            <a:ahLst/>
            <a:cxnLst/>
            <a:rect l="l" t="t" r="r" b="b"/>
            <a:pathLst>
              <a:path w="5924959" h="8372682">
                <a:moveTo>
                  <a:pt x="0" y="0"/>
                </a:moveTo>
                <a:lnTo>
                  <a:pt x="5924959" y="0"/>
                </a:lnTo>
                <a:lnTo>
                  <a:pt x="5924959" y="8372682"/>
                </a:lnTo>
                <a:lnTo>
                  <a:pt x="0" y="8372682"/>
                </a:lnTo>
                <a:lnTo>
                  <a:pt x="0" y="0"/>
                </a:lnTo>
                <a:close/>
              </a:path>
            </a:pathLst>
          </a:custGeom>
          <a:blipFill>
            <a:blip r:embed="rId6"/>
            <a:stretch>
              <a:fillRect/>
            </a:stretch>
          </a:blipFill>
        </p:spPr>
        <p:txBody>
          <a:bodyPr/>
          <a:lstStyle/>
          <a:p>
            <a:endParaRPr lang="en-GB"/>
          </a:p>
        </p:txBody>
      </p:sp>
      <p:sp>
        <p:nvSpPr>
          <p:cNvPr id="9" name="Freeform 9"/>
          <p:cNvSpPr/>
          <p:nvPr/>
        </p:nvSpPr>
        <p:spPr>
          <a:xfrm>
            <a:off x="9697092" y="250699"/>
            <a:ext cx="8360235" cy="5622258"/>
          </a:xfrm>
          <a:custGeom>
            <a:avLst/>
            <a:gdLst/>
            <a:ahLst/>
            <a:cxnLst/>
            <a:rect l="l" t="t" r="r" b="b"/>
            <a:pathLst>
              <a:path w="8360235" h="5622258">
                <a:moveTo>
                  <a:pt x="0" y="0"/>
                </a:moveTo>
                <a:lnTo>
                  <a:pt x="8360234" y="0"/>
                </a:lnTo>
                <a:lnTo>
                  <a:pt x="8360234" y="5622258"/>
                </a:lnTo>
                <a:lnTo>
                  <a:pt x="0" y="56222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aphicFrame>
        <p:nvGraphicFramePr>
          <p:cNvPr id="10" name="Table 10"/>
          <p:cNvGraphicFramePr>
            <a:graphicFrameLocks noGrp="1"/>
          </p:cNvGraphicFramePr>
          <p:nvPr/>
        </p:nvGraphicFramePr>
        <p:xfrm>
          <a:off x="3617151" y="4890639"/>
          <a:ext cx="12559451" cy="4904928"/>
        </p:xfrm>
        <a:graphic>
          <a:graphicData uri="http://schemas.openxmlformats.org/drawingml/2006/table">
            <a:tbl>
              <a:tblPr/>
              <a:tblGrid>
                <a:gridCol w="10161819">
                  <a:extLst>
                    <a:ext uri="{9D8B030D-6E8A-4147-A177-3AD203B41FA5}">
                      <a16:colId xmlns:a16="http://schemas.microsoft.com/office/drawing/2014/main" val="20000"/>
                    </a:ext>
                  </a:extLst>
                </a:gridCol>
                <a:gridCol w="1160969">
                  <a:extLst>
                    <a:ext uri="{9D8B030D-6E8A-4147-A177-3AD203B41FA5}">
                      <a16:colId xmlns:a16="http://schemas.microsoft.com/office/drawing/2014/main" val="20001"/>
                    </a:ext>
                  </a:extLst>
                </a:gridCol>
                <a:gridCol w="1236663">
                  <a:extLst>
                    <a:ext uri="{9D8B030D-6E8A-4147-A177-3AD203B41FA5}">
                      <a16:colId xmlns:a16="http://schemas.microsoft.com/office/drawing/2014/main" val="20002"/>
                    </a:ext>
                  </a:extLst>
                </a:gridCol>
              </a:tblGrid>
              <a:tr h="704081">
                <a:tc>
                  <a:txBody>
                    <a:bodyPr/>
                    <a:lstStyle/>
                    <a:p>
                      <a:pPr algn="ctr">
                        <a:lnSpc>
                          <a:spcPts val="3868"/>
                        </a:lnSpc>
                        <a:defRPr/>
                      </a:pPr>
                      <a:r>
                        <a:rPr lang="en-US" sz="3223">
                          <a:solidFill>
                            <a:srgbClr val="000000"/>
                          </a:solidFill>
                          <a:latin typeface="Roboto Condensed Bold"/>
                        </a:rPr>
                        <a:t> Tiêu chí</a:t>
                      </a:r>
                      <a:endParaRPr lang="en-US" sz="1100"/>
                    </a:p>
                  </a:txBody>
                  <a:tcPr marL="76200" marR="76200" marT="76200" marB="76200" anchor="ctr">
                    <a:lnL w="8467" cap="flat" cmpd="sng" algn="ctr">
                      <a:solidFill>
                        <a:srgbClr val="8CC07E"/>
                      </a:solidFill>
                      <a:prstDash val="solid"/>
                      <a:round/>
                      <a:headEnd type="none" w="med" len="med"/>
                      <a:tailEnd type="none" w="med" len="med"/>
                    </a:lnL>
                    <a:lnR w="8467" cap="flat" cmpd="sng" algn="ctr">
                      <a:solidFill>
                        <a:srgbClr val="8CC07E"/>
                      </a:solidFill>
                      <a:prstDash val="solid"/>
                      <a:round/>
                      <a:headEnd type="none" w="med" len="med"/>
                      <a:tailEnd type="none" w="med" len="med"/>
                    </a:lnR>
                    <a:lnT w="8467" cap="flat" cmpd="sng" algn="ctr">
                      <a:solidFill>
                        <a:srgbClr val="8CC07E"/>
                      </a:solidFill>
                      <a:prstDash val="solid"/>
                      <a:round/>
                      <a:headEnd type="none" w="med" len="med"/>
                      <a:tailEnd type="none" w="med" len="med"/>
                    </a:lnT>
                    <a:lnB w="8467" cap="flat" cmpd="sng" algn="ctr">
                      <a:solidFill>
                        <a:srgbClr val="8CC07E"/>
                      </a:solidFill>
                      <a:prstDash val="sysDash"/>
                      <a:round/>
                      <a:headEnd type="none" w="med" len="med"/>
                      <a:tailEnd type="none" w="med" len="med"/>
                    </a:lnB>
                    <a:solidFill>
                      <a:srgbClr val="ECF8E9"/>
                    </a:solidFill>
                  </a:tcPr>
                </a:tc>
                <a:tc>
                  <a:txBody>
                    <a:bodyPr/>
                    <a:lstStyle/>
                    <a:p>
                      <a:pPr algn="ctr">
                        <a:lnSpc>
                          <a:spcPts val="3868"/>
                        </a:lnSpc>
                        <a:defRPr/>
                      </a:pPr>
                      <a:r>
                        <a:rPr lang="en-US" sz="3223">
                          <a:solidFill>
                            <a:srgbClr val="000000"/>
                          </a:solidFill>
                          <a:latin typeface="Roboto Condensed Bold"/>
                        </a:rPr>
                        <a:t> Có   </a:t>
                      </a:r>
                      <a:endParaRPr lang="en-US" sz="1100"/>
                    </a:p>
                  </a:txBody>
                  <a:tcPr marL="76200" marR="76200" marT="76200" marB="76200" anchor="ctr">
                    <a:lnL w="8467" cap="flat" cmpd="sng" algn="ctr">
                      <a:solidFill>
                        <a:srgbClr val="8CC07E"/>
                      </a:solidFill>
                      <a:prstDash val="solid"/>
                      <a:round/>
                      <a:headEnd type="none" w="med" len="med"/>
                      <a:tailEnd type="none" w="med" len="med"/>
                    </a:lnL>
                    <a:lnR w="8467" cap="flat" cmpd="sng" algn="ctr">
                      <a:solidFill>
                        <a:srgbClr val="8CC07E"/>
                      </a:solidFill>
                      <a:prstDash val="solid"/>
                      <a:round/>
                      <a:headEnd type="none" w="med" len="med"/>
                      <a:tailEnd type="none" w="med" len="med"/>
                    </a:lnR>
                    <a:lnT w="8467" cap="flat" cmpd="sng" algn="ctr">
                      <a:solidFill>
                        <a:srgbClr val="8CC07E"/>
                      </a:solidFill>
                      <a:prstDash val="solid"/>
                      <a:round/>
                      <a:headEnd type="none" w="med" len="med"/>
                      <a:tailEnd type="none" w="med" len="med"/>
                    </a:lnT>
                    <a:lnB w="8467" cap="flat" cmpd="sng" algn="ctr">
                      <a:solidFill>
                        <a:srgbClr val="8CC07E"/>
                      </a:solidFill>
                      <a:prstDash val="sysDash"/>
                      <a:round/>
                      <a:headEnd type="none" w="med" len="med"/>
                      <a:tailEnd type="none" w="med" len="med"/>
                    </a:lnB>
                    <a:solidFill>
                      <a:srgbClr val="ECF8E9"/>
                    </a:solidFill>
                  </a:tcPr>
                </a:tc>
                <a:tc>
                  <a:txBody>
                    <a:bodyPr/>
                    <a:lstStyle/>
                    <a:p>
                      <a:pPr algn="ctr">
                        <a:lnSpc>
                          <a:spcPts val="3868"/>
                        </a:lnSpc>
                        <a:defRPr/>
                      </a:pPr>
                      <a:r>
                        <a:rPr lang="en-US" sz="3223">
                          <a:solidFill>
                            <a:srgbClr val="000000"/>
                          </a:solidFill>
                          <a:latin typeface="Roboto Condensed Bold"/>
                        </a:rPr>
                        <a:t> Không</a:t>
                      </a:r>
                      <a:endParaRPr lang="en-US" sz="1100"/>
                    </a:p>
                  </a:txBody>
                  <a:tcPr marL="76200" marR="76200" marT="76200" marB="76200" anchor="ctr">
                    <a:lnL w="8467" cap="flat" cmpd="sng" algn="ctr">
                      <a:solidFill>
                        <a:srgbClr val="8CC07E"/>
                      </a:solidFill>
                      <a:prstDash val="solid"/>
                      <a:round/>
                      <a:headEnd type="none" w="med" len="med"/>
                      <a:tailEnd type="none" w="med" len="med"/>
                    </a:lnL>
                    <a:lnR w="8467" cap="flat" cmpd="sng" algn="ctr">
                      <a:solidFill>
                        <a:srgbClr val="8CC07E"/>
                      </a:solidFill>
                      <a:prstDash val="solid"/>
                      <a:round/>
                      <a:headEnd type="none" w="med" len="med"/>
                      <a:tailEnd type="none" w="med" len="med"/>
                    </a:lnR>
                    <a:lnT w="8467" cap="flat" cmpd="sng" algn="ctr">
                      <a:solidFill>
                        <a:srgbClr val="8CC07E"/>
                      </a:solidFill>
                      <a:prstDash val="solid"/>
                      <a:round/>
                      <a:headEnd type="none" w="med" len="med"/>
                      <a:tailEnd type="none" w="med" len="med"/>
                    </a:lnT>
                    <a:lnB w="8467" cap="flat" cmpd="sng" algn="ctr">
                      <a:solidFill>
                        <a:srgbClr val="8CC07E"/>
                      </a:solidFill>
                      <a:prstDash val="sysDash"/>
                      <a:round/>
                      <a:headEnd type="none" w="med" len="med"/>
                      <a:tailEnd type="none" w="med" len="med"/>
                    </a:lnB>
                    <a:solidFill>
                      <a:srgbClr val="ECF8E9"/>
                    </a:solidFill>
                  </a:tcPr>
                </a:tc>
                <a:extLst>
                  <a:ext uri="{0D108BD9-81ED-4DB2-BD59-A6C34878D82A}">
                    <a16:rowId xmlns:a16="http://schemas.microsoft.com/office/drawing/2014/main" val="10000"/>
                  </a:ext>
                </a:extLst>
              </a:tr>
              <a:tr h="712564">
                <a:tc>
                  <a:txBody>
                    <a:bodyPr/>
                    <a:lstStyle/>
                    <a:p>
                      <a:pPr algn="l">
                        <a:lnSpc>
                          <a:spcPts val="3988"/>
                        </a:lnSpc>
                        <a:defRPr/>
                      </a:pPr>
                      <a:r>
                        <a:rPr lang="en-US" sz="3323">
                          <a:solidFill>
                            <a:srgbClr val="000000"/>
                          </a:solidFill>
                          <a:latin typeface="Roboto Condensed"/>
                        </a:rPr>
                        <a:t>Đọc trôi chảy, không bỏ từ, thêm từ.</a:t>
                      </a:r>
                      <a:endParaRPr lang="en-US" sz="1100"/>
                    </a:p>
                  </a:txBody>
                  <a:tcPr marL="76200" marR="76200" marT="76200" marB="76200" anchor="ctr">
                    <a:lnL w="8467" cap="flat" cmpd="sng" algn="ctr">
                      <a:solidFill>
                        <a:srgbClr val="8CC07E"/>
                      </a:solidFill>
                      <a:prstDash val="solid"/>
                      <a:round/>
                      <a:headEnd type="none" w="med" len="med"/>
                      <a:tailEnd type="none" w="med" len="med"/>
                    </a:lnL>
                    <a:lnR w="8467" cap="flat" cmpd="sng" algn="ctr">
                      <a:solidFill>
                        <a:srgbClr val="8CC07E"/>
                      </a:solidFill>
                      <a:prstDash val="solid"/>
                      <a:round/>
                      <a:headEnd type="none" w="med" len="med"/>
                      <a:tailEnd type="none" w="med" len="med"/>
                    </a:lnR>
                    <a:lnT w="8467" cap="flat" cmpd="sng" algn="ctr">
                      <a:solidFill>
                        <a:srgbClr val="8CC07E"/>
                      </a:solidFill>
                      <a:prstDash val="sysDash"/>
                      <a:round/>
                      <a:headEnd type="none" w="med" len="med"/>
                      <a:tailEnd type="none" w="med" len="med"/>
                    </a:lnT>
                    <a:lnB w="8467" cap="flat" cmpd="sng" algn="ctr">
                      <a:solidFill>
                        <a:srgbClr val="8CC07E"/>
                      </a:solidFill>
                      <a:prstDash val="solid"/>
                      <a:round/>
                      <a:headEnd type="none" w="med" len="med"/>
                      <a:tailEnd type="none" w="med" len="med"/>
                    </a:lnB>
                  </a:tcPr>
                </a:tc>
                <a:tc>
                  <a:txBody>
                    <a:bodyPr/>
                    <a:lstStyle/>
                    <a:p>
                      <a:pPr algn="l">
                        <a:lnSpc>
                          <a:spcPts val="1120"/>
                        </a:lnSpc>
                        <a:defRPr/>
                      </a:pPr>
                      <a:endParaRPr lang="en-US" sz="1100"/>
                    </a:p>
                  </a:txBody>
                  <a:tcPr marL="76200" marR="76200" marT="76200" marB="76200" anchor="ctr">
                    <a:lnL w="8467" cap="flat" cmpd="sng" algn="ctr">
                      <a:solidFill>
                        <a:srgbClr val="8CC07E"/>
                      </a:solidFill>
                      <a:prstDash val="solid"/>
                      <a:round/>
                      <a:headEnd type="none" w="med" len="med"/>
                      <a:tailEnd type="none" w="med" len="med"/>
                    </a:lnL>
                    <a:lnR w="8467" cap="flat" cmpd="sng" algn="ctr">
                      <a:solidFill>
                        <a:srgbClr val="8CC07E"/>
                      </a:solidFill>
                      <a:prstDash val="solid"/>
                      <a:round/>
                      <a:headEnd type="none" w="med" len="med"/>
                      <a:tailEnd type="none" w="med" len="med"/>
                    </a:lnR>
                    <a:lnT w="8467" cap="flat" cmpd="sng" algn="ctr">
                      <a:solidFill>
                        <a:srgbClr val="8CC07E"/>
                      </a:solidFill>
                      <a:prstDash val="sysDash"/>
                      <a:round/>
                      <a:headEnd type="none" w="med" len="med"/>
                      <a:tailEnd type="none" w="med" len="med"/>
                    </a:lnT>
                    <a:lnB w="8467" cap="flat" cmpd="sng" algn="ctr">
                      <a:solidFill>
                        <a:srgbClr val="8CC07E"/>
                      </a:solidFill>
                      <a:prstDash val="solid"/>
                      <a:round/>
                      <a:headEnd type="none" w="med" len="med"/>
                      <a:tailEnd type="none" w="med" len="med"/>
                    </a:lnB>
                  </a:tcPr>
                </a:tc>
                <a:tc>
                  <a:txBody>
                    <a:bodyPr/>
                    <a:lstStyle/>
                    <a:p>
                      <a:pPr algn="l">
                        <a:lnSpc>
                          <a:spcPts val="1120"/>
                        </a:lnSpc>
                        <a:defRPr/>
                      </a:pPr>
                      <a:endParaRPr lang="en-US" sz="1100"/>
                    </a:p>
                  </a:txBody>
                  <a:tcPr marL="76200" marR="76200" marT="76200" marB="76200" anchor="ctr">
                    <a:lnL w="8467" cap="flat" cmpd="sng" algn="ctr">
                      <a:solidFill>
                        <a:srgbClr val="8CC07E"/>
                      </a:solidFill>
                      <a:prstDash val="solid"/>
                      <a:round/>
                      <a:headEnd type="none" w="med" len="med"/>
                      <a:tailEnd type="none" w="med" len="med"/>
                    </a:lnL>
                    <a:lnR w="8467" cap="flat" cmpd="sng" algn="ctr">
                      <a:solidFill>
                        <a:srgbClr val="8CC07E"/>
                      </a:solidFill>
                      <a:prstDash val="solid"/>
                      <a:round/>
                      <a:headEnd type="none" w="med" len="med"/>
                      <a:tailEnd type="none" w="med" len="med"/>
                    </a:lnR>
                    <a:lnT w="8467" cap="flat" cmpd="sng" algn="ctr">
                      <a:solidFill>
                        <a:srgbClr val="8CC07E"/>
                      </a:solidFill>
                      <a:prstDash val="sysDash"/>
                      <a:round/>
                      <a:headEnd type="none" w="med" len="med"/>
                      <a:tailEnd type="none" w="med" len="med"/>
                    </a:lnT>
                    <a:lnB w="8467" cap="flat" cmpd="sng" algn="ctr">
                      <a:solidFill>
                        <a:srgbClr val="8CC07E"/>
                      </a:solidFill>
                      <a:prstDash val="solid"/>
                      <a:round/>
                      <a:headEnd type="none" w="med" len="med"/>
                      <a:tailEnd type="none" w="med" len="med"/>
                    </a:lnB>
                  </a:tcPr>
                </a:tc>
                <a:extLst>
                  <a:ext uri="{0D108BD9-81ED-4DB2-BD59-A6C34878D82A}">
                    <a16:rowId xmlns:a16="http://schemas.microsoft.com/office/drawing/2014/main" val="10001"/>
                  </a:ext>
                </a:extLst>
              </a:tr>
              <a:tr h="1162157">
                <a:tc>
                  <a:txBody>
                    <a:bodyPr/>
                    <a:lstStyle/>
                    <a:p>
                      <a:pPr algn="just">
                        <a:lnSpc>
                          <a:spcPts val="3988"/>
                        </a:lnSpc>
                        <a:defRPr/>
                      </a:pPr>
                      <a:r>
                        <a:rPr lang="en-US" sz="3323">
                          <a:solidFill>
                            <a:srgbClr val="000000"/>
                          </a:solidFill>
                          <a:latin typeface="Roboto Condensed"/>
                        </a:rPr>
                        <a:t>Đọc to, rõ bảo đảm trong không gian lớp học, cả lớp cùng nghe được.</a:t>
                      </a:r>
                      <a:endParaRPr lang="en-US" sz="1100"/>
                    </a:p>
                  </a:txBody>
                  <a:tcPr marL="76200" marR="76200" marT="76200" marB="76200" anchor="ctr">
                    <a:lnL w="8467" cap="flat" cmpd="sng" algn="ctr">
                      <a:solidFill>
                        <a:srgbClr val="8CC07E"/>
                      </a:solidFill>
                      <a:prstDash val="solid"/>
                      <a:round/>
                      <a:headEnd type="none" w="med" len="med"/>
                      <a:tailEnd type="none" w="med" len="med"/>
                    </a:lnL>
                    <a:lnR w="8467" cap="flat" cmpd="sng" algn="ctr">
                      <a:solidFill>
                        <a:srgbClr val="8CC07E"/>
                      </a:solidFill>
                      <a:prstDash val="solid"/>
                      <a:round/>
                      <a:headEnd type="none" w="med" len="med"/>
                      <a:tailEnd type="none" w="med" len="med"/>
                    </a:lnR>
                    <a:lnT w="8467" cap="flat" cmpd="sng" algn="ctr">
                      <a:solidFill>
                        <a:srgbClr val="8CC07E"/>
                      </a:solidFill>
                      <a:prstDash val="solid"/>
                      <a:round/>
                      <a:headEnd type="none" w="med" len="med"/>
                      <a:tailEnd type="none" w="med" len="med"/>
                    </a:lnT>
                    <a:lnB w="8467" cap="flat" cmpd="sng" algn="ctr">
                      <a:solidFill>
                        <a:srgbClr val="8CC07E"/>
                      </a:solidFill>
                      <a:prstDash val="solid"/>
                      <a:round/>
                      <a:headEnd type="none" w="med" len="med"/>
                      <a:tailEnd type="none" w="med" len="med"/>
                    </a:lnB>
                  </a:tcPr>
                </a:tc>
                <a:tc>
                  <a:txBody>
                    <a:bodyPr/>
                    <a:lstStyle/>
                    <a:p>
                      <a:pPr algn="l">
                        <a:lnSpc>
                          <a:spcPts val="1120"/>
                        </a:lnSpc>
                        <a:defRPr/>
                      </a:pPr>
                      <a:endParaRPr lang="en-US" sz="1100"/>
                    </a:p>
                  </a:txBody>
                  <a:tcPr marL="76200" marR="76200" marT="76200" marB="76200" anchor="ctr">
                    <a:lnL w="8467" cap="flat" cmpd="sng" algn="ctr">
                      <a:solidFill>
                        <a:srgbClr val="8CC07E"/>
                      </a:solidFill>
                      <a:prstDash val="solid"/>
                      <a:round/>
                      <a:headEnd type="none" w="med" len="med"/>
                      <a:tailEnd type="none" w="med" len="med"/>
                    </a:lnL>
                    <a:lnR w="8467" cap="flat" cmpd="sng" algn="ctr">
                      <a:solidFill>
                        <a:srgbClr val="8CC07E"/>
                      </a:solidFill>
                      <a:prstDash val="solid"/>
                      <a:round/>
                      <a:headEnd type="none" w="med" len="med"/>
                      <a:tailEnd type="none" w="med" len="med"/>
                    </a:lnR>
                    <a:lnT w="8467" cap="flat" cmpd="sng" algn="ctr">
                      <a:solidFill>
                        <a:srgbClr val="8CC07E"/>
                      </a:solidFill>
                      <a:prstDash val="solid"/>
                      <a:round/>
                      <a:headEnd type="none" w="med" len="med"/>
                      <a:tailEnd type="none" w="med" len="med"/>
                    </a:lnT>
                    <a:lnB w="8467" cap="flat" cmpd="sng" algn="ctr">
                      <a:solidFill>
                        <a:srgbClr val="8CC07E"/>
                      </a:solidFill>
                      <a:prstDash val="solid"/>
                      <a:round/>
                      <a:headEnd type="none" w="med" len="med"/>
                      <a:tailEnd type="none" w="med" len="med"/>
                    </a:lnB>
                  </a:tcPr>
                </a:tc>
                <a:tc>
                  <a:txBody>
                    <a:bodyPr/>
                    <a:lstStyle/>
                    <a:p>
                      <a:pPr algn="l">
                        <a:lnSpc>
                          <a:spcPts val="1120"/>
                        </a:lnSpc>
                        <a:defRPr/>
                      </a:pPr>
                      <a:endParaRPr lang="en-US" sz="1100"/>
                    </a:p>
                  </a:txBody>
                  <a:tcPr marL="76200" marR="76200" marT="76200" marB="76200" anchor="ctr">
                    <a:lnL w="8467" cap="flat" cmpd="sng" algn="ctr">
                      <a:solidFill>
                        <a:srgbClr val="8CC07E"/>
                      </a:solidFill>
                      <a:prstDash val="solid"/>
                      <a:round/>
                      <a:headEnd type="none" w="med" len="med"/>
                      <a:tailEnd type="none" w="med" len="med"/>
                    </a:lnL>
                    <a:lnR w="8467" cap="flat" cmpd="sng" algn="ctr">
                      <a:solidFill>
                        <a:srgbClr val="8CC07E"/>
                      </a:solidFill>
                      <a:prstDash val="solid"/>
                      <a:round/>
                      <a:headEnd type="none" w="med" len="med"/>
                      <a:tailEnd type="none" w="med" len="med"/>
                    </a:lnR>
                    <a:lnT w="8467" cap="flat" cmpd="sng" algn="ctr">
                      <a:solidFill>
                        <a:srgbClr val="8CC07E"/>
                      </a:solidFill>
                      <a:prstDash val="solid"/>
                      <a:round/>
                      <a:headEnd type="none" w="med" len="med"/>
                      <a:tailEnd type="none" w="med" len="med"/>
                    </a:lnT>
                    <a:lnB w="8467" cap="flat" cmpd="sng" algn="ctr">
                      <a:solidFill>
                        <a:srgbClr val="8CC07E"/>
                      </a:solidFill>
                      <a:prstDash val="solid"/>
                      <a:round/>
                      <a:headEnd type="none" w="med" len="med"/>
                      <a:tailEnd type="none" w="med" len="med"/>
                    </a:lnB>
                  </a:tcPr>
                </a:tc>
                <a:extLst>
                  <a:ext uri="{0D108BD9-81ED-4DB2-BD59-A6C34878D82A}">
                    <a16:rowId xmlns:a16="http://schemas.microsoft.com/office/drawing/2014/main" val="10002"/>
                  </a:ext>
                </a:extLst>
              </a:tr>
              <a:tr h="712564">
                <a:tc>
                  <a:txBody>
                    <a:bodyPr/>
                    <a:lstStyle/>
                    <a:p>
                      <a:pPr algn="l">
                        <a:lnSpc>
                          <a:spcPts val="3988"/>
                        </a:lnSpc>
                        <a:defRPr/>
                      </a:pPr>
                      <a:r>
                        <a:rPr lang="en-US" sz="3323">
                          <a:solidFill>
                            <a:srgbClr val="000000"/>
                          </a:solidFill>
                          <a:latin typeface="Roboto Condensed"/>
                        </a:rPr>
                        <a:t>Tốc độ đọc phù hợp.</a:t>
                      </a:r>
                      <a:endParaRPr lang="en-US" sz="1100"/>
                    </a:p>
                  </a:txBody>
                  <a:tcPr marL="76200" marR="76200" marT="76200" marB="76200" anchor="ctr">
                    <a:lnL w="8467" cap="flat" cmpd="sng" algn="ctr">
                      <a:solidFill>
                        <a:srgbClr val="8CC07E"/>
                      </a:solidFill>
                      <a:prstDash val="solid"/>
                      <a:round/>
                      <a:headEnd type="none" w="med" len="med"/>
                      <a:tailEnd type="none" w="med" len="med"/>
                    </a:lnL>
                    <a:lnR w="8467" cap="flat" cmpd="sng" algn="ctr">
                      <a:solidFill>
                        <a:srgbClr val="8CC07E"/>
                      </a:solidFill>
                      <a:prstDash val="solid"/>
                      <a:round/>
                      <a:headEnd type="none" w="med" len="med"/>
                      <a:tailEnd type="none" w="med" len="med"/>
                    </a:lnR>
                    <a:lnT w="8467" cap="flat" cmpd="sng" algn="ctr">
                      <a:solidFill>
                        <a:srgbClr val="8CC07E"/>
                      </a:solidFill>
                      <a:prstDash val="solid"/>
                      <a:round/>
                      <a:headEnd type="none" w="med" len="med"/>
                      <a:tailEnd type="none" w="med" len="med"/>
                    </a:lnT>
                    <a:lnB w="8467" cap="flat" cmpd="sng" algn="ctr">
                      <a:solidFill>
                        <a:srgbClr val="8CC07E"/>
                      </a:solidFill>
                      <a:prstDash val="solid"/>
                      <a:round/>
                      <a:headEnd type="none" w="med" len="med"/>
                      <a:tailEnd type="none" w="med" len="med"/>
                    </a:lnB>
                  </a:tcPr>
                </a:tc>
                <a:tc>
                  <a:txBody>
                    <a:bodyPr/>
                    <a:lstStyle/>
                    <a:p>
                      <a:pPr algn="l">
                        <a:lnSpc>
                          <a:spcPts val="1120"/>
                        </a:lnSpc>
                        <a:defRPr/>
                      </a:pPr>
                      <a:endParaRPr lang="en-US" sz="1100"/>
                    </a:p>
                  </a:txBody>
                  <a:tcPr marL="76200" marR="76200" marT="76200" marB="76200" anchor="ctr">
                    <a:lnL w="8467" cap="flat" cmpd="sng" algn="ctr">
                      <a:solidFill>
                        <a:srgbClr val="8CC07E"/>
                      </a:solidFill>
                      <a:prstDash val="solid"/>
                      <a:round/>
                      <a:headEnd type="none" w="med" len="med"/>
                      <a:tailEnd type="none" w="med" len="med"/>
                    </a:lnL>
                    <a:lnR w="8467" cap="flat" cmpd="sng" algn="ctr">
                      <a:solidFill>
                        <a:srgbClr val="8CC07E"/>
                      </a:solidFill>
                      <a:prstDash val="solid"/>
                      <a:round/>
                      <a:headEnd type="none" w="med" len="med"/>
                      <a:tailEnd type="none" w="med" len="med"/>
                    </a:lnR>
                    <a:lnT w="8467" cap="flat" cmpd="sng" algn="ctr">
                      <a:solidFill>
                        <a:srgbClr val="8CC07E"/>
                      </a:solidFill>
                      <a:prstDash val="solid"/>
                      <a:round/>
                      <a:headEnd type="none" w="med" len="med"/>
                      <a:tailEnd type="none" w="med" len="med"/>
                    </a:lnT>
                    <a:lnB w="8467" cap="flat" cmpd="sng" algn="ctr">
                      <a:solidFill>
                        <a:srgbClr val="8CC07E"/>
                      </a:solidFill>
                      <a:prstDash val="solid"/>
                      <a:round/>
                      <a:headEnd type="none" w="med" len="med"/>
                      <a:tailEnd type="none" w="med" len="med"/>
                    </a:lnB>
                  </a:tcPr>
                </a:tc>
                <a:tc>
                  <a:txBody>
                    <a:bodyPr/>
                    <a:lstStyle/>
                    <a:p>
                      <a:pPr algn="l">
                        <a:lnSpc>
                          <a:spcPts val="1120"/>
                        </a:lnSpc>
                        <a:defRPr/>
                      </a:pPr>
                      <a:endParaRPr lang="en-US" sz="1100"/>
                    </a:p>
                  </a:txBody>
                  <a:tcPr marL="76200" marR="76200" marT="76200" marB="76200" anchor="ctr">
                    <a:lnL w="8467" cap="flat" cmpd="sng" algn="ctr">
                      <a:solidFill>
                        <a:srgbClr val="8CC07E"/>
                      </a:solidFill>
                      <a:prstDash val="solid"/>
                      <a:round/>
                      <a:headEnd type="none" w="med" len="med"/>
                      <a:tailEnd type="none" w="med" len="med"/>
                    </a:lnL>
                    <a:lnR w="8467" cap="flat" cmpd="sng" algn="ctr">
                      <a:solidFill>
                        <a:srgbClr val="8CC07E"/>
                      </a:solidFill>
                      <a:prstDash val="solid"/>
                      <a:round/>
                      <a:headEnd type="none" w="med" len="med"/>
                      <a:tailEnd type="none" w="med" len="med"/>
                    </a:lnR>
                    <a:lnT w="8467" cap="flat" cmpd="sng" algn="ctr">
                      <a:solidFill>
                        <a:srgbClr val="8CC07E"/>
                      </a:solidFill>
                      <a:prstDash val="solid"/>
                      <a:round/>
                      <a:headEnd type="none" w="med" len="med"/>
                      <a:tailEnd type="none" w="med" len="med"/>
                    </a:lnT>
                    <a:lnB w="8467" cap="flat" cmpd="sng" algn="ctr">
                      <a:solidFill>
                        <a:srgbClr val="8CC07E"/>
                      </a:solidFill>
                      <a:prstDash val="solid"/>
                      <a:round/>
                      <a:headEnd type="none" w="med" len="med"/>
                      <a:tailEnd type="none" w="med" len="med"/>
                    </a:lnB>
                  </a:tcPr>
                </a:tc>
                <a:extLst>
                  <a:ext uri="{0D108BD9-81ED-4DB2-BD59-A6C34878D82A}">
                    <a16:rowId xmlns:a16="http://schemas.microsoft.com/office/drawing/2014/main" val="10003"/>
                  </a:ext>
                </a:extLst>
              </a:tr>
              <a:tr h="1162157">
                <a:tc>
                  <a:txBody>
                    <a:bodyPr/>
                    <a:lstStyle/>
                    <a:p>
                      <a:pPr algn="just">
                        <a:lnSpc>
                          <a:spcPts val="3988"/>
                        </a:lnSpc>
                        <a:defRPr/>
                      </a:pPr>
                      <a:r>
                        <a:rPr lang="en-US" sz="3323">
                          <a:solidFill>
                            <a:srgbClr val="000000"/>
                          </a:solidFill>
                          <a:latin typeface="Roboto Condensed"/>
                        </a:rPr>
                        <a:t>Sử dụng giọng điệu khác nhau để thể hiện được cảm xúc của nhân vật trữ tình.</a:t>
                      </a:r>
                      <a:endParaRPr lang="en-US" sz="1100"/>
                    </a:p>
                  </a:txBody>
                  <a:tcPr marL="76200" marR="76200" marT="76200" marB="76200" anchor="ctr">
                    <a:lnL w="8467" cap="flat" cmpd="sng" algn="ctr">
                      <a:solidFill>
                        <a:srgbClr val="8CC07E"/>
                      </a:solidFill>
                      <a:prstDash val="solid"/>
                      <a:round/>
                      <a:headEnd type="none" w="med" len="med"/>
                      <a:tailEnd type="none" w="med" len="med"/>
                    </a:lnL>
                    <a:lnR w="8467" cap="flat" cmpd="sng" algn="ctr">
                      <a:solidFill>
                        <a:srgbClr val="8CC07E"/>
                      </a:solidFill>
                      <a:prstDash val="solid"/>
                      <a:round/>
                      <a:headEnd type="none" w="med" len="med"/>
                      <a:tailEnd type="none" w="med" len="med"/>
                    </a:lnR>
                    <a:lnT w="8467" cap="flat" cmpd="sng" algn="ctr">
                      <a:solidFill>
                        <a:srgbClr val="8CC07E"/>
                      </a:solidFill>
                      <a:prstDash val="solid"/>
                      <a:round/>
                      <a:headEnd type="none" w="med" len="med"/>
                      <a:tailEnd type="none" w="med" len="med"/>
                    </a:lnT>
                    <a:lnB w="8467" cap="flat" cmpd="sng" algn="ctr">
                      <a:solidFill>
                        <a:srgbClr val="8CC07E"/>
                      </a:solidFill>
                      <a:prstDash val="solid"/>
                      <a:round/>
                      <a:headEnd type="none" w="med" len="med"/>
                      <a:tailEnd type="none" w="med" len="med"/>
                    </a:lnB>
                  </a:tcPr>
                </a:tc>
                <a:tc>
                  <a:txBody>
                    <a:bodyPr/>
                    <a:lstStyle/>
                    <a:p>
                      <a:pPr algn="l">
                        <a:lnSpc>
                          <a:spcPts val="1120"/>
                        </a:lnSpc>
                        <a:defRPr/>
                      </a:pPr>
                      <a:endParaRPr lang="en-US" sz="1100"/>
                    </a:p>
                  </a:txBody>
                  <a:tcPr marL="76200" marR="76200" marT="76200" marB="76200" anchor="ctr">
                    <a:lnL w="8467" cap="flat" cmpd="sng" algn="ctr">
                      <a:solidFill>
                        <a:srgbClr val="8CC07E"/>
                      </a:solidFill>
                      <a:prstDash val="solid"/>
                      <a:round/>
                      <a:headEnd type="none" w="med" len="med"/>
                      <a:tailEnd type="none" w="med" len="med"/>
                    </a:lnL>
                    <a:lnR w="8467" cap="flat" cmpd="sng" algn="ctr">
                      <a:solidFill>
                        <a:srgbClr val="8CC07E"/>
                      </a:solidFill>
                      <a:prstDash val="solid"/>
                      <a:round/>
                      <a:headEnd type="none" w="med" len="med"/>
                      <a:tailEnd type="none" w="med" len="med"/>
                    </a:lnR>
                    <a:lnT w="8467" cap="flat" cmpd="sng" algn="ctr">
                      <a:solidFill>
                        <a:srgbClr val="8CC07E"/>
                      </a:solidFill>
                      <a:prstDash val="solid"/>
                      <a:round/>
                      <a:headEnd type="none" w="med" len="med"/>
                      <a:tailEnd type="none" w="med" len="med"/>
                    </a:lnT>
                    <a:lnB w="8467" cap="flat" cmpd="sng" algn="ctr">
                      <a:solidFill>
                        <a:srgbClr val="8CC07E"/>
                      </a:solidFill>
                      <a:prstDash val="solid"/>
                      <a:round/>
                      <a:headEnd type="none" w="med" len="med"/>
                      <a:tailEnd type="none" w="med" len="med"/>
                    </a:lnB>
                  </a:tcPr>
                </a:tc>
                <a:tc>
                  <a:txBody>
                    <a:bodyPr/>
                    <a:lstStyle/>
                    <a:p>
                      <a:pPr algn="l">
                        <a:lnSpc>
                          <a:spcPts val="1120"/>
                        </a:lnSpc>
                        <a:defRPr/>
                      </a:pPr>
                      <a:endParaRPr lang="en-US" sz="1100"/>
                    </a:p>
                  </a:txBody>
                  <a:tcPr marL="76200" marR="76200" marT="76200" marB="76200" anchor="ctr">
                    <a:lnL w="8467" cap="flat" cmpd="sng" algn="ctr">
                      <a:solidFill>
                        <a:srgbClr val="8CC07E"/>
                      </a:solidFill>
                      <a:prstDash val="solid"/>
                      <a:round/>
                      <a:headEnd type="none" w="med" len="med"/>
                      <a:tailEnd type="none" w="med" len="med"/>
                    </a:lnL>
                    <a:lnR w="8467" cap="flat" cmpd="sng" algn="ctr">
                      <a:solidFill>
                        <a:srgbClr val="8CC07E"/>
                      </a:solidFill>
                      <a:prstDash val="solid"/>
                      <a:round/>
                      <a:headEnd type="none" w="med" len="med"/>
                      <a:tailEnd type="none" w="med" len="med"/>
                    </a:lnR>
                    <a:lnT w="8467" cap="flat" cmpd="sng" algn="ctr">
                      <a:solidFill>
                        <a:srgbClr val="8CC07E"/>
                      </a:solidFill>
                      <a:prstDash val="solid"/>
                      <a:round/>
                      <a:headEnd type="none" w="med" len="med"/>
                      <a:tailEnd type="none" w="med" len="med"/>
                    </a:lnT>
                    <a:lnB w="8467" cap="flat" cmpd="sng" algn="ctr">
                      <a:solidFill>
                        <a:srgbClr val="8CC07E"/>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1" name="Freeform 11"/>
          <p:cNvSpPr/>
          <p:nvPr/>
        </p:nvSpPr>
        <p:spPr>
          <a:xfrm flipH="1">
            <a:off x="8191108" y="2978152"/>
            <a:ext cx="1690749" cy="1818010"/>
          </a:xfrm>
          <a:custGeom>
            <a:avLst/>
            <a:gdLst/>
            <a:ahLst/>
            <a:cxnLst/>
            <a:rect l="l" t="t" r="r" b="b"/>
            <a:pathLst>
              <a:path w="1690749" h="1818010">
                <a:moveTo>
                  <a:pt x="1690749" y="0"/>
                </a:moveTo>
                <a:lnTo>
                  <a:pt x="0" y="0"/>
                </a:lnTo>
                <a:lnTo>
                  <a:pt x="0" y="1818010"/>
                </a:lnTo>
                <a:lnTo>
                  <a:pt x="1690749" y="1818010"/>
                </a:lnTo>
                <a:lnTo>
                  <a:pt x="1690749" y="0"/>
                </a:lnTo>
                <a:close/>
              </a:path>
            </a:pathLst>
          </a:custGeom>
          <a:blipFill>
            <a:blip r:embed="rId3">
              <a:alphaModFix amt="74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2" name="TextBox 12"/>
          <p:cNvSpPr txBox="1"/>
          <p:nvPr/>
        </p:nvSpPr>
        <p:spPr>
          <a:xfrm>
            <a:off x="551410" y="885825"/>
            <a:ext cx="7639697" cy="1130201"/>
          </a:xfrm>
          <a:prstGeom prst="rect">
            <a:avLst/>
          </a:prstGeom>
        </p:spPr>
        <p:txBody>
          <a:bodyPr lIns="0" tIns="0" rIns="0" bIns="0" rtlCol="0" anchor="t">
            <a:spAutoFit/>
          </a:bodyPr>
          <a:lstStyle/>
          <a:p>
            <a:pPr algn="ctr">
              <a:lnSpc>
                <a:spcPts val="9100"/>
              </a:lnSpc>
              <a:spcBef>
                <a:spcPct val="0"/>
              </a:spcBef>
            </a:pPr>
            <a:r>
              <a:rPr lang="en-US" sz="6500">
                <a:solidFill>
                  <a:srgbClr val="000000"/>
                </a:solidFill>
                <a:latin typeface="#9Slide07 SVNUT Triumph Press"/>
              </a:rPr>
              <a:t>2. Đọc văn bản</a:t>
            </a:r>
          </a:p>
        </p:txBody>
      </p:sp>
      <p:sp>
        <p:nvSpPr>
          <p:cNvPr id="13" name="TextBox 13"/>
          <p:cNvSpPr txBox="1"/>
          <p:nvPr/>
        </p:nvSpPr>
        <p:spPr>
          <a:xfrm>
            <a:off x="10063870" y="914400"/>
            <a:ext cx="7993456" cy="3524714"/>
          </a:xfrm>
          <a:prstGeom prst="rect">
            <a:avLst/>
          </a:prstGeom>
        </p:spPr>
        <p:txBody>
          <a:bodyPr lIns="0" tIns="0" rIns="0" bIns="0" rtlCol="0" anchor="t">
            <a:spAutoFit/>
          </a:bodyPr>
          <a:lstStyle/>
          <a:p>
            <a:pPr algn="just">
              <a:lnSpc>
                <a:spcPts val="6999"/>
              </a:lnSpc>
            </a:pPr>
            <a:r>
              <a:rPr lang="en-US" sz="4999">
                <a:solidFill>
                  <a:srgbClr val="0C0C0B"/>
                </a:solidFill>
                <a:latin typeface="#9Slide05 VL Fadilla"/>
              </a:rPr>
              <a:t>Quả cau nho nhỏ, miếng trầu hôi,</a:t>
            </a:r>
          </a:p>
          <a:p>
            <a:pPr algn="just">
              <a:lnSpc>
                <a:spcPts val="6999"/>
              </a:lnSpc>
            </a:pPr>
            <a:r>
              <a:rPr lang="en-US" sz="4999">
                <a:solidFill>
                  <a:srgbClr val="0C0C0B"/>
                </a:solidFill>
                <a:latin typeface="#9Slide05 VL Fadilla"/>
              </a:rPr>
              <a:t>Này của Xuân Hương mới quệt rồi.</a:t>
            </a:r>
          </a:p>
          <a:p>
            <a:pPr algn="just">
              <a:lnSpc>
                <a:spcPts val="6999"/>
              </a:lnSpc>
            </a:pPr>
            <a:r>
              <a:rPr lang="en-US" sz="4999">
                <a:solidFill>
                  <a:srgbClr val="0C0C0B"/>
                </a:solidFill>
                <a:latin typeface="#9Slide05 VL Fadilla"/>
              </a:rPr>
              <a:t>Có phải duyên nhau thì thắm lại,</a:t>
            </a:r>
          </a:p>
          <a:p>
            <a:pPr algn="just">
              <a:lnSpc>
                <a:spcPts val="6999"/>
              </a:lnSpc>
              <a:spcBef>
                <a:spcPct val="0"/>
              </a:spcBef>
            </a:pPr>
            <a:r>
              <a:rPr lang="en-US" sz="4999">
                <a:solidFill>
                  <a:srgbClr val="0C0C0B"/>
                </a:solidFill>
                <a:latin typeface="#9Slide05 VL Fadilla"/>
              </a:rPr>
              <a:t>Đừng xanh như lá, bạc như vôi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0000"/>
            </a:blip>
            <a:stretch>
              <a:fillRect l="-27462" r="-27462" b="-289203"/>
            </a:stretch>
          </a:blipFill>
        </p:spPr>
        <p:txBody>
          <a:bodyPr/>
          <a:lstStyle/>
          <a:p>
            <a:endParaRPr lang="en-GB"/>
          </a:p>
        </p:txBody>
      </p:sp>
      <p:sp>
        <p:nvSpPr>
          <p:cNvPr id="3" name="Freeform 3"/>
          <p:cNvSpPr/>
          <p:nvPr/>
        </p:nvSpPr>
        <p:spPr>
          <a:xfrm>
            <a:off x="8667506" y="-1290606"/>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3"/>
            <a:stretch>
              <a:fillRect/>
            </a:stretch>
          </a:blipFill>
        </p:spPr>
        <p:txBody>
          <a:bodyPr/>
          <a:lstStyle/>
          <a:p>
            <a:endParaRPr lang="en-GB"/>
          </a:p>
        </p:txBody>
      </p:sp>
      <p:grpSp>
        <p:nvGrpSpPr>
          <p:cNvPr id="4" name="Group 4"/>
          <p:cNvGrpSpPr/>
          <p:nvPr/>
        </p:nvGrpSpPr>
        <p:grpSpPr>
          <a:xfrm>
            <a:off x="1138214" y="2972982"/>
            <a:ext cx="16011572" cy="859529"/>
            <a:chOff x="0" y="0"/>
            <a:chExt cx="4217040" cy="226378"/>
          </a:xfrm>
        </p:grpSpPr>
        <p:sp>
          <p:nvSpPr>
            <p:cNvPr id="5" name="Freeform 5"/>
            <p:cNvSpPr/>
            <p:nvPr/>
          </p:nvSpPr>
          <p:spPr>
            <a:xfrm>
              <a:off x="0" y="0"/>
              <a:ext cx="4217039" cy="226378"/>
            </a:xfrm>
            <a:custGeom>
              <a:avLst/>
              <a:gdLst/>
              <a:ahLst/>
              <a:cxnLst/>
              <a:rect l="l" t="t" r="r" b="b"/>
              <a:pathLst>
                <a:path w="4217039" h="226378">
                  <a:moveTo>
                    <a:pt x="24660" y="0"/>
                  </a:moveTo>
                  <a:lnTo>
                    <a:pt x="4192380" y="0"/>
                  </a:lnTo>
                  <a:cubicBezTo>
                    <a:pt x="4205999" y="0"/>
                    <a:pt x="4217039" y="11040"/>
                    <a:pt x="4217039" y="24660"/>
                  </a:cubicBezTo>
                  <a:lnTo>
                    <a:pt x="4217039" y="201719"/>
                  </a:lnTo>
                  <a:cubicBezTo>
                    <a:pt x="4217039" y="215338"/>
                    <a:pt x="4205999" y="226378"/>
                    <a:pt x="4192380" y="226378"/>
                  </a:cubicBezTo>
                  <a:lnTo>
                    <a:pt x="24660" y="226378"/>
                  </a:lnTo>
                  <a:cubicBezTo>
                    <a:pt x="11040" y="226378"/>
                    <a:pt x="0" y="215338"/>
                    <a:pt x="0" y="201719"/>
                  </a:cubicBezTo>
                  <a:lnTo>
                    <a:pt x="0" y="24660"/>
                  </a:lnTo>
                  <a:cubicBezTo>
                    <a:pt x="0" y="11040"/>
                    <a:pt x="11040" y="0"/>
                    <a:pt x="24660" y="0"/>
                  </a:cubicBezTo>
                  <a:close/>
                </a:path>
              </a:pathLst>
            </a:custGeom>
            <a:solidFill>
              <a:srgbClr val="C4DFBD"/>
            </a:solidFill>
          </p:spPr>
          <p:txBody>
            <a:bodyPr/>
            <a:lstStyle/>
            <a:p>
              <a:endParaRPr lang="en-GB"/>
            </a:p>
          </p:txBody>
        </p:sp>
        <p:sp>
          <p:nvSpPr>
            <p:cNvPr id="6" name="TextBox 6"/>
            <p:cNvSpPr txBox="1"/>
            <p:nvPr/>
          </p:nvSpPr>
          <p:spPr>
            <a:xfrm>
              <a:off x="0" y="-85725"/>
              <a:ext cx="4217040" cy="312103"/>
            </a:xfrm>
            <a:prstGeom prst="rect">
              <a:avLst/>
            </a:prstGeom>
          </p:spPr>
          <p:txBody>
            <a:bodyPr lIns="50800" tIns="50800" rIns="50800" bIns="50800" rtlCol="0" anchor="ctr"/>
            <a:lstStyle/>
            <a:p>
              <a:pPr algn="ctr">
                <a:lnSpc>
                  <a:spcPts val="4900"/>
                </a:lnSpc>
              </a:pPr>
              <a:r>
                <a:rPr lang="en-US" sz="3500">
                  <a:solidFill>
                    <a:srgbClr val="000000"/>
                  </a:solidFill>
                  <a:latin typeface="Roboto Condensed"/>
                </a:rPr>
                <a:t> HS thực hiện kĩ thuật KWL trong 3 phút; viết nhanh trong giấy note để dán lên bảng chung:</a:t>
              </a:r>
            </a:p>
          </p:txBody>
        </p:sp>
      </p:grpSp>
      <p:graphicFrame>
        <p:nvGraphicFramePr>
          <p:cNvPr id="7" name="Table 7"/>
          <p:cNvGraphicFramePr>
            <a:graphicFrameLocks noGrp="1"/>
          </p:cNvGraphicFramePr>
          <p:nvPr/>
        </p:nvGraphicFramePr>
        <p:xfrm>
          <a:off x="2261435" y="4124371"/>
          <a:ext cx="14085513" cy="5446972"/>
        </p:xfrm>
        <a:graphic>
          <a:graphicData uri="http://schemas.openxmlformats.org/drawingml/2006/table">
            <a:tbl>
              <a:tblPr/>
              <a:tblGrid>
                <a:gridCol w="4695171">
                  <a:extLst>
                    <a:ext uri="{9D8B030D-6E8A-4147-A177-3AD203B41FA5}">
                      <a16:colId xmlns:a16="http://schemas.microsoft.com/office/drawing/2014/main" val="20000"/>
                    </a:ext>
                  </a:extLst>
                </a:gridCol>
                <a:gridCol w="4695171">
                  <a:extLst>
                    <a:ext uri="{9D8B030D-6E8A-4147-A177-3AD203B41FA5}">
                      <a16:colId xmlns:a16="http://schemas.microsoft.com/office/drawing/2014/main" val="20001"/>
                    </a:ext>
                  </a:extLst>
                </a:gridCol>
                <a:gridCol w="4695171">
                  <a:extLst>
                    <a:ext uri="{9D8B030D-6E8A-4147-A177-3AD203B41FA5}">
                      <a16:colId xmlns:a16="http://schemas.microsoft.com/office/drawing/2014/main" val="20002"/>
                    </a:ext>
                  </a:extLst>
                </a:gridCol>
              </a:tblGrid>
              <a:tr h="2775997">
                <a:tc>
                  <a:txBody>
                    <a:bodyPr/>
                    <a:lstStyle/>
                    <a:p>
                      <a:pPr algn="ctr">
                        <a:lnSpc>
                          <a:spcPts val="4900"/>
                        </a:lnSpc>
                        <a:defRPr/>
                      </a:pPr>
                      <a:r>
                        <a:rPr lang="en-US" sz="3500">
                          <a:solidFill>
                            <a:srgbClr val="000000"/>
                          </a:solidFill>
                          <a:latin typeface="Roboto Condensed"/>
                        </a:rPr>
                        <a:t>K</a:t>
                      </a:r>
                      <a:endParaRPr lang="en-US" sz="1100"/>
                    </a:p>
                    <a:p>
                      <a:pPr algn="ctr">
                        <a:lnSpc>
                          <a:spcPts val="4900"/>
                        </a:lnSpc>
                      </a:pPr>
                      <a:r>
                        <a:rPr lang="en-US" sz="3500">
                          <a:solidFill>
                            <a:srgbClr val="000000"/>
                          </a:solidFill>
                          <a:latin typeface="Roboto Condensed"/>
                        </a:rPr>
                        <a:t>Những điều em đã biết về tác giả</a:t>
                      </a:r>
                    </a:p>
                  </a:txBody>
                  <a:tcPr marL="114300" marR="114300" marT="114300" marB="114300" anchor="ctr">
                    <a:lnL w="9525" cap="flat" cmpd="sng" algn="ctr">
                      <a:solidFill>
                        <a:srgbClr val="99D4D1"/>
                      </a:solidFill>
                      <a:prstDash val="solid"/>
                      <a:round/>
                      <a:headEnd type="none" w="med" len="med"/>
                      <a:tailEnd type="none" w="med" len="med"/>
                    </a:lnL>
                    <a:lnR w="9525" cap="flat" cmpd="sng" algn="ctr">
                      <a:solidFill>
                        <a:srgbClr val="99D4D1"/>
                      </a:solidFill>
                      <a:prstDash val="solid"/>
                      <a:round/>
                      <a:headEnd type="none" w="med" len="med"/>
                      <a:tailEnd type="none" w="med" len="med"/>
                    </a:lnR>
                    <a:lnT w="9525" cap="flat" cmpd="sng" algn="ctr">
                      <a:solidFill>
                        <a:srgbClr val="99D4D1"/>
                      </a:solidFill>
                      <a:prstDash val="solid"/>
                      <a:round/>
                      <a:headEnd type="none" w="med" len="med"/>
                      <a:tailEnd type="none" w="med" len="med"/>
                    </a:lnT>
                    <a:lnB w="9525" cap="flat" cmpd="sng" algn="ctr">
                      <a:solidFill>
                        <a:srgbClr val="99D4D1"/>
                      </a:solidFill>
                      <a:prstDash val="solid"/>
                      <a:round/>
                      <a:headEnd type="none" w="med" len="med"/>
                      <a:tailEnd type="none" w="med" len="med"/>
                    </a:lnB>
                    <a:solidFill>
                      <a:srgbClr val="F6E5D5"/>
                    </a:solidFill>
                  </a:tcPr>
                </a:tc>
                <a:tc>
                  <a:txBody>
                    <a:bodyPr/>
                    <a:lstStyle/>
                    <a:p>
                      <a:pPr algn="ctr">
                        <a:lnSpc>
                          <a:spcPts val="4900"/>
                        </a:lnSpc>
                        <a:defRPr/>
                      </a:pPr>
                      <a:r>
                        <a:rPr lang="en-US" sz="3500">
                          <a:solidFill>
                            <a:srgbClr val="000000"/>
                          </a:solidFill>
                          <a:latin typeface="Roboto Condensed"/>
                        </a:rPr>
                        <a:t>W</a:t>
                      </a:r>
                      <a:endParaRPr lang="en-US" sz="1100"/>
                    </a:p>
                    <a:p>
                      <a:pPr algn="ctr">
                        <a:lnSpc>
                          <a:spcPts val="4900"/>
                        </a:lnSpc>
                      </a:pPr>
                      <a:r>
                        <a:rPr lang="en-US" sz="3500">
                          <a:solidFill>
                            <a:srgbClr val="000000"/>
                          </a:solidFill>
                          <a:latin typeface="Roboto Condensed"/>
                        </a:rPr>
                        <a:t>Những điều em muốn biết thêm về tác giả</a:t>
                      </a:r>
                    </a:p>
                  </a:txBody>
                  <a:tcPr marL="114300" marR="114300" marT="114300" marB="114300" anchor="ctr">
                    <a:lnL w="9525" cap="flat" cmpd="sng" algn="ctr">
                      <a:solidFill>
                        <a:srgbClr val="99D4D1"/>
                      </a:solidFill>
                      <a:prstDash val="solid"/>
                      <a:round/>
                      <a:headEnd type="none" w="med" len="med"/>
                      <a:tailEnd type="none" w="med" len="med"/>
                    </a:lnL>
                    <a:lnR w="9525" cap="flat" cmpd="sng" algn="ctr">
                      <a:solidFill>
                        <a:srgbClr val="99D4D1"/>
                      </a:solidFill>
                      <a:prstDash val="solid"/>
                      <a:round/>
                      <a:headEnd type="none" w="med" len="med"/>
                      <a:tailEnd type="none" w="med" len="med"/>
                    </a:lnR>
                    <a:lnT w="9525" cap="flat" cmpd="sng" algn="ctr">
                      <a:solidFill>
                        <a:srgbClr val="99D4D1"/>
                      </a:solidFill>
                      <a:prstDash val="solid"/>
                      <a:round/>
                      <a:headEnd type="none" w="med" len="med"/>
                      <a:tailEnd type="none" w="med" len="med"/>
                    </a:lnT>
                    <a:lnB w="9525" cap="flat" cmpd="sng" algn="ctr">
                      <a:solidFill>
                        <a:srgbClr val="99D4D1"/>
                      </a:solidFill>
                      <a:prstDash val="solid"/>
                      <a:round/>
                      <a:headEnd type="none" w="med" len="med"/>
                      <a:tailEnd type="none" w="med" len="med"/>
                    </a:lnB>
                    <a:solidFill>
                      <a:srgbClr val="F6E5D5"/>
                    </a:solidFill>
                  </a:tcPr>
                </a:tc>
                <a:tc>
                  <a:txBody>
                    <a:bodyPr/>
                    <a:lstStyle/>
                    <a:p>
                      <a:pPr algn="ctr">
                        <a:lnSpc>
                          <a:spcPts val="4900"/>
                        </a:lnSpc>
                        <a:defRPr/>
                      </a:pPr>
                      <a:r>
                        <a:rPr lang="en-US" sz="3500">
                          <a:solidFill>
                            <a:srgbClr val="000000"/>
                          </a:solidFill>
                          <a:latin typeface="Roboto Condensed"/>
                        </a:rPr>
                        <a:t>L</a:t>
                      </a:r>
                      <a:endParaRPr lang="en-US" sz="1100"/>
                    </a:p>
                    <a:p>
                      <a:pPr algn="ctr">
                        <a:lnSpc>
                          <a:spcPts val="4900"/>
                        </a:lnSpc>
                      </a:pPr>
                      <a:r>
                        <a:rPr lang="en-US" sz="3500">
                          <a:solidFill>
                            <a:srgbClr val="000000"/>
                          </a:solidFill>
                          <a:latin typeface="Roboto Condensed"/>
                        </a:rPr>
                        <a:t>Những điều em biết thêm về tác giả qua tiết học</a:t>
                      </a:r>
                    </a:p>
                  </a:txBody>
                  <a:tcPr marL="114300" marR="114300" marT="114300" marB="114300" anchor="ctr">
                    <a:lnL w="9525" cap="flat" cmpd="sng" algn="ctr">
                      <a:solidFill>
                        <a:srgbClr val="99D4D1"/>
                      </a:solidFill>
                      <a:prstDash val="solid"/>
                      <a:round/>
                      <a:headEnd type="none" w="med" len="med"/>
                      <a:tailEnd type="none" w="med" len="med"/>
                    </a:lnL>
                    <a:lnR w="9525" cap="flat" cmpd="sng" algn="ctr">
                      <a:solidFill>
                        <a:srgbClr val="99D4D1"/>
                      </a:solidFill>
                      <a:prstDash val="solid"/>
                      <a:round/>
                      <a:headEnd type="none" w="med" len="med"/>
                      <a:tailEnd type="none" w="med" len="med"/>
                    </a:lnR>
                    <a:lnT w="9525" cap="flat" cmpd="sng" algn="ctr">
                      <a:solidFill>
                        <a:srgbClr val="99D4D1"/>
                      </a:solidFill>
                      <a:prstDash val="solid"/>
                      <a:round/>
                      <a:headEnd type="none" w="med" len="med"/>
                      <a:tailEnd type="none" w="med" len="med"/>
                    </a:lnT>
                    <a:lnB w="9525" cap="flat" cmpd="sng" algn="ctr">
                      <a:solidFill>
                        <a:srgbClr val="99D4D1"/>
                      </a:solidFill>
                      <a:prstDash val="solid"/>
                      <a:round/>
                      <a:headEnd type="none" w="med" len="med"/>
                      <a:tailEnd type="none" w="med" len="med"/>
                    </a:lnB>
                    <a:solidFill>
                      <a:srgbClr val="F6E5D5"/>
                    </a:solidFill>
                  </a:tcPr>
                </a:tc>
                <a:extLst>
                  <a:ext uri="{0D108BD9-81ED-4DB2-BD59-A6C34878D82A}">
                    <a16:rowId xmlns:a16="http://schemas.microsoft.com/office/drawing/2014/main" val="10000"/>
                  </a:ext>
                </a:extLst>
              </a:tr>
              <a:tr h="2670975">
                <a:tc>
                  <a:txBody>
                    <a:bodyPr/>
                    <a:lstStyle/>
                    <a:p>
                      <a:pPr algn="ctr">
                        <a:lnSpc>
                          <a:spcPts val="4900"/>
                        </a:lnSpc>
                        <a:defRPr/>
                      </a:pPr>
                      <a:endParaRPr lang="en-US" sz="1100"/>
                    </a:p>
                  </a:txBody>
                  <a:tcPr marL="114300" marR="114300" marT="114300" marB="114300" anchor="ctr">
                    <a:lnL w="9525" cap="flat" cmpd="sng" algn="ctr">
                      <a:solidFill>
                        <a:srgbClr val="99D4D1"/>
                      </a:solidFill>
                      <a:prstDash val="solid"/>
                      <a:round/>
                      <a:headEnd type="none" w="med" len="med"/>
                      <a:tailEnd type="none" w="med" len="med"/>
                    </a:lnL>
                    <a:lnR w="9525" cap="flat" cmpd="sng" algn="ctr">
                      <a:solidFill>
                        <a:srgbClr val="99D4D1"/>
                      </a:solidFill>
                      <a:prstDash val="solid"/>
                      <a:round/>
                      <a:headEnd type="none" w="med" len="med"/>
                      <a:tailEnd type="none" w="med" len="med"/>
                    </a:lnR>
                    <a:lnT w="9525" cap="flat" cmpd="sng" algn="ctr">
                      <a:solidFill>
                        <a:srgbClr val="99D4D1"/>
                      </a:solidFill>
                      <a:prstDash val="solid"/>
                      <a:round/>
                      <a:headEnd type="none" w="med" len="med"/>
                      <a:tailEnd type="none" w="med" len="med"/>
                    </a:lnT>
                    <a:lnB w="9525" cap="flat" cmpd="sng" algn="ctr">
                      <a:solidFill>
                        <a:srgbClr val="99D4D1"/>
                      </a:solidFill>
                      <a:prstDash val="solid"/>
                      <a:round/>
                      <a:headEnd type="none" w="med" len="med"/>
                      <a:tailEnd type="none" w="med" len="med"/>
                    </a:lnB>
                    <a:solidFill>
                      <a:srgbClr val="FFFFFF"/>
                    </a:solidFill>
                  </a:tcPr>
                </a:tc>
                <a:tc>
                  <a:txBody>
                    <a:bodyPr/>
                    <a:lstStyle/>
                    <a:p>
                      <a:pPr algn="ctr">
                        <a:lnSpc>
                          <a:spcPts val="4900"/>
                        </a:lnSpc>
                        <a:defRPr/>
                      </a:pPr>
                      <a:endParaRPr lang="en-US" sz="1100"/>
                    </a:p>
                  </a:txBody>
                  <a:tcPr marL="114300" marR="114300" marT="114300" marB="114300" anchor="ctr">
                    <a:lnL w="9525" cap="flat" cmpd="sng" algn="ctr">
                      <a:solidFill>
                        <a:srgbClr val="99D4D1"/>
                      </a:solidFill>
                      <a:prstDash val="solid"/>
                      <a:round/>
                      <a:headEnd type="none" w="med" len="med"/>
                      <a:tailEnd type="none" w="med" len="med"/>
                    </a:lnL>
                    <a:lnR w="9525" cap="flat" cmpd="sng" algn="ctr">
                      <a:solidFill>
                        <a:srgbClr val="99D4D1"/>
                      </a:solidFill>
                      <a:prstDash val="solid"/>
                      <a:round/>
                      <a:headEnd type="none" w="med" len="med"/>
                      <a:tailEnd type="none" w="med" len="med"/>
                    </a:lnR>
                    <a:lnT w="9525" cap="flat" cmpd="sng" algn="ctr">
                      <a:solidFill>
                        <a:srgbClr val="99D4D1"/>
                      </a:solidFill>
                      <a:prstDash val="solid"/>
                      <a:round/>
                      <a:headEnd type="none" w="med" len="med"/>
                      <a:tailEnd type="none" w="med" len="med"/>
                    </a:lnT>
                    <a:lnB w="9525" cap="flat" cmpd="sng" algn="ctr">
                      <a:solidFill>
                        <a:srgbClr val="99D4D1"/>
                      </a:solidFill>
                      <a:prstDash val="solid"/>
                      <a:round/>
                      <a:headEnd type="none" w="med" len="med"/>
                      <a:tailEnd type="none" w="med" len="med"/>
                    </a:lnB>
                    <a:solidFill>
                      <a:srgbClr val="FFFFFF"/>
                    </a:solidFill>
                  </a:tcPr>
                </a:tc>
                <a:tc>
                  <a:txBody>
                    <a:bodyPr/>
                    <a:lstStyle/>
                    <a:p>
                      <a:pPr algn="ctr">
                        <a:lnSpc>
                          <a:spcPts val="4900"/>
                        </a:lnSpc>
                        <a:defRPr/>
                      </a:pPr>
                      <a:endParaRPr lang="en-US" sz="1100"/>
                    </a:p>
                  </a:txBody>
                  <a:tcPr marL="114300" marR="114300" marT="114300" marB="114300" anchor="ctr">
                    <a:lnL w="9525" cap="flat" cmpd="sng" algn="ctr">
                      <a:solidFill>
                        <a:srgbClr val="99D4D1"/>
                      </a:solidFill>
                      <a:prstDash val="solid"/>
                      <a:round/>
                      <a:headEnd type="none" w="med" len="med"/>
                      <a:tailEnd type="none" w="med" len="med"/>
                    </a:lnL>
                    <a:lnR w="9525" cap="flat" cmpd="sng" algn="ctr">
                      <a:solidFill>
                        <a:srgbClr val="99D4D1"/>
                      </a:solidFill>
                      <a:prstDash val="solid"/>
                      <a:round/>
                      <a:headEnd type="none" w="med" len="med"/>
                      <a:tailEnd type="none" w="med" len="med"/>
                    </a:lnR>
                    <a:lnT w="9525" cap="flat" cmpd="sng" algn="ctr">
                      <a:solidFill>
                        <a:srgbClr val="99D4D1"/>
                      </a:solidFill>
                      <a:prstDash val="solid"/>
                      <a:round/>
                      <a:headEnd type="none" w="med" len="med"/>
                      <a:tailEnd type="none" w="med" len="med"/>
                    </a:lnT>
                    <a:lnB w="9525" cap="flat" cmpd="sng" algn="ctr">
                      <a:solidFill>
                        <a:srgbClr val="99D4D1"/>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sp>
        <p:nvSpPr>
          <p:cNvPr id="8" name="Freeform 8"/>
          <p:cNvSpPr/>
          <p:nvPr/>
        </p:nvSpPr>
        <p:spPr>
          <a:xfrm>
            <a:off x="15577624" y="6481445"/>
            <a:ext cx="3144324" cy="2546903"/>
          </a:xfrm>
          <a:custGeom>
            <a:avLst/>
            <a:gdLst/>
            <a:ahLst/>
            <a:cxnLst/>
            <a:rect l="l" t="t" r="r" b="b"/>
            <a:pathLst>
              <a:path w="3144324" h="2546903">
                <a:moveTo>
                  <a:pt x="0" y="0"/>
                </a:moveTo>
                <a:lnTo>
                  <a:pt x="3144324" y="0"/>
                </a:lnTo>
                <a:lnTo>
                  <a:pt x="3144324" y="2546903"/>
                </a:lnTo>
                <a:lnTo>
                  <a:pt x="0" y="25469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9" name="Freeform 9"/>
          <p:cNvSpPr/>
          <p:nvPr/>
        </p:nvSpPr>
        <p:spPr>
          <a:xfrm flipH="1">
            <a:off x="935047" y="7857811"/>
            <a:ext cx="2652776" cy="2341075"/>
          </a:xfrm>
          <a:custGeom>
            <a:avLst/>
            <a:gdLst/>
            <a:ahLst/>
            <a:cxnLst/>
            <a:rect l="l" t="t" r="r" b="b"/>
            <a:pathLst>
              <a:path w="2652776" h="2341075">
                <a:moveTo>
                  <a:pt x="2652776" y="0"/>
                </a:moveTo>
                <a:lnTo>
                  <a:pt x="0" y="0"/>
                </a:lnTo>
                <a:lnTo>
                  <a:pt x="0" y="2341074"/>
                </a:lnTo>
                <a:lnTo>
                  <a:pt x="2652776" y="2341074"/>
                </a:lnTo>
                <a:lnTo>
                  <a:pt x="2652776" y="0"/>
                </a:lnTo>
                <a:close/>
              </a:path>
            </a:pathLst>
          </a:custGeom>
          <a:blipFill>
            <a:blip r:embed="rId6"/>
            <a:stretch>
              <a:fillRect/>
            </a:stretch>
          </a:blipFill>
        </p:spPr>
        <p:txBody>
          <a:bodyPr/>
          <a:lstStyle/>
          <a:p>
            <a:endParaRPr lang="en-GB"/>
          </a:p>
        </p:txBody>
      </p:sp>
      <p:sp>
        <p:nvSpPr>
          <p:cNvPr id="10" name="TextBox 10"/>
          <p:cNvSpPr txBox="1"/>
          <p:nvPr/>
        </p:nvSpPr>
        <p:spPr>
          <a:xfrm>
            <a:off x="4229836" y="1785853"/>
            <a:ext cx="10148713" cy="863550"/>
          </a:xfrm>
          <a:prstGeom prst="rect">
            <a:avLst/>
          </a:prstGeom>
        </p:spPr>
        <p:txBody>
          <a:bodyPr lIns="0" tIns="0" rIns="0" bIns="0" rtlCol="0" anchor="t">
            <a:spAutoFit/>
          </a:bodyPr>
          <a:lstStyle/>
          <a:p>
            <a:pPr algn="ctr">
              <a:lnSpc>
                <a:spcPts val="7000"/>
              </a:lnSpc>
            </a:pPr>
            <a:r>
              <a:rPr lang="en-US" sz="5000">
                <a:solidFill>
                  <a:srgbClr val="4D686B"/>
                </a:solidFill>
                <a:latin typeface="#9Slide07 SFU Blackout"/>
              </a:rPr>
              <a:t>Khám phá điều hay về tác giả</a:t>
            </a:r>
          </a:p>
        </p:txBody>
      </p:sp>
      <p:sp>
        <p:nvSpPr>
          <p:cNvPr id="11" name="Freeform 11"/>
          <p:cNvSpPr/>
          <p:nvPr/>
        </p:nvSpPr>
        <p:spPr>
          <a:xfrm flipH="1">
            <a:off x="14539437" y="7740097"/>
            <a:ext cx="3922989" cy="3177621"/>
          </a:xfrm>
          <a:custGeom>
            <a:avLst/>
            <a:gdLst/>
            <a:ahLst/>
            <a:cxnLst/>
            <a:rect l="l" t="t" r="r" b="b"/>
            <a:pathLst>
              <a:path w="3922989" h="3177621">
                <a:moveTo>
                  <a:pt x="3922989" y="0"/>
                </a:moveTo>
                <a:lnTo>
                  <a:pt x="0" y="0"/>
                </a:lnTo>
                <a:lnTo>
                  <a:pt x="0" y="3177621"/>
                </a:lnTo>
                <a:lnTo>
                  <a:pt x="3922989" y="3177621"/>
                </a:lnTo>
                <a:lnTo>
                  <a:pt x="392298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12" name="Group 12"/>
          <p:cNvGrpSpPr/>
          <p:nvPr/>
        </p:nvGrpSpPr>
        <p:grpSpPr>
          <a:xfrm>
            <a:off x="729380" y="406510"/>
            <a:ext cx="7353811" cy="1072782"/>
            <a:chOff x="0" y="0"/>
            <a:chExt cx="9805082" cy="1430376"/>
          </a:xfrm>
        </p:grpSpPr>
        <p:grpSp>
          <p:nvGrpSpPr>
            <p:cNvPr id="13" name="Group 13"/>
            <p:cNvGrpSpPr/>
            <p:nvPr/>
          </p:nvGrpSpPr>
          <p:grpSpPr>
            <a:xfrm>
              <a:off x="0" y="0"/>
              <a:ext cx="9805082" cy="1378517"/>
              <a:chOff x="0" y="0"/>
              <a:chExt cx="1936806" cy="272300"/>
            </a:xfrm>
          </p:grpSpPr>
          <p:sp>
            <p:nvSpPr>
              <p:cNvPr id="14" name="Freeform 14"/>
              <p:cNvSpPr/>
              <p:nvPr/>
            </p:nvSpPr>
            <p:spPr>
              <a:xfrm>
                <a:off x="0" y="0"/>
                <a:ext cx="1936806" cy="272300"/>
              </a:xfrm>
              <a:custGeom>
                <a:avLst/>
                <a:gdLst/>
                <a:ahLst/>
                <a:cxnLst/>
                <a:rect l="l" t="t" r="r" b="b"/>
                <a:pathLst>
                  <a:path w="1936806" h="272300">
                    <a:moveTo>
                      <a:pt x="53692" y="0"/>
                    </a:moveTo>
                    <a:lnTo>
                      <a:pt x="1883115" y="0"/>
                    </a:lnTo>
                    <a:cubicBezTo>
                      <a:pt x="1897355" y="0"/>
                      <a:pt x="1911011" y="5657"/>
                      <a:pt x="1921080" y="15726"/>
                    </a:cubicBezTo>
                    <a:cubicBezTo>
                      <a:pt x="1931149" y="25795"/>
                      <a:pt x="1936806" y="39452"/>
                      <a:pt x="1936806" y="53692"/>
                    </a:cubicBezTo>
                    <a:lnTo>
                      <a:pt x="1936806" y="218608"/>
                    </a:lnTo>
                    <a:cubicBezTo>
                      <a:pt x="1936806" y="232848"/>
                      <a:pt x="1931149" y="246505"/>
                      <a:pt x="1921080" y="256574"/>
                    </a:cubicBezTo>
                    <a:cubicBezTo>
                      <a:pt x="1911011" y="266643"/>
                      <a:pt x="1897355" y="272300"/>
                      <a:pt x="1883115" y="272300"/>
                    </a:cubicBezTo>
                    <a:lnTo>
                      <a:pt x="53692" y="272300"/>
                    </a:lnTo>
                    <a:cubicBezTo>
                      <a:pt x="39452" y="272300"/>
                      <a:pt x="25795" y="266643"/>
                      <a:pt x="15726" y="256574"/>
                    </a:cubicBezTo>
                    <a:cubicBezTo>
                      <a:pt x="5657" y="246505"/>
                      <a:pt x="0" y="232848"/>
                      <a:pt x="0" y="218608"/>
                    </a:cubicBezTo>
                    <a:lnTo>
                      <a:pt x="0" y="53692"/>
                    </a:lnTo>
                    <a:cubicBezTo>
                      <a:pt x="0" y="39452"/>
                      <a:pt x="5657" y="25795"/>
                      <a:pt x="15726" y="15726"/>
                    </a:cubicBezTo>
                    <a:cubicBezTo>
                      <a:pt x="25795" y="5657"/>
                      <a:pt x="39452" y="0"/>
                      <a:pt x="53692" y="0"/>
                    </a:cubicBezTo>
                    <a:close/>
                  </a:path>
                </a:pathLst>
              </a:custGeom>
              <a:solidFill>
                <a:srgbClr val="C4DFBD"/>
              </a:solidFill>
            </p:spPr>
            <p:txBody>
              <a:bodyPr/>
              <a:lstStyle/>
              <a:p>
                <a:endParaRPr lang="en-GB"/>
              </a:p>
            </p:txBody>
          </p:sp>
          <p:sp>
            <p:nvSpPr>
              <p:cNvPr id="15" name="TextBox 15"/>
              <p:cNvSpPr txBox="1"/>
              <p:nvPr/>
            </p:nvSpPr>
            <p:spPr>
              <a:xfrm>
                <a:off x="0" y="-47625"/>
                <a:ext cx="1936806" cy="319925"/>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246924" y="233467"/>
              <a:ext cx="9447297" cy="1196909"/>
            </a:xfrm>
            <a:prstGeom prst="rect">
              <a:avLst/>
            </a:prstGeom>
          </p:spPr>
          <p:txBody>
            <a:bodyPr lIns="0" tIns="0" rIns="0" bIns="0" rtlCol="0" anchor="t">
              <a:spAutoFit/>
            </a:bodyPr>
            <a:lstStyle/>
            <a:p>
              <a:pPr>
                <a:lnSpc>
                  <a:spcPts val="6999"/>
                </a:lnSpc>
                <a:spcBef>
                  <a:spcPct val="0"/>
                </a:spcBef>
              </a:pPr>
              <a:r>
                <a:rPr lang="en-US" sz="4999" dirty="0">
                  <a:solidFill>
                    <a:srgbClr val="000000"/>
                  </a:solidFill>
                  <a:latin typeface="#9Slide07 SVNUT Triumph Press"/>
                </a:rPr>
                <a:t>3.Khám </a:t>
              </a:r>
              <a:r>
                <a:rPr lang="en-US" sz="4999" dirty="0" err="1">
                  <a:solidFill>
                    <a:srgbClr val="000000"/>
                  </a:solidFill>
                  <a:latin typeface="#9Slide07 SVNUT Triumph Press"/>
                </a:rPr>
                <a:t>pha</a:t>
              </a:r>
              <a:r>
                <a:rPr lang="en-US" sz="4999" dirty="0">
                  <a:solidFill>
                    <a:srgbClr val="000000"/>
                  </a:solidFill>
                  <a:latin typeface="#9Slide07 SVNUT Triumph Press"/>
                </a:rPr>
                <a:t> </a:t>
              </a:r>
              <a:r>
                <a:rPr lang="en-US" sz="4999" dirty="0" err="1">
                  <a:solidFill>
                    <a:srgbClr val="000000"/>
                  </a:solidFill>
                  <a:latin typeface="#9Slide07 SVNUT Triumph Press"/>
                </a:rPr>
                <a:t>văn</a:t>
              </a:r>
              <a:r>
                <a:rPr lang="en-US" sz="4999" dirty="0">
                  <a:solidFill>
                    <a:srgbClr val="000000"/>
                  </a:solidFill>
                  <a:latin typeface="#9Slide07 SVNUT Triumph Press"/>
                </a:rPr>
                <a:t> </a:t>
              </a:r>
              <a:r>
                <a:rPr lang="en-US" sz="4999" dirty="0" err="1">
                  <a:solidFill>
                    <a:srgbClr val="000000"/>
                  </a:solidFill>
                  <a:latin typeface="#9Slide07 SVNUT Triumph Press"/>
                </a:rPr>
                <a:t>bản</a:t>
              </a:r>
              <a:endParaRPr lang="en-US" sz="4999" dirty="0">
                <a:solidFill>
                  <a:srgbClr val="000000"/>
                </a:solidFill>
                <a:latin typeface="#9Slide07 SVNUT Triumph Press"/>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0000"/>
            </a:blip>
            <a:stretch>
              <a:fillRect l="-27462" r="-27462" b="-289203"/>
            </a:stretch>
          </a:blipFill>
        </p:spPr>
        <p:txBody>
          <a:bodyPr/>
          <a:lstStyle/>
          <a:p>
            <a:endParaRPr lang="en-GB"/>
          </a:p>
        </p:txBody>
      </p:sp>
      <p:grpSp>
        <p:nvGrpSpPr>
          <p:cNvPr id="4" name="Group 4"/>
          <p:cNvGrpSpPr/>
          <p:nvPr/>
        </p:nvGrpSpPr>
        <p:grpSpPr>
          <a:xfrm>
            <a:off x="1028700" y="3038708"/>
            <a:ext cx="9250288" cy="5028373"/>
            <a:chOff x="0" y="0"/>
            <a:chExt cx="2436290" cy="1324345"/>
          </a:xfrm>
        </p:grpSpPr>
        <p:sp>
          <p:nvSpPr>
            <p:cNvPr id="5" name="Freeform 5"/>
            <p:cNvSpPr/>
            <p:nvPr/>
          </p:nvSpPr>
          <p:spPr>
            <a:xfrm>
              <a:off x="0" y="0"/>
              <a:ext cx="2436290" cy="1324345"/>
            </a:xfrm>
            <a:custGeom>
              <a:avLst/>
              <a:gdLst/>
              <a:ahLst/>
              <a:cxnLst/>
              <a:rect l="l" t="t" r="r" b="b"/>
              <a:pathLst>
                <a:path w="2436290" h="1324345">
                  <a:moveTo>
                    <a:pt x="42684" y="0"/>
                  </a:moveTo>
                  <a:lnTo>
                    <a:pt x="2393606" y="0"/>
                  </a:lnTo>
                  <a:cubicBezTo>
                    <a:pt x="2404926" y="0"/>
                    <a:pt x="2415783" y="4497"/>
                    <a:pt x="2423788" y="12502"/>
                  </a:cubicBezTo>
                  <a:cubicBezTo>
                    <a:pt x="2431793" y="20507"/>
                    <a:pt x="2436290" y="31363"/>
                    <a:pt x="2436290" y="42684"/>
                  </a:cubicBezTo>
                  <a:lnTo>
                    <a:pt x="2436290" y="1281661"/>
                  </a:lnTo>
                  <a:cubicBezTo>
                    <a:pt x="2436290" y="1305235"/>
                    <a:pt x="2417179" y="1324345"/>
                    <a:pt x="2393606" y="1324345"/>
                  </a:cubicBezTo>
                  <a:lnTo>
                    <a:pt x="42684" y="1324345"/>
                  </a:lnTo>
                  <a:cubicBezTo>
                    <a:pt x="19110" y="1324345"/>
                    <a:pt x="0" y="1305235"/>
                    <a:pt x="0" y="1281661"/>
                  </a:cubicBezTo>
                  <a:lnTo>
                    <a:pt x="0" y="42684"/>
                  </a:lnTo>
                  <a:cubicBezTo>
                    <a:pt x="0" y="19110"/>
                    <a:pt x="19110" y="0"/>
                    <a:pt x="42684" y="0"/>
                  </a:cubicBezTo>
                  <a:close/>
                </a:path>
              </a:pathLst>
            </a:custGeom>
            <a:solidFill>
              <a:srgbClr val="ECF8E9"/>
            </a:solidFill>
          </p:spPr>
          <p:txBody>
            <a:bodyPr/>
            <a:lstStyle/>
            <a:p>
              <a:endParaRPr lang="en-GB"/>
            </a:p>
          </p:txBody>
        </p:sp>
        <p:sp>
          <p:nvSpPr>
            <p:cNvPr id="6" name="TextBox 6"/>
            <p:cNvSpPr txBox="1"/>
            <p:nvPr/>
          </p:nvSpPr>
          <p:spPr>
            <a:xfrm>
              <a:off x="0" y="-85725"/>
              <a:ext cx="2436290" cy="1410070"/>
            </a:xfrm>
            <a:prstGeom prst="rect">
              <a:avLst/>
            </a:prstGeom>
          </p:spPr>
          <p:txBody>
            <a:bodyPr lIns="50800" tIns="50800" rIns="50800" bIns="50800" rtlCol="0" anchor="ctr"/>
            <a:lstStyle/>
            <a:p>
              <a:pPr algn="just">
                <a:lnSpc>
                  <a:spcPts val="4900"/>
                </a:lnSpc>
              </a:pPr>
              <a:r>
                <a:rPr lang="en-US" sz="3500">
                  <a:solidFill>
                    <a:srgbClr val="000000"/>
                  </a:solidFill>
                  <a:latin typeface="Roboto Condensed"/>
                </a:rPr>
                <a:t>a. Hồ Xuân Hương</a:t>
              </a:r>
            </a:p>
            <a:p>
              <a:pPr marL="755651" lvl="1" indent="-377825" algn="just">
                <a:lnSpc>
                  <a:spcPts val="4900"/>
                </a:lnSpc>
                <a:buFont typeface="Arial"/>
                <a:buChar char="•"/>
              </a:pPr>
              <a:r>
                <a:rPr lang="en-US" sz="3500">
                  <a:solidFill>
                    <a:srgbClr val="000000"/>
                  </a:solidFill>
                  <a:latin typeface="Roboto Condensed"/>
                </a:rPr>
                <a:t>Sống ở cuối thế kỉ XVIII – cuối thế kỉ XIX; Là ái nữ của sinh đồ Hồ Phi Diễn, quê ở Nghệ An. Bà được cưới gả từ sớm nhưng hôn nhân lận đận, không viên mãn.</a:t>
              </a:r>
            </a:p>
            <a:p>
              <a:pPr marL="755651" lvl="1" indent="-377825" algn="just">
                <a:lnSpc>
                  <a:spcPts val="4900"/>
                </a:lnSpc>
                <a:buFont typeface="Arial"/>
                <a:buChar char="•"/>
              </a:pPr>
              <a:r>
                <a:rPr lang="en-US" sz="3500">
                  <a:solidFill>
                    <a:srgbClr val="000000"/>
                  </a:solidFill>
                  <a:latin typeface="Roboto Condensed"/>
                </a:rPr>
                <a:t> Bà có tố chất thông minh và hiếu học, là nữ sĩ tài hoa của văn học Trung đại Việt Nam.</a:t>
              </a:r>
            </a:p>
          </p:txBody>
        </p:sp>
      </p:grpSp>
      <p:grpSp>
        <p:nvGrpSpPr>
          <p:cNvPr id="7" name="Group 7"/>
          <p:cNvGrpSpPr/>
          <p:nvPr/>
        </p:nvGrpSpPr>
        <p:grpSpPr>
          <a:xfrm>
            <a:off x="425421" y="304612"/>
            <a:ext cx="14388774" cy="1033888"/>
            <a:chOff x="0" y="0"/>
            <a:chExt cx="19185032" cy="1378517"/>
          </a:xfrm>
        </p:grpSpPr>
        <p:grpSp>
          <p:nvGrpSpPr>
            <p:cNvPr id="8" name="Group 8"/>
            <p:cNvGrpSpPr/>
            <p:nvPr/>
          </p:nvGrpSpPr>
          <p:grpSpPr>
            <a:xfrm>
              <a:off x="0" y="0"/>
              <a:ext cx="19185032" cy="1378517"/>
              <a:chOff x="0" y="0"/>
              <a:chExt cx="3789636" cy="272300"/>
            </a:xfrm>
          </p:grpSpPr>
          <p:sp>
            <p:nvSpPr>
              <p:cNvPr id="9" name="Freeform 9"/>
              <p:cNvSpPr/>
              <p:nvPr/>
            </p:nvSpPr>
            <p:spPr>
              <a:xfrm>
                <a:off x="0" y="0"/>
                <a:ext cx="3789636" cy="272300"/>
              </a:xfrm>
              <a:custGeom>
                <a:avLst/>
                <a:gdLst/>
                <a:ahLst/>
                <a:cxnLst/>
                <a:rect l="l" t="t" r="r" b="b"/>
                <a:pathLst>
                  <a:path w="3789636" h="272300">
                    <a:moveTo>
                      <a:pt x="27441" y="0"/>
                    </a:moveTo>
                    <a:lnTo>
                      <a:pt x="3762196" y="0"/>
                    </a:lnTo>
                    <a:cubicBezTo>
                      <a:pt x="3777350" y="0"/>
                      <a:pt x="3789636" y="12286"/>
                      <a:pt x="3789636" y="27441"/>
                    </a:cubicBezTo>
                    <a:lnTo>
                      <a:pt x="3789636" y="244859"/>
                    </a:lnTo>
                    <a:cubicBezTo>
                      <a:pt x="3789636" y="252137"/>
                      <a:pt x="3786745" y="259116"/>
                      <a:pt x="3781599" y="264262"/>
                    </a:cubicBezTo>
                    <a:cubicBezTo>
                      <a:pt x="3776453" y="269409"/>
                      <a:pt x="3769473" y="272300"/>
                      <a:pt x="3762196" y="272300"/>
                    </a:cubicBezTo>
                    <a:lnTo>
                      <a:pt x="27441" y="272300"/>
                    </a:lnTo>
                    <a:cubicBezTo>
                      <a:pt x="12286" y="272300"/>
                      <a:pt x="0" y="260014"/>
                      <a:pt x="0" y="244859"/>
                    </a:cubicBezTo>
                    <a:lnTo>
                      <a:pt x="0" y="27441"/>
                    </a:lnTo>
                    <a:cubicBezTo>
                      <a:pt x="0" y="12286"/>
                      <a:pt x="12286" y="0"/>
                      <a:pt x="27441" y="0"/>
                    </a:cubicBezTo>
                    <a:close/>
                  </a:path>
                </a:pathLst>
              </a:custGeom>
              <a:solidFill>
                <a:srgbClr val="C4DFBD"/>
              </a:solidFill>
            </p:spPr>
            <p:txBody>
              <a:bodyPr/>
              <a:lstStyle/>
              <a:p>
                <a:endParaRPr lang="en-GB"/>
              </a:p>
            </p:txBody>
          </p:sp>
          <p:sp>
            <p:nvSpPr>
              <p:cNvPr id="10" name="TextBox 10"/>
              <p:cNvSpPr txBox="1"/>
              <p:nvPr/>
            </p:nvSpPr>
            <p:spPr>
              <a:xfrm>
                <a:off x="0" y="-47625"/>
                <a:ext cx="3789636" cy="319925"/>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82264" y="271566"/>
              <a:ext cx="18484976" cy="1106951"/>
            </a:xfrm>
            <a:prstGeom prst="rect">
              <a:avLst/>
            </a:prstGeom>
          </p:spPr>
          <p:txBody>
            <a:bodyPr lIns="0" tIns="0" rIns="0" bIns="0" rtlCol="0" anchor="t">
              <a:spAutoFit/>
            </a:bodyPr>
            <a:lstStyle/>
            <a:p>
              <a:pPr algn="ctr">
                <a:lnSpc>
                  <a:spcPts val="6999"/>
                </a:lnSpc>
                <a:spcBef>
                  <a:spcPct val="0"/>
                </a:spcBef>
              </a:pPr>
              <a:r>
                <a:rPr lang="en-US" sz="4999">
                  <a:solidFill>
                    <a:srgbClr val="000000"/>
                  </a:solidFill>
                  <a:latin typeface="#9Slide07 SVNUT Triumph Press"/>
                </a:rPr>
                <a:t>3.1. Giới thiệu chung về tác giả, tác phẩm</a:t>
              </a:r>
            </a:p>
          </p:txBody>
        </p:sp>
      </p:grpSp>
      <p:sp>
        <p:nvSpPr>
          <p:cNvPr id="12" name="Freeform 12"/>
          <p:cNvSpPr/>
          <p:nvPr/>
        </p:nvSpPr>
        <p:spPr>
          <a:xfrm rot="918972">
            <a:off x="8009033" y="6853483"/>
            <a:ext cx="6197266" cy="3780332"/>
          </a:xfrm>
          <a:custGeom>
            <a:avLst/>
            <a:gdLst/>
            <a:ahLst/>
            <a:cxnLst/>
            <a:rect l="l" t="t" r="r" b="b"/>
            <a:pathLst>
              <a:path w="6197266" h="3780332">
                <a:moveTo>
                  <a:pt x="0" y="0"/>
                </a:moveTo>
                <a:lnTo>
                  <a:pt x="6197266" y="0"/>
                </a:lnTo>
                <a:lnTo>
                  <a:pt x="6197266" y="3780332"/>
                </a:lnTo>
                <a:lnTo>
                  <a:pt x="0" y="3780332"/>
                </a:lnTo>
                <a:lnTo>
                  <a:pt x="0" y="0"/>
                </a:lnTo>
                <a:close/>
              </a:path>
            </a:pathLst>
          </a:custGeom>
          <a:blipFill>
            <a:blip r:embed="rId3"/>
            <a:stretch>
              <a:fillRect/>
            </a:stretch>
          </a:blipFill>
        </p:spPr>
        <p:txBody>
          <a:bodyPr/>
          <a:lstStyle/>
          <a:p>
            <a:endParaRPr lang="en-GB"/>
          </a:p>
        </p:txBody>
      </p:sp>
      <p:sp>
        <p:nvSpPr>
          <p:cNvPr id="13" name="Freeform 13"/>
          <p:cNvSpPr/>
          <p:nvPr/>
        </p:nvSpPr>
        <p:spPr>
          <a:xfrm flipH="1">
            <a:off x="11682652" y="2536559"/>
            <a:ext cx="8049839" cy="8299384"/>
          </a:xfrm>
          <a:custGeom>
            <a:avLst/>
            <a:gdLst/>
            <a:ahLst/>
            <a:cxnLst/>
            <a:rect l="l" t="t" r="r" b="b"/>
            <a:pathLst>
              <a:path w="8049839" h="8299384">
                <a:moveTo>
                  <a:pt x="8049839" y="0"/>
                </a:moveTo>
                <a:lnTo>
                  <a:pt x="0" y="0"/>
                </a:lnTo>
                <a:lnTo>
                  <a:pt x="0" y="8299384"/>
                </a:lnTo>
                <a:lnTo>
                  <a:pt x="8049839" y="8299384"/>
                </a:lnTo>
                <a:lnTo>
                  <a:pt x="8049839" y="0"/>
                </a:lnTo>
                <a:close/>
              </a:path>
            </a:pathLst>
          </a:custGeom>
          <a:blipFill>
            <a:blip r:embed="rId4"/>
            <a:stretch>
              <a:fillRect/>
            </a:stretch>
          </a:blipFill>
        </p:spPr>
        <p:txBody>
          <a:bodyPr/>
          <a:lstStyle/>
          <a:p>
            <a:endParaRPr lang="en-GB"/>
          </a:p>
        </p:txBody>
      </p:sp>
      <p:sp>
        <p:nvSpPr>
          <p:cNvPr id="14" name="TextBox 14"/>
          <p:cNvSpPr txBox="1"/>
          <p:nvPr/>
        </p:nvSpPr>
        <p:spPr>
          <a:xfrm>
            <a:off x="4343400" y="1606421"/>
            <a:ext cx="6995983" cy="949491"/>
          </a:xfrm>
          <a:prstGeom prst="rect">
            <a:avLst/>
          </a:prstGeom>
        </p:spPr>
        <p:txBody>
          <a:bodyPr wrap="square" lIns="0" tIns="0" rIns="0" bIns="0" rtlCol="0" anchor="t">
            <a:spAutoFit/>
          </a:bodyPr>
          <a:lstStyle/>
          <a:p>
            <a:pPr algn="ctr">
              <a:lnSpc>
                <a:spcPts val="8468"/>
              </a:lnSpc>
            </a:pPr>
            <a:r>
              <a:rPr lang="en-US" sz="6048">
                <a:solidFill>
                  <a:srgbClr val="4D686B"/>
                </a:solidFill>
                <a:latin typeface="#9Slide07 SFU Blackout"/>
              </a:rPr>
              <a:t>Hồ xuân hương</a:t>
            </a:r>
          </a:p>
        </p:txBody>
      </p:sp>
      <p:sp>
        <p:nvSpPr>
          <p:cNvPr id="15" name="Freeform 15"/>
          <p:cNvSpPr/>
          <p:nvPr/>
        </p:nvSpPr>
        <p:spPr>
          <a:xfrm rot="918972" flipH="1">
            <a:off x="-3647848" y="5894858"/>
            <a:ext cx="6197266" cy="3780332"/>
          </a:xfrm>
          <a:custGeom>
            <a:avLst/>
            <a:gdLst/>
            <a:ahLst/>
            <a:cxnLst/>
            <a:rect l="l" t="t" r="r" b="b"/>
            <a:pathLst>
              <a:path w="6197266" h="3780332">
                <a:moveTo>
                  <a:pt x="6197266" y="0"/>
                </a:moveTo>
                <a:lnTo>
                  <a:pt x="0" y="0"/>
                </a:lnTo>
                <a:lnTo>
                  <a:pt x="0" y="3780332"/>
                </a:lnTo>
                <a:lnTo>
                  <a:pt x="6197266" y="3780332"/>
                </a:lnTo>
                <a:lnTo>
                  <a:pt x="6197266" y="0"/>
                </a:lnTo>
                <a:close/>
              </a:path>
            </a:pathLst>
          </a:custGeom>
          <a:blipFill>
            <a:blip r:embed="rId3"/>
            <a:stretch>
              <a:fillRect/>
            </a:stretch>
          </a:blipFill>
        </p:spPr>
        <p:txBody>
          <a:bodyPr/>
          <a:lstStyle/>
          <a:p>
            <a:endParaRPr lang="en-GB"/>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0000"/>
            </a:blip>
            <a:stretch>
              <a:fillRect l="-27462" r="-27462" b="-289203"/>
            </a:stretch>
          </a:blipFill>
        </p:spPr>
        <p:txBody>
          <a:bodyPr/>
          <a:lstStyle/>
          <a:p>
            <a:endParaRPr lang="en-GB"/>
          </a:p>
        </p:txBody>
      </p:sp>
      <p:sp>
        <p:nvSpPr>
          <p:cNvPr id="3" name="Freeform 3"/>
          <p:cNvSpPr/>
          <p:nvPr/>
        </p:nvSpPr>
        <p:spPr>
          <a:xfrm>
            <a:off x="8667506" y="-1290606"/>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3"/>
            <a:stretch>
              <a:fillRect/>
            </a:stretch>
          </a:blipFill>
        </p:spPr>
        <p:txBody>
          <a:bodyPr/>
          <a:lstStyle/>
          <a:p>
            <a:endParaRPr lang="en-GB"/>
          </a:p>
        </p:txBody>
      </p:sp>
      <p:grpSp>
        <p:nvGrpSpPr>
          <p:cNvPr id="4" name="Group 4"/>
          <p:cNvGrpSpPr/>
          <p:nvPr/>
        </p:nvGrpSpPr>
        <p:grpSpPr>
          <a:xfrm>
            <a:off x="787144" y="7667625"/>
            <a:ext cx="12567108" cy="1370968"/>
            <a:chOff x="0" y="0"/>
            <a:chExt cx="3309855" cy="361078"/>
          </a:xfrm>
        </p:grpSpPr>
        <p:sp>
          <p:nvSpPr>
            <p:cNvPr id="5" name="Freeform 5"/>
            <p:cNvSpPr/>
            <p:nvPr/>
          </p:nvSpPr>
          <p:spPr>
            <a:xfrm>
              <a:off x="0" y="0"/>
              <a:ext cx="3309855" cy="361078"/>
            </a:xfrm>
            <a:custGeom>
              <a:avLst/>
              <a:gdLst/>
              <a:ahLst/>
              <a:cxnLst/>
              <a:rect l="l" t="t" r="r" b="b"/>
              <a:pathLst>
                <a:path w="3309855" h="361078">
                  <a:moveTo>
                    <a:pt x="31418" y="0"/>
                  </a:moveTo>
                  <a:lnTo>
                    <a:pt x="3278437" y="0"/>
                  </a:lnTo>
                  <a:cubicBezTo>
                    <a:pt x="3295789" y="0"/>
                    <a:pt x="3309855" y="14066"/>
                    <a:pt x="3309855" y="31418"/>
                  </a:cubicBezTo>
                  <a:lnTo>
                    <a:pt x="3309855" y="329660"/>
                  </a:lnTo>
                  <a:cubicBezTo>
                    <a:pt x="3309855" y="337992"/>
                    <a:pt x="3306545" y="345984"/>
                    <a:pt x="3300653" y="351876"/>
                  </a:cubicBezTo>
                  <a:cubicBezTo>
                    <a:pt x="3294761" y="357768"/>
                    <a:pt x="3286770" y="361078"/>
                    <a:pt x="3278437" y="361078"/>
                  </a:cubicBezTo>
                  <a:lnTo>
                    <a:pt x="31418" y="361078"/>
                  </a:lnTo>
                  <a:cubicBezTo>
                    <a:pt x="23086" y="361078"/>
                    <a:pt x="15094" y="357768"/>
                    <a:pt x="9202" y="351876"/>
                  </a:cubicBezTo>
                  <a:cubicBezTo>
                    <a:pt x="3310" y="345984"/>
                    <a:pt x="0" y="337992"/>
                    <a:pt x="0" y="329660"/>
                  </a:cubicBezTo>
                  <a:lnTo>
                    <a:pt x="0" y="31418"/>
                  </a:lnTo>
                  <a:cubicBezTo>
                    <a:pt x="0" y="23086"/>
                    <a:pt x="3310" y="15094"/>
                    <a:pt x="9202" y="9202"/>
                  </a:cubicBezTo>
                  <a:cubicBezTo>
                    <a:pt x="15094" y="3310"/>
                    <a:pt x="23086" y="0"/>
                    <a:pt x="31418" y="0"/>
                  </a:cubicBezTo>
                  <a:close/>
                </a:path>
              </a:pathLst>
            </a:custGeom>
            <a:solidFill>
              <a:srgbClr val="E7F1E4"/>
            </a:solidFill>
          </p:spPr>
          <p:txBody>
            <a:bodyPr/>
            <a:lstStyle/>
            <a:p>
              <a:endParaRPr lang="en-GB"/>
            </a:p>
          </p:txBody>
        </p:sp>
        <p:sp>
          <p:nvSpPr>
            <p:cNvPr id="6" name="TextBox 6"/>
            <p:cNvSpPr txBox="1"/>
            <p:nvPr/>
          </p:nvSpPr>
          <p:spPr>
            <a:xfrm>
              <a:off x="0" y="-85725"/>
              <a:ext cx="3309855" cy="446803"/>
            </a:xfrm>
            <a:prstGeom prst="rect">
              <a:avLst/>
            </a:prstGeom>
          </p:spPr>
          <p:txBody>
            <a:bodyPr lIns="50800" tIns="50800" rIns="50800" bIns="50800" rtlCol="0" anchor="ctr"/>
            <a:lstStyle/>
            <a:p>
              <a:pPr marL="755651" lvl="1" indent="-377825" algn="just">
                <a:lnSpc>
                  <a:spcPts val="4900"/>
                </a:lnSpc>
                <a:buFont typeface="Arial"/>
                <a:buChar char="•"/>
              </a:pPr>
              <a:r>
                <a:rPr lang="en-US" sz="3500">
                  <a:solidFill>
                    <a:srgbClr val="000000"/>
                  </a:solidFill>
                  <a:latin typeface="Roboto Condensed"/>
                </a:rPr>
                <a:t> Sáng tác bằng chữ Nôm</a:t>
              </a:r>
            </a:p>
            <a:p>
              <a:pPr marL="755651" lvl="1" indent="-377825" algn="just">
                <a:lnSpc>
                  <a:spcPts val="4900"/>
                </a:lnSpc>
                <a:buFont typeface="Arial"/>
                <a:buChar char="•"/>
              </a:pPr>
              <a:r>
                <a:rPr lang="en-US" sz="3500">
                  <a:solidFill>
                    <a:srgbClr val="000000"/>
                  </a:solidFill>
                  <a:latin typeface="Roboto Condensed"/>
                </a:rPr>
                <a:t>Thể thơ: Thất ngôn tứ tuyệt Đường luật</a:t>
              </a:r>
            </a:p>
          </p:txBody>
        </p:sp>
      </p:grpSp>
      <p:grpSp>
        <p:nvGrpSpPr>
          <p:cNvPr id="7" name="Group 7"/>
          <p:cNvGrpSpPr/>
          <p:nvPr/>
        </p:nvGrpSpPr>
        <p:grpSpPr>
          <a:xfrm>
            <a:off x="206750" y="724603"/>
            <a:ext cx="14388774" cy="1033888"/>
            <a:chOff x="0" y="0"/>
            <a:chExt cx="19185032" cy="1378517"/>
          </a:xfrm>
        </p:grpSpPr>
        <p:grpSp>
          <p:nvGrpSpPr>
            <p:cNvPr id="8" name="Group 8"/>
            <p:cNvGrpSpPr/>
            <p:nvPr/>
          </p:nvGrpSpPr>
          <p:grpSpPr>
            <a:xfrm>
              <a:off x="0" y="0"/>
              <a:ext cx="19185032" cy="1378517"/>
              <a:chOff x="0" y="0"/>
              <a:chExt cx="3789636" cy="272300"/>
            </a:xfrm>
          </p:grpSpPr>
          <p:sp>
            <p:nvSpPr>
              <p:cNvPr id="9" name="Freeform 9"/>
              <p:cNvSpPr/>
              <p:nvPr/>
            </p:nvSpPr>
            <p:spPr>
              <a:xfrm>
                <a:off x="0" y="0"/>
                <a:ext cx="3789636" cy="272300"/>
              </a:xfrm>
              <a:custGeom>
                <a:avLst/>
                <a:gdLst/>
                <a:ahLst/>
                <a:cxnLst/>
                <a:rect l="l" t="t" r="r" b="b"/>
                <a:pathLst>
                  <a:path w="3789636" h="272300">
                    <a:moveTo>
                      <a:pt x="27441" y="0"/>
                    </a:moveTo>
                    <a:lnTo>
                      <a:pt x="3762196" y="0"/>
                    </a:lnTo>
                    <a:cubicBezTo>
                      <a:pt x="3777350" y="0"/>
                      <a:pt x="3789636" y="12286"/>
                      <a:pt x="3789636" y="27441"/>
                    </a:cubicBezTo>
                    <a:lnTo>
                      <a:pt x="3789636" y="244859"/>
                    </a:lnTo>
                    <a:cubicBezTo>
                      <a:pt x="3789636" y="252137"/>
                      <a:pt x="3786745" y="259116"/>
                      <a:pt x="3781599" y="264262"/>
                    </a:cubicBezTo>
                    <a:cubicBezTo>
                      <a:pt x="3776453" y="269409"/>
                      <a:pt x="3769473" y="272300"/>
                      <a:pt x="3762196" y="272300"/>
                    </a:cubicBezTo>
                    <a:lnTo>
                      <a:pt x="27441" y="272300"/>
                    </a:lnTo>
                    <a:cubicBezTo>
                      <a:pt x="12286" y="272300"/>
                      <a:pt x="0" y="260014"/>
                      <a:pt x="0" y="244859"/>
                    </a:cubicBezTo>
                    <a:lnTo>
                      <a:pt x="0" y="27441"/>
                    </a:lnTo>
                    <a:cubicBezTo>
                      <a:pt x="0" y="12286"/>
                      <a:pt x="12286" y="0"/>
                      <a:pt x="27441" y="0"/>
                    </a:cubicBezTo>
                    <a:close/>
                  </a:path>
                </a:pathLst>
              </a:custGeom>
              <a:solidFill>
                <a:srgbClr val="C4DFBD"/>
              </a:solidFill>
            </p:spPr>
            <p:txBody>
              <a:bodyPr/>
              <a:lstStyle/>
              <a:p>
                <a:endParaRPr lang="en-GB"/>
              </a:p>
            </p:txBody>
          </p:sp>
          <p:sp>
            <p:nvSpPr>
              <p:cNvPr id="10" name="TextBox 10"/>
              <p:cNvSpPr txBox="1"/>
              <p:nvPr/>
            </p:nvSpPr>
            <p:spPr>
              <a:xfrm>
                <a:off x="0" y="-47625"/>
                <a:ext cx="3789636" cy="319925"/>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82264" y="271566"/>
              <a:ext cx="18484976" cy="1106951"/>
            </a:xfrm>
            <a:prstGeom prst="rect">
              <a:avLst/>
            </a:prstGeom>
          </p:spPr>
          <p:txBody>
            <a:bodyPr lIns="0" tIns="0" rIns="0" bIns="0" rtlCol="0" anchor="t">
              <a:spAutoFit/>
            </a:bodyPr>
            <a:lstStyle/>
            <a:p>
              <a:pPr algn="ctr">
                <a:lnSpc>
                  <a:spcPts val="6999"/>
                </a:lnSpc>
                <a:spcBef>
                  <a:spcPct val="0"/>
                </a:spcBef>
              </a:pPr>
              <a:r>
                <a:rPr lang="en-US" sz="4999">
                  <a:solidFill>
                    <a:srgbClr val="000000"/>
                  </a:solidFill>
                  <a:latin typeface="#9Slide07 SVNUT Triumph Press"/>
                </a:rPr>
                <a:t>3.1. Giới thiệu chung về tác giả, tác phẩm</a:t>
              </a:r>
            </a:p>
          </p:txBody>
        </p:sp>
      </p:grpSp>
      <p:sp>
        <p:nvSpPr>
          <p:cNvPr id="12" name="Freeform 12"/>
          <p:cNvSpPr/>
          <p:nvPr/>
        </p:nvSpPr>
        <p:spPr>
          <a:xfrm rot="918972">
            <a:off x="11723106" y="5721762"/>
            <a:ext cx="7244210" cy="4418968"/>
          </a:xfrm>
          <a:custGeom>
            <a:avLst/>
            <a:gdLst/>
            <a:ahLst/>
            <a:cxnLst/>
            <a:rect l="l" t="t" r="r" b="b"/>
            <a:pathLst>
              <a:path w="7244210" h="4418968">
                <a:moveTo>
                  <a:pt x="0" y="0"/>
                </a:moveTo>
                <a:lnTo>
                  <a:pt x="7244209" y="0"/>
                </a:lnTo>
                <a:lnTo>
                  <a:pt x="7244209" y="4418968"/>
                </a:lnTo>
                <a:lnTo>
                  <a:pt x="0" y="4418968"/>
                </a:lnTo>
                <a:lnTo>
                  <a:pt x="0" y="0"/>
                </a:lnTo>
                <a:close/>
              </a:path>
            </a:pathLst>
          </a:custGeom>
          <a:blipFill>
            <a:blip r:embed="rId4"/>
            <a:stretch>
              <a:fillRect/>
            </a:stretch>
          </a:blipFill>
        </p:spPr>
        <p:txBody>
          <a:bodyPr/>
          <a:lstStyle/>
          <a:p>
            <a:endParaRPr lang="en-GB"/>
          </a:p>
        </p:txBody>
      </p:sp>
      <p:sp>
        <p:nvSpPr>
          <p:cNvPr id="13" name="TextBox 13"/>
          <p:cNvSpPr txBox="1"/>
          <p:nvPr/>
        </p:nvSpPr>
        <p:spPr>
          <a:xfrm>
            <a:off x="3733801" y="2026411"/>
            <a:ext cx="8145582" cy="949491"/>
          </a:xfrm>
          <a:prstGeom prst="rect">
            <a:avLst/>
          </a:prstGeom>
        </p:spPr>
        <p:txBody>
          <a:bodyPr wrap="square" lIns="0" tIns="0" rIns="0" bIns="0" rtlCol="0" anchor="t">
            <a:spAutoFit/>
          </a:bodyPr>
          <a:lstStyle/>
          <a:p>
            <a:pPr algn="ctr">
              <a:lnSpc>
                <a:spcPts val="8468"/>
              </a:lnSpc>
            </a:pPr>
            <a:r>
              <a:rPr lang="en-US" sz="6048">
                <a:solidFill>
                  <a:srgbClr val="4D686B"/>
                </a:solidFill>
                <a:latin typeface="#9Slide07 SFU Blackout"/>
              </a:rPr>
              <a:t>Bài thơ: mời trầu</a:t>
            </a:r>
          </a:p>
        </p:txBody>
      </p:sp>
      <p:sp>
        <p:nvSpPr>
          <p:cNvPr id="14" name="TextBox 14"/>
          <p:cNvSpPr txBox="1"/>
          <p:nvPr/>
        </p:nvSpPr>
        <p:spPr>
          <a:xfrm>
            <a:off x="4246614" y="3344399"/>
            <a:ext cx="7993456" cy="3524714"/>
          </a:xfrm>
          <a:prstGeom prst="rect">
            <a:avLst/>
          </a:prstGeom>
        </p:spPr>
        <p:txBody>
          <a:bodyPr lIns="0" tIns="0" rIns="0" bIns="0" rtlCol="0" anchor="t">
            <a:spAutoFit/>
          </a:bodyPr>
          <a:lstStyle/>
          <a:p>
            <a:pPr algn="just">
              <a:lnSpc>
                <a:spcPts val="6999"/>
              </a:lnSpc>
            </a:pPr>
            <a:r>
              <a:rPr lang="en-US" sz="4999">
                <a:solidFill>
                  <a:srgbClr val="0C0C0B"/>
                </a:solidFill>
                <a:latin typeface="#9Slide05 VL Fadilla"/>
              </a:rPr>
              <a:t>Quả cau nho nhỏ, miếng trầu hôi,</a:t>
            </a:r>
          </a:p>
          <a:p>
            <a:pPr algn="just">
              <a:lnSpc>
                <a:spcPts val="6999"/>
              </a:lnSpc>
            </a:pPr>
            <a:r>
              <a:rPr lang="en-US" sz="4999">
                <a:solidFill>
                  <a:srgbClr val="0C0C0B"/>
                </a:solidFill>
                <a:latin typeface="#9Slide05 VL Fadilla"/>
              </a:rPr>
              <a:t>Này của Xuân Hương mới quệt rồi.</a:t>
            </a:r>
          </a:p>
          <a:p>
            <a:pPr algn="just">
              <a:lnSpc>
                <a:spcPts val="6999"/>
              </a:lnSpc>
            </a:pPr>
            <a:r>
              <a:rPr lang="en-US" sz="4999">
                <a:solidFill>
                  <a:srgbClr val="0C0C0B"/>
                </a:solidFill>
                <a:latin typeface="#9Slide05 VL Fadilla"/>
              </a:rPr>
              <a:t>Có phải duyên nhau thì thắm lại,</a:t>
            </a:r>
          </a:p>
          <a:p>
            <a:pPr algn="just">
              <a:lnSpc>
                <a:spcPts val="6999"/>
              </a:lnSpc>
              <a:spcBef>
                <a:spcPct val="0"/>
              </a:spcBef>
            </a:pPr>
            <a:r>
              <a:rPr lang="en-US" sz="4999">
                <a:solidFill>
                  <a:srgbClr val="0C0C0B"/>
                </a:solidFill>
                <a:latin typeface="#9Slide05 VL Fadilla"/>
              </a:rPr>
              <a:t>Đừng xanh như lá, bạc như vôi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6073" y="0"/>
            <a:ext cx="18560146" cy="10439100"/>
          </a:xfrm>
          <a:custGeom>
            <a:avLst/>
            <a:gdLst/>
            <a:ahLst/>
            <a:cxnLst/>
            <a:rect l="l" t="t" r="r" b="b"/>
            <a:pathLst>
              <a:path w="18560146" h="10439100">
                <a:moveTo>
                  <a:pt x="0" y="0"/>
                </a:moveTo>
                <a:lnTo>
                  <a:pt x="18560146" y="0"/>
                </a:lnTo>
                <a:lnTo>
                  <a:pt x="18560146" y="10439100"/>
                </a:lnTo>
                <a:lnTo>
                  <a:pt x="0" y="10439100"/>
                </a:lnTo>
                <a:lnTo>
                  <a:pt x="0" y="0"/>
                </a:lnTo>
                <a:close/>
              </a:path>
            </a:pathLst>
          </a:custGeom>
          <a:blipFill>
            <a:blip r:embed="rId6"/>
            <a:stretch>
              <a:fillRect/>
            </a:stretch>
          </a:blipFill>
        </p:spPr>
        <p:txBody>
          <a:bodyPr/>
          <a:lstStyle/>
          <a:p>
            <a:endParaRPr lang="en-GB"/>
          </a:p>
        </p:txBody>
      </p:sp>
      <p:sp>
        <p:nvSpPr>
          <p:cNvPr id="3" name="Freeform 3"/>
          <p:cNvSpPr/>
          <p:nvPr/>
        </p:nvSpPr>
        <p:spPr>
          <a:xfrm>
            <a:off x="7457804" y="8289232"/>
            <a:ext cx="2350359" cy="865974"/>
          </a:xfrm>
          <a:custGeom>
            <a:avLst/>
            <a:gdLst/>
            <a:ahLst/>
            <a:cxnLst/>
            <a:rect l="l" t="t" r="r" b="b"/>
            <a:pathLst>
              <a:path w="2350359" h="865974">
                <a:moveTo>
                  <a:pt x="0" y="0"/>
                </a:moveTo>
                <a:lnTo>
                  <a:pt x="2350358" y="0"/>
                </a:lnTo>
                <a:lnTo>
                  <a:pt x="2350358" y="865974"/>
                </a:lnTo>
                <a:lnTo>
                  <a:pt x="0" y="865974"/>
                </a:lnTo>
                <a:lnTo>
                  <a:pt x="0" y="0"/>
                </a:lnTo>
                <a:close/>
              </a:path>
            </a:pathLst>
          </a:custGeom>
          <a:blipFill>
            <a:blip r:embed="rId7"/>
            <a:stretch>
              <a:fillRect l="-522661" t="-462562" r="-28727" b="-2073872"/>
            </a:stretch>
          </a:blipFill>
        </p:spPr>
        <p:txBody>
          <a:bodyPr/>
          <a:lstStyle/>
          <a:p>
            <a:endParaRPr lang="en-GB"/>
          </a:p>
        </p:txBody>
      </p:sp>
      <p:sp>
        <p:nvSpPr>
          <p:cNvPr id="4" name="Freeform 4"/>
          <p:cNvSpPr/>
          <p:nvPr/>
        </p:nvSpPr>
        <p:spPr>
          <a:xfrm>
            <a:off x="8667506" y="-1290606"/>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8"/>
            <a:stretch>
              <a:fillRect/>
            </a:stretch>
          </a:blipFill>
        </p:spPr>
        <p:txBody>
          <a:bodyPr/>
          <a:lstStyle/>
          <a:p>
            <a:endParaRPr lang="en-GB"/>
          </a:p>
        </p:txBody>
      </p:sp>
      <p:sp>
        <p:nvSpPr>
          <p:cNvPr id="5" name="Freeform 5"/>
          <p:cNvSpPr/>
          <p:nvPr/>
        </p:nvSpPr>
        <p:spPr>
          <a:xfrm>
            <a:off x="1605589" y="5554439"/>
            <a:ext cx="1045590" cy="993310"/>
          </a:xfrm>
          <a:custGeom>
            <a:avLst/>
            <a:gdLst/>
            <a:ahLst/>
            <a:cxnLst/>
            <a:rect l="l" t="t" r="r" b="b"/>
            <a:pathLst>
              <a:path w="1045590" h="993310">
                <a:moveTo>
                  <a:pt x="0" y="0"/>
                </a:moveTo>
                <a:lnTo>
                  <a:pt x="1045590" y="0"/>
                </a:lnTo>
                <a:lnTo>
                  <a:pt x="1045590" y="993311"/>
                </a:lnTo>
                <a:lnTo>
                  <a:pt x="0" y="9933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6" name="TextBox 6"/>
          <p:cNvSpPr txBox="1"/>
          <p:nvPr/>
        </p:nvSpPr>
        <p:spPr>
          <a:xfrm>
            <a:off x="2726644" y="5584567"/>
            <a:ext cx="7853135" cy="2931796"/>
          </a:xfrm>
          <a:prstGeom prst="rect">
            <a:avLst/>
          </a:prstGeom>
        </p:spPr>
        <p:txBody>
          <a:bodyPr lIns="0" tIns="0" rIns="0" bIns="0" rtlCol="0" anchor="t">
            <a:spAutoFit/>
          </a:bodyPr>
          <a:lstStyle/>
          <a:p>
            <a:pPr algn="just">
              <a:lnSpc>
                <a:spcPts val="7919"/>
              </a:lnSpc>
            </a:pPr>
            <a:r>
              <a:rPr lang="en-US" sz="4399">
                <a:solidFill>
                  <a:srgbClr val="5F7D54"/>
                </a:solidFill>
                <a:latin typeface="Roboto Condensed"/>
              </a:rPr>
              <a:t>A. Như hà nghịch lỗ lai xâm phạm</a:t>
            </a:r>
          </a:p>
          <a:p>
            <a:pPr algn="just">
              <a:lnSpc>
                <a:spcPts val="7919"/>
              </a:lnSpc>
            </a:pPr>
            <a:r>
              <a:rPr lang="en-US" sz="4399">
                <a:solidFill>
                  <a:srgbClr val="5F7D54"/>
                </a:solidFill>
                <a:latin typeface="Roboto Condensed"/>
              </a:rPr>
              <a:t>B. Như hà nghịch lỗ xâm phạm</a:t>
            </a:r>
          </a:p>
          <a:p>
            <a:pPr algn="just">
              <a:lnSpc>
                <a:spcPts val="7919"/>
              </a:lnSpc>
            </a:pPr>
            <a:r>
              <a:rPr lang="en-US" sz="4399">
                <a:solidFill>
                  <a:srgbClr val="5F7D54"/>
                </a:solidFill>
                <a:latin typeface="Roboto Condensed"/>
              </a:rPr>
              <a:t>C. Như hà nghịch lỗ lai phạm</a:t>
            </a:r>
          </a:p>
        </p:txBody>
      </p:sp>
      <p:sp>
        <p:nvSpPr>
          <p:cNvPr id="7" name="TextBox 7"/>
          <p:cNvSpPr txBox="1"/>
          <p:nvPr/>
        </p:nvSpPr>
        <p:spPr>
          <a:xfrm>
            <a:off x="1605589" y="736848"/>
            <a:ext cx="12466437" cy="4406652"/>
          </a:xfrm>
          <a:prstGeom prst="rect">
            <a:avLst/>
          </a:prstGeom>
        </p:spPr>
        <p:txBody>
          <a:bodyPr lIns="0" tIns="0" rIns="0" bIns="0" rtlCol="0" anchor="t">
            <a:spAutoFit/>
          </a:bodyPr>
          <a:lstStyle/>
          <a:p>
            <a:pPr algn="just">
              <a:lnSpc>
                <a:spcPts val="7000"/>
              </a:lnSpc>
              <a:spcBef>
                <a:spcPct val="0"/>
              </a:spcBef>
            </a:pPr>
            <a:r>
              <a:rPr lang="en-US" sz="5000">
                <a:solidFill>
                  <a:srgbClr val="5F7D54"/>
                </a:solidFill>
                <a:latin typeface="#9Slide07 SVNUT Triumph Press"/>
              </a:rPr>
              <a:t>a. </a:t>
            </a:r>
          </a:p>
          <a:p>
            <a:pPr algn="just">
              <a:lnSpc>
                <a:spcPts val="7000"/>
              </a:lnSpc>
              <a:spcBef>
                <a:spcPct val="0"/>
              </a:spcBef>
            </a:pPr>
            <a:r>
              <a:rPr lang="en-US" sz="5000">
                <a:solidFill>
                  <a:srgbClr val="5F7D54"/>
                </a:solidFill>
                <a:latin typeface="#9Slide07 SVNUT Triumph Press"/>
              </a:rPr>
              <a:t>Nam quốc sơn hà Nam đế cư</a:t>
            </a:r>
          </a:p>
          <a:p>
            <a:pPr algn="just">
              <a:lnSpc>
                <a:spcPts val="7000"/>
              </a:lnSpc>
              <a:spcBef>
                <a:spcPct val="0"/>
              </a:spcBef>
            </a:pPr>
            <a:r>
              <a:rPr lang="en-US" sz="5000">
                <a:solidFill>
                  <a:srgbClr val="5F7D54"/>
                </a:solidFill>
                <a:latin typeface="#9Slide07 SVNUT Triumph Press"/>
              </a:rPr>
              <a:t>Tiệt nhiên định phận tại thiên thư</a:t>
            </a:r>
          </a:p>
          <a:p>
            <a:pPr algn="just">
              <a:lnSpc>
                <a:spcPts val="7000"/>
              </a:lnSpc>
              <a:spcBef>
                <a:spcPct val="0"/>
              </a:spcBef>
            </a:pPr>
            <a:r>
              <a:rPr lang="en-US" sz="5000">
                <a:solidFill>
                  <a:srgbClr val="5F7D54"/>
                </a:solidFill>
                <a:latin typeface="#9Slide07 SVNUT Triumph Press"/>
              </a:rPr>
              <a:t>_ _ _ _ _ _ _ _ _ _ _ _ _ _</a:t>
            </a:r>
          </a:p>
          <a:p>
            <a:pPr algn="just">
              <a:lnSpc>
                <a:spcPts val="7000"/>
              </a:lnSpc>
              <a:spcBef>
                <a:spcPct val="0"/>
              </a:spcBef>
            </a:pPr>
            <a:r>
              <a:rPr lang="en-US" sz="5000">
                <a:solidFill>
                  <a:srgbClr val="5F7D54"/>
                </a:solidFill>
                <a:latin typeface="#9Slide07 SVNUT Triumph Press"/>
              </a:rPr>
              <a:t>Nhữ đẳng hành khan thủ bại hư</a:t>
            </a:r>
          </a:p>
        </p:txBody>
      </p:sp>
      <p:pic>
        <p:nvPicPr>
          <p:cNvPr id="8" name="30 Second Timer">
            <a:hlinkClick r:id="" action="ppaction://media"/>
            <a:extLst>
              <a:ext uri="{FF2B5EF4-FFF2-40B4-BE49-F238E27FC236}">
                <a16:creationId xmlns:a16="http://schemas.microsoft.com/office/drawing/2014/main" id="{0468120A-CD44-A299-BE5A-4A8222FCEE62}"/>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1734800" y="952500"/>
            <a:ext cx="3253740" cy="1828800"/>
          </a:xfrm>
          <a:prstGeom prst="ellipse">
            <a:avLst/>
          </a:prstGeom>
          <a:ln>
            <a:noFill/>
          </a:ln>
          <a:effectLst>
            <a:softEdge rad="112500"/>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070"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8"/>
                </p:tgtEl>
              </p:cMediaNode>
            </p:vide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8"/>
                                        </p:tgtEl>
                                      </p:cBhvr>
                                    </p:cmd>
                                  </p:childTnLst>
                                </p:cTn>
                              </p:par>
                            </p:childTnLst>
                          </p:cTn>
                        </p:par>
                      </p:childTnLst>
                    </p:cTn>
                  </p:par>
                </p:childTnLst>
              </p:cTn>
              <p:nextCondLst>
                <p:cond evt="onClick" delay="0">
                  <p:tgtEl>
                    <p:spTgt spid="8"/>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9000"/>
            </a:blip>
            <a:stretch>
              <a:fillRect l="-27462" r="-27462" b="-289203"/>
            </a:stretch>
          </a:blipFill>
        </p:spPr>
        <p:txBody>
          <a:bodyPr/>
          <a:lstStyle/>
          <a:p>
            <a:endParaRPr lang="en-GB"/>
          </a:p>
        </p:txBody>
      </p:sp>
      <p:sp>
        <p:nvSpPr>
          <p:cNvPr id="4" name="TextBox 4"/>
          <p:cNvSpPr txBox="1"/>
          <p:nvPr/>
        </p:nvSpPr>
        <p:spPr>
          <a:xfrm>
            <a:off x="10820400" y="571500"/>
            <a:ext cx="4961771" cy="1893783"/>
          </a:xfrm>
          <a:prstGeom prst="rect">
            <a:avLst/>
          </a:prstGeom>
        </p:spPr>
        <p:txBody>
          <a:bodyPr wrap="square" lIns="0" tIns="0" rIns="0" bIns="0" rtlCol="0" anchor="t">
            <a:spAutoFit/>
          </a:bodyPr>
          <a:lstStyle/>
          <a:p>
            <a:pPr algn="ctr">
              <a:lnSpc>
                <a:spcPts val="14736"/>
              </a:lnSpc>
            </a:pPr>
            <a:r>
              <a:rPr lang="en-US" sz="10526">
                <a:solidFill>
                  <a:srgbClr val="4D686B"/>
                </a:solidFill>
                <a:latin typeface="#9Slide06 ThuPhap Thien An"/>
              </a:rPr>
              <a:t>mời trầu</a:t>
            </a:r>
          </a:p>
        </p:txBody>
      </p:sp>
      <p:sp>
        <p:nvSpPr>
          <p:cNvPr id="5" name="TextBox 5"/>
          <p:cNvSpPr txBox="1"/>
          <p:nvPr/>
        </p:nvSpPr>
        <p:spPr>
          <a:xfrm>
            <a:off x="9938614" y="2348926"/>
            <a:ext cx="7993456" cy="3524714"/>
          </a:xfrm>
          <a:prstGeom prst="rect">
            <a:avLst/>
          </a:prstGeom>
        </p:spPr>
        <p:txBody>
          <a:bodyPr lIns="0" tIns="0" rIns="0" bIns="0" rtlCol="0" anchor="t">
            <a:spAutoFit/>
          </a:bodyPr>
          <a:lstStyle/>
          <a:p>
            <a:pPr algn="just">
              <a:lnSpc>
                <a:spcPts val="6999"/>
              </a:lnSpc>
            </a:pPr>
            <a:r>
              <a:rPr lang="en-US" sz="4999">
                <a:solidFill>
                  <a:srgbClr val="0C0C0B"/>
                </a:solidFill>
                <a:latin typeface="#9Slide05 VL Fadilla"/>
              </a:rPr>
              <a:t>Quả cau nho nhỏ, miếng trầu hôi,</a:t>
            </a:r>
          </a:p>
          <a:p>
            <a:pPr algn="just">
              <a:lnSpc>
                <a:spcPts val="6999"/>
              </a:lnSpc>
            </a:pPr>
            <a:r>
              <a:rPr lang="en-US" sz="4999">
                <a:solidFill>
                  <a:srgbClr val="0C0C0B"/>
                </a:solidFill>
                <a:latin typeface="#9Slide05 VL Fadilla"/>
              </a:rPr>
              <a:t>Này của Xuân Hương mới quệt rồi.</a:t>
            </a:r>
          </a:p>
          <a:p>
            <a:pPr algn="just">
              <a:lnSpc>
                <a:spcPts val="6999"/>
              </a:lnSpc>
            </a:pPr>
            <a:r>
              <a:rPr lang="en-US" sz="4999">
                <a:solidFill>
                  <a:srgbClr val="0C0C0B"/>
                </a:solidFill>
                <a:latin typeface="#9Slide05 VL Fadilla"/>
              </a:rPr>
              <a:t>Có phải duyên nhau thì thắm lại,</a:t>
            </a:r>
          </a:p>
          <a:p>
            <a:pPr algn="just">
              <a:lnSpc>
                <a:spcPts val="6999"/>
              </a:lnSpc>
              <a:spcBef>
                <a:spcPct val="0"/>
              </a:spcBef>
            </a:pPr>
            <a:r>
              <a:rPr lang="en-US" sz="4999">
                <a:solidFill>
                  <a:srgbClr val="0C0C0B"/>
                </a:solidFill>
                <a:latin typeface="#9Slide05 VL Fadilla"/>
              </a:rPr>
              <a:t>Đừng xanh như lá, bạc như vôi</a:t>
            </a:r>
          </a:p>
        </p:txBody>
      </p:sp>
      <p:grpSp>
        <p:nvGrpSpPr>
          <p:cNvPr id="6" name="Group 6"/>
          <p:cNvGrpSpPr/>
          <p:nvPr/>
        </p:nvGrpSpPr>
        <p:grpSpPr>
          <a:xfrm>
            <a:off x="420991" y="1994085"/>
            <a:ext cx="8516536" cy="4262415"/>
            <a:chOff x="0" y="0"/>
            <a:chExt cx="2243038" cy="1122611"/>
          </a:xfrm>
        </p:grpSpPr>
        <p:sp>
          <p:nvSpPr>
            <p:cNvPr id="7" name="Freeform 7"/>
            <p:cNvSpPr/>
            <p:nvPr/>
          </p:nvSpPr>
          <p:spPr>
            <a:xfrm>
              <a:off x="0" y="0"/>
              <a:ext cx="2243038" cy="1122611"/>
            </a:xfrm>
            <a:custGeom>
              <a:avLst/>
              <a:gdLst/>
              <a:ahLst/>
              <a:cxnLst/>
              <a:rect l="l" t="t" r="r" b="b"/>
              <a:pathLst>
                <a:path w="2243038" h="1122611">
                  <a:moveTo>
                    <a:pt x="46361" y="0"/>
                  </a:moveTo>
                  <a:lnTo>
                    <a:pt x="2196677" y="0"/>
                  </a:lnTo>
                  <a:cubicBezTo>
                    <a:pt x="2208973" y="0"/>
                    <a:pt x="2220765" y="4884"/>
                    <a:pt x="2229460" y="13579"/>
                  </a:cubicBezTo>
                  <a:cubicBezTo>
                    <a:pt x="2238154" y="22273"/>
                    <a:pt x="2243038" y="34066"/>
                    <a:pt x="2243038" y="46361"/>
                  </a:cubicBezTo>
                  <a:lnTo>
                    <a:pt x="2243038" y="1076250"/>
                  </a:lnTo>
                  <a:cubicBezTo>
                    <a:pt x="2243038" y="1088546"/>
                    <a:pt x="2238154" y="1100338"/>
                    <a:pt x="2229460" y="1109032"/>
                  </a:cubicBezTo>
                  <a:cubicBezTo>
                    <a:pt x="2220765" y="1117727"/>
                    <a:pt x="2208973" y="1122611"/>
                    <a:pt x="2196677" y="1122611"/>
                  </a:cubicBezTo>
                  <a:lnTo>
                    <a:pt x="46361" y="1122611"/>
                  </a:lnTo>
                  <a:cubicBezTo>
                    <a:pt x="34066" y="1122611"/>
                    <a:pt x="22273" y="1117727"/>
                    <a:pt x="13579" y="1109032"/>
                  </a:cubicBezTo>
                  <a:cubicBezTo>
                    <a:pt x="4884" y="1100338"/>
                    <a:pt x="0" y="1088546"/>
                    <a:pt x="0" y="1076250"/>
                  </a:cubicBezTo>
                  <a:lnTo>
                    <a:pt x="0" y="46361"/>
                  </a:lnTo>
                  <a:cubicBezTo>
                    <a:pt x="0" y="34066"/>
                    <a:pt x="4884" y="22273"/>
                    <a:pt x="13579" y="13579"/>
                  </a:cubicBezTo>
                  <a:cubicBezTo>
                    <a:pt x="22273" y="4884"/>
                    <a:pt x="34066" y="0"/>
                    <a:pt x="46361" y="0"/>
                  </a:cubicBezTo>
                  <a:close/>
                </a:path>
              </a:pathLst>
            </a:custGeom>
            <a:solidFill>
              <a:srgbClr val="FFF6ED"/>
            </a:solidFill>
          </p:spPr>
          <p:txBody>
            <a:bodyPr/>
            <a:lstStyle/>
            <a:p>
              <a:endParaRPr lang="en-GB"/>
            </a:p>
          </p:txBody>
        </p:sp>
        <p:sp>
          <p:nvSpPr>
            <p:cNvPr id="8" name="TextBox 8"/>
            <p:cNvSpPr txBox="1"/>
            <p:nvPr/>
          </p:nvSpPr>
          <p:spPr>
            <a:xfrm>
              <a:off x="0" y="-85725"/>
              <a:ext cx="2243038" cy="1208336"/>
            </a:xfrm>
            <a:prstGeom prst="rect">
              <a:avLst/>
            </a:prstGeom>
          </p:spPr>
          <p:txBody>
            <a:bodyPr lIns="50800" tIns="50800" rIns="50800" bIns="50800" rtlCol="0" anchor="ctr"/>
            <a:lstStyle/>
            <a:p>
              <a:pPr algn="just">
                <a:lnSpc>
                  <a:spcPts val="4900"/>
                </a:lnSpc>
              </a:pPr>
              <a:endParaRPr/>
            </a:p>
          </p:txBody>
        </p:sp>
      </p:grpSp>
      <p:sp>
        <p:nvSpPr>
          <p:cNvPr id="9" name="TextBox 9"/>
          <p:cNvSpPr txBox="1"/>
          <p:nvPr/>
        </p:nvSpPr>
        <p:spPr>
          <a:xfrm>
            <a:off x="750579" y="2068675"/>
            <a:ext cx="7720052" cy="3711575"/>
          </a:xfrm>
          <a:prstGeom prst="rect">
            <a:avLst/>
          </a:prstGeom>
        </p:spPr>
        <p:txBody>
          <a:bodyPr lIns="0" tIns="0" rIns="0" bIns="0" rtlCol="0" anchor="t">
            <a:spAutoFit/>
          </a:bodyPr>
          <a:lstStyle/>
          <a:p>
            <a:pPr algn="just">
              <a:lnSpc>
                <a:spcPts val="4900"/>
              </a:lnSpc>
            </a:pPr>
            <a:r>
              <a:rPr lang="en-US" sz="3500">
                <a:solidFill>
                  <a:srgbClr val="000000"/>
                </a:solidFill>
                <a:latin typeface="Roboto Condensed Bold"/>
              </a:rPr>
              <a:t>Nhiệm vụ 1: </a:t>
            </a:r>
          </a:p>
          <a:p>
            <a:pPr marL="755651" lvl="1" indent="-377825" algn="just">
              <a:lnSpc>
                <a:spcPts val="4900"/>
              </a:lnSpc>
              <a:buFont typeface="Arial"/>
              <a:buChar char="•"/>
            </a:pPr>
            <a:r>
              <a:rPr lang="en-US" sz="3500">
                <a:solidFill>
                  <a:srgbClr val="000000"/>
                </a:solidFill>
                <a:latin typeface="Roboto Condensed"/>
              </a:rPr>
              <a:t>Tìm hiểu đặc trưng thể thơ Thất ngôn tứ tuyệt đường luật trong bài. (5 phút)</a:t>
            </a:r>
          </a:p>
          <a:p>
            <a:pPr marL="755651" lvl="1" indent="-377825" algn="just">
              <a:lnSpc>
                <a:spcPts val="4900"/>
              </a:lnSpc>
              <a:spcBef>
                <a:spcPct val="0"/>
              </a:spcBef>
              <a:buFont typeface="Arial"/>
              <a:buChar char="•"/>
            </a:pPr>
            <a:r>
              <a:rPr lang="en-US" sz="3500">
                <a:solidFill>
                  <a:srgbClr val="000000"/>
                </a:solidFill>
                <a:latin typeface="Roboto Condensed"/>
              </a:rPr>
              <a:t>HS trả lời cá nhân (dựa trên PHT đã được giao trước tìm hiểu ở nhà – PHT số 2)</a:t>
            </a:r>
          </a:p>
        </p:txBody>
      </p:sp>
      <p:grpSp>
        <p:nvGrpSpPr>
          <p:cNvPr id="10" name="Group 10"/>
          <p:cNvGrpSpPr/>
          <p:nvPr/>
        </p:nvGrpSpPr>
        <p:grpSpPr>
          <a:xfrm>
            <a:off x="4381760" y="6570825"/>
            <a:ext cx="13550311" cy="1430171"/>
            <a:chOff x="0" y="0"/>
            <a:chExt cx="3568806" cy="376671"/>
          </a:xfrm>
        </p:grpSpPr>
        <p:sp>
          <p:nvSpPr>
            <p:cNvPr id="11" name="Freeform 11"/>
            <p:cNvSpPr/>
            <p:nvPr/>
          </p:nvSpPr>
          <p:spPr>
            <a:xfrm>
              <a:off x="0" y="0"/>
              <a:ext cx="3568806" cy="376671"/>
            </a:xfrm>
            <a:custGeom>
              <a:avLst/>
              <a:gdLst/>
              <a:ahLst/>
              <a:cxnLst/>
              <a:rect l="l" t="t" r="r" b="b"/>
              <a:pathLst>
                <a:path w="3568806" h="376671">
                  <a:moveTo>
                    <a:pt x="29139" y="0"/>
                  </a:moveTo>
                  <a:lnTo>
                    <a:pt x="3539668" y="0"/>
                  </a:lnTo>
                  <a:cubicBezTo>
                    <a:pt x="3547395" y="0"/>
                    <a:pt x="3554807" y="3070"/>
                    <a:pt x="3560272" y="8535"/>
                  </a:cubicBezTo>
                  <a:cubicBezTo>
                    <a:pt x="3565736" y="13999"/>
                    <a:pt x="3568806" y="21411"/>
                    <a:pt x="3568806" y="29139"/>
                  </a:cubicBezTo>
                  <a:lnTo>
                    <a:pt x="3568806" y="347532"/>
                  </a:lnTo>
                  <a:cubicBezTo>
                    <a:pt x="3568806" y="363625"/>
                    <a:pt x="3555760" y="376671"/>
                    <a:pt x="3539668" y="376671"/>
                  </a:cubicBezTo>
                  <a:lnTo>
                    <a:pt x="29139" y="376671"/>
                  </a:lnTo>
                  <a:cubicBezTo>
                    <a:pt x="13046" y="376671"/>
                    <a:pt x="0" y="363625"/>
                    <a:pt x="0" y="347532"/>
                  </a:cubicBezTo>
                  <a:lnTo>
                    <a:pt x="0" y="29139"/>
                  </a:lnTo>
                  <a:cubicBezTo>
                    <a:pt x="0" y="13046"/>
                    <a:pt x="13046" y="0"/>
                    <a:pt x="29139" y="0"/>
                  </a:cubicBezTo>
                  <a:close/>
                </a:path>
              </a:pathLst>
            </a:custGeom>
            <a:solidFill>
              <a:srgbClr val="C6C4A3">
                <a:alpha val="54902"/>
              </a:srgbClr>
            </a:solidFill>
          </p:spPr>
          <p:txBody>
            <a:bodyPr/>
            <a:lstStyle/>
            <a:p>
              <a:endParaRPr lang="en-GB"/>
            </a:p>
          </p:txBody>
        </p:sp>
        <p:sp>
          <p:nvSpPr>
            <p:cNvPr id="12" name="TextBox 12"/>
            <p:cNvSpPr txBox="1"/>
            <p:nvPr/>
          </p:nvSpPr>
          <p:spPr>
            <a:xfrm>
              <a:off x="0" y="-85725"/>
              <a:ext cx="3568806" cy="462396"/>
            </a:xfrm>
            <a:prstGeom prst="rect">
              <a:avLst/>
            </a:prstGeom>
          </p:spPr>
          <p:txBody>
            <a:bodyPr lIns="50800" tIns="50800" rIns="50800" bIns="50800" rtlCol="0" anchor="ctr"/>
            <a:lstStyle/>
            <a:p>
              <a:pPr algn="just">
                <a:lnSpc>
                  <a:spcPts val="4900"/>
                </a:lnSpc>
              </a:pPr>
              <a:endParaRPr/>
            </a:p>
          </p:txBody>
        </p:sp>
      </p:grpSp>
      <p:sp>
        <p:nvSpPr>
          <p:cNvPr id="13" name="TextBox 13"/>
          <p:cNvSpPr txBox="1"/>
          <p:nvPr/>
        </p:nvSpPr>
        <p:spPr>
          <a:xfrm>
            <a:off x="4568018" y="6599400"/>
            <a:ext cx="12888348" cy="1235075"/>
          </a:xfrm>
          <a:prstGeom prst="rect">
            <a:avLst/>
          </a:prstGeom>
        </p:spPr>
        <p:txBody>
          <a:bodyPr lIns="0" tIns="0" rIns="0" bIns="0" rtlCol="0" anchor="t">
            <a:spAutoFit/>
          </a:bodyPr>
          <a:lstStyle/>
          <a:p>
            <a:pPr algn="just">
              <a:lnSpc>
                <a:spcPts val="4900"/>
              </a:lnSpc>
            </a:pPr>
            <a:r>
              <a:rPr lang="en-US" sz="3500">
                <a:solidFill>
                  <a:srgbClr val="000000"/>
                </a:solidFill>
                <a:latin typeface="Roboto Condensed"/>
                <a:ea typeface="Roboto Condensed"/>
              </a:rPr>
              <a:t>✔ Xác định đặc điểm của thơ thất ngôn tứ tuyệt được thể hiện qua bài thơ (theo bảng đặc điểm)</a:t>
            </a:r>
          </a:p>
        </p:txBody>
      </p:sp>
      <p:grpSp>
        <p:nvGrpSpPr>
          <p:cNvPr id="14" name="Group 14"/>
          <p:cNvGrpSpPr/>
          <p:nvPr/>
        </p:nvGrpSpPr>
        <p:grpSpPr>
          <a:xfrm>
            <a:off x="4237037" y="8151974"/>
            <a:ext cx="13550311" cy="1768475"/>
            <a:chOff x="0" y="0"/>
            <a:chExt cx="3568806" cy="465771"/>
          </a:xfrm>
        </p:grpSpPr>
        <p:sp>
          <p:nvSpPr>
            <p:cNvPr id="15" name="Freeform 15"/>
            <p:cNvSpPr/>
            <p:nvPr/>
          </p:nvSpPr>
          <p:spPr>
            <a:xfrm>
              <a:off x="0" y="0"/>
              <a:ext cx="3568806" cy="465771"/>
            </a:xfrm>
            <a:custGeom>
              <a:avLst/>
              <a:gdLst/>
              <a:ahLst/>
              <a:cxnLst/>
              <a:rect l="l" t="t" r="r" b="b"/>
              <a:pathLst>
                <a:path w="3568806" h="465771">
                  <a:moveTo>
                    <a:pt x="29139" y="0"/>
                  </a:moveTo>
                  <a:lnTo>
                    <a:pt x="3539668" y="0"/>
                  </a:lnTo>
                  <a:cubicBezTo>
                    <a:pt x="3547395" y="0"/>
                    <a:pt x="3554807" y="3070"/>
                    <a:pt x="3560272" y="8535"/>
                  </a:cubicBezTo>
                  <a:cubicBezTo>
                    <a:pt x="3565736" y="13999"/>
                    <a:pt x="3568806" y="21411"/>
                    <a:pt x="3568806" y="29139"/>
                  </a:cubicBezTo>
                  <a:lnTo>
                    <a:pt x="3568806" y="436633"/>
                  </a:lnTo>
                  <a:cubicBezTo>
                    <a:pt x="3568806" y="452725"/>
                    <a:pt x="3555760" y="465771"/>
                    <a:pt x="3539668" y="465771"/>
                  </a:cubicBezTo>
                  <a:lnTo>
                    <a:pt x="29139" y="465771"/>
                  </a:lnTo>
                  <a:cubicBezTo>
                    <a:pt x="13046" y="465771"/>
                    <a:pt x="0" y="452725"/>
                    <a:pt x="0" y="436633"/>
                  </a:cubicBezTo>
                  <a:lnTo>
                    <a:pt x="0" y="29139"/>
                  </a:lnTo>
                  <a:cubicBezTo>
                    <a:pt x="0" y="13046"/>
                    <a:pt x="13046" y="0"/>
                    <a:pt x="29139" y="0"/>
                  </a:cubicBezTo>
                  <a:close/>
                </a:path>
              </a:pathLst>
            </a:custGeom>
            <a:solidFill>
              <a:srgbClr val="C6C4A3">
                <a:alpha val="56863"/>
              </a:srgbClr>
            </a:solidFill>
          </p:spPr>
          <p:txBody>
            <a:bodyPr/>
            <a:lstStyle/>
            <a:p>
              <a:endParaRPr lang="en-GB"/>
            </a:p>
          </p:txBody>
        </p:sp>
        <p:sp>
          <p:nvSpPr>
            <p:cNvPr id="16" name="TextBox 16"/>
            <p:cNvSpPr txBox="1"/>
            <p:nvPr/>
          </p:nvSpPr>
          <p:spPr>
            <a:xfrm>
              <a:off x="0" y="-85725"/>
              <a:ext cx="3568806" cy="551496"/>
            </a:xfrm>
            <a:prstGeom prst="rect">
              <a:avLst/>
            </a:prstGeom>
          </p:spPr>
          <p:txBody>
            <a:bodyPr lIns="50800" tIns="50800" rIns="50800" bIns="50800" rtlCol="0" anchor="ctr"/>
            <a:lstStyle/>
            <a:p>
              <a:pPr algn="just">
                <a:lnSpc>
                  <a:spcPts val="4900"/>
                </a:lnSpc>
              </a:pPr>
              <a:endParaRPr/>
            </a:p>
          </p:txBody>
        </p:sp>
      </p:grpSp>
      <p:sp>
        <p:nvSpPr>
          <p:cNvPr id="17" name="TextBox 17"/>
          <p:cNvSpPr txBox="1"/>
          <p:nvPr/>
        </p:nvSpPr>
        <p:spPr>
          <a:xfrm>
            <a:off x="4568018" y="8066249"/>
            <a:ext cx="12888348" cy="1854200"/>
          </a:xfrm>
          <a:prstGeom prst="rect">
            <a:avLst/>
          </a:prstGeom>
        </p:spPr>
        <p:txBody>
          <a:bodyPr lIns="0" tIns="0" rIns="0" bIns="0" rtlCol="0" anchor="t">
            <a:spAutoFit/>
          </a:bodyPr>
          <a:lstStyle/>
          <a:p>
            <a:pPr algn="just">
              <a:lnSpc>
                <a:spcPts val="4900"/>
              </a:lnSpc>
            </a:pPr>
            <a:r>
              <a:rPr lang="en-US" sz="3500">
                <a:solidFill>
                  <a:srgbClr val="000000"/>
                </a:solidFill>
                <a:latin typeface="Roboto Condensed"/>
                <a:ea typeface="Roboto Condensed"/>
              </a:rPr>
              <a:t>✔ Theo em, ai là người bộc lộ cảm xúc, suy ngẫm trong bài thơ </a:t>
            </a:r>
            <a:r>
              <a:rPr lang="en-US" sz="3500">
                <a:solidFill>
                  <a:srgbClr val="000000"/>
                </a:solidFill>
                <a:latin typeface="Roboto Condensed Italics"/>
              </a:rPr>
              <a:t>Mời trầu</a:t>
            </a:r>
            <a:r>
              <a:rPr lang="en-US" sz="3500">
                <a:solidFill>
                  <a:srgbClr val="000000"/>
                </a:solidFill>
                <a:latin typeface="Roboto Condensed"/>
              </a:rPr>
              <a:t>? Đối tượng bày tỏ cảm xúc trong bài thơ là gì? Cảm xúc nào được thể hiện trong bài thơ?</a:t>
            </a:r>
          </a:p>
        </p:txBody>
      </p:sp>
      <p:sp>
        <p:nvSpPr>
          <p:cNvPr id="18" name="Freeform 18"/>
          <p:cNvSpPr/>
          <p:nvPr/>
        </p:nvSpPr>
        <p:spPr>
          <a:xfrm rot="-194269">
            <a:off x="650369" y="7555952"/>
            <a:ext cx="3389929" cy="2028546"/>
          </a:xfrm>
          <a:custGeom>
            <a:avLst/>
            <a:gdLst/>
            <a:ahLst/>
            <a:cxnLst/>
            <a:rect l="l" t="t" r="r" b="b"/>
            <a:pathLst>
              <a:path w="3389929" h="2028546">
                <a:moveTo>
                  <a:pt x="0" y="0"/>
                </a:moveTo>
                <a:lnTo>
                  <a:pt x="3389929" y="0"/>
                </a:lnTo>
                <a:lnTo>
                  <a:pt x="3389929" y="2028546"/>
                </a:lnTo>
                <a:lnTo>
                  <a:pt x="0" y="2028546"/>
                </a:lnTo>
                <a:lnTo>
                  <a:pt x="0" y="0"/>
                </a:lnTo>
                <a:close/>
              </a:path>
            </a:pathLst>
          </a:custGeom>
          <a:blipFill>
            <a:blip r:embed="rId3"/>
            <a:stretch>
              <a:fillRect t="-5564" b="-5564"/>
            </a:stretch>
          </a:blipFill>
        </p:spPr>
        <p:txBody>
          <a:bodyPr/>
          <a:lstStyle/>
          <a:p>
            <a:endParaRPr lang="en-GB"/>
          </a:p>
        </p:txBody>
      </p:sp>
      <p:sp>
        <p:nvSpPr>
          <p:cNvPr id="19" name="Freeform 19"/>
          <p:cNvSpPr/>
          <p:nvPr/>
        </p:nvSpPr>
        <p:spPr>
          <a:xfrm rot="1055028">
            <a:off x="2036845" y="8134866"/>
            <a:ext cx="2290199" cy="1949532"/>
          </a:xfrm>
          <a:custGeom>
            <a:avLst/>
            <a:gdLst/>
            <a:ahLst/>
            <a:cxnLst/>
            <a:rect l="l" t="t" r="r" b="b"/>
            <a:pathLst>
              <a:path w="2290199" h="1949532">
                <a:moveTo>
                  <a:pt x="0" y="0"/>
                </a:moveTo>
                <a:lnTo>
                  <a:pt x="2290199" y="0"/>
                </a:lnTo>
                <a:lnTo>
                  <a:pt x="2290199" y="1949532"/>
                </a:lnTo>
                <a:lnTo>
                  <a:pt x="0" y="19495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20" name="Group 20"/>
          <p:cNvGrpSpPr/>
          <p:nvPr/>
        </p:nvGrpSpPr>
        <p:grpSpPr>
          <a:xfrm>
            <a:off x="1028700" y="330930"/>
            <a:ext cx="9354956" cy="1253608"/>
            <a:chOff x="0" y="-241101"/>
            <a:chExt cx="12473275" cy="1671477"/>
          </a:xfrm>
        </p:grpSpPr>
        <p:grpSp>
          <p:nvGrpSpPr>
            <p:cNvPr id="21" name="Group 21"/>
            <p:cNvGrpSpPr/>
            <p:nvPr/>
          </p:nvGrpSpPr>
          <p:grpSpPr>
            <a:xfrm>
              <a:off x="0" y="-241101"/>
              <a:ext cx="12473275" cy="1619618"/>
              <a:chOff x="0" y="-47625"/>
              <a:chExt cx="2463857" cy="319925"/>
            </a:xfrm>
          </p:grpSpPr>
          <p:sp>
            <p:nvSpPr>
              <p:cNvPr id="22" name="Freeform 22"/>
              <p:cNvSpPr/>
              <p:nvPr/>
            </p:nvSpPr>
            <p:spPr>
              <a:xfrm>
                <a:off x="0" y="0"/>
                <a:ext cx="2463857" cy="272300"/>
              </a:xfrm>
              <a:custGeom>
                <a:avLst/>
                <a:gdLst/>
                <a:ahLst/>
                <a:cxnLst/>
                <a:rect l="l" t="t" r="r" b="b"/>
                <a:pathLst>
                  <a:path w="1807789" h="272300">
                    <a:moveTo>
                      <a:pt x="57523" y="0"/>
                    </a:moveTo>
                    <a:lnTo>
                      <a:pt x="1750265" y="0"/>
                    </a:lnTo>
                    <a:cubicBezTo>
                      <a:pt x="1782035" y="0"/>
                      <a:pt x="1807789" y="25754"/>
                      <a:pt x="1807789" y="57523"/>
                    </a:cubicBezTo>
                    <a:lnTo>
                      <a:pt x="1807789" y="214776"/>
                    </a:lnTo>
                    <a:cubicBezTo>
                      <a:pt x="1807789" y="230032"/>
                      <a:pt x="1801728" y="244664"/>
                      <a:pt x="1790941" y="255451"/>
                    </a:cubicBezTo>
                    <a:cubicBezTo>
                      <a:pt x="1780153" y="266239"/>
                      <a:pt x="1765522" y="272300"/>
                      <a:pt x="1750265" y="272300"/>
                    </a:cubicBezTo>
                    <a:lnTo>
                      <a:pt x="57523" y="272300"/>
                    </a:lnTo>
                    <a:cubicBezTo>
                      <a:pt x="42267" y="272300"/>
                      <a:pt x="27636" y="266239"/>
                      <a:pt x="16848" y="255451"/>
                    </a:cubicBezTo>
                    <a:cubicBezTo>
                      <a:pt x="6060" y="244664"/>
                      <a:pt x="0" y="230032"/>
                      <a:pt x="0" y="214776"/>
                    </a:cubicBezTo>
                    <a:lnTo>
                      <a:pt x="0" y="57523"/>
                    </a:lnTo>
                    <a:cubicBezTo>
                      <a:pt x="0" y="42267"/>
                      <a:pt x="6060" y="27636"/>
                      <a:pt x="16848" y="16848"/>
                    </a:cubicBezTo>
                    <a:cubicBezTo>
                      <a:pt x="27636" y="6060"/>
                      <a:pt x="42267" y="0"/>
                      <a:pt x="57523" y="0"/>
                    </a:cubicBezTo>
                    <a:close/>
                  </a:path>
                </a:pathLst>
              </a:custGeom>
              <a:solidFill>
                <a:srgbClr val="C4DFBD"/>
              </a:solidFill>
            </p:spPr>
            <p:txBody>
              <a:bodyPr/>
              <a:lstStyle/>
              <a:p>
                <a:endParaRPr lang="en-GB"/>
              </a:p>
            </p:txBody>
          </p:sp>
          <p:sp>
            <p:nvSpPr>
              <p:cNvPr id="23" name="TextBox 23"/>
              <p:cNvSpPr txBox="1"/>
              <p:nvPr/>
            </p:nvSpPr>
            <p:spPr>
              <a:xfrm>
                <a:off x="0" y="-47625"/>
                <a:ext cx="1807789" cy="319925"/>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230476" y="233467"/>
              <a:ext cx="12012324" cy="1196909"/>
            </a:xfrm>
            <a:prstGeom prst="rect">
              <a:avLst/>
            </a:prstGeom>
          </p:spPr>
          <p:txBody>
            <a:bodyPr wrap="square" lIns="0" tIns="0" rIns="0" bIns="0" rtlCol="0" anchor="t">
              <a:spAutoFit/>
            </a:bodyPr>
            <a:lstStyle/>
            <a:p>
              <a:pPr>
                <a:lnSpc>
                  <a:spcPts val="6999"/>
                </a:lnSpc>
                <a:spcBef>
                  <a:spcPct val="0"/>
                </a:spcBef>
              </a:pPr>
              <a:r>
                <a:rPr lang="en-US" sz="4999" dirty="0">
                  <a:solidFill>
                    <a:srgbClr val="000000"/>
                  </a:solidFill>
                  <a:latin typeface="#9Slide07 SVNUT Triumph Press"/>
                </a:rPr>
                <a:t>3.2. </a:t>
              </a:r>
              <a:r>
                <a:rPr lang="en-US" sz="4999" dirty="0" err="1">
                  <a:solidFill>
                    <a:srgbClr val="000000"/>
                  </a:solidFill>
                  <a:latin typeface="#9Slide07 SVNUT Triumph Press"/>
                </a:rPr>
                <a:t>Khám</a:t>
              </a:r>
              <a:r>
                <a:rPr lang="en-US" sz="4999" dirty="0">
                  <a:solidFill>
                    <a:srgbClr val="000000"/>
                  </a:solidFill>
                  <a:latin typeface="#9Slide07 SVNUT Triumph Press"/>
                </a:rPr>
                <a:t> </a:t>
              </a:r>
              <a:r>
                <a:rPr lang="en-US" sz="4999" dirty="0" err="1">
                  <a:solidFill>
                    <a:srgbClr val="000000"/>
                  </a:solidFill>
                  <a:latin typeface="#9Slide07 SVNUT Triumph Press"/>
                </a:rPr>
                <a:t>phá</a:t>
              </a:r>
              <a:r>
                <a:rPr lang="en-US" sz="4999" dirty="0">
                  <a:solidFill>
                    <a:srgbClr val="000000"/>
                  </a:solidFill>
                  <a:latin typeface="#9Slide07 SVNUT Triumph Press"/>
                </a:rPr>
                <a:t> </a:t>
              </a:r>
              <a:r>
                <a:rPr lang="en-US" sz="4999" dirty="0" err="1">
                  <a:solidFill>
                    <a:srgbClr val="000000"/>
                  </a:solidFill>
                  <a:latin typeface="#9Slide07 SVNUT Triumph Press"/>
                </a:rPr>
                <a:t>văn</a:t>
              </a:r>
              <a:r>
                <a:rPr lang="en-US" sz="4999" dirty="0">
                  <a:solidFill>
                    <a:srgbClr val="000000"/>
                  </a:solidFill>
                  <a:latin typeface="#9Slide07 SVNUT Triumph Press"/>
                </a:rPr>
                <a:t> </a:t>
              </a:r>
              <a:r>
                <a:rPr lang="en-US" sz="4999" dirty="0" err="1">
                  <a:solidFill>
                    <a:srgbClr val="000000"/>
                  </a:solidFill>
                  <a:latin typeface="#9Slide07 SVNUT Triumph Press"/>
                </a:rPr>
                <a:t>bản</a:t>
              </a:r>
              <a:endParaRPr lang="en-US" sz="4999" dirty="0">
                <a:solidFill>
                  <a:srgbClr val="000000"/>
                </a:solidFill>
                <a:latin typeface="#9Slide07 SVNUT Triumph Press"/>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9000"/>
            </a:blip>
            <a:stretch>
              <a:fillRect l="-27462" r="-27462" b="-289203"/>
            </a:stretch>
          </a:blipFill>
        </p:spPr>
        <p:txBody>
          <a:bodyPr/>
          <a:lstStyle/>
          <a:p>
            <a:endParaRPr lang="en-GB"/>
          </a:p>
        </p:txBody>
      </p:sp>
      <p:sp>
        <p:nvSpPr>
          <p:cNvPr id="3" name="Freeform 3"/>
          <p:cNvSpPr/>
          <p:nvPr/>
        </p:nvSpPr>
        <p:spPr>
          <a:xfrm>
            <a:off x="8667506" y="-1290606"/>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3"/>
            <a:stretch>
              <a:fillRect/>
            </a:stretch>
          </a:blipFill>
        </p:spPr>
        <p:txBody>
          <a:bodyPr/>
          <a:lstStyle/>
          <a:p>
            <a:endParaRPr lang="en-GB"/>
          </a:p>
        </p:txBody>
      </p:sp>
      <p:grpSp>
        <p:nvGrpSpPr>
          <p:cNvPr id="4" name="Group 4"/>
          <p:cNvGrpSpPr/>
          <p:nvPr/>
        </p:nvGrpSpPr>
        <p:grpSpPr>
          <a:xfrm>
            <a:off x="420991" y="2100739"/>
            <a:ext cx="8516536" cy="1030777"/>
            <a:chOff x="0" y="0"/>
            <a:chExt cx="2243038" cy="271480"/>
          </a:xfrm>
        </p:grpSpPr>
        <p:sp>
          <p:nvSpPr>
            <p:cNvPr id="5" name="Freeform 5"/>
            <p:cNvSpPr/>
            <p:nvPr/>
          </p:nvSpPr>
          <p:spPr>
            <a:xfrm>
              <a:off x="0" y="0"/>
              <a:ext cx="2243038" cy="271480"/>
            </a:xfrm>
            <a:custGeom>
              <a:avLst/>
              <a:gdLst/>
              <a:ahLst/>
              <a:cxnLst/>
              <a:rect l="l" t="t" r="r" b="b"/>
              <a:pathLst>
                <a:path w="2243038" h="271480">
                  <a:moveTo>
                    <a:pt x="46361" y="0"/>
                  </a:moveTo>
                  <a:lnTo>
                    <a:pt x="2196677" y="0"/>
                  </a:lnTo>
                  <a:cubicBezTo>
                    <a:pt x="2208973" y="0"/>
                    <a:pt x="2220765" y="4884"/>
                    <a:pt x="2229460" y="13579"/>
                  </a:cubicBezTo>
                  <a:cubicBezTo>
                    <a:pt x="2238154" y="22273"/>
                    <a:pt x="2243038" y="34066"/>
                    <a:pt x="2243038" y="46361"/>
                  </a:cubicBezTo>
                  <a:lnTo>
                    <a:pt x="2243038" y="225119"/>
                  </a:lnTo>
                  <a:cubicBezTo>
                    <a:pt x="2243038" y="237415"/>
                    <a:pt x="2238154" y="249207"/>
                    <a:pt x="2229460" y="257901"/>
                  </a:cubicBezTo>
                  <a:cubicBezTo>
                    <a:pt x="2220765" y="266596"/>
                    <a:pt x="2208973" y="271480"/>
                    <a:pt x="2196677" y="271480"/>
                  </a:cubicBezTo>
                  <a:lnTo>
                    <a:pt x="46361" y="271480"/>
                  </a:lnTo>
                  <a:cubicBezTo>
                    <a:pt x="20757" y="271480"/>
                    <a:pt x="0" y="250724"/>
                    <a:pt x="0" y="225119"/>
                  </a:cubicBezTo>
                  <a:lnTo>
                    <a:pt x="0" y="46361"/>
                  </a:lnTo>
                  <a:cubicBezTo>
                    <a:pt x="0" y="34066"/>
                    <a:pt x="4884" y="22273"/>
                    <a:pt x="13579" y="13579"/>
                  </a:cubicBezTo>
                  <a:cubicBezTo>
                    <a:pt x="22273" y="4884"/>
                    <a:pt x="34066" y="0"/>
                    <a:pt x="46361" y="0"/>
                  </a:cubicBezTo>
                  <a:close/>
                </a:path>
              </a:pathLst>
            </a:custGeom>
            <a:solidFill>
              <a:srgbClr val="ECF8E9"/>
            </a:solidFill>
          </p:spPr>
          <p:txBody>
            <a:bodyPr/>
            <a:lstStyle/>
            <a:p>
              <a:endParaRPr lang="en-GB"/>
            </a:p>
          </p:txBody>
        </p:sp>
        <p:sp>
          <p:nvSpPr>
            <p:cNvPr id="6" name="TextBox 6"/>
            <p:cNvSpPr txBox="1"/>
            <p:nvPr/>
          </p:nvSpPr>
          <p:spPr>
            <a:xfrm>
              <a:off x="0" y="-85725"/>
              <a:ext cx="2243038" cy="357205"/>
            </a:xfrm>
            <a:prstGeom prst="rect">
              <a:avLst/>
            </a:prstGeom>
          </p:spPr>
          <p:txBody>
            <a:bodyPr lIns="50800" tIns="50800" rIns="50800" bIns="50800" rtlCol="0" anchor="ctr"/>
            <a:lstStyle/>
            <a:p>
              <a:pPr algn="just">
                <a:lnSpc>
                  <a:spcPts val="4900"/>
                </a:lnSpc>
              </a:pPr>
              <a:endParaRPr/>
            </a:p>
          </p:txBody>
        </p:sp>
      </p:grpSp>
      <p:grpSp>
        <p:nvGrpSpPr>
          <p:cNvPr id="7" name="Group 7"/>
          <p:cNvGrpSpPr/>
          <p:nvPr/>
        </p:nvGrpSpPr>
        <p:grpSpPr>
          <a:xfrm>
            <a:off x="317755" y="3906868"/>
            <a:ext cx="9264151" cy="5922506"/>
            <a:chOff x="0" y="0"/>
            <a:chExt cx="2439941" cy="1559837"/>
          </a:xfrm>
        </p:grpSpPr>
        <p:sp>
          <p:nvSpPr>
            <p:cNvPr id="8" name="Freeform 8"/>
            <p:cNvSpPr/>
            <p:nvPr/>
          </p:nvSpPr>
          <p:spPr>
            <a:xfrm>
              <a:off x="0" y="0"/>
              <a:ext cx="2439941" cy="1559837"/>
            </a:xfrm>
            <a:custGeom>
              <a:avLst/>
              <a:gdLst/>
              <a:ahLst/>
              <a:cxnLst/>
              <a:rect l="l" t="t" r="r" b="b"/>
              <a:pathLst>
                <a:path w="2439941" h="1559837">
                  <a:moveTo>
                    <a:pt x="42620" y="0"/>
                  </a:moveTo>
                  <a:lnTo>
                    <a:pt x="2397321" y="0"/>
                  </a:lnTo>
                  <a:cubicBezTo>
                    <a:pt x="2420859" y="0"/>
                    <a:pt x="2439941" y="19082"/>
                    <a:pt x="2439941" y="42620"/>
                  </a:cubicBezTo>
                  <a:lnTo>
                    <a:pt x="2439941" y="1517217"/>
                  </a:lnTo>
                  <a:cubicBezTo>
                    <a:pt x="2439941" y="1540755"/>
                    <a:pt x="2420859" y="1559837"/>
                    <a:pt x="2397321" y="1559837"/>
                  </a:cubicBezTo>
                  <a:lnTo>
                    <a:pt x="42620" y="1559837"/>
                  </a:lnTo>
                  <a:cubicBezTo>
                    <a:pt x="31316" y="1559837"/>
                    <a:pt x="20476" y="1555347"/>
                    <a:pt x="12483" y="1547354"/>
                  </a:cubicBezTo>
                  <a:cubicBezTo>
                    <a:pt x="4490" y="1539361"/>
                    <a:pt x="0" y="1528520"/>
                    <a:pt x="0" y="1517217"/>
                  </a:cubicBezTo>
                  <a:lnTo>
                    <a:pt x="0" y="42620"/>
                  </a:lnTo>
                  <a:cubicBezTo>
                    <a:pt x="0" y="19082"/>
                    <a:pt x="19082" y="0"/>
                    <a:pt x="42620" y="0"/>
                  </a:cubicBezTo>
                  <a:close/>
                </a:path>
              </a:pathLst>
            </a:custGeom>
            <a:solidFill>
              <a:srgbClr val="E7F1E4"/>
            </a:solidFill>
          </p:spPr>
          <p:txBody>
            <a:bodyPr/>
            <a:lstStyle/>
            <a:p>
              <a:endParaRPr lang="en-GB"/>
            </a:p>
          </p:txBody>
        </p:sp>
        <p:sp>
          <p:nvSpPr>
            <p:cNvPr id="9" name="TextBox 9"/>
            <p:cNvSpPr txBox="1"/>
            <p:nvPr/>
          </p:nvSpPr>
          <p:spPr>
            <a:xfrm>
              <a:off x="0" y="-85725"/>
              <a:ext cx="2439941" cy="1645562"/>
            </a:xfrm>
            <a:prstGeom prst="rect">
              <a:avLst/>
            </a:prstGeom>
          </p:spPr>
          <p:txBody>
            <a:bodyPr lIns="50800" tIns="50800" rIns="50800" bIns="50800" rtlCol="0" anchor="ctr"/>
            <a:lstStyle/>
            <a:p>
              <a:pPr algn="just">
                <a:lnSpc>
                  <a:spcPts val="4900"/>
                </a:lnSpc>
              </a:pPr>
              <a:endParaRPr/>
            </a:p>
          </p:txBody>
        </p:sp>
      </p:grpSp>
      <p:grpSp>
        <p:nvGrpSpPr>
          <p:cNvPr id="10" name="Group 10"/>
          <p:cNvGrpSpPr/>
          <p:nvPr/>
        </p:nvGrpSpPr>
        <p:grpSpPr>
          <a:xfrm>
            <a:off x="9938614" y="6175111"/>
            <a:ext cx="7993456" cy="3540017"/>
            <a:chOff x="0" y="0"/>
            <a:chExt cx="2105272" cy="932350"/>
          </a:xfrm>
        </p:grpSpPr>
        <p:sp>
          <p:nvSpPr>
            <p:cNvPr id="11" name="Freeform 11"/>
            <p:cNvSpPr/>
            <p:nvPr/>
          </p:nvSpPr>
          <p:spPr>
            <a:xfrm>
              <a:off x="0" y="0"/>
              <a:ext cx="2105272" cy="932350"/>
            </a:xfrm>
            <a:custGeom>
              <a:avLst/>
              <a:gdLst/>
              <a:ahLst/>
              <a:cxnLst/>
              <a:rect l="l" t="t" r="r" b="b"/>
              <a:pathLst>
                <a:path w="2105272" h="932350">
                  <a:moveTo>
                    <a:pt x="49395" y="0"/>
                  </a:moveTo>
                  <a:lnTo>
                    <a:pt x="2055877" y="0"/>
                  </a:lnTo>
                  <a:cubicBezTo>
                    <a:pt x="2083158" y="0"/>
                    <a:pt x="2105272" y="22115"/>
                    <a:pt x="2105272" y="49395"/>
                  </a:cubicBezTo>
                  <a:lnTo>
                    <a:pt x="2105272" y="882955"/>
                  </a:lnTo>
                  <a:cubicBezTo>
                    <a:pt x="2105272" y="910235"/>
                    <a:pt x="2083158" y="932350"/>
                    <a:pt x="2055877" y="932350"/>
                  </a:cubicBezTo>
                  <a:lnTo>
                    <a:pt x="49395" y="932350"/>
                  </a:lnTo>
                  <a:cubicBezTo>
                    <a:pt x="22115" y="932350"/>
                    <a:pt x="0" y="910235"/>
                    <a:pt x="0" y="882955"/>
                  </a:cubicBezTo>
                  <a:lnTo>
                    <a:pt x="0" y="49395"/>
                  </a:lnTo>
                  <a:cubicBezTo>
                    <a:pt x="0" y="22115"/>
                    <a:pt x="22115" y="0"/>
                    <a:pt x="49395" y="0"/>
                  </a:cubicBezTo>
                  <a:close/>
                </a:path>
              </a:pathLst>
            </a:custGeom>
            <a:solidFill>
              <a:srgbClr val="E7F1E4"/>
            </a:solidFill>
          </p:spPr>
          <p:txBody>
            <a:bodyPr/>
            <a:lstStyle/>
            <a:p>
              <a:endParaRPr lang="en-GB"/>
            </a:p>
          </p:txBody>
        </p:sp>
        <p:sp>
          <p:nvSpPr>
            <p:cNvPr id="12" name="TextBox 12"/>
            <p:cNvSpPr txBox="1"/>
            <p:nvPr/>
          </p:nvSpPr>
          <p:spPr>
            <a:xfrm>
              <a:off x="0" y="-85725"/>
              <a:ext cx="2105272" cy="1018075"/>
            </a:xfrm>
            <a:prstGeom prst="rect">
              <a:avLst/>
            </a:prstGeom>
          </p:spPr>
          <p:txBody>
            <a:bodyPr lIns="50800" tIns="50800" rIns="50800" bIns="50800" rtlCol="0" anchor="ctr"/>
            <a:lstStyle/>
            <a:p>
              <a:pPr algn="just">
                <a:lnSpc>
                  <a:spcPts val="4900"/>
                </a:lnSpc>
              </a:pPr>
              <a:endParaRPr/>
            </a:p>
          </p:txBody>
        </p:sp>
      </p:grpSp>
      <p:sp>
        <p:nvSpPr>
          <p:cNvPr id="13" name="Freeform 13"/>
          <p:cNvSpPr/>
          <p:nvPr/>
        </p:nvSpPr>
        <p:spPr>
          <a:xfrm rot="-2809663" flipV="1">
            <a:off x="8068984" y="8480988"/>
            <a:ext cx="2150032" cy="1571478"/>
          </a:xfrm>
          <a:custGeom>
            <a:avLst/>
            <a:gdLst/>
            <a:ahLst/>
            <a:cxnLst/>
            <a:rect l="l" t="t" r="r" b="b"/>
            <a:pathLst>
              <a:path w="2150032" h="1571478">
                <a:moveTo>
                  <a:pt x="0" y="1571478"/>
                </a:moveTo>
                <a:lnTo>
                  <a:pt x="2150032" y="1571478"/>
                </a:lnTo>
                <a:lnTo>
                  <a:pt x="2150032" y="0"/>
                </a:lnTo>
                <a:lnTo>
                  <a:pt x="0" y="0"/>
                </a:lnTo>
                <a:lnTo>
                  <a:pt x="0" y="1571478"/>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14" name="Group 14"/>
          <p:cNvGrpSpPr/>
          <p:nvPr/>
        </p:nvGrpSpPr>
        <p:grpSpPr>
          <a:xfrm>
            <a:off x="9887132" y="511756"/>
            <a:ext cx="2381067" cy="1986400"/>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18826" r="-18826"/>
              </a:stretch>
            </a:blipFill>
          </p:spPr>
          <p:txBody>
            <a:bodyPr/>
            <a:lstStyle/>
            <a:p>
              <a:endParaRPr lang="en-GB"/>
            </a:p>
          </p:txBody>
        </p:sp>
      </p:grpSp>
      <p:sp>
        <p:nvSpPr>
          <p:cNvPr id="16" name="TextBox 16"/>
          <p:cNvSpPr txBox="1"/>
          <p:nvPr/>
        </p:nvSpPr>
        <p:spPr>
          <a:xfrm>
            <a:off x="11156915" y="206956"/>
            <a:ext cx="4472856" cy="1893783"/>
          </a:xfrm>
          <a:prstGeom prst="rect">
            <a:avLst/>
          </a:prstGeom>
        </p:spPr>
        <p:txBody>
          <a:bodyPr lIns="0" tIns="0" rIns="0" bIns="0" rtlCol="0" anchor="t">
            <a:spAutoFit/>
          </a:bodyPr>
          <a:lstStyle/>
          <a:p>
            <a:pPr algn="ctr">
              <a:lnSpc>
                <a:spcPts val="14736"/>
              </a:lnSpc>
            </a:pPr>
            <a:r>
              <a:rPr lang="en-US" sz="10526">
                <a:solidFill>
                  <a:srgbClr val="4D686B"/>
                </a:solidFill>
                <a:latin typeface="#9Slide06 ThuPhap Thien An"/>
              </a:rPr>
              <a:t>mời trầu</a:t>
            </a:r>
          </a:p>
        </p:txBody>
      </p:sp>
      <p:sp>
        <p:nvSpPr>
          <p:cNvPr id="17" name="TextBox 17"/>
          <p:cNvSpPr txBox="1"/>
          <p:nvPr/>
        </p:nvSpPr>
        <p:spPr>
          <a:xfrm>
            <a:off x="9938614" y="2348926"/>
            <a:ext cx="7993456" cy="3524714"/>
          </a:xfrm>
          <a:prstGeom prst="rect">
            <a:avLst/>
          </a:prstGeom>
        </p:spPr>
        <p:txBody>
          <a:bodyPr lIns="0" tIns="0" rIns="0" bIns="0" rtlCol="0" anchor="t">
            <a:spAutoFit/>
          </a:bodyPr>
          <a:lstStyle/>
          <a:p>
            <a:pPr algn="just">
              <a:lnSpc>
                <a:spcPts val="6999"/>
              </a:lnSpc>
            </a:pPr>
            <a:r>
              <a:rPr lang="en-US" sz="4999">
                <a:solidFill>
                  <a:srgbClr val="0C0C0B"/>
                </a:solidFill>
                <a:latin typeface="#9Slide05 VL Fadilla"/>
              </a:rPr>
              <a:t>Quả cau nho nhỏ, miếng trầu hôi,</a:t>
            </a:r>
          </a:p>
          <a:p>
            <a:pPr algn="just">
              <a:lnSpc>
                <a:spcPts val="6999"/>
              </a:lnSpc>
            </a:pPr>
            <a:r>
              <a:rPr lang="en-US" sz="4999">
                <a:solidFill>
                  <a:srgbClr val="0C0C0B"/>
                </a:solidFill>
                <a:latin typeface="#9Slide05 VL Fadilla"/>
              </a:rPr>
              <a:t>Này của Xuân Hương mới quệt rồi.</a:t>
            </a:r>
          </a:p>
          <a:p>
            <a:pPr algn="just">
              <a:lnSpc>
                <a:spcPts val="6999"/>
              </a:lnSpc>
            </a:pPr>
            <a:r>
              <a:rPr lang="en-US" sz="4999">
                <a:solidFill>
                  <a:srgbClr val="0C0C0B"/>
                </a:solidFill>
                <a:latin typeface="#9Slide05 VL Fadilla"/>
              </a:rPr>
              <a:t>Có phải duyên nhau thì thắm lại,</a:t>
            </a:r>
          </a:p>
          <a:p>
            <a:pPr algn="just">
              <a:lnSpc>
                <a:spcPts val="6999"/>
              </a:lnSpc>
              <a:spcBef>
                <a:spcPct val="0"/>
              </a:spcBef>
            </a:pPr>
            <a:r>
              <a:rPr lang="en-US" sz="4999">
                <a:solidFill>
                  <a:srgbClr val="0C0C0B"/>
                </a:solidFill>
                <a:latin typeface="#9Slide05 VL Fadilla"/>
              </a:rPr>
              <a:t>Đừng xanh như lá, bạc như vôi</a:t>
            </a:r>
          </a:p>
        </p:txBody>
      </p:sp>
      <p:sp>
        <p:nvSpPr>
          <p:cNvPr id="18" name="TextBox 18"/>
          <p:cNvSpPr txBox="1"/>
          <p:nvPr/>
        </p:nvSpPr>
        <p:spPr>
          <a:xfrm>
            <a:off x="685054" y="2187646"/>
            <a:ext cx="7781937" cy="943869"/>
          </a:xfrm>
          <a:prstGeom prst="rect">
            <a:avLst/>
          </a:prstGeom>
        </p:spPr>
        <p:txBody>
          <a:bodyPr lIns="0" tIns="0" rIns="0" bIns="0" rtlCol="0" anchor="t">
            <a:spAutoFit/>
          </a:bodyPr>
          <a:lstStyle/>
          <a:p>
            <a:pPr algn="just">
              <a:lnSpc>
                <a:spcPts val="7477"/>
              </a:lnSpc>
              <a:spcBef>
                <a:spcPct val="0"/>
              </a:spcBef>
            </a:pPr>
            <a:r>
              <a:rPr lang="en-US" sz="5340">
                <a:solidFill>
                  <a:srgbClr val="000000"/>
                </a:solidFill>
                <a:latin typeface="#9Slide05 VL Fadilla"/>
              </a:rPr>
              <a:t>Nhiệm vụ 2: Trầu tính trầu tình</a:t>
            </a:r>
          </a:p>
        </p:txBody>
      </p:sp>
      <p:sp>
        <p:nvSpPr>
          <p:cNvPr id="19" name="TextBox 19"/>
          <p:cNvSpPr txBox="1"/>
          <p:nvPr/>
        </p:nvSpPr>
        <p:spPr>
          <a:xfrm>
            <a:off x="214518" y="4033063"/>
            <a:ext cx="8723009" cy="1235075"/>
          </a:xfrm>
          <a:prstGeom prst="rect">
            <a:avLst/>
          </a:prstGeom>
        </p:spPr>
        <p:txBody>
          <a:bodyPr lIns="0" tIns="0" rIns="0" bIns="0" rtlCol="0" anchor="t">
            <a:spAutoFit/>
          </a:bodyPr>
          <a:lstStyle/>
          <a:p>
            <a:pPr marL="755651" lvl="1" indent="-377825" algn="just">
              <a:lnSpc>
                <a:spcPts val="4900"/>
              </a:lnSpc>
              <a:buFont typeface="Arial"/>
              <a:buChar char="•"/>
            </a:pPr>
            <a:r>
              <a:rPr lang="en-US" sz="3500">
                <a:solidFill>
                  <a:srgbClr val="000000"/>
                </a:solidFill>
                <a:latin typeface="Roboto Condensed"/>
              </a:rPr>
              <a:t>HS hoạt động theo 4 nhóm (GV phân nhóm từ trước, chuẩn bị nhiệm vụ ở nhà).</a:t>
            </a:r>
          </a:p>
        </p:txBody>
      </p:sp>
      <p:sp>
        <p:nvSpPr>
          <p:cNvPr id="20" name="TextBox 20"/>
          <p:cNvSpPr txBox="1"/>
          <p:nvPr/>
        </p:nvSpPr>
        <p:spPr>
          <a:xfrm>
            <a:off x="247789" y="5345701"/>
            <a:ext cx="9119381" cy="3711575"/>
          </a:xfrm>
          <a:prstGeom prst="rect">
            <a:avLst/>
          </a:prstGeom>
        </p:spPr>
        <p:txBody>
          <a:bodyPr lIns="0" tIns="0" rIns="0" bIns="0" rtlCol="0" anchor="t">
            <a:spAutoFit/>
          </a:bodyPr>
          <a:lstStyle/>
          <a:p>
            <a:pPr marL="755651" lvl="1" indent="-377825" algn="just">
              <a:lnSpc>
                <a:spcPts val="4900"/>
              </a:lnSpc>
              <a:buFont typeface="Arial"/>
              <a:buChar char="•"/>
            </a:pPr>
            <a:r>
              <a:rPr lang="en-US" sz="3500">
                <a:solidFill>
                  <a:srgbClr val="000000"/>
                </a:solidFill>
                <a:latin typeface="Roboto Condensed"/>
              </a:rPr>
              <a:t>Có 4 trạm mà mỗi nhóm phải trải qua; Các nhóm sẽ khám phá văn bản theo từng trạm (GV cho bốc thăm để nhóm biết vị trí khởi hành)</a:t>
            </a:r>
          </a:p>
          <a:p>
            <a:pPr marL="755651" lvl="1" indent="-377825" algn="just">
              <a:lnSpc>
                <a:spcPts val="4900"/>
              </a:lnSpc>
              <a:buFont typeface="Arial"/>
              <a:buChar char="•"/>
            </a:pPr>
            <a:r>
              <a:rPr lang="en-US" sz="3500">
                <a:solidFill>
                  <a:srgbClr val="000000"/>
                </a:solidFill>
                <a:latin typeface="Roboto Condensed"/>
              </a:rPr>
              <a:t>mỗi nhóm sẽ chỉ có tối đa 5 phút cùng nhau giải mã xong trạm của mình, nhóm sẽ di chuyển sang trạm tiếp theo theo chiều kim đồng hồ.</a:t>
            </a:r>
          </a:p>
        </p:txBody>
      </p:sp>
      <p:sp>
        <p:nvSpPr>
          <p:cNvPr id="21" name="TextBox 21"/>
          <p:cNvSpPr txBox="1"/>
          <p:nvPr/>
        </p:nvSpPr>
        <p:spPr>
          <a:xfrm>
            <a:off x="9938614" y="6356032"/>
            <a:ext cx="7677394" cy="3092450"/>
          </a:xfrm>
          <a:prstGeom prst="rect">
            <a:avLst/>
          </a:prstGeom>
        </p:spPr>
        <p:txBody>
          <a:bodyPr lIns="0" tIns="0" rIns="0" bIns="0" rtlCol="0" anchor="t">
            <a:spAutoFit/>
          </a:bodyPr>
          <a:lstStyle/>
          <a:p>
            <a:pPr marL="755651" lvl="1" indent="-377825" algn="just">
              <a:lnSpc>
                <a:spcPts val="4900"/>
              </a:lnSpc>
              <a:buFont typeface="Arial"/>
              <a:buChar char="•"/>
            </a:pPr>
            <a:r>
              <a:rPr lang="en-US" sz="3500">
                <a:solidFill>
                  <a:srgbClr val="000000"/>
                </a:solidFill>
                <a:latin typeface="Roboto Condensed"/>
              </a:rPr>
              <a:t>Sau thời gian hoạt động vòng tròn, GV tổ chức tọa đàm để các nhóm ban đầu trình bày phần khám phá ở nhà. Các nhóm khác nhận xét, góp ý / đặt câu hỏi cho chủ tọa.</a:t>
            </a:r>
          </a:p>
        </p:txBody>
      </p:sp>
      <p:grpSp>
        <p:nvGrpSpPr>
          <p:cNvPr id="22" name="Group 22"/>
          <p:cNvGrpSpPr/>
          <p:nvPr/>
        </p:nvGrpSpPr>
        <p:grpSpPr>
          <a:xfrm>
            <a:off x="1247284" y="631476"/>
            <a:ext cx="8691329" cy="1970463"/>
            <a:chOff x="0" y="0"/>
            <a:chExt cx="9151931" cy="2627284"/>
          </a:xfrm>
        </p:grpSpPr>
        <p:grpSp>
          <p:nvGrpSpPr>
            <p:cNvPr id="23" name="Group 23"/>
            <p:cNvGrpSpPr/>
            <p:nvPr/>
          </p:nvGrpSpPr>
          <p:grpSpPr>
            <a:xfrm>
              <a:off x="0" y="0"/>
              <a:ext cx="9151931" cy="1378517"/>
              <a:chOff x="0" y="0"/>
              <a:chExt cx="1807789" cy="272300"/>
            </a:xfrm>
          </p:grpSpPr>
          <p:sp>
            <p:nvSpPr>
              <p:cNvPr id="24" name="Freeform 24"/>
              <p:cNvSpPr/>
              <p:nvPr/>
            </p:nvSpPr>
            <p:spPr>
              <a:xfrm>
                <a:off x="0" y="0"/>
                <a:ext cx="1807789" cy="272300"/>
              </a:xfrm>
              <a:custGeom>
                <a:avLst/>
                <a:gdLst/>
                <a:ahLst/>
                <a:cxnLst/>
                <a:rect l="l" t="t" r="r" b="b"/>
                <a:pathLst>
                  <a:path w="1807789" h="272300">
                    <a:moveTo>
                      <a:pt x="57523" y="0"/>
                    </a:moveTo>
                    <a:lnTo>
                      <a:pt x="1750265" y="0"/>
                    </a:lnTo>
                    <a:cubicBezTo>
                      <a:pt x="1782035" y="0"/>
                      <a:pt x="1807789" y="25754"/>
                      <a:pt x="1807789" y="57523"/>
                    </a:cubicBezTo>
                    <a:lnTo>
                      <a:pt x="1807789" y="214776"/>
                    </a:lnTo>
                    <a:cubicBezTo>
                      <a:pt x="1807789" y="230032"/>
                      <a:pt x="1801728" y="244664"/>
                      <a:pt x="1790941" y="255451"/>
                    </a:cubicBezTo>
                    <a:cubicBezTo>
                      <a:pt x="1780153" y="266239"/>
                      <a:pt x="1765522" y="272300"/>
                      <a:pt x="1750265" y="272300"/>
                    </a:cubicBezTo>
                    <a:lnTo>
                      <a:pt x="57523" y="272300"/>
                    </a:lnTo>
                    <a:cubicBezTo>
                      <a:pt x="42267" y="272300"/>
                      <a:pt x="27636" y="266239"/>
                      <a:pt x="16848" y="255451"/>
                    </a:cubicBezTo>
                    <a:cubicBezTo>
                      <a:pt x="6060" y="244664"/>
                      <a:pt x="0" y="230032"/>
                      <a:pt x="0" y="214776"/>
                    </a:cubicBezTo>
                    <a:lnTo>
                      <a:pt x="0" y="57523"/>
                    </a:lnTo>
                    <a:cubicBezTo>
                      <a:pt x="0" y="42267"/>
                      <a:pt x="6060" y="27636"/>
                      <a:pt x="16848" y="16848"/>
                    </a:cubicBezTo>
                    <a:cubicBezTo>
                      <a:pt x="27636" y="6060"/>
                      <a:pt x="42267" y="0"/>
                      <a:pt x="57523" y="0"/>
                    </a:cubicBezTo>
                    <a:close/>
                  </a:path>
                </a:pathLst>
              </a:custGeom>
              <a:solidFill>
                <a:srgbClr val="C4DFBD"/>
              </a:solidFill>
            </p:spPr>
            <p:txBody>
              <a:bodyPr/>
              <a:lstStyle/>
              <a:p>
                <a:endParaRPr lang="en-GB"/>
              </a:p>
            </p:txBody>
          </p:sp>
          <p:sp>
            <p:nvSpPr>
              <p:cNvPr id="25" name="TextBox 25"/>
              <p:cNvSpPr txBox="1"/>
              <p:nvPr/>
            </p:nvSpPr>
            <p:spPr>
              <a:xfrm>
                <a:off x="0" y="-47625"/>
                <a:ext cx="1807789" cy="319925"/>
              </a:xfrm>
              <a:prstGeom prst="rect">
                <a:avLst/>
              </a:prstGeom>
            </p:spPr>
            <p:txBody>
              <a:bodyPr lIns="50800" tIns="50800" rIns="50800" bIns="50800" rtlCol="0" anchor="ctr"/>
              <a:lstStyle/>
              <a:p>
                <a:pPr algn="ctr">
                  <a:lnSpc>
                    <a:spcPts val="2659"/>
                  </a:lnSpc>
                </a:pPr>
                <a:endParaRPr/>
              </a:p>
            </p:txBody>
          </p:sp>
        </p:grpSp>
        <p:sp>
          <p:nvSpPr>
            <p:cNvPr id="26" name="TextBox 26"/>
            <p:cNvSpPr txBox="1"/>
            <p:nvPr/>
          </p:nvSpPr>
          <p:spPr>
            <a:xfrm>
              <a:off x="230476" y="233467"/>
              <a:ext cx="8817980" cy="2393817"/>
            </a:xfrm>
            <a:prstGeom prst="rect">
              <a:avLst/>
            </a:prstGeom>
          </p:spPr>
          <p:txBody>
            <a:bodyPr lIns="0" tIns="0" rIns="0" bIns="0" rtlCol="0" anchor="t">
              <a:spAutoFit/>
            </a:bodyPr>
            <a:lstStyle/>
            <a:p>
              <a:pPr>
                <a:lnSpc>
                  <a:spcPts val="6999"/>
                </a:lnSpc>
                <a:spcBef>
                  <a:spcPct val="0"/>
                </a:spcBef>
              </a:pPr>
              <a:r>
                <a:rPr lang="en-US" sz="4999" dirty="0">
                  <a:solidFill>
                    <a:srgbClr val="000000"/>
                  </a:solidFill>
                  <a:latin typeface="#9Slide07 SVNUT Triumph Press"/>
                </a:rPr>
                <a:t>3.2. </a:t>
              </a:r>
              <a:r>
                <a:rPr lang="en-US" sz="4999" dirty="0" err="1">
                  <a:solidFill>
                    <a:srgbClr val="000000"/>
                  </a:solidFill>
                  <a:latin typeface="#9Slide07 SVNUT Triumph Press"/>
                </a:rPr>
                <a:t>Khám</a:t>
              </a:r>
              <a:r>
                <a:rPr lang="en-US" sz="4999" dirty="0">
                  <a:solidFill>
                    <a:srgbClr val="000000"/>
                  </a:solidFill>
                  <a:latin typeface="#9Slide07 SVNUT Triumph Press"/>
                </a:rPr>
                <a:t> </a:t>
              </a:r>
              <a:r>
                <a:rPr lang="en-US" sz="4999" dirty="0" err="1">
                  <a:solidFill>
                    <a:srgbClr val="000000"/>
                  </a:solidFill>
                  <a:latin typeface="#9Slide07 SVNUT Triumph Press"/>
                </a:rPr>
                <a:t>phá</a:t>
              </a:r>
              <a:r>
                <a:rPr lang="en-US" sz="4999" dirty="0">
                  <a:solidFill>
                    <a:srgbClr val="000000"/>
                  </a:solidFill>
                  <a:latin typeface="#9Slide07 SVNUT Triumph Press"/>
                </a:rPr>
                <a:t> </a:t>
              </a:r>
              <a:r>
                <a:rPr lang="en-US" sz="4999" dirty="0" err="1">
                  <a:solidFill>
                    <a:srgbClr val="000000"/>
                  </a:solidFill>
                  <a:latin typeface="#9Slide07 SVNUT Triumph Press"/>
                </a:rPr>
                <a:t>văn</a:t>
              </a:r>
              <a:r>
                <a:rPr lang="en-US" sz="4999" dirty="0">
                  <a:solidFill>
                    <a:srgbClr val="000000"/>
                  </a:solidFill>
                  <a:latin typeface="#9Slide07 SVNUT Triumph Press"/>
                </a:rPr>
                <a:t> </a:t>
              </a:r>
              <a:r>
                <a:rPr lang="en-US" sz="4999" dirty="0" err="1">
                  <a:solidFill>
                    <a:srgbClr val="000000"/>
                  </a:solidFill>
                  <a:latin typeface="#9Slide07 SVNUT Triumph Press"/>
                </a:rPr>
                <a:t>bản</a:t>
              </a:r>
              <a:endParaRPr lang="en-US" sz="4999" dirty="0">
                <a:solidFill>
                  <a:srgbClr val="000000"/>
                </a:solidFill>
                <a:latin typeface="#9Slide07 SVNUT Triumph Press"/>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9000"/>
            </a:blip>
            <a:stretch>
              <a:fillRect l="-27462" r="-27462" b="-289203"/>
            </a:stretch>
          </a:blipFill>
        </p:spPr>
        <p:txBody>
          <a:bodyPr/>
          <a:lstStyle/>
          <a:p>
            <a:endParaRPr lang="en-GB"/>
          </a:p>
        </p:txBody>
      </p:sp>
      <p:sp>
        <p:nvSpPr>
          <p:cNvPr id="3" name="Freeform 3"/>
          <p:cNvSpPr/>
          <p:nvPr/>
        </p:nvSpPr>
        <p:spPr>
          <a:xfrm>
            <a:off x="8667506" y="-1290606"/>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3"/>
            <a:stretch>
              <a:fillRect/>
            </a:stretch>
          </a:blipFill>
        </p:spPr>
        <p:txBody>
          <a:bodyPr/>
          <a:lstStyle/>
          <a:p>
            <a:endParaRPr lang="en-GB"/>
          </a:p>
        </p:txBody>
      </p:sp>
      <p:grpSp>
        <p:nvGrpSpPr>
          <p:cNvPr id="4" name="Group 4"/>
          <p:cNvGrpSpPr/>
          <p:nvPr/>
        </p:nvGrpSpPr>
        <p:grpSpPr>
          <a:xfrm>
            <a:off x="420991" y="1994085"/>
            <a:ext cx="8516536" cy="1677028"/>
            <a:chOff x="0" y="0"/>
            <a:chExt cx="2243038" cy="441686"/>
          </a:xfrm>
        </p:grpSpPr>
        <p:sp>
          <p:nvSpPr>
            <p:cNvPr id="5" name="Freeform 5"/>
            <p:cNvSpPr/>
            <p:nvPr/>
          </p:nvSpPr>
          <p:spPr>
            <a:xfrm>
              <a:off x="0" y="0"/>
              <a:ext cx="2243038" cy="441686"/>
            </a:xfrm>
            <a:custGeom>
              <a:avLst/>
              <a:gdLst/>
              <a:ahLst/>
              <a:cxnLst/>
              <a:rect l="l" t="t" r="r" b="b"/>
              <a:pathLst>
                <a:path w="2243038" h="441686">
                  <a:moveTo>
                    <a:pt x="46361" y="0"/>
                  </a:moveTo>
                  <a:lnTo>
                    <a:pt x="2196677" y="0"/>
                  </a:lnTo>
                  <a:cubicBezTo>
                    <a:pt x="2208973" y="0"/>
                    <a:pt x="2220765" y="4884"/>
                    <a:pt x="2229460" y="13579"/>
                  </a:cubicBezTo>
                  <a:cubicBezTo>
                    <a:pt x="2238154" y="22273"/>
                    <a:pt x="2243038" y="34066"/>
                    <a:pt x="2243038" y="46361"/>
                  </a:cubicBezTo>
                  <a:lnTo>
                    <a:pt x="2243038" y="395325"/>
                  </a:lnTo>
                  <a:cubicBezTo>
                    <a:pt x="2243038" y="420930"/>
                    <a:pt x="2222282" y="441686"/>
                    <a:pt x="2196677" y="441686"/>
                  </a:cubicBezTo>
                  <a:lnTo>
                    <a:pt x="46361" y="441686"/>
                  </a:lnTo>
                  <a:cubicBezTo>
                    <a:pt x="34066" y="441686"/>
                    <a:pt x="22273" y="436802"/>
                    <a:pt x="13579" y="428107"/>
                  </a:cubicBezTo>
                  <a:cubicBezTo>
                    <a:pt x="4884" y="419413"/>
                    <a:pt x="0" y="407621"/>
                    <a:pt x="0" y="395325"/>
                  </a:cubicBezTo>
                  <a:lnTo>
                    <a:pt x="0" y="46361"/>
                  </a:lnTo>
                  <a:cubicBezTo>
                    <a:pt x="0" y="34066"/>
                    <a:pt x="4884" y="22273"/>
                    <a:pt x="13579" y="13579"/>
                  </a:cubicBezTo>
                  <a:cubicBezTo>
                    <a:pt x="22273" y="4884"/>
                    <a:pt x="34066" y="0"/>
                    <a:pt x="46361" y="0"/>
                  </a:cubicBezTo>
                  <a:close/>
                </a:path>
              </a:pathLst>
            </a:custGeom>
            <a:solidFill>
              <a:srgbClr val="ECF8E9"/>
            </a:solidFill>
          </p:spPr>
          <p:txBody>
            <a:bodyPr/>
            <a:lstStyle/>
            <a:p>
              <a:endParaRPr lang="en-GB"/>
            </a:p>
          </p:txBody>
        </p:sp>
        <p:sp>
          <p:nvSpPr>
            <p:cNvPr id="6" name="TextBox 6"/>
            <p:cNvSpPr txBox="1"/>
            <p:nvPr/>
          </p:nvSpPr>
          <p:spPr>
            <a:xfrm>
              <a:off x="0" y="-85725"/>
              <a:ext cx="2243038" cy="527411"/>
            </a:xfrm>
            <a:prstGeom prst="rect">
              <a:avLst/>
            </a:prstGeom>
          </p:spPr>
          <p:txBody>
            <a:bodyPr lIns="50800" tIns="50800" rIns="50800" bIns="50800" rtlCol="0" anchor="ctr"/>
            <a:lstStyle/>
            <a:p>
              <a:pPr algn="just">
                <a:lnSpc>
                  <a:spcPts val="4900"/>
                </a:lnSpc>
              </a:pPr>
              <a:endParaRPr/>
            </a:p>
          </p:txBody>
        </p:sp>
      </p:grpSp>
      <p:grpSp>
        <p:nvGrpSpPr>
          <p:cNvPr id="7" name="Group 7"/>
          <p:cNvGrpSpPr/>
          <p:nvPr/>
        </p:nvGrpSpPr>
        <p:grpSpPr>
          <a:xfrm>
            <a:off x="8937527" y="781778"/>
            <a:ext cx="2263329" cy="226332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18826" r="-18826"/>
              </a:stretch>
            </a:blipFill>
          </p:spPr>
          <p:txBody>
            <a:bodyPr/>
            <a:lstStyle/>
            <a:p>
              <a:endParaRPr lang="en-GB"/>
            </a:p>
          </p:txBody>
        </p:sp>
      </p:grpSp>
      <p:sp>
        <p:nvSpPr>
          <p:cNvPr id="9" name="Freeform 9"/>
          <p:cNvSpPr/>
          <p:nvPr/>
        </p:nvSpPr>
        <p:spPr>
          <a:xfrm>
            <a:off x="1265802" y="3671113"/>
            <a:ext cx="7401703" cy="6028884"/>
          </a:xfrm>
          <a:custGeom>
            <a:avLst/>
            <a:gdLst/>
            <a:ahLst/>
            <a:cxnLst/>
            <a:rect l="l" t="t" r="r" b="b"/>
            <a:pathLst>
              <a:path w="7401703" h="6028884">
                <a:moveTo>
                  <a:pt x="0" y="0"/>
                </a:moveTo>
                <a:lnTo>
                  <a:pt x="7401704" y="0"/>
                </a:lnTo>
                <a:lnTo>
                  <a:pt x="7401704" y="6028884"/>
                </a:lnTo>
                <a:lnTo>
                  <a:pt x="0" y="6028884"/>
                </a:lnTo>
                <a:lnTo>
                  <a:pt x="0" y="0"/>
                </a:lnTo>
                <a:close/>
              </a:path>
            </a:pathLst>
          </a:custGeom>
          <a:blipFill>
            <a:blip r:embed="rId5"/>
            <a:stretch>
              <a:fillRect/>
            </a:stretch>
          </a:blipFill>
        </p:spPr>
        <p:txBody>
          <a:bodyPr/>
          <a:lstStyle/>
          <a:p>
            <a:endParaRPr lang="en-GB"/>
          </a:p>
        </p:txBody>
      </p:sp>
      <p:sp>
        <p:nvSpPr>
          <p:cNvPr id="10" name="TextBox 10"/>
          <p:cNvSpPr txBox="1"/>
          <p:nvPr/>
        </p:nvSpPr>
        <p:spPr>
          <a:xfrm>
            <a:off x="10439400" y="2171700"/>
            <a:ext cx="5852016" cy="1893783"/>
          </a:xfrm>
          <a:prstGeom prst="rect">
            <a:avLst/>
          </a:prstGeom>
        </p:spPr>
        <p:txBody>
          <a:bodyPr wrap="square" lIns="0" tIns="0" rIns="0" bIns="0" rtlCol="0" anchor="t">
            <a:spAutoFit/>
          </a:bodyPr>
          <a:lstStyle/>
          <a:p>
            <a:pPr algn="ctr">
              <a:lnSpc>
                <a:spcPts val="14736"/>
              </a:lnSpc>
            </a:pPr>
            <a:r>
              <a:rPr lang="en-US" sz="10526">
                <a:solidFill>
                  <a:srgbClr val="4D686B"/>
                </a:solidFill>
                <a:latin typeface="#9Slide06 ThuPhap Thien An"/>
              </a:rPr>
              <a:t>mời trầu</a:t>
            </a:r>
          </a:p>
        </p:txBody>
      </p:sp>
      <p:sp>
        <p:nvSpPr>
          <p:cNvPr id="11" name="TextBox 11"/>
          <p:cNvSpPr txBox="1"/>
          <p:nvPr/>
        </p:nvSpPr>
        <p:spPr>
          <a:xfrm>
            <a:off x="9581906" y="4153061"/>
            <a:ext cx="7993456" cy="3524714"/>
          </a:xfrm>
          <a:prstGeom prst="rect">
            <a:avLst/>
          </a:prstGeom>
        </p:spPr>
        <p:txBody>
          <a:bodyPr lIns="0" tIns="0" rIns="0" bIns="0" rtlCol="0" anchor="t">
            <a:spAutoFit/>
          </a:bodyPr>
          <a:lstStyle/>
          <a:p>
            <a:pPr algn="just">
              <a:lnSpc>
                <a:spcPts val="6999"/>
              </a:lnSpc>
            </a:pPr>
            <a:r>
              <a:rPr lang="en-US" sz="4999">
                <a:solidFill>
                  <a:srgbClr val="0C0C0B"/>
                </a:solidFill>
                <a:latin typeface="#9Slide05 VL Fadilla"/>
              </a:rPr>
              <a:t>Quả cau nho nhỏ, miếng trầu hôi,</a:t>
            </a:r>
          </a:p>
          <a:p>
            <a:pPr algn="just">
              <a:lnSpc>
                <a:spcPts val="6999"/>
              </a:lnSpc>
            </a:pPr>
            <a:r>
              <a:rPr lang="en-US" sz="4999">
                <a:solidFill>
                  <a:srgbClr val="0C0C0B"/>
                </a:solidFill>
                <a:latin typeface="#9Slide05 VL Fadilla"/>
              </a:rPr>
              <a:t>Này của Xuân Hương mới quệt rồi.</a:t>
            </a:r>
          </a:p>
          <a:p>
            <a:pPr algn="just">
              <a:lnSpc>
                <a:spcPts val="6999"/>
              </a:lnSpc>
            </a:pPr>
            <a:r>
              <a:rPr lang="en-US" sz="4999">
                <a:solidFill>
                  <a:srgbClr val="0C0C0B"/>
                </a:solidFill>
                <a:latin typeface="#9Slide05 VL Fadilla"/>
              </a:rPr>
              <a:t>Có phải duyên nhau thì thắm lại,</a:t>
            </a:r>
          </a:p>
          <a:p>
            <a:pPr algn="just">
              <a:lnSpc>
                <a:spcPts val="6999"/>
              </a:lnSpc>
              <a:spcBef>
                <a:spcPct val="0"/>
              </a:spcBef>
            </a:pPr>
            <a:r>
              <a:rPr lang="en-US" sz="4999">
                <a:solidFill>
                  <a:srgbClr val="0C0C0B"/>
                </a:solidFill>
                <a:latin typeface="#9Slide05 VL Fadilla"/>
              </a:rPr>
              <a:t>Đừng xanh như lá, bạc như vôi</a:t>
            </a:r>
          </a:p>
        </p:txBody>
      </p:sp>
      <p:sp>
        <p:nvSpPr>
          <p:cNvPr id="12" name="TextBox 12"/>
          <p:cNvSpPr txBox="1"/>
          <p:nvPr/>
        </p:nvSpPr>
        <p:spPr>
          <a:xfrm>
            <a:off x="947453" y="2310826"/>
            <a:ext cx="7720052" cy="911175"/>
          </a:xfrm>
          <a:prstGeom prst="rect">
            <a:avLst/>
          </a:prstGeom>
        </p:spPr>
        <p:txBody>
          <a:bodyPr lIns="0" tIns="0" rIns="0" bIns="0" rtlCol="0" anchor="t">
            <a:spAutoFit/>
          </a:bodyPr>
          <a:lstStyle/>
          <a:p>
            <a:pPr algn="just">
              <a:lnSpc>
                <a:spcPts val="7000"/>
              </a:lnSpc>
              <a:spcBef>
                <a:spcPct val="0"/>
              </a:spcBef>
            </a:pPr>
            <a:r>
              <a:rPr lang="en-US" sz="5000">
                <a:solidFill>
                  <a:srgbClr val="000000"/>
                </a:solidFill>
                <a:latin typeface="#9Slide06 ThuPhap Thien An"/>
              </a:rPr>
              <a:t>Nhiệm vụ 2: Trầu tính trầu tình</a:t>
            </a:r>
          </a:p>
        </p:txBody>
      </p:sp>
      <p:grpSp>
        <p:nvGrpSpPr>
          <p:cNvPr id="15" name="Group 15"/>
          <p:cNvGrpSpPr/>
          <p:nvPr/>
        </p:nvGrpSpPr>
        <p:grpSpPr>
          <a:xfrm>
            <a:off x="0" y="781778"/>
            <a:ext cx="8129750" cy="1072782"/>
            <a:chOff x="0" y="0"/>
            <a:chExt cx="9151931" cy="1430376"/>
          </a:xfrm>
        </p:grpSpPr>
        <p:grpSp>
          <p:nvGrpSpPr>
            <p:cNvPr id="16" name="Group 16"/>
            <p:cNvGrpSpPr/>
            <p:nvPr/>
          </p:nvGrpSpPr>
          <p:grpSpPr>
            <a:xfrm>
              <a:off x="0" y="0"/>
              <a:ext cx="9151931" cy="1378517"/>
              <a:chOff x="0" y="0"/>
              <a:chExt cx="1807789" cy="272300"/>
            </a:xfrm>
          </p:grpSpPr>
          <p:sp>
            <p:nvSpPr>
              <p:cNvPr id="17" name="Freeform 17"/>
              <p:cNvSpPr/>
              <p:nvPr/>
            </p:nvSpPr>
            <p:spPr>
              <a:xfrm>
                <a:off x="0" y="0"/>
                <a:ext cx="1807789" cy="272300"/>
              </a:xfrm>
              <a:custGeom>
                <a:avLst/>
                <a:gdLst/>
                <a:ahLst/>
                <a:cxnLst/>
                <a:rect l="l" t="t" r="r" b="b"/>
                <a:pathLst>
                  <a:path w="1807789" h="272300">
                    <a:moveTo>
                      <a:pt x="57523" y="0"/>
                    </a:moveTo>
                    <a:lnTo>
                      <a:pt x="1750265" y="0"/>
                    </a:lnTo>
                    <a:cubicBezTo>
                      <a:pt x="1782035" y="0"/>
                      <a:pt x="1807789" y="25754"/>
                      <a:pt x="1807789" y="57523"/>
                    </a:cubicBezTo>
                    <a:lnTo>
                      <a:pt x="1807789" y="214776"/>
                    </a:lnTo>
                    <a:cubicBezTo>
                      <a:pt x="1807789" y="230032"/>
                      <a:pt x="1801728" y="244664"/>
                      <a:pt x="1790941" y="255451"/>
                    </a:cubicBezTo>
                    <a:cubicBezTo>
                      <a:pt x="1780153" y="266239"/>
                      <a:pt x="1765522" y="272300"/>
                      <a:pt x="1750265" y="272300"/>
                    </a:cubicBezTo>
                    <a:lnTo>
                      <a:pt x="57523" y="272300"/>
                    </a:lnTo>
                    <a:cubicBezTo>
                      <a:pt x="42267" y="272300"/>
                      <a:pt x="27636" y="266239"/>
                      <a:pt x="16848" y="255451"/>
                    </a:cubicBezTo>
                    <a:cubicBezTo>
                      <a:pt x="6060" y="244664"/>
                      <a:pt x="0" y="230032"/>
                      <a:pt x="0" y="214776"/>
                    </a:cubicBezTo>
                    <a:lnTo>
                      <a:pt x="0" y="57523"/>
                    </a:lnTo>
                    <a:cubicBezTo>
                      <a:pt x="0" y="42267"/>
                      <a:pt x="6060" y="27636"/>
                      <a:pt x="16848" y="16848"/>
                    </a:cubicBezTo>
                    <a:cubicBezTo>
                      <a:pt x="27636" y="6060"/>
                      <a:pt x="42267" y="0"/>
                      <a:pt x="57523" y="0"/>
                    </a:cubicBezTo>
                    <a:close/>
                  </a:path>
                </a:pathLst>
              </a:custGeom>
              <a:solidFill>
                <a:srgbClr val="C4DFBD"/>
              </a:solidFill>
            </p:spPr>
            <p:txBody>
              <a:bodyPr/>
              <a:lstStyle/>
              <a:p>
                <a:endParaRPr lang="en-GB"/>
              </a:p>
            </p:txBody>
          </p:sp>
          <p:sp>
            <p:nvSpPr>
              <p:cNvPr id="18" name="TextBox 18"/>
              <p:cNvSpPr txBox="1"/>
              <p:nvPr/>
            </p:nvSpPr>
            <p:spPr>
              <a:xfrm>
                <a:off x="0" y="-47625"/>
                <a:ext cx="1807789" cy="319925"/>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230476" y="233467"/>
              <a:ext cx="8817980" cy="1196909"/>
            </a:xfrm>
            <a:prstGeom prst="rect">
              <a:avLst/>
            </a:prstGeom>
          </p:spPr>
          <p:txBody>
            <a:bodyPr lIns="0" tIns="0" rIns="0" bIns="0" rtlCol="0" anchor="t">
              <a:spAutoFit/>
            </a:bodyPr>
            <a:lstStyle/>
            <a:p>
              <a:pPr>
                <a:lnSpc>
                  <a:spcPts val="6999"/>
                </a:lnSpc>
                <a:spcBef>
                  <a:spcPct val="0"/>
                </a:spcBef>
              </a:pPr>
              <a:r>
                <a:rPr lang="en-US" sz="4999" dirty="0">
                  <a:solidFill>
                    <a:srgbClr val="000000"/>
                  </a:solidFill>
                  <a:latin typeface="#9Slide07 SVNUT Triumph Press"/>
                </a:rPr>
                <a:t>3.2. </a:t>
              </a:r>
              <a:r>
                <a:rPr lang="en-US" sz="4999" dirty="0" err="1">
                  <a:solidFill>
                    <a:srgbClr val="000000"/>
                  </a:solidFill>
                  <a:latin typeface="#9Slide07 SVNUT Triumph Press"/>
                </a:rPr>
                <a:t>Khám</a:t>
              </a:r>
              <a:r>
                <a:rPr lang="en-US" sz="4999" dirty="0">
                  <a:solidFill>
                    <a:srgbClr val="000000"/>
                  </a:solidFill>
                  <a:latin typeface="#9Slide07 SVNUT Triumph Press"/>
                </a:rPr>
                <a:t> </a:t>
              </a:r>
              <a:r>
                <a:rPr lang="en-US" sz="4999" dirty="0" err="1">
                  <a:solidFill>
                    <a:srgbClr val="000000"/>
                  </a:solidFill>
                  <a:latin typeface="#9Slide07 SVNUT Triumph Press"/>
                </a:rPr>
                <a:t>phá</a:t>
              </a:r>
              <a:r>
                <a:rPr lang="en-US" sz="4999" dirty="0">
                  <a:solidFill>
                    <a:srgbClr val="000000"/>
                  </a:solidFill>
                  <a:latin typeface="#9Slide07 SVNUT Triumph Press"/>
                </a:rPr>
                <a:t> </a:t>
              </a:r>
              <a:r>
                <a:rPr lang="en-US" sz="4999" dirty="0" err="1">
                  <a:solidFill>
                    <a:srgbClr val="000000"/>
                  </a:solidFill>
                  <a:latin typeface="#9Slide07 SVNUT Triumph Press"/>
                </a:rPr>
                <a:t>văn</a:t>
              </a:r>
              <a:r>
                <a:rPr lang="en-US" sz="4999" dirty="0">
                  <a:solidFill>
                    <a:srgbClr val="000000"/>
                  </a:solidFill>
                  <a:latin typeface="#9Slide07 SVNUT Triumph Press"/>
                </a:rPr>
                <a:t> </a:t>
              </a:r>
              <a:r>
                <a:rPr lang="en-US" sz="4999" dirty="0" err="1">
                  <a:solidFill>
                    <a:srgbClr val="000000"/>
                  </a:solidFill>
                  <a:latin typeface="#9Slide07 SVNUT Triumph Press"/>
                </a:rPr>
                <a:t>bản</a:t>
              </a:r>
              <a:endParaRPr lang="en-US" sz="4999" dirty="0">
                <a:solidFill>
                  <a:srgbClr val="000000"/>
                </a:solidFill>
                <a:latin typeface="#9Slide07 SVNUT Triumph Press"/>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9000"/>
            </a:blip>
            <a:stretch>
              <a:fillRect l="-27462" r="-27462" b="-289203"/>
            </a:stretch>
          </a:blipFill>
        </p:spPr>
        <p:txBody>
          <a:bodyPr/>
          <a:lstStyle/>
          <a:p>
            <a:endParaRPr lang="en-GB"/>
          </a:p>
        </p:txBody>
      </p:sp>
      <p:sp>
        <p:nvSpPr>
          <p:cNvPr id="3" name="Freeform 3"/>
          <p:cNvSpPr/>
          <p:nvPr/>
        </p:nvSpPr>
        <p:spPr>
          <a:xfrm>
            <a:off x="8667506" y="-1290606"/>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3"/>
            <a:stretch>
              <a:fillRect/>
            </a:stretch>
          </a:blipFill>
        </p:spPr>
        <p:txBody>
          <a:bodyPr/>
          <a:lstStyle/>
          <a:p>
            <a:endParaRPr lang="en-GB"/>
          </a:p>
        </p:txBody>
      </p:sp>
      <p:grpSp>
        <p:nvGrpSpPr>
          <p:cNvPr id="4" name="Group 4"/>
          <p:cNvGrpSpPr/>
          <p:nvPr/>
        </p:nvGrpSpPr>
        <p:grpSpPr>
          <a:xfrm>
            <a:off x="801995" y="1721939"/>
            <a:ext cx="14857539" cy="1023877"/>
            <a:chOff x="0" y="0"/>
            <a:chExt cx="3913097" cy="269663"/>
          </a:xfrm>
        </p:grpSpPr>
        <p:sp>
          <p:nvSpPr>
            <p:cNvPr id="5" name="Freeform 5"/>
            <p:cNvSpPr/>
            <p:nvPr/>
          </p:nvSpPr>
          <p:spPr>
            <a:xfrm>
              <a:off x="0" y="0"/>
              <a:ext cx="3913096" cy="269663"/>
            </a:xfrm>
            <a:custGeom>
              <a:avLst/>
              <a:gdLst/>
              <a:ahLst/>
              <a:cxnLst/>
              <a:rect l="l" t="t" r="r" b="b"/>
              <a:pathLst>
                <a:path w="3913096" h="269663">
                  <a:moveTo>
                    <a:pt x="26575" y="0"/>
                  </a:moveTo>
                  <a:lnTo>
                    <a:pt x="3886522" y="0"/>
                  </a:lnTo>
                  <a:cubicBezTo>
                    <a:pt x="3901198" y="0"/>
                    <a:pt x="3913096" y="11898"/>
                    <a:pt x="3913096" y="26575"/>
                  </a:cubicBezTo>
                  <a:lnTo>
                    <a:pt x="3913096" y="243088"/>
                  </a:lnTo>
                  <a:cubicBezTo>
                    <a:pt x="3913096" y="257765"/>
                    <a:pt x="3901198" y="269663"/>
                    <a:pt x="3886522" y="269663"/>
                  </a:cubicBezTo>
                  <a:lnTo>
                    <a:pt x="26575" y="269663"/>
                  </a:lnTo>
                  <a:cubicBezTo>
                    <a:pt x="11898" y="269663"/>
                    <a:pt x="0" y="257765"/>
                    <a:pt x="0" y="243088"/>
                  </a:cubicBezTo>
                  <a:lnTo>
                    <a:pt x="0" y="26575"/>
                  </a:lnTo>
                  <a:cubicBezTo>
                    <a:pt x="0" y="11898"/>
                    <a:pt x="11898" y="0"/>
                    <a:pt x="26575" y="0"/>
                  </a:cubicBezTo>
                  <a:close/>
                </a:path>
              </a:pathLst>
            </a:custGeom>
            <a:solidFill>
              <a:srgbClr val="ECF8E9"/>
            </a:solidFill>
          </p:spPr>
          <p:txBody>
            <a:bodyPr/>
            <a:lstStyle/>
            <a:p>
              <a:endParaRPr lang="en-GB"/>
            </a:p>
          </p:txBody>
        </p:sp>
        <p:sp>
          <p:nvSpPr>
            <p:cNvPr id="6" name="TextBox 6"/>
            <p:cNvSpPr txBox="1"/>
            <p:nvPr/>
          </p:nvSpPr>
          <p:spPr>
            <a:xfrm>
              <a:off x="0" y="-85725"/>
              <a:ext cx="3913097" cy="355388"/>
            </a:xfrm>
            <a:prstGeom prst="rect">
              <a:avLst/>
            </a:prstGeom>
          </p:spPr>
          <p:txBody>
            <a:bodyPr lIns="50800" tIns="50800" rIns="50800" bIns="50800" rtlCol="0" anchor="ctr"/>
            <a:lstStyle/>
            <a:p>
              <a:pPr algn="just">
                <a:lnSpc>
                  <a:spcPts val="4900"/>
                </a:lnSpc>
              </a:pPr>
              <a:endParaRPr/>
            </a:p>
          </p:txBody>
        </p:sp>
      </p:grpSp>
      <p:grpSp>
        <p:nvGrpSpPr>
          <p:cNvPr id="7" name="Group 7"/>
          <p:cNvGrpSpPr/>
          <p:nvPr/>
        </p:nvGrpSpPr>
        <p:grpSpPr>
          <a:xfrm>
            <a:off x="15659534" y="0"/>
            <a:ext cx="2263329" cy="226332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18826" r="-18826"/>
              </a:stretch>
            </a:blipFill>
          </p:spPr>
          <p:txBody>
            <a:bodyPr/>
            <a:lstStyle/>
            <a:p>
              <a:endParaRPr lang="en-GB"/>
            </a:p>
          </p:txBody>
        </p:sp>
      </p:grpSp>
      <p:grpSp>
        <p:nvGrpSpPr>
          <p:cNvPr id="9" name="Group 9"/>
          <p:cNvGrpSpPr/>
          <p:nvPr/>
        </p:nvGrpSpPr>
        <p:grpSpPr>
          <a:xfrm>
            <a:off x="10133500" y="3684385"/>
            <a:ext cx="7448828" cy="3544763"/>
            <a:chOff x="0" y="0"/>
            <a:chExt cx="1961831" cy="933600"/>
          </a:xfrm>
        </p:grpSpPr>
        <p:sp>
          <p:nvSpPr>
            <p:cNvPr id="10" name="Freeform 10"/>
            <p:cNvSpPr/>
            <p:nvPr/>
          </p:nvSpPr>
          <p:spPr>
            <a:xfrm>
              <a:off x="0" y="0"/>
              <a:ext cx="1961831" cy="933600"/>
            </a:xfrm>
            <a:custGeom>
              <a:avLst/>
              <a:gdLst/>
              <a:ahLst/>
              <a:cxnLst/>
              <a:rect l="l" t="t" r="r" b="b"/>
              <a:pathLst>
                <a:path w="1961831" h="933600">
                  <a:moveTo>
                    <a:pt x="53007" y="0"/>
                  </a:moveTo>
                  <a:lnTo>
                    <a:pt x="1908825" y="0"/>
                  </a:lnTo>
                  <a:cubicBezTo>
                    <a:pt x="1938099" y="0"/>
                    <a:pt x="1961831" y="23732"/>
                    <a:pt x="1961831" y="53007"/>
                  </a:cubicBezTo>
                  <a:lnTo>
                    <a:pt x="1961831" y="880593"/>
                  </a:lnTo>
                  <a:cubicBezTo>
                    <a:pt x="1961831" y="909868"/>
                    <a:pt x="1938099" y="933600"/>
                    <a:pt x="1908825" y="933600"/>
                  </a:cubicBezTo>
                  <a:lnTo>
                    <a:pt x="53007" y="933600"/>
                  </a:lnTo>
                  <a:cubicBezTo>
                    <a:pt x="23732" y="933600"/>
                    <a:pt x="0" y="909868"/>
                    <a:pt x="0" y="880593"/>
                  </a:cubicBezTo>
                  <a:lnTo>
                    <a:pt x="0" y="53007"/>
                  </a:lnTo>
                  <a:cubicBezTo>
                    <a:pt x="0" y="23732"/>
                    <a:pt x="23732" y="0"/>
                    <a:pt x="53007" y="0"/>
                  </a:cubicBezTo>
                  <a:close/>
                </a:path>
              </a:pathLst>
            </a:custGeom>
            <a:solidFill>
              <a:srgbClr val="E7F1E4"/>
            </a:solidFill>
          </p:spPr>
          <p:txBody>
            <a:bodyPr/>
            <a:lstStyle/>
            <a:p>
              <a:endParaRPr lang="en-GB"/>
            </a:p>
          </p:txBody>
        </p:sp>
        <p:sp>
          <p:nvSpPr>
            <p:cNvPr id="11" name="TextBox 11"/>
            <p:cNvSpPr txBox="1"/>
            <p:nvPr/>
          </p:nvSpPr>
          <p:spPr>
            <a:xfrm>
              <a:off x="0" y="-85725"/>
              <a:ext cx="1961831" cy="1019325"/>
            </a:xfrm>
            <a:prstGeom prst="rect">
              <a:avLst/>
            </a:prstGeom>
          </p:spPr>
          <p:txBody>
            <a:bodyPr lIns="50800" tIns="50800" rIns="50800" bIns="50800" rtlCol="0" anchor="ctr"/>
            <a:lstStyle/>
            <a:p>
              <a:pPr algn="just">
                <a:lnSpc>
                  <a:spcPts val="4900"/>
                </a:lnSpc>
              </a:pPr>
              <a:endParaRPr/>
            </a:p>
          </p:txBody>
        </p:sp>
      </p:grpSp>
      <p:sp>
        <p:nvSpPr>
          <p:cNvPr id="14" name="TextBox 14"/>
          <p:cNvSpPr txBox="1"/>
          <p:nvPr/>
        </p:nvSpPr>
        <p:spPr>
          <a:xfrm>
            <a:off x="801995" y="1866467"/>
            <a:ext cx="14496588" cy="731470"/>
          </a:xfrm>
          <a:prstGeom prst="rect">
            <a:avLst/>
          </a:prstGeom>
        </p:spPr>
        <p:txBody>
          <a:bodyPr lIns="0" tIns="0" rIns="0" bIns="0" rtlCol="0" anchor="t">
            <a:spAutoFit/>
          </a:bodyPr>
          <a:lstStyle/>
          <a:p>
            <a:pPr algn="ctr">
              <a:lnSpc>
                <a:spcPts val="5880"/>
              </a:lnSpc>
              <a:spcBef>
                <a:spcPct val="0"/>
              </a:spcBef>
            </a:pPr>
            <a:r>
              <a:rPr lang="en-US" sz="4200">
                <a:solidFill>
                  <a:srgbClr val="000000"/>
                </a:solidFill>
                <a:latin typeface="#9Slide05 VL Fadilla"/>
              </a:rPr>
              <a:t>a. Đặc điểm thơ Thất ngôn tứ tuyệt Đường luật thể hiện trong bài "Mời trầu"</a:t>
            </a:r>
          </a:p>
        </p:txBody>
      </p:sp>
      <p:graphicFrame>
        <p:nvGraphicFramePr>
          <p:cNvPr id="15" name="Table 15"/>
          <p:cNvGraphicFramePr>
            <a:graphicFrameLocks noGrp="1"/>
          </p:cNvGraphicFramePr>
          <p:nvPr/>
        </p:nvGraphicFramePr>
        <p:xfrm>
          <a:off x="801995" y="3164917"/>
          <a:ext cx="8934786" cy="6463246"/>
        </p:xfrm>
        <a:graphic>
          <a:graphicData uri="http://schemas.openxmlformats.org/drawingml/2006/table">
            <a:tbl>
              <a:tblPr/>
              <a:tblGrid>
                <a:gridCol w="3774427">
                  <a:extLst>
                    <a:ext uri="{9D8B030D-6E8A-4147-A177-3AD203B41FA5}">
                      <a16:colId xmlns:a16="http://schemas.microsoft.com/office/drawing/2014/main" val="20000"/>
                    </a:ext>
                  </a:extLst>
                </a:gridCol>
                <a:gridCol w="5160359">
                  <a:extLst>
                    <a:ext uri="{9D8B030D-6E8A-4147-A177-3AD203B41FA5}">
                      <a16:colId xmlns:a16="http://schemas.microsoft.com/office/drawing/2014/main" val="20001"/>
                    </a:ext>
                  </a:extLst>
                </a:gridCol>
              </a:tblGrid>
              <a:tr h="854280">
                <a:tc>
                  <a:txBody>
                    <a:bodyPr/>
                    <a:lstStyle/>
                    <a:p>
                      <a:pPr algn="ctr">
                        <a:lnSpc>
                          <a:spcPts val="4200"/>
                        </a:lnSpc>
                        <a:defRPr/>
                      </a:pPr>
                      <a:r>
                        <a:rPr lang="en-US" sz="3500">
                          <a:solidFill>
                            <a:srgbClr val="000000"/>
                          </a:solidFill>
                          <a:latin typeface="Roboto Condensed Bold"/>
                        </a:rPr>
                        <a:t>Đặc điểm</a:t>
                      </a:r>
                      <a:endParaRPr lang="en-US" sz="1100"/>
                    </a:p>
                  </a:txBody>
                  <a:tcPr marL="76200" marR="76200" marT="76200" marB="76200" anchor="ctr">
                    <a:lnL w="9525" cap="flat" cmpd="sng" algn="ctr">
                      <a:solidFill>
                        <a:srgbClr val="8CC07E"/>
                      </a:solidFill>
                      <a:prstDash val="solid"/>
                      <a:round/>
                      <a:headEnd type="none" w="med" len="med"/>
                      <a:tailEnd type="none" w="med" len="med"/>
                    </a:lnL>
                    <a:lnR w="9525" cap="flat" cmpd="sng" algn="ctr">
                      <a:solidFill>
                        <a:srgbClr val="8CC07E"/>
                      </a:solidFill>
                      <a:prstDash val="solid"/>
                      <a:round/>
                      <a:headEnd type="none" w="med" len="med"/>
                      <a:tailEnd type="none" w="med" len="med"/>
                    </a:lnR>
                    <a:lnT w="9525" cap="flat" cmpd="sng" algn="ctr">
                      <a:solidFill>
                        <a:srgbClr val="8CC07E"/>
                      </a:solidFill>
                      <a:prstDash val="solid"/>
                      <a:round/>
                      <a:headEnd type="none" w="med" len="med"/>
                      <a:tailEnd type="none" w="med" len="med"/>
                    </a:lnT>
                    <a:lnB w="9525" cap="flat" cmpd="sng" algn="ctr">
                      <a:solidFill>
                        <a:srgbClr val="8CC07E"/>
                      </a:solidFill>
                      <a:prstDash val="sysDash"/>
                      <a:round/>
                      <a:headEnd type="none" w="med" len="med"/>
                      <a:tailEnd type="none" w="med" len="med"/>
                    </a:lnB>
                    <a:solidFill>
                      <a:srgbClr val="E7F1E4"/>
                    </a:solidFill>
                  </a:tcPr>
                </a:tc>
                <a:tc>
                  <a:txBody>
                    <a:bodyPr/>
                    <a:lstStyle/>
                    <a:p>
                      <a:pPr algn="ctr">
                        <a:lnSpc>
                          <a:spcPts val="4200"/>
                        </a:lnSpc>
                        <a:defRPr/>
                      </a:pPr>
                      <a:r>
                        <a:rPr lang="en-US" sz="3500">
                          <a:solidFill>
                            <a:srgbClr val="000000"/>
                          </a:solidFill>
                          <a:latin typeface="Roboto Condensed Bold"/>
                        </a:rPr>
                        <a:t>Biểu hiện trong văn bản</a:t>
                      </a:r>
                      <a:endParaRPr lang="en-US" sz="1100"/>
                    </a:p>
                  </a:txBody>
                  <a:tcPr marL="76200" marR="76200" marT="76200" marB="76200" anchor="ctr">
                    <a:lnL w="9525" cap="flat" cmpd="sng" algn="ctr">
                      <a:solidFill>
                        <a:srgbClr val="8CC07E"/>
                      </a:solidFill>
                      <a:prstDash val="solid"/>
                      <a:round/>
                      <a:headEnd type="none" w="med" len="med"/>
                      <a:tailEnd type="none" w="med" len="med"/>
                    </a:lnL>
                    <a:lnR w="9525" cap="flat" cmpd="sng" algn="ctr">
                      <a:solidFill>
                        <a:srgbClr val="8CC07E"/>
                      </a:solidFill>
                      <a:prstDash val="solid"/>
                      <a:round/>
                      <a:headEnd type="none" w="med" len="med"/>
                      <a:tailEnd type="none" w="med" len="med"/>
                    </a:lnR>
                    <a:lnT w="9525" cap="flat" cmpd="sng" algn="ctr">
                      <a:solidFill>
                        <a:srgbClr val="8CC07E"/>
                      </a:solidFill>
                      <a:prstDash val="solid"/>
                      <a:round/>
                      <a:headEnd type="none" w="med" len="med"/>
                      <a:tailEnd type="none" w="med" len="med"/>
                    </a:lnT>
                    <a:lnB w="9525" cap="flat" cmpd="sng" algn="ctr">
                      <a:solidFill>
                        <a:srgbClr val="8CC07E"/>
                      </a:solidFill>
                      <a:prstDash val="sysDash"/>
                      <a:round/>
                      <a:headEnd type="none" w="med" len="med"/>
                      <a:tailEnd type="none" w="med" len="med"/>
                    </a:lnB>
                    <a:solidFill>
                      <a:srgbClr val="E7F1E4"/>
                    </a:solidFill>
                  </a:tcPr>
                </a:tc>
                <a:extLst>
                  <a:ext uri="{0D108BD9-81ED-4DB2-BD59-A6C34878D82A}">
                    <a16:rowId xmlns:a16="http://schemas.microsoft.com/office/drawing/2014/main" val="10000"/>
                  </a:ext>
                </a:extLst>
              </a:tr>
              <a:tr h="1459476">
                <a:tc>
                  <a:txBody>
                    <a:bodyPr/>
                    <a:lstStyle/>
                    <a:p>
                      <a:pPr algn="ctr">
                        <a:lnSpc>
                          <a:spcPts val="4200"/>
                        </a:lnSpc>
                        <a:defRPr/>
                      </a:pPr>
                      <a:r>
                        <a:rPr lang="en-US" sz="3500">
                          <a:solidFill>
                            <a:srgbClr val="000000"/>
                          </a:solidFill>
                          <a:latin typeface="Roboto Condensed Bold"/>
                        </a:rPr>
                        <a:t>B/T</a:t>
                      </a:r>
                      <a:endParaRPr lang="en-US" sz="1100"/>
                    </a:p>
                  </a:txBody>
                  <a:tcPr marL="76200" marR="76200" marT="76200" marB="76200" anchor="ctr">
                    <a:lnL w="9525" cap="flat" cmpd="sng" algn="ctr">
                      <a:solidFill>
                        <a:srgbClr val="8CC07E"/>
                      </a:solidFill>
                      <a:prstDash val="solid"/>
                      <a:round/>
                      <a:headEnd type="none" w="med" len="med"/>
                      <a:tailEnd type="none" w="med" len="med"/>
                    </a:lnL>
                    <a:lnR w="9525" cap="flat" cmpd="sng" algn="ctr">
                      <a:solidFill>
                        <a:srgbClr val="8CC07E"/>
                      </a:solidFill>
                      <a:prstDash val="solid"/>
                      <a:round/>
                      <a:headEnd type="none" w="med" len="med"/>
                      <a:tailEnd type="none" w="med" len="med"/>
                    </a:lnR>
                    <a:lnT w="9525" cap="flat" cmpd="sng" algn="ctr">
                      <a:solidFill>
                        <a:srgbClr val="8CC07E"/>
                      </a:solidFill>
                      <a:prstDash val="sysDash"/>
                      <a:round/>
                      <a:headEnd type="none" w="med" len="med"/>
                      <a:tailEnd type="none" w="med" len="med"/>
                    </a:lnT>
                    <a:lnB w="9525" cap="flat" cmpd="sng" algn="ctr">
                      <a:solidFill>
                        <a:srgbClr val="8CC07E"/>
                      </a:solidFill>
                      <a:prstDash val="solid"/>
                      <a:round/>
                      <a:headEnd type="none" w="med" len="med"/>
                      <a:tailEnd type="none" w="med" len="med"/>
                    </a:lnB>
                  </a:tcPr>
                </a:tc>
                <a:tc>
                  <a:txBody>
                    <a:bodyPr/>
                    <a:lstStyle/>
                    <a:p>
                      <a:pPr algn="l">
                        <a:lnSpc>
                          <a:spcPts val="4900"/>
                        </a:lnSpc>
                        <a:defRPr/>
                      </a:pPr>
                      <a:r>
                        <a:rPr lang="en-US" sz="3500">
                          <a:solidFill>
                            <a:srgbClr val="000000"/>
                          </a:solidFill>
                          <a:latin typeface="Roboto Condensed"/>
                        </a:rPr>
                        <a:t>Bài thơ làm theo luật Bằng </a:t>
                      </a:r>
                      <a:endParaRPr lang="en-US" sz="1100"/>
                    </a:p>
                    <a:p>
                      <a:pPr>
                        <a:lnSpc>
                          <a:spcPts val="4900"/>
                        </a:lnSpc>
                      </a:pPr>
                      <a:r>
                        <a:rPr lang="en-US" sz="3500">
                          <a:solidFill>
                            <a:srgbClr val="000000"/>
                          </a:solidFill>
                          <a:latin typeface="Roboto Condensed"/>
                        </a:rPr>
                        <a:t>(Cau = B)</a:t>
                      </a:r>
                    </a:p>
                  </a:txBody>
                  <a:tcPr marL="76200" marR="76200" marT="76200" marB="76200" anchor="ctr">
                    <a:lnL w="9525" cap="flat" cmpd="sng" algn="ctr">
                      <a:solidFill>
                        <a:srgbClr val="8CC07E"/>
                      </a:solidFill>
                      <a:prstDash val="solid"/>
                      <a:round/>
                      <a:headEnd type="none" w="med" len="med"/>
                      <a:tailEnd type="none" w="med" len="med"/>
                    </a:lnL>
                    <a:lnR w="9525" cap="flat" cmpd="sng" algn="ctr">
                      <a:solidFill>
                        <a:srgbClr val="8CC07E"/>
                      </a:solidFill>
                      <a:prstDash val="solid"/>
                      <a:round/>
                      <a:headEnd type="none" w="med" len="med"/>
                      <a:tailEnd type="none" w="med" len="med"/>
                    </a:lnR>
                    <a:lnT w="9525" cap="flat" cmpd="sng" algn="ctr">
                      <a:solidFill>
                        <a:srgbClr val="8CC07E"/>
                      </a:solidFill>
                      <a:prstDash val="sysDash"/>
                      <a:round/>
                      <a:headEnd type="none" w="med" len="med"/>
                      <a:tailEnd type="none" w="med" len="med"/>
                    </a:lnT>
                    <a:lnB w="9525" cap="flat" cmpd="sng" algn="ctr">
                      <a:solidFill>
                        <a:srgbClr val="8CC07E"/>
                      </a:solidFill>
                      <a:prstDash val="solid"/>
                      <a:round/>
                      <a:headEnd type="none" w="med" len="med"/>
                      <a:tailEnd type="none" w="med" len="med"/>
                    </a:lnB>
                  </a:tcPr>
                </a:tc>
                <a:extLst>
                  <a:ext uri="{0D108BD9-81ED-4DB2-BD59-A6C34878D82A}">
                    <a16:rowId xmlns:a16="http://schemas.microsoft.com/office/drawing/2014/main" val="10001"/>
                  </a:ext>
                </a:extLst>
              </a:tr>
              <a:tr h="848976">
                <a:tc>
                  <a:txBody>
                    <a:bodyPr/>
                    <a:lstStyle/>
                    <a:p>
                      <a:pPr algn="ctr">
                        <a:lnSpc>
                          <a:spcPts val="4200"/>
                        </a:lnSpc>
                        <a:defRPr/>
                      </a:pPr>
                      <a:r>
                        <a:rPr lang="en-US" sz="3500">
                          <a:solidFill>
                            <a:srgbClr val="000000"/>
                          </a:solidFill>
                          <a:latin typeface="Roboto Condensed Bold"/>
                        </a:rPr>
                        <a:t>Bố cục</a:t>
                      </a:r>
                      <a:endParaRPr lang="en-US" sz="1100"/>
                    </a:p>
                  </a:txBody>
                  <a:tcPr marL="76200" marR="76200" marT="76200" marB="76200" anchor="ctr">
                    <a:lnL w="9525" cap="flat" cmpd="sng" algn="ctr">
                      <a:solidFill>
                        <a:srgbClr val="8CC07E"/>
                      </a:solidFill>
                      <a:prstDash val="solid"/>
                      <a:round/>
                      <a:headEnd type="none" w="med" len="med"/>
                      <a:tailEnd type="none" w="med" len="med"/>
                    </a:lnL>
                    <a:lnR w="9525" cap="flat" cmpd="sng" algn="ctr">
                      <a:solidFill>
                        <a:srgbClr val="8CC07E"/>
                      </a:solidFill>
                      <a:prstDash val="solid"/>
                      <a:round/>
                      <a:headEnd type="none" w="med" len="med"/>
                      <a:tailEnd type="none" w="med" len="med"/>
                    </a:lnR>
                    <a:lnT w="9525" cap="flat" cmpd="sng" algn="ctr">
                      <a:solidFill>
                        <a:srgbClr val="8CC07E"/>
                      </a:solidFill>
                      <a:prstDash val="solid"/>
                      <a:round/>
                      <a:headEnd type="none" w="med" len="med"/>
                      <a:tailEnd type="none" w="med" len="med"/>
                    </a:lnT>
                    <a:lnB w="9525" cap="flat" cmpd="sng" algn="ctr">
                      <a:solidFill>
                        <a:srgbClr val="8CC07E"/>
                      </a:solidFill>
                      <a:prstDash val="solid"/>
                      <a:round/>
                      <a:headEnd type="none" w="med" len="med"/>
                      <a:tailEnd type="none" w="med" len="med"/>
                    </a:lnB>
                  </a:tcPr>
                </a:tc>
                <a:tc>
                  <a:txBody>
                    <a:bodyPr/>
                    <a:lstStyle/>
                    <a:p>
                      <a:pPr algn="l">
                        <a:lnSpc>
                          <a:spcPts val="4900"/>
                        </a:lnSpc>
                        <a:defRPr/>
                      </a:pPr>
                      <a:r>
                        <a:rPr lang="en-US" sz="3500">
                          <a:solidFill>
                            <a:srgbClr val="000000"/>
                          </a:solidFill>
                          <a:latin typeface="Roboto Condensed"/>
                        </a:rPr>
                        <a:t> 4 phần</a:t>
                      </a:r>
                      <a:endParaRPr lang="en-US" sz="1100"/>
                    </a:p>
                  </a:txBody>
                  <a:tcPr marL="76200" marR="76200" marT="76200" marB="76200" anchor="ctr">
                    <a:lnL w="9525" cap="flat" cmpd="sng" algn="ctr">
                      <a:solidFill>
                        <a:srgbClr val="8CC07E"/>
                      </a:solidFill>
                      <a:prstDash val="solid"/>
                      <a:round/>
                      <a:headEnd type="none" w="med" len="med"/>
                      <a:tailEnd type="none" w="med" len="med"/>
                    </a:lnL>
                    <a:lnR w="9525" cap="flat" cmpd="sng" algn="ctr">
                      <a:solidFill>
                        <a:srgbClr val="8CC07E"/>
                      </a:solidFill>
                      <a:prstDash val="solid"/>
                      <a:round/>
                      <a:headEnd type="none" w="med" len="med"/>
                      <a:tailEnd type="none" w="med" len="med"/>
                    </a:lnR>
                    <a:lnT w="9525" cap="flat" cmpd="sng" algn="ctr">
                      <a:solidFill>
                        <a:srgbClr val="8CC07E"/>
                      </a:solidFill>
                      <a:prstDash val="solid"/>
                      <a:round/>
                      <a:headEnd type="none" w="med" len="med"/>
                      <a:tailEnd type="none" w="med" len="med"/>
                    </a:lnT>
                    <a:lnB w="9525" cap="flat" cmpd="sng" algn="ctr">
                      <a:solidFill>
                        <a:srgbClr val="8CC07E"/>
                      </a:solidFill>
                      <a:prstDash val="solid"/>
                      <a:round/>
                      <a:headEnd type="none" w="med" len="med"/>
                      <a:tailEnd type="none" w="med" len="med"/>
                    </a:lnB>
                  </a:tcPr>
                </a:tc>
                <a:extLst>
                  <a:ext uri="{0D108BD9-81ED-4DB2-BD59-A6C34878D82A}">
                    <a16:rowId xmlns:a16="http://schemas.microsoft.com/office/drawing/2014/main" val="10002"/>
                  </a:ext>
                </a:extLst>
              </a:tr>
              <a:tr h="2451538">
                <a:tc>
                  <a:txBody>
                    <a:bodyPr/>
                    <a:lstStyle/>
                    <a:p>
                      <a:pPr algn="ctr">
                        <a:lnSpc>
                          <a:spcPts val="4200"/>
                        </a:lnSpc>
                        <a:defRPr/>
                      </a:pPr>
                      <a:r>
                        <a:rPr lang="en-US" sz="3500">
                          <a:solidFill>
                            <a:srgbClr val="000000"/>
                          </a:solidFill>
                          <a:latin typeface="Roboto Condensed Bold"/>
                        </a:rPr>
                        <a:t>Niêm (Chữ thứ 2 của câu 2 và 3, câu 4 và câu 1 cùng thanh)</a:t>
                      </a:r>
                      <a:endParaRPr lang="en-US" sz="1100"/>
                    </a:p>
                  </a:txBody>
                  <a:tcPr marL="76200" marR="76200" marT="76200" marB="76200" anchor="ctr">
                    <a:lnL w="9525" cap="flat" cmpd="sng" algn="ctr">
                      <a:solidFill>
                        <a:srgbClr val="8CC07E"/>
                      </a:solidFill>
                      <a:prstDash val="solid"/>
                      <a:round/>
                      <a:headEnd type="none" w="med" len="med"/>
                      <a:tailEnd type="none" w="med" len="med"/>
                    </a:lnL>
                    <a:lnR w="9525" cap="flat" cmpd="sng" algn="ctr">
                      <a:solidFill>
                        <a:srgbClr val="8CC07E"/>
                      </a:solidFill>
                      <a:prstDash val="solid"/>
                      <a:round/>
                      <a:headEnd type="none" w="med" len="med"/>
                      <a:tailEnd type="none" w="med" len="med"/>
                    </a:lnR>
                    <a:lnT w="9525" cap="flat" cmpd="sng" algn="ctr">
                      <a:solidFill>
                        <a:srgbClr val="8CC07E"/>
                      </a:solidFill>
                      <a:prstDash val="solid"/>
                      <a:round/>
                      <a:headEnd type="none" w="med" len="med"/>
                      <a:tailEnd type="none" w="med" len="med"/>
                    </a:lnT>
                    <a:lnB w="9525" cap="flat" cmpd="sng" algn="ctr">
                      <a:solidFill>
                        <a:srgbClr val="8CC07E"/>
                      </a:solidFill>
                      <a:prstDash val="solid"/>
                      <a:round/>
                      <a:headEnd type="none" w="med" len="med"/>
                      <a:tailEnd type="none" w="med" len="med"/>
                    </a:lnB>
                  </a:tcPr>
                </a:tc>
                <a:tc>
                  <a:txBody>
                    <a:bodyPr/>
                    <a:lstStyle/>
                    <a:p>
                      <a:pPr algn="l">
                        <a:lnSpc>
                          <a:spcPts val="4900"/>
                        </a:lnSpc>
                        <a:defRPr/>
                      </a:pPr>
                      <a:r>
                        <a:rPr lang="en-US" sz="3500">
                          <a:solidFill>
                            <a:srgbClr val="000000"/>
                          </a:solidFill>
                          <a:latin typeface="Roboto Condensed Italics"/>
                        </a:rPr>
                        <a:t>của – phải, cau – xanh</a:t>
                      </a:r>
                      <a:endParaRPr lang="en-US" sz="1100"/>
                    </a:p>
                  </a:txBody>
                  <a:tcPr marL="76200" marR="76200" marT="76200" marB="76200" anchor="ctr">
                    <a:lnL w="9525" cap="flat" cmpd="sng" algn="ctr">
                      <a:solidFill>
                        <a:srgbClr val="8CC07E"/>
                      </a:solidFill>
                      <a:prstDash val="solid"/>
                      <a:round/>
                      <a:headEnd type="none" w="med" len="med"/>
                      <a:tailEnd type="none" w="med" len="med"/>
                    </a:lnL>
                    <a:lnR w="9525" cap="flat" cmpd="sng" algn="ctr">
                      <a:solidFill>
                        <a:srgbClr val="8CC07E"/>
                      </a:solidFill>
                      <a:prstDash val="solid"/>
                      <a:round/>
                      <a:headEnd type="none" w="med" len="med"/>
                      <a:tailEnd type="none" w="med" len="med"/>
                    </a:lnR>
                    <a:lnT w="9525" cap="flat" cmpd="sng" algn="ctr">
                      <a:solidFill>
                        <a:srgbClr val="8CC07E"/>
                      </a:solidFill>
                      <a:prstDash val="solid"/>
                      <a:round/>
                      <a:headEnd type="none" w="med" len="med"/>
                      <a:tailEnd type="none" w="med" len="med"/>
                    </a:lnT>
                    <a:lnB w="9525" cap="flat" cmpd="sng" algn="ctr">
                      <a:solidFill>
                        <a:srgbClr val="8CC07E"/>
                      </a:solidFill>
                      <a:prstDash val="solid"/>
                      <a:round/>
                      <a:headEnd type="none" w="med" len="med"/>
                      <a:tailEnd type="none" w="med" len="med"/>
                    </a:lnB>
                  </a:tcPr>
                </a:tc>
                <a:extLst>
                  <a:ext uri="{0D108BD9-81ED-4DB2-BD59-A6C34878D82A}">
                    <a16:rowId xmlns:a16="http://schemas.microsoft.com/office/drawing/2014/main" val="10003"/>
                  </a:ext>
                </a:extLst>
              </a:tr>
              <a:tr h="848976">
                <a:tc>
                  <a:txBody>
                    <a:bodyPr/>
                    <a:lstStyle/>
                    <a:p>
                      <a:pPr algn="ctr">
                        <a:lnSpc>
                          <a:spcPts val="4200"/>
                        </a:lnSpc>
                        <a:defRPr/>
                      </a:pPr>
                      <a:r>
                        <a:rPr lang="en-US" sz="3500">
                          <a:solidFill>
                            <a:srgbClr val="000000"/>
                          </a:solidFill>
                          <a:latin typeface="Roboto Condensed Bold"/>
                        </a:rPr>
                        <a:t>Gieo vần</a:t>
                      </a:r>
                      <a:endParaRPr lang="en-US" sz="1100"/>
                    </a:p>
                  </a:txBody>
                  <a:tcPr marL="76200" marR="76200" marT="76200" marB="76200" anchor="ctr">
                    <a:lnL w="9525" cap="flat" cmpd="sng" algn="ctr">
                      <a:solidFill>
                        <a:srgbClr val="8CC07E"/>
                      </a:solidFill>
                      <a:prstDash val="solid"/>
                      <a:round/>
                      <a:headEnd type="none" w="med" len="med"/>
                      <a:tailEnd type="none" w="med" len="med"/>
                    </a:lnL>
                    <a:lnR w="9525" cap="flat" cmpd="sng" algn="ctr">
                      <a:solidFill>
                        <a:srgbClr val="8CC07E"/>
                      </a:solidFill>
                      <a:prstDash val="solid"/>
                      <a:round/>
                      <a:headEnd type="none" w="med" len="med"/>
                      <a:tailEnd type="none" w="med" len="med"/>
                    </a:lnR>
                    <a:lnT w="9525" cap="flat" cmpd="sng" algn="ctr">
                      <a:solidFill>
                        <a:srgbClr val="8CC07E"/>
                      </a:solidFill>
                      <a:prstDash val="solid"/>
                      <a:round/>
                      <a:headEnd type="none" w="med" len="med"/>
                      <a:tailEnd type="none" w="med" len="med"/>
                    </a:lnT>
                    <a:lnB w="9525" cap="flat" cmpd="sng" algn="ctr">
                      <a:solidFill>
                        <a:srgbClr val="8CC07E"/>
                      </a:solidFill>
                      <a:prstDash val="solid"/>
                      <a:round/>
                      <a:headEnd type="none" w="med" len="med"/>
                      <a:tailEnd type="none" w="med" len="med"/>
                    </a:lnB>
                  </a:tcPr>
                </a:tc>
                <a:tc>
                  <a:txBody>
                    <a:bodyPr/>
                    <a:lstStyle/>
                    <a:p>
                      <a:pPr algn="l">
                        <a:lnSpc>
                          <a:spcPts val="4900"/>
                        </a:lnSpc>
                        <a:defRPr/>
                      </a:pPr>
                      <a:r>
                        <a:rPr lang="en-US" sz="3500">
                          <a:solidFill>
                            <a:srgbClr val="000000"/>
                          </a:solidFill>
                          <a:latin typeface="Roboto Condensed"/>
                        </a:rPr>
                        <a:t>vần </a:t>
                      </a:r>
                      <a:r>
                        <a:rPr lang="en-US" sz="3500">
                          <a:solidFill>
                            <a:srgbClr val="000000"/>
                          </a:solidFill>
                          <a:latin typeface="Roboto Condensed Italics"/>
                        </a:rPr>
                        <a:t>ôi</a:t>
                      </a:r>
                      <a:r>
                        <a:rPr lang="en-US" sz="3500">
                          <a:solidFill>
                            <a:srgbClr val="000000"/>
                          </a:solidFill>
                          <a:latin typeface="Roboto Condensed"/>
                        </a:rPr>
                        <a:t> ở cuối các câu 1,2,4</a:t>
                      </a:r>
                      <a:endParaRPr lang="en-US" sz="1100"/>
                    </a:p>
                  </a:txBody>
                  <a:tcPr marL="76200" marR="76200" marT="76200" marB="76200" anchor="ctr">
                    <a:lnL w="9525" cap="flat" cmpd="sng" algn="ctr">
                      <a:solidFill>
                        <a:srgbClr val="8CC07E"/>
                      </a:solidFill>
                      <a:prstDash val="solid"/>
                      <a:round/>
                      <a:headEnd type="none" w="med" len="med"/>
                      <a:tailEnd type="none" w="med" len="med"/>
                    </a:lnL>
                    <a:lnR w="9525" cap="flat" cmpd="sng" algn="ctr">
                      <a:solidFill>
                        <a:srgbClr val="8CC07E"/>
                      </a:solidFill>
                      <a:prstDash val="solid"/>
                      <a:round/>
                      <a:headEnd type="none" w="med" len="med"/>
                      <a:tailEnd type="none" w="med" len="med"/>
                    </a:lnR>
                    <a:lnT w="9525" cap="flat" cmpd="sng" algn="ctr">
                      <a:solidFill>
                        <a:srgbClr val="8CC07E"/>
                      </a:solidFill>
                      <a:prstDash val="solid"/>
                      <a:round/>
                      <a:headEnd type="none" w="med" len="med"/>
                      <a:tailEnd type="none" w="med" len="med"/>
                    </a:lnT>
                    <a:lnB w="9525" cap="flat" cmpd="sng" algn="ctr">
                      <a:solidFill>
                        <a:srgbClr val="8CC07E"/>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6" name="TextBox 16"/>
          <p:cNvSpPr txBox="1"/>
          <p:nvPr/>
        </p:nvSpPr>
        <p:spPr>
          <a:xfrm>
            <a:off x="10547966" y="3892877"/>
            <a:ext cx="6711334" cy="3005911"/>
          </a:xfrm>
          <a:prstGeom prst="rect">
            <a:avLst/>
          </a:prstGeom>
        </p:spPr>
        <p:txBody>
          <a:bodyPr lIns="0" tIns="0" rIns="0" bIns="0" rtlCol="0" anchor="t">
            <a:spAutoFit/>
          </a:bodyPr>
          <a:lstStyle/>
          <a:p>
            <a:pPr algn="just">
              <a:lnSpc>
                <a:spcPts val="5989"/>
              </a:lnSpc>
            </a:pPr>
            <a:r>
              <a:rPr lang="en-US" sz="4278">
                <a:solidFill>
                  <a:srgbClr val="0C0C0B"/>
                </a:solidFill>
                <a:latin typeface="#9Slide05 VL Fadilla"/>
              </a:rPr>
              <a:t>Quả </a:t>
            </a:r>
            <a:r>
              <a:rPr lang="en-US" sz="4278" u="sng">
                <a:solidFill>
                  <a:srgbClr val="F76936"/>
                </a:solidFill>
                <a:latin typeface="#9Slide05 VL Fadilla"/>
              </a:rPr>
              <a:t>cau</a:t>
            </a:r>
            <a:r>
              <a:rPr lang="en-US" sz="4278">
                <a:solidFill>
                  <a:srgbClr val="0C0C0B"/>
                </a:solidFill>
                <a:latin typeface="#9Slide05 VL Fadilla"/>
              </a:rPr>
              <a:t> nho nhỏ, miếng trầu </a:t>
            </a:r>
            <a:r>
              <a:rPr lang="en-US" sz="4278" u="sng">
                <a:solidFill>
                  <a:srgbClr val="6B2D11"/>
                </a:solidFill>
                <a:latin typeface="#9Slide05 VL Fadilla"/>
              </a:rPr>
              <a:t>hôi</a:t>
            </a:r>
            <a:r>
              <a:rPr lang="en-US" sz="4278" u="sng">
                <a:solidFill>
                  <a:srgbClr val="0C0C0B"/>
                </a:solidFill>
                <a:latin typeface="#9Slide05 VL Fadilla"/>
              </a:rPr>
              <a:t>,</a:t>
            </a:r>
          </a:p>
          <a:p>
            <a:pPr algn="just">
              <a:lnSpc>
                <a:spcPts val="5989"/>
              </a:lnSpc>
            </a:pPr>
            <a:r>
              <a:rPr lang="en-US" sz="4278">
                <a:solidFill>
                  <a:srgbClr val="0C0C0B"/>
                </a:solidFill>
                <a:latin typeface="#9Slide05 VL Fadilla"/>
              </a:rPr>
              <a:t>Này của Xuân Hương mới quệt</a:t>
            </a:r>
            <a:r>
              <a:rPr lang="en-US" sz="4278">
                <a:solidFill>
                  <a:srgbClr val="6B2D11"/>
                </a:solidFill>
                <a:latin typeface="#9Slide05 VL Fadilla"/>
              </a:rPr>
              <a:t> </a:t>
            </a:r>
            <a:r>
              <a:rPr lang="en-US" sz="4278" u="sng">
                <a:solidFill>
                  <a:srgbClr val="6B2D11"/>
                </a:solidFill>
                <a:latin typeface="#9Slide05 VL Fadilla"/>
              </a:rPr>
              <a:t>rồi</a:t>
            </a:r>
            <a:r>
              <a:rPr lang="en-US" sz="4278">
                <a:solidFill>
                  <a:srgbClr val="0C0C0B"/>
                </a:solidFill>
                <a:latin typeface="#9Slide05 VL Fadilla"/>
              </a:rPr>
              <a:t>.</a:t>
            </a:r>
          </a:p>
          <a:p>
            <a:pPr algn="just">
              <a:lnSpc>
                <a:spcPts val="5989"/>
              </a:lnSpc>
            </a:pPr>
            <a:r>
              <a:rPr lang="en-US" sz="4278">
                <a:solidFill>
                  <a:srgbClr val="0C0C0B"/>
                </a:solidFill>
                <a:latin typeface="#9Slide05 VL Fadilla"/>
              </a:rPr>
              <a:t>Có phải duyên nhau thì thắm lại,</a:t>
            </a:r>
          </a:p>
          <a:p>
            <a:pPr algn="just">
              <a:lnSpc>
                <a:spcPts val="5989"/>
              </a:lnSpc>
              <a:spcBef>
                <a:spcPct val="0"/>
              </a:spcBef>
            </a:pPr>
            <a:r>
              <a:rPr lang="en-US" sz="4278">
                <a:solidFill>
                  <a:srgbClr val="0C0C0B"/>
                </a:solidFill>
                <a:latin typeface="#9Slide05 VL Fadilla"/>
              </a:rPr>
              <a:t>Đừng xanh như lá, bạc như </a:t>
            </a:r>
            <a:r>
              <a:rPr lang="en-US" sz="4278" u="sng">
                <a:solidFill>
                  <a:srgbClr val="6B2D11"/>
                </a:solidFill>
                <a:latin typeface="#9Slide05 VL Fadilla"/>
              </a:rPr>
              <a:t>vôi</a:t>
            </a:r>
          </a:p>
        </p:txBody>
      </p:sp>
      <p:grpSp>
        <p:nvGrpSpPr>
          <p:cNvPr id="17" name="Group 17"/>
          <p:cNvGrpSpPr/>
          <p:nvPr/>
        </p:nvGrpSpPr>
        <p:grpSpPr>
          <a:xfrm>
            <a:off x="1028700" y="511756"/>
            <a:ext cx="10020300" cy="1072782"/>
            <a:chOff x="0" y="0"/>
            <a:chExt cx="9151931" cy="1430376"/>
          </a:xfrm>
        </p:grpSpPr>
        <p:grpSp>
          <p:nvGrpSpPr>
            <p:cNvPr id="18" name="Group 18"/>
            <p:cNvGrpSpPr/>
            <p:nvPr/>
          </p:nvGrpSpPr>
          <p:grpSpPr>
            <a:xfrm>
              <a:off x="0" y="0"/>
              <a:ext cx="9151931" cy="1378517"/>
              <a:chOff x="0" y="0"/>
              <a:chExt cx="1807789" cy="272300"/>
            </a:xfrm>
          </p:grpSpPr>
          <p:sp>
            <p:nvSpPr>
              <p:cNvPr id="19" name="Freeform 19"/>
              <p:cNvSpPr/>
              <p:nvPr/>
            </p:nvSpPr>
            <p:spPr>
              <a:xfrm>
                <a:off x="0" y="0"/>
                <a:ext cx="1807789" cy="272300"/>
              </a:xfrm>
              <a:custGeom>
                <a:avLst/>
                <a:gdLst/>
                <a:ahLst/>
                <a:cxnLst/>
                <a:rect l="l" t="t" r="r" b="b"/>
                <a:pathLst>
                  <a:path w="1807789" h="272300">
                    <a:moveTo>
                      <a:pt x="57523" y="0"/>
                    </a:moveTo>
                    <a:lnTo>
                      <a:pt x="1750265" y="0"/>
                    </a:lnTo>
                    <a:cubicBezTo>
                      <a:pt x="1782035" y="0"/>
                      <a:pt x="1807789" y="25754"/>
                      <a:pt x="1807789" y="57523"/>
                    </a:cubicBezTo>
                    <a:lnTo>
                      <a:pt x="1807789" y="214776"/>
                    </a:lnTo>
                    <a:cubicBezTo>
                      <a:pt x="1807789" y="230032"/>
                      <a:pt x="1801728" y="244664"/>
                      <a:pt x="1790941" y="255451"/>
                    </a:cubicBezTo>
                    <a:cubicBezTo>
                      <a:pt x="1780153" y="266239"/>
                      <a:pt x="1765522" y="272300"/>
                      <a:pt x="1750265" y="272300"/>
                    </a:cubicBezTo>
                    <a:lnTo>
                      <a:pt x="57523" y="272300"/>
                    </a:lnTo>
                    <a:cubicBezTo>
                      <a:pt x="42267" y="272300"/>
                      <a:pt x="27636" y="266239"/>
                      <a:pt x="16848" y="255451"/>
                    </a:cubicBezTo>
                    <a:cubicBezTo>
                      <a:pt x="6060" y="244664"/>
                      <a:pt x="0" y="230032"/>
                      <a:pt x="0" y="214776"/>
                    </a:cubicBezTo>
                    <a:lnTo>
                      <a:pt x="0" y="57523"/>
                    </a:lnTo>
                    <a:cubicBezTo>
                      <a:pt x="0" y="42267"/>
                      <a:pt x="6060" y="27636"/>
                      <a:pt x="16848" y="16848"/>
                    </a:cubicBezTo>
                    <a:cubicBezTo>
                      <a:pt x="27636" y="6060"/>
                      <a:pt x="42267" y="0"/>
                      <a:pt x="57523" y="0"/>
                    </a:cubicBezTo>
                    <a:close/>
                  </a:path>
                </a:pathLst>
              </a:custGeom>
              <a:solidFill>
                <a:srgbClr val="C4DFBD"/>
              </a:solidFill>
            </p:spPr>
            <p:txBody>
              <a:bodyPr/>
              <a:lstStyle/>
              <a:p>
                <a:endParaRPr lang="en-GB"/>
              </a:p>
            </p:txBody>
          </p:sp>
          <p:sp>
            <p:nvSpPr>
              <p:cNvPr id="20" name="TextBox 20"/>
              <p:cNvSpPr txBox="1"/>
              <p:nvPr/>
            </p:nvSpPr>
            <p:spPr>
              <a:xfrm>
                <a:off x="0" y="-47625"/>
                <a:ext cx="1807789" cy="319925"/>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230476" y="233467"/>
              <a:ext cx="8817980" cy="1196909"/>
            </a:xfrm>
            <a:prstGeom prst="rect">
              <a:avLst/>
            </a:prstGeom>
          </p:spPr>
          <p:txBody>
            <a:bodyPr lIns="0" tIns="0" rIns="0" bIns="0" rtlCol="0" anchor="t">
              <a:spAutoFit/>
            </a:bodyPr>
            <a:lstStyle/>
            <a:p>
              <a:pPr>
                <a:lnSpc>
                  <a:spcPts val="6999"/>
                </a:lnSpc>
                <a:spcBef>
                  <a:spcPct val="0"/>
                </a:spcBef>
              </a:pPr>
              <a:r>
                <a:rPr lang="en-US" sz="4999" dirty="0">
                  <a:solidFill>
                    <a:srgbClr val="000000"/>
                  </a:solidFill>
                  <a:latin typeface="#9Slide07 SVNUT Triumph Press"/>
                </a:rPr>
                <a:t>3.2. </a:t>
              </a:r>
              <a:r>
                <a:rPr lang="en-US" sz="4999" dirty="0" err="1">
                  <a:solidFill>
                    <a:srgbClr val="000000"/>
                  </a:solidFill>
                  <a:latin typeface="#9Slide07 SVNUT Triumph Press"/>
                </a:rPr>
                <a:t>Khám</a:t>
              </a:r>
              <a:r>
                <a:rPr lang="en-US" sz="4999" dirty="0">
                  <a:solidFill>
                    <a:srgbClr val="000000"/>
                  </a:solidFill>
                  <a:latin typeface="#9Slide07 SVNUT Triumph Press"/>
                </a:rPr>
                <a:t> </a:t>
              </a:r>
              <a:r>
                <a:rPr lang="en-US" sz="4999" dirty="0" err="1">
                  <a:solidFill>
                    <a:srgbClr val="000000"/>
                  </a:solidFill>
                  <a:latin typeface="#9Slide07 SVNUT Triumph Press"/>
                </a:rPr>
                <a:t>phá</a:t>
              </a:r>
              <a:r>
                <a:rPr lang="en-US" sz="4999" dirty="0">
                  <a:solidFill>
                    <a:srgbClr val="000000"/>
                  </a:solidFill>
                  <a:latin typeface="#9Slide07 SVNUT Triumph Press"/>
                </a:rPr>
                <a:t> </a:t>
              </a:r>
              <a:r>
                <a:rPr lang="en-US" sz="4999" dirty="0" err="1">
                  <a:solidFill>
                    <a:srgbClr val="000000"/>
                  </a:solidFill>
                  <a:latin typeface="#9Slide07 SVNUT Triumph Press"/>
                </a:rPr>
                <a:t>văn</a:t>
              </a:r>
              <a:r>
                <a:rPr lang="en-US" sz="4999" dirty="0">
                  <a:solidFill>
                    <a:srgbClr val="000000"/>
                  </a:solidFill>
                  <a:latin typeface="#9Slide07 SVNUT Triumph Press"/>
                </a:rPr>
                <a:t> </a:t>
              </a:r>
              <a:r>
                <a:rPr lang="en-US" sz="4999" dirty="0" err="1">
                  <a:solidFill>
                    <a:srgbClr val="000000"/>
                  </a:solidFill>
                  <a:latin typeface="#9Slide07 SVNUT Triumph Press"/>
                </a:rPr>
                <a:t>bản</a:t>
              </a:r>
              <a:endParaRPr lang="en-US" sz="4999" dirty="0">
                <a:solidFill>
                  <a:srgbClr val="000000"/>
                </a:solidFill>
                <a:latin typeface="#9Slide07 SVNUT Triumph Press"/>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9000"/>
            </a:blip>
            <a:stretch>
              <a:fillRect l="-27462" r="-27462" b="-289203"/>
            </a:stretch>
          </a:blipFill>
        </p:spPr>
        <p:txBody>
          <a:bodyPr/>
          <a:lstStyle/>
          <a:p>
            <a:endParaRPr lang="en-GB"/>
          </a:p>
        </p:txBody>
      </p:sp>
      <p:sp>
        <p:nvSpPr>
          <p:cNvPr id="3" name="Freeform 3"/>
          <p:cNvSpPr/>
          <p:nvPr/>
        </p:nvSpPr>
        <p:spPr>
          <a:xfrm>
            <a:off x="8667506" y="-1290606"/>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3"/>
            <a:stretch>
              <a:fillRect/>
            </a:stretch>
          </a:blipFill>
        </p:spPr>
        <p:txBody>
          <a:bodyPr/>
          <a:lstStyle/>
          <a:p>
            <a:endParaRPr lang="en-GB"/>
          </a:p>
        </p:txBody>
      </p:sp>
      <p:grpSp>
        <p:nvGrpSpPr>
          <p:cNvPr id="4" name="Group 4"/>
          <p:cNvGrpSpPr/>
          <p:nvPr/>
        </p:nvGrpSpPr>
        <p:grpSpPr>
          <a:xfrm>
            <a:off x="801995" y="1721939"/>
            <a:ext cx="14857539" cy="1023877"/>
            <a:chOff x="0" y="0"/>
            <a:chExt cx="3913097" cy="269663"/>
          </a:xfrm>
        </p:grpSpPr>
        <p:sp>
          <p:nvSpPr>
            <p:cNvPr id="5" name="Freeform 5"/>
            <p:cNvSpPr/>
            <p:nvPr/>
          </p:nvSpPr>
          <p:spPr>
            <a:xfrm>
              <a:off x="0" y="0"/>
              <a:ext cx="3913096" cy="269663"/>
            </a:xfrm>
            <a:custGeom>
              <a:avLst/>
              <a:gdLst/>
              <a:ahLst/>
              <a:cxnLst/>
              <a:rect l="l" t="t" r="r" b="b"/>
              <a:pathLst>
                <a:path w="3913096" h="269663">
                  <a:moveTo>
                    <a:pt x="26575" y="0"/>
                  </a:moveTo>
                  <a:lnTo>
                    <a:pt x="3886522" y="0"/>
                  </a:lnTo>
                  <a:cubicBezTo>
                    <a:pt x="3901198" y="0"/>
                    <a:pt x="3913096" y="11898"/>
                    <a:pt x="3913096" y="26575"/>
                  </a:cubicBezTo>
                  <a:lnTo>
                    <a:pt x="3913096" y="243088"/>
                  </a:lnTo>
                  <a:cubicBezTo>
                    <a:pt x="3913096" y="257765"/>
                    <a:pt x="3901198" y="269663"/>
                    <a:pt x="3886522" y="269663"/>
                  </a:cubicBezTo>
                  <a:lnTo>
                    <a:pt x="26575" y="269663"/>
                  </a:lnTo>
                  <a:cubicBezTo>
                    <a:pt x="11898" y="269663"/>
                    <a:pt x="0" y="257765"/>
                    <a:pt x="0" y="243088"/>
                  </a:cubicBezTo>
                  <a:lnTo>
                    <a:pt x="0" y="26575"/>
                  </a:lnTo>
                  <a:cubicBezTo>
                    <a:pt x="0" y="11898"/>
                    <a:pt x="11898" y="0"/>
                    <a:pt x="26575" y="0"/>
                  </a:cubicBezTo>
                  <a:close/>
                </a:path>
              </a:pathLst>
            </a:custGeom>
            <a:solidFill>
              <a:srgbClr val="E7F1E4"/>
            </a:solidFill>
          </p:spPr>
          <p:txBody>
            <a:bodyPr/>
            <a:lstStyle/>
            <a:p>
              <a:endParaRPr lang="en-GB"/>
            </a:p>
          </p:txBody>
        </p:sp>
        <p:sp>
          <p:nvSpPr>
            <p:cNvPr id="6" name="TextBox 6"/>
            <p:cNvSpPr txBox="1"/>
            <p:nvPr/>
          </p:nvSpPr>
          <p:spPr>
            <a:xfrm>
              <a:off x="0" y="-85725"/>
              <a:ext cx="3913097" cy="355388"/>
            </a:xfrm>
            <a:prstGeom prst="rect">
              <a:avLst/>
            </a:prstGeom>
          </p:spPr>
          <p:txBody>
            <a:bodyPr lIns="50800" tIns="50800" rIns="50800" bIns="50800" rtlCol="0" anchor="ctr"/>
            <a:lstStyle/>
            <a:p>
              <a:pPr algn="just">
                <a:lnSpc>
                  <a:spcPts val="4900"/>
                </a:lnSpc>
              </a:pPr>
              <a:endParaRPr/>
            </a:p>
          </p:txBody>
        </p:sp>
      </p:grpSp>
      <p:grpSp>
        <p:nvGrpSpPr>
          <p:cNvPr id="7" name="Group 7"/>
          <p:cNvGrpSpPr/>
          <p:nvPr/>
        </p:nvGrpSpPr>
        <p:grpSpPr>
          <a:xfrm>
            <a:off x="15659534" y="0"/>
            <a:ext cx="2263329" cy="226332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18826" r="-18826"/>
              </a:stretch>
            </a:blipFill>
          </p:spPr>
          <p:txBody>
            <a:bodyPr/>
            <a:lstStyle/>
            <a:p>
              <a:endParaRPr lang="en-GB"/>
            </a:p>
          </p:txBody>
        </p:sp>
      </p:grpSp>
      <p:grpSp>
        <p:nvGrpSpPr>
          <p:cNvPr id="9" name="Group 9"/>
          <p:cNvGrpSpPr/>
          <p:nvPr/>
        </p:nvGrpSpPr>
        <p:grpSpPr>
          <a:xfrm>
            <a:off x="10133500" y="3684385"/>
            <a:ext cx="7448828" cy="3544763"/>
            <a:chOff x="0" y="0"/>
            <a:chExt cx="1961831" cy="933600"/>
          </a:xfrm>
        </p:grpSpPr>
        <p:sp>
          <p:nvSpPr>
            <p:cNvPr id="10" name="Freeform 10"/>
            <p:cNvSpPr/>
            <p:nvPr/>
          </p:nvSpPr>
          <p:spPr>
            <a:xfrm>
              <a:off x="0" y="0"/>
              <a:ext cx="1961831" cy="933600"/>
            </a:xfrm>
            <a:custGeom>
              <a:avLst/>
              <a:gdLst/>
              <a:ahLst/>
              <a:cxnLst/>
              <a:rect l="l" t="t" r="r" b="b"/>
              <a:pathLst>
                <a:path w="1961831" h="933600">
                  <a:moveTo>
                    <a:pt x="53007" y="0"/>
                  </a:moveTo>
                  <a:lnTo>
                    <a:pt x="1908825" y="0"/>
                  </a:lnTo>
                  <a:cubicBezTo>
                    <a:pt x="1938099" y="0"/>
                    <a:pt x="1961831" y="23732"/>
                    <a:pt x="1961831" y="53007"/>
                  </a:cubicBezTo>
                  <a:lnTo>
                    <a:pt x="1961831" y="880593"/>
                  </a:lnTo>
                  <a:cubicBezTo>
                    <a:pt x="1961831" y="909868"/>
                    <a:pt x="1938099" y="933600"/>
                    <a:pt x="1908825" y="933600"/>
                  </a:cubicBezTo>
                  <a:lnTo>
                    <a:pt x="53007" y="933600"/>
                  </a:lnTo>
                  <a:cubicBezTo>
                    <a:pt x="23732" y="933600"/>
                    <a:pt x="0" y="909868"/>
                    <a:pt x="0" y="880593"/>
                  </a:cubicBezTo>
                  <a:lnTo>
                    <a:pt x="0" y="53007"/>
                  </a:lnTo>
                  <a:cubicBezTo>
                    <a:pt x="0" y="23732"/>
                    <a:pt x="23732" y="0"/>
                    <a:pt x="53007" y="0"/>
                  </a:cubicBezTo>
                  <a:close/>
                </a:path>
              </a:pathLst>
            </a:custGeom>
            <a:solidFill>
              <a:srgbClr val="E7F1E4"/>
            </a:solidFill>
          </p:spPr>
          <p:txBody>
            <a:bodyPr/>
            <a:lstStyle/>
            <a:p>
              <a:endParaRPr lang="en-GB"/>
            </a:p>
          </p:txBody>
        </p:sp>
        <p:sp>
          <p:nvSpPr>
            <p:cNvPr id="11" name="TextBox 11"/>
            <p:cNvSpPr txBox="1"/>
            <p:nvPr/>
          </p:nvSpPr>
          <p:spPr>
            <a:xfrm>
              <a:off x="0" y="-85725"/>
              <a:ext cx="1961831" cy="1019325"/>
            </a:xfrm>
            <a:prstGeom prst="rect">
              <a:avLst/>
            </a:prstGeom>
          </p:spPr>
          <p:txBody>
            <a:bodyPr lIns="50800" tIns="50800" rIns="50800" bIns="50800" rtlCol="0" anchor="ctr"/>
            <a:lstStyle/>
            <a:p>
              <a:pPr algn="just">
                <a:lnSpc>
                  <a:spcPts val="4900"/>
                </a:lnSpc>
              </a:pPr>
              <a:endParaRPr/>
            </a:p>
          </p:txBody>
        </p:sp>
      </p:grpSp>
      <p:sp>
        <p:nvSpPr>
          <p:cNvPr id="14" name="TextBox 14"/>
          <p:cNvSpPr txBox="1"/>
          <p:nvPr/>
        </p:nvSpPr>
        <p:spPr>
          <a:xfrm>
            <a:off x="584279" y="1806042"/>
            <a:ext cx="15694031" cy="965126"/>
          </a:xfrm>
          <a:prstGeom prst="rect">
            <a:avLst/>
          </a:prstGeom>
        </p:spPr>
        <p:txBody>
          <a:bodyPr lIns="0" tIns="0" rIns="0" bIns="0" rtlCol="0" anchor="t">
            <a:spAutoFit/>
          </a:bodyPr>
          <a:lstStyle/>
          <a:p>
            <a:pPr algn="ctr">
              <a:lnSpc>
                <a:spcPts val="7699"/>
              </a:lnSpc>
              <a:spcBef>
                <a:spcPct val="0"/>
              </a:spcBef>
            </a:pPr>
            <a:r>
              <a:rPr lang="en-US" sz="5499">
                <a:solidFill>
                  <a:srgbClr val="000000"/>
                </a:solidFill>
                <a:latin typeface="#9Slide05 VL Fadilla"/>
              </a:rPr>
              <a:t>b. Nhân vật trữ tình, đối tượng trữ tình, đề tài và cảm xúc chủ đạo</a:t>
            </a:r>
          </a:p>
        </p:txBody>
      </p:sp>
      <p:graphicFrame>
        <p:nvGraphicFramePr>
          <p:cNvPr id="15" name="Table 15"/>
          <p:cNvGraphicFramePr>
            <a:graphicFrameLocks noGrp="1"/>
          </p:cNvGraphicFramePr>
          <p:nvPr>
            <p:extLst>
              <p:ext uri="{D42A27DB-BD31-4B8C-83A1-F6EECF244321}">
                <p14:modId xmlns:p14="http://schemas.microsoft.com/office/powerpoint/2010/main" val="1870143180"/>
              </p:ext>
            </p:extLst>
          </p:nvPr>
        </p:nvGraphicFramePr>
        <p:xfrm>
          <a:off x="801995" y="3164917"/>
          <a:ext cx="8934786" cy="6091772"/>
        </p:xfrm>
        <a:graphic>
          <a:graphicData uri="http://schemas.openxmlformats.org/drawingml/2006/table">
            <a:tbl>
              <a:tblPr/>
              <a:tblGrid>
                <a:gridCol w="3774427">
                  <a:extLst>
                    <a:ext uri="{9D8B030D-6E8A-4147-A177-3AD203B41FA5}">
                      <a16:colId xmlns:a16="http://schemas.microsoft.com/office/drawing/2014/main" val="20000"/>
                    </a:ext>
                  </a:extLst>
                </a:gridCol>
                <a:gridCol w="5160359">
                  <a:extLst>
                    <a:ext uri="{9D8B030D-6E8A-4147-A177-3AD203B41FA5}">
                      <a16:colId xmlns:a16="http://schemas.microsoft.com/office/drawing/2014/main" val="20001"/>
                    </a:ext>
                  </a:extLst>
                </a:gridCol>
              </a:tblGrid>
              <a:tr h="854357">
                <a:tc>
                  <a:txBody>
                    <a:bodyPr/>
                    <a:lstStyle/>
                    <a:p>
                      <a:pPr algn="ctr">
                        <a:lnSpc>
                          <a:spcPts val="4200"/>
                        </a:lnSpc>
                        <a:defRPr/>
                      </a:pPr>
                      <a:r>
                        <a:rPr lang="en-US" sz="3500">
                          <a:solidFill>
                            <a:srgbClr val="000000"/>
                          </a:solidFill>
                          <a:latin typeface="Roboto Condensed Bold"/>
                        </a:rPr>
                        <a:t>Đặc điểm</a:t>
                      </a:r>
                      <a:endParaRPr lang="en-US" sz="1100"/>
                    </a:p>
                  </a:txBody>
                  <a:tcPr marL="76200" marR="76200" marT="76200" marB="76200" anchor="ctr">
                    <a:lnL w="9525" cap="flat" cmpd="sng" algn="ctr">
                      <a:solidFill>
                        <a:srgbClr val="96747E"/>
                      </a:solidFill>
                      <a:prstDash val="solid"/>
                      <a:round/>
                      <a:headEnd type="none" w="med" len="med"/>
                      <a:tailEnd type="none" w="med" len="med"/>
                    </a:lnL>
                    <a:lnR w="9525" cap="flat" cmpd="sng" algn="ctr">
                      <a:solidFill>
                        <a:srgbClr val="96747E"/>
                      </a:solidFill>
                      <a:prstDash val="solid"/>
                      <a:round/>
                      <a:headEnd type="none" w="med" len="med"/>
                      <a:tailEnd type="none" w="med" len="med"/>
                    </a:lnR>
                    <a:lnT w="9525" cap="flat" cmpd="sng" algn="ctr">
                      <a:solidFill>
                        <a:srgbClr val="96747E"/>
                      </a:solidFill>
                      <a:prstDash val="solid"/>
                      <a:round/>
                      <a:headEnd type="none" w="med" len="med"/>
                      <a:tailEnd type="none" w="med" len="med"/>
                    </a:lnT>
                    <a:lnB w="9525" cap="flat" cmpd="sng" algn="ctr">
                      <a:solidFill>
                        <a:srgbClr val="96747E"/>
                      </a:solidFill>
                      <a:prstDash val="sysDash"/>
                      <a:round/>
                      <a:headEnd type="none" w="med" len="med"/>
                      <a:tailEnd type="none" w="med" len="med"/>
                    </a:lnB>
                    <a:solidFill>
                      <a:schemeClr val="accent3">
                        <a:lumMod val="20000"/>
                        <a:lumOff val="80000"/>
                      </a:schemeClr>
                    </a:solidFill>
                  </a:tcPr>
                </a:tc>
                <a:tc>
                  <a:txBody>
                    <a:bodyPr/>
                    <a:lstStyle/>
                    <a:p>
                      <a:pPr algn="ctr">
                        <a:lnSpc>
                          <a:spcPts val="4200"/>
                        </a:lnSpc>
                        <a:defRPr/>
                      </a:pPr>
                      <a:r>
                        <a:rPr lang="en-US" sz="3500">
                          <a:solidFill>
                            <a:srgbClr val="000000"/>
                          </a:solidFill>
                          <a:latin typeface="Roboto Condensed Bold"/>
                        </a:rPr>
                        <a:t>Biểu hiện trong văn bản</a:t>
                      </a:r>
                      <a:endParaRPr lang="en-US" sz="1100"/>
                    </a:p>
                  </a:txBody>
                  <a:tcPr marL="76200" marR="76200" marT="76200" marB="76200" anchor="ctr">
                    <a:lnL w="9525" cap="flat" cmpd="sng" algn="ctr">
                      <a:solidFill>
                        <a:srgbClr val="96747E"/>
                      </a:solidFill>
                      <a:prstDash val="solid"/>
                      <a:round/>
                      <a:headEnd type="none" w="med" len="med"/>
                      <a:tailEnd type="none" w="med" len="med"/>
                    </a:lnL>
                    <a:lnR w="9525" cap="flat" cmpd="sng" algn="ctr">
                      <a:solidFill>
                        <a:srgbClr val="96747E"/>
                      </a:solidFill>
                      <a:prstDash val="solid"/>
                      <a:round/>
                      <a:headEnd type="none" w="med" len="med"/>
                      <a:tailEnd type="none" w="med" len="med"/>
                    </a:lnR>
                    <a:lnT w="9525" cap="flat" cmpd="sng" algn="ctr">
                      <a:solidFill>
                        <a:srgbClr val="96747E"/>
                      </a:solidFill>
                      <a:prstDash val="solid"/>
                      <a:round/>
                      <a:headEnd type="none" w="med" len="med"/>
                      <a:tailEnd type="none" w="med" len="med"/>
                    </a:lnT>
                    <a:lnB w="9525" cap="flat" cmpd="sng" algn="ctr">
                      <a:solidFill>
                        <a:srgbClr val="96747E"/>
                      </a:solidFill>
                      <a:prstDash val="sysDash"/>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0"/>
                  </a:ext>
                </a:extLst>
              </a:tr>
              <a:tr h="849053">
                <a:tc>
                  <a:txBody>
                    <a:bodyPr/>
                    <a:lstStyle/>
                    <a:p>
                      <a:pPr algn="ctr">
                        <a:lnSpc>
                          <a:spcPts val="4200"/>
                        </a:lnSpc>
                        <a:defRPr/>
                      </a:pPr>
                      <a:r>
                        <a:rPr lang="en-US" sz="3500">
                          <a:solidFill>
                            <a:srgbClr val="000000"/>
                          </a:solidFill>
                          <a:latin typeface="Roboto Condensed Bold"/>
                        </a:rPr>
                        <a:t>Nhân vật trữ tình</a:t>
                      </a:r>
                      <a:endParaRPr lang="en-US" sz="1100"/>
                    </a:p>
                  </a:txBody>
                  <a:tcPr marL="76200" marR="76200" marT="76200" marB="76200" anchor="ctr">
                    <a:lnL w="9525" cap="flat" cmpd="sng" algn="ctr">
                      <a:solidFill>
                        <a:srgbClr val="96747E"/>
                      </a:solidFill>
                      <a:prstDash val="solid"/>
                      <a:round/>
                      <a:headEnd type="none" w="med" len="med"/>
                      <a:tailEnd type="none" w="med" len="med"/>
                    </a:lnL>
                    <a:lnR w="9525" cap="flat" cmpd="sng" algn="ctr">
                      <a:solidFill>
                        <a:srgbClr val="96747E"/>
                      </a:solidFill>
                      <a:prstDash val="solid"/>
                      <a:round/>
                      <a:headEnd type="none" w="med" len="med"/>
                      <a:tailEnd type="none" w="med" len="med"/>
                    </a:lnR>
                    <a:lnT w="9525" cap="flat" cmpd="sng" algn="ctr">
                      <a:solidFill>
                        <a:srgbClr val="96747E"/>
                      </a:solidFill>
                      <a:prstDash val="sysDash"/>
                      <a:round/>
                      <a:headEnd type="none" w="med" len="med"/>
                      <a:tailEnd type="none" w="med" len="med"/>
                    </a:lnT>
                    <a:lnB w="9525" cap="flat" cmpd="sng" algn="ctr">
                      <a:solidFill>
                        <a:srgbClr val="96747E"/>
                      </a:solidFill>
                      <a:prstDash val="solid"/>
                      <a:round/>
                      <a:headEnd type="none" w="med" len="med"/>
                      <a:tailEnd type="none" w="med" len="med"/>
                    </a:lnB>
                  </a:tcPr>
                </a:tc>
                <a:tc>
                  <a:txBody>
                    <a:bodyPr/>
                    <a:lstStyle/>
                    <a:p>
                      <a:pPr algn="l">
                        <a:lnSpc>
                          <a:spcPts val="4900"/>
                        </a:lnSpc>
                        <a:defRPr/>
                      </a:pPr>
                      <a:r>
                        <a:rPr lang="en-US" sz="3500">
                          <a:solidFill>
                            <a:srgbClr val="000000"/>
                          </a:solidFill>
                          <a:latin typeface="Roboto Condensed"/>
                        </a:rPr>
                        <a:t> Xuân Hương</a:t>
                      </a:r>
                      <a:endParaRPr lang="en-US" sz="1100"/>
                    </a:p>
                  </a:txBody>
                  <a:tcPr marL="76200" marR="76200" marT="76200" marB="76200" anchor="ctr">
                    <a:lnL w="9525" cap="flat" cmpd="sng" algn="ctr">
                      <a:solidFill>
                        <a:srgbClr val="96747E"/>
                      </a:solidFill>
                      <a:prstDash val="solid"/>
                      <a:round/>
                      <a:headEnd type="none" w="med" len="med"/>
                      <a:tailEnd type="none" w="med" len="med"/>
                    </a:lnL>
                    <a:lnR w="9525" cap="flat" cmpd="sng" algn="ctr">
                      <a:solidFill>
                        <a:srgbClr val="96747E"/>
                      </a:solidFill>
                      <a:prstDash val="solid"/>
                      <a:round/>
                      <a:headEnd type="none" w="med" len="med"/>
                      <a:tailEnd type="none" w="med" len="med"/>
                    </a:lnR>
                    <a:lnT w="9525" cap="flat" cmpd="sng" algn="ctr">
                      <a:solidFill>
                        <a:srgbClr val="96747E"/>
                      </a:solidFill>
                      <a:prstDash val="sysDash"/>
                      <a:round/>
                      <a:headEnd type="none" w="med" len="med"/>
                      <a:tailEnd type="none" w="med" len="med"/>
                    </a:lnT>
                    <a:lnB w="9525" cap="flat" cmpd="sng" algn="ctr">
                      <a:solidFill>
                        <a:srgbClr val="96747E"/>
                      </a:solidFill>
                      <a:prstDash val="solid"/>
                      <a:round/>
                      <a:headEnd type="none" w="med" len="med"/>
                      <a:tailEnd type="none" w="med" len="med"/>
                    </a:lnB>
                  </a:tcPr>
                </a:tc>
                <a:extLst>
                  <a:ext uri="{0D108BD9-81ED-4DB2-BD59-A6C34878D82A}">
                    <a16:rowId xmlns:a16="http://schemas.microsoft.com/office/drawing/2014/main" val="10001"/>
                  </a:ext>
                </a:extLst>
              </a:tr>
              <a:tr h="849053">
                <a:tc>
                  <a:txBody>
                    <a:bodyPr/>
                    <a:lstStyle/>
                    <a:p>
                      <a:pPr algn="ctr">
                        <a:lnSpc>
                          <a:spcPts val="4200"/>
                        </a:lnSpc>
                        <a:defRPr/>
                      </a:pPr>
                      <a:r>
                        <a:rPr lang="en-US" sz="3500">
                          <a:solidFill>
                            <a:srgbClr val="000000"/>
                          </a:solidFill>
                          <a:latin typeface="Roboto Condensed Bold"/>
                        </a:rPr>
                        <a:t>Đối tượng trữ tình</a:t>
                      </a:r>
                      <a:endParaRPr lang="en-US" sz="1100"/>
                    </a:p>
                  </a:txBody>
                  <a:tcPr marL="76200" marR="76200" marT="76200" marB="76200" anchor="ctr">
                    <a:lnL w="9525" cap="flat" cmpd="sng" algn="ctr">
                      <a:solidFill>
                        <a:srgbClr val="96747E"/>
                      </a:solidFill>
                      <a:prstDash val="solid"/>
                      <a:round/>
                      <a:headEnd type="none" w="med" len="med"/>
                      <a:tailEnd type="none" w="med" len="med"/>
                    </a:lnL>
                    <a:lnR w="9525" cap="flat" cmpd="sng" algn="ctr">
                      <a:solidFill>
                        <a:srgbClr val="96747E"/>
                      </a:solidFill>
                      <a:prstDash val="solid"/>
                      <a:round/>
                      <a:headEnd type="none" w="med" len="med"/>
                      <a:tailEnd type="none" w="med" len="med"/>
                    </a:lnR>
                    <a:lnT w="9525" cap="flat" cmpd="sng" algn="ctr">
                      <a:solidFill>
                        <a:srgbClr val="96747E"/>
                      </a:solidFill>
                      <a:prstDash val="solid"/>
                      <a:round/>
                      <a:headEnd type="none" w="med" len="med"/>
                      <a:tailEnd type="none" w="med" len="med"/>
                    </a:lnT>
                    <a:lnB w="9525" cap="flat" cmpd="sng" algn="ctr">
                      <a:solidFill>
                        <a:srgbClr val="96747E"/>
                      </a:solidFill>
                      <a:prstDash val="solid"/>
                      <a:round/>
                      <a:headEnd type="none" w="med" len="med"/>
                      <a:tailEnd type="none" w="med" len="med"/>
                    </a:lnB>
                  </a:tcPr>
                </a:tc>
                <a:tc>
                  <a:txBody>
                    <a:bodyPr/>
                    <a:lstStyle/>
                    <a:p>
                      <a:pPr algn="l">
                        <a:lnSpc>
                          <a:spcPts val="4900"/>
                        </a:lnSpc>
                        <a:defRPr/>
                      </a:pPr>
                      <a:r>
                        <a:rPr lang="en-US" sz="3500">
                          <a:solidFill>
                            <a:srgbClr val="000000"/>
                          </a:solidFill>
                          <a:latin typeface="Roboto Condensed"/>
                        </a:rPr>
                        <a:t>người được mời trầu</a:t>
                      </a:r>
                      <a:endParaRPr lang="en-US" sz="1100"/>
                    </a:p>
                  </a:txBody>
                  <a:tcPr marL="76200" marR="76200" marT="76200" marB="76200" anchor="ctr">
                    <a:lnL w="9525" cap="flat" cmpd="sng" algn="ctr">
                      <a:solidFill>
                        <a:srgbClr val="96747E"/>
                      </a:solidFill>
                      <a:prstDash val="solid"/>
                      <a:round/>
                      <a:headEnd type="none" w="med" len="med"/>
                      <a:tailEnd type="none" w="med" len="med"/>
                    </a:lnL>
                    <a:lnR w="9525" cap="flat" cmpd="sng" algn="ctr">
                      <a:solidFill>
                        <a:srgbClr val="96747E"/>
                      </a:solidFill>
                      <a:prstDash val="solid"/>
                      <a:round/>
                      <a:headEnd type="none" w="med" len="med"/>
                      <a:tailEnd type="none" w="med" len="med"/>
                    </a:lnR>
                    <a:lnT w="9525" cap="flat" cmpd="sng" algn="ctr">
                      <a:solidFill>
                        <a:srgbClr val="96747E"/>
                      </a:solidFill>
                      <a:prstDash val="solid"/>
                      <a:round/>
                      <a:headEnd type="none" w="med" len="med"/>
                      <a:tailEnd type="none" w="med" len="med"/>
                    </a:lnT>
                    <a:lnB w="9525" cap="flat" cmpd="sng" algn="ctr">
                      <a:solidFill>
                        <a:srgbClr val="96747E"/>
                      </a:solidFill>
                      <a:prstDash val="solid"/>
                      <a:round/>
                      <a:headEnd type="none" w="med" len="med"/>
                      <a:tailEnd type="none" w="med" len="med"/>
                    </a:lnB>
                  </a:tcPr>
                </a:tc>
                <a:extLst>
                  <a:ext uri="{0D108BD9-81ED-4DB2-BD59-A6C34878D82A}">
                    <a16:rowId xmlns:a16="http://schemas.microsoft.com/office/drawing/2014/main" val="10002"/>
                  </a:ext>
                </a:extLst>
              </a:tr>
              <a:tr h="2079702">
                <a:tc>
                  <a:txBody>
                    <a:bodyPr/>
                    <a:lstStyle/>
                    <a:p>
                      <a:pPr algn="ctr">
                        <a:lnSpc>
                          <a:spcPts val="4200"/>
                        </a:lnSpc>
                        <a:defRPr/>
                      </a:pPr>
                      <a:r>
                        <a:rPr lang="en-US" sz="3500">
                          <a:solidFill>
                            <a:srgbClr val="000000"/>
                          </a:solidFill>
                          <a:latin typeface="Roboto Condensed Bold"/>
                        </a:rPr>
                        <a:t>Cảm xúc chủ đạo</a:t>
                      </a:r>
                      <a:endParaRPr lang="en-US" sz="1100"/>
                    </a:p>
                  </a:txBody>
                  <a:tcPr marL="76200" marR="76200" marT="76200" marB="76200" anchor="ctr">
                    <a:lnL w="9525" cap="flat" cmpd="sng" algn="ctr">
                      <a:solidFill>
                        <a:srgbClr val="96747E"/>
                      </a:solidFill>
                      <a:prstDash val="solid"/>
                      <a:round/>
                      <a:headEnd type="none" w="med" len="med"/>
                      <a:tailEnd type="none" w="med" len="med"/>
                    </a:lnL>
                    <a:lnR w="9525" cap="flat" cmpd="sng" algn="ctr">
                      <a:solidFill>
                        <a:srgbClr val="96747E"/>
                      </a:solidFill>
                      <a:prstDash val="solid"/>
                      <a:round/>
                      <a:headEnd type="none" w="med" len="med"/>
                      <a:tailEnd type="none" w="med" len="med"/>
                    </a:lnR>
                    <a:lnT w="9525" cap="flat" cmpd="sng" algn="ctr">
                      <a:solidFill>
                        <a:srgbClr val="96747E"/>
                      </a:solidFill>
                      <a:prstDash val="solid"/>
                      <a:round/>
                      <a:headEnd type="none" w="med" len="med"/>
                      <a:tailEnd type="none" w="med" len="med"/>
                    </a:lnT>
                    <a:lnB w="9525" cap="flat" cmpd="sng" algn="ctr">
                      <a:solidFill>
                        <a:srgbClr val="96747E"/>
                      </a:solidFill>
                      <a:prstDash val="solid"/>
                      <a:round/>
                      <a:headEnd type="none" w="med" len="med"/>
                      <a:tailEnd type="none" w="med" len="med"/>
                    </a:lnB>
                  </a:tcPr>
                </a:tc>
                <a:tc>
                  <a:txBody>
                    <a:bodyPr/>
                    <a:lstStyle/>
                    <a:p>
                      <a:pPr algn="just">
                        <a:lnSpc>
                          <a:spcPts val="4900"/>
                        </a:lnSpc>
                        <a:defRPr/>
                      </a:pPr>
                      <a:r>
                        <a:rPr lang="en-US" sz="3500">
                          <a:solidFill>
                            <a:srgbClr val="000000"/>
                          </a:solidFill>
                          <a:latin typeface="Roboto Condensed Italics"/>
                        </a:rPr>
                        <a:t>Sự chân thành, tha thiết mong cầu hạnh phúc trong tình yêu.</a:t>
                      </a:r>
                      <a:endParaRPr lang="en-US" sz="1100"/>
                    </a:p>
                  </a:txBody>
                  <a:tcPr marL="76200" marR="76200" marT="76200" marB="76200" anchor="ctr">
                    <a:lnL w="9525" cap="flat" cmpd="sng" algn="ctr">
                      <a:solidFill>
                        <a:srgbClr val="96747E"/>
                      </a:solidFill>
                      <a:prstDash val="solid"/>
                      <a:round/>
                      <a:headEnd type="none" w="med" len="med"/>
                      <a:tailEnd type="none" w="med" len="med"/>
                    </a:lnL>
                    <a:lnR w="9525" cap="flat" cmpd="sng" algn="ctr">
                      <a:solidFill>
                        <a:srgbClr val="96747E"/>
                      </a:solidFill>
                      <a:prstDash val="solid"/>
                      <a:round/>
                      <a:headEnd type="none" w="med" len="med"/>
                      <a:tailEnd type="none" w="med" len="med"/>
                    </a:lnR>
                    <a:lnT w="9525" cap="flat" cmpd="sng" algn="ctr">
                      <a:solidFill>
                        <a:srgbClr val="96747E"/>
                      </a:solidFill>
                      <a:prstDash val="solid"/>
                      <a:round/>
                      <a:headEnd type="none" w="med" len="med"/>
                      <a:tailEnd type="none" w="med" len="med"/>
                    </a:lnT>
                    <a:lnB w="9525" cap="flat" cmpd="sng" algn="ctr">
                      <a:solidFill>
                        <a:srgbClr val="96747E"/>
                      </a:solidFill>
                      <a:prstDash val="solid"/>
                      <a:round/>
                      <a:headEnd type="none" w="med" len="med"/>
                      <a:tailEnd type="none" w="med" len="med"/>
                    </a:lnB>
                  </a:tcPr>
                </a:tc>
                <a:extLst>
                  <a:ext uri="{0D108BD9-81ED-4DB2-BD59-A6C34878D82A}">
                    <a16:rowId xmlns:a16="http://schemas.microsoft.com/office/drawing/2014/main" val="10003"/>
                  </a:ext>
                </a:extLst>
              </a:tr>
              <a:tr h="1459607">
                <a:tc>
                  <a:txBody>
                    <a:bodyPr/>
                    <a:lstStyle/>
                    <a:p>
                      <a:pPr algn="ctr">
                        <a:lnSpc>
                          <a:spcPts val="4200"/>
                        </a:lnSpc>
                        <a:defRPr/>
                      </a:pPr>
                      <a:r>
                        <a:rPr lang="en-US" sz="3500">
                          <a:solidFill>
                            <a:srgbClr val="000000"/>
                          </a:solidFill>
                          <a:latin typeface="Roboto Condensed Bold"/>
                        </a:rPr>
                        <a:t>Đề tài</a:t>
                      </a:r>
                      <a:endParaRPr lang="en-US" sz="1100"/>
                    </a:p>
                  </a:txBody>
                  <a:tcPr marL="76200" marR="76200" marT="76200" marB="76200" anchor="ctr">
                    <a:lnL w="9525" cap="flat" cmpd="sng" algn="ctr">
                      <a:solidFill>
                        <a:srgbClr val="96747E"/>
                      </a:solidFill>
                      <a:prstDash val="solid"/>
                      <a:round/>
                      <a:headEnd type="none" w="med" len="med"/>
                      <a:tailEnd type="none" w="med" len="med"/>
                    </a:lnL>
                    <a:lnR w="9525" cap="flat" cmpd="sng" algn="ctr">
                      <a:solidFill>
                        <a:srgbClr val="96747E"/>
                      </a:solidFill>
                      <a:prstDash val="solid"/>
                      <a:round/>
                      <a:headEnd type="none" w="med" len="med"/>
                      <a:tailEnd type="none" w="med" len="med"/>
                    </a:lnR>
                    <a:lnT w="9525" cap="flat" cmpd="sng" algn="ctr">
                      <a:solidFill>
                        <a:srgbClr val="96747E"/>
                      </a:solidFill>
                      <a:prstDash val="solid"/>
                      <a:round/>
                      <a:headEnd type="none" w="med" len="med"/>
                      <a:tailEnd type="none" w="med" len="med"/>
                    </a:lnT>
                    <a:lnB w="9525" cap="flat" cmpd="sng" algn="ctr">
                      <a:solidFill>
                        <a:srgbClr val="96747E"/>
                      </a:solidFill>
                      <a:prstDash val="solid"/>
                      <a:round/>
                      <a:headEnd type="none" w="med" len="med"/>
                      <a:tailEnd type="none" w="med" len="med"/>
                    </a:lnB>
                  </a:tcPr>
                </a:tc>
                <a:tc>
                  <a:txBody>
                    <a:bodyPr/>
                    <a:lstStyle/>
                    <a:p>
                      <a:pPr algn="just">
                        <a:lnSpc>
                          <a:spcPts val="4900"/>
                        </a:lnSpc>
                        <a:defRPr/>
                      </a:pPr>
                      <a:r>
                        <a:rPr lang="en-US" sz="3500">
                          <a:solidFill>
                            <a:srgbClr val="000000"/>
                          </a:solidFill>
                          <a:latin typeface="Roboto Condensed"/>
                        </a:rPr>
                        <a:t>mời trầu (Phong tục cổ truyền của người Việt)</a:t>
                      </a:r>
                      <a:endParaRPr lang="en-US" sz="1100"/>
                    </a:p>
                  </a:txBody>
                  <a:tcPr marL="76200" marR="76200" marT="76200" marB="76200" anchor="ctr">
                    <a:lnL w="9525" cap="flat" cmpd="sng" algn="ctr">
                      <a:solidFill>
                        <a:srgbClr val="96747E"/>
                      </a:solidFill>
                      <a:prstDash val="solid"/>
                      <a:round/>
                      <a:headEnd type="none" w="med" len="med"/>
                      <a:tailEnd type="none" w="med" len="med"/>
                    </a:lnL>
                    <a:lnR w="9525" cap="flat" cmpd="sng" algn="ctr">
                      <a:solidFill>
                        <a:srgbClr val="96747E"/>
                      </a:solidFill>
                      <a:prstDash val="solid"/>
                      <a:round/>
                      <a:headEnd type="none" w="med" len="med"/>
                      <a:tailEnd type="none" w="med" len="med"/>
                    </a:lnR>
                    <a:lnT w="9525" cap="flat" cmpd="sng" algn="ctr">
                      <a:solidFill>
                        <a:srgbClr val="96747E"/>
                      </a:solidFill>
                      <a:prstDash val="solid"/>
                      <a:round/>
                      <a:headEnd type="none" w="med" len="med"/>
                      <a:tailEnd type="none" w="med" len="med"/>
                    </a:lnT>
                    <a:lnB w="9525" cap="flat" cmpd="sng" algn="ctr">
                      <a:solidFill>
                        <a:srgbClr val="96747E"/>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6" name="TextBox 16"/>
          <p:cNvSpPr txBox="1"/>
          <p:nvPr/>
        </p:nvSpPr>
        <p:spPr>
          <a:xfrm>
            <a:off x="10547966" y="3892877"/>
            <a:ext cx="6711334" cy="3005911"/>
          </a:xfrm>
          <a:prstGeom prst="rect">
            <a:avLst/>
          </a:prstGeom>
        </p:spPr>
        <p:txBody>
          <a:bodyPr lIns="0" tIns="0" rIns="0" bIns="0" rtlCol="0" anchor="t">
            <a:spAutoFit/>
          </a:bodyPr>
          <a:lstStyle/>
          <a:p>
            <a:pPr algn="just">
              <a:lnSpc>
                <a:spcPts val="5989"/>
              </a:lnSpc>
            </a:pPr>
            <a:r>
              <a:rPr lang="en-US" sz="4278">
                <a:solidFill>
                  <a:srgbClr val="0C0C0B"/>
                </a:solidFill>
                <a:latin typeface="#9Slide05 VL Fadilla"/>
              </a:rPr>
              <a:t>Quả </a:t>
            </a:r>
            <a:r>
              <a:rPr lang="en-US" sz="4278" u="sng">
                <a:solidFill>
                  <a:srgbClr val="F76936"/>
                </a:solidFill>
                <a:latin typeface="#9Slide05 VL Fadilla"/>
              </a:rPr>
              <a:t>cau</a:t>
            </a:r>
            <a:r>
              <a:rPr lang="en-US" sz="4278">
                <a:solidFill>
                  <a:srgbClr val="0C0C0B"/>
                </a:solidFill>
                <a:latin typeface="#9Slide05 VL Fadilla"/>
              </a:rPr>
              <a:t> nho nhỏ, miếng trầu </a:t>
            </a:r>
            <a:r>
              <a:rPr lang="en-US" sz="4278" u="sng">
                <a:solidFill>
                  <a:srgbClr val="6B2D11"/>
                </a:solidFill>
                <a:latin typeface="#9Slide05 VL Fadilla"/>
              </a:rPr>
              <a:t>hôi</a:t>
            </a:r>
            <a:r>
              <a:rPr lang="en-US" sz="4278" u="sng">
                <a:solidFill>
                  <a:srgbClr val="0C0C0B"/>
                </a:solidFill>
                <a:latin typeface="#9Slide05 VL Fadilla"/>
              </a:rPr>
              <a:t>,</a:t>
            </a:r>
          </a:p>
          <a:p>
            <a:pPr algn="just">
              <a:lnSpc>
                <a:spcPts val="5989"/>
              </a:lnSpc>
            </a:pPr>
            <a:r>
              <a:rPr lang="en-US" sz="4278">
                <a:solidFill>
                  <a:srgbClr val="0C0C0B"/>
                </a:solidFill>
                <a:latin typeface="#9Slide05 VL Fadilla"/>
              </a:rPr>
              <a:t>Này của Xuân Hương mới quệt</a:t>
            </a:r>
            <a:r>
              <a:rPr lang="en-US" sz="4278">
                <a:solidFill>
                  <a:srgbClr val="6B2D11"/>
                </a:solidFill>
                <a:latin typeface="#9Slide05 VL Fadilla"/>
              </a:rPr>
              <a:t> </a:t>
            </a:r>
            <a:r>
              <a:rPr lang="en-US" sz="4278" u="sng">
                <a:solidFill>
                  <a:srgbClr val="6B2D11"/>
                </a:solidFill>
                <a:latin typeface="#9Slide05 VL Fadilla"/>
              </a:rPr>
              <a:t>rồi</a:t>
            </a:r>
            <a:r>
              <a:rPr lang="en-US" sz="4278">
                <a:solidFill>
                  <a:srgbClr val="0C0C0B"/>
                </a:solidFill>
                <a:latin typeface="#9Slide05 VL Fadilla"/>
              </a:rPr>
              <a:t>.</a:t>
            </a:r>
          </a:p>
          <a:p>
            <a:pPr algn="just">
              <a:lnSpc>
                <a:spcPts val="5989"/>
              </a:lnSpc>
            </a:pPr>
            <a:r>
              <a:rPr lang="en-US" sz="4278">
                <a:solidFill>
                  <a:srgbClr val="0C0C0B"/>
                </a:solidFill>
                <a:latin typeface="#9Slide05 VL Fadilla"/>
              </a:rPr>
              <a:t>Có phải duyên nhau thì thắm lại,</a:t>
            </a:r>
          </a:p>
          <a:p>
            <a:pPr algn="just">
              <a:lnSpc>
                <a:spcPts val="5989"/>
              </a:lnSpc>
              <a:spcBef>
                <a:spcPct val="0"/>
              </a:spcBef>
            </a:pPr>
            <a:r>
              <a:rPr lang="en-US" sz="4278">
                <a:solidFill>
                  <a:srgbClr val="0C0C0B"/>
                </a:solidFill>
                <a:latin typeface="#9Slide05 VL Fadilla"/>
              </a:rPr>
              <a:t>Đừng xanh như lá, bạc như </a:t>
            </a:r>
            <a:r>
              <a:rPr lang="en-US" sz="4278" u="sng">
                <a:solidFill>
                  <a:srgbClr val="6B2D11"/>
                </a:solidFill>
                <a:latin typeface="#9Slide05 VL Fadilla"/>
              </a:rPr>
              <a:t>vôi</a:t>
            </a:r>
          </a:p>
        </p:txBody>
      </p:sp>
      <p:grpSp>
        <p:nvGrpSpPr>
          <p:cNvPr id="17" name="Group 17"/>
          <p:cNvGrpSpPr/>
          <p:nvPr/>
        </p:nvGrpSpPr>
        <p:grpSpPr>
          <a:xfrm>
            <a:off x="1028700" y="511756"/>
            <a:ext cx="9944100" cy="1072782"/>
            <a:chOff x="0" y="0"/>
            <a:chExt cx="9151931" cy="1430376"/>
          </a:xfrm>
        </p:grpSpPr>
        <p:grpSp>
          <p:nvGrpSpPr>
            <p:cNvPr id="18" name="Group 18"/>
            <p:cNvGrpSpPr/>
            <p:nvPr/>
          </p:nvGrpSpPr>
          <p:grpSpPr>
            <a:xfrm>
              <a:off x="0" y="0"/>
              <a:ext cx="9151931" cy="1378517"/>
              <a:chOff x="0" y="0"/>
              <a:chExt cx="1807789" cy="272300"/>
            </a:xfrm>
          </p:grpSpPr>
          <p:sp>
            <p:nvSpPr>
              <p:cNvPr id="19" name="Freeform 19"/>
              <p:cNvSpPr/>
              <p:nvPr/>
            </p:nvSpPr>
            <p:spPr>
              <a:xfrm>
                <a:off x="0" y="0"/>
                <a:ext cx="1807789" cy="272300"/>
              </a:xfrm>
              <a:custGeom>
                <a:avLst/>
                <a:gdLst/>
                <a:ahLst/>
                <a:cxnLst/>
                <a:rect l="l" t="t" r="r" b="b"/>
                <a:pathLst>
                  <a:path w="1807789" h="272300">
                    <a:moveTo>
                      <a:pt x="57523" y="0"/>
                    </a:moveTo>
                    <a:lnTo>
                      <a:pt x="1750265" y="0"/>
                    </a:lnTo>
                    <a:cubicBezTo>
                      <a:pt x="1782035" y="0"/>
                      <a:pt x="1807789" y="25754"/>
                      <a:pt x="1807789" y="57523"/>
                    </a:cubicBezTo>
                    <a:lnTo>
                      <a:pt x="1807789" y="214776"/>
                    </a:lnTo>
                    <a:cubicBezTo>
                      <a:pt x="1807789" y="230032"/>
                      <a:pt x="1801728" y="244664"/>
                      <a:pt x="1790941" y="255451"/>
                    </a:cubicBezTo>
                    <a:cubicBezTo>
                      <a:pt x="1780153" y="266239"/>
                      <a:pt x="1765522" y="272300"/>
                      <a:pt x="1750265" y="272300"/>
                    </a:cubicBezTo>
                    <a:lnTo>
                      <a:pt x="57523" y="272300"/>
                    </a:lnTo>
                    <a:cubicBezTo>
                      <a:pt x="42267" y="272300"/>
                      <a:pt x="27636" y="266239"/>
                      <a:pt x="16848" y="255451"/>
                    </a:cubicBezTo>
                    <a:cubicBezTo>
                      <a:pt x="6060" y="244664"/>
                      <a:pt x="0" y="230032"/>
                      <a:pt x="0" y="214776"/>
                    </a:cubicBezTo>
                    <a:lnTo>
                      <a:pt x="0" y="57523"/>
                    </a:lnTo>
                    <a:cubicBezTo>
                      <a:pt x="0" y="42267"/>
                      <a:pt x="6060" y="27636"/>
                      <a:pt x="16848" y="16848"/>
                    </a:cubicBezTo>
                    <a:cubicBezTo>
                      <a:pt x="27636" y="6060"/>
                      <a:pt x="42267" y="0"/>
                      <a:pt x="57523" y="0"/>
                    </a:cubicBezTo>
                    <a:close/>
                  </a:path>
                </a:pathLst>
              </a:custGeom>
              <a:solidFill>
                <a:srgbClr val="C4DFBD"/>
              </a:solidFill>
            </p:spPr>
            <p:txBody>
              <a:bodyPr/>
              <a:lstStyle/>
              <a:p>
                <a:endParaRPr lang="en-GB"/>
              </a:p>
            </p:txBody>
          </p:sp>
          <p:sp>
            <p:nvSpPr>
              <p:cNvPr id="20" name="TextBox 20"/>
              <p:cNvSpPr txBox="1"/>
              <p:nvPr/>
            </p:nvSpPr>
            <p:spPr>
              <a:xfrm>
                <a:off x="0" y="-47625"/>
                <a:ext cx="1807789" cy="319925"/>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230476" y="233467"/>
              <a:ext cx="8817980" cy="1196909"/>
            </a:xfrm>
            <a:prstGeom prst="rect">
              <a:avLst/>
            </a:prstGeom>
          </p:spPr>
          <p:txBody>
            <a:bodyPr lIns="0" tIns="0" rIns="0" bIns="0" rtlCol="0" anchor="t">
              <a:spAutoFit/>
            </a:bodyPr>
            <a:lstStyle/>
            <a:p>
              <a:pPr>
                <a:lnSpc>
                  <a:spcPts val="6999"/>
                </a:lnSpc>
                <a:spcBef>
                  <a:spcPct val="0"/>
                </a:spcBef>
              </a:pPr>
              <a:r>
                <a:rPr lang="en-US" sz="4999" dirty="0">
                  <a:solidFill>
                    <a:srgbClr val="000000"/>
                  </a:solidFill>
                  <a:latin typeface="#9Slide07 SVNUT Triumph Press"/>
                </a:rPr>
                <a:t>3.2. </a:t>
              </a:r>
              <a:r>
                <a:rPr lang="en-US" sz="4999" dirty="0" err="1">
                  <a:solidFill>
                    <a:srgbClr val="000000"/>
                  </a:solidFill>
                  <a:latin typeface="#9Slide07 SVNUT Triumph Press"/>
                </a:rPr>
                <a:t>Khám</a:t>
              </a:r>
              <a:r>
                <a:rPr lang="en-US" sz="4999" dirty="0">
                  <a:solidFill>
                    <a:srgbClr val="000000"/>
                  </a:solidFill>
                  <a:latin typeface="#9Slide07 SVNUT Triumph Press"/>
                </a:rPr>
                <a:t> </a:t>
              </a:r>
              <a:r>
                <a:rPr lang="en-US" sz="4999" dirty="0" err="1">
                  <a:solidFill>
                    <a:srgbClr val="000000"/>
                  </a:solidFill>
                  <a:latin typeface="#9Slide07 SVNUT Triumph Press"/>
                </a:rPr>
                <a:t>phá</a:t>
              </a:r>
              <a:r>
                <a:rPr lang="en-US" sz="4999" dirty="0">
                  <a:solidFill>
                    <a:srgbClr val="000000"/>
                  </a:solidFill>
                  <a:latin typeface="#9Slide07 SVNUT Triumph Press"/>
                </a:rPr>
                <a:t> </a:t>
              </a:r>
              <a:r>
                <a:rPr lang="en-US" sz="4999" dirty="0" err="1">
                  <a:solidFill>
                    <a:srgbClr val="000000"/>
                  </a:solidFill>
                  <a:latin typeface="#9Slide07 SVNUT Triumph Press"/>
                </a:rPr>
                <a:t>văn</a:t>
              </a:r>
              <a:r>
                <a:rPr lang="en-US" sz="4999" dirty="0">
                  <a:solidFill>
                    <a:srgbClr val="000000"/>
                  </a:solidFill>
                  <a:latin typeface="#9Slide07 SVNUT Triumph Press"/>
                </a:rPr>
                <a:t> </a:t>
              </a:r>
              <a:r>
                <a:rPr lang="en-US" sz="4999" dirty="0" err="1">
                  <a:solidFill>
                    <a:srgbClr val="000000"/>
                  </a:solidFill>
                  <a:latin typeface="#9Slide07 SVNUT Triumph Press"/>
                </a:rPr>
                <a:t>bản</a:t>
              </a:r>
              <a:endParaRPr lang="en-US" sz="4999" dirty="0">
                <a:solidFill>
                  <a:srgbClr val="000000"/>
                </a:solidFill>
                <a:latin typeface="#9Slide07 SVNUT Triumph Press"/>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9000"/>
            </a:blip>
            <a:stretch>
              <a:fillRect l="-27462" r="-27462" b="-289203"/>
            </a:stretch>
          </a:blipFill>
        </p:spPr>
        <p:txBody>
          <a:bodyPr/>
          <a:lstStyle/>
          <a:p>
            <a:endParaRPr lang="en-GB"/>
          </a:p>
        </p:txBody>
      </p:sp>
      <p:sp>
        <p:nvSpPr>
          <p:cNvPr id="3" name="Freeform 3"/>
          <p:cNvSpPr/>
          <p:nvPr/>
        </p:nvSpPr>
        <p:spPr>
          <a:xfrm>
            <a:off x="8667506" y="-1290606"/>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3"/>
            <a:stretch>
              <a:fillRect/>
            </a:stretch>
          </a:blipFill>
        </p:spPr>
        <p:txBody>
          <a:bodyPr/>
          <a:lstStyle/>
          <a:p>
            <a:endParaRPr lang="en-GB"/>
          </a:p>
        </p:txBody>
      </p:sp>
      <p:grpSp>
        <p:nvGrpSpPr>
          <p:cNvPr id="4" name="Group 4"/>
          <p:cNvGrpSpPr/>
          <p:nvPr/>
        </p:nvGrpSpPr>
        <p:grpSpPr>
          <a:xfrm>
            <a:off x="14995971" y="1028700"/>
            <a:ext cx="2263329" cy="2263329"/>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18826" r="-18826"/>
              </a:stretch>
            </a:blipFill>
          </p:spPr>
          <p:txBody>
            <a:bodyPr/>
            <a:lstStyle/>
            <a:p>
              <a:endParaRPr lang="en-GB"/>
            </a:p>
          </p:txBody>
        </p:sp>
      </p:grpSp>
      <p:grpSp>
        <p:nvGrpSpPr>
          <p:cNvPr id="6" name="Group 6"/>
          <p:cNvGrpSpPr/>
          <p:nvPr/>
        </p:nvGrpSpPr>
        <p:grpSpPr>
          <a:xfrm>
            <a:off x="2185904" y="3972133"/>
            <a:ext cx="11413489" cy="4564664"/>
            <a:chOff x="0" y="0"/>
            <a:chExt cx="3006022" cy="1202216"/>
          </a:xfrm>
        </p:grpSpPr>
        <p:sp>
          <p:nvSpPr>
            <p:cNvPr id="7" name="Freeform 7"/>
            <p:cNvSpPr/>
            <p:nvPr/>
          </p:nvSpPr>
          <p:spPr>
            <a:xfrm>
              <a:off x="0" y="0"/>
              <a:ext cx="3006022" cy="1202216"/>
            </a:xfrm>
            <a:custGeom>
              <a:avLst/>
              <a:gdLst/>
              <a:ahLst/>
              <a:cxnLst/>
              <a:rect l="l" t="t" r="r" b="b"/>
              <a:pathLst>
                <a:path w="3006022" h="1202216">
                  <a:moveTo>
                    <a:pt x="34594" y="0"/>
                  </a:moveTo>
                  <a:lnTo>
                    <a:pt x="2971428" y="0"/>
                  </a:lnTo>
                  <a:cubicBezTo>
                    <a:pt x="2990534" y="0"/>
                    <a:pt x="3006022" y="15488"/>
                    <a:pt x="3006022" y="34594"/>
                  </a:cubicBezTo>
                  <a:lnTo>
                    <a:pt x="3006022" y="1167622"/>
                  </a:lnTo>
                  <a:cubicBezTo>
                    <a:pt x="3006022" y="1176797"/>
                    <a:pt x="3002377" y="1185596"/>
                    <a:pt x="2995889" y="1192084"/>
                  </a:cubicBezTo>
                  <a:cubicBezTo>
                    <a:pt x="2989402" y="1198571"/>
                    <a:pt x="2980603" y="1202216"/>
                    <a:pt x="2971428" y="1202216"/>
                  </a:cubicBezTo>
                  <a:lnTo>
                    <a:pt x="34594" y="1202216"/>
                  </a:lnTo>
                  <a:cubicBezTo>
                    <a:pt x="25419" y="1202216"/>
                    <a:pt x="16620" y="1198571"/>
                    <a:pt x="10132" y="1192084"/>
                  </a:cubicBezTo>
                  <a:cubicBezTo>
                    <a:pt x="3645" y="1185596"/>
                    <a:pt x="0" y="1176797"/>
                    <a:pt x="0" y="1167622"/>
                  </a:cubicBezTo>
                  <a:lnTo>
                    <a:pt x="0" y="34594"/>
                  </a:lnTo>
                  <a:cubicBezTo>
                    <a:pt x="0" y="25419"/>
                    <a:pt x="3645" y="16620"/>
                    <a:pt x="10132" y="10132"/>
                  </a:cubicBezTo>
                  <a:cubicBezTo>
                    <a:pt x="16620" y="3645"/>
                    <a:pt x="25419" y="0"/>
                    <a:pt x="34594" y="0"/>
                  </a:cubicBezTo>
                  <a:close/>
                </a:path>
              </a:pathLst>
            </a:custGeom>
            <a:solidFill>
              <a:srgbClr val="ECF8E9"/>
            </a:solidFill>
          </p:spPr>
          <p:txBody>
            <a:bodyPr/>
            <a:lstStyle/>
            <a:p>
              <a:endParaRPr lang="en-GB"/>
            </a:p>
          </p:txBody>
        </p:sp>
        <p:sp>
          <p:nvSpPr>
            <p:cNvPr id="8" name="TextBox 8"/>
            <p:cNvSpPr txBox="1"/>
            <p:nvPr/>
          </p:nvSpPr>
          <p:spPr>
            <a:xfrm>
              <a:off x="0" y="-85725"/>
              <a:ext cx="3006022" cy="1287941"/>
            </a:xfrm>
            <a:prstGeom prst="rect">
              <a:avLst/>
            </a:prstGeom>
          </p:spPr>
          <p:txBody>
            <a:bodyPr lIns="50800" tIns="50800" rIns="50800" bIns="50800" rtlCol="0" anchor="ctr"/>
            <a:lstStyle/>
            <a:p>
              <a:pPr algn="just">
                <a:lnSpc>
                  <a:spcPts val="4900"/>
                </a:lnSpc>
              </a:pPr>
              <a:endParaRPr/>
            </a:p>
          </p:txBody>
        </p:sp>
      </p:grpSp>
      <p:sp>
        <p:nvSpPr>
          <p:cNvPr id="11" name="TextBox 11"/>
          <p:cNvSpPr txBox="1"/>
          <p:nvPr/>
        </p:nvSpPr>
        <p:spPr>
          <a:xfrm>
            <a:off x="2437349" y="4355768"/>
            <a:ext cx="11026060" cy="3711575"/>
          </a:xfrm>
          <a:prstGeom prst="rect">
            <a:avLst/>
          </a:prstGeom>
        </p:spPr>
        <p:txBody>
          <a:bodyPr lIns="0" tIns="0" rIns="0" bIns="0" rtlCol="0" anchor="t">
            <a:spAutoFit/>
          </a:bodyPr>
          <a:lstStyle/>
          <a:p>
            <a:pPr algn="just">
              <a:lnSpc>
                <a:spcPts val="4900"/>
              </a:lnSpc>
            </a:pPr>
            <a:r>
              <a:rPr lang="en-US" sz="3500">
                <a:solidFill>
                  <a:srgbClr val="0C0C0B"/>
                </a:solidFill>
                <a:latin typeface="Roboto Condensed"/>
              </a:rPr>
              <a:t>1.Bài thơ </a:t>
            </a:r>
            <a:r>
              <a:rPr lang="en-US" sz="3500">
                <a:solidFill>
                  <a:srgbClr val="0C0C0B"/>
                </a:solidFill>
                <a:latin typeface="Roboto Condensed Italics"/>
              </a:rPr>
              <a:t>Mời trầu</a:t>
            </a:r>
            <a:r>
              <a:rPr lang="en-US" sz="3500">
                <a:solidFill>
                  <a:srgbClr val="0C0C0B"/>
                </a:solidFill>
                <a:latin typeface="Roboto Condensed"/>
              </a:rPr>
              <a:t> gắn với phong tục nào của người Việt? Hãy trực quan hóa bằng cách chuẩn bị nguyên liệu để làm tại lớp / chiếu video sưu tầm / video tự quay dựng… giúp các bạn hình dung rõ về trầu.</a:t>
            </a:r>
          </a:p>
          <a:p>
            <a:pPr algn="just">
              <a:lnSpc>
                <a:spcPts val="4900"/>
              </a:lnSpc>
              <a:spcBef>
                <a:spcPct val="0"/>
              </a:spcBef>
            </a:pPr>
            <a:r>
              <a:rPr lang="en-US" sz="3500">
                <a:solidFill>
                  <a:srgbClr val="0C0C0B"/>
                </a:solidFill>
                <a:latin typeface="Roboto Condensed"/>
              </a:rPr>
              <a:t>2. Nội dung phong tục được thể hiện thế nào trong tác phẩm </a:t>
            </a:r>
            <a:r>
              <a:rPr lang="en-US" sz="3500">
                <a:solidFill>
                  <a:srgbClr val="0C0C0B"/>
                </a:solidFill>
                <a:latin typeface="Roboto Condensed Italics"/>
              </a:rPr>
              <a:t>Mời trầu</a:t>
            </a:r>
            <a:r>
              <a:rPr lang="en-US" sz="3500">
                <a:solidFill>
                  <a:srgbClr val="0C0C0B"/>
                </a:solidFill>
                <a:latin typeface="Roboto Condensed"/>
              </a:rPr>
              <a:t>?</a:t>
            </a:r>
          </a:p>
        </p:txBody>
      </p:sp>
      <p:sp>
        <p:nvSpPr>
          <p:cNvPr id="12" name="TextBox 12"/>
          <p:cNvSpPr txBox="1"/>
          <p:nvPr/>
        </p:nvSpPr>
        <p:spPr>
          <a:xfrm>
            <a:off x="5824628" y="2764983"/>
            <a:ext cx="9171343" cy="657200"/>
          </a:xfrm>
          <a:prstGeom prst="rect">
            <a:avLst/>
          </a:prstGeom>
        </p:spPr>
        <p:txBody>
          <a:bodyPr lIns="0" tIns="0" rIns="0" bIns="0" rtlCol="0" anchor="t">
            <a:spAutoFit/>
          </a:bodyPr>
          <a:lstStyle/>
          <a:p>
            <a:pPr algn="ctr">
              <a:lnSpc>
                <a:spcPts val="5251"/>
              </a:lnSpc>
              <a:spcBef>
                <a:spcPct val="0"/>
              </a:spcBef>
            </a:pPr>
            <a:r>
              <a:rPr lang="en-US" sz="3750">
                <a:solidFill>
                  <a:srgbClr val="02341B"/>
                </a:solidFill>
                <a:latin typeface="#9Slide06 Hellvina Hand Script"/>
              </a:rPr>
              <a:t>TRẠM 1: TRẦU TÊM CÁNH PHƯỢNG</a:t>
            </a:r>
          </a:p>
        </p:txBody>
      </p:sp>
      <p:grpSp>
        <p:nvGrpSpPr>
          <p:cNvPr id="13" name="Group 13"/>
          <p:cNvGrpSpPr/>
          <p:nvPr/>
        </p:nvGrpSpPr>
        <p:grpSpPr>
          <a:xfrm>
            <a:off x="1028700" y="511756"/>
            <a:ext cx="10629900" cy="2102308"/>
            <a:chOff x="0" y="0"/>
            <a:chExt cx="9151931" cy="2803077"/>
          </a:xfrm>
        </p:grpSpPr>
        <p:grpSp>
          <p:nvGrpSpPr>
            <p:cNvPr id="14" name="Group 14"/>
            <p:cNvGrpSpPr/>
            <p:nvPr/>
          </p:nvGrpSpPr>
          <p:grpSpPr>
            <a:xfrm>
              <a:off x="903647" y="1639236"/>
              <a:ext cx="6724536" cy="1068374"/>
              <a:chOff x="0" y="0"/>
              <a:chExt cx="1328303" cy="211037"/>
            </a:xfrm>
          </p:grpSpPr>
          <p:sp>
            <p:nvSpPr>
              <p:cNvPr id="15" name="Freeform 15"/>
              <p:cNvSpPr/>
              <p:nvPr/>
            </p:nvSpPr>
            <p:spPr>
              <a:xfrm>
                <a:off x="0" y="0"/>
                <a:ext cx="1328303" cy="211037"/>
              </a:xfrm>
              <a:custGeom>
                <a:avLst/>
                <a:gdLst/>
                <a:ahLst/>
                <a:cxnLst/>
                <a:rect l="l" t="t" r="r" b="b"/>
                <a:pathLst>
                  <a:path w="1328303" h="211037">
                    <a:moveTo>
                      <a:pt x="78288" y="0"/>
                    </a:moveTo>
                    <a:lnTo>
                      <a:pt x="1250015" y="0"/>
                    </a:lnTo>
                    <a:cubicBezTo>
                      <a:pt x="1293253" y="0"/>
                      <a:pt x="1328303" y="35051"/>
                      <a:pt x="1328303" y="78288"/>
                    </a:cubicBezTo>
                    <a:lnTo>
                      <a:pt x="1328303" y="132749"/>
                    </a:lnTo>
                    <a:cubicBezTo>
                      <a:pt x="1328303" y="153512"/>
                      <a:pt x="1320055" y="173425"/>
                      <a:pt x="1305373" y="188107"/>
                    </a:cubicBezTo>
                    <a:cubicBezTo>
                      <a:pt x="1290692" y="202789"/>
                      <a:pt x="1270779" y="211037"/>
                      <a:pt x="1250015" y="211037"/>
                    </a:cubicBezTo>
                    <a:lnTo>
                      <a:pt x="78288" y="211037"/>
                    </a:lnTo>
                    <a:cubicBezTo>
                      <a:pt x="57525" y="211037"/>
                      <a:pt x="37612" y="202789"/>
                      <a:pt x="22930" y="188107"/>
                    </a:cubicBezTo>
                    <a:cubicBezTo>
                      <a:pt x="8248" y="173425"/>
                      <a:pt x="0" y="153512"/>
                      <a:pt x="0" y="132749"/>
                    </a:cubicBezTo>
                    <a:lnTo>
                      <a:pt x="0" y="78288"/>
                    </a:lnTo>
                    <a:cubicBezTo>
                      <a:pt x="0" y="57525"/>
                      <a:pt x="8248" y="37612"/>
                      <a:pt x="22930" y="22930"/>
                    </a:cubicBezTo>
                    <a:cubicBezTo>
                      <a:pt x="37612" y="8248"/>
                      <a:pt x="57525" y="0"/>
                      <a:pt x="78288" y="0"/>
                    </a:cubicBezTo>
                    <a:close/>
                  </a:path>
                </a:pathLst>
              </a:custGeom>
              <a:solidFill>
                <a:srgbClr val="ECF8E9"/>
              </a:solidFill>
            </p:spPr>
            <p:txBody>
              <a:bodyPr/>
              <a:lstStyle/>
              <a:p>
                <a:endParaRPr lang="en-GB"/>
              </a:p>
            </p:txBody>
          </p:sp>
          <p:sp>
            <p:nvSpPr>
              <p:cNvPr id="16" name="TextBox 16"/>
              <p:cNvSpPr txBox="1"/>
              <p:nvPr/>
            </p:nvSpPr>
            <p:spPr>
              <a:xfrm>
                <a:off x="0" y="-85725"/>
                <a:ext cx="1328303" cy="296762"/>
              </a:xfrm>
              <a:prstGeom prst="rect">
                <a:avLst/>
              </a:prstGeom>
            </p:spPr>
            <p:txBody>
              <a:bodyPr lIns="50800" tIns="50800" rIns="50800" bIns="50800" rtlCol="0" anchor="ctr"/>
              <a:lstStyle/>
              <a:p>
                <a:pPr algn="just">
                  <a:lnSpc>
                    <a:spcPts val="4900"/>
                  </a:lnSpc>
                </a:pPr>
                <a:endParaRPr/>
              </a:p>
            </p:txBody>
          </p:sp>
        </p:grpSp>
        <p:sp>
          <p:nvSpPr>
            <p:cNvPr id="17" name="TextBox 17"/>
            <p:cNvSpPr txBox="1"/>
            <p:nvPr/>
          </p:nvSpPr>
          <p:spPr>
            <a:xfrm>
              <a:off x="0" y="1560693"/>
              <a:ext cx="8193267" cy="1242384"/>
            </a:xfrm>
            <a:prstGeom prst="rect">
              <a:avLst/>
            </a:prstGeom>
          </p:spPr>
          <p:txBody>
            <a:bodyPr lIns="0" tIns="0" rIns="0" bIns="0" rtlCol="0" anchor="t">
              <a:spAutoFit/>
            </a:bodyPr>
            <a:lstStyle/>
            <a:p>
              <a:pPr algn="ctr">
                <a:lnSpc>
                  <a:spcPts val="7699"/>
                </a:lnSpc>
                <a:spcBef>
                  <a:spcPct val="0"/>
                </a:spcBef>
              </a:pPr>
              <a:r>
                <a:rPr lang="en-US" sz="5499">
                  <a:solidFill>
                    <a:srgbClr val="000000"/>
                  </a:solidFill>
                  <a:latin typeface="#9Slide05 VL Fadilla"/>
                </a:rPr>
                <a:t>c. Cảm xúc trữ tình</a:t>
              </a:r>
            </a:p>
          </p:txBody>
        </p:sp>
        <p:grpSp>
          <p:nvGrpSpPr>
            <p:cNvPr id="18" name="Group 18"/>
            <p:cNvGrpSpPr/>
            <p:nvPr/>
          </p:nvGrpSpPr>
          <p:grpSpPr>
            <a:xfrm>
              <a:off x="0" y="0"/>
              <a:ext cx="9151931" cy="1378517"/>
              <a:chOff x="0" y="0"/>
              <a:chExt cx="1807789" cy="272300"/>
            </a:xfrm>
          </p:grpSpPr>
          <p:sp>
            <p:nvSpPr>
              <p:cNvPr id="19" name="Freeform 19"/>
              <p:cNvSpPr/>
              <p:nvPr/>
            </p:nvSpPr>
            <p:spPr>
              <a:xfrm>
                <a:off x="0" y="0"/>
                <a:ext cx="1807789" cy="272300"/>
              </a:xfrm>
              <a:custGeom>
                <a:avLst/>
                <a:gdLst/>
                <a:ahLst/>
                <a:cxnLst/>
                <a:rect l="l" t="t" r="r" b="b"/>
                <a:pathLst>
                  <a:path w="1807789" h="272300">
                    <a:moveTo>
                      <a:pt x="57523" y="0"/>
                    </a:moveTo>
                    <a:lnTo>
                      <a:pt x="1750265" y="0"/>
                    </a:lnTo>
                    <a:cubicBezTo>
                      <a:pt x="1782035" y="0"/>
                      <a:pt x="1807789" y="25754"/>
                      <a:pt x="1807789" y="57523"/>
                    </a:cubicBezTo>
                    <a:lnTo>
                      <a:pt x="1807789" y="214776"/>
                    </a:lnTo>
                    <a:cubicBezTo>
                      <a:pt x="1807789" y="230032"/>
                      <a:pt x="1801728" y="244664"/>
                      <a:pt x="1790941" y="255451"/>
                    </a:cubicBezTo>
                    <a:cubicBezTo>
                      <a:pt x="1780153" y="266239"/>
                      <a:pt x="1765522" y="272300"/>
                      <a:pt x="1750265" y="272300"/>
                    </a:cubicBezTo>
                    <a:lnTo>
                      <a:pt x="57523" y="272300"/>
                    </a:lnTo>
                    <a:cubicBezTo>
                      <a:pt x="42267" y="272300"/>
                      <a:pt x="27636" y="266239"/>
                      <a:pt x="16848" y="255451"/>
                    </a:cubicBezTo>
                    <a:cubicBezTo>
                      <a:pt x="6060" y="244664"/>
                      <a:pt x="0" y="230032"/>
                      <a:pt x="0" y="214776"/>
                    </a:cubicBezTo>
                    <a:lnTo>
                      <a:pt x="0" y="57523"/>
                    </a:lnTo>
                    <a:cubicBezTo>
                      <a:pt x="0" y="42267"/>
                      <a:pt x="6060" y="27636"/>
                      <a:pt x="16848" y="16848"/>
                    </a:cubicBezTo>
                    <a:cubicBezTo>
                      <a:pt x="27636" y="6060"/>
                      <a:pt x="42267" y="0"/>
                      <a:pt x="57523" y="0"/>
                    </a:cubicBezTo>
                    <a:close/>
                  </a:path>
                </a:pathLst>
              </a:custGeom>
              <a:solidFill>
                <a:srgbClr val="C4DFBD"/>
              </a:solidFill>
            </p:spPr>
            <p:txBody>
              <a:bodyPr/>
              <a:lstStyle/>
              <a:p>
                <a:endParaRPr lang="en-GB"/>
              </a:p>
            </p:txBody>
          </p:sp>
          <p:sp>
            <p:nvSpPr>
              <p:cNvPr id="20" name="TextBox 20"/>
              <p:cNvSpPr txBox="1"/>
              <p:nvPr/>
            </p:nvSpPr>
            <p:spPr>
              <a:xfrm>
                <a:off x="0" y="-47625"/>
                <a:ext cx="1807789" cy="319925"/>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230476" y="233467"/>
              <a:ext cx="8817980" cy="1196909"/>
            </a:xfrm>
            <a:prstGeom prst="rect">
              <a:avLst/>
            </a:prstGeom>
          </p:spPr>
          <p:txBody>
            <a:bodyPr lIns="0" tIns="0" rIns="0" bIns="0" rtlCol="0" anchor="t">
              <a:spAutoFit/>
            </a:bodyPr>
            <a:lstStyle/>
            <a:p>
              <a:pPr>
                <a:lnSpc>
                  <a:spcPts val="6999"/>
                </a:lnSpc>
                <a:spcBef>
                  <a:spcPct val="0"/>
                </a:spcBef>
              </a:pPr>
              <a:r>
                <a:rPr lang="en-US" sz="4999" dirty="0">
                  <a:solidFill>
                    <a:srgbClr val="000000"/>
                  </a:solidFill>
                  <a:latin typeface="#9Slide07 SVNUT Triumph Press"/>
                </a:rPr>
                <a:t>3.2. </a:t>
              </a:r>
              <a:r>
                <a:rPr lang="en-US" sz="4999" dirty="0" err="1">
                  <a:solidFill>
                    <a:srgbClr val="000000"/>
                  </a:solidFill>
                  <a:latin typeface="#9Slide07 SVNUT Triumph Press"/>
                </a:rPr>
                <a:t>Khám</a:t>
              </a:r>
              <a:r>
                <a:rPr lang="en-US" sz="4999" dirty="0">
                  <a:solidFill>
                    <a:srgbClr val="000000"/>
                  </a:solidFill>
                  <a:latin typeface="#9Slide07 SVNUT Triumph Press"/>
                </a:rPr>
                <a:t> </a:t>
              </a:r>
              <a:r>
                <a:rPr lang="en-US" sz="4999" dirty="0" err="1">
                  <a:solidFill>
                    <a:srgbClr val="000000"/>
                  </a:solidFill>
                  <a:latin typeface="#9Slide07 SVNUT Triumph Press"/>
                </a:rPr>
                <a:t>phá</a:t>
              </a:r>
              <a:r>
                <a:rPr lang="en-US" sz="4999" dirty="0">
                  <a:solidFill>
                    <a:srgbClr val="000000"/>
                  </a:solidFill>
                  <a:latin typeface="#9Slide07 SVNUT Triumph Press"/>
                </a:rPr>
                <a:t> </a:t>
              </a:r>
              <a:r>
                <a:rPr lang="en-US" sz="4999" dirty="0" err="1">
                  <a:solidFill>
                    <a:srgbClr val="000000"/>
                  </a:solidFill>
                  <a:latin typeface="#9Slide07 SVNUT Triumph Press"/>
                </a:rPr>
                <a:t>văn</a:t>
              </a:r>
              <a:r>
                <a:rPr lang="en-US" sz="4999" dirty="0">
                  <a:solidFill>
                    <a:srgbClr val="000000"/>
                  </a:solidFill>
                  <a:latin typeface="#9Slide07 SVNUT Triumph Press"/>
                </a:rPr>
                <a:t> </a:t>
              </a:r>
              <a:r>
                <a:rPr lang="en-US" sz="4999" dirty="0" err="1">
                  <a:solidFill>
                    <a:srgbClr val="000000"/>
                  </a:solidFill>
                  <a:latin typeface="#9Slide07 SVNUT Triumph Press"/>
                </a:rPr>
                <a:t>bản</a:t>
              </a:r>
              <a:endParaRPr lang="en-US" sz="4999" dirty="0">
                <a:solidFill>
                  <a:srgbClr val="000000"/>
                </a:solidFill>
                <a:latin typeface="#9Slide07 SVNUT Triumph Press"/>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9000"/>
            </a:blip>
            <a:stretch>
              <a:fillRect l="-27462" r="-27462" b="-289203"/>
            </a:stretch>
          </a:blipFill>
        </p:spPr>
        <p:txBody>
          <a:bodyPr/>
          <a:lstStyle/>
          <a:p>
            <a:endParaRPr lang="en-GB"/>
          </a:p>
        </p:txBody>
      </p:sp>
      <p:sp>
        <p:nvSpPr>
          <p:cNvPr id="3" name="Freeform 3"/>
          <p:cNvSpPr/>
          <p:nvPr/>
        </p:nvSpPr>
        <p:spPr>
          <a:xfrm>
            <a:off x="8667506" y="-1290606"/>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3"/>
            <a:stretch>
              <a:fillRect/>
            </a:stretch>
          </a:blipFill>
        </p:spPr>
        <p:txBody>
          <a:bodyPr/>
          <a:lstStyle/>
          <a:p>
            <a:endParaRPr lang="en-GB"/>
          </a:p>
        </p:txBody>
      </p:sp>
      <p:grpSp>
        <p:nvGrpSpPr>
          <p:cNvPr id="4" name="Group 4"/>
          <p:cNvGrpSpPr/>
          <p:nvPr/>
        </p:nvGrpSpPr>
        <p:grpSpPr>
          <a:xfrm>
            <a:off x="14784294" y="745046"/>
            <a:ext cx="2263329" cy="2263329"/>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18826" r="-18826"/>
              </a:stretch>
            </a:blipFill>
          </p:spPr>
          <p:txBody>
            <a:bodyPr/>
            <a:lstStyle/>
            <a:p>
              <a:endParaRPr lang="en-GB"/>
            </a:p>
          </p:txBody>
        </p:sp>
      </p:grpSp>
      <p:sp>
        <p:nvSpPr>
          <p:cNvPr id="6" name="TextBox 6"/>
          <p:cNvSpPr txBox="1"/>
          <p:nvPr/>
        </p:nvSpPr>
        <p:spPr>
          <a:xfrm>
            <a:off x="4034306" y="2913125"/>
            <a:ext cx="10526079" cy="747901"/>
          </a:xfrm>
          <a:prstGeom prst="rect">
            <a:avLst/>
          </a:prstGeom>
        </p:spPr>
        <p:txBody>
          <a:bodyPr lIns="0" tIns="0" rIns="0" bIns="0" rtlCol="0" anchor="t">
            <a:spAutoFit/>
          </a:bodyPr>
          <a:lstStyle/>
          <a:p>
            <a:pPr algn="ctr">
              <a:lnSpc>
                <a:spcPts val="6027"/>
              </a:lnSpc>
              <a:spcBef>
                <a:spcPct val="0"/>
              </a:spcBef>
            </a:pPr>
            <a:r>
              <a:rPr lang="en-US" sz="4305">
                <a:solidFill>
                  <a:srgbClr val="023B1E"/>
                </a:solidFill>
                <a:latin typeface="#9Slide06 Hellvina Hand Script"/>
              </a:rPr>
              <a:t>TRẠM 2: MỜI KHÁCH THƯỞNG TRẦU</a:t>
            </a:r>
          </a:p>
        </p:txBody>
      </p:sp>
      <p:grpSp>
        <p:nvGrpSpPr>
          <p:cNvPr id="7" name="Group 7"/>
          <p:cNvGrpSpPr/>
          <p:nvPr/>
        </p:nvGrpSpPr>
        <p:grpSpPr>
          <a:xfrm rot="-438232">
            <a:off x="221894" y="4316554"/>
            <a:ext cx="7268198" cy="3954662"/>
            <a:chOff x="0" y="0"/>
            <a:chExt cx="9690931" cy="5272883"/>
          </a:xfrm>
        </p:grpSpPr>
        <p:grpSp>
          <p:nvGrpSpPr>
            <p:cNvPr id="8" name="Group 8"/>
            <p:cNvGrpSpPr/>
            <p:nvPr/>
          </p:nvGrpSpPr>
          <p:grpSpPr>
            <a:xfrm>
              <a:off x="0" y="0"/>
              <a:ext cx="9690931" cy="5048784"/>
              <a:chOff x="0" y="0"/>
              <a:chExt cx="1914258" cy="997291"/>
            </a:xfrm>
          </p:grpSpPr>
          <p:sp>
            <p:nvSpPr>
              <p:cNvPr id="9" name="Freeform 9"/>
              <p:cNvSpPr/>
              <p:nvPr/>
            </p:nvSpPr>
            <p:spPr>
              <a:xfrm>
                <a:off x="0" y="0"/>
                <a:ext cx="1914258" cy="997291"/>
              </a:xfrm>
              <a:custGeom>
                <a:avLst/>
                <a:gdLst/>
                <a:ahLst/>
                <a:cxnLst/>
                <a:rect l="l" t="t" r="r" b="b"/>
                <a:pathLst>
                  <a:path w="1914258" h="997291">
                    <a:moveTo>
                      <a:pt x="54324" y="0"/>
                    </a:moveTo>
                    <a:lnTo>
                      <a:pt x="1859934" y="0"/>
                    </a:lnTo>
                    <a:cubicBezTo>
                      <a:pt x="1889936" y="0"/>
                      <a:pt x="1914258" y="24322"/>
                      <a:pt x="1914258" y="54324"/>
                    </a:cubicBezTo>
                    <a:lnTo>
                      <a:pt x="1914258" y="942967"/>
                    </a:lnTo>
                    <a:cubicBezTo>
                      <a:pt x="1914258" y="972969"/>
                      <a:pt x="1889936" y="997291"/>
                      <a:pt x="1859934" y="997291"/>
                    </a:cubicBezTo>
                    <a:lnTo>
                      <a:pt x="54324" y="997291"/>
                    </a:lnTo>
                    <a:cubicBezTo>
                      <a:pt x="24322" y="997291"/>
                      <a:pt x="0" y="972969"/>
                      <a:pt x="0" y="942967"/>
                    </a:cubicBezTo>
                    <a:lnTo>
                      <a:pt x="0" y="54324"/>
                    </a:lnTo>
                    <a:cubicBezTo>
                      <a:pt x="0" y="24322"/>
                      <a:pt x="24322" y="0"/>
                      <a:pt x="54324" y="0"/>
                    </a:cubicBezTo>
                    <a:close/>
                  </a:path>
                </a:pathLst>
              </a:custGeom>
              <a:solidFill>
                <a:srgbClr val="E7F1E4"/>
              </a:solidFill>
            </p:spPr>
            <p:txBody>
              <a:bodyPr/>
              <a:lstStyle/>
              <a:p>
                <a:endParaRPr lang="en-GB"/>
              </a:p>
            </p:txBody>
          </p:sp>
          <p:sp>
            <p:nvSpPr>
              <p:cNvPr id="10" name="TextBox 10"/>
              <p:cNvSpPr txBox="1"/>
              <p:nvPr/>
            </p:nvSpPr>
            <p:spPr>
              <a:xfrm>
                <a:off x="0" y="-85725"/>
                <a:ext cx="1914258" cy="1083016"/>
              </a:xfrm>
              <a:prstGeom prst="rect">
                <a:avLst/>
              </a:prstGeom>
            </p:spPr>
            <p:txBody>
              <a:bodyPr lIns="50800" tIns="50800" rIns="50800" bIns="50800" rtlCol="0" anchor="ctr"/>
              <a:lstStyle/>
              <a:p>
                <a:pPr algn="just">
                  <a:lnSpc>
                    <a:spcPts val="4900"/>
                  </a:lnSpc>
                </a:pPr>
                <a:endParaRPr/>
              </a:p>
            </p:txBody>
          </p:sp>
        </p:grpSp>
        <p:sp>
          <p:nvSpPr>
            <p:cNvPr id="11" name="TextBox 11"/>
            <p:cNvSpPr txBox="1"/>
            <p:nvPr/>
          </p:nvSpPr>
          <p:spPr>
            <a:xfrm>
              <a:off x="511341" y="352691"/>
              <a:ext cx="8725088" cy="4920192"/>
            </a:xfrm>
            <a:prstGeom prst="rect">
              <a:avLst/>
            </a:prstGeom>
          </p:spPr>
          <p:txBody>
            <a:bodyPr lIns="0" tIns="0" rIns="0" bIns="0" rtlCol="0" anchor="t">
              <a:spAutoFit/>
            </a:bodyPr>
            <a:lstStyle/>
            <a:p>
              <a:pPr algn="just">
                <a:lnSpc>
                  <a:spcPts val="4900"/>
                </a:lnSpc>
              </a:pPr>
              <a:r>
                <a:rPr lang="en-US" sz="3500">
                  <a:solidFill>
                    <a:srgbClr val="0C0C0B"/>
                  </a:solidFill>
                  <a:latin typeface="Roboto Condensed"/>
                </a:rPr>
                <a:t>1.Trong bài thơ </a:t>
              </a:r>
              <a:r>
                <a:rPr lang="en-US" sz="3500">
                  <a:solidFill>
                    <a:srgbClr val="0C0C0B"/>
                  </a:solidFill>
                  <a:latin typeface="Roboto Condensed Bold Italics"/>
                </a:rPr>
                <a:t>Mời trầu</a:t>
              </a:r>
              <a:r>
                <a:rPr lang="en-US" sz="3500">
                  <a:solidFill>
                    <a:srgbClr val="0C0C0B"/>
                  </a:solidFill>
                  <a:latin typeface="Roboto Condensed"/>
                </a:rPr>
                <a:t> có những từ ngữ, hình ảnh liên quan đến ca dao, tục ngữ, thành ngữ. Hãy phân tích tác dụng của những yếu tố đó trong việc thể hiện nội dung của bài thơ.</a:t>
              </a:r>
            </a:p>
            <a:p>
              <a:pPr algn="just">
                <a:lnSpc>
                  <a:spcPts val="4900"/>
                </a:lnSpc>
                <a:spcBef>
                  <a:spcPct val="0"/>
                </a:spcBef>
              </a:pPr>
              <a:endParaRPr lang="en-US" sz="3500">
                <a:solidFill>
                  <a:srgbClr val="0C0C0B"/>
                </a:solidFill>
                <a:latin typeface="Roboto Condensed"/>
              </a:endParaRPr>
            </a:p>
          </p:txBody>
        </p:sp>
      </p:grpSp>
      <p:grpSp>
        <p:nvGrpSpPr>
          <p:cNvPr id="12" name="Group 12"/>
          <p:cNvGrpSpPr/>
          <p:nvPr/>
        </p:nvGrpSpPr>
        <p:grpSpPr>
          <a:xfrm rot="749714">
            <a:off x="7270499" y="5833711"/>
            <a:ext cx="7268198" cy="3786588"/>
            <a:chOff x="0" y="0"/>
            <a:chExt cx="9690931" cy="5048784"/>
          </a:xfrm>
        </p:grpSpPr>
        <p:grpSp>
          <p:nvGrpSpPr>
            <p:cNvPr id="13" name="Group 13"/>
            <p:cNvGrpSpPr/>
            <p:nvPr/>
          </p:nvGrpSpPr>
          <p:grpSpPr>
            <a:xfrm>
              <a:off x="0" y="0"/>
              <a:ext cx="9690931" cy="5048784"/>
              <a:chOff x="0" y="0"/>
              <a:chExt cx="1914258" cy="997291"/>
            </a:xfrm>
          </p:grpSpPr>
          <p:sp>
            <p:nvSpPr>
              <p:cNvPr id="14" name="Freeform 14"/>
              <p:cNvSpPr/>
              <p:nvPr/>
            </p:nvSpPr>
            <p:spPr>
              <a:xfrm>
                <a:off x="0" y="0"/>
                <a:ext cx="1914258" cy="997291"/>
              </a:xfrm>
              <a:custGeom>
                <a:avLst/>
                <a:gdLst/>
                <a:ahLst/>
                <a:cxnLst/>
                <a:rect l="l" t="t" r="r" b="b"/>
                <a:pathLst>
                  <a:path w="1914258" h="997291">
                    <a:moveTo>
                      <a:pt x="54324" y="0"/>
                    </a:moveTo>
                    <a:lnTo>
                      <a:pt x="1859934" y="0"/>
                    </a:lnTo>
                    <a:cubicBezTo>
                      <a:pt x="1889936" y="0"/>
                      <a:pt x="1914258" y="24322"/>
                      <a:pt x="1914258" y="54324"/>
                    </a:cubicBezTo>
                    <a:lnTo>
                      <a:pt x="1914258" y="942967"/>
                    </a:lnTo>
                    <a:cubicBezTo>
                      <a:pt x="1914258" y="972969"/>
                      <a:pt x="1889936" y="997291"/>
                      <a:pt x="1859934" y="997291"/>
                    </a:cubicBezTo>
                    <a:lnTo>
                      <a:pt x="54324" y="997291"/>
                    </a:lnTo>
                    <a:cubicBezTo>
                      <a:pt x="24322" y="997291"/>
                      <a:pt x="0" y="972969"/>
                      <a:pt x="0" y="942967"/>
                    </a:cubicBezTo>
                    <a:lnTo>
                      <a:pt x="0" y="54324"/>
                    </a:lnTo>
                    <a:cubicBezTo>
                      <a:pt x="0" y="24322"/>
                      <a:pt x="24322" y="0"/>
                      <a:pt x="54324" y="0"/>
                    </a:cubicBezTo>
                    <a:close/>
                  </a:path>
                </a:pathLst>
              </a:custGeom>
              <a:solidFill>
                <a:srgbClr val="B5D8AE"/>
              </a:solidFill>
            </p:spPr>
            <p:txBody>
              <a:bodyPr/>
              <a:lstStyle/>
              <a:p>
                <a:endParaRPr lang="en-GB"/>
              </a:p>
            </p:txBody>
          </p:sp>
          <p:sp>
            <p:nvSpPr>
              <p:cNvPr id="15" name="TextBox 15"/>
              <p:cNvSpPr txBox="1"/>
              <p:nvPr/>
            </p:nvSpPr>
            <p:spPr>
              <a:xfrm>
                <a:off x="0" y="-85725"/>
                <a:ext cx="1914258" cy="1083016"/>
              </a:xfrm>
              <a:prstGeom prst="rect">
                <a:avLst/>
              </a:prstGeom>
            </p:spPr>
            <p:txBody>
              <a:bodyPr lIns="50800" tIns="50800" rIns="50800" bIns="50800" rtlCol="0" anchor="ctr"/>
              <a:lstStyle/>
              <a:p>
                <a:pPr algn="just">
                  <a:lnSpc>
                    <a:spcPts val="4900"/>
                  </a:lnSpc>
                </a:pPr>
                <a:endParaRPr/>
              </a:p>
            </p:txBody>
          </p:sp>
        </p:grpSp>
        <p:sp>
          <p:nvSpPr>
            <p:cNvPr id="16" name="TextBox 16"/>
            <p:cNvSpPr txBox="1"/>
            <p:nvPr/>
          </p:nvSpPr>
          <p:spPr>
            <a:xfrm>
              <a:off x="502070" y="424032"/>
              <a:ext cx="8725088" cy="4094692"/>
            </a:xfrm>
            <a:prstGeom prst="rect">
              <a:avLst/>
            </a:prstGeom>
          </p:spPr>
          <p:txBody>
            <a:bodyPr lIns="0" tIns="0" rIns="0" bIns="0" rtlCol="0" anchor="t">
              <a:spAutoFit/>
            </a:bodyPr>
            <a:lstStyle/>
            <a:p>
              <a:pPr algn="just">
                <a:lnSpc>
                  <a:spcPts val="4900"/>
                </a:lnSpc>
                <a:spcBef>
                  <a:spcPct val="0"/>
                </a:spcBef>
              </a:pPr>
              <a:r>
                <a:rPr lang="en-US" sz="3500">
                  <a:solidFill>
                    <a:srgbClr val="0C0C0B"/>
                  </a:solidFill>
                  <a:latin typeface="Roboto Condensed"/>
                </a:rPr>
                <a:t>2. Chỉ ra những từ ngữ được sử dụng mang dấu ấn cá nhân của Hồ Xuân Hương trong bài. Những từ ngữ đó cho em hiểu gì về tâm hồn và tình cảm của tác giả?</a:t>
              </a:r>
            </a:p>
          </p:txBody>
        </p:sp>
      </p:grpSp>
      <p:sp>
        <p:nvSpPr>
          <p:cNvPr id="17" name="Freeform 17"/>
          <p:cNvSpPr/>
          <p:nvPr/>
        </p:nvSpPr>
        <p:spPr>
          <a:xfrm flipH="1">
            <a:off x="13642226" y="4424233"/>
            <a:ext cx="5195004" cy="6097682"/>
          </a:xfrm>
          <a:custGeom>
            <a:avLst/>
            <a:gdLst/>
            <a:ahLst/>
            <a:cxnLst/>
            <a:rect l="l" t="t" r="r" b="b"/>
            <a:pathLst>
              <a:path w="5195004" h="6097682">
                <a:moveTo>
                  <a:pt x="5195004" y="0"/>
                </a:moveTo>
                <a:lnTo>
                  <a:pt x="0" y="0"/>
                </a:lnTo>
                <a:lnTo>
                  <a:pt x="0" y="6097682"/>
                </a:lnTo>
                <a:lnTo>
                  <a:pt x="5195004" y="6097682"/>
                </a:lnTo>
                <a:lnTo>
                  <a:pt x="5195004" y="0"/>
                </a:lnTo>
                <a:close/>
              </a:path>
            </a:pathLst>
          </a:custGeom>
          <a:blipFill>
            <a:blip r:embed="rId5"/>
            <a:stretch>
              <a:fillRect/>
            </a:stretch>
          </a:blipFill>
        </p:spPr>
        <p:txBody>
          <a:bodyPr/>
          <a:lstStyle/>
          <a:p>
            <a:endParaRPr lang="en-GB"/>
          </a:p>
        </p:txBody>
      </p:sp>
      <p:grpSp>
        <p:nvGrpSpPr>
          <p:cNvPr id="18" name="Group 18"/>
          <p:cNvGrpSpPr/>
          <p:nvPr/>
        </p:nvGrpSpPr>
        <p:grpSpPr>
          <a:xfrm>
            <a:off x="1028700" y="511756"/>
            <a:ext cx="10477500" cy="2102308"/>
            <a:chOff x="0" y="0"/>
            <a:chExt cx="9151931" cy="2803077"/>
          </a:xfrm>
        </p:grpSpPr>
        <p:grpSp>
          <p:nvGrpSpPr>
            <p:cNvPr id="19" name="Group 19"/>
            <p:cNvGrpSpPr/>
            <p:nvPr/>
          </p:nvGrpSpPr>
          <p:grpSpPr>
            <a:xfrm>
              <a:off x="903647" y="1639236"/>
              <a:ext cx="6724536" cy="1068374"/>
              <a:chOff x="0" y="0"/>
              <a:chExt cx="1328303" cy="211037"/>
            </a:xfrm>
          </p:grpSpPr>
          <p:sp>
            <p:nvSpPr>
              <p:cNvPr id="20" name="Freeform 20"/>
              <p:cNvSpPr/>
              <p:nvPr/>
            </p:nvSpPr>
            <p:spPr>
              <a:xfrm>
                <a:off x="0" y="0"/>
                <a:ext cx="1328303" cy="211037"/>
              </a:xfrm>
              <a:custGeom>
                <a:avLst/>
                <a:gdLst/>
                <a:ahLst/>
                <a:cxnLst/>
                <a:rect l="l" t="t" r="r" b="b"/>
                <a:pathLst>
                  <a:path w="1328303" h="211037">
                    <a:moveTo>
                      <a:pt x="78288" y="0"/>
                    </a:moveTo>
                    <a:lnTo>
                      <a:pt x="1250015" y="0"/>
                    </a:lnTo>
                    <a:cubicBezTo>
                      <a:pt x="1293253" y="0"/>
                      <a:pt x="1328303" y="35051"/>
                      <a:pt x="1328303" y="78288"/>
                    </a:cubicBezTo>
                    <a:lnTo>
                      <a:pt x="1328303" y="132749"/>
                    </a:lnTo>
                    <a:cubicBezTo>
                      <a:pt x="1328303" y="153512"/>
                      <a:pt x="1320055" y="173425"/>
                      <a:pt x="1305373" y="188107"/>
                    </a:cubicBezTo>
                    <a:cubicBezTo>
                      <a:pt x="1290692" y="202789"/>
                      <a:pt x="1270779" y="211037"/>
                      <a:pt x="1250015" y="211037"/>
                    </a:cubicBezTo>
                    <a:lnTo>
                      <a:pt x="78288" y="211037"/>
                    </a:lnTo>
                    <a:cubicBezTo>
                      <a:pt x="57525" y="211037"/>
                      <a:pt x="37612" y="202789"/>
                      <a:pt x="22930" y="188107"/>
                    </a:cubicBezTo>
                    <a:cubicBezTo>
                      <a:pt x="8248" y="173425"/>
                      <a:pt x="0" y="153512"/>
                      <a:pt x="0" y="132749"/>
                    </a:cubicBezTo>
                    <a:lnTo>
                      <a:pt x="0" y="78288"/>
                    </a:lnTo>
                    <a:cubicBezTo>
                      <a:pt x="0" y="57525"/>
                      <a:pt x="8248" y="37612"/>
                      <a:pt x="22930" y="22930"/>
                    </a:cubicBezTo>
                    <a:cubicBezTo>
                      <a:pt x="37612" y="8248"/>
                      <a:pt x="57525" y="0"/>
                      <a:pt x="78288" y="0"/>
                    </a:cubicBezTo>
                    <a:close/>
                  </a:path>
                </a:pathLst>
              </a:custGeom>
              <a:solidFill>
                <a:srgbClr val="ECF8E9"/>
              </a:solidFill>
            </p:spPr>
            <p:txBody>
              <a:bodyPr/>
              <a:lstStyle/>
              <a:p>
                <a:endParaRPr lang="en-GB"/>
              </a:p>
            </p:txBody>
          </p:sp>
          <p:sp>
            <p:nvSpPr>
              <p:cNvPr id="21" name="TextBox 21"/>
              <p:cNvSpPr txBox="1"/>
              <p:nvPr/>
            </p:nvSpPr>
            <p:spPr>
              <a:xfrm>
                <a:off x="0" y="-85725"/>
                <a:ext cx="1328303" cy="296762"/>
              </a:xfrm>
              <a:prstGeom prst="rect">
                <a:avLst/>
              </a:prstGeom>
            </p:spPr>
            <p:txBody>
              <a:bodyPr lIns="50800" tIns="50800" rIns="50800" bIns="50800" rtlCol="0" anchor="ctr"/>
              <a:lstStyle/>
              <a:p>
                <a:pPr algn="just">
                  <a:lnSpc>
                    <a:spcPts val="4900"/>
                  </a:lnSpc>
                </a:pPr>
                <a:endParaRPr/>
              </a:p>
            </p:txBody>
          </p:sp>
        </p:grpSp>
        <p:sp>
          <p:nvSpPr>
            <p:cNvPr id="22" name="TextBox 22"/>
            <p:cNvSpPr txBox="1"/>
            <p:nvPr/>
          </p:nvSpPr>
          <p:spPr>
            <a:xfrm>
              <a:off x="0" y="1560693"/>
              <a:ext cx="8193267" cy="1242384"/>
            </a:xfrm>
            <a:prstGeom prst="rect">
              <a:avLst/>
            </a:prstGeom>
          </p:spPr>
          <p:txBody>
            <a:bodyPr lIns="0" tIns="0" rIns="0" bIns="0" rtlCol="0" anchor="t">
              <a:spAutoFit/>
            </a:bodyPr>
            <a:lstStyle/>
            <a:p>
              <a:pPr algn="ctr">
                <a:lnSpc>
                  <a:spcPts val="7699"/>
                </a:lnSpc>
                <a:spcBef>
                  <a:spcPct val="0"/>
                </a:spcBef>
              </a:pPr>
              <a:r>
                <a:rPr lang="en-US" sz="5499">
                  <a:solidFill>
                    <a:srgbClr val="000000"/>
                  </a:solidFill>
                  <a:latin typeface="#9Slide05 VL Fadilla"/>
                </a:rPr>
                <a:t>c. Cảm xúc trữ tình</a:t>
              </a:r>
            </a:p>
          </p:txBody>
        </p:sp>
        <p:grpSp>
          <p:nvGrpSpPr>
            <p:cNvPr id="23" name="Group 23"/>
            <p:cNvGrpSpPr/>
            <p:nvPr/>
          </p:nvGrpSpPr>
          <p:grpSpPr>
            <a:xfrm>
              <a:off x="0" y="0"/>
              <a:ext cx="9151931" cy="1378517"/>
              <a:chOff x="0" y="0"/>
              <a:chExt cx="1807789" cy="272300"/>
            </a:xfrm>
          </p:grpSpPr>
          <p:sp>
            <p:nvSpPr>
              <p:cNvPr id="24" name="Freeform 24"/>
              <p:cNvSpPr/>
              <p:nvPr/>
            </p:nvSpPr>
            <p:spPr>
              <a:xfrm>
                <a:off x="0" y="0"/>
                <a:ext cx="1807789" cy="272300"/>
              </a:xfrm>
              <a:custGeom>
                <a:avLst/>
                <a:gdLst/>
                <a:ahLst/>
                <a:cxnLst/>
                <a:rect l="l" t="t" r="r" b="b"/>
                <a:pathLst>
                  <a:path w="1807789" h="272300">
                    <a:moveTo>
                      <a:pt x="57523" y="0"/>
                    </a:moveTo>
                    <a:lnTo>
                      <a:pt x="1750265" y="0"/>
                    </a:lnTo>
                    <a:cubicBezTo>
                      <a:pt x="1782035" y="0"/>
                      <a:pt x="1807789" y="25754"/>
                      <a:pt x="1807789" y="57523"/>
                    </a:cubicBezTo>
                    <a:lnTo>
                      <a:pt x="1807789" y="214776"/>
                    </a:lnTo>
                    <a:cubicBezTo>
                      <a:pt x="1807789" y="230032"/>
                      <a:pt x="1801728" y="244664"/>
                      <a:pt x="1790941" y="255451"/>
                    </a:cubicBezTo>
                    <a:cubicBezTo>
                      <a:pt x="1780153" y="266239"/>
                      <a:pt x="1765522" y="272300"/>
                      <a:pt x="1750265" y="272300"/>
                    </a:cubicBezTo>
                    <a:lnTo>
                      <a:pt x="57523" y="272300"/>
                    </a:lnTo>
                    <a:cubicBezTo>
                      <a:pt x="42267" y="272300"/>
                      <a:pt x="27636" y="266239"/>
                      <a:pt x="16848" y="255451"/>
                    </a:cubicBezTo>
                    <a:cubicBezTo>
                      <a:pt x="6060" y="244664"/>
                      <a:pt x="0" y="230032"/>
                      <a:pt x="0" y="214776"/>
                    </a:cubicBezTo>
                    <a:lnTo>
                      <a:pt x="0" y="57523"/>
                    </a:lnTo>
                    <a:cubicBezTo>
                      <a:pt x="0" y="42267"/>
                      <a:pt x="6060" y="27636"/>
                      <a:pt x="16848" y="16848"/>
                    </a:cubicBezTo>
                    <a:cubicBezTo>
                      <a:pt x="27636" y="6060"/>
                      <a:pt x="42267" y="0"/>
                      <a:pt x="57523" y="0"/>
                    </a:cubicBezTo>
                    <a:close/>
                  </a:path>
                </a:pathLst>
              </a:custGeom>
              <a:solidFill>
                <a:srgbClr val="C4DFBD"/>
              </a:solidFill>
            </p:spPr>
            <p:txBody>
              <a:bodyPr/>
              <a:lstStyle/>
              <a:p>
                <a:endParaRPr lang="en-GB"/>
              </a:p>
            </p:txBody>
          </p:sp>
          <p:sp>
            <p:nvSpPr>
              <p:cNvPr id="25" name="TextBox 25"/>
              <p:cNvSpPr txBox="1"/>
              <p:nvPr/>
            </p:nvSpPr>
            <p:spPr>
              <a:xfrm>
                <a:off x="0" y="-47625"/>
                <a:ext cx="1807789" cy="319925"/>
              </a:xfrm>
              <a:prstGeom prst="rect">
                <a:avLst/>
              </a:prstGeom>
            </p:spPr>
            <p:txBody>
              <a:bodyPr lIns="50800" tIns="50800" rIns="50800" bIns="50800" rtlCol="0" anchor="ctr"/>
              <a:lstStyle/>
              <a:p>
                <a:pPr algn="ctr">
                  <a:lnSpc>
                    <a:spcPts val="2659"/>
                  </a:lnSpc>
                </a:pPr>
                <a:endParaRPr/>
              </a:p>
            </p:txBody>
          </p:sp>
        </p:grpSp>
        <p:sp>
          <p:nvSpPr>
            <p:cNvPr id="26" name="TextBox 26"/>
            <p:cNvSpPr txBox="1"/>
            <p:nvPr/>
          </p:nvSpPr>
          <p:spPr>
            <a:xfrm>
              <a:off x="230476" y="233467"/>
              <a:ext cx="8817980" cy="1196909"/>
            </a:xfrm>
            <a:prstGeom prst="rect">
              <a:avLst/>
            </a:prstGeom>
          </p:spPr>
          <p:txBody>
            <a:bodyPr lIns="0" tIns="0" rIns="0" bIns="0" rtlCol="0" anchor="t">
              <a:spAutoFit/>
            </a:bodyPr>
            <a:lstStyle/>
            <a:p>
              <a:pPr>
                <a:lnSpc>
                  <a:spcPts val="6999"/>
                </a:lnSpc>
                <a:spcBef>
                  <a:spcPct val="0"/>
                </a:spcBef>
              </a:pPr>
              <a:r>
                <a:rPr lang="en-US" sz="4999" dirty="0">
                  <a:solidFill>
                    <a:srgbClr val="000000"/>
                  </a:solidFill>
                  <a:latin typeface="#9Slide07 SVNUT Triumph Press"/>
                </a:rPr>
                <a:t>3.2. </a:t>
              </a:r>
              <a:r>
                <a:rPr lang="en-US" sz="4999" dirty="0" err="1">
                  <a:solidFill>
                    <a:srgbClr val="000000"/>
                  </a:solidFill>
                  <a:latin typeface="#9Slide07 SVNUT Triumph Press"/>
                </a:rPr>
                <a:t>Khám</a:t>
              </a:r>
              <a:r>
                <a:rPr lang="en-US" sz="4999" dirty="0">
                  <a:solidFill>
                    <a:srgbClr val="000000"/>
                  </a:solidFill>
                  <a:latin typeface="#9Slide07 SVNUT Triumph Press"/>
                </a:rPr>
                <a:t> </a:t>
              </a:r>
              <a:r>
                <a:rPr lang="en-US" sz="4999" dirty="0" err="1">
                  <a:solidFill>
                    <a:srgbClr val="000000"/>
                  </a:solidFill>
                  <a:latin typeface="#9Slide07 SVNUT Triumph Press"/>
                </a:rPr>
                <a:t>phá</a:t>
              </a:r>
              <a:r>
                <a:rPr lang="en-US" sz="4999" dirty="0">
                  <a:solidFill>
                    <a:srgbClr val="000000"/>
                  </a:solidFill>
                  <a:latin typeface="#9Slide07 SVNUT Triumph Press"/>
                </a:rPr>
                <a:t> </a:t>
              </a:r>
              <a:r>
                <a:rPr lang="en-US" sz="4999" dirty="0" err="1">
                  <a:solidFill>
                    <a:srgbClr val="000000"/>
                  </a:solidFill>
                  <a:latin typeface="#9Slide07 SVNUT Triumph Press"/>
                </a:rPr>
                <a:t>văn</a:t>
              </a:r>
              <a:r>
                <a:rPr lang="en-US" sz="4999" dirty="0">
                  <a:solidFill>
                    <a:srgbClr val="000000"/>
                  </a:solidFill>
                  <a:latin typeface="#9Slide07 SVNUT Triumph Press"/>
                </a:rPr>
                <a:t> </a:t>
              </a:r>
              <a:r>
                <a:rPr lang="en-US" sz="4999" dirty="0" err="1">
                  <a:solidFill>
                    <a:srgbClr val="000000"/>
                  </a:solidFill>
                  <a:latin typeface="#9Slide07 SVNUT Triumph Press"/>
                </a:rPr>
                <a:t>bản</a:t>
              </a:r>
              <a:endParaRPr lang="en-US" sz="4999" dirty="0">
                <a:solidFill>
                  <a:srgbClr val="000000"/>
                </a:solidFill>
                <a:latin typeface="#9Slide07 SVNUT Triumph Press"/>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9000"/>
            </a:blip>
            <a:stretch>
              <a:fillRect l="-27462" r="-27462" b="-289203"/>
            </a:stretch>
          </a:blipFill>
        </p:spPr>
        <p:txBody>
          <a:bodyPr/>
          <a:lstStyle/>
          <a:p>
            <a:endParaRPr lang="en-GB"/>
          </a:p>
        </p:txBody>
      </p:sp>
      <p:sp>
        <p:nvSpPr>
          <p:cNvPr id="3" name="Freeform 3"/>
          <p:cNvSpPr/>
          <p:nvPr/>
        </p:nvSpPr>
        <p:spPr>
          <a:xfrm>
            <a:off x="8667506" y="-1290606"/>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3"/>
            <a:stretch>
              <a:fillRect/>
            </a:stretch>
          </a:blipFill>
        </p:spPr>
        <p:txBody>
          <a:bodyPr/>
          <a:lstStyle/>
          <a:p>
            <a:endParaRPr lang="en-GB"/>
          </a:p>
        </p:txBody>
      </p:sp>
      <p:grpSp>
        <p:nvGrpSpPr>
          <p:cNvPr id="4" name="Group 4"/>
          <p:cNvGrpSpPr/>
          <p:nvPr/>
        </p:nvGrpSpPr>
        <p:grpSpPr>
          <a:xfrm>
            <a:off x="14784294" y="745046"/>
            <a:ext cx="2263329" cy="2263329"/>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18826" r="-18826"/>
              </a:stretch>
            </a:blipFill>
          </p:spPr>
          <p:txBody>
            <a:bodyPr/>
            <a:lstStyle/>
            <a:p>
              <a:endParaRPr lang="en-GB"/>
            </a:p>
          </p:txBody>
        </p:sp>
      </p:grpSp>
      <p:grpSp>
        <p:nvGrpSpPr>
          <p:cNvPr id="6" name="Group 6"/>
          <p:cNvGrpSpPr/>
          <p:nvPr/>
        </p:nvGrpSpPr>
        <p:grpSpPr>
          <a:xfrm>
            <a:off x="801995" y="3045625"/>
            <a:ext cx="14607894" cy="2236212"/>
            <a:chOff x="0" y="0"/>
            <a:chExt cx="3847347" cy="588961"/>
          </a:xfrm>
        </p:grpSpPr>
        <p:sp>
          <p:nvSpPr>
            <p:cNvPr id="7" name="Freeform 7"/>
            <p:cNvSpPr/>
            <p:nvPr/>
          </p:nvSpPr>
          <p:spPr>
            <a:xfrm>
              <a:off x="0" y="0"/>
              <a:ext cx="3847347" cy="588961"/>
            </a:xfrm>
            <a:custGeom>
              <a:avLst/>
              <a:gdLst/>
              <a:ahLst/>
              <a:cxnLst/>
              <a:rect l="l" t="t" r="r" b="b"/>
              <a:pathLst>
                <a:path w="3847347" h="588961">
                  <a:moveTo>
                    <a:pt x="27029" y="0"/>
                  </a:moveTo>
                  <a:lnTo>
                    <a:pt x="3820318" y="0"/>
                  </a:lnTo>
                  <a:cubicBezTo>
                    <a:pt x="3827486" y="0"/>
                    <a:pt x="3834361" y="2848"/>
                    <a:pt x="3839430" y="7917"/>
                  </a:cubicBezTo>
                  <a:cubicBezTo>
                    <a:pt x="3844499" y="12986"/>
                    <a:pt x="3847347" y="19861"/>
                    <a:pt x="3847347" y="27029"/>
                  </a:cubicBezTo>
                  <a:lnTo>
                    <a:pt x="3847347" y="561932"/>
                  </a:lnTo>
                  <a:cubicBezTo>
                    <a:pt x="3847347" y="576860"/>
                    <a:pt x="3835245" y="588961"/>
                    <a:pt x="3820318" y="588961"/>
                  </a:cubicBezTo>
                  <a:lnTo>
                    <a:pt x="27029" y="588961"/>
                  </a:lnTo>
                  <a:cubicBezTo>
                    <a:pt x="12101" y="588961"/>
                    <a:pt x="0" y="576860"/>
                    <a:pt x="0" y="561932"/>
                  </a:cubicBezTo>
                  <a:lnTo>
                    <a:pt x="0" y="27029"/>
                  </a:lnTo>
                  <a:cubicBezTo>
                    <a:pt x="0" y="12101"/>
                    <a:pt x="12101" y="0"/>
                    <a:pt x="27029" y="0"/>
                  </a:cubicBezTo>
                  <a:close/>
                </a:path>
              </a:pathLst>
            </a:custGeom>
            <a:solidFill>
              <a:srgbClr val="E7F1E4"/>
            </a:solidFill>
          </p:spPr>
          <p:txBody>
            <a:bodyPr/>
            <a:lstStyle/>
            <a:p>
              <a:endParaRPr lang="en-GB"/>
            </a:p>
          </p:txBody>
        </p:sp>
        <p:sp>
          <p:nvSpPr>
            <p:cNvPr id="8" name="TextBox 8"/>
            <p:cNvSpPr txBox="1"/>
            <p:nvPr/>
          </p:nvSpPr>
          <p:spPr>
            <a:xfrm>
              <a:off x="0" y="-85725"/>
              <a:ext cx="3847347" cy="674686"/>
            </a:xfrm>
            <a:prstGeom prst="rect">
              <a:avLst/>
            </a:prstGeom>
          </p:spPr>
          <p:txBody>
            <a:bodyPr lIns="50800" tIns="50800" rIns="50800" bIns="50800" rtlCol="0" anchor="ctr"/>
            <a:lstStyle/>
            <a:p>
              <a:pPr algn="just">
                <a:lnSpc>
                  <a:spcPts val="4900"/>
                </a:lnSpc>
              </a:pPr>
              <a:endParaRPr/>
            </a:p>
          </p:txBody>
        </p:sp>
      </p:grpSp>
      <p:sp>
        <p:nvSpPr>
          <p:cNvPr id="9" name="Freeform 9"/>
          <p:cNvSpPr/>
          <p:nvPr/>
        </p:nvSpPr>
        <p:spPr>
          <a:xfrm flipH="1">
            <a:off x="13092996" y="4264041"/>
            <a:ext cx="5195004" cy="6097682"/>
          </a:xfrm>
          <a:custGeom>
            <a:avLst/>
            <a:gdLst/>
            <a:ahLst/>
            <a:cxnLst/>
            <a:rect l="l" t="t" r="r" b="b"/>
            <a:pathLst>
              <a:path w="5195004" h="6097682">
                <a:moveTo>
                  <a:pt x="5195004" y="0"/>
                </a:moveTo>
                <a:lnTo>
                  <a:pt x="0" y="0"/>
                </a:lnTo>
                <a:lnTo>
                  <a:pt x="0" y="6097682"/>
                </a:lnTo>
                <a:lnTo>
                  <a:pt x="5195004" y="6097682"/>
                </a:lnTo>
                <a:lnTo>
                  <a:pt x="5195004" y="0"/>
                </a:lnTo>
                <a:close/>
              </a:path>
            </a:pathLst>
          </a:custGeom>
          <a:blipFill>
            <a:blip r:embed="rId5"/>
            <a:stretch>
              <a:fillRect/>
            </a:stretch>
          </a:blipFill>
        </p:spPr>
        <p:txBody>
          <a:bodyPr/>
          <a:lstStyle/>
          <a:p>
            <a:endParaRPr lang="en-GB"/>
          </a:p>
        </p:txBody>
      </p:sp>
      <p:sp>
        <p:nvSpPr>
          <p:cNvPr id="10" name="Freeform 10"/>
          <p:cNvSpPr/>
          <p:nvPr/>
        </p:nvSpPr>
        <p:spPr>
          <a:xfrm>
            <a:off x="510330" y="5951239"/>
            <a:ext cx="5500310" cy="3307061"/>
          </a:xfrm>
          <a:custGeom>
            <a:avLst/>
            <a:gdLst/>
            <a:ahLst/>
            <a:cxnLst/>
            <a:rect l="l" t="t" r="r" b="b"/>
            <a:pathLst>
              <a:path w="5500310" h="3307061">
                <a:moveTo>
                  <a:pt x="0" y="0"/>
                </a:moveTo>
                <a:lnTo>
                  <a:pt x="5500309" y="0"/>
                </a:lnTo>
                <a:lnTo>
                  <a:pt x="5500309" y="3307061"/>
                </a:lnTo>
                <a:lnTo>
                  <a:pt x="0" y="33070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1" name="TextBox 11"/>
          <p:cNvSpPr txBox="1"/>
          <p:nvPr/>
        </p:nvSpPr>
        <p:spPr>
          <a:xfrm>
            <a:off x="1028700" y="3206304"/>
            <a:ext cx="14070678" cy="1854200"/>
          </a:xfrm>
          <a:prstGeom prst="rect">
            <a:avLst/>
          </a:prstGeom>
        </p:spPr>
        <p:txBody>
          <a:bodyPr lIns="0" tIns="0" rIns="0" bIns="0" rtlCol="0" anchor="t">
            <a:spAutoFit/>
          </a:bodyPr>
          <a:lstStyle/>
          <a:p>
            <a:pPr algn="just">
              <a:lnSpc>
                <a:spcPts val="4900"/>
              </a:lnSpc>
            </a:pPr>
            <a:r>
              <a:rPr lang="en-US" sz="3500">
                <a:solidFill>
                  <a:srgbClr val="0C0C0B"/>
                </a:solidFill>
                <a:latin typeface="Roboto Condensed Bold Italics"/>
              </a:rPr>
              <a:t>*Phong tục Mời trầu của người Việt:</a:t>
            </a:r>
          </a:p>
          <a:p>
            <a:pPr algn="just">
              <a:lnSpc>
                <a:spcPts val="4900"/>
              </a:lnSpc>
              <a:spcBef>
                <a:spcPct val="0"/>
              </a:spcBef>
            </a:pPr>
            <a:r>
              <a:rPr lang="en-US" sz="3500">
                <a:solidFill>
                  <a:srgbClr val="0C0C0B"/>
                </a:solidFill>
                <a:latin typeface="Roboto Condensed"/>
              </a:rPr>
              <a:t>- Nội dung phong tục được Hồ Xuân Hương thể hiện chi tiết trong bài thơ qua những đồ vật, thao tác gắn liền với việc thực hành phong tục đó:</a:t>
            </a:r>
          </a:p>
        </p:txBody>
      </p:sp>
      <p:sp>
        <p:nvSpPr>
          <p:cNvPr id="12" name="TextBox 12"/>
          <p:cNvSpPr txBox="1"/>
          <p:nvPr/>
        </p:nvSpPr>
        <p:spPr>
          <a:xfrm>
            <a:off x="785833" y="6210813"/>
            <a:ext cx="4949304" cy="2711713"/>
          </a:xfrm>
          <a:prstGeom prst="rect">
            <a:avLst/>
          </a:prstGeom>
        </p:spPr>
        <p:txBody>
          <a:bodyPr lIns="0" tIns="0" rIns="0" bIns="0" rtlCol="0" anchor="t">
            <a:spAutoFit/>
          </a:bodyPr>
          <a:lstStyle/>
          <a:p>
            <a:pPr algn="just">
              <a:lnSpc>
                <a:spcPts val="4340"/>
              </a:lnSpc>
            </a:pPr>
            <a:r>
              <a:rPr lang="en-US" sz="3100">
                <a:solidFill>
                  <a:srgbClr val="0C0C0B"/>
                </a:solidFill>
                <a:latin typeface="Roboto Condensed Bold"/>
              </a:rPr>
              <a:t>Quả cau:</a:t>
            </a:r>
            <a:r>
              <a:rPr lang="en-US" sz="3100">
                <a:solidFill>
                  <a:srgbClr val="0C0C0B"/>
                </a:solidFill>
                <a:latin typeface="Roboto Condensed"/>
              </a:rPr>
              <a:t> cau được hái về, bổ dọc thành bốn/sáu/tám miếng phơi héo hoặc để ăn tươi. </a:t>
            </a:r>
          </a:p>
          <a:p>
            <a:pPr algn="just">
              <a:lnSpc>
                <a:spcPts val="4340"/>
              </a:lnSpc>
              <a:spcBef>
                <a:spcPct val="0"/>
              </a:spcBef>
            </a:pPr>
            <a:r>
              <a:rPr lang="en-US" sz="3100">
                <a:solidFill>
                  <a:srgbClr val="0C0C0B"/>
                </a:solidFill>
                <a:latin typeface="Roboto Condensed Bold"/>
              </a:rPr>
              <a:t>Lá trầu</a:t>
            </a:r>
            <a:r>
              <a:rPr lang="en-US" sz="3100">
                <a:solidFill>
                  <a:srgbClr val="0C0C0B"/>
                </a:solidFill>
                <a:latin typeface="Roboto Condensed"/>
              </a:rPr>
              <a:t> rửa sạch cắt làm hai. </a:t>
            </a:r>
            <a:r>
              <a:rPr lang="en-US" sz="3100">
                <a:solidFill>
                  <a:srgbClr val="0C0C0B"/>
                </a:solidFill>
                <a:latin typeface="Roboto Condensed Bold"/>
              </a:rPr>
              <a:t>Vôi</a:t>
            </a:r>
            <a:r>
              <a:rPr lang="en-US" sz="3100">
                <a:solidFill>
                  <a:srgbClr val="0C0C0B"/>
                </a:solidFill>
                <a:latin typeface="Roboto Condensed"/>
              </a:rPr>
              <a:t> được tôi sẵn để trong bình.</a:t>
            </a:r>
          </a:p>
        </p:txBody>
      </p:sp>
      <p:sp>
        <p:nvSpPr>
          <p:cNvPr id="13" name="Freeform 13"/>
          <p:cNvSpPr/>
          <p:nvPr/>
        </p:nvSpPr>
        <p:spPr>
          <a:xfrm>
            <a:off x="6361365" y="5643786"/>
            <a:ext cx="6731632" cy="4047394"/>
          </a:xfrm>
          <a:custGeom>
            <a:avLst/>
            <a:gdLst/>
            <a:ahLst/>
            <a:cxnLst/>
            <a:rect l="l" t="t" r="r" b="b"/>
            <a:pathLst>
              <a:path w="6731632" h="4047394">
                <a:moveTo>
                  <a:pt x="0" y="0"/>
                </a:moveTo>
                <a:lnTo>
                  <a:pt x="6731631" y="0"/>
                </a:lnTo>
                <a:lnTo>
                  <a:pt x="6731631" y="4047394"/>
                </a:lnTo>
                <a:lnTo>
                  <a:pt x="0" y="404739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4" name="TextBox 14"/>
          <p:cNvSpPr txBox="1"/>
          <p:nvPr/>
        </p:nvSpPr>
        <p:spPr>
          <a:xfrm>
            <a:off x="6684848" y="6003737"/>
            <a:ext cx="6084665" cy="3254563"/>
          </a:xfrm>
          <a:prstGeom prst="rect">
            <a:avLst/>
          </a:prstGeom>
        </p:spPr>
        <p:txBody>
          <a:bodyPr lIns="0" tIns="0" rIns="0" bIns="0" rtlCol="0" anchor="t">
            <a:spAutoFit/>
          </a:bodyPr>
          <a:lstStyle/>
          <a:p>
            <a:pPr algn="just">
              <a:lnSpc>
                <a:spcPts val="4340"/>
              </a:lnSpc>
              <a:spcBef>
                <a:spcPct val="0"/>
              </a:spcBef>
            </a:pPr>
            <a:r>
              <a:rPr lang="en-US" sz="3100">
                <a:solidFill>
                  <a:srgbClr val="0C0C0B"/>
                </a:solidFill>
                <a:latin typeface="Roboto Condensed"/>
              </a:rPr>
              <a:t>Người têm </a:t>
            </a:r>
            <a:r>
              <a:rPr lang="en-US" sz="3100">
                <a:solidFill>
                  <a:srgbClr val="0C0C0B"/>
                </a:solidFill>
                <a:latin typeface="Roboto Condensed Bold"/>
              </a:rPr>
              <a:t>quệt vôi vào lá trầu</a:t>
            </a:r>
            <a:r>
              <a:rPr lang="en-US" sz="3100">
                <a:solidFill>
                  <a:srgbClr val="0C0C0B"/>
                </a:solidFill>
                <a:latin typeface="Roboto Condensed"/>
              </a:rPr>
              <a:t>, cuộn miếng cau vào lá trầu đã quệt vôi, tết lại thành hình sâu kèn hoặc hình cánh phượng và cho vào miệng nhai. Trong khi ăn trầu, các thành phần hòa quyện với nhau tạo nên </a:t>
            </a:r>
            <a:r>
              <a:rPr lang="en-US" sz="3100">
                <a:solidFill>
                  <a:srgbClr val="0C0C0B"/>
                </a:solidFill>
                <a:latin typeface="Roboto Condensed Bold"/>
              </a:rPr>
              <a:t>màu đỏ thắm.</a:t>
            </a:r>
          </a:p>
        </p:txBody>
      </p:sp>
      <p:sp>
        <p:nvSpPr>
          <p:cNvPr id="15" name="TextBox 15"/>
          <p:cNvSpPr txBox="1"/>
          <p:nvPr/>
        </p:nvSpPr>
        <p:spPr>
          <a:xfrm>
            <a:off x="6361365" y="2133220"/>
            <a:ext cx="8422929" cy="604798"/>
          </a:xfrm>
          <a:prstGeom prst="rect">
            <a:avLst/>
          </a:prstGeom>
        </p:spPr>
        <p:txBody>
          <a:bodyPr lIns="0" tIns="0" rIns="0" bIns="0" rtlCol="0" anchor="t">
            <a:spAutoFit/>
          </a:bodyPr>
          <a:lstStyle/>
          <a:p>
            <a:pPr algn="ctr">
              <a:lnSpc>
                <a:spcPts val="4969"/>
              </a:lnSpc>
              <a:spcBef>
                <a:spcPct val="0"/>
              </a:spcBef>
            </a:pPr>
            <a:r>
              <a:rPr lang="en-US" sz="3549">
                <a:solidFill>
                  <a:srgbClr val="023B1E"/>
                </a:solidFill>
                <a:latin typeface="#9Slide06 Hellvina Hand Script"/>
              </a:rPr>
              <a:t>TRẠM 2: MỜI KHÁCH THƯỞNG TRẦU</a:t>
            </a:r>
          </a:p>
        </p:txBody>
      </p:sp>
      <p:grpSp>
        <p:nvGrpSpPr>
          <p:cNvPr id="16" name="Group 16"/>
          <p:cNvGrpSpPr/>
          <p:nvPr/>
        </p:nvGrpSpPr>
        <p:grpSpPr>
          <a:xfrm>
            <a:off x="1028700" y="330930"/>
            <a:ext cx="10629901" cy="2283134"/>
            <a:chOff x="0" y="-241101"/>
            <a:chExt cx="14173202" cy="3044178"/>
          </a:xfrm>
        </p:grpSpPr>
        <p:grpSp>
          <p:nvGrpSpPr>
            <p:cNvPr id="17" name="Group 17"/>
            <p:cNvGrpSpPr/>
            <p:nvPr/>
          </p:nvGrpSpPr>
          <p:grpSpPr>
            <a:xfrm>
              <a:off x="903647" y="1639236"/>
              <a:ext cx="6724536" cy="1068374"/>
              <a:chOff x="0" y="0"/>
              <a:chExt cx="1328303" cy="211037"/>
            </a:xfrm>
          </p:grpSpPr>
          <p:sp>
            <p:nvSpPr>
              <p:cNvPr id="18" name="Freeform 18"/>
              <p:cNvSpPr/>
              <p:nvPr/>
            </p:nvSpPr>
            <p:spPr>
              <a:xfrm>
                <a:off x="0" y="0"/>
                <a:ext cx="1328303" cy="211037"/>
              </a:xfrm>
              <a:custGeom>
                <a:avLst/>
                <a:gdLst/>
                <a:ahLst/>
                <a:cxnLst/>
                <a:rect l="l" t="t" r="r" b="b"/>
                <a:pathLst>
                  <a:path w="1328303" h="211037">
                    <a:moveTo>
                      <a:pt x="78288" y="0"/>
                    </a:moveTo>
                    <a:lnTo>
                      <a:pt x="1250015" y="0"/>
                    </a:lnTo>
                    <a:cubicBezTo>
                      <a:pt x="1293253" y="0"/>
                      <a:pt x="1328303" y="35051"/>
                      <a:pt x="1328303" y="78288"/>
                    </a:cubicBezTo>
                    <a:lnTo>
                      <a:pt x="1328303" y="132749"/>
                    </a:lnTo>
                    <a:cubicBezTo>
                      <a:pt x="1328303" y="153512"/>
                      <a:pt x="1320055" y="173425"/>
                      <a:pt x="1305373" y="188107"/>
                    </a:cubicBezTo>
                    <a:cubicBezTo>
                      <a:pt x="1290692" y="202789"/>
                      <a:pt x="1270779" y="211037"/>
                      <a:pt x="1250015" y="211037"/>
                    </a:cubicBezTo>
                    <a:lnTo>
                      <a:pt x="78288" y="211037"/>
                    </a:lnTo>
                    <a:cubicBezTo>
                      <a:pt x="57525" y="211037"/>
                      <a:pt x="37612" y="202789"/>
                      <a:pt x="22930" y="188107"/>
                    </a:cubicBezTo>
                    <a:cubicBezTo>
                      <a:pt x="8248" y="173425"/>
                      <a:pt x="0" y="153512"/>
                      <a:pt x="0" y="132749"/>
                    </a:cubicBezTo>
                    <a:lnTo>
                      <a:pt x="0" y="78288"/>
                    </a:lnTo>
                    <a:cubicBezTo>
                      <a:pt x="0" y="57525"/>
                      <a:pt x="8248" y="37612"/>
                      <a:pt x="22930" y="22930"/>
                    </a:cubicBezTo>
                    <a:cubicBezTo>
                      <a:pt x="37612" y="8248"/>
                      <a:pt x="57525" y="0"/>
                      <a:pt x="78288" y="0"/>
                    </a:cubicBezTo>
                    <a:close/>
                  </a:path>
                </a:pathLst>
              </a:custGeom>
              <a:solidFill>
                <a:srgbClr val="ECF8E9"/>
              </a:solidFill>
            </p:spPr>
            <p:txBody>
              <a:bodyPr/>
              <a:lstStyle/>
              <a:p>
                <a:endParaRPr lang="en-GB"/>
              </a:p>
            </p:txBody>
          </p:sp>
          <p:sp>
            <p:nvSpPr>
              <p:cNvPr id="19" name="TextBox 19"/>
              <p:cNvSpPr txBox="1"/>
              <p:nvPr/>
            </p:nvSpPr>
            <p:spPr>
              <a:xfrm>
                <a:off x="0" y="-85725"/>
                <a:ext cx="1328303" cy="296762"/>
              </a:xfrm>
              <a:prstGeom prst="rect">
                <a:avLst/>
              </a:prstGeom>
            </p:spPr>
            <p:txBody>
              <a:bodyPr lIns="50800" tIns="50800" rIns="50800" bIns="50800" rtlCol="0" anchor="ctr"/>
              <a:lstStyle/>
              <a:p>
                <a:pPr algn="just">
                  <a:lnSpc>
                    <a:spcPts val="4900"/>
                  </a:lnSpc>
                </a:pPr>
                <a:endParaRPr/>
              </a:p>
            </p:txBody>
          </p:sp>
        </p:grpSp>
        <p:sp>
          <p:nvSpPr>
            <p:cNvPr id="20" name="TextBox 20"/>
            <p:cNvSpPr txBox="1"/>
            <p:nvPr/>
          </p:nvSpPr>
          <p:spPr>
            <a:xfrm>
              <a:off x="0" y="1560693"/>
              <a:ext cx="8193267" cy="1242384"/>
            </a:xfrm>
            <a:prstGeom prst="rect">
              <a:avLst/>
            </a:prstGeom>
          </p:spPr>
          <p:txBody>
            <a:bodyPr lIns="0" tIns="0" rIns="0" bIns="0" rtlCol="0" anchor="t">
              <a:spAutoFit/>
            </a:bodyPr>
            <a:lstStyle/>
            <a:p>
              <a:pPr algn="ctr">
                <a:lnSpc>
                  <a:spcPts val="7699"/>
                </a:lnSpc>
                <a:spcBef>
                  <a:spcPct val="0"/>
                </a:spcBef>
              </a:pPr>
              <a:r>
                <a:rPr lang="en-US" sz="5499">
                  <a:solidFill>
                    <a:srgbClr val="000000"/>
                  </a:solidFill>
                  <a:latin typeface="#9Slide05 VL Fadilla"/>
                </a:rPr>
                <a:t>c. Cảm xúc trữ tình</a:t>
              </a:r>
            </a:p>
          </p:txBody>
        </p:sp>
        <p:grpSp>
          <p:nvGrpSpPr>
            <p:cNvPr id="21" name="Group 21"/>
            <p:cNvGrpSpPr/>
            <p:nvPr/>
          </p:nvGrpSpPr>
          <p:grpSpPr>
            <a:xfrm>
              <a:off x="0" y="-241101"/>
              <a:ext cx="14173202" cy="1619618"/>
              <a:chOff x="0" y="-47625"/>
              <a:chExt cx="2799645" cy="319925"/>
            </a:xfrm>
          </p:grpSpPr>
          <p:sp>
            <p:nvSpPr>
              <p:cNvPr id="22" name="Freeform 22"/>
              <p:cNvSpPr/>
              <p:nvPr/>
            </p:nvSpPr>
            <p:spPr>
              <a:xfrm>
                <a:off x="0" y="0"/>
                <a:ext cx="2799645" cy="272300"/>
              </a:xfrm>
              <a:custGeom>
                <a:avLst/>
                <a:gdLst/>
                <a:ahLst/>
                <a:cxnLst/>
                <a:rect l="l" t="t" r="r" b="b"/>
                <a:pathLst>
                  <a:path w="1807789" h="272300">
                    <a:moveTo>
                      <a:pt x="57523" y="0"/>
                    </a:moveTo>
                    <a:lnTo>
                      <a:pt x="1750265" y="0"/>
                    </a:lnTo>
                    <a:cubicBezTo>
                      <a:pt x="1782035" y="0"/>
                      <a:pt x="1807789" y="25754"/>
                      <a:pt x="1807789" y="57523"/>
                    </a:cubicBezTo>
                    <a:lnTo>
                      <a:pt x="1807789" y="214776"/>
                    </a:lnTo>
                    <a:cubicBezTo>
                      <a:pt x="1807789" y="230032"/>
                      <a:pt x="1801728" y="244664"/>
                      <a:pt x="1790941" y="255451"/>
                    </a:cubicBezTo>
                    <a:cubicBezTo>
                      <a:pt x="1780153" y="266239"/>
                      <a:pt x="1765522" y="272300"/>
                      <a:pt x="1750265" y="272300"/>
                    </a:cubicBezTo>
                    <a:lnTo>
                      <a:pt x="57523" y="272300"/>
                    </a:lnTo>
                    <a:cubicBezTo>
                      <a:pt x="42267" y="272300"/>
                      <a:pt x="27636" y="266239"/>
                      <a:pt x="16848" y="255451"/>
                    </a:cubicBezTo>
                    <a:cubicBezTo>
                      <a:pt x="6060" y="244664"/>
                      <a:pt x="0" y="230032"/>
                      <a:pt x="0" y="214776"/>
                    </a:cubicBezTo>
                    <a:lnTo>
                      <a:pt x="0" y="57523"/>
                    </a:lnTo>
                    <a:cubicBezTo>
                      <a:pt x="0" y="42267"/>
                      <a:pt x="6060" y="27636"/>
                      <a:pt x="16848" y="16848"/>
                    </a:cubicBezTo>
                    <a:cubicBezTo>
                      <a:pt x="27636" y="6060"/>
                      <a:pt x="42267" y="0"/>
                      <a:pt x="57523" y="0"/>
                    </a:cubicBezTo>
                    <a:close/>
                  </a:path>
                </a:pathLst>
              </a:custGeom>
              <a:solidFill>
                <a:srgbClr val="C4DFBD"/>
              </a:solidFill>
            </p:spPr>
            <p:txBody>
              <a:bodyPr/>
              <a:lstStyle/>
              <a:p>
                <a:endParaRPr lang="en-GB"/>
              </a:p>
            </p:txBody>
          </p:sp>
          <p:sp>
            <p:nvSpPr>
              <p:cNvPr id="23" name="TextBox 23"/>
              <p:cNvSpPr txBox="1"/>
              <p:nvPr/>
            </p:nvSpPr>
            <p:spPr>
              <a:xfrm>
                <a:off x="0" y="-47625"/>
                <a:ext cx="1807789" cy="319925"/>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230476" y="233467"/>
              <a:ext cx="13942725" cy="1196909"/>
            </a:xfrm>
            <a:prstGeom prst="rect">
              <a:avLst/>
            </a:prstGeom>
          </p:spPr>
          <p:txBody>
            <a:bodyPr wrap="square" lIns="0" tIns="0" rIns="0" bIns="0" rtlCol="0" anchor="t">
              <a:spAutoFit/>
            </a:bodyPr>
            <a:lstStyle/>
            <a:p>
              <a:pPr>
                <a:lnSpc>
                  <a:spcPts val="6999"/>
                </a:lnSpc>
                <a:spcBef>
                  <a:spcPct val="0"/>
                </a:spcBef>
              </a:pPr>
              <a:r>
                <a:rPr lang="en-US" sz="4999" dirty="0">
                  <a:solidFill>
                    <a:srgbClr val="000000"/>
                  </a:solidFill>
                  <a:latin typeface="#9Slide07 SVNUT Triumph Press"/>
                </a:rPr>
                <a:t>3.2. </a:t>
              </a:r>
              <a:r>
                <a:rPr lang="en-US" sz="4999" dirty="0" err="1">
                  <a:solidFill>
                    <a:srgbClr val="000000"/>
                  </a:solidFill>
                  <a:latin typeface="#9Slide07 SVNUT Triumph Press"/>
                </a:rPr>
                <a:t>Khám</a:t>
              </a:r>
              <a:r>
                <a:rPr lang="en-US" sz="4999" dirty="0">
                  <a:solidFill>
                    <a:srgbClr val="000000"/>
                  </a:solidFill>
                  <a:latin typeface="#9Slide07 SVNUT Triumph Press"/>
                </a:rPr>
                <a:t> </a:t>
              </a:r>
              <a:r>
                <a:rPr lang="en-US" sz="4999" dirty="0" err="1">
                  <a:solidFill>
                    <a:srgbClr val="000000"/>
                  </a:solidFill>
                  <a:latin typeface="#9Slide07 SVNUT Triumph Press"/>
                </a:rPr>
                <a:t>phá</a:t>
              </a:r>
              <a:r>
                <a:rPr lang="en-US" sz="4999" dirty="0">
                  <a:solidFill>
                    <a:srgbClr val="000000"/>
                  </a:solidFill>
                  <a:latin typeface="#9Slide07 SVNUT Triumph Press"/>
                </a:rPr>
                <a:t> </a:t>
              </a:r>
              <a:r>
                <a:rPr lang="en-US" sz="4999" dirty="0" err="1">
                  <a:solidFill>
                    <a:srgbClr val="000000"/>
                  </a:solidFill>
                  <a:latin typeface="#9Slide07 SVNUT Triumph Press"/>
                </a:rPr>
                <a:t>văn</a:t>
              </a:r>
              <a:r>
                <a:rPr lang="en-US" sz="4999" dirty="0">
                  <a:solidFill>
                    <a:srgbClr val="000000"/>
                  </a:solidFill>
                  <a:latin typeface="#9Slide07 SVNUT Triumph Press"/>
                </a:rPr>
                <a:t> </a:t>
              </a:r>
              <a:r>
                <a:rPr lang="en-US" sz="4999" dirty="0" err="1">
                  <a:solidFill>
                    <a:srgbClr val="000000"/>
                  </a:solidFill>
                  <a:latin typeface="#9Slide07 SVNUT Triumph Press"/>
                </a:rPr>
                <a:t>bản</a:t>
              </a:r>
              <a:endParaRPr lang="en-US" sz="4999" dirty="0">
                <a:solidFill>
                  <a:srgbClr val="000000"/>
                </a:solidFill>
                <a:latin typeface="#9Slide07 SVNUT Triumph Press"/>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animBg="1"/>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9000"/>
            </a:blip>
            <a:stretch>
              <a:fillRect l="-27462" r="-27462" b="-289203"/>
            </a:stretch>
          </a:blipFill>
        </p:spPr>
        <p:txBody>
          <a:bodyPr/>
          <a:lstStyle/>
          <a:p>
            <a:endParaRPr lang="en-GB"/>
          </a:p>
        </p:txBody>
      </p:sp>
      <p:sp>
        <p:nvSpPr>
          <p:cNvPr id="3" name="Freeform 3"/>
          <p:cNvSpPr/>
          <p:nvPr/>
        </p:nvSpPr>
        <p:spPr>
          <a:xfrm>
            <a:off x="8667506" y="-1290606"/>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3"/>
            <a:stretch>
              <a:fillRect/>
            </a:stretch>
          </a:blipFill>
        </p:spPr>
        <p:txBody>
          <a:bodyPr/>
          <a:lstStyle/>
          <a:p>
            <a:endParaRPr lang="en-GB"/>
          </a:p>
        </p:txBody>
      </p:sp>
      <p:grpSp>
        <p:nvGrpSpPr>
          <p:cNvPr id="4" name="Group 4"/>
          <p:cNvGrpSpPr/>
          <p:nvPr/>
        </p:nvGrpSpPr>
        <p:grpSpPr>
          <a:xfrm>
            <a:off x="15700260" y="413979"/>
            <a:ext cx="2263329" cy="2263329"/>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18826" r="-18826"/>
              </a:stretch>
            </a:blipFill>
          </p:spPr>
          <p:txBody>
            <a:bodyPr/>
            <a:lstStyle/>
            <a:p>
              <a:endParaRPr lang="en-GB"/>
            </a:p>
          </p:txBody>
        </p:sp>
      </p:grpSp>
      <p:grpSp>
        <p:nvGrpSpPr>
          <p:cNvPr id="6" name="Group 6"/>
          <p:cNvGrpSpPr/>
          <p:nvPr/>
        </p:nvGrpSpPr>
        <p:grpSpPr>
          <a:xfrm>
            <a:off x="7275227" y="2406935"/>
            <a:ext cx="7090653" cy="985390"/>
            <a:chOff x="0" y="0"/>
            <a:chExt cx="1867497" cy="259527"/>
          </a:xfrm>
        </p:grpSpPr>
        <p:sp>
          <p:nvSpPr>
            <p:cNvPr id="7" name="Freeform 7"/>
            <p:cNvSpPr/>
            <p:nvPr/>
          </p:nvSpPr>
          <p:spPr>
            <a:xfrm>
              <a:off x="0" y="0"/>
              <a:ext cx="1867497" cy="259527"/>
            </a:xfrm>
            <a:custGeom>
              <a:avLst/>
              <a:gdLst/>
              <a:ahLst/>
              <a:cxnLst/>
              <a:rect l="l" t="t" r="r" b="b"/>
              <a:pathLst>
                <a:path w="1867497" h="259527">
                  <a:moveTo>
                    <a:pt x="55684" y="0"/>
                  </a:moveTo>
                  <a:lnTo>
                    <a:pt x="1811813" y="0"/>
                  </a:lnTo>
                  <a:cubicBezTo>
                    <a:pt x="1842566" y="0"/>
                    <a:pt x="1867497" y="24931"/>
                    <a:pt x="1867497" y="55684"/>
                  </a:cubicBezTo>
                  <a:lnTo>
                    <a:pt x="1867497" y="203842"/>
                  </a:lnTo>
                  <a:cubicBezTo>
                    <a:pt x="1867497" y="234596"/>
                    <a:pt x="1842566" y="259527"/>
                    <a:pt x="1811813" y="259527"/>
                  </a:cubicBezTo>
                  <a:lnTo>
                    <a:pt x="55684" y="259527"/>
                  </a:lnTo>
                  <a:cubicBezTo>
                    <a:pt x="24931" y="259527"/>
                    <a:pt x="0" y="234596"/>
                    <a:pt x="0" y="203842"/>
                  </a:cubicBezTo>
                  <a:lnTo>
                    <a:pt x="0" y="55684"/>
                  </a:lnTo>
                  <a:cubicBezTo>
                    <a:pt x="0" y="24931"/>
                    <a:pt x="24931" y="0"/>
                    <a:pt x="55684" y="0"/>
                  </a:cubicBezTo>
                  <a:close/>
                </a:path>
              </a:pathLst>
            </a:custGeom>
            <a:solidFill>
              <a:srgbClr val="E7F1E4"/>
            </a:solidFill>
          </p:spPr>
          <p:txBody>
            <a:bodyPr/>
            <a:lstStyle/>
            <a:p>
              <a:endParaRPr lang="en-GB"/>
            </a:p>
          </p:txBody>
        </p:sp>
        <p:sp>
          <p:nvSpPr>
            <p:cNvPr id="8" name="TextBox 8"/>
            <p:cNvSpPr txBox="1"/>
            <p:nvPr/>
          </p:nvSpPr>
          <p:spPr>
            <a:xfrm>
              <a:off x="0" y="-85725"/>
              <a:ext cx="1867497" cy="345252"/>
            </a:xfrm>
            <a:prstGeom prst="rect">
              <a:avLst/>
            </a:prstGeom>
          </p:spPr>
          <p:txBody>
            <a:bodyPr lIns="50800" tIns="50800" rIns="50800" bIns="50800" rtlCol="0" anchor="ctr"/>
            <a:lstStyle/>
            <a:p>
              <a:pPr algn="just">
                <a:lnSpc>
                  <a:spcPts val="4900"/>
                </a:lnSpc>
              </a:pPr>
              <a:endParaRPr/>
            </a:p>
          </p:txBody>
        </p:sp>
      </p:grpSp>
      <p:sp>
        <p:nvSpPr>
          <p:cNvPr id="9" name="Freeform 9"/>
          <p:cNvSpPr/>
          <p:nvPr/>
        </p:nvSpPr>
        <p:spPr>
          <a:xfrm>
            <a:off x="-1354347" y="4535840"/>
            <a:ext cx="5815021" cy="6216854"/>
          </a:xfrm>
          <a:custGeom>
            <a:avLst/>
            <a:gdLst/>
            <a:ahLst/>
            <a:cxnLst/>
            <a:rect l="l" t="t" r="r" b="b"/>
            <a:pathLst>
              <a:path w="5815021" h="6216854">
                <a:moveTo>
                  <a:pt x="0" y="0"/>
                </a:moveTo>
                <a:lnTo>
                  <a:pt x="5815021" y="0"/>
                </a:lnTo>
                <a:lnTo>
                  <a:pt x="5815021" y="6216854"/>
                </a:lnTo>
                <a:lnTo>
                  <a:pt x="0" y="6216854"/>
                </a:lnTo>
                <a:lnTo>
                  <a:pt x="0" y="0"/>
                </a:lnTo>
                <a:close/>
              </a:path>
            </a:pathLst>
          </a:custGeom>
          <a:blipFill>
            <a:blip r:embed="rId5"/>
            <a:stretch>
              <a:fillRect t="-24031" b="-8229"/>
            </a:stretch>
          </a:blipFill>
        </p:spPr>
        <p:txBody>
          <a:bodyPr/>
          <a:lstStyle/>
          <a:p>
            <a:endParaRPr lang="en-GB"/>
          </a:p>
        </p:txBody>
      </p:sp>
      <p:sp>
        <p:nvSpPr>
          <p:cNvPr id="10" name="TextBox 10"/>
          <p:cNvSpPr txBox="1"/>
          <p:nvPr/>
        </p:nvSpPr>
        <p:spPr>
          <a:xfrm>
            <a:off x="7501932" y="2567615"/>
            <a:ext cx="6341731" cy="615950"/>
          </a:xfrm>
          <a:prstGeom prst="rect">
            <a:avLst/>
          </a:prstGeom>
        </p:spPr>
        <p:txBody>
          <a:bodyPr lIns="0" tIns="0" rIns="0" bIns="0" rtlCol="0" anchor="t">
            <a:spAutoFit/>
          </a:bodyPr>
          <a:lstStyle/>
          <a:p>
            <a:pPr algn="just">
              <a:lnSpc>
                <a:spcPts val="4900"/>
              </a:lnSpc>
              <a:spcBef>
                <a:spcPct val="0"/>
              </a:spcBef>
            </a:pPr>
            <a:r>
              <a:rPr lang="en-US" sz="3500">
                <a:solidFill>
                  <a:srgbClr val="0C0C0B"/>
                </a:solidFill>
                <a:latin typeface="Roboto Condensed Bold Italics"/>
              </a:rPr>
              <a:t>*Chất dân gian trong bài “Mời trầu”:</a:t>
            </a:r>
          </a:p>
        </p:txBody>
      </p:sp>
      <p:graphicFrame>
        <p:nvGraphicFramePr>
          <p:cNvPr id="11" name="Table 11"/>
          <p:cNvGraphicFramePr>
            <a:graphicFrameLocks noGrp="1"/>
          </p:cNvGraphicFramePr>
          <p:nvPr/>
        </p:nvGraphicFramePr>
        <p:xfrm>
          <a:off x="3677519" y="3524701"/>
          <a:ext cx="14286069" cy="6653114"/>
        </p:xfrm>
        <a:graphic>
          <a:graphicData uri="http://schemas.openxmlformats.org/drawingml/2006/table">
            <a:tbl>
              <a:tblPr/>
              <a:tblGrid>
                <a:gridCol w="2710752">
                  <a:extLst>
                    <a:ext uri="{9D8B030D-6E8A-4147-A177-3AD203B41FA5}">
                      <a16:colId xmlns:a16="http://schemas.microsoft.com/office/drawing/2014/main" val="20000"/>
                    </a:ext>
                  </a:extLst>
                </a:gridCol>
                <a:gridCol w="11575317">
                  <a:extLst>
                    <a:ext uri="{9D8B030D-6E8A-4147-A177-3AD203B41FA5}">
                      <a16:colId xmlns:a16="http://schemas.microsoft.com/office/drawing/2014/main" val="20001"/>
                    </a:ext>
                  </a:extLst>
                </a:gridCol>
              </a:tblGrid>
              <a:tr h="854244">
                <a:tc>
                  <a:txBody>
                    <a:bodyPr/>
                    <a:lstStyle/>
                    <a:p>
                      <a:pPr algn="ctr">
                        <a:lnSpc>
                          <a:spcPts val="4200"/>
                        </a:lnSpc>
                        <a:defRPr/>
                      </a:pPr>
                      <a:r>
                        <a:rPr lang="en-US" sz="3500">
                          <a:solidFill>
                            <a:srgbClr val="000000"/>
                          </a:solidFill>
                          <a:latin typeface="Roboto Condensed Bold"/>
                        </a:rPr>
                        <a:t>Đặc điểm</a:t>
                      </a:r>
                      <a:endParaRPr lang="en-US" sz="1100"/>
                    </a:p>
                  </a:txBody>
                  <a:tcPr marL="76200" marR="76200" marT="76200" marB="76200" anchor="ctr">
                    <a:lnL w="9525" cap="flat" cmpd="sng" algn="ctr">
                      <a:solidFill>
                        <a:srgbClr val="04737F"/>
                      </a:solidFill>
                      <a:prstDash val="solid"/>
                      <a:round/>
                      <a:headEnd type="none" w="med" len="med"/>
                      <a:tailEnd type="none" w="med" len="med"/>
                    </a:lnL>
                    <a:lnR w="9525" cap="flat" cmpd="sng" algn="ctr">
                      <a:solidFill>
                        <a:srgbClr val="04737F"/>
                      </a:solidFill>
                      <a:prstDash val="solid"/>
                      <a:round/>
                      <a:headEnd type="none" w="med" len="med"/>
                      <a:tailEnd type="none" w="med" len="med"/>
                    </a:lnR>
                    <a:lnT w="9525" cap="flat" cmpd="sng" algn="ctr">
                      <a:solidFill>
                        <a:srgbClr val="04737F"/>
                      </a:solidFill>
                      <a:prstDash val="solid"/>
                      <a:round/>
                      <a:headEnd type="none" w="med" len="med"/>
                      <a:tailEnd type="none" w="med" len="med"/>
                    </a:lnT>
                    <a:lnB w="9525" cap="flat" cmpd="sng" algn="ctr">
                      <a:solidFill>
                        <a:srgbClr val="04737F"/>
                      </a:solidFill>
                      <a:prstDash val="sysDash"/>
                      <a:round/>
                      <a:headEnd type="none" w="med" len="med"/>
                      <a:tailEnd type="none" w="med" len="med"/>
                    </a:lnB>
                    <a:solidFill>
                      <a:srgbClr val="E7F1E4"/>
                    </a:solidFill>
                  </a:tcPr>
                </a:tc>
                <a:tc>
                  <a:txBody>
                    <a:bodyPr/>
                    <a:lstStyle/>
                    <a:p>
                      <a:pPr algn="ctr">
                        <a:lnSpc>
                          <a:spcPts val="4200"/>
                        </a:lnSpc>
                        <a:defRPr/>
                      </a:pPr>
                      <a:r>
                        <a:rPr lang="en-US" sz="3500">
                          <a:solidFill>
                            <a:srgbClr val="000000"/>
                          </a:solidFill>
                          <a:latin typeface="Roboto Condensed Bold"/>
                        </a:rPr>
                        <a:t>Biểu hiện trong văn bản</a:t>
                      </a:r>
                      <a:endParaRPr lang="en-US" sz="1100"/>
                    </a:p>
                  </a:txBody>
                  <a:tcPr marL="76200" marR="76200" marT="76200" marB="76200" anchor="ctr">
                    <a:lnL w="9525" cap="flat" cmpd="sng" algn="ctr">
                      <a:solidFill>
                        <a:srgbClr val="04737F"/>
                      </a:solidFill>
                      <a:prstDash val="solid"/>
                      <a:round/>
                      <a:headEnd type="none" w="med" len="med"/>
                      <a:tailEnd type="none" w="med" len="med"/>
                    </a:lnL>
                    <a:lnR w="9525" cap="flat" cmpd="sng" algn="ctr">
                      <a:solidFill>
                        <a:srgbClr val="04737F"/>
                      </a:solidFill>
                      <a:prstDash val="solid"/>
                      <a:round/>
                      <a:headEnd type="none" w="med" len="med"/>
                      <a:tailEnd type="none" w="med" len="med"/>
                    </a:lnR>
                    <a:lnT w="9525" cap="flat" cmpd="sng" algn="ctr">
                      <a:solidFill>
                        <a:srgbClr val="04737F"/>
                      </a:solidFill>
                      <a:prstDash val="solid"/>
                      <a:round/>
                      <a:headEnd type="none" w="med" len="med"/>
                      <a:tailEnd type="none" w="med" len="med"/>
                    </a:lnT>
                    <a:lnB w="9525" cap="flat" cmpd="sng" algn="ctr">
                      <a:solidFill>
                        <a:srgbClr val="04737F"/>
                      </a:solidFill>
                      <a:prstDash val="sysDash"/>
                      <a:round/>
                      <a:headEnd type="none" w="med" len="med"/>
                      <a:tailEnd type="none" w="med" len="med"/>
                    </a:lnB>
                    <a:solidFill>
                      <a:srgbClr val="E7F1E4"/>
                    </a:solidFill>
                  </a:tcPr>
                </a:tc>
                <a:extLst>
                  <a:ext uri="{0D108BD9-81ED-4DB2-BD59-A6C34878D82A}">
                    <a16:rowId xmlns:a16="http://schemas.microsoft.com/office/drawing/2014/main" val="10000"/>
                  </a:ext>
                </a:extLst>
              </a:tr>
              <a:tr h="5798870">
                <a:tc>
                  <a:txBody>
                    <a:bodyPr/>
                    <a:lstStyle/>
                    <a:p>
                      <a:pPr algn="just">
                        <a:lnSpc>
                          <a:spcPts val="4080"/>
                        </a:lnSpc>
                        <a:defRPr/>
                      </a:pPr>
                      <a:r>
                        <a:rPr lang="en-US" sz="3400">
                          <a:solidFill>
                            <a:srgbClr val="000000"/>
                          </a:solidFill>
                          <a:latin typeface="Roboto Condensed"/>
                        </a:rPr>
                        <a:t>Bài thơ có những từ ngữ dân gian: thành ngữ, tục ngữ, cao dao</a:t>
                      </a:r>
                      <a:endParaRPr lang="en-US" sz="1100"/>
                    </a:p>
                  </a:txBody>
                  <a:tcPr marL="76200" marR="76200" marT="76200" marB="76200" anchor="ctr">
                    <a:lnL w="9525" cap="flat" cmpd="sng" algn="ctr">
                      <a:solidFill>
                        <a:srgbClr val="04737F"/>
                      </a:solidFill>
                      <a:prstDash val="solid"/>
                      <a:round/>
                      <a:headEnd type="none" w="med" len="med"/>
                      <a:tailEnd type="none" w="med" len="med"/>
                    </a:lnL>
                    <a:lnR w="9525" cap="flat" cmpd="sng" algn="ctr">
                      <a:solidFill>
                        <a:srgbClr val="04737F"/>
                      </a:solidFill>
                      <a:prstDash val="solid"/>
                      <a:round/>
                      <a:headEnd type="none" w="med" len="med"/>
                      <a:tailEnd type="none" w="med" len="med"/>
                    </a:lnR>
                    <a:lnT w="9525" cap="flat" cmpd="sng" algn="ctr">
                      <a:solidFill>
                        <a:srgbClr val="04737F"/>
                      </a:solidFill>
                      <a:prstDash val="sysDash"/>
                      <a:round/>
                      <a:headEnd type="none" w="med" len="med"/>
                      <a:tailEnd type="none" w="med" len="med"/>
                    </a:lnT>
                    <a:lnB w="9525" cap="flat" cmpd="sng" algn="ctr">
                      <a:solidFill>
                        <a:srgbClr val="04737F"/>
                      </a:solidFill>
                      <a:prstDash val="solid"/>
                      <a:round/>
                      <a:headEnd type="none" w="med" len="med"/>
                      <a:tailEnd type="none" w="med" len="med"/>
                    </a:lnB>
                  </a:tcPr>
                </a:tc>
                <a:tc>
                  <a:txBody>
                    <a:bodyPr/>
                    <a:lstStyle/>
                    <a:p>
                      <a:pPr marL="734061" lvl="1" indent="-367031" algn="l">
                        <a:lnSpc>
                          <a:spcPts val="4760"/>
                        </a:lnSpc>
                        <a:buFont typeface="Arial"/>
                        <a:buChar char="•"/>
                        <a:defRPr/>
                      </a:pPr>
                      <a:r>
                        <a:rPr lang="en-US" sz="3400">
                          <a:solidFill>
                            <a:srgbClr val="000000"/>
                          </a:solidFill>
                          <a:latin typeface="Roboto Condensed"/>
                        </a:rPr>
                        <a:t>Quả cau nho nhỏ:</a:t>
                      </a:r>
                      <a:r>
                        <a:rPr lang="en-US" sz="3400">
                          <a:solidFill>
                            <a:srgbClr val="000000"/>
                          </a:solidFill>
                          <a:latin typeface="Roboto Condensed Italics"/>
                        </a:rPr>
                        <a:t> quả cau nho nhỏ/cái vỏ vân vân/nay anh học gần/mai anh học xa,…</a:t>
                      </a:r>
                      <a:endParaRPr lang="en-US" sz="1100"/>
                    </a:p>
                    <a:p>
                      <a:pPr marL="734061" lvl="1" indent="-367031">
                        <a:lnSpc>
                          <a:spcPts val="4760"/>
                        </a:lnSpc>
                        <a:buFont typeface="Arial"/>
                        <a:buChar char="•"/>
                      </a:pPr>
                      <a:r>
                        <a:rPr lang="en-US" sz="3400">
                          <a:solidFill>
                            <a:srgbClr val="000000"/>
                          </a:solidFill>
                          <a:latin typeface="Roboto Condensed Italics"/>
                        </a:rPr>
                        <a:t>Thưa rằng tôi đi hái dâu</a:t>
                      </a:r>
                    </a:p>
                    <a:p>
                      <a:pPr>
                        <a:lnSpc>
                          <a:spcPts val="4760"/>
                        </a:lnSpc>
                      </a:pPr>
                      <a:r>
                        <a:rPr lang="en-US" sz="3400">
                          <a:solidFill>
                            <a:srgbClr val="000000"/>
                          </a:solidFill>
                          <a:latin typeface="Roboto Condensed Italics"/>
                        </a:rPr>
                        <a:t>Hai anh mở túi đưa trầu cho ăn</a:t>
                      </a:r>
                    </a:p>
                    <a:p>
                      <a:pPr marL="734061" lvl="1" indent="-367031">
                        <a:lnSpc>
                          <a:spcPts val="4760"/>
                        </a:lnSpc>
                        <a:buFont typeface="Arial"/>
                        <a:buChar char="•"/>
                      </a:pPr>
                      <a:r>
                        <a:rPr lang="en-US" sz="3400">
                          <a:solidFill>
                            <a:srgbClr val="000000"/>
                          </a:solidFill>
                          <a:latin typeface="Roboto Condensed"/>
                        </a:rPr>
                        <a:t>Miếng trầu:</a:t>
                      </a:r>
                    </a:p>
                    <a:p>
                      <a:pPr>
                        <a:lnSpc>
                          <a:spcPts val="4760"/>
                        </a:lnSpc>
                      </a:pPr>
                      <a:r>
                        <a:rPr lang="en-US" sz="3400">
                          <a:solidFill>
                            <a:srgbClr val="000000"/>
                          </a:solidFill>
                          <a:latin typeface="Roboto Condensed"/>
                        </a:rPr>
                        <a:t>+ </a:t>
                      </a:r>
                      <a:r>
                        <a:rPr lang="en-US" sz="3400">
                          <a:solidFill>
                            <a:srgbClr val="000000"/>
                          </a:solidFill>
                          <a:latin typeface="Roboto Condensed Italics"/>
                        </a:rPr>
                        <a:t>Từ ngày ăn phải miếng trầu, </a:t>
                      </a:r>
                    </a:p>
                    <a:p>
                      <a:pPr>
                        <a:lnSpc>
                          <a:spcPts val="4760"/>
                        </a:lnSpc>
                      </a:pPr>
                      <a:r>
                        <a:rPr lang="en-US" sz="3400">
                          <a:solidFill>
                            <a:srgbClr val="000000"/>
                          </a:solidFill>
                          <a:latin typeface="Roboto Condensed Italics"/>
                        </a:rPr>
                        <a:t>Miệng ăn, môi đỏ, dạ sầu đăm chiêu</a:t>
                      </a:r>
                    </a:p>
                    <a:p>
                      <a:pPr>
                        <a:lnSpc>
                          <a:spcPts val="4760"/>
                        </a:lnSpc>
                      </a:pPr>
                      <a:r>
                        <a:rPr lang="en-US" sz="3400">
                          <a:solidFill>
                            <a:srgbClr val="000000"/>
                          </a:solidFill>
                          <a:latin typeface="Roboto Condensed Italics"/>
                        </a:rPr>
                        <a:t>+ Miếng trầu là đầu câu chuyện</a:t>
                      </a:r>
                    </a:p>
                    <a:p>
                      <a:pPr>
                        <a:lnSpc>
                          <a:spcPts val="4760"/>
                        </a:lnSpc>
                      </a:pPr>
                      <a:r>
                        <a:rPr lang="en-US" sz="3400">
                          <a:solidFill>
                            <a:srgbClr val="000000"/>
                          </a:solidFill>
                          <a:latin typeface="Roboto Condensed Italics"/>
                        </a:rPr>
                        <a:t>+ Xanh vỏ đỏ lòng/ Xanh như lá, bạc như vôi</a:t>
                      </a:r>
                    </a:p>
                  </a:txBody>
                  <a:tcPr marL="76200" marR="76200" marT="76200" marB="76200" anchor="ctr">
                    <a:lnL w="9525" cap="flat" cmpd="sng" algn="ctr">
                      <a:solidFill>
                        <a:srgbClr val="04737F"/>
                      </a:solidFill>
                      <a:prstDash val="solid"/>
                      <a:round/>
                      <a:headEnd type="none" w="med" len="med"/>
                      <a:tailEnd type="none" w="med" len="med"/>
                    </a:lnL>
                    <a:lnR w="9525" cap="flat" cmpd="sng" algn="ctr">
                      <a:solidFill>
                        <a:srgbClr val="04737F"/>
                      </a:solidFill>
                      <a:prstDash val="solid"/>
                      <a:round/>
                      <a:headEnd type="none" w="med" len="med"/>
                      <a:tailEnd type="none" w="med" len="med"/>
                    </a:lnR>
                    <a:lnT w="9525" cap="flat" cmpd="sng" algn="ctr">
                      <a:solidFill>
                        <a:srgbClr val="04737F"/>
                      </a:solidFill>
                      <a:prstDash val="sysDash"/>
                      <a:round/>
                      <a:headEnd type="none" w="med" len="med"/>
                      <a:tailEnd type="none" w="med" len="med"/>
                    </a:lnT>
                    <a:lnB w="9525" cap="flat" cmpd="sng" algn="ctr">
                      <a:solidFill>
                        <a:srgbClr val="04737F"/>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pSp>
        <p:nvGrpSpPr>
          <p:cNvPr id="12" name="Group 12"/>
          <p:cNvGrpSpPr/>
          <p:nvPr/>
        </p:nvGrpSpPr>
        <p:grpSpPr>
          <a:xfrm>
            <a:off x="1028700" y="330930"/>
            <a:ext cx="10706100" cy="2283134"/>
            <a:chOff x="0" y="-241101"/>
            <a:chExt cx="14274801" cy="3044178"/>
          </a:xfrm>
        </p:grpSpPr>
        <p:grpSp>
          <p:nvGrpSpPr>
            <p:cNvPr id="13" name="Group 13"/>
            <p:cNvGrpSpPr/>
            <p:nvPr/>
          </p:nvGrpSpPr>
          <p:grpSpPr>
            <a:xfrm>
              <a:off x="903647" y="1639236"/>
              <a:ext cx="6724536" cy="1068374"/>
              <a:chOff x="0" y="0"/>
              <a:chExt cx="1328303" cy="211037"/>
            </a:xfrm>
          </p:grpSpPr>
          <p:sp>
            <p:nvSpPr>
              <p:cNvPr id="14" name="Freeform 14"/>
              <p:cNvSpPr/>
              <p:nvPr/>
            </p:nvSpPr>
            <p:spPr>
              <a:xfrm>
                <a:off x="0" y="0"/>
                <a:ext cx="1328303" cy="211037"/>
              </a:xfrm>
              <a:custGeom>
                <a:avLst/>
                <a:gdLst/>
                <a:ahLst/>
                <a:cxnLst/>
                <a:rect l="l" t="t" r="r" b="b"/>
                <a:pathLst>
                  <a:path w="1328303" h="211037">
                    <a:moveTo>
                      <a:pt x="78288" y="0"/>
                    </a:moveTo>
                    <a:lnTo>
                      <a:pt x="1250015" y="0"/>
                    </a:lnTo>
                    <a:cubicBezTo>
                      <a:pt x="1293253" y="0"/>
                      <a:pt x="1328303" y="35051"/>
                      <a:pt x="1328303" y="78288"/>
                    </a:cubicBezTo>
                    <a:lnTo>
                      <a:pt x="1328303" y="132749"/>
                    </a:lnTo>
                    <a:cubicBezTo>
                      <a:pt x="1328303" y="153512"/>
                      <a:pt x="1320055" y="173425"/>
                      <a:pt x="1305373" y="188107"/>
                    </a:cubicBezTo>
                    <a:cubicBezTo>
                      <a:pt x="1290692" y="202789"/>
                      <a:pt x="1270779" y="211037"/>
                      <a:pt x="1250015" y="211037"/>
                    </a:cubicBezTo>
                    <a:lnTo>
                      <a:pt x="78288" y="211037"/>
                    </a:lnTo>
                    <a:cubicBezTo>
                      <a:pt x="57525" y="211037"/>
                      <a:pt x="37612" y="202789"/>
                      <a:pt x="22930" y="188107"/>
                    </a:cubicBezTo>
                    <a:cubicBezTo>
                      <a:pt x="8248" y="173425"/>
                      <a:pt x="0" y="153512"/>
                      <a:pt x="0" y="132749"/>
                    </a:cubicBezTo>
                    <a:lnTo>
                      <a:pt x="0" y="78288"/>
                    </a:lnTo>
                    <a:cubicBezTo>
                      <a:pt x="0" y="57525"/>
                      <a:pt x="8248" y="37612"/>
                      <a:pt x="22930" y="22930"/>
                    </a:cubicBezTo>
                    <a:cubicBezTo>
                      <a:pt x="37612" y="8248"/>
                      <a:pt x="57525" y="0"/>
                      <a:pt x="78288" y="0"/>
                    </a:cubicBezTo>
                    <a:close/>
                  </a:path>
                </a:pathLst>
              </a:custGeom>
              <a:solidFill>
                <a:srgbClr val="ECF8E9"/>
              </a:solidFill>
            </p:spPr>
            <p:txBody>
              <a:bodyPr/>
              <a:lstStyle/>
              <a:p>
                <a:endParaRPr lang="en-GB"/>
              </a:p>
            </p:txBody>
          </p:sp>
          <p:sp>
            <p:nvSpPr>
              <p:cNvPr id="15" name="TextBox 15"/>
              <p:cNvSpPr txBox="1"/>
              <p:nvPr/>
            </p:nvSpPr>
            <p:spPr>
              <a:xfrm>
                <a:off x="0" y="-85725"/>
                <a:ext cx="1328303" cy="296762"/>
              </a:xfrm>
              <a:prstGeom prst="rect">
                <a:avLst/>
              </a:prstGeom>
            </p:spPr>
            <p:txBody>
              <a:bodyPr lIns="50800" tIns="50800" rIns="50800" bIns="50800" rtlCol="0" anchor="ctr"/>
              <a:lstStyle/>
              <a:p>
                <a:pPr algn="just">
                  <a:lnSpc>
                    <a:spcPts val="4900"/>
                  </a:lnSpc>
                </a:pPr>
                <a:endParaRPr/>
              </a:p>
            </p:txBody>
          </p:sp>
        </p:grpSp>
        <p:sp>
          <p:nvSpPr>
            <p:cNvPr id="16" name="TextBox 16"/>
            <p:cNvSpPr txBox="1"/>
            <p:nvPr/>
          </p:nvSpPr>
          <p:spPr>
            <a:xfrm>
              <a:off x="0" y="1560693"/>
              <a:ext cx="8193267" cy="1242384"/>
            </a:xfrm>
            <a:prstGeom prst="rect">
              <a:avLst/>
            </a:prstGeom>
          </p:spPr>
          <p:txBody>
            <a:bodyPr lIns="0" tIns="0" rIns="0" bIns="0" rtlCol="0" anchor="t">
              <a:spAutoFit/>
            </a:bodyPr>
            <a:lstStyle/>
            <a:p>
              <a:pPr algn="ctr">
                <a:lnSpc>
                  <a:spcPts val="7699"/>
                </a:lnSpc>
                <a:spcBef>
                  <a:spcPct val="0"/>
                </a:spcBef>
              </a:pPr>
              <a:r>
                <a:rPr lang="en-US" sz="5499">
                  <a:solidFill>
                    <a:srgbClr val="000000"/>
                  </a:solidFill>
                  <a:latin typeface="#9Slide05 VL Fadilla"/>
                </a:rPr>
                <a:t>c. Cảm xúc trữ tình</a:t>
              </a:r>
            </a:p>
          </p:txBody>
        </p:sp>
        <p:grpSp>
          <p:nvGrpSpPr>
            <p:cNvPr id="17" name="Group 17"/>
            <p:cNvGrpSpPr/>
            <p:nvPr/>
          </p:nvGrpSpPr>
          <p:grpSpPr>
            <a:xfrm>
              <a:off x="0" y="-241101"/>
              <a:ext cx="13868399" cy="1619618"/>
              <a:chOff x="0" y="-47625"/>
              <a:chExt cx="2739437" cy="319925"/>
            </a:xfrm>
          </p:grpSpPr>
          <p:sp>
            <p:nvSpPr>
              <p:cNvPr id="18" name="Freeform 18"/>
              <p:cNvSpPr/>
              <p:nvPr/>
            </p:nvSpPr>
            <p:spPr>
              <a:xfrm>
                <a:off x="0" y="0"/>
                <a:ext cx="2739437" cy="272300"/>
              </a:xfrm>
              <a:custGeom>
                <a:avLst/>
                <a:gdLst/>
                <a:ahLst/>
                <a:cxnLst/>
                <a:rect l="l" t="t" r="r" b="b"/>
                <a:pathLst>
                  <a:path w="1807789" h="272300">
                    <a:moveTo>
                      <a:pt x="57523" y="0"/>
                    </a:moveTo>
                    <a:lnTo>
                      <a:pt x="1750265" y="0"/>
                    </a:lnTo>
                    <a:cubicBezTo>
                      <a:pt x="1782035" y="0"/>
                      <a:pt x="1807789" y="25754"/>
                      <a:pt x="1807789" y="57523"/>
                    </a:cubicBezTo>
                    <a:lnTo>
                      <a:pt x="1807789" y="214776"/>
                    </a:lnTo>
                    <a:cubicBezTo>
                      <a:pt x="1807789" y="230032"/>
                      <a:pt x="1801728" y="244664"/>
                      <a:pt x="1790941" y="255451"/>
                    </a:cubicBezTo>
                    <a:cubicBezTo>
                      <a:pt x="1780153" y="266239"/>
                      <a:pt x="1765522" y="272300"/>
                      <a:pt x="1750265" y="272300"/>
                    </a:cubicBezTo>
                    <a:lnTo>
                      <a:pt x="57523" y="272300"/>
                    </a:lnTo>
                    <a:cubicBezTo>
                      <a:pt x="42267" y="272300"/>
                      <a:pt x="27636" y="266239"/>
                      <a:pt x="16848" y="255451"/>
                    </a:cubicBezTo>
                    <a:cubicBezTo>
                      <a:pt x="6060" y="244664"/>
                      <a:pt x="0" y="230032"/>
                      <a:pt x="0" y="214776"/>
                    </a:cubicBezTo>
                    <a:lnTo>
                      <a:pt x="0" y="57523"/>
                    </a:lnTo>
                    <a:cubicBezTo>
                      <a:pt x="0" y="42267"/>
                      <a:pt x="6060" y="27636"/>
                      <a:pt x="16848" y="16848"/>
                    </a:cubicBezTo>
                    <a:cubicBezTo>
                      <a:pt x="27636" y="6060"/>
                      <a:pt x="42267" y="0"/>
                      <a:pt x="57523" y="0"/>
                    </a:cubicBezTo>
                    <a:close/>
                  </a:path>
                </a:pathLst>
              </a:custGeom>
              <a:solidFill>
                <a:srgbClr val="C4DFBD"/>
              </a:solidFill>
            </p:spPr>
            <p:txBody>
              <a:bodyPr/>
              <a:lstStyle/>
              <a:p>
                <a:endParaRPr lang="en-GB"/>
              </a:p>
            </p:txBody>
          </p:sp>
          <p:sp>
            <p:nvSpPr>
              <p:cNvPr id="19" name="TextBox 19"/>
              <p:cNvSpPr txBox="1"/>
              <p:nvPr/>
            </p:nvSpPr>
            <p:spPr>
              <a:xfrm>
                <a:off x="0" y="-47625"/>
                <a:ext cx="1807789" cy="319925"/>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230476" y="233467"/>
              <a:ext cx="14044325" cy="1196909"/>
            </a:xfrm>
            <a:prstGeom prst="rect">
              <a:avLst/>
            </a:prstGeom>
          </p:spPr>
          <p:txBody>
            <a:bodyPr wrap="square" lIns="0" tIns="0" rIns="0" bIns="0" rtlCol="0" anchor="t">
              <a:spAutoFit/>
            </a:bodyPr>
            <a:lstStyle/>
            <a:p>
              <a:pPr>
                <a:lnSpc>
                  <a:spcPts val="6999"/>
                </a:lnSpc>
                <a:spcBef>
                  <a:spcPct val="0"/>
                </a:spcBef>
              </a:pPr>
              <a:r>
                <a:rPr lang="en-US" sz="4999" dirty="0">
                  <a:solidFill>
                    <a:srgbClr val="000000"/>
                  </a:solidFill>
                  <a:latin typeface="#9Slide07 SVNUT Triumph Press"/>
                </a:rPr>
                <a:t>3.2. </a:t>
              </a:r>
              <a:r>
                <a:rPr lang="en-US" sz="4999" dirty="0" err="1">
                  <a:solidFill>
                    <a:srgbClr val="000000"/>
                  </a:solidFill>
                  <a:latin typeface="#9Slide07 SVNUT Triumph Press"/>
                </a:rPr>
                <a:t>Khám</a:t>
              </a:r>
              <a:r>
                <a:rPr lang="en-US" sz="4999" dirty="0">
                  <a:solidFill>
                    <a:srgbClr val="000000"/>
                  </a:solidFill>
                  <a:latin typeface="#9Slide07 SVNUT Triumph Press"/>
                </a:rPr>
                <a:t> </a:t>
              </a:r>
              <a:r>
                <a:rPr lang="en-US" sz="4999" dirty="0" err="1">
                  <a:solidFill>
                    <a:srgbClr val="000000"/>
                  </a:solidFill>
                  <a:latin typeface="#9Slide07 SVNUT Triumph Press"/>
                </a:rPr>
                <a:t>phá</a:t>
              </a:r>
              <a:r>
                <a:rPr lang="en-US" sz="4999" dirty="0">
                  <a:solidFill>
                    <a:srgbClr val="000000"/>
                  </a:solidFill>
                  <a:latin typeface="#9Slide07 SVNUT Triumph Press"/>
                </a:rPr>
                <a:t> </a:t>
              </a:r>
              <a:r>
                <a:rPr lang="en-US" sz="4999" dirty="0" err="1">
                  <a:solidFill>
                    <a:srgbClr val="000000"/>
                  </a:solidFill>
                  <a:latin typeface="#9Slide07 SVNUT Triumph Press"/>
                </a:rPr>
                <a:t>văn</a:t>
              </a:r>
              <a:r>
                <a:rPr lang="en-US" sz="4999" dirty="0">
                  <a:solidFill>
                    <a:srgbClr val="000000"/>
                  </a:solidFill>
                  <a:latin typeface="#9Slide07 SVNUT Triumph Press"/>
                </a:rPr>
                <a:t> </a:t>
              </a:r>
              <a:r>
                <a:rPr lang="en-US" sz="4999" dirty="0" err="1">
                  <a:solidFill>
                    <a:srgbClr val="000000"/>
                  </a:solidFill>
                  <a:latin typeface="#9Slide07 SVNUT Triumph Press"/>
                </a:rPr>
                <a:t>bản</a:t>
              </a:r>
              <a:endParaRPr lang="en-US" sz="4999" dirty="0">
                <a:solidFill>
                  <a:srgbClr val="000000"/>
                </a:solidFill>
                <a:latin typeface="#9Slide07 SVNUT Triumph Press"/>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9000"/>
            </a:blip>
            <a:stretch>
              <a:fillRect l="-27462" r="-27462" b="-289203"/>
            </a:stretch>
          </a:blipFill>
        </p:spPr>
        <p:txBody>
          <a:bodyPr/>
          <a:lstStyle/>
          <a:p>
            <a:endParaRPr lang="en-GB"/>
          </a:p>
        </p:txBody>
      </p:sp>
      <p:grpSp>
        <p:nvGrpSpPr>
          <p:cNvPr id="4" name="Group 4"/>
          <p:cNvGrpSpPr/>
          <p:nvPr/>
        </p:nvGrpSpPr>
        <p:grpSpPr>
          <a:xfrm>
            <a:off x="15700260" y="413979"/>
            <a:ext cx="2263329" cy="2263329"/>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18826" r="-18826"/>
              </a:stretch>
            </a:blipFill>
          </p:spPr>
          <p:txBody>
            <a:bodyPr/>
            <a:lstStyle/>
            <a:p>
              <a:endParaRPr lang="en-GB"/>
            </a:p>
          </p:txBody>
        </p:sp>
      </p:grpSp>
      <p:grpSp>
        <p:nvGrpSpPr>
          <p:cNvPr id="6" name="Group 6"/>
          <p:cNvGrpSpPr/>
          <p:nvPr/>
        </p:nvGrpSpPr>
        <p:grpSpPr>
          <a:xfrm>
            <a:off x="7679722" y="2184613"/>
            <a:ext cx="7090653" cy="985390"/>
            <a:chOff x="0" y="0"/>
            <a:chExt cx="1867497" cy="259527"/>
          </a:xfrm>
        </p:grpSpPr>
        <p:sp>
          <p:nvSpPr>
            <p:cNvPr id="7" name="Freeform 7"/>
            <p:cNvSpPr/>
            <p:nvPr/>
          </p:nvSpPr>
          <p:spPr>
            <a:xfrm>
              <a:off x="0" y="0"/>
              <a:ext cx="1867497" cy="259527"/>
            </a:xfrm>
            <a:custGeom>
              <a:avLst/>
              <a:gdLst/>
              <a:ahLst/>
              <a:cxnLst/>
              <a:rect l="l" t="t" r="r" b="b"/>
              <a:pathLst>
                <a:path w="1867497" h="259527">
                  <a:moveTo>
                    <a:pt x="55684" y="0"/>
                  </a:moveTo>
                  <a:lnTo>
                    <a:pt x="1811813" y="0"/>
                  </a:lnTo>
                  <a:cubicBezTo>
                    <a:pt x="1842566" y="0"/>
                    <a:pt x="1867497" y="24931"/>
                    <a:pt x="1867497" y="55684"/>
                  </a:cubicBezTo>
                  <a:lnTo>
                    <a:pt x="1867497" y="203842"/>
                  </a:lnTo>
                  <a:cubicBezTo>
                    <a:pt x="1867497" y="234596"/>
                    <a:pt x="1842566" y="259527"/>
                    <a:pt x="1811813" y="259527"/>
                  </a:cubicBezTo>
                  <a:lnTo>
                    <a:pt x="55684" y="259527"/>
                  </a:lnTo>
                  <a:cubicBezTo>
                    <a:pt x="24931" y="259527"/>
                    <a:pt x="0" y="234596"/>
                    <a:pt x="0" y="203842"/>
                  </a:cubicBezTo>
                  <a:lnTo>
                    <a:pt x="0" y="55684"/>
                  </a:lnTo>
                  <a:cubicBezTo>
                    <a:pt x="0" y="24931"/>
                    <a:pt x="24931" y="0"/>
                    <a:pt x="55684" y="0"/>
                  </a:cubicBezTo>
                  <a:close/>
                </a:path>
              </a:pathLst>
            </a:custGeom>
            <a:solidFill>
              <a:srgbClr val="E7F1E4"/>
            </a:solidFill>
          </p:spPr>
          <p:txBody>
            <a:bodyPr/>
            <a:lstStyle/>
            <a:p>
              <a:endParaRPr lang="en-GB"/>
            </a:p>
          </p:txBody>
        </p:sp>
        <p:sp>
          <p:nvSpPr>
            <p:cNvPr id="8" name="TextBox 8"/>
            <p:cNvSpPr txBox="1"/>
            <p:nvPr/>
          </p:nvSpPr>
          <p:spPr>
            <a:xfrm>
              <a:off x="0" y="-85725"/>
              <a:ext cx="1867497" cy="345252"/>
            </a:xfrm>
            <a:prstGeom prst="rect">
              <a:avLst/>
            </a:prstGeom>
          </p:spPr>
          <p:txBody>
            <a:bodyPr lIns="50800" tIns="50800" rIns="50800" bIns="50800" rtlCol="0" anchor="ctr"/>
            <a:lstStyle/>
            <a:p>
              <a:pPr algn="just">
                <a:lnSpc>
                  <a:spcPts val="4900"/>
                </a:lnSpc>
              </a:pPr>
              <a:endParaRPr/>
            </a:p>
          </p:txBody>
        </p:sp>
      </p:grpSp>
      <p:sp>
        <p:nvSpPr>
          <p:cNvPr id="9" name="Freeform 9"/>
          <p:cNvSpPr/>
          <p:nvPr/>
        </p:nvSpPr>
        <p:spPr>
          <a:xfrm>
            <a:off x="-1354347" y="4535840"/>
            <a:ext cx="5815021" cy="6216854"/>
          </a:xfrm>
          <a:custGeom>
            <a:avLst/>
            <a:gdLst/>
            <a:ahLst/>
            <a:cxnLst/>
            <a:rect l="l" t="t" r="r" b="b"/>
            <a:pathLst>
              <a:path w="5815021" h="6216854">
                <a:moveTo>
                  <a:pt x="0" y="0"/>
                </a:moveTo>
                <a:lnTo>
                  <a:pt x="5815021" y="0"/>
                </a:lnTo>
                <a:lnTo>
                  <a:pt x="5815021" y="6216854"/>
                </a:lnTo>
                <a:lnTo>
                  <a:pt x="0" y="6216854"/>
                </a:lnTo>
                <a:lnTo>
                  <a:pt x="0" y="0"/>
                </a:lnTo>
                <a:close/>
              </a:path>
            </a:pathLst>
          </a:custGeom>
          <a:blipFill>
            <a:blip r:embed="rId4"/>
            <a:stretch>
              <a:fillRect t="-24031" b="-8229"/>
            </a:stretch>
          </a:blipFill>
        </p:spPr>
        <p:txBody>
          <a:bodyPr/>
          <a:lstStyle/>
          <a:p>
            <a:endParaRPr lang="en-GB"/>
          </a:p>
        </p:txBody>
      </p:sp>
      <p:sp>
        <p:nvSpPr>
          <p:cNvPr id="10" name="TextBox 10"/>
          <p:cNvSpPr txBox="1"/>
          <p:nvPr/>
        </p:nvSpPr>
        <p:spPr>
          <a:xfrm>
            <a:off x="7906427" y="2345293"/>
            <a:ext cx="6341731" cy="615950"/>
          </a:xfrm>
          <a:prstGeom prst="rect">
            <a:avLst/>
          </a:prstGeom>
        </p:spPr>
        <p:txBody>
          <a:bodyPr lIns="0" tIns="0" rIns="0" bIns="0" rtlCol="0" anchor="t">
            <a:spAutoFit/>
          </a:bodyPr>
          <a:lstStyle/>
          <a:p>
            <a:pPr algn="just">
              <a:lnSpc>
                <a:spcPts val="4900"/>
              </a:lnSpc>
              <a:spcBef>
                <a:spcPct val="0"/>
              </a:spcBef>
            </a:pPr>
            <a:r>
              <a:rPr lang="en-US" sz="3500">
                <a:solidFill>
                  <a:srgbClr val="0C0C0B"/>
                </a:solidFill>
                <a:latin typeface="Roboto Condensed Bold Italics"/>
              </a:rPr>
              <a:t>*Chất dân gian trong bài “Mời trầu”:</a:t>
            </a:r>
          </a:p>
        </p:txBody>
      </p:sp>
      <p:graphicFrame>
        <p:nvGraphicFramePr>
          <p:cNvPr id="11" name="Table 11"/>
          <p:cNvGraphicFramePr>
            <a:graphicFrameLocks noGrp="1"/>
          </p:cNvGraphicFramePr>
          <p:nvPr/>
        </p:nvGraphicFramePr>
        <p:xfrm>
          <a:off x="3677519" y="3524701"/>
          <a:ext cx="14286070" cy="6169349"/>
        </p:xfrm>
        <a:graphic>
          <a:graphicData uri="http://schemas.openxmlformats.org/drawingml/2006/table">
            <a:tbl>
              <a:tblPr/>
              <a:tblGrid>
                <a:gridCol w="7143035">
                  <a:extLst>
                    <a:ext uri="{9D8B030D-6E8A-4147-A177-3AD203B41FA5}">
                      <a16:colId xmlns:a16="http://schemas.microsoft.com/office/drawing/2014/main" val="20000"/>
                    </a:ext>
                  </a:extLst>
                </a:gridCol>
                <a:gridCol w="7143035">
                  <a:extLst>
                    <a:ext uri="{9D8B030D-6E8A-4147-A177-3AD203B41FA5}">
                      <a16:colId xmlns:a16="http://schemas.microsoft.com/office/drawing/2014/main" val="20001"/>
                    </a:ext>
                  </a:extLst>
                </a:gridCol>
              </a:tblGrid>
              <a:tr h="992897">
                <a:tc gridSpan="2">
                  <a:txBody>
                    <a:bodyPr/>
                    <a:lstStyle/>
                    <a:p>
                      <a:pPr algn="ctr">
                        <a:lnSpc>
                          <a:spcPts val="4200"/>
                        </a:lnSpc>
                        <a:defRPr/>
                      </a:pPr>
                      <a:r>
                        <a:rPr lang="en-US" sz="3500">
                          <a:solidFill>
                            <a:srgbClr val="000000"/>
                          </a:solidFill>
                          <a:latin typeface="Roboto Condensed Bold"/>
                        </a:rPr>
                        <a:t>Cách đưa yếu tố dân gian vào bài thơ:</a:t>
                      </a:r>
                      <a:endParaRPr lang="en-US" sz="1100"/>
                    </a:p>
                  </a:txBody>
                  <a:tcPr marL="76200" marR="76200" marT="76200" marB="76200" anchor="ctr">
                    <a:lnL w="9525" cap="flat" cmpd="sng" algn="ctr">
                      <a:solidFill>
                        <a:srgbClr val="04737F"/>
                      </a:solidFill>
                      <a:prstDash val="solid"/>
                      <a:round/>
                      <a:headEnd type="none" w="med" len="med"/>
                      <a:tailEnd type="none" w="med" len="med"/>
                    </a:lnL>
                    <a:lnR w="9525" cap="flat" cmpd="sng" algn="ctr">
                      <a:solidFill>
                        <a:srgbClr val="04737F"/>
                      </a:solidFill>
                      <a:prstDash val="solid"/>
                      <a:round/>
                      <a:headEnd type="none" w="med" len="med"/>
                      <a:tailEnd type="none" w="med" len="med"/>
                    </a:lnR>
                    <a:lnT w="9525" cap="flat" cmpd="sng" algn="ctr">
                      <a:solidFill>
                        <a:srgbClr val="04737F"/>
                      </a:solidFill>
                      <a:prstDash val="solid"/>
                      <a:round/>
                      <a:headEnd type="none" w="med" len="med"/>
                      <a:tailEnd type="none" w="med" len="med"/>
                    </a:lnT>
                    <a:lnB w="9525" cap="flat" cmpd="sng" algn="ctr">
                      <a:solidFill>
                        <a:srgbClr val="04737F"/>
                      </a:solidFill>
                      <a:prstDash val="sysDash"/>
                      <a:round/>
                      <a:headEnd type="none" w="med" len="med"/>
                      <a:tailEnd type="none" w="med" len="med"/>
                    </a:lnB>
                    <a:solidFill>
                      <a:srgbClr val="E7F1E4"/>
                    </a:solidFill>
                  </a:tcPr>
                </a:tc>
                <a:tc hMerge="1">
                  <a:txBody>
                    <a:bodyPr/>
                    <a:lstStyle/>
                    <a:p>
                      <a:pPr algn="ctr">
                        <a:lnSpc>
                          <a:spcPts val="4200"/>
                        </a:lnSpc>
                        <a:defRPr/>
                      </a:pPr>
                      <a:r>
                        <a:rPr lang="en-US" sz="3500">
                          <a:solidFill>
                            <a:srgbClr val="000000"/>
                          </a:solidFill>
                          <a:latin typeface="Roboto Condensed Bold"/>
                        </a:rPr>
                        <a:t>Cách đưa yếu tố dân gian vào bài thơ:</a:t>
                      </a:r>
                      <a:endParaRPr lang="en-US" sz="1100"/>
                    </a:p>
                  </a:txBody>
                  <a:tcPr marL="76200" marR="76200" marT="76200" marB="76200" anchor="ctr">
                    <a:lnL w="9525" cap="flat" cmpd="sng" algn="ctr">
                      <a:solidFill>
                        <a:srgbClr val="04737F"/>
                      </a:solidFill>
                      <a:prstDash val="solid"/>
                      <a:round/>
                      <a:headEnd type="none" w="med" len="med"/>
                      <a:tailEnd type="none" w="med" len="med"/>
                    </a:lnL>
                    <a:lnR w="9525" cap="flat" cmpd="sng" algn="ctr">
                      <a:solidFill>
                        <a:srgbClr val="04737F"/>
                      </a:solidFill>
                      <a:prstDash val="solid"/>
                      <a:round/>
                      <a:headEnd type="none" w="med" len="med"/>
                      <a:tailEnd type="none" w="med" len="med"/>
                    </a:lnR>
                    <a:lnT w="9525" cap="flat" cmpd="sng" algn="ctr">
                      <a:solidFill>
                        <a:srgbClr val="04737F"/>
                      </a:solidFill>
                      <a:prstDash val="solid"/>
                      <a:round/>
                      <a:headEnd type="none" w="med" len="med"/>
                      <a:tailEnd type="none" w="med" len="med"/>
                    </a:lnT>
                    <a:lnB w="9525" cap="flat" cmpd="sng" algn="ctr">
                      <a:solidFill>
                        <a:srgbClr val="04737F"/>
                      </a:solidFill>
                      <a:prstDash val="sysDash"/>
                      <a:round/>
                      <a:headEnd type="none" w="med" len="med"/>
                      <a:tailEnd type="none" w="med" len="med"/>
                    </a:lnB>
                    <a:solidFill>
                      <a:srgbClr val="E7F1E4"/>
                    </a:solidFill>
                  </a:tcPr>
                </a:tc>
                <a:extLst>
                  <a:ext uri="{0D108BD9-81ED-4DB2-BD59-A6C34878D82A}">
                    <a16:rowId xmlns:a16="http://schemas.microsoft.com/office/drawing/2014/main" val="10000"/>
                  </a:ext>
                </a:extLst>
              </a:tr>
              <a:tr h="5176452">
                <a:tc>
                  <a:txBody>
                    <a:bodyPr/>
                    <a:lstStyle/>
                    <a:p>
                      <a:pPr algn="just">
                        <a:lnSpc>
                          <a:spcPts val="4760"/>
                        </a:lnSpc>
                        <a:defRPr/>
                      </a:pPr>
                      <a:endParaRPr lang="en-US" sz="1100"/>
                    </a:p>
                  </a:txBody>
                  <a:tcPr marL="76200" marR="76200" marT="76200" marB="76200" anchor="ctr">
                    <a:lnL w="9525" cap="flat" cmpd="sng" algn="ctr">
                      <a:solidFill>
                        <a:srgbClr val="04737F"/>
                      </a:solidFill>
                      <a:prstDash val="solid"/>
                      <a:round/>
                      <a:headEnd type="none" w="med" len="med"/>
                      <a:tailEnd type="none" w="med" len="med"/>
                    </a:lnL>
                    <a:lnR w="9525" cap="flat" cmpd="sng" algn="ctr">
                      <a:solidFill>
                        <a:srgbClr val="04737F"/>
                      </a:solidFill>
                      <a:prstDash val="solid"/>
                      <a:round/>
                      <a:headEnd type="none" w="med" len="med"/>
                      <a:tailEnd type="none" w="med" len="med"/>
                    </a:lnR>
                    <a:lnT w="9525" cap="flat" cmpd="sng" algn="ctr">
                      <a:solidFill>
                        <a:srgbClr val="04737F"/>
                      </a:solidFill>
                      <a:prstDash val="sysDash"/>
                      <a:round/>
                      <a:headEnd type="none" w="med" len="med"/>
                      <a:tailEnd type="none" w="med" len="med"/>
                    </a:lnT>
                    <a:lnB w="9525" cap="flat" cmpd="sng" algn="ctr">
                      <a:solidFill>
                        <a:srgbClr val="04737F"/>
                      </a:solidFill>
                      <a:prstDash val="solid"/>
                      <a:round/>
                      <a:headEnd type="none" w="med" len="med"/>
                      <a:tailEnd type="none" w="med" len="med"/>
                    </a:lnB>
                  </a:tcPr>
                </a:tc>
                <a:tc>
                  <a:txBody>
                    <a:bodyPr/>
                    <a:lstStyle/>
                    <a:p>
                      <a:pPr algn="just">
                        <a:lnSpc>
                          <a:spcPts val="4760"/>
                        </a:lnSpc>
                        <a:defRPr/>
                      </a:pPr>
                      <a:endParaRPr lang="en-US" sz="1100"/>
                    </a:p>
                  </a:txBody>
                  <a:tcPr marL="76200" marR="76200" marT="76200" marB="76200" anchor="ctr">
                    <a:lnL w="9525" cap="flat" cmpd="sng" algn="ctr">
                      <a:solidFill>
                        <a:srgbClr val="04737F"/>
                      </a:solidFill>
                      <a:prstDash val="solid"/>
                      <a:round/>
                      <a:headEnd type="none" w="med" len="med"/>
                      <a:tailEnd type="none" w="med" len="med"/>
                    </a:lnL>
                    <a:lnR w="9525" cap="flat" cmpd="sng" algn="ctr">
                      <a:solidFill>
                        <a:srgbClr val="04737F"/>
                      </a:solidFill>
                      <a:prstDash val="solid"/>
                      <a:round/>
                      <a:headEnd type="none" w="med" len="med"/>
                      <a:tailEnd type="none" w="med" len="med"/>
                    </a:lnR>
                    <a:lnT w="9525" cap="flat" cmpd="sng" algn="ctr">
                      <a:solidFill>
                        <a:srgbClr val="04737F"/>
                      </a:solidFill>
                      <a:prstDash val="solid"/>
                      <a:round/>
                      <a:headEnd type="none" w="med" len="med"/>
                      <a:tailEnd type="none" w="med" len="med"/>
                    </a:lnT>
                    <a:lnB w="9525" cap="flat" cmpd="sng" algn="ctr">
                      <a:solidFill>
                        <a:srgbClr val="04737F"/>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2" name="TextBox 12"/>
          <p:cNvSpPr txBox="1"/>
          <p:nvPr/>
        </p:nvSpPr>
        <p:spPr>
          <a:xfrm>
            <a:off x="11225049" y="5105400"/>
            <a:ext cx="6341731" cy="3477934"/>
          </a:xfrm>
          <a:prstGeom prst="rect">
            <a:avLst/>
          </a:prstGeom>
        </p:spPr>
        <p:txBody>
          <a:bodyPr lIns="0" tIns="0" rIns="0" bIns="0" rtlCol="0" anchor="t">
            <a:spAutoFit/>
          </a:bodyPr>
          <a:lstStyle/>
          <a:p>
            <a:pPr algn="just">
              <a:lnSpc>
                <a:spcPts val="4620"/>
              </a:lnSpc>
              <a:spcBef>
                <a:spcPct val="0"/>
              </a:spcBef>
            </a:pPr>
            <a:r>
              <a:rPr lang="en-US" sz="3300">
                <a:solidFill>
                  <a:srgbClr val="0C0C0B"/>
                </a:solidFill>
                <a:latin typeface="Roboto Condensed"/>
              </a:rPr>
              <a:t>Các từ ngữ gợi nhớ tới ca dao/tục ngữ có tác dụng biểu đạt nghĩa gốc; bên cạnh đó còn được tác giả g</a:t>
            </a:r>
            <a:r>
              <a:rPr lang="en-US" sz="3300">
                <a:solidFill>
                  <a:srgbClr val="0C0C0B"/>
                </a:solidFill>
                <a:latin typeface="Roboto Condensed Bold"/>
              </a:rPr>
              <a:t>hép thêm từ mới, thành phần mới </a:t>
            </a:r>
            <a:r>
              <a:rPr lang="en-US" sz="3300">
                <a:solidFill>
                  <a:srgbClr val="0C0C0B"/>
                </a:solidFill>
                <a:latin typeface="Roboto Condensed"/>
              </a:rPr>
              <a:t>để tạo cách diễn đạt theo </a:t>
            </a:r>
            <a:r>
              <a:rPr lang="en-US" sz="3300">
                <a:solidFill>
                  <a:srgbClr val="0C0C0B"/>
                </a:solidFill>
                <a:latin typeface="Roboto Condensed Bold"/>
              </a:rPr>
              <a:t>phong cách riêng của nhà thơ.</a:t>
            </a:r>
          </a:p>
        </p:txBody>
      </p:sp>
      <p:sp>
        <p:nvSpPr>
          <p:cNvPr id="13" name="TextBox 13"/>
          <p:cNvSpPr txBox="1"/>
          <p:nvPr/>
        </p:nvSpPr>
        <p:spPr>
          <a:xfrm>
            <a:off x="3979246" y="4876798"/>
            <a:ext cx="6590489" cy="4626750"/>
          </a:xfrm>
          <a:prstGeom prst="rect">
            <a:avLst/>
          </a:prstGeom>
        </p:spPr>
        <p:txBody>
          <a:bodyPr lIns="0" tIns="0" rIns="0" bIns="0" rtlCol="0" anchor="t">
            <a:spAutoFit/>
          </a:bodyPr>
          <a:lstStyle/>
          <a:p>
            <a:pPr algn="just">
              <a:lnSpc>
                <a:spcPts val="4584"/>
              </a:lnSpc>
              <a:spcBef>
                <a:spcPct val="0"/>
              </a:spcBef>
            </a:pPr>
            <a:r>
              <a:rPr lang="en-US" sz="3274">
                <a:solidFill>
                  <a:srgbClr val="0C0C0B"/>
                </a:solidFill>
                <a:latin typeface="Roboto Condensed"/>
              </a:rPr>
              <a:t>không sử dụng nguyên một câu ca dao/thành ngữ/tục ngữ mà chủ yếu dùng </a:t>
            </a:r>
            <a:r>
              <a:rPr lang="en-US" sz="3274">
                <a:solidFill>
                  <a:srgbClr val="0C0C0B"/>
                </a:solidFill>
                <a:latin typeface="Roboto Condensed Bold"/>
              </a:rPr>
              <a:t>từ ngữ gợi dẫn</a:t>
            </a:r>
            <a:r>
              <a:rPr lang="en-US" sz="3274">
                <a:solidFill>
                  <a:srgbClr val="0C0C0B"/>
                </a:solidFill>
                <a:latin typeface="Roboto Condensed"/>
                <a:ea typeface="Roboto Condensed"/>
              </a:rPr>
              <a:t>, nhớ đến toàn bộ câu 🡪 những từ ngữ ấy có tác dụng lớn trong biểu đạt nội dung bài thơ, nói ra những điều sâu kín trong lòng mà những từ ngữ thông thường không nói hết được.</a:t>
            </a:r>
          </a:p>
        </p:txBody>
      </p:sp>
      <p:grpSp>
        <p:nvGrpSpPr>
          <p:cNvPr id="14" name="Group 14"/>
          <p:cNvGrpSpPr/>
          <p:nvPr/>
        </p:nvGrpSpPr>
        <p:grpSpPr>
          <a:xfrm>
            <a:off x="637984" y="349728"/>
            <a:ext cx="9288473" cy="2283134"/>
            <a:chOff x="0" y="-241101"/>
            <a:chExt cx="12384631" cy="3044178"/>
          </a:xfrm>
        </p:grpSpPr>
        <p:grpSp>
          <p:nvGrpSpPr>
            <p:cNvPr id="15" name="Group 15"/>
            <p:cNvGrpSpPr/>
            <p:nvPr/>
          </p:nvGrpSpPr>
          <p:grpSpPr>
            <a:xfrm>
              <a:off x="903647" y="1639236"/>
              <a:ext cx="6724536" cy="1068374"/>
              <a:chOff x="0" y="0"/>
              <a:chExt cx="1328303" cy="211037"/>
            </a:xfrm>
          </p:grpSpPr>
          <p:sp>
            <p:nvSpPr>
              <p:cNvPr id="16" name="Freeform 16"/>
              <p:cNvSpPr/>
              <p:nvPr/>
            </p:nvSpPr>
            <p:spPr>
              <a:xfrm>
                <a:off x="0" y="0"/>
                <a:ext cx="1328303" cy="211037"/>
              </a:xfrm>
              <a:custGeom>
                <a:avLst/>
                <a:gdLst/>
                <a:ahLst/>
                <a:cxnLst/>
                <a:rect l="l" t="t" r="r" b="b"/>
                <a:pathLst>
                  <a:path w="1328303" h="211037">
                    <a:moveTo>
                      <a:pt x="78288" y="0"/>
                    </a:moveTo>
                    <a:lnTo>
                      <a:pt x="1250015" y="0"/>
                    </a:lnTo>
                    <a:cubicBezTo>
                      <a:pt x="1293253" y="0"/>
                      <a:pt x="1328303" y="35051"/>
                      <a:pt x="1328303" y="78288"/>
                    </a:cubicBezTo>
                    <a:lnTo>
                      <a:pt x="1328303" y="132749"/>
                    </a:lnTo>
                    <a:cubicBezTo>
                      <a:pt x="1328303" y="153512"/>
                      <a:pt x="1320055" y="173425"/>
                      <a:pt x="1305373" y="188107"/>
                    </a:cubicBezTo>
                    <a:cubicBezTo>
                      <a:pt x="1290692" y="202789"/>
                      <a:pt x="1270779" y="211037"/>
                      <a:pt x="1250015" y="211037"/>
                    </a:cubicBezTo>
                    <a:lnTo>
                      <a:pt x="78288" y="211037"/>
                    </a:lnTo>
                    <a:cubicBezTo>
                      <a:pt x="57525" y="211037"/>
                      <a:pt x="37612" y="202789"/>
                      <a:pt x="22930" y="188107"/>
                    </a:cubicBezTo>
                    <a:cubicBezTo>
                      <a:pt x="8248" y="173425"/>
                      <a:pt x="0" y="153512"/>
                      <a:pt x="0" y="132749"/>
                    </a:cubicBezTo>
                    <a:lnTo>
                      <a:pt x="0" y="78288"/>
                    </a:lnTo>
                    <a:cubicBezTo>
                      <a:pt x="0" y="57525"/>
                      <a:pt x="8248" y="37612"/>
                      <a:pt x="22930" y="22930"/>
                    </a:cubicBezTo>
                    <a:cubicBezTo>
                      <a:pt x="37612" y="8248"/>
                      <a:pt x="57525" y="0"/>
                      <a:pt x="78288" y="0"/>
                    </a:cubicBezTo>
                    <a:close/>
                  </a:path>
                </a:pathLst>
              </a:custGeom>
              <a:solidFill>
                <a:srgbClr val="ECF8E9"/>
              </a:solidFill>
            </p:spPr>
            <p:txBody>
              <a:bodyPr/>
              <a:lstStyle/>
              <a:p>
                <a:endParaRPr lang="en-GB"/>
              </a:p>
            </p:txBody>
          </p:sp>
          <p:sp>
            <p:nvSpPr>
              <p:cNvPr id="17" name="TextBox 17"/>
              <p:cNvSpPr txBox="1"/>
              <p:nvPr/>
            </p:nvSpPr>
            <p:spPr>
              <a:xfrm>
                <a:off x="0" y="-85725"/>
                <a:ext cx="1328303" cy="296762"/>
              </a:xfrm>
              <a:prstGeom prst="rect">
                <a:avLst/>
              </a:prstGeom>
            </p:spPr>
            <p:txBody>
              <a:bodyPr lIns="50800" tIns="50800" rIns="50800" bIns="50800" rtlCol="0" anchor="ctr"/>
              <a:lstStyle/>
              <a:p>
                <a:pPr algn="just">
                  <a:lnSpc>
                    <a:spcPts val="4900"/>
                  </a:lnSpc>
                </a:pPr>
                <a:endParaRPr/>
              </a:p>
            </p:txBody>
          </p:sp>
        </p:grpSp>
        <p:sp>
          <p:nvSpPr>
            <p:cNvPr id="18" name="TextBox 18"/>
            <p:cNvSpPr txBox="1"/>
            <p:nvPr/>
          </p:nvSpPr>
          <p:spPr>
            <a:xfrm>
              <a:off x="0" y="1560693"/>
              <a:ext cx="8193267" cy="1242384"/>
            </a:xfrm>
            <a:prstGeom prst="rect">
              <a:avLst/>
            </a:prstGeom>
          </p:spPr>
          <p:txBody>
            <a:bodyPr lIns="0" tIns="0" rIns="0" bIns="0" rtlCol="0" anchor="t">
              <a:spAutoFit/>
            </a:bodyPr>
            <a:lstStyle/>
            <a:p>
              <a:pPr algn="ctr">
                <a:lnSpc>
                  <a:spcPts val="7699"/>
                </a:lnSpc>
                <a:spcBef>
                  <a:spcPct val="0"/>
                </a:spcBef>
              </a:pPr>
              <a:r>
                <a:rPr lang="en-US" sz="5499">
                  <a:solidFill>
                    <a:srgbClr val="000000"/>
                  </a:solidFill>
                  <a:latin typeface="#9Slide05 VL Fadilla"/>
                </a:rPr>
                <a:t>c. Cảm xúc trữ tình</a:t>
              </a:r>
            </a:p>
          </p:txBody>
        </p:sp>
        <p:grpSp>
          <p:nvGrpSpPr>
            <p:cNvPr id="19" name="Group 19"/>
            <p:cNvGrpSpPr/>
            <p:nvPr/>
          </p:nvGrpSpPr>
          <p:grpSpPr>
            <a:xfrm>
              <a:off x="0" y="-241101"/>
              <a:ext cx="12384631" cy="1619618"/>
              <a:chOff x="0" y="-47625"/>
              <a:chExt cx="2446347" cy="319925"/>
            </a:xfrm>
          </p:grpSpPr>
          <p:sp>
            <p:nvSpPr>
              <p:cNvPr id="20" name="Freeform 20"/>
              <p:cNvSpPr/>
              <p:nvPr/>
            </p:nvSpPr>
            <p:spPr>
              <a:xfrm>
                <a:off x="0" y="0"/>
                <a:ext cx="2446347" cy="272300"/>
              </a:xfrm>
              <a:custGeom>
                <a:avLst/>
                <a:gdLst/>
                <a:ahLst/>
                <a:cxnLst/>
                <a:rect l="l" t="t" r="r" b="b"/>
                <a:pathLst>
                  <a:path w="1807789" h="272300">
                    <a:moveTo>
                      <a:pt x="57523" y="0"/>
                    </a:moveTo>
                    <a:lnTo>
                      <a:pt x="1750265" y="0"/>
                    </a:lnTo>
                    <a:cubicBezTo>
                      <a:pt x="1782035" y="0"/>
                      <a:pt x="1807789" y="25754"/>
                      <a:pt x="1807789" y="57523"/>
                    </a:cubicBezTo>
                    <a:lnTo>
                      <a:pt x="1807789" y="214776"/>
                    </a:lnTo>
                    <a:cubicBezTo>
                      <a:pt x="1807789" y="230032"/>
                      <a:pt x="1801728" y="244664"/>
                      <a:pt x="1790941" y="255451"/>
                    </a:cubicBezTo>
                    <a:cubicBezTo>
                      <a:pt x="1780153" y="266239"/>
                      <a:pt x="1765522" y="272300"/>
                      <a:pt x="1750265" y="272300"/>
                    </a:cubicBezTo>
                    <a:lnTo>
                      <a:pt x="57523" y="272300"/>
                    </a:lnTo>
                    <a:cubicBezTo>
                      <a:pt x="42267" y="272300"/>
                      <a:pt x="27636" y="266239"/>
                      <a:pt x="16848" y="255451"/>
                    </a:cubicBezTo>
                    <a:cubicBezTo>
                      <a:pt x="6060" y="244664"/>
                      <a:pt x="0" y="230032"/>
                      <a:pt x="0" y="214776"/>
                    </a:cubicBezTo>
                    <a:lnTo>
                      <a:pt x="0" y="57523"/>
                    </a:lnTo>
                    <a:cubicBezTo>
                      <a:pt x="0" y="42267"/>
                      <a:pt x="6060" y="27636"/>
                      <a:pt x="16848" y="16848"/>
                    </a:cubicBezTo>
                    <a:cubicBezTo>
                      <a:pt x="27636" y="6060"/>
                      <a:pt x="42267" y="0"/>
                      <a:pt x="57523" y="0"/>
                    </a:cubicBezTo>
                    <a:close/>
                  </a:path>
                </a:pathLst>
              </a:custGeom>
              <a:solidFill>
                <a:srgbClr val="C4DFBD"/>
              </a:solidFill>
            </p:spPr>
            <p:txBody>
              <a:bodyPr/>
              <a:lstStyle/>
              <a:p>
                <a:endParaRPr lang="en-GB"/>
              </a:p>
            </p:txBody>
          </p:sp>
          <p:sp>
            <p:nvSpPr>
              <p:cNvPr id="21" name="TextBox 21"/>
              <p:cNvSpPr txBox="1"/>
              <p:nvPr/>
            </p:nvSpPr>
            <p:spPr>
              <a:xfrm>
                <a:off x="0" y="-47625"/>
                <a:ext cx="1807789" cy="319925"/>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230475" y="233467"/>
              <a:ext cx="11923680" cy="1196909"/>
            </a:xfrm>
            <a:prstGeom prst="rect">
              <a:avLst/>
            </a:prstGeom>
          </p:spPr>
          <p:txBody>
            <a:bodyPr wrap="square" lIns="0" tIns="0" rIns="0" bIns="0" rtlCol="0" anchor="t">
              <a:spAutoFit/>
            </a:bodyPr>
            <a:lstStyle/>
            <a:p>
              <a:pPr>
                <a:lnSpc>
                  <a:spcPts val="6999"/>
                </a:lnSpc>
                <a:spcBef>
                  <a:spcPct val="0"/>
                </a:spcBef>
              </a:pPr>
              <a:r>
                <a:rPr lang="en-US" sz="4999" dirty="0">
                  <a:solidFill>
                    <a:srgbClr val="000000"/>
                  </a:solidFill>
                  <a:latin typeface="#9Slide07 SVNUT Triumph Press"/>
                </a:rPr>
                <a:t>3.2. </a:t>
              </a:r>
              <a:r>
                <a:rPr lang="en-US" sz="4999" dirty="0" err="1">
                  <a:solidFill>
                    <a:srgbClr val="000000"/>
                  </a:solidFill>
                  <a:latin typeface="#9Slide07 SVNUT Triumph Press"/>
                </a:rPr>
                <a:t>Khám</a:t>
              </a:r>
              <a:r>
                <a:rPr lang="en-US" sz="4999" dirty="0">
                  <a:solidFill>
                    <a:srgbClr val="000000"/>
                  </a:solidFill>
                  <a:latin typeface="#9Slide07 SVNUT Triumph Press"/>
                </a:rPr>
                <a:t> </a:t>
              </a:r>
              <a:r>
                <a:rPr lang="en-US" sz="4999" dirty="0" err="1">
                  <a:solidFill>
                    <a:srgbClr val="000000"/>
                  </a:solidFill>
                  <a:latin typeface="#9Slide07 SVNUT Triumph Press"/>
                </a:rPr>
                <a:t>phá</a:t>
              </a:r>
              <a:r>
                <a:rPr lang="en-US" sz="4999" dirty="0">
                  <a:solidFill>
                    <a:srgbClr val="000000"/>
                  </a:solidFill>
                  <a:latin typeface="#9Slide07 SVNUT Triumph Press"/>
                </a:rPr>
                <a:t> </a:t>
              </a:r>
              <a:r>
                <a:rPr lang="en-US" sz="4999" dirty="0" err="1">
                  <a:solidFill>
                    <a:srgbClr val="000000"/>
                  </a:solidFill>
                  <a:latin typeface="#9Slide07 SVNUT Triumph Press"/>
                </a:rPr>
                <a:t>văn</a:t>
              </a:r>
              <a:r>
                <a:rPr lang="en-US" sz="4999" dirty="0">
                  <a:solidFill>
                    <a:srgbClr val="000000"/>
                  </a:solidFill>
                  <a:latin typeface="#9Slide07 SVNUT Triumph Press"/>
                </a:rPr>
                <a:t> </a:t>
              </a:r>
              <a:r>
                <a:rPr lang="en-US" sz="4999" dirty="0" err="1">
                  <a:solidFill>
                    <a:srgbClr val="000000"/>
                  </a:solidFill>
                  <a:latin typeface="#9Slide07 SVNUT Triumph Press"/>
                </a:rPr>
                <a:t>bản</a:t>
              </a:r>
              <a:endParaRPr lang="en-US" sz="4999" dirty="0">
                <a:solidFill>
                  <a:srgbClr val="000000"/>
                </a:solidFill>
                <a:latin typeface="#9Slide07 SVNUT Triumph Press"/>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060886"/>
            <a:ext cx="23250059" cy="13076928"/>
          </a:xfrm>
          <a:custGeom>
            <a:avLst/>
            <a:gdLst/>
            <a:ahLst/>
            <a:cxnLst/>
            <a:rect l="l" t="t" r="r" b="b"/>
            <a:pathLst>
              <a:path w="23250059" h="13076928">
                <a:moveTo>
                  <a:pt x="0" y="0"/>
                </a:moveTo>
                <a:lnTo>
                  <a:pt x="23250059" y="0"/>
                </a:lnTo>
                <a:lnTo>
                  <a:pt x="23250059" y="13076928"/>
                </a:lnTo>
                <a:lnTo>
                  <a:pt x="0" y="13076928"/>
                </a:lnTo>
                <a:lnTo>
                  <a:pt x="0" y="0"/>
                </a:lnTo>
                <a:close/>
              </a:path>
            </a:pathLst>
          </a:custGeom>
          <a:blipFill>
            <a:blip r:embed="rId6"/>
            <a:stretch>
              <a:fillRect/>
            </a:stretch>
          </a:blipFill>
        </p:spPr>
        <p:txBody>
          <a:bodyPr/>
          <a:lstStyle/>
          <a:p>
            <a:endParaRPr lang="en-GB"/>
          </a:p>
        </p:txBody>
      </p:sp>
      <p:sp>
        <p:nvSpPr>
          <p:cNvPr id="3" name="Freeform 3"/>
          <p:cNvSpPr/>
          <p:nvPr/>
        </p:nvSpPr>
        <p:spPr>
          <a:xfrm>
            <a:off x="7457804" y="8289232"/>
            <a:ext cx="2350359" cy="865974"/>
          </a:xfrm>
          <a:custGeom>
            <a:avLst/>
            <a:gdLst/>
            <a:ahLst/>
            <a:cxnLst/>
            <a:rect l="l" t="t" r="r" b="b"/>
            <a:pathLst>
              <a:path w="2350359" h="865974">
                <a:moveTo>
                  <a:pt x="0" y="0"/>
                </a:moveTo>
                <a:lnTo>
                  <a:pt x="2350358" y="0"/>
                </a:lnTo>
                <a:lnTo>
                  <a:pt x="2350358" y="865974"/>
                </a:lnTo>
                <a:lnTo>
                  <a:pt x="0" y="865974"/>
                </a:lnTo>
                <a:lnTo>
                  <a:pt x="0" y="0"/>
                </a:lnTo>
                <a:close/>
              </a:path>
            </a:pathLst>
          </a:custGeom>
          <a:blipFill>
            <a:blip r:embed="rId7"/>
            <a:stretch>
              <a:fillRect l="-522661" t="-462562" r="-28727" b="-2073872"/>
            </a:stretch>
          </a:blipFill>
        </p:spPr>
        <p:txBody>
          <a:bodyPr/>
          <a:lstStyle/>
          <a:p>
            <a:endParaRPr lang="en-GB"/>
          </a:p>
        </p:txBody>
      </p:sp>
      <p:sp>
        <p:nvSpPr>
          <p:cNvPr id="4" name="Freeform 4"/>
          <p:cNvSpPr/>
          <p:nvPr/>
        </p:nvSpPr>
        <p:spPr>
          <a:xfrm>
            <a:off x="8667506" y="-1290606"/>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8"/>
            <a:stretch>
              <a:fillRect/>
            </a:stretch>
          </a:blipFill>
        </p:spPr>
        <p:txBody>
          <a:bodyPr/>
          <a:lstStyle/>
          <a:p>
            <a:endParaRPr lang="en-GB"/>
          </a:p>
        </p:txBody>
      </p:sp>
      <p:sp>
        <p:nvSpPr>
          <p:cNvPr id="5" name="TextBox 5"/>
          <p:cNvSpPr txBox="1"/>
          <p:nvPr/>
        </p:nvSpPr>
        <p:spPr>
          <a:xfrm>
            <a:off x="2651209" y="1335569"/>
            <a:ext cx="9147845" cy="4406652"/>
          </a:xfrm>
          <a:prstGeom prst="rect">
            <a:avLst/>
          </a:prstGeom>
        </p:spPr>
        <p:txBody>
          <a:bodyPr lIns="0" tIns="0" rIns="0" bIns="0" rtlCol="0" anchor="t">
            <a:spAutoFit/>
          </a:bodyPr>
          <a:lstStyle/>
          <a:p>
            <a:pPr>
              <a:lnSpc>
                <a:spcPts val="7000"/>
              </a:lnSpc>
            </a:pPr>
            <a:r>
              <a:rPr lang="en-US" sz="5000">
                <a:solidFill>
                  <a:srgbClr val="5F7D54"/>
                </a:solidFill>
                <a:latin typeface="#9Slide07 SVNUT Triumph Press"/>
              </a:rPr>
              <a:t>b. </a:t>
            </a:r>
          </a:p>
          <a:p>
            <a:pPr>
              <a:lnSpc>
                <a:spcPts val="7000"/>
              </a:lnSpc>
            </a:pPr>
            <a:r>
              <a:rPr lang="en-US" sz="5000">
                <a:solidFill>
                  <a:srgbClr val="5F7D54"/>
                </a:solidFill>
                <a:latin typeface="#9Slide07 SVNUT Triumph Press"/>
              </a:rPr>
              <a:t>Bước tới Đèo Ngang bóng xế tà</a:t>
            </a:r>
          </a:p>
          <a:p>
            <a:pPr>
              <a:lnSpc>
                <a:spcPts val="7000"/>
              </a:lnSpc>
            </a:pPr>
            <a:r>
              <a:rPr lang="en-US" sz="5000">
                <a:solidFill>
                  <a:srgbClr val="5F7D54"/>
                </a:solidFill>
                <a:latin typeface="#9Slide07 SVNUT Triumph Press"/>
              </a:rPr>
              <a:t>Cỏ cây chen đá lá chen hoa</a:t>
            </a:r>
          </a:p>
          <a:p>
            <a:pPr>
              <a:lnSpc>
                <a:spcPts val="7000"/>
              </a:lnSpc>
            </a:pPr>
            <a:r>
              <a:rPr lang="en-US" sz="5000">
                <a:solidFill>
                  <a:srgbClr val="5F7D54"/>
                </a:solidFill>
                <a:latin typeface="#9Slide07 SVNUT Triumph Press"/>
              </a:rPr>
              <a:t>Lom khom dưới núi tiều vài chú</a:t>
            </a:r>
          </a:p>
          <a:p>
            <a:pPr>
              <a:lnSpc>
                <a:spcPts val="7000"/>
              </a:lnSpc>
            </a:pPr>
            <a:r>
              <a:rPr lang="en-US" sz="5000">
                <a:solidFill>
                  <a:srgbClr val="5F7D54"/>
                </a:solidFill>
                <a:latin typeface="#9Slide07 SVNUT Triumph Press"/>
              </a:rPr>
              <a:t>_ _ _ _ _ _ _ _ _ _ _ _ _ _</a:t>
            </a:r>
          </a:p>
        </p:txBody>
      </p:sp>
      <p:sp>
        <p:nvSpPr>
          <p:cNvPr id="6" name="TextBox 6"/>
          <p:cNvSpPr txBox="1"/>
          <p:nvPr/>
        </p:nvSpPr>
        <p:spPr>
          <a:xfrm>
            <a:off x="6367650" y="6105524"/>
            <a:ext cx="7949505" cy="2872741"/>
          </a:xfrm>
          <a:prstGeom prst="rect">
            <a:avLst/>
          </a:prstGeom>
        </p:spPr>
        <p:txBody>
          <a:bodyPr lIns="0" tIns="0" rIns="0" bIns="0" rtlCol="0" anchor="t">
            <a:spAutoFit/>
          </a:bodyPr>
          <a:lstStyle/>
          <a:p>
            <a:pPr>
              <a:lnSpc>
                <a:spcPts val="7739"/>
              </a:lnSpc>
            </a:pPr>
            <a:r>
              <a:rPr lang="en-US" sz="4299">
                <a:solidFill>
                  <a:srgbClr val="5F7D54"/>
                </a:solidFill>
                <a:latin typeface="Roboto Condensed"/>
              </a:rPr>
              <a:t>A. Thương nhà mỏi miệng cái gia gia</a:t>
            </a:r>
          </a:p>
          <a:p>
            <a:pPr>
              <a:lnSpc>
                <a:spcPts val="7739"/>
              </a:lnSpc>
            </a:pPr>
            <a:r>
              <a:rPr lang="en-US" sz="4299">
                <a:solidFill>
                  <a:srgbClr val="5F7D54"/>
                </a:solidFill>
                <a:latin typeface="Roboto Condensed"/>
              </a:rPr>
              <a:t>B. Nhớ nước đau lòng con quốc quốc</a:t>
            </a:r>
          </a:p>
          <a:p>
            <a:pPr>
              <a:lnSpc>
                <a:spcPts val="7739"/>
              </a:lnSpc>
            </a:pPr>
            <a:r>
              <a:rPr lang="en-US" sz="4299">
                <a:solidFill>
                  <a:srgbClr val="5F7D54"/>
                </a:solidFill>
                <a:latin typeface="Roboto Condensed"/>
              </a:rPr>
              <a:t>C. Lác đác bên sông chợ mấy nhà</a:t>
            </a:r>
          </a:p>
        </p:txBody>
      </p:sp>
      <p:pic>
        <p:nvPicPr>
          <p:cNvPr id="8" name="30 Second Timer">
            <a:hlinkClick r:id="" action="ppaction://media"/>
            <a:extLst>
              <a:ext uri="{FF2B5EF4-FFF2-40B4-BE49-F238E27FC236}">
                <a16:creationId xmlns:a16="http://schemas.microsoft.com/office/drawing/2014/main" id="{8F5312DC-AD11-8834-BC2B-108011FD6D6F}"/>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4097000" y="723900"/>
            <a:ext cx="3253740" cy="1828800"/>
          </a:xfrm>
          <a:prstGeom prst="ellipse">
            <a:avLst/>
          </a:prstGeom>
          <a:ln>
            <a:noFill/>
          </a:ln>
          <a:effectLst>
            <a:softEdge rad="112500"/>
          </a:effectLst>
        </p:spPr>
      </p:pic>
      <p:sp>
        <p:nvSpPr>
          <p:cNvPr id="9" name="Freeform 5">
            <a:extLst>
              <a:ext uri="{FF2B5EF4-FFF2-40B4-BE49-F238E27FC236}">
                <a16:creationId xmlns:a16="http://schemas.microsoft.com/office/drawing/2014/main" id="{B0F68845-70F3-1197-8EE1-3579348BCCC7}"/>
              </a:ext>
            </a:extLst>
          </p:cNvPr>
          <p:cNvSpPr/>
          <p:nvPr/>
        </p:nvSpPr>
        <p:spPr>
          <a:xfrm>
            <a:off x="5105400" y="8039100"/>
            <a:ext cx="1045590" cy="993310"/>
          </a:xfrm>
          <a:custGeom>
            <a:avLst/>
            <a:gdLst/>
            <a:ahLst/>
            <a:cxnLst/>
            <a:rect l="l" t="t" r="r" b="b"/>
            <a:pathLst>
              <a:path w="1045590" h="993310">
                <a:moveTo>
                  <a:pt x="0" y="0"/>
                </a:moveTo>
                <a:lnTo>
                  <a:pt x="1045590" y="0"/>
                </a:lnTo>
                <a:lnTo>
                  <a:pt x="1045590" y="993311"/>
                </a:lnTo>
                <a:lnTo>
                  <a:pt x="0" y="99331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070"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8"/>
                                        </p:tgtEl>
                                      </p:cBhvr>
                                    </p:cmd>
                                  </p:childTnLst>
                                </p:cTn>
                              </p:par>
                            </p:childTnLst>
                          </p:cTn>
                        </p:par>
                      </p:childTnLst>
                    </p:cTn>
                  </p:par>
                </p:childTnLst>
              </p:cTn>
              <p:nextCondLst>
                <p:cond evt="onClick" delay="0">
                  <p:tgtEl>
                    <p:spTgt spid="8"/>
                  </p:tgtEl>
                </p:cond>
              </p:nextCondLst>
            </p:seq>
            <p:video>
              <p:cMediaNode vol="80000">
                <p:cTn id="18" fill="hold" display="0">
                  <p:stCondLst>
                    <p:cond delay="indefinite"/>
                  </p:stCondLst>
                </p:cTn>
                <p:tgtEl>
                  <p:spTgt spid="8"/>
                </p:tgtEl>
              </p:cMediaNode>
            </p:video>
          </p:childTnLst>
        </p:cTn>
      </p:par>
    </p:tnLst>
    <p:bldLst>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9000"/>
            </a:blip>
            <a:stretch>
              <a:fillRect l="-27462" r="-27462" b="-289203"/>
            </a:stretch>
          </a:blipFill>
        </p:spPr>
        <p:txBody>
          <a:bodyPr/>
          <a:lstStyle/>
          <a:p>
            <a:endParaRPr lang="en-GB"/>
          </a:p>
        </p:txBody>
      </p:sp>
      <p:grpSp>
        <p:nvGrpSpPr>
          <p:cNvPr id="4" name="Group 4"/>
          <p:cNvGrpSpPr/>
          <p:nvPr/>
        </p:nvGrpSpPr>
        <p:grpSpPr>
          <a:xfrm>
            <a:off x="15700260" y="413979"/>
            <a:ext cx="2263329" cy="2263329"/>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18826" r="-18826"/>
              </a:stretch>
            </a:blipFill>
          </p:spPr>
          <p:txBody>
            <a:bodyPr/>
            <a:lstStyle/>
            <a:p>
              <a:endParaRPr lang="en-GB"/>
            </a:p>
          </p:txBody>
        </p:sp>
      </p:grpSp>
      <p:grpSp>
        <p:nvGrpSpPr>
          <p:cNvPr id="6" name="Group 6"/>
          <p:cNvGrpSpPr/>
          <p:nvPr/>
        </p:nvGrpSpPr>
        <p:grpSpPr>
          <a:xfrm>
            <a:off x="6946946" y="2184613"/>
            <a:ext cx="8120459" cy="985390"/>
            <a:chOff x="0" y="0"/>
            <a:chExt cx="2138722" cy="259527"/>
          </a:xfrm>
        </p:grpSpPr>
        <p:sp>
          <p:nvSpPr>
            <p:cNvPr id="7" name="Freeform 7"/>
            <p:cNvSpPr/>
            <p:nvPr/>
          </p:nvSpPr>
          <p:spPr>
            <a:xfrm>
              <a:off x="0" y="0"/>
              <a:ext cx="2138722" cy="259527"/>
            </a:xfrm>
            <a:custGeom>
              <a:avLst/>
              <a:gdLst/>
              <a:ahLst/>
              <a:cxnLst/>
              <a:rect l="l" t="t" r="r" b="b"/>
              <a:pathLst>
                <a:path w="2138722" h="259527">
                  <a:moveTo>
                    <a:pt x="48623" y="0"/>
                  </a:moveTo>
                  <a:lnTo>
                    <a:pt x="2090099" y="0"/>
                  </a:lnTo>
                  <a:cubicBezTo>
                    <a:pt x="2116953" y="0"/>
                    <a:pt x="2138722" y="21769"/>
                    <a:pt x="2138722" y="48623"/>
                  </a:cubicBezTo>
                  <a:lnTo>
                    <a:pt x="2138722" y="210904"/>
                  </a:lnTo>
                  <a:cubicBezTo>
                    <a:pt x="2138722" y="237758"/>
                    <a:pt x="2116953" y="259527"/>
                    <a:pt x="2090099" y="259527"/>
                  </a:cubicBezTo>
                  <a:lnTo>
                    <a:pt x="48623" y="259527"/>
                  </a:lnTo>
                  <a:cubicBezTo>
                    <a:pt x="21769" y="259527"/>
                    <a:pt x="0" y="237758"/>
                    <a:pt x="0" y="210904"/>
                  </a:cubicBezTo>
                  <a:lnTo>
                    <a:pt x="0" y="48623"/>
                  </a:lnTo>
                  <a:cubicBezTo>
                    <a:pt x="0" y="21769"/>
                    <a:pt x="21769" y="0"/>
                    <a:pt x="48623" y="0"/>
                  </a:cubicBezTo>
                  <a:close/>
                </a:path>
              </a:pathLst>
            </a:custGeom>
            <a:solidFill>
              <a:srgbClr val="C4DFBD"/>
            </a:solidFill>
          </p:spPr>
          <p:txBody>
            <a:bodyPr/>
            <a:lstStyle/>
            <a:p>
              <a:endParaRPr lang="en-GB"/>
            </a:p>
          </p:txBody>
        </p:sp>
        <p:sp>
          <p:nvSpPr>
            <p:cNvPr id="8" name="TextBox 8"/>
            <p:cNvSpPr txBox="1"/>
            <p:nvPr/>
          </p:nvSpPr>
          <p:spPr>
            <a:xfrm>
              <a:off x="0" y="-85725"/>
              <a:ext cx="2138722" cy="345252"/>
            </a:xfrm>
            <a:prstGeom prst="rect">
              <a:avLst/>
            </a:prstGeom>
          </p:spPr>
          <p:txBody>
            <a:bodyPr lIns="50800" tIns="50800" rIns="50800" bIns="50800" rtlCol="0" anchor="ctr"/>
            <a:lstStyle/>
            <a:p>
              <a:pPr algn="just">
                <a:lnSpc>
                  <a:spcPts val="4900"/>
                </a:lnSpc>
              </a:pPr>
              <a:endParaRPr/>
            </a:p>
          </p:txBody>
        </p:sp>
      </p:grpSp>
      <p:sp>
        <p:nvSpPr>
          <p:cNvPr id="9" name="TextBox 9"/>
          <p:cNvSpPr txBox="1"/>
          <p:nvPr/>
        </p:nvSpPr>
        <p:spPr>
          <a:xfrm>
            <a:off x="7173650" y="2345293"/>
            <a:ext cx="7638806" cy="615950"/>
          </a:xfrm>
          <a:prstGeom prst="rect">
            <a:avLst/>
          </a:prstGeom>
        </p:spPr>
        <p:txBody>
          <a:bodyPr lIns="0" tIns="0" rIns="0" bIns="0" rtlCol="0" anchor="t">
            <a:spAutoFit/>
          </a:bodyPr>
          <a:lstStyle/>
          <a:p>
            <a:pPr algn="just">
              <a:lnSpc>
                <a:spcPts val="4900"/>
              </a:lnSpc>
              <a:spcBef>
                <a:spcPct val="0"/>
              </a:spcBef>
            </a:pPr>
            <a:r>
              <a:rPr lang="en-US" sz="3500">
                <a:solidFill>
                  <a:srgbClr val="0C0C0B"/>
                </a:solidFill>
                <a:latin typeface="Roboto Condensed Bold Italics"/>
              </a:rPr>
              <a:t>*Từ ngữ mang dấu ấn cá nhân của nhà thơ:</a:t>
            </a:r>
          </a:p>
        </p:txBody>
      </p:sp>
      <p:sp>
        <p:nvSpPr>
          <p:cNvPr id="11" name="Freeform 11"/>
          <p:cNvSpPr/>
          <p:nvPr/>
        </p:nvSpPr>
        <p:spPr>
          <a:xfrm>
            <a:off x="5839306" y="3611401"/>
            <a:ext cx="6532572" cy="3715400"/>
          </a:xfrm>
          <a:custGeom>
            <a:avLst/>
            <a:gdLst/>
            <a:ahLst/>
            <a:cxnLst/>
            <a:rect l="l" t="t" r="r" b="b"/>
            <a:pathLst>
              <a:path w="6532572" h="3715400">
                <a:moveTo>
                  <a:pt x="0" y="0"/>
                </a:moveTo>
                <a:lnTo>
                  <a:pt x="6532572" y="0"/>
                </a:lnTo>
                <a:lnTo>
                  <a:pt x="6532572" y="3715400"/>
                </a:lnTo>
                <a:lnTo>
                  <a:pt x="0" y="3715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2" name="TextBox 12"/>
          <p:cNvSpPr txBox="1"/>
          <p:nvPr/>
        </p:nvSpPr>
        <p:spPr>
          <a:xfrm>
            <a:off x="6468174" y="4234026"/>
            <a:ext cx="5351652" cy="1235075"/>
          </a:xfrm>
          <a:prstGeom prst="rect">
            <a:avLst/>
          </a:prstGeom>
        </p:spPr>
        <p:txBody>
          <a:bodyPr lIns="0" tIns="0" rIns="0" bIns="0" rtlCol="0" anchor="t">
            <a:spAutoFit/>
          </a:bodyPr>
          <a:lstStyle/>
          <a:p>
            <a:pPr algn="just">
              <a:lnSpc>
                <a:spcPts val="4900"/>
              </a:lnSpc>
              <a:spcBef>
                <a:spcPct val="0"/>
              </a:spcBef>
            </a:pPr>
            <a:r>
              <a:rPr lang="en-US" sz="3500">
                <a:solidFill>
                  <a:srgbClr val="0C0C0B"/>
                </a:solidFill>
                <a:latin typeface="Roboto Condensed"/>
              </a:rPr>
              <a:t>“</a:t>
            </a:r>
            <a:r>
              <a:rPr lang="en-US" sz="3500">
                <a:solidFill>
                  <a:srgbClr val="0C0C0B"/>
                </a:solidFill>
                <a:latin typeface="Roboto Condensed Bold Italics"/>
              </a:rPr>
              <a:t>Trầu hôi”, “quả cau nho nhỏ</a:t>
            </a:r>
            <a:r>
              <a:rPr lang="en-US" sz="3500">
                <a:solidFill>
                  <a:srgbClr val="0C0C0B"/>
                </a:solidFill>
                <a:latin typeface="Roboto Condensed"/>
              </a:rPr>
              <a:t>”: thể hiện sự khiêm nhường</a:t>
            </a:r>
          </a:p>
        </p:txBody>
      </p:sp>
      <p:sp>
        <p:nvSpPr>
          <p:cNvPr id="13" name="Freeform 13"/>
          <p:cNvSpPr/>
          <p:nvPr/>
        </p:nvSpPr>
        <p:spPr>
          <a:xfrm flipH="1">
            <a:off x="8667506" y="6259676"/>
            <a:ext cx="9041134" cy="5142145"/>
          </a:xfrm>
          <a:custGeom>
            <a:avLst/>
            <a:gdLst/>
            <a:ahLst/>
            <a:cxnLst/>
            <a:rect l="l" t="t" r="r" b="b"/>
            <a:pathLst>
              <a:path w="9041134" h="5142145">
                <a:moveTo>
                  <a:pt x="9041134" y="0"/>
                </a:moveTo>
                <a:lnTo>
                  <a:pt x="0" y="0"/>
                </a:lnTo>
                <a:lnTo>
                  <a:pt x="0" y="5142145"/>
                </a:lnTo>
                <a:lnTo>
                  <a:pt x="9041134" y="5142145"/>
                </a:lnTo>
                <a:lnTo>
                  <a:pt x="904113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4" name="TextBox 14"/>
          <p:cNvSpPr txBox="1"/>
          <p:nvPr/>
        </p:nvSpPr>
        <p:spPr>
          <a:xfrm>
            <a:off x="9326956" y="6955326"/>
            <a:ext cx="7677395" cy="1854200"/>
          </a:xfrm>
          <a:prstGeom prst="rect">
            <a:avLst/>
          </a:prstGeom>
        </p:spPr>
        <p:txBody>
          <a:bodyPr lIns="0" tIns="0" rIns="0" bIns="0" rtlCol="0" anchor="t">
            <a:spAutoFit/>
          </a:bodyPr>
          <a:lstStyle/>
          <a:p>
            <a:pPr algn="just">
              <a:lnSpc>
                <a:spcPts val="4900"/>
              </a:lnSpc>
            </a:pPr>
            <a:r>
              <a:rPr lang="en-US" sz="3500">
                <a:solidFill>
                  <a:srgbClr val="0C0C0B"/>
                </a:solidFill>
                <a:latin typeface="Roboto Condensed"/>
              </a:rPr>
              <a:t>“</a:t>
            </a:r>
            <a:r>
              <a:rPr lang="en-US" sz="3500">
                <a:solidFill>
                  <a:srgbClr val="0C0C0B"/>
                </a:solidFill>
                <a:latin typeface="Roboto Condensed Italics"/>
              </a:rPr>
              <a:t>Này của </a:t>
            </a:r>
            <a:r>
              <a:rPr lang="en-US" sz="3500">
                <a:solidFill>
                  <a:srgbClr val="0C0C0B"/>
                </a:solidFill>
                <a:latin typeface="Roboto Condensed Bold Italics"/>
              </a:rPr>
              <a:t>Xuân Hương </a:t>
            </a:r>
            <a:r>
              <a:rPr lang="en-US" sz="3500">
                <a:solidFill>
                  <a:srgbClr val="0C0C0B"/>
                </a:solidFill>
                <a:latin typeface="Roboto Condensed Italics"/>
              </a:rPr>
              <a:t>mới </a:t>
            </a:r>
            <a:r>
              <a:rPr lang="en-US" sz="3500">
                <a:solidFill>
                  <a:srgbClr val="0C0C0B"/>
                </a:solidFill>
                <a:latin typeface="Roboto Condensed Bold Italics"/>
              </a:rPr>
              <a:t>quệt</a:t>
            </a:r>
            <a:r>
              <a:rPr lang="en-US" sz="3500">
                <a:solidFill>
                  <a:srgbClr val="0C0C0B"/>
                </a:solidFill>
                <a:latin typeface="Roboto Condensed Italics"/>
              </a:rPr>
              <a:t> rồi”</a:t>
            </a:r>
            <a:r>
              <a:rPr lang="en-US" sz="3500">
                <a:solidFill>
                  <a:srgbClr val="0C0C0B"/>
                </a:solidFill>
                <a:latin typeface="Roboto Condensed"/>
              </a:rPr>
              <a:t>: </a:t>
            </a:r>
          </a:p>
          <a:p>
            <a:pPr algn="just">
              <a:lnSpc>
                <a:spcPts val="4900"/>
              </a:lnSpc>
              <a:spcBef>
                <a:spcPct val="0"/>
              </a:spcBef>
            </a:pPr>
            <a:r>
              <a:rPr lang="en-US" sz="3500">
                <a:solidFill>
                  <a:srgbClr val="0C0C0B"/>
                </a:solidFill>
                <a:latin typeface="Roboto Condensed"/>
              </a:rPr>
              <a:t>nêu tên riêng, dùng ĐT </a:t>
            </a:r>
            <a:r>
              <a:rPr lang="en-US" sz="3500">
                <a:solidFill>
                  <a:srgbClr val="0C0C0B"/>
                </a:solidFill>
                <a:latin typeface="Roboto Condensed Italics"/>
              </a:rPr>
              <a:t>quệt</a:t>
            </a:r>
            <a:r>
              <a:rPr lang="en-US" sz="3500">
                <a:solidFill>
                  <a:srgbClr val="0C0C0B"/>
                </a:solidFill>
                <a:latin typeface="Roboto Condensed"/>
              </a:rPr>
              <a:t> thể hiện cái tôi cá nhân riêng biệt và mạnh mẽ của nữ sĩ.</a:t>
            </a:r>
          </a:p>
        </p:txBody>
      </p:sp>
      <p:grpSp>
        <p:nvGrpSpPr>
          <p:cNvPr id="15" name="Group 15"/>
          <p:cNvGrpSpPr/>
          <p:nvPr/>
        </p:nvGrpSpPr>
        <p:grpSpPr>
          <a:xfrm>
            <a:off x="1028700" y="330930"/>
            <a:ext cx="10401300" cy="2283134"/>
            <a:chOff x="0" y="-241101"/>
            <a:chExt cx="13868400" cy="3044178"/>
          </a:xfrm>
        </p:grpSpPr>
        <p:grpSp>
          <p:nvGrpSpPr>
            <p:cNvPr id="16" name="Group 16"/>
            <p:cNvGrpSpPr/>
            <p:nvPr/>
          </p:nvGrpSpPr>
          <p:grpSpPr>
            <a:xfrm>
              <a:off x="903647" y="1639236"/>
              <a:ext cx="6724536" cy="1068374"/>
              <a:chOff x="0" y="0"/>
              <a:chExt cx="1328303" cy="211037"/>
            </a:xfrm>
          </p:grpSpPr>
          <p:sp>
            <p:nvSpPr>
              <p:cNvPr id="17" name="Freeform 17"/>
              <p:cNvSpPr/>
              <p:nvPr/>
            </p:nvSpPr>
            <p:spPr>
              <a:xfrm>
                <a:off x="0" y="0"/>
                <a:ext cx="1328303" cy="211037"/>
              </a:xfrm>
              <a:custGeom>
                <a:avLst/>
                <a:gdLst/>
                <a:ahLst/>
                <a:cxnLst/>
                <a:rect l="l" t="t" r="r" b="b"/>
                <a:pathLst>
                  <a:path w="1328303" h="211037">
                    <a:moveTo>
                      <a:pt x="78288" y="0"/>
                    </a:moveTo>
                    <a:lnTo>
                      <a:pt x="1250015" y="0"/>
                    </a:lnTo>
                    <a:cubicBezTo>
                      <a:pt x="1293253" y="0"/>
                      <a:pt x="1328303" y="35051"/>
                      <a:pt x="1328303" y="78288"/>
                    </a:cubicBezTo>
                    <a:lnTo>
                      <a:pt x="1328303" y="132749"/>
                    </a:lnTo>
                    <a:cubicBezTo>
                      <a:pt x="1328303" y="153512"/>
                      <a:pt x="1320055" y="173425"/>
                      <a:pt x="1305373" y="188107"/>
                    </a:cubicBezTo>
                    <a:cubicBezTo>
                      <a:pt x="1290692" y="202789"/>
                      <a:pt x="1270779" y="211037"/>
                      <a:pt x="1250015" y="211037"/>
                    </a:cubicBezTo>
                    <a:lnTo>
                      <a:pt x="78288" y="211037"/>
                    </a:lnTo>
                    <a:cubicBezTo>
                      <a:pt x="57525" y="211037"/>
                      <a:pt x="37612" y="202789"/>
                      <a:pt x="22930" y="188107"/>
                    </a:cubicBezTo>
                    <a:cubicBezTo>
                      <a:pt x="8248" y="173425"/>
                      <a:pt x="0" y="153512"/>
                      <a:pt x="0" y="132749"/>
                    </a:cubicBezTo>
                    <a:lnTo>
                      <a:pt x="0" y="78288"/>
                    </a:lnTo>
                    <a:cubicBezTo>
                      <a:pt x="0" y="57525"/>
                      <a:pt x="8248" y="37612"/>
                      <a:pt x="22930" y="22930"/>
                    </a:cubicBezTo>
                    <a:cubicBezTo>
                      <a:pt x="37612" y="8248"/>
                      <a:pt x="57525" y="0"/>
                      <a:pt x="78288" y="0"/>
                    </a:cubicBezTo>
                    <a:close/>
                  </a:path>
                </a:pathLst>
              </a:custGeom>
              <a:solidFill>
                <a:srgbClr val="ECF8E9"/>
              </a:solidFill>
            </p:spPr>
            <p:txBody>
              <a:bodyPr/>
              <a:lstStyle/>
              <a:p>
                <a:endParaRPr lang="en-GB"/>
              </a:p>
            </p:txBody>
          </p:sp>
          <p:sp>
            <p:nvSpPr>
              <p:cNvPr id="18" name="TextBox 18"/>
              <p:cNvSpPr txBox="1"/>
              <p:nvPr/>
            </p:nvSpPr>
            <p:spPr>
              <a:xfrm>
                <a:off x="0" y="-85725"/>
                <a:ext cx="1328303" cy="296762"/>
              </a:xfrm>
              <a:prstGeom prst="rect">
                <a:avLst/>
              </a:prstGeom>
            </p:spPr>
            <p:txBody>
              <a:bodyPr lIns="50800" tIns="50800" rIns="50800" bIns="50800" rtlCol="0" anchor="ctr"/>
              <a:lstStyle/>
              <a:p>
                <a:pPr algn="just">
                  <a:lnSpc>
                    <a:spcPts val="4900"/>
                  </a:lnSpc>
                </a:pPr>
                <a:endParaRPr/>
              </a:p>
            </p:txBody>
          </p:sp>
        </p:grpSp>
        <p:sp>
          <p:nvSpPr>
            <p:cNvPr id="19" name="TextBox 19"/>
            <p:cNvSpPr txBox="1"/>
            <p:nvPr/>
          </p:nvSpPr>
          <p:spPr>
            <a:xfrm>
              <a:off x="0" y="1560693"/>
              <a:ext cx="8193267" cy="1242384"/>
            </a:xfrm>
            <a:prstGeom prst="rect">
              <a:avLst/>
            </a:prstGeom>
          </p:spPr>
          <p:txBody>
            <a:bodyPr lIns="0" tIns="0" rIns="0" bIns="0" rtlCol="0" anchor="t">
              <a:spAutoFit/>
            </a:bodyPr>
            <a:lstStyle/>
            <a:p>
              <a:pPr algn="ctr">
                <a:lnSpc>
                  <a:spcPts val="7699"/>
                </a:lnSpc>
                <a:spcBef>
                  <a:spcPct val="0"/>
                </a:spcBef>
              </a:pPr>
              <a:r>
                <a:rPr lang="en-US" sz="5499">
                  <a:solidFill>
                    <a:srgbClr val="000000"/>
                  </a:solidFill>
                  <a:latin typeface="#9Slide05 VL Fadilla"/>
                </a:rPr>
                <a:t>c. Cảm xúc trữ tình</a:t>
              </a:r>
            </a:p>
          </p:txBody>
        </p:sp>
        <p:grpSp>
          <p:nvGrpSpPr>
            <p:cNvPr id="20" name="Group 20"/>
            <p:cNvGrpSpPr/>
            <p:nvPr/>
          </p:nvGrpSpPr>
          <p:grpSpPr>
            <a:xfrm>
              <a:off x="0" y="-241101"/>
              <a:ext cx="13665200" cy="1619618"/>
              <a:chOff x="0" y="-47625"/>
              <a:chExt cx="2699299" cy="319925"/>
            </a:xfrm>
          </p:grpSpPr>
          <p:sp>
            <p:nvSpPr>
              <p:cNvPr id="21" name="Freeform 21"/>
              <p:cNvSpPr/>
              <p:nvPr/>
            </p:nvSpPr>
            <p:spPr>
              <a:xfrm>
                <a:off x="0" y="0"/>
                <a:ext cx="2699299" cy="272300"/>
              </a:xfrm>
              <a:custGeom>
                <a:avLst/>
                <a:gdLst/>
                <a:ahLst/>
                <a:cxnLst/>
                <a:rect l="l" t="t" r="r" b="b"/>
                <a:pathLst>
                  <a:path w="1807789" h="272300">
                    <a:moveTo>
                      <a:pt x="57523" y="0"/>
                    </a:moveTo>
                    <a:lnTo>
                      <a:pt x="1750265" y="0"/>
                    </a:lnTo>
                    <a:cubicBezTo>
                      <a:pt x="1782035" y="0"/>
                      <a:pt x="1807789" y="25754"/>
                      <a:pt x="1807789" y="57523"/>
                    </a:cubicBezTo>
                    <a:lnTo>
                      <a:pt x="1807789" y="214776"/>
                    </a:lnTo>
                    <a:cubicBezTo>
                      <a:pt x="1807789" y="230032"/>
                      <a:pt x="1801728" y="244664"/>
                      <a:pt x="1790941" y="255451"/>
                    </a:cubicBezTo>
                    <a:cubicBezTo>
                      <a:pt x="1780153" y="266239"/>
                      <a:pt x="1765522" y="272300"/>
                      <a:pt x="1750265" y="272300"/>
                    </a:cubicBezTo>
                    <a:lnTo>
                      <a:pt x="57523" y="272300"/>
                    </a:lnTo>
                    <a:cubicBezTo>
                      <a:pt x="42267" y="272300"/>
                      <a:pt x="27636" y="266239"/>
                      <a:pt x="16848" y="255451"/>
                    </a:cubicBezTo>
                    <a:cubicBezTo>
                      <a:pt x="6060" y="244664"/>
                      <a:pt x="0" y="230032"/>
                      <a:pt x="0" y="214776"/>
                    </a:cubicBezTo>
                    <a:lnTo>
                      <a:pt x="0" y="57523"/>
                    </a:lnTo>
                    <a:cubicBezTo>
                      <a:pt x="0" y="42267"/>
                      <a:pt x="6060" y="27636"/>
                      <a:pt x="16848" y="16848"/>
                    </a:cubicBezTo>
                    <a:cubicBezTo>
                      <a:pt x="27636" y="6060"/>
                      <a:pt x="42267" y="0"/>
                      <a:pt x="57523" y="0"/>
                    </a:cubicBezTo>
                    <a:close/>
                  </a:path>
                </a:pathLst>
              </a:custGeom>
              <a:solidFill>
                <a:srgbClr val="C4DFBD"/>
              </a:solidFill>
            </p:spPr>
            <p:txBody>
              <a:bodyPr/>
              <a:lstStyle/>
              <a:p>
                <a:endParaRPr lang="en-GB"/>
              </a:p>
            </p:txBody>
          </p:sp>
          <p:sp>
            <p:nvSpPr>
              <p:cNvPr id="22" name="TextBox 22"/>
              <p:cNvSpPr txBox="1"/>
              <p:nvPr/>
            </p:nvSpPr>
            <p:spPr>
              <a:xfrm>
                <a:off x="0" y="-47625"/>
                <a:ext cx="1807789" cy="319925"/>
              </a:xfrm>
              <a:prstGeom prst="rect">
                <a:avLst/>
              </a:prstGeom>
            </p:spPr>
            <p:txBody>
              <a:bodyPr lIns="50800" tIns="50800" rIns="50800" bIns="50800" rtlCol="0" anchor="ctr"/>
              <a:lstStyle/>
              <a:p>
                <a:pPr algn="ctr">
                  <a:lnSpc>
                    <a:spcPts val="2659"/>
                  </a:lnSpc>
                </a:pPr>
                <a:endParaRPr/>
              </a:p>
            </p:txBody>
          </p:sp>
        </p:grpSp>
        <p:sp>
          <p:nvSpPr>
            <p:cNvPr id="23" name="TextBox 23"/>
            <p:cNvSpPr txBox="1"/>
            <p:nvPr/>
          </p:nvSpPr>
          <p:spPr>
            <a:xfrm>
              <a:off x="230476" y="233467"/>
              <a:ext cx="13637924" cy="1196909"/>
            </a:xfrm>
            <a:prstGeom prst="rect">
              <a:avLst/>
            </a:prstGeom>
          </p:spPr>
          <p:txBody>
            <a:bodyPr wrap="square" lIns="0" tIns="0" rIns="0" bIns="0" rtlCol="0" anchor="t">
              <a:spAutoFit/>
            </a:bodyPr>
            <a:lstStyle/>
            <a:p>
              <a:pPr>
                <a:lnSpc>
                  <a:spcPts val="6999"/>
                </a:lnSpc>
                <a:spcBef>
                  <a:spcPct val="0"/>
                </a:spcBef>
              </a:pPr>
              <a:r>
                <a:rPr lang="en-US" sz="4999" dirty="0">
                  <a:solidFill>
                    <a:srgbClr val="000000"/>
                  </a:solidFill>
                  <a:latin typeface="#9Slide07 SVNUT Triumph Press"/>
                </a:rPr>
                <a:t>3.2. </a:t>
              </a:r>
              <a:r>
                <a:rPr lang="en-US" sz="4999" dirty="0" err="1">
                  <a:solidFill>
                    <a:srgbClr val="000000"/>
                  </a:solidFill>
                  <a:latin typeface="#9Slide07 SVNUT Triumph Press"/>
                </a:rPr>
                <a:t>Khám</a:t>
              </a:r>
              <a:r>
                <a:rPr lang="en-US" sz="4999" dirty="0">
                  <a:solidFill>
                    <a:srgbClr val="000000"/>
                  </a:solidFill>
                  <a:latin typeface="#9Slide07 SVNUT Triumph Press"/>
                </a:rPr>
                <a:t> </a:t>
              </a:r>
              <a:r>
                <a:rPr lang="en-US" sz="4999" dirty="0" err="1">
                  <a:solidFill>
                    <a:srgbClr val="000000"/>
                  </a:solidFill>
                  <a:latin typeface="#9Slide07 SVNUT Triumph Press"/>
                </a:rPr>
                <a:t>phá</a:t>
              </a:r>
              <a:r>
                <a:rPr lang="en-US" sz="4999" dirty="0">
                  <a:solidFill>
                    <a:srgbClr val="000000"/>
                  </a:solidFill>
                  <a:latin typeface="#9Slide07 SVNUT Triumph Press"/>
                </a:rPr>
                <a:t> </a:t>
              </a:r>
              <a:r>
                <a:rPr lang="en-US" sz="4999" dirty="0" err="1">
                  <a:solidFill>
                    <a:srgbClr val="000000"/>
                  </a:solidFill>
                  <a:latin typeface="#9Slide07 SVNUT Triumph Press"/>
                </a:rPr>
                <a:t>văn</a:t>
              </a:r>
              <a:r>
                <a:rPr lang="en-US" sz="4999" dirty="0">
                  <a:solidFill>
                    <a:srgbClr val="000000"/>
                  </a:solidFill>
                  <a:latin typeface="#9Slide07 SVNUT Triumph Press"/>
                </a:rPr>
                <a:t> </a:t>
              </a:r>
              <a:r>
                <a:rPr lang="en-US" sz="4999" dirty="0" err="1">
                  <a:solidFill>
                    <a:srgbClr val="000000"/>
                  </a:solidFill>
                  <a:latin typeface="#9Slide07 SVNUT Triumph Press"/>
                </a:rPr>
                <a:t>bản</a:t>
              </a:r>
              <a:endParaRPr lang="en-US" sz="4999" dirty="0">
                <a:solidFill>
                  <a:srgbClr val="000000"/>
                </a:solidFill>
                <a:latin typeface="#9Slide07 SVNUT Triumph Press"/>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9000"/>
            </a:blip>
            <a:stretch>
              <a:fillRect l="-27462" r="-27462" b="-289203"/>
            </a:stretch>
          </a:blipFill>
        </p:spPr>
        <p:txBody>
          <a:bodyPr/>
          <a:lstStyle/>
          <a:p>
            <a:endParaRPr lang="en-GB"/>
          </a:p>
        </p:txBody>
      </p:sp>
      <p:sp>
        <p:nvSpPr>
          <p:cNvPr id="3" name="Freeform 3"/>
          <p:cNvSpPr/>
          <p:nvPr/>
        </p:nvSpPr>
        <p:spPr>
          <a:xfrm>
            <a:off x="8667506" y="-1290606"/>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3"/>
            <a:stretch>
              <a:fillRect/>
            </a:stretch>
          </a:blipFill>
        </p:spPr>
        <p:txBody>
          <a:bodyPr/>
          <a:lstStyle/>
          <a:p>
            <a:endParaRPr lang="en-GB"/>
          </a:p>
        </p:txBody>
      </p:sp>
      <p:grpSp>
        <p:nvGrpSpPr>
          <p:cNvPr id="4" name="Group 4"/>
          <p:cNvGrpSpPr/>
          <p:nvPr/>
        </p:nvGrpSpPr>
        <p:grpSpPr>
          <a:xfrm>
            <a:off x="15503873" y="639051"/>
            <a:ext cx="2263329" cy="2263329"/>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18826" r="-18826"/>
              </a:stretch>
            </a:blipFill>
          </p:spPr>
          <p:txBody>
            <a:bodyPr/>
            <a:lstStyle/>
            <a:p>
              <a:endParaRPr lang="en-GB"/>
            </a:p>
          </p:txBody>
        </p:sp>
      </p:grpSp>
      <p:grpSp>
        <p:nvGrpSpPr>
          <p:cNvPr id="6" name="Group 6"/>
          <p:cNvGrpSpPr/>
          <p:nvPr/>
        </p:nvGrpSpPr>
        <p:grpSpPr>
          <a:xfrm>
            <a:off x="5521676" y="2768966"/>
            <a:ext cx="8120459" cy="985390"/>
            <a:chOff x="0" y="0"/>
            <a:chExt cx="2138722" cy="259527"/>
          </a:xfrm>
        </p:grpSpPr>
        <p:sp>
          <p:nvSpPr>
            <p:cNvPr id="7" name="Freeform 7"/>
            <p:cNvSpPr/>
            <p:nvPr/>
          </p:nvSpPr>
          <p:spPr>
            <a:xfrm>
              <a:off x="0" y="0"/>
              <a:ext cx="2138722" cy="259527"/>
            </a:xfrm>
            <a:custGeom>
              <a:avLst/>
              <a:gdLst/>
              <a:ahLst/>
              <a:cxnLst/>
              <a:rect l="l" t="t" r="r" b="b"/>
              <a:pathLst>
                <a:path w="2138722" h="259527">
                  <a:moveTo>
                    <a:pt x="48623" y="0"/>
                  </a:moveTo>
                  <a:lnTo>
                    <a:pt x="2090099" y="0"/>
                  </a:lnTo>
                  <a:cubicBezTo>
                    <a:pt x="2116953" y="0"/>
                    <a:pt x="2138722" y="21769"/>
                    <a:pt x="2138722" y="48623"/>
                  </a:cubicBezTo>
                  <a:lnTo>
                    <a:pt x="2138722" y="210904"/>
                  </a:lnTo>
                  <a:cubicBezTo>
                    <a:pt x="2138722" y="237758"/>
                    <a:pt x="2116953" y="259527"/>
                    <a:pt x="2090099" y="259527"/>
                  </a:cubicBezTo>
                  <a:lnTo>
                    <a:pt x="48623" y="259527"/>
                  </a:lnTo>
                  <a:cubicBezTo>
                    <a:pt x="21769" y="259527"/>
                    <a:pt x="0" y="237758"/>
                    <a:pt x="0" y="210904"/>
                  </a:cubicBezTo>
                  <a:lnTo>
                    <a:pt x="0" y="48623"/>
                  </a:lnTo>
                  <a:cubicBezTo>
                    <a:pt x="0" y="21769"/>
                    <a:pt x="21769" y="0"/>
                    <a:pt x="48623" y="0"/>
                  </a:cubicBezTo>
                  <a:close/>
                </a:path>
              </a:pathLst>
            </a:custGeom>
            <a:solidFill>
              <a:srgbClr val="E7F1E4"/>
            </a:solidFill>
          </p:spPr>
          <p:txBody>
            <a:bodyPr/>
            <a:lstStyle/>
            <a:p>
              <a:endParaRPr lang="en-GB"/>
            </a:p>
          </p:txBody>
        </p:sp>
        <p:sp>
          <p:nvSpPr>
            <p:cNvPr id="8" name="TextBox 8"/>
            <p:cNvSpPr txBox="1"/>
            <p:nvPr/>
          </p:nvSpPr>
          <p:spPr>
            <a:xfrm>
              <a:off x="0" y="-85725"/>
              <a:ext cx="2138722" cy="345252"/>
            </a:xfrm>
            <a:prstGeom prst="rect">
              <a:avLst/>
            </a:prstGeom>
          </p:spPr>
          <p:txBody>
            <a:bodyPr lIns="50800" tIns="50800" rIns="50800" bIns="50800" rtlCol="0" anchor="ctr"/>
            <a:lstStyle/>
            <a:p>
              <a:pPr algn="just">
                <a:lnSpc>
                  <a:spcPts val="4900"/>
                </a:lnSpc>
              </a:pPr>
              <a:endParaRPr/>
            </a:p>
          </p:txBody>
        </p:sp>
      </p:grpSp>
      <p:sp>
        <p:nvSpPr>
          <p:cNvPr id="9" name="Freeform 9"/>
          <p:cNvSpPr/>
          <p:nvPr/>
        </p:nvSpPr>
        <p:spPr>
          <a:xfrm flipH="1">
            <a:off x="4642794" y="3506626"/>
            <a:ext cx="8049839" cy="8299384"/>
          </a:xfrm>
          <a:custGeom>
            <a:avLst/>
            <a:gdLst/>
            <a:ahLst/>
            <a:cxnLst/>
            <a:rect l="l" t="t" r="r" b="b"/>
            <a:pathLst>
              <a:path w="8049839" h="8299384">
                <a:moveTo>
                  <a:pt x="8049839" y="0"/>
                </a:moveTo>
                <a:lnTo>
                  <a:pt x="0" y="0"/>
                </a:lnTo>
                <a:lnTo>
                  <a:pt x="0" y="8299384"/>
                </a:lnTo>
                <a:lnTo>
                  <a:pt x="8049839" y="8299384"/>
                </a:lnTo>
                <a:lnTo>
                  <a:pt x="8049839" y="0"/>
                </a:lnTo>
                <a:close/>
              </a:path>
            </a:pathLst>
          </a:custGeom>
          <a:blipFill>
            <a:blip r:embed="rId5"/>
            <a:stretch>
              <a:fillRect/>
            </a:stretch>
          </a:blipFill>
        </p:spPr>
        <p:txBody>
          <a:bodyPr/>
          <a:lstStyle/>
          <a:p>
            <a:endParaRPr lang="en-GB"/>
          </a:p>
        </p:txBody>
      </p:sp>
      <p:sp>
        <p:nvSpPr>
          <p:cNvPr id="10" name="Freeform 10"/>
          <p:cNvSpPr/>
          <p:nvPr/>
        </p:nvSpPr>
        <p:spPr>
          <a:xfrm>
            <a:off x="-521288" y="3240715"/>
            <a:ext cx="7468234" cy="6008380"/>
          </a:xfrm>
          <a:custGeom>
            <a:avLst/>
            <a:gdLst/>
            <a:ahLst/>
            <a:cxnLst/>
            <a:rect l="l" t="t" r="r" b="b"/>
            <a:pathLst>
              <a:path w="7468234" h="6008380">
                <a:moveTo>
                  <a:pt x="0" y="0"/>
                </a:moveTo>
                <a:lnTo>
                  <a:pt x="7468234" y="0"/>
                </a:lnTo>
                <a:lnTo>
                  <a:pt x="7468234" y="6008380"/>
                </a:lnTo>
                <a:lnTo>
                  <a:pt x="0" y="60083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1" name="TextBox 11"/>
          <p:cNvSpPr txBox="1"/>
          <p:nvPr/>
        </p:nvSpPr>
        <p:spPr>
          <a:xfrm>
            <a:off x="5967812" y="2816655"/>
            <a:ext cx="7228188" cy="615950"/>
          </a:xfrm>
          <a:prstGeom prst="rect">
            <a:avLst/>
          </a:prstGeom>
        </p:spPr>
        <p:txBody>
          <a:bodyPr lIns="0" tIns="0" rIns="0" bIns="0" rtlCol="0" anchor="t">
            <a:spAutoFit/>
          </a:bodyPr>
          <a:lstStyle/>
          <a:p>
            <a:pPr algn="just">
              <a:lnSpc>
                <a:spcPts val="4900"/>
              </a:lnSpc>
              <a:spcBef>
                <a:spcPct val="0"/>
              </a:spcBef>
            </a:pPr>
            <a:r>
              <a:rPr lang="en-US" sz="3500">
                <a:solidFill>
                  <a:srgbClr val="0C0C0B"/>
                </a:solidFill>
                <a:latin typeface="Roboto Condensed Bold Italics"/>
              </a:rPr>
              <a:t>*Cảm xúc, tâm hồn của nhân vật trữ tình:</a:t>
            </a:r>
          </a:p>
        </p:txBody>
      </p:sp>
      <p:sp>
        <p:nvSpPr>
          <p:cNvPr id="12" name="TextBox 12"/>
          <p:cNvSpPr txBox="1"/>
          <p:nvPr/>
        </p:nvSpPr>
        <p:spPr>
          <a:xfrm>
            <a:off x="4931090" y="1634798"/>
            <a:ext cx="10861079" cy="772137"/>
          </a:xfrm>
          <a:prstGeom prst="rect">
            <a:avLst/>
          </a:prstGeom>
        </p:spPr>
        <p:txBody>
          <a:bodyPr lIns="0" tIns="0" rIns="0" bIns="0" rtlCol="0" anchor="t">
            <a:spAutoFit/>
          </a:bodyPr>
          <a:lstStyle/>
          <a:p>
            <a:pPr algn="ctr">
              <a:lnSpc>
                <a:spcPts val="6218"/>
              </a:lnSpc>
              <a:spcBef>
                <a:spcPct val="0"/>
              </a:spcBef>
            </a:pPr>
            <a:r>
              <a:rPr lang="en-US" sz="4442">
                <a:solidFill>
                  <a:srgbClr val="013219"/>
                </a:solidFill>
                <a:latin typeface="#9Slide06 Hellvina Hand Script"/>
              </a:rPr>
              <a:t>TRẠM 3: TÂM HỒN NỮ SĨ</a:t>
            </a:r>
          </a:p>
        </p:txBody>
      </p:sp>
      <p:sp>
        <p:nvSpPr>
          <p:cNvPr id="13" name="TextBox 13"/>
          <p:cNvSpPr txBox="1"/>
          <p:nvPr/>
        </p:nvSpPr>
        <p:spPr>
          <a:xfrm>
            <a:off x="575572" y="4891954"/>
            <a:ext cx="5274513" cy="3092450"/>
          </a:xfrm>
          <a:prstGeom prst="rect">
            <a:avLst/>
          </a:prstGeom>
        </p:spPr>
        <p:txBody>
          <a:bodyPr lIns="0" tIns="0" rIns="0" bIns="0" rtlCol="0" anchor="t">
            <a:spAutoFit/>
          </a:bodyPr>
          <a:lstStyle/>
          <a:p>
            <a:pPr algn="just">
              <a:lnSpc>
                <a:spcPts val="4900"/>
              </a:lnSpc>
              <a:spcBef>
                <a:spcPct val="0"/>
              </a:spcBef>
            </a:pPr>
            <a:r>
              <a:rPr lang="en-US" sz="3500">
                <a:solidFill>
                  <a:srgbClr val="0C0C0B"/>
                </a:solidFill>
                <a:latin typeface="Roboto Condensed"/>
              </a:rPr>
              <a:t>Bài thơ </a:t>
            </a:r>
            <a:r>
              <a:rPr lang="en-US" sz="3500">
                <a:solidFill>
                  <a:srgbClr val="0C0C0B"/>
                </a:solidFill>
                <a:latin typeface="Roboto Condensed Italics"/>
              </a:rPr>
              <a:t>Mời trầu</a:t>
            </a:r>
            <a:r>
              <a:rPr lang="en-US" sz="3500">
                <a:solidFill>
                  <a:srgbClr val="0C0C0B"/>
                </a:solidFill>
                <a:latin typeface="Roboto Condensed"/>
              </a:rPr>
              <a:t> thể hiện nhiều cung bậc cảm xúc của tác giả. Hãy phân tích thơ để chỉ ra những cung bậc cảm xúc đó.</a:t>
            </a:r>
          </a:p>
        </p:txBody>
      </p:sp>
      <p:sp>
        <p:nvSpPr>
          <p:cNvPr id="14" name="Freeform 14"/>
          <p:cNvSpPr/>
          <p:nvPr/>
        </p:nvSpPr>
        <p:spPr>
          <a:xfrm flipH="1">
            <a:off x="10907412" y="3592351"/>
            <a:ext cx="9192922" cy="7395934"/>
          </a:xfrm>
          <a:custGeom>
            <a:avLst/>
            <a:gdLst/>
            <a:ahLst/>
            <a:cxnLst/>
            <a:rect l="l" t="t" r="r" b="b"/>
            <a:pathLst>
              <a:path w="9192922" h="7395934">
                <a:moveTo>
                  <a:pt x="9192921" y="0"/>
                </a:moveTo>
                <a:lnTo>
                  <a:pt x="0" y="0"/>
                </a:lnTo>
                <a:lnTo>
                  <a:pt x="0" y="7395934"/>
                </a:lnTo>
                <a:lnTo>
                  <a:pt x="9192921" y="7395934"/>
                </a:lnTo>
                <a:lnTo>
                  <a:pt x="9192921"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5" name="TextBox 15"/>
          <p:cNvSpPr txBox="1"/>
          <p:nvPr/>
        </p:nvSpPr>
        <p:spPr>
          <a:xfrm>
            <a:off x="12510513" y="5672365"/>
            <a:ext cx="5274513" cy="3711575"/>
          </a:xfrm>
          <a:prstGeom prst="rect">
            <a:avLst/>
          </a:prstGeom>
        </p:spPr>
        <p:txBody>
          <a:bodyPr lIns="0" tIns="0" rIns="0" bIns="0" rtlCol="0" anchor="t">
            <a:spAutoFit/>
          </a:bodyPr>
          <a:lstStyle/>
          <a:p>
            <a:pPr algn="just">
              <a:lnSpc>
                <a:spcPts val="4900"/>
              </a:lnSpc>
              <a:spcBef>
                <a:spcPct val="0"/>
              </a:spcBef>
            </a:pPr>
            <a:r>
              <a:rPr lang="en-US" sz="3500">
                <a:solidFill>
                  <a:srgbClr val="0C0C0B"/>
                </a:solidFill>
                <a:latin typeface="Roboto Condensed"/>
              </a:rPr>
              <a:t>So sánh tình cảm, cảm xúc trong tình yêu ở bài </a:t>
            </a:r>
            <a:r>
              <a:rPr lang="en-US" sz="3500">
                <a:solidFill>
                  <a:srgbClr val="0C0C0B"/>
                </a:solidFill>
                <a:latin typeface="Roboto Condensed Italics"/>
              </a:rPr>
              <a:t>Mời trầu</a:t>
            </a:r>
            <a:r>
              <a:rPr lang="en-US" sz="3500">
                <a:solidFill>
                  <a:srgbClr val="0C0C0B"/>
                </a:solidFill>
                <a:latin typeface="Roboto Condensed"/>
              </a:rPr>
              <a:t> với bài thơ </a:t>
            </a:r>
            <a:r>
              <a:rPr lang="en-US" sz="3500">
                <a:solidFill>
                  <a:srgbClr val="0C0C0B"/>
                </a:solidFill>
                <a:latin typeface="Roboto Condensed Italics"/>
              </a:rPr>
              <a:t>Bánh trôi nước</a:t>
            </a:r>
            <a:r>
              <a:rPr lang="en-US" sz="3500">
                <a:solidFill>
                  <a:srgbClr val="0C0C0B"/>
                </a:solidFill>
                <a:latin typeface="Roboto Condensed"/>
              </a:rPr>
              <a:t> để thấy hiểu hơn về tâm hồn và khát vọng yêu thương của người phụ nữ xưa.</a:t>
            </a:r>
          </a:p>
        </p:txBody>
      </p:sp>
      <p:grpSp>
        <p:nvGrpSpPr>
          <p:cNvPr id="16" name="Group 16"/>
          <p:cNvGrpSpPr/>
          <p:nvPr/>
        </p:nvGrpSpPr>
        <p:grpSpPr>
          <a:xfrm>
            <a:off x="380497" y="134007"/>
            <a:ext cx="11125703" cy="2283134"/>
            <a:chOff x="0" y="-241101"/>
            <a:chExt cx="14834271" cy="3044178"/>
          </a:xfrm>
        </p:grpSpPr>
        <p:grpSp>
          <p:nvGrpSpPr>
            <p:cNvPr id="17" name="Group 17"/>
            <p:cNvGrpSpPr/>
            <p:nvPr/>
          </p:nvGrpSpPr>
          <p:grpSpPr>
            <a:xfrm>
              <a:off x="903647" y="1639236"/>
              <a:ext cx="6724536" cy="1068374"/>
              <a:chOff x="0" y="0"/>
              <a:chExt cx="1328303" cy="211037"/>
            </a:xfrm>
          </p:grpSpPr>
          <p:sp>
            <p:nvSpPr>
              <p:cNvPr id="18" name="Freeform 18"/>
              <p:cNvSpPr/>
              <p:nvPr/>
            </p:nvSpPr>
            <p:spPr>
              <a:xfrm>
                <a:off x="0" y="0"/>
                <a:ext cx="1328303" cy="211037"/>
              </a:xfrm>
              <a:custGeom>
                <a:avLst/>
                <a:gdLst/>
                <a:ahLst/>
                <a:cxnLst/>
                <a:rect l="l" t="t" r="r" b="b"/>
                <a:pathLst>
                  <a:path w="1328303" h="211037">
                    <a:moveTo>
                      <a:pt x="78288" y="0"/>
                    </a:moveTo>
                    <a:lnTo>
                      <a:pt x="1250015" y="0"/>
                    </a:lnTo>
                    <a:cubicBezTo>
                      <a:pt x="1293253" y="0"/>
                      <a:pt x="1328303" y="35051"/>
                      <a:pt x="1328303" y="78288"/>
                    </a:cubicBezTo>
                    <a:lnTo>
                      <a:pt x="1328303" y="132749"/>
                    </a:lnTo>
                    <a:cubicBezTo>
                      <a:pt x="1328303" y="153512"/>
                      <a:pt x="1320055" y="173425"/>
                      <a:pt x="1305373" y="188107"/>
                    </a:cubicBezTo>
                    <a:cubicBezTo>
                      <a:pt x="1290692" y="202789"/>
                      <a:pt x="1270779" y="211037"/>
                      <a:pt x="1250015" y="211037"/>
                    </a:cubicBezTo>
                    <a:lnTo>
                      <a:pt x="78288" y="211037"/>
                    </a:lnTo>
                    <a:cubicBezTo>
                      <a:pt x="57525" y="211037"/>
                      <a:pt x="37612" y="202789"/>
                      <a:pt x="22930" y="188107"/>
                    </a:cubicBezTo>
                    <a:cubicBezTo>
                      <a:pt x="8248" y="173425"/>
                      <a:pt x="0" y="153512"/>
                      <a:pt x="0" y="132749"/>
                    </a:cubicBezTo>
                    <a:lnTo>
                      <a:pt x="0" y="78288"/>
                    </a:lnTo>
                    <a:cubicBezTo>
                      <a:pt x="0" y="57525"/>
                      <a:pt x="8248" y="37612"/>
                      <a:pt x="22930" y="22930"/>
                    </a:cubicBezTo>
                    <a:cubicBezTo>
                      <a:pt x="37612" y="8248"/>
                      <a:pt x="57525" y="0"/>
                      <a:pt x="78288" y="0"/>
                    </a:cubicBezTo>
                    <a:close/>
                  </a:path>
                </a:pathLst>
              </a:custGeom>
              <a:solidFill>
                <a:srgbClr val="ECF8E9"/>
              </a:solidFill>
            </p:spPr>
            <p:txBody>
              <a:bodyPr/>
              <a:lstStyle/>
              <a:p>
                <a:endParaRPr lang="en-GB"/>
              </a:p>
            </p:txBody>
          </p:sp>
          <p:sp>
            <p:nvSpPr>
              <p:cNvPr id="19" name="TextBox 19"/>
              <p:cNvSpPr txBox="1"/>
              <p:nvPr/>
            </p:nvSpPr>
            <p:spPr>
              <a:xfrm>
                <a:off x="0" y="-85725"/>
                <a:ext cx="1328303" cy="296762"/>
              </a:xfrm>
              <a:prstGeom prst="rect">
                <a:avLst/>
              </a:prstGeom>
            </p:spPr>
            <p:txBody>
              <a:bodyPr lIns="50800" tIns="50800" rIns="50800" bIns="50800" rtlCol="0" anchor="ctr"/>
              <a:lstStyle/>
              <a:p>
                <a:pPr algn="just">
                  <a:lnSpc>
                    <a:spcPts val="4900"/>
                  </a:lnSpc>
                </a:pPr>
                <a:endParaRPr/>
              </a:p>
            </p:txBody>
          </p:sp>
        </p:grpSp>
        <p:sp>
          <p:nvSpPr>
            <p:cNvPr id="20" name="TextBox 20"/>
            <p:cNvSpPr txBox="1"/>
            <p:nvPr/>
          </p:nvSpPr>
          <p:spPr>
            <a:xfrm>
              <a:off x="0" y="1560693"/>
              <a:ext cx="8193267" cy="1242384"/>
            </a:xfrm>
            <a:prstGeom prst="rect">
              <a:avLst/>
            </a:prstGeom>
          </p:spPr>
          <p:txBody>
            <a:bodyPr lIns="0" tIns="0" rIns="0" bIns="0" rtlCol="0" anchor="t">
              <a:spAutoFit/>
            </a:bodyPr>
            <a:lstStyle/>
            <a:p>
              <a:pPr algn="ctr">
                <a:lnSpc>
                  <a:spcPts val="7699"/>
                </a:lnSpc>
                <a:spcBef>
                  <a:spcPct val="0"/>
                </a:spcBef>
              </a:pPr>
              <a:r>
                <a:rPr lang="en-US" sz="5499">
                  <a:solidFill>
                    <a:srgbClr val="000000"/>
                  </a:solidFill>
                  <a:latin typeface="#9Slide05 VL Fadilla"/>
                </a:rPr>
                <a:t>c. Cảm xúc trữ tình</a:t>
              </a:r>
            </a:p>
          </p:txBody>
        </p:sp>
        <p:grpSp>
          <p:nvGrpSpPr>
            <p:cNvPr id="21" name="Group 21"/>
            <p:cNvGrpSpPr/>
            <p:nvPr/>
          </p:nvGrpSpPr>
          <p:grpSpPr>
            <a:xfrm>
              <a:off x="0" y="-241101"/>
              <a:ext cx="14427871" cy="1619618"/>
              <a:chOff x="0" y="-47625"/>
              <a:chExt cx="2849950" cy="319925"/>
            </a:xfrm>
          </p:grpSpPr>
          <p:sp>
            <p:nvSpPr>
              <p:cNvPr id="22" name="Freeform 22"/>
              <p:cNvSpPr/>
              <p:nvPr/>
            </p:nvSpPr>
            <p:spPr>
              <a:xfrm>
                <a:off x="0" y="0"/>
                <a:ext cx="2849950" cy="272300"/>
              </a:xfrm>
              <a:custGeom>
                <a:avLst/>
                <a:gdLst/>
                <a:ahLst/>
                <a:cxnLst/>
                <a:rect l="l" t="t" r="r" b="b"/>
                <a:pathLst>
                  <a:path w="1807789" h="272300">
                    <a:moveTo>
                      <a:pt x="57523" y="0"/>
                    </a:moveTo>
                    <a:lnTo>
                      <a:pt x="1750265" y="0"/>
                    </a:lnTo>
                    <a:cubicBezTo>
                      <a:pt x="1782035" y="0"/>
                      <a:pt x="1807789" y="25754"/>
                      <a:pt x="1807789" y="57523"/>
                    </a:cubicBezTo>
                    <a:lnTo>
                      <a:pt x="1807789" y="214776"/>
                    </a:lnTo>
                    <a:cubicBezTo>
                      <a:pt x="1807789" y="230032"/>
                      <a:pt x="1801728" y="244664"/>
                      <a:pt x="1790941" y="255451"/>
                    </a:cubicBezTo>
                    <a:cubicBezTo>
                      <a:pt x="1780153" y="266239"/>
                      <a:pt x="1765522" y="272300"/>
                      <a:pt x="1750265" y="272300"/>
                    </a:cubicBezTo>
                    <a:lnTo>
                      <a:pt x="57523" y="272300"/>
                    </a:lnTo>
                    <a:cubicBezTo>
                      <a:pt x="42267" y="272300"/>
                      <a:pt x="27636" y="266239"/>
                      <a:pt x="16848" y="255451"/>
                    </a:cubicBezTo>
                    <a:cubicBezTo>
                      <a:pt x="6060" y="244664"/>
                      <a:pt x="0" y="230032"/>
                      <a:pt x="0" y="214776"/>
                    </a:cubicBezTo>
                    <a:lnTo>
                      <a:pt x="0" y="57523"/>
                    </a:lnTo>
                    <a:cubicBezTo>
                      <a:pt x="0" y="42267"/>
                      <a:pt x="6060" y="27636"/>
                      <a:pt x="16848" y="16848"/>
                    </a:cubicBezTo>
                    <a:cubicBezTo>
                      <a:pt x="27636" y="6060"/>
                      <a:pt x="42267" y="0"/>
                      <a:pt x="57523" y="0"/>
                    </a:cubicBezTo>
                    <a:close/>
                  </a:path>
                </a:pathLst>
              </a:custGeom>
              <a:solidFill>
                <a:srgbClr val="C4DFBD"/>
              </a:solidFill>
            </p:spPr>
            <p:txBody>
              <a:bodyPr/>
              <a:lstStyle/>
              <a:p>
                <a:endParaRPr lang="en-GB"/>
              </a:p>
            </p:txBody>
          </p:sp>
          <p:sp>
            <p:nvSpPr>
              <p:cNvPr id="23" name="TextBox 23"/>
              <p:cNvSpPr txBox="1"/>
              <p:nvPr/>
            </p:nvSpPr>
            <p:spPr>
              <a:xfrm>
                <a:off x="0" y="-47625"/>
                <a:ext cx="1807789" cy="319925"/>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230476" y="233467"/>
              <a:ext cx="14603795" cy="1196909"/>
            </a:xfrm>
            <a:prstGeom prst="rect">
              <a:avLst/>
            </a:prstGeom>
          </p:spPr>
          <p:txBody>
            <a:bodyPr wrap="square" lIns="0" tIns="0" rIns="0" bIns="0" rtlCol="0" anchor="t">
              <a:spAutoFit/>
            </a:bodyPr>
            <a:lstStyle/>
            <a:p>
              <a:pPr>
                <a:lnSpc>
                  <a:spcPts val="6999"/>
                </a:lnSpc>
                <a:spcBef>
                  <a:spcPct val="0"/>
                </a:spcBef>
              </a:pPr>
              <a:r>
                <a:rPr lang="en-US" sz="4999" dirty="0">
                  <a:solidFill>
                    <a:srgbClr val="000000"/>
                  </a:solidFill>
                  <a:latin typeface="#9Slide07 SVNUT Triumph Press"/>
                </a:rPr>
                <a:t>3.2. </a:t>
              </a:r>
              <a:r>
                <a:rPr lang="en-US" sz="4999" dirty="0" err="1">
                  <a:solidFill>
                    <a:srgbClr val="000000"/>
                  </a:solidFill>
                  <a:latin typeface="#9Slide07 SVNUT Triumph Press"/>
                </a:rPr>
                <a:t>Khám</a:t>
              </a:r>
              <a:r>
                <a:rPr lang="en-US" sz="4999" dirty="0">
                  <a:solidFill>
                    <a:srgbClr val="000000"/>
                  </a:solidFill>
                  <a:latin typeface="#9Slide07 SVNUT Triumph Press"/>
                </a:rPr>
                <a:t> </a:t>
              </a:r>
              <a:r>
                <a:rPr lang="en-US" sz="4999" dirty="0" err="1">
                  <a:solidFill>
                    <a:srgbClr val="000000"/>
                  </a:solidFill>
                  <a:latin typeface="#9Slide07 SVNUT Triumph Press"/>
                </a:rPr>
                <a:t>phá</a:t>
              </a:r>
              <a:r>
                <a:rPr lang="en-US" sz="4999" dirty="0">
                  <a:solidFill>
                    <a:srgbClr val="000000"/>
                  </a:solidFill>
                  <a:latin typeface="#9Slide07 SVNUT Triumph Press"/>
                </a:rPr>
                <a:t> </a:t>
              </a:r>
              <a:r>
                <a:rPr lang="en-US" sz="4999" dirty="0" err="1">
                  <a:solidFill>
                    <a:srgbClr val="000000"/>
                  </a:solidFill>
                  <a:latin typeface="#9Slide07 SVNUT Triumph Press"/>
                </a:rPr>
                <a:t>văn</a:t>
              </a:r>
              <a:r>
                <a:rPr lang="en-US" sz="4999" dirty="0">
                  <a:solidFill>
                    <a:srgbClr val="000000"/>
                  </a:solidFill>
                  <a:latin typeface="#9Slide07 SVNUT Triumph Press"/>
                </a:rPr>
                <a:t> </a:t>
              </a:r>
              <a:r>
                <a:rPr lang="en-US" sz="4999" dirty="0" err="1">
                  <a:solidFill>
                    <a:srgbClr val="000000"/>
                  </a:solidFill>
                  <a:latin typeface="#9Slide07 SVNUT Triumph Press"/>
                </a:rPr>
                <a:t>bản</a:t>
              </a:r>
              <a:endParaRPr lang="en-US" sz="4999" dirty="0">
                <a:solidFill>
                  <a:srgbClr val="000000"/>
                </a:solidFill>
                <a:latin typeface="#9Slide07 SVNUT Triumph Press"/>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9000"/>
            </a:blip>
            <a:stretch>
              <a:fillRect l="-27462" r="-27462" b="-289203"/>
            </a:stretch>
          </a:blipFill>
        </p:spPr>
        <p:txBody>
          <a:bodyPr/>
          <a:lstStyle/>
          <a:p>
            <a:endParaRPr lang="en-GB"/>
          </a:p>
        </p:txBody>
      </p:sp>
      <p:sp>
        <p:nvSpPr>
          <p:cNvPr id="3" name="Freeform 3"/>
          <p:cNvSpPr/>
          <p:nvPr/>
        </p:nvSpPr>
        <p:spPr>
          <a:xfrm>
            <a:off x="8667506" y="-1290606"/>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3"/>
            <a:stretch>
              <a:fillRect/>
            </a:stretch>
          </a:blipFill>
        </p:spPr>
        <p:txBody>
          <a:bodyPr/>
          <a:lstStyle/>
          <a:p>
            <a:endParaRPr lang="en-GB"/>
          </a:p>
        </p:txBody>
      </p:sp>
      <p:grpSp>
        <p:nvGrpSpPr>
          <p:cNvPr id="4" name="Group 4"/>
          <p:cNvGrpSpPr/>
          <p:nvPr/>
        </p:nvGrpSpPr>
        <p:grpSpPr>
          <a:xfrm>
            <a:off x="16127635" y="0"/>
            <a:ext cx="2263329" cy="2263329"/>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18826" r="-18826"/>
              </a:stretch>
            </a:blipFill>
          </p:spPr>
          <p:txBody>
            <a:bodyPr/>
            <a:lstStyle/>
            <a:p>
              <a:endParaRPr lang="en-GB"/>
            </a:p>
          </p:txBody>
        </p:sp>
      </p:grpSp>
      <p:grpSp>
        <p:nvGrpSpPr>
          <p:cNvPr id="6" name="Group 6"/>
          <p:cNvGrpSpPr/>
          <p:nvPr/>
        </p:nvGrpSpPr>
        <p:grpSpPr>
          <a:xfrm>
            <a:off x="801995" y="2464085"/>
            <a:ext cx="8120459" cy="985390"/>
            <a:chOff x="0" y="0"/>
            <a:chExt cx="2138722" cy="259527"/>
          </a:xfrm>
        </p:grpSpPr>
        <p:sp>
          <p:nvSpPr>
            <p:cNvPr id="7" name="Freeform 7"/>
            <p:cNvSpPr/>
            <p:nvPr/>
          </p:nvSpPr>
          <p:spPr>
            <a:xfrm>
              <a:off x="0" y="0"/>
              <a:ext cx="2138722" cy="259527"/>
            </a:xfrm>
            <a:custGeom>
              <a:avLst/>
              <a:gdLst/>
              <a:ahLst/>
              <a:cxnLst/>
              <a:rect l="l" t="t" r="r" b="b"/>
              <a:pathLst>
                <a:path w="2138722" h="259527">
                  <a:moveTo>
                    <a:pt x="48623" y="0"/>
                  </a:moveTo>
                  <a:lnTo>
                    <a:pt x="2090099" y="0"/>
                  </a:lnTo>
                  <a:cubicBezTo>
                    <a:pt x="2116953" y="0"/>
                    <a:pt x="2138722" y="21769"/>
                    <a:pt x="2138722" y="48623"/>
                  </a:cubicBezTo>
                  <a:lnTo>
                    <a:pt x="2138722" y="210904"/>
                  </a:lnTo>
                  <a:cubicBezTo>
                    <a:pt x="2138722" y="237758"/>
                    <a:pt x="2116953" y="259527"/>
                    <a:pt x="2090099" y="259527"/>
                  </a:cubicBezTo>
                  <a:lnTo>
                    <a:pt x="48623" y="259527"/>
                  </a:lnTo>
                  <a:cubicBezTo>
                    <a:pt x="21769" y="259527"/>
                    <a:pt x="0" y="237758"/>
                    <a:pt x="0" y="210904"/>
                  </a:cubicBezTo>
                  <a:lnTo>
                    <a:pt x="0" y="48623"/>
                  </a:lnTo>
                  <a:cubicBezTo>
                    <a:pt x="0" y="21769"/>
                    <a:pt x="21769" y="0"/>
                    <a:pt x="48623" y="0"/>
                  </a:cubicBezTo>
                  <a:close/>
                </a:path>
              </a:pathLst>
            </a:custGeom>
            <a:solidFill>
              <a:srgbClr val="E7F1E4"/>
            </a:solidFill>
          </p:spPr>
          <p:txBody>
            <a:bodyPr/>
            <a:lstStyle/>
            <a:p>
              <a:endParaRPr lang="en-GB"/>
            </a:p>
          </p:txBody>
        </p:sp>
        <p:sp>
          <p:nvSpPr>
            <p:cNvPr id="8" name="TextBox 8"/>
            <p:cNvSpPr txBox="1"/>
            <p:nvPr/>
          </p:nvSpPr>
          <p:spPr>
            <a:xfrm>
              <a:off x="0" y="-85725"/>
              <a:ext cx="2138722" cy="345252"/>
            </a:xfrm>
            <a:prstGeom prst="rect">
              <a:avLst/>
            </a:prstGeom>
          </p:spPr>
          <p:txBody>
            <a:bodyPr lIns="50800" tIns="50800" rIns="50800" bIns="50800" rtlCol="0" anchor="ctr"/>
            <a:lstStyle/>
            <a:p>
              <a:pPr algn="just">
                <a:lnSpc>
                  <a:spcPts val="4900"/>
                </a:lnSpc>
              </a:pPr>
              <a:endParaRPr/>
            </a:p>
          </p:txBody>
        </p:sp>
      </p:grpSp>
      <p:grpSp>
        <p:nvGrpSpPr>
          <p:cNvPr id="9" name="Group 9"/>
          <p:cNvGrpSpPr/>
          <p:nvPr/>
        </p:nvGrpSpPr>
        <p:grpSpPr>
          <a:xfrm>
            <a:off x="3879827" y="3611401"/>
            <a:ext cx="14093336" cy="2800987"/>
            <a:chOff x="0" y="0"/>
            <a:chExt cx="3711825" cy="737709"/>
          </a:xfrm>
        </p:grpSpPr>
        <p:sp>
          <p:nvSpPr>
            <p:cNvPr id="10" name="Freeform 10"/>
            <p:cNvSpPr/>
            <p:nvPr/>
          </p:nvSpPr>
          <p:spPr>
            <a:xfrm>
              <a:off x="0" y="0"/>
              <a:ext cx="3711825" cy="737709"/>
            </a:xfrm>
            <a:custGeom>
              <a:avLst/>
              <a:gdLst/>
              <a:ahLst/>
              <a:cxnLst/>
              <a:rect l="l" t="t" r="r" b="b"/>
              <a:pathLst>
                <a:path w="3711825" h="737709">
                  <a:moveTo>
                    <a:pt x="28016" y="0"/>
                  </a:moveTo>
                  <a:lnTo>
                    <a:pt x="3683809" y="0"/>
                  </a:lnTo>
                  <a:cubicBezTo>
                    <a:pt x="3699282" y="0"/>
                    <a:pt x="3711825" y="12543"/>
                    <a:pt x="3711825" y="28016"/>
                  </a:cubicBezTo>
                  <a:lnTo>
                    <a:pt x="3711825" y="709693"/>
                  </a:lnTo>
                  <a:cubicBezTo>
                    <a:pt x="3711825" y="725165"/>
                    <a:pt x="3699282" y="737709"/>
                    <a:pt x="3683809" y="737709"/>
                  </a:cubicBezTo>
                  <a:lnTo>
                    <a:pt x="28016" y="737709"/>
                  </a:lnTo>
                  <a:cubicBezTo>
                    <a:pt x="12543" y="737709"/>
                    <a:pt x="0" y="725165"/>
                    <a:pt x="0" y="709693"/>
                  </a:cubicBezTo>
                  <a:lnTo>
                    <a:pt x="0" y="28016"/>
                  </a:lnTo>
                  <a:cubicBezTo>
                    <a:pt x="0" y="12543"/>
                    <a:pt x="12543" y="0"/>
                    <a:pt x="28016" y="0"/>
                  </a:cubicBezTo>
                  <a:close/>
                </a:path>
              </a:pathLst>
            </a:custGeom>
            <a:solidFill>
              <a:srgbClr val="E7F1E4"/>
            </a:solidFill>
          </p:spPr>
          <p:txBody>
            <a:bodyPr/>
            <a:lstStyle/>
            <a:p>
              <a:endParaRPr lang="en-GB"/>
            </a:p>
          </p:txBody>
        </p:sp>
        <p:sp>
          <p:nvSpPr>
            <p:cNvPr id="11" name="TextBox 11"/>
            <p:cNvSpPr txBox="1"/>
            <p:nvPr/>
          </p:nvSpPr>
          <p:spPr>
            <a:xfrm>
              <a:off x="0" y="-85725"/>
              <a:ext cx="3711825" cy="823434"/>
            </a:xfrm>
            <a:prstGeom prst="rect">
              <a:avLst/>
            </a:prstGeom>
          </p:spPr>
          <p:txBody>
            <a:bodyPr lIns="50800" tIns="50800" rIns="50800" bIns="50800" rtlCol="0" anchor="ctr"/>
            <a:lstStyle/>
            <a:p>
              <a:pPr algn="just">
                <a:lnSpc>
                  <a:spcPts val="4900"/>
                </a:lnSpc>
              </a:pPr>
              <a:endParaRPr/>
            </a:p>
          </p:txBody>
        </p:sp>
      </p:grpSp>
      <p:grpSp>
        <p:nvGrpSpPr>
          <p:cNvPr id="12" name="Group 12"/>
          <p:cNvGrpSpPr/>
          <p:nvPr/>
        </p:nvGrpSpPr>
        <p:grpSpPr>
          <a:xfrm>
            <a:off x="639817" y="3611401"/>
            <a:ext cx="2857005" cy="2964230"/>
            <a:chOff x="0" y="0"/>
            <a:chExt cx="752462" cy="780703"/>
          </a:xfrm>
        </p:grpSpPr>
        <p:sp>
          <p:nvSpPr>
            <p:cNvPr id="13" name="Freeform 13"/>
            <p:cNvSpPr/>
            <p:nvPr/>
          </p:nvSpPr>
          <p:spPr>
            <a:xfrm>
              <a:off x="0" y="0"/>
              <a:ext cx="752462" cy="780703"/>
            </a:xfrm>
            <a:custGeom>
              <a:avLst/>
              <a:gdLst/>
              <a:ahLst/>
              <a:cxnLst/>
              <a:rect l="l" t="t" r="r" b="b"/>
              <a:pathLst>
                <a:path w="752462" h="780703">
                  <a:moveTo>
                    <a:pt x="138200" y="0"/>
                  </a:moveTo>
                  <a:lnTo>
                    <a:pt x="614262" y="0"/>
                  </a:lnTo>
                  <a:cubicBezTo>
                    <a:pt x="690588" y="0"/>
                    <a:pt x="752462" y="61874"/>
                    <a:pt x="752462" y="138200"/>
                  </a:cubicBezTo>
                  <a:lnTo>
                    <a:pt x="752462" y="642503"/>
                  </a:lnTo>
                  <a:cubicBezTo>
                    <a:pt x="752462" y="679156"/>
                    <a:pt x="737902" y="714307"/>
                    <a:pt x="711984" y="740225"/>
                  </a:cubicBezTo>
                  <a:cubicBezTo>
                    <a:pt x="686067" y="766142"/>
                    <a:pt x="650915" y="780703"/>
                    <a:pt x="614262" y="780703"/>
                  </a:cubicBezTo>
                  <a:lnTo>
                    <a:pt x="138200" y="780703"/>
                  </a:lnTo>
                  <a:cubicBezTo>
                    <a:pt x="61874" y="780703"/>
                    <a:pt x="0" y="718828"/>
                    <a:pt x="0" y="642503"/>
                  </a:cubicBezTo>
                  <a:lnTo>
                    <a:pt x="0" y="138200"/>
                  </a:lnTo>
                  <a:cubicBezTo>
                    <a:pt x="0" y="61874"/>
                    <a:pt x="61874" y="0"/>
                    <a:pt x="138200" y="0"/>
                  </a:cubicBezTo>
                  <a:close/>
                </a:path>
              </a:pathLst>
            </a:custGeom>
            <a:solidFill>
              <a:srgbClr val="D1EFC8"/>
            </a:solidFill>
          </p:spPr>
          <p:txBody>
            <a:bodyPr/>
            <a:lstStyle/>
            <a:p>
              <a:endParaRPr lang="en-GB"/>
            </a:p>
          </p:txBody>
        </p:sp>
        <p:sp>
          <p:nvSpPr>
            <p:cNvPr id="14" name="TextBox 14"/>
            <p:cNvSpPr txBox="1"/>
            <p:nvPr/>
          </p:nvSpPr>
          <p:spPr>
            <a:xfrm>
              <a:off x="0" y="-85725"/>
              <a:ext cx="752462" cy="866428"/>
            </a:xfrm>
            <a:prstGeom prst="rect">
              <a:avLst/>
            </a:prstGeom>
          </p:spPr>
          <p:txBody>
            <a:bodyPr lIns="50800" tIns="50800" rIns="50800" bIns="50800" rtlCol="0" anchor="ctr"/>
            <a:lstStyle/>
            <a:p>
              <a:pPr algn="just">
                <a:lnSpc>
                  <a:spcPts val="4900"/>
                </a:lnSpc>
              </a:pPr>
              <a:endParaRPr/>
            </a:p>
          </p:txBody>
        </p:sp>
      </p:grpSp>
      <p:grpSp>
        <p:nvGrpSpPr>
          <p:cNvPr id="15" name="Group 15"/>
          <p:cNvGrpSpPr/>
          <p:nvPr/>
        </p:nvGrpSpPr>
        <p:grpSpPr>
          <a:xfrm>
            <a:off x="7124081" y="6650513"/>
            <a:ext cx="10843725" cy="3487525"/>
            <a:chOff x="0" y="0"/>
            <a:chExt cx="2855960" cy="918525"/>
          </a:xfrm>
        </p:grpSpPr>
        <p:sp>
          <p:nvSpPr>
            <p:cNvPr id="16" name="Freeform 16"/>
            <p:cNvSpPr/>
            <p:nvPr/>
          </p:nvSpPr>
          <p:spPr>
            <a:xfrm>
              <a:off x="0" y="0"/>
              <a:ext cx="2855960" cy="918525"/>
            </a:xfrm>
            <a:custGeom>
              <a:avLst/>
              <a:gdLst/>
              <a:ahLst/>
              <a:cxnLst/>
              <a:rect l="l" t="t" r="r" b="b"/>
              <a:pathLst>
                <a:path w="2855960" h="918525">
                  <a:moveTo>
                    <a:pt x="36412" y="0"/>
                  </a:moveTo>
                  <a:lnTo>
                    <a:pt x="2819549" y="0"/>
                  </a:lnTo>
                  <a:cubicBezTo>
                    <a:pt x="2829206" y="0"/>
                    <a:pt x="2838467" y="3836"/>
                    <a:pt x="2845296" y="10665"/>
                  </a:cubicBezTo>
                  <a:cubicBezTo>
                    <a:pt x="2852124" y="17493"/>
                    <a:pt x="2855960" y="26755"/>
                    <a:pt x="2855960" y="36412"/>
                  </a:cubicBezTo>
                  <a:lnTo>
                    <a:pt x="2855960" y="882113"/>
                  </a:lnTo>
                  <a:cubicBezTo>
                    <a:pt x="2855960" y="891770"/>
                    <a:pt x="2852124" y="901032"/>
                    <a:pt x="2845296" y="907860"/>
                  </a:cubicBezTo>
                  <a:cubicBezTo>
                    <a:pt x="2838467" y="914689"/>
                    <a:pt x="2829206" y="918525"/>
                    <a:pt x="2819549" y="918525"/>
                  </a:cubicBezTo>
                  <a:lnTo>
                    <a:pt x="36412" y="918525"/>
                  </a:lnTo>
                  <a:cubicBezTo>
                    <a:pt x="26755" y="918525"/>
                    <a:pt x="17493" y="914689"/>
                    <a:pt x="10665" y="907860"/>
                  </a:cubicBezTo>
                  <a:cubicBezTo>
                    <a:pt x="3836" y="901032"/>
                    <a:pt x="0" y="891770"/>
                    <a:pt x="0" y="882113"/>
                  </a:cubicBezTo>
                  <a:lnTo>
                    <a:pt x="0" y="36412"/>
                  </a:lnTo>
                  <a:cubicBezTo>
                    <a:pt x="0" y="26755"/>
                    <a:pt x="3836" y="17493"/>
                    <a:pt x="10665" y="10665"/>
                  </a:cubicBezTo>
                  <a:cubicBezTo>
                    <a:pt x="17493" y="3836"/>
                    <a:pt x="26755" y="0"/>
                    <a:pt x="36412" y="0"/>
                  </a:cubicBezTo>
                  <a:close/>
                </a:path>
              </a:pathLst>
            </a:custGeom>
            <a:solidFill>
              <a:srgbClr val="E7F1E4"/>
            </a:solidFill>
          </p:spPr>
          <p:txBody>
            <a:bodyPr/>
            <a:lstStyle/>
            <a:p>
              <a:endParaRPr lang="en-GB"/>
            </a:p>
          </p:txBody>
        </p:sp>
        <p:sp>
          <p:nvSpPr>
            <p:cNvPr id="17" name="TextBox 17"/>
            <p:cNvSpPr txBox="1"/>
            <p:nvPr/>
          </p:nvSpPr>
          <p:spPr>
            <a:xfrm>
              <a:off x="0" y="-85725"/>
              <a:ext cx="2855960" cy="1004250"/>
            </a:xfrm>
            <a:prstGeom prst="rect">
              <a:avLst/>
            </a:prstGeom>
          </p:spPr>
          <p:txBody>
            <a:bodyPr lIns="50800" tIns="50800" rIns="50800" bIns="50800" rtlCol="0" anchor="ctr"/>
            <a:lstStyle/>
            <a:p>
              <a:pPr algn="just">
                <a:lnSpc>
                  <a:spcPts val="4900"/>
                </a:lnSpc>
              </a:pPr>
              <a:endParaRPr/>
            </a:p>
          </p:txBody>
        </p:sp>
      </p:grpSp>
      <p:grpSp>
        <p:nvGrpSpPr>
          <p:cNvPr id="18" name="Group 18"/>
          <p:cNvGrpSpPr/>
          <p:nvPr/>
        </p:nvGrpSpPr>
        <p:grpSpPr>
          <a:xfrm>
            <a:off x="273664" y="6737556"/>
            <a:ext cx="6673282" cy="3400481"/>
            <a:chOff x="0" y="0"/>
            <a:chExt cx="1757572" cy="895600"/>
          </a:xfrm>
        </p:grpSpPr>
        <p:sp>
          <p:nvSpPr>
            <p:cNvPr id="19" name="Freeform 19"/>
            <p:cNvSpPr/>
            <p:nvPr/>
          </p:nvSpPr>
          <p:spPr>
            <a:xfrm>
              <a:off x="0" y="0"/>
              <a:ext cx="1757572" cy="895600"/>
            </a:xfrm>
            <a:custGeom>
              <a:avLst/>
              <a:gdLst/>
              <a:ahLst/>
              <a:cxnLst/>
              <a:rect l="l" t="t" r="r" b="b"/>
              <a:pathLst>
                <a:path w="1757572" h="895600">
                  <a:moveTo>
                    <a:pt x="59167" y="0"/>
                  </a:moveTo>
                  <a:lnTo>
                    <a:pt x="1698405" y="0"/>
                  </a:lnTo>
                  <a:cubicBezTo>
                    <a:pt x="1714097" y="0"/>
                    <a:pt x="1729147" y="6234"/>
                    <a:pt x="1740243" y="17330"/>
                  </a:cubicBezTo>
                  <a:cubicBezTo>
                    <a:pt x="1751338" y="28426"/>
                    <a:pt x="1757572" y="43475"/>
                    <a:pt x="1757572" y="59167"/>
                  </a:cubicBezTo>
                  <a:lnTo>
                    <a:pt x="1757572" y="836433"/>
                  </a:lnTo>
                  <a:cubicBezTo>
                    <a:pt x="1757572" y="852125"/>
                    <a:pt x="1751338" y="867174"/>
                    <a:pt x="1740243" y="878271"/>
                  </a:cubicBezTo>
                  <a:cubicBezTo>
                    <a:pt x="1729147" y="889366"/>
                    <a:pt x="1714097" y="895600"/>
                    <a:pt x="1698405" y="895600"/>
                  </a:cubicBezTo>
                  <a:lnTo>
                    <a:pt x="59167" y="895600"/>
                  </a:lnTo>
                  <a:cubicBezTo>
                    <a:pt x="43475" y="895600"/>
                    <a:pt x="28426" y="889366"/>
                    <a:pt x="17330" y="878271"/>
                  </a:cubicBezTo>
                  <a:cubicBezTo>
                    <a:pt x="6234" y="867174"/>
                    <a:pt x="0" y="852125"/>
                    <a:pt x="0" y="836433"/>
                  </a:cubicBezTo>
                  <a:lnTo>
                    <a:pt x="0" y="59167"/>
                  </a:lnTo>
                  <a:cubicBezTo>
                    <a:pt x="0" y="43475"/>
                    <a:pt x="6234" y="28426"/>
                    <a:pt x="17330" y="17330"/>
                  </a:cubicBezTo>
                  <a:cubicBezTo>
                    <a:pt x="28426" y="6234"/>
                    <a:pt x="43475" y="0"/>
                    <a:pt x="59167" y="0"/>
                  </a:cubicBezTo>
                  <a:close/>
                </a:path>
              </a:pathLst>
            </a:custGeom>
            <a:solidFill>
              <a:srgbClr val="D1EFC8"/>
            </a:solidFill>
          </p:spPr>
          <p:txBody>
            <a:bodyPr/>
            <a:lstStyle/>
            <a:p>
              <a:endParaRPr lang="en-GB"/>
            </a:p>
          </p:txBody>
        </p:sp>
        <p:sp>
          <p:nvSpPr>
            <p:cNvPr id="20" name="TextBox 20"/>
            <p:cNvSpPr txBox="1"/>
            <p:nvPr/>
          </p:nvSpPr>
          <p:spPr>
            <a:xfrm>
              <a:off x="0" y="-85725"/>
              <a:ext cx="1757572" cy="981325"/>
            </a:xfrm>
            <a:prstGeom prst="rect">
              <a:avLst/>
            </a:prstGeom>
          </p:spPr>
          <p:txBody>
            <a:bodyPr lIns="50800" tIns="50800" rIns="50800" bIns="50800" rtlCol="0" anchor="ctr"/>
            <a:lstStyle/>
            <a:p>
              <a:pPr algn="just">
                <a:lnSpc>
                  <a:spcPts val="4900"/>
                </a:lnSpc>
              </a:pPr>
              <a:endParaRPr/>
            </a:p>
          </p:txBody>
        </p:sp>
      </p:grpSp>
      <p:sp>
        <p:nvSpPr>
          <p:cNvPr id="21" name="Freeform 21"/>
          <p:cNvSpPr/>
          <p:nvPr/>
        </p:nvSpPr>
        <p:spPr>
          <a:xfrm>
            <a:off x="3197237" y="5361205"/>
            <a:ext cx="888552" cy="432058"/>
          </a:xfrm>
          <a:custGeom>
            <a:avLst/>
            <a:gdLst/>
            <a:ahLst/>
            <a:cxnLst/>
            <a:rect l="l" t="t" r="r" b="b"/>
            <a:pathLst>
              <a:path w="888552" h="432058">
                <a:moveTo>
                  <a:pt x="0" y="0"/>
                </a:moveTo>
                <a:lnTo>
                  <a:pt x="888552" y="0"/>
                </a:lnTo>
                <a:lnTo>
                  <a:pt x="888552" y="432058"/>
                </a:lnTo>
                <a:lnTo>
                  <a:pt x="0" y="4320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2" name="TextBox 22"/>
          <p:cNvSpPr txBox="1"/>
          <p:nvPr/>
        </p:nvSpPr>
        <p:spPr>
          <a:xfrm>
            <a:off x="4085789" y="3939063"/>
            <a:ext cx="13887374" cy="1854200"/>
          </a:xfrm>
          <a:prstGeom prst="rect">
            <a:avLst/>
          </a:prstGeom>
        </p:spPr>
        <p:txBody>
          <a:bodyPr lIns="0" tIns="0" rIns="0" bIns="0" rtlCol="0" anchor="t">
            <a:spAutoFit/>
          </a:bodyPr>
          <a:lstStyle/>
          <a:p>
            <a:pPr algn="just">
              <a:lnSpc>
                <a:spcPts val="4900"/>
              </a:lnSpc>
            </a:pPr>
            <a:r>
              <a:rPr lang="en-US" sz="3500">
                <a:solidFill>
                  <a:srgbClr val="0C0C0B"/>
                </a:solidFill>
                <a:latin typeface="Roboto Condensed"/>
              </a:rPr>
              <a:t>khi nhắc đến “quả cau nho nhỏ” “miếng trầu hôi”: sự vật nhỏ bé, xinh xắn, không có gì nổi bật được tác giả nhận về phần mình.</a:t>
            </a:r>
          </a:p>
          <a:p>
            <a:pPr algn="just">
              <a:lnSpc>
                <a:spcPts val="4900"/>
              </a:lnSpc>
              <a:spcBef>
                <a:spcPct val="0"/>
              </a:spcBef>
            </a:pPr>
            <a:r>
              <a:rPr lang="en-US" sz="3500">
                <a:solidFill>
                  <a:srgbClr val="0C0C0B"/>
                </a:solidFill>
                <a:latin typeface="Roboto Condensed Bold Italics"/>
              </a:rPr>
              <a:t> Câu thơ gợi nhắc sự chua xót với thân phận người phụ nữ trong xã hội xưa.</a:t>
            </a:r>
          </a:p>
        </p:txBody>
      </p:sp>
      <p:sp>
        <p:nvSpPr>
          <p:cNvPr id="23" name="TextBox 23"/>
          <p:cNvSpPr txBox="1"/>
          <p:nvPr/>
        </p:nvSpPr>
        <p:spPr>
          <a:xfrm>
            <a:off x="1028700" y="2624765"/>
            <a:ext cx="7228188" cy="615950"/>
          </a:xfrm>
          <a:prstGeom prst="rect">
            <a:avLst/>
          </a:prstGeom>
        </p:spPr>
        <p:txBody>
          <a:bodyPr lIns="0" tIns="0" rIns="0" bIns="0" rtlCol="0" anchor="t">
            <a:spAutoFit/>
          </a:bodyPr>
          <a:lstStyle/>
          <a:p>
            <a:pPr algn="just">
              <a:lnSpc>
                <a:spcPts val="4900"/>
              </a:lnSpc>
              <a:spcBef>
                <a:spcPct val="0"/>
              </a:spcBef>
            </a:pPr>
            <a:r>
              <a:rPr lang="en-US" sz="3500">
                <a:solidFill>
                  <a:srgbClr val="0C0C0B"/>
                </a:solidFill>
                <a:latin typeface="Roboto Condensed Bold Italics"/>
              </a:rPr>
              <a:t>*Cảm xúc, tâm hồn của nhân vật trữ tình:</a:t>
            </a:r>
          </a:p>
        </p:txBody>
      </p:sp>
      <p:sp>
        <p:nvSpPr>
          <p:cNvPr id="24" name="TextBox 24"/>
          <p:cNvSpPr txBox="1"/>
          <p:nvPr/>
        </p:nvSpPr>
        <p:spPr>
          <a:xfrm>
            <a:off x="939303" y="3813991"/>
            <a:ext cx="2258034" cy="2473325"/>
          </a:xfrm>
          <a:prstGeom prst="rect">
            <a:avLst/>
          </a:prstGeom>
        </p:spPr>
        <p:txBody>
          <a:bodyPr lIns="0" tIns="0" rIns="0" bIns="0" rtlCol="0" anchor="t">
            <a:spAutoFit/>
          </a:bodyPr>
          <a:lstStyle/>
          <a:p>
            <a:pPr algn="just">
              <a:lnSpc>
                <a:spcPts val="4900"/>
              </a:lnSpc>
              <a:spcBef>
                <a:spcPct val="0"/>
              </a:spcBef>
            </a:pPr>
            <a:r>
              <a:rPr lang="en-US" sz="3500">
                <a:solidFill>
                  <a:srgbClr val="0C0C0B"/>
                </a:solidFill>
                <a:latin typeface="Roboto Condensed Bold"/>
              </a:rPr>
              <a:t>Câu 1: </a:t>
            </a:r>
            <a:r>
              <a:rPr lang="en-US" sz="3500">
                <a:solidFill>
                  <a:srgbClr val="0C0C0B"/>
                </a:solidFill>
                <a:latin typeface="Roboto Condensed"/>
              </a:rPr>
              <a:t>Cảm xúc chân thật, khiêm nhường</a:t>
            </a:r>
          </a:p>
        </p:txBody>
      </p:sp>
      <p:sp>
        <p:nvSpPr>
          <p:cNvPr id="25" name="TextBox 25"/>
          <p:cNvSpPr txBox="1"/>
          <p:nvPr/>
        </p:nvSpPr>
        <p:spPr>
          <a:xfrm>
            <a:off x="6647287" y="994110"/>
            <a:ext cx="11640713" cy="776605"/>
          </a:xfrm>
          <a:prstGeom prst="rect">
            <a:avLst/>
          </a:prstGeom>
        </p:spPr>
        <p:txBody>
          <a:bodyPr lIns="0" tIns="0" rIns="0" bIns="0" rtlCol="0" anchor="t">
            <a:spAutoFit/>
          </a:bodyPr>
          <a:lstStyle/>
          <a:p>
            <a:pPr algn="ctr">
              <a:lnSpc>
                <a:spcPts val="6019"/>
              </a:lnSpc>
              <a:spcBef>
                <a:spcPct val="0"/>
              </a:spcBef>
            </a:pPr>
            <a:r>
              <a:rPr lang="en-US" sz="4299">
                <a:solidFill>
                  <a:srgbClr val="0C0C0B"/>
                </a:solidFill>
                <a:latin typeface="#9Slide06 ThuPhap Thien An"/>
              </a:rPr>
              <a:t>Quả cau nho nhỏ, miếng trầu hôi,</a:t>
            </a:r>
          </a:p>
        </p:txBody>
      </p:sp>
      <p:sp>
        <p:nvSpPr>
          <p:cNvPr id="26" name="TextBox 26"/>
          <p:cNvSpPr txBox="1"/>
          <p:nvPr/>
        </p:nvSpPr>
        <p:spPr>
          <a:xfrm>
            <a:off x="6946946" y="1882470"/>
            <a:ext cx="11640713" cy="776605"/>
          </a:xfrm>
          <a:prstGeom prst="rect">
            <a:avLst/>
          </a:prstGeom>
        </p:spPr>
        <p:txBody>
          <a:bodyPr lIns="0" tIns="0" rIns="0" bIns="0" rtlCol="0" anchor="t">
            <a:spAutoFit/>
          </a:bodyPr>
          <a:lstStyle/>
          <a:p>
            <a:pPr algn="ctr">
              <a:lnSpc>
                <a:spcPts val="6019"/>
              </a:lnSpc>
              <a:spcBef>
                <a:spcPct val="0"/>
              </a:spcBef>
            </a:pPr>
            <a:r>
              <a:rPr lang="en-US" sz="4299">
                <a:solidFill>
                  <a:srgbClr val="0C0C0B"/>
                </a:solidFill>
                <a:latin typeface="#9Slide06 ThuPhap Thien An"/>
              </a:rPr>
              <a:t>Này của Xuân Hương mới quệt rồi.</a:t>
            </a:r>
          </a:p>
        </p:txBody>
      </p:sp>
      <p:sp>
        <p:nvSpPr>
          <p:cNvPr id="27" name="TextBox 27"/>
          <p:cNvSpPr txBox="1"/>
          <p:nvPr/>
        </p:nvSpPr>
        <p:spPr>
          <a:xfrm>
            <a:off x="7505029" y="6784975"/>
            <a:ext cx="10468134" cy="3092450"/>
          </a:xfrm>
          <a:prstGeom prst="rect">
            <a:avLst/>
          </a:prstGeom>
        </p:spPr>
        <p:txBody>
          <a:bodyPr lIns="0" tIns="0" rIns="0" bIns="0" rtlCol="0" anchor="t">
            <a:spAutoFit/>
          </a:bodyPr>
          <a:lstStyle/>
          <a:p>
            <a:pPr algn="just">
              <a:lnSpc>
                <a:spcPts val="4900"/>
              </a:lnSpc>
            </a:pPr>
            <a:r>
              <a:rPr lang="en-US" sz="3500">
                <a:solidFill>
                  <a:srgbClr val="0C0C0B"/>
                </a:solidFill>
                <a:latin typeface="Roboto Condensed"/>
              </a:rPr>
              <a:t>xuất hiện đầy đủ các thành tố của cuộc mời trầu: </a:t>
            </a:r>
            <a:r>
              <a:rPr lang="en-US" sz="3500">
                <a:solidFill>
                  <a:srgbClr val="0C0C0B"/>
                </a:solidFill>
                <a:latin typeface="Roboto Condensed Italics"/>
              </a:rPr>
              <a:t>cau, trầu, vôi và Xuân Hương</a:t>
            </a:r>
          </a:p>
          <a:p>
            <a:pPr algn="just">
              <a:lnSpc>
                <a:spcPts val="4900"/>
              </a:lnSpc>
            </a:pPr>
            <a:r>
              <a:rPr lang="en-US" sz="3500">
                <a:solidFill>
                  <a:srgbClr val="0C0C0B"/>
                </a:solidFill>
                <a:latin typeface="Roboto Condensed"/>
              </a:rPr>
              <a:t> +Từ hô gọi: </a:t>
            </a:r>
            <a:r>
              <a:rPr lang="en-US" sz="3500">
                <a:solidFill>
                  <a:srgbClr val="0C0C0B"/>
                </a:solidFill>
                <a:latin typeface="Roboto Condensed Bold Italics"/>
              </a:rPr>
              <a:t>Này</a:t>
            </a:r>
          </a:p>
          <a:p>
            <a:pPr algn="just">
              <a:lnSpc>
                <a:spcPts val="4900"/>
              </a:lnSpc>
            </a:pPr>
            <a:r>
              <a:rPr lang="en-US" sz="3500">
                <a:solidFill>
                  <a:srgbClr val="0C0C0B"/>
                </a:solidFill>
                <a:latin typeface="Roboto Condensed"/>
              </a:rPr>
              <a:t>+ Xưng tên: </a:t>
            </a:r>
            <a:r>
              <a:rPr lang="en-US" sz="3500">
                <a:solidFill>
                  <a:srgbClr val="0C0C0B"/>
                </a:solidFill>
                <a:latin typeface="Roboto Condensed Bold Italics"/>
              </a:rPr>
              <a:t>Xuân Hương</a:t>
            </a:r>
          </a:p>
          <a:p>
            <a:pPr algn="just">
              <a:lnSpc>
                <a:spcPts val="4900"/>
              </a:lnSpc>
              <a:spcBef>
                <a:spcPct val="0"/>
              </a:spcBef>
            </a:pPr>
            <a:r>
              <a:rPr lang="en-US" sz="3500">
                <a:solidFill>
                  <a:srgbClr val="0C0C0B"/>
                </a:solidFill>
                <a:latin typeface="Roboto Condensed"/>
              </a:rPr>
              <a:t>+ </a:t>
            </a:r>
            <a:r>
              <a:rPr lang="en-US" sz="3500">
                <a:solidFill>
                  <a:srgbClr val="0C0C0B"/>
                </a:solidFill>
                <a:latin typeface="Roboto Condensed Bold Italics"/>
              </a:rPr>
              <a:t>Quệt:</a:t>
            </a:r>
            <a:r>
              <a:rPr lang="en-US" sz="3500">
                <a:solidFill>
                  <a:srgbClr val="0C0C0B"/>
                </a:solidFill>
                <a:latin typeface="Roboto Condensed"/>
                <a:ea typeface="Roboto Condensed"/>
              </a:rPr>
              <a:t> phết vôi vào lá trầu </a:t>
            </a:r>
            <a:r>
              <a:rPr lang="en-US" sz="3500">
                <a:solidFill>
                  <a:srgbClr val="0C0C0B"/>
                </a:solidFill>
                <a:latin typeface="Roboto Condensed"/>
                <a:ea typeface="Roboto Condensed"/>
                <a:sym typeface="Wingdings" panose="05000000000000000000" pitchFamily="2" charset="2"/>
              </a:rPr>
              <a:t> </a:t>
            </a:r>
            <a:r>
              <a:rPr lang="en-US" sz="3500">
                <a:solidFill>
                  <a:srgbClr val="0C0C0B"/>
                </a:solidFill>
                <a:latin typeface="Roboto Condensed"/>
                <a:ea typeface="Roboto Condensed"/>
              </a:rPr>
              <a:t> mạnh bạo, quyết liệt</a:t>
            </a:r>
          </a:p>
        </p:txBody>
      </p:sp>
      <p:sp>
        <p:nvSpPr>
          <p:cNvPr id="28" name="TextBox 28"/>
          <p:cNvSpPr txBox="1"/>
          <p:nvPr/>
        </p:nvSpPr>
        <p:spPr>
          <a:xfrm>
            <a:off x="537267" y="6861381"/>
            <a:ext cx="6110020" cy="3092450"/>
          </a:xfrm>
          <a:prstGeom prst="rect">
            <a:avLst/>
          </a:prstGeom>
        </p:spPr>
        <p:txBody>
          <a:bodyPr lIns="0" tIns="0" rIns="0" bIns="0" rtlCol="0" anchor="t">
            <a:spAutoFit/>
          </a:bodyPr>
          <a:lstStyle/>
          <a:p>
            <a:pPr algn="just">
              <a:lnSpc>
                <a:spcPts val="4900"/>
              </a:lnSpc>
              <a:spcBef>
                <a:spcPct val="0"/>
              </a:spcBef>
            </a:pPr>
            <a:r>
              <a:rPr lang="en-US" sz="3500">
                <a:solidFill>
                  <a:srgbClr val="0C0C0B"/>
                </a:solidFill>
                <a:latin typeface="Roboto Condensed Bold"/>
              </a:rPr>
              <a:t>Câu 2: </a:t>
            </a:r>
            <a:r>
              <a:rPr lang="en-US" sz="3500">
                <a:solidFill>
                  <a:srgbClr val="0C0C0B"/>
                </a:solidFill>
                <a:latin typeface="Roboto Condensed"/>
              </a:rPr>
              <a:t>Cảm xúc vừa khẳng định tự tin về những gì mình sở hữu, chân thành tha thiết khi nói về tình duyên của chính mình vừa nhí nhảnh trào lộng </a:t>
            </a:r>
          </a:p>
        </p:txBody>
      </p:sp>
      <p:grpSp>
        <p:nvGrpSpPr>
          <p:cNvPr id="29" name="Group 29"/>
          <p:cNvGrpSpPr/>
          <p:nvPr/>
        </p:nvGrpSpPr>
        <p:grpSpPr>
          <a:xfrm>
            <a:off x="447853" y="104752"/>
            <a:ext cx="9839148" cy="2283134"/>
            <a:chOff x="0" y="-241101"/>
            <a:chExt cx="13118865" cy="3044178"/>
          </a:xfrm>
        </p:grpSpPr>
        <p:grpSp>
          <p:nvGrpSpPr>
            <p:cNvPr id="30" name="Group 30"/>
            <p:cNvGrpSpPr/>
            <p:nvPr/>
          </p:nvGrpSpPr>
          <p:grpSpPr>
            <a:xfrm>
              <a:off x="903647" y="1639236"/>
              <a:ext cx="6724536" cy="1068374"/>
              <a:chOff x="0" y="0"/>
              <a:chExt cx="1328303" cy="211037"/>
            </a:xfrm>
          </p:grpSpPr>
          <p:sp>
            <p:nvSpPr>
              <p:cNvPr id="31" name="Freeform 31"/>
              <p:cNvSpPr/>
              <p:nvPr/>
            </p:nvSpPr>
            <p:spPr>
              <a:xfrm>
                <a:off x="0" y="0"/>
                <a:ext cx="1328303" cy="211037"/>
              </a:xfrm>
              <a:custGeom>
                <a:avLst/>
                <a:gdLst/>
                <a:ahLst/>
                <a:cxnLst/>
                <a:rect l="l" t="t" r="r" b="b"/>
                <a:pathLst>
                  <a:path w="1328303" h="211037">
                    <a:moveTo>
                      <a:pt x="78288" y="0"/>
                    </a:moveTo>
                    <a:lnTo>
                      <a:pt x="1250015" y="0"/>
                    </a:lnTo>
                    <a:cubicBezTo>
                      <a:pt x="1293253" y="0"/>
                      <a:pt x="1328303" y="35051"/>
                      <a:pt x="1328303" y="78288"/>
                    </a:cubicBezTo>
                    <a:lnTo>
                      <a:pt x="1328303" y="132749"/>
                    </a:lnTo>
                    <a:cubicBezTo>
                      <a:pt x="1328303" y="153512"/>
                      <a:pt x="1320055" y="173425"/>
                      <a:pt x="1305373" y="188107"/>
                    </a:cubicBezTo>
                    <a:cubicBezTo>
                      <a:pt x="1290692" y="202789"/>
                      <a:pt x="1270779" y="211037"/>
                      <a:pt x="1250015" y="211037"/>
                    </a:cubicBezTo>
                    <a:lnTo>
                      <a:pt x="78288" y="211037"/>
                    </a:lnTo>
                    <a:cubicBezTo>
                      <a:pt x="57525" y="211037"/>
                      <a:pt x="37612" y="202789"/>
                      <a:pt x="22930" y="188107"/>
                    </a:cubicBezTo>
                    <a:cubicBezTo>
                      <a:pt x="8248" y="173425"/>
                      <a:pt x="0" y="153512"/>
                      <a:pt x="0" y="132749"/>
                    </a:cubicBezTo>
                    <a:lnTo>
                      <a:pt x="0" y="78288"/>
                    </a:lnTo>
                    <a:cubicBezTo>
                      <a:pt x="0" y="57525"/>
                      <a:pt x="8248" y="37612"/>
                      <a:pt x="22930" y="22930"/>
                    </a:cubicBezTo>
                    <a:cubicBezTo>
                      <a:pt x="37612" y="8248"/>
                      <a:pt x="57525" y="0"/>
                      <a:pt x="78288" y="0"/>
                    </a:cubicBezTo>
                    <a:close/>
                  </a:path>
                </a:pathLst>
              </a:custGeom>
              <a:solidFill>
                <a:srgbClr val="ECF8E9"/>
              </a:solidFill>
            </p:spPr>
            <p:txBody>
              <a:bodyPr/>
              <a:lstStyle/>
              <a:p>
                <a:endParaRPr lang="en-GB"/>
              </a:p>
            </p:txBody>
          </p:sp>
          <p:sp>
            <p:nvSpPr>
              <p:cNvPr id="32" name="TextBox 32"/>
              <p:cNvSpPr txBox="1"/>
              <p:nvPr/>
            </p:nvSpPr>
            <p:spPr>
              <a:xfrm>
                <a:off x="0" y="-85725"/>
                <a:ext cx="1328303" cy="296762"/>
              </a:xfrm>
              <a:prstGeom prst="rect">
                <a:avLst/>
              </a:prstGeom>
            </p:spPr>
            <p:txBody>
              <a:bodyPr lIns="50800" tIns="50800" rIns="50800" bIns="50800" rtlCol="0" anchor="ctr"/>
              <a:lstStyle/>
              <a:p>
                <a:pPr algn="just">
                  <a:lnSpc>
                    <a:spcPts val="4900"/>
                  </a:lnSpc>
                </a:pPr>
                <a:endParaRPr/>
              </a:p>
            </p:txBody>
          </p:sp>
        </p:grpSp>
        <p:sp>
          <p:nvSpPr>
            <p:cNvPr id="33" name="TextBox 33"/>
            <p:cNvSpPr txBox="1"/>
            <p:nvPr/>
          </p:nvSpPr>
          <p:spPr>
            <a:xfrm>
              <a:off x="0" y="1560693"/>
              <a:ext cx="8193267" cy="1242384"/>
            </a:xfrm>
            <a:prstGeom prst="rect">
              <a:avLst/>
            </a:prstGeom>
          </p:spPr>
          <p:txBody>
            <a:bodyPr lIns="0" tIns="0" rIns="0" bIns="0" rtlCol="0" anchor="t">
              <a:spAutoFit/>
            </a:bodyPr>
            <a:lstStyle/>
            <a:p>
              <a:pPr algn="ctr">
                <a:lnSpc>
                  <a:spcPts val="7699"/>
                </a:lnSpc>
                <a:spcBef>
                  <a:spcPct val="0"/>
                </a:spcBef>
              </a:pPr>
              <a:r>
                <a:rPr lang="en-US" sz="5499">
                  <a:solidFill>
                    <a:srgbClr val="000000"/>
                  </a:solidFill>
                  <a:latin typeface="#9Slide05 VL Fadilla"/>
                </a:rPr>
                <a:t>c. Cảm xúc trữ tình</a:t>
              </a:r>
            </a:p>
          </p:txBody>
        </p:sp>
        <p:grpSp>
          <p:nvGrpSpPr>
            <p:cNvPr id="34" name="Group 34"/>
            <p:cNvGrpSpPr/>
            <p:nvPr/>
          </p:nvGrpSpPr>
          <p:grpSpPr>
            <a:xfrm>
              <a:off x="0" y="-241101"/>
              <a:ext cx="13118865" cy="1619618"/>
              <a:chOff x="0" y="-47625"/>
              <a:chExt cx="2591381" cy="319925"/>
            </a:xfrm>
          </p:grpSpPr>
          <p:sp>
            <p:nvSpPr>
              <p:cNvPr id="35" name="Freeform 35"/>
              <p:cNvSpPr/>
              <p:nvPr/>
            </p:nvSpPr>
            <p:spPr>
              <a:xfrm>
                <a:off x="0" y="0"/>
                <a:ext cx="2591381" cy="272300"/>
              </a:xfrm>
              <a:custGeom>
                <a:avLst/>
                <a:gdLst/>
                <a:ahLst/>
                <a:cxnLst/>
                <a:rect l="l" t="t" r="r" b="b"/>
                <a:pathLst>
                  <a:path w="1807789" h="272300">
                    <a:moveTo>
                      <a:pt x="57523" y="0"/>
                    </a:moveTo>
                    <a:lnTo>
                      <a:pt x="1750265" y="0"/>
                    </a:lnTo>
                    <a:cubicBezTo>
                      <a:pt x="1782035" y="0"/>
                      <a:pt x="1807789" y="25754"/>
                      <a:pt x="1807789" y="57523"/>
                    </a:cubicBezTo>
                    <a:lnTo>
                      <a:pt x="1807789" y="214776"/>
                    </a:lnTo>
                    <a:cubicBezTo>
                      <a:pt x="1807789" y="230032"/>
                      <a:pt x="1801728" y="244664"/>
                      <a:pt x="1790941" y="255451"/>
                    </a:cubicBezTo>
                    <a:cubicBezTo>
                      <a:pt x="1780153" y="266239"/>
                      <a:pt x="1765522" y="272300"/>
                      <a:pt x="1750265" y="272300"/>
                    </a:cubicBezTo>
                    <a:lnTo>
                      <a:pt x="57523" y="272300"/>
                    </a:lnTo>
                    <a:cubicBezTo>
                      <a:pt x="42267" y="272300"/>
                      <a:pt x="27636" y="266239"/>
                      <a:pt x="16848" y="255451"/>
                    </a:cubicBezTo>
                    <a:cubicBezTo>
                      <a:pt x="6060" y="244664"/>
                      <a:pt x="0" y="230032"/>
                      <a:pt x="0" y="214776"/>
                    </a:cubicBezTo>
                    <a:lnTo>
                      <a:pt x="0" y="57523"/>
                    </a:lnTo>
                    <a:cubicBezTo>
                      <a:pt x="0" y="42267"/>
                      <a:pt x="6060" y="27636"/>
                      <a:pt x="16848" y="16848"/>
                    </a:cubicBezTo>
                    <a:cubicBezTo>
                      <a:pt x="27636" y="6060"/>
                      <a:pt x="42267" y="0"/>
                      <a:pt x="57523" y="0"/>
                    </a:cubicBezTo>
                    <a:close/>
                  </a:path>
                </a:pathLst>
              </a:custGeom>
              <a:solidFill>
                <a:srgbClr val="C4DFBD"/>
              </a:solidFill>
            </p:spPr>
            <p:txBody>
              <a:bodyPr/>
              <a:lstStyle/>
              <a:p>
                <a:endParaRPr lang="en-GB"/>
              </a:p>
            </p:txBody>
          </p:sp>
          <p:sp>
            <p:nvSpPr>
              <p:cNvPr id="36" name="TextBox 36"/>
              <p:cNvSpPr txBox="1"/>
              <p:nvPr/>
            </p:nvSpPr>
            <p:spPr>
              <a:xfrm>
                <a:off x="0" y="-47625"/>
                <a:ext cx="1807789" cy="319925"/>
              </a:xfrm>
              <a:prstGeom prst="rect">
                <a:avLst/>
              </a:prstGeom>
            </p:spPr>
            <p:txBody>
              <a:bodyPr lIns="50800" tIns="50800" rIns="50800" bIns="50800" rtlCol="0" anchor="ctr"/>
              <a:lstStyle/>
              <a:p>
                <a:pPr algn="ctr">
                  <a:lnSpc>
                    <a:spcPts val="2659"/>
                  </a:lnSpc>
                </a:pPr>
                <a:endParaRPr/>
              </a:p>
            </p:txBody>
          </p:sp>
        </p:grpSp>
        <p:sp>
          <p:nvSpPr>
            <p:cNvPr id="37" name="TextBox 37"/>
            <p:cNvSpPr txBox="1"/>
            <p:nvPr/>
          </p:nvSpPr>
          <p:spPr>
            <a:xfrm>
              <a:off x="230476" y="233467"/>
              <a:ext cx="12888387" cy="1196909"/>
            </a:xfrm>
            <a:prstGeom prst="rect">
              <a:avLst/>
            </a:prstGeom>
          </p:spPr>
          <p:txBody>
            <a:bodyPr wrap="square" lIns="0" tIns="0" rIns="0" bIns="0" rtlCol="0" anchor="t">
              <a:spAutoFit/>
            </a:bodyPr>
            <a:lstStyle/>
            <a:p>
              <a:pPr>
                <a:lnSpc>
                  <a:spcPts val="6999"/>
                </a:lnSpc>
                <a:spcBef>
                  <a:spcPct val="0"/>
                </a:spcBef>
              </a:pPr>
              <a:r>
                <a:rPr lang="en-US" sz="4999" dirty="0">
                  <a:solidFill>
                    <a:srgbClr val="000000"/>
                  </a:solidFill>
                  <a:latin typeface="#9Slide07 SVNUT Triumph Press"/>
                </a:rPr>
                <a:t>3.2. </a:t>
              </a:r>
              <a:r>
                <a:rPr lang="en-US" sz="4999" dirty="0" err="1">
                  <a:solidFill>
                    <a:srgbClr val="000000"/>
                  </a:solidFill>
                  <a:latin typeface="#9Slide07 SVNUT Triumph Press"/>
                </a:rPr>
                <a:t>Khám</a:t>
              </a:r>
              <a:r>
                <a:rPr lang="en-US" sz="4999" dirty="0">
                  <a:solidFill>
                    <a:srgbClr val="000000"/>
                  </a:solidFill>
                  <a:latin typeface="#9Slide07 SVNUT Triumph Press"/>
                </a:rPr>
                <a:t> </a:t>
              </a:r>
              <a:r>
                <a:rPr lang="en-US" sz="4999" dirty="0" err="1">
                  <a:solidFill>
                    <a:srgbClr val="000000"/>
                  </a:solidFill>
                  <a:latin typeface="#9Slide07 SVNUT Triumph Press"/>
                </a:rPr>
                <a:t>phá</a:t>
              </a:r>
              <a:r>
                <a:rPr lang="en-US" sz="4999" dirty="0">
                  <a:solidFill>
                    <a:srgbClr val="000000"/>
                  </a:solidFill>
                  <a:latin typeface="#9Slide07 SVNUT Triumph Press"/>
                </a:rPr>
                <a:t> </a:t>
              </a:r>
              <a:r>
                <a:rPr lang="en-US" sz="4999" dirty="0" err="1">
                  <a:solidFill>
                    <a:srgbClr val="000000"/>
                  </a:solidFill>
                  <a:latin typeface="#9Slide07 SVNUT Triumph Press"/>
                </a:rPr>
                <a:t>văn</a:t>
              </a:r>
              <a:r>
                <a:rPr lang="en-US" sz="4999" dirty="0">
                  <a:solidFill>
                    <a:srgbClr val="000000"/>
                  </a:solidFill>
                  <a:latin typeface="#9Slide07 SVNUT Triumph Press"/>
                </a:rPr>
                <a:t> </a:t>
              </a:r>
              <a:r>
                <a:rPr lang="en-US" sz="4999" dirty="0" err="1">
                  <a:solidFill>
                    <a:srgbClr val="000000"/>
                  </a:solidFill>
                  <a:latin typeface="#9Slide07 SVNUT Triumph Press"/>
                </a:rPr>
                <a:t>bản</a:t>
              </a:r>
              <a:endParaRPr lang="en-US" sz="4999" dirty="0">
                <a:solidFill>
                  <a:srgbClr val="000000"/>
                </a:solidFill>
                <a:latin typeface="#9Slide07 SVNUT Triumph Press"/>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par>
                                <p:cTn id="23" presetID="16" presetClass="entr" presetSubtype="21"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barn(inVertical)">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barn(inVertical)">
                                      <p:cBhvr>
                                        <p:cTn id="4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4" grpId="0"/>
      <p:bldP spid="27" grpId="0"/>
      <p:bldP spid="2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9000"/>
            </a:blip>
            <a:stretch>
              <a:fillRect l="-27462" r="-27462" b="-289203"/>
            </a:stretch>
          </a:blipFill>
        </p:spPr>
        <p:txBody>
          <a:bodyPr/>
          <a:lstStyle/>
          <a:p>
            <a:endParaRPr lang="en-GB"/>
          </a:p>
        </p:txBody>
      </p:sp>
      <p:sp>
        <p:nvSpPr>
          <p:cNvPr id="3" name="Freeform 3"/>
          <p:cNvSpPr/>
          <p:nvPr/>
        </p:nvSpPr>
        <p:spPr>
          <a:xfrm>
            <a:off x="8667506" y="-1290606"/>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3"/>
            <a:stretch>
              <a:fillRect/>
            </a:stretch>
          </a:blipFill>
        </p:spPr>
        <p:txBody>
          <a:bodyPr/>
          <a:lstStyle/>
          <a:p>
            <a:endParaRPr lang="en-GB"/>
          </a:p>
        </p:txBody>
      </p:sp>
      <p:grpSp>
        <p:nvGrpSpPr>
          <p:cNvPr id="4" name="Group 4"/>
          <p:cNvGrpSpPr/>
          <p:nvPr/>
        </p:nvGrpSpPr>
        <p:grpSpPr>
          <a:xfrm>
            <a:off x="16127635" y="0"/>
            <a:ext cx="2263329" cy="2263329"/>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18826" r="-18826"/>
              </a:stretch>
            </a:blipFill>
          </p:spPr>
          <p:txBody>
            <a:bodyPr/>
            <a:lstStyle/>
            <a:p>
              <a:endParaRPr lang="en-GB"/>
            </a:p>
          </p:txBody>
        </p:sp>
      </p:grpSp>
      <p:grpSp>
        <p:nvGrpSpPr>
          <p:cNvPr id="6" name="Group 6"/>
          <p:cNvGrpSpPr/>
          <p:nvPr/>
        </p:nvGrpSpPr>
        <p:grpSpPr>
          <a:xfrm>
            <a:off x="801995" y="2464085"/>
            <a:ext cx="8120459" cy="985390"/>
            <a:chOff x="0" y="0"/>
            <a:chExt cx="2138722" cy="259527"/>
          </a:xfrm>
        </p:grpSpPr>
        <p:sp>
          <p:nvSpPr>
            <p:cNvPr id="7" name="Freeform 7"/>
            <p:cNvSpPr/>
            <p:nvPr/>
          </p:nvSpPr>
          <p:spPr>
            <a:xfrm>
              <a:off x="0" y="0"/>
              <a:ext cx="2138722" cy="259527"/>
            </a:xfrm>
            <a:custGeom>
              <a:avLst/>
              <a:gdLst/>
              <a:ahLst/>
              <a:cxnLst/>
              <a:rect l="l" t="t" r="r" b="b"/>
              <a:pathLst>
                <a:path w="2138722" h="259527">
                  <a:moveTo>
                    <a:pt x="48623" y="0"/>
                  </a:moveTo>
                  <a:lnTo>
                    <a:pt x="2090099" y="0"/>
                  </a:lnTo>
                  <a:cubicBezTo>
                    <a:pt x="2116953" y="0"/>
                    <a:pt x="2138722" y="21769"/>
                    <a:pt x="2138722" y="48623"/>
                  </a:cubicBezTo>
                  <a:lnTo>
                    <a:pt x="2138722" y="210904"/>
                  </a:lnTo>
                  <a:cubicBezTo>
                    <a:pt x="2138722" y="237758"/>
                    <a:pt x="2116953" y="259527"/>
                    <a:pt x="2090099" y="259527"/>
                  </a:cubicBezTo>
                  <a:lnTo>
                    <a:pt x="48623" y="259527"/>
                  </a:lnTo>
                  <a:cubicBezTo>
                    <a:pt x="21769" y="259527"/>
                    <a:pt x="0" y="237758"/>
                    <a:pt x="0" y="210904"/>
                  </a:cubicBezTo>
                  <a:lnTo>
                    <a:pt x="0" y="48623"/>
                  </a:lnTo>
                  <a:cubicBezTo>
                    <a:pt x="0" y="21769"/>
                    <a:pt x="21769" y="0"/>
                    <a:pt x="48623" y="0"/>
                  </a:cubicBezTo>
                  <a:close/>
                </a:path>
              </a:pathLst>
            </a:custGeom>
            <a:solidFill>
              <a:srgbClr val="E7F1E4"/>
            </a:solidFill>
          </p:spPr>
          <p:txBody>
            <a:bodyPr/>
            <a:lstStyle/>
            <a:p>
              <a:endParaRPr lang="en-GB"/>
            </a:p>
          </p:txBody>
        </p:sp>
        <p:sp>
          <p:nvSpPr>
            <p:cNvPr id="8" name="TextBox 8"/>
            <p:cNvSpPr txBox="1"/>
            <p:nvPr/>
          </p:nvSpPr>
          <p:spPr>
            <a:xfrm>
              <a:off x="0" y="-85725"/>
              <a:ext cx="2138722" cy="345252"/>
            </a:xfrm>
            <a:prstGeom prst="rect">
              <a:avLst/>
            </a:prstGeom>
          </p:spPr>
          <p:txBody>
            <a:bodyPr lIns="50800" tIns="50800" rIns="50800" bIns="50800" rtlCol="0" anchor="ctr"/>
            <a:lstStyle/>
            <a:p>
              <a:pPr algn="just">
                <a:lnSpc>
                  <a:spcPts val="4900"/>
                </a:lnSpc>
              </a:pPr>
              <a:endParaRPr/>
            </a:p>
          </p:txBody>
        </p:sp>
      </p:grpSp>
      <p:sp>
        <p:nvSpPr>
          <p:cNvPr id="9" name="TextBox 9"/>
          <p:cNvSpPr txBox="1"/>
          <p:nvPr/>
        </p:nvSpPr>
        <p:spPr>
          <a:xfrm>
            <a:off x="1028700" y="2624765"/>
            <a:ext cx="7228188" cy="615950"/>
          </a:xfrm>
          <a:prstGeom prst="rect">
            <a:avLst/>
          </a:prstGeom>
        </p:spPr>
        <p:txBody>
          <a:bodyPr lIns="0" tIns="0" rIns="0" bIns="0" rtlCol="0" anchor="t">
            <a:spAutoFit/>
          </a:bodyPr>
          <a:lstStyle/>
          <a:p>
            <a:pPr algn="just">
              <a:lnSpc>
                <a:spcPts val="4900"/>
              </a:lnSpc>
              <a:spcBef>
                <a:spcPct val="0"/>
              </a:spcBef>
            </a:pPr>
            <a:r>
              <a:rPr lang="en-US" sz="3500">
                <a:solidFill>
                  <a:srgbClr val="0C0C0B"/>
                </a:solidFill>
                <a:latin typeface="Roboto Condensed Bold Italics"/>
              </a:rPr>
              <a:t>*Cảm xúc, tâm hồn của nhân vật trữ tình:</a:t>
            </a:r>
          </a:p>
        </p:txBody>
      </p:sp>
      <p:grpSp>
        <p:nvGrpSpPr>
          <p:cNvPr id="10" name="Group 10"/>
          <p:cNvGrpSpPr/>
          <p:nvPr/>
        </p:nvGrpSpPr>
        <p:grpSpPr>
          <a:xfrm>
            <a:off x="3879827" y="3611401"/>
            <a:ext cx="14093336" cy="2550782"/>
            <a:chOff x="0" y="0"/>
            <a:chExt cx="3711825" cy="671811"/>
          </a:xfrm>
        </p:grpSpPr>
        <p:sp>
          <p:nvSpPr>
            <p:cNvPr id="11" name="Freeform 11"/>
            <p:cNvSpPr/>
            <p:nvPr/>
          </p:nvSpPr>
          <p:spPr>
            <a:xfrm>
              <a:off x="0" y="0"/>
              <a:ext cx="3711825" cy="671811"/>
            </a:xfrm>
            <a:custGeom>
              <a:avLst/>
              <a:gdLst/>
              <a:ahLst/>
              <a:cxnLst/>
              <a:rect l="l" t="t" r="r" b="b"/>
              <a:pathLst>
                <a:path w="3711825" h="671811">
                  <a:moveTo>
                    <a:pt x="28016" y="0"/>
                  </a:moveTo>
                  <a:lnTo>
                    <a:pt x="3683809" y="0"/>
                  </a:lnTo>
                  <a:cubicBezTo>
                    <a:pt x="3699282" y="0"/>
                    <a:pt x="3711825" y="12543"/>
                    <a:pt x="3711825" y="28016"/>
                  </a:cubicBezTo>
                  <a:lnTo>
                    <a:pt x="3711825" y="643795"/>
                  </a:lnTo>
                  <a:cubicBezTo>
                    <a:pt x="3711825" y="659268"/>
                    <a:pt x="3699282" y="671811"/>
                    <a:pt x="3683809" y="671811"/>
                  </a:cubicBezTo>
                  <a:lnTo>
                    <a:pt x="28016" y="671811"/>
                  </a:lnTo>
                  <a:cubicBezTo>
                    <a:pt x="12543" y="671811"/>
                    <a:pt x="0" y="659268"/>
                    <a:pt x="0" y="643795"/>
                  </a:cubicBezTo>
                  <a:lnTo>
                    <a:pt x="0" y="28016"/>
                  </a:lnTo>
                  <a:cubicBezTo>
                    <a:pt x="0" y="12543"/>
                    <a:pt x="12543" y="0"/>
                    <a:pt x="28016" y="0"/>
                  </a:cubicBezTo>
                  <a:close/>
                </a:path>
              </a:pathLst>
            </a:custGeom>
            <a:solidFill>
              <a:srgbClr val="E7F1E4"/>
            </a:solidFill>
          </p:spPr>
          <p:txBody>
            <a:bodyPr/>
            <a:lstStyle/>
            <a:p>
              <a:endParaRPr lang="en-GB"/>
            </a:p>
          </p:txBody>
        </p:sp>
        <p:sp>
          <p:nvSpPr>
            <p:cNvPr id="12" name="TextBox 12"/>
            <p:cNvSpPr txBox="1"/>
            <p:nvPr/>
          </p:nvSpPr>
          <p:spPr>
            <a:xfrm>
              <a:off x="0" y="-85725"/>
              <a:ext cx="3711825" cy="757536"/>
            </a:xfrm>
            <a:prstGeom prst="rect">
              <a:avLst/>
            </a:prstGeom>
          </p:spPr>
          <p:txBody>
            <a:bodyPr lIns="50800" tIns="50800" rIns="50800" bIns="50800" rtlCol="0" anchor="ctr"/>
            <a:lstStyle/>
            <a:p>
              <a:pPr algn="just">
                <a:lnSpc>
                  <a:spcPts val="4900"/>
                </a:lnSpc>
              </a:pPr>
              <a:endParaRPr/>
            </a:p>
          </p:txBody>
        </p:sp>
      </p:grpSp>
      <p:grpSp>
        <p:nvGrpSpPr>
          <p:cNvPr id="13" name="Group 13"/>
          <p:cNvGrpSpPr/>
          <p:nvPr/>
        </p:nvGrpSpPr>
        <p:grpSpPr>
          <a:xfrm>
            <a:off x="939303" y="3861606"/>
            <a:ext cx="2330660" cy="2300577"/>
            <a:chOff x="0" y="0"/>
            <a:chExt cx="613836" cy="605913"/>
          </a:xfrm>
        </p:grpSpPr>
        <p:sp>
          <p:nvSpPr>
            <p:cNvPr id="14" name="Freeform 14"/>
            <p:cNvSpPr/>
            <p:nvPr/>
          </p:nvSpPr>
          <p:spPr>
            <a:xfrm>
              <a:off x="0" y="0"/>
              <a:ext cx="613836" cy="605913"/>
            </a:xfrm>
            <a:custGeom>
              <a:avLst/>
              <a:gdLst/>
              <a:ahLst/>
              <a:cxnLst/>
              <a:rect l="l" t="t" r="r" b="b"/>
              <a:pathLst>
                <a:path w="613836" h="605913">
                  <a:moveTo>
                    <a:pt x="169410" y="0"/>
                  </a:moveTo>
                  <a:lnTo>
                    <a:pt x="444426" y="0"/>
                  </a:lnTo>
                  <a:cubicBezTo>
                    <a:pt x="489356" y="0"/>
                    <a:pt x="532447" y="17849"/>
                    <a:pt x="564217" y="49619"/>
                  </a:cubicBezTo>
                  <a:cubicBezTo>
                    <a:pt x="595988" y="81390"/>
                    <a:pt x="613836" y="124480"/>
                    <a:pt x="613836" y="169410"/>
                  </a:cubicBezTo>
                  <a:lnTo>
                    <a:pt x="613836" y="436503"/>
                  </a:lnTo>
                  <a:cubicBezTo>
                    <a:pt x="613836" y="481433"/>
                    <a:pt x="595988" y="524524"/>
                    <a:pt x="564217" y="556294"/>
                  </a:cubicBezTo>
                  <a:cubicBezTo>
                    <a:pt x="532447" y="588065"/>
                    <a:pt x="489356" y="605913"/>
                    <a:pt x="444426" y="605913"/>
                  </a:cubicBezTo>
                  <a:lnTo>
                    <a:pt x="169410" y="605913"/>
                  </a:lnTo>
                  <a:cubicBezTo>
                    <a:pt x="124480" y="605913"/>
                    <a:pt x="81390" y="588065"/>
                    <a:pt x="49619" y="556294"/>
                  </a:cubicBezTo>
                  <a:cubicBezTo>
                    <a:pt x="17849" y="524524"/>
                    <a:pt x="0" y="481433"/>
                    <a:pt x="0" y="436503"/>
                  </a:cubicBezTo>
                  <a:lnTo>
                    <a:pt x="0" y="169410"/>
                  </a:lnTo>
                  <a:cubicBezTo>
                    <a:pt x="0" y="124480"/>
                    <a:pt x="17849" y="81390"/>
                    <a:pt x="49619" y="49619"/>
                  </a:cubicBezTo>
                  <a:cubicBezTo>
                    <a:pt x="81390" y="17849"/>
                    <a:pt x="124480" y="0"/>
                    <a:pt x="169410" y="0"/>
                  </a:cubicBezTo>
                  <a:close/>
                </a:path>
              </a:pathLst>
            </a:custGeom>
            <a:solidFill>
              <a:srgbClr val="D1EFC8"/>
            </a:solidFill>
          </p:spPr>
          <p:txBody>
            <a:bodyPr/>
            <a:lstStyle/>
            <a:p>
              <a:endParaRPr lang="en-GB"/>
            </a:p>
          </p:txBody>
        </p:sp>
        <p:sp>
          <p:nvSpPr>
            <p:cNvPr id="15" name="TextBox 15"/>
            <p:cNvSpPr txBox="1"/>
            <p:nvPr/>
          </p:nvSpPr>
          <p:spPr>
            <a:xfrm>
              <a:off x="0" y="-85725"/>
              <a:ext cx="613836" cy="691638"/>
            </a:xfrm>
            <a:prstGeom prst="rect">
              <a:avLst/>
            </a:prstGeom>
          </p:spPr>
          <p:txBody>
            <a:bodyPr lIns="50800" tIns="50800" rIns="50800" bIns="50800" rtlCol="0" anchor="ctr"/>
            <a:lstStyle/>
            <a:p>
              <a:pPr algn="just">
                <a:lnSpc>
                  <a:spcPts val="4900"/>
                </a:lnSpc>
              </a:pPr>
              <a:endParaRPr/>
            </a:p>
          </p:txBody>
        </p:sp>
      </p:grpSp>
      <p:sp>
        <p:nvSpPr>
          <p:cNvPr id="16" name="TextBox 16"/>
          <p:cNvSpPr txBox="1"/>
          <p:nvPr/>
        </p:nvSpPr>
        <p:spPr>
          <a:xfrm>
            <a:off x="939303" y="4351494"/>
            <a:ext cx="2258034" cy="1235075"/>
          </a:xfrm>
          <a:prstGeom prst="rect">
            <a:avLst/>
          </a:prstGeom>
        </p:spPr>
        <p:txBody>
          <a:bodyPr lIns="0" tIns="0" rIns="0" bIns="0" rtlCol="0" anchor="t">
            <a:spAutoFit/>
          </a:bodyPr>
          <a:lstStyle/>
          <a:p>
            <a:pPr algn="ctr">
              <a:lnSpc>
                <a:spcPts val="4900"/>
              </a:lnSpc>
            </a:pPr>
            <a:r>
              <a:rPr lang="en-US" sz="3500">
                <a:solidFill>
                  <a:srgbClr val="0C0C0B"/>
                </a:solidFill>
                <a:latin typeface="Roboto Condensed Bold"/>
              </a:rPr>
              <a:t>Câu 3:</a:t>
            </a:r>
          </a:p>
          <a:p>
            <a:pPr algn="ctr">
              <a:lnSpc>
                <a:spcPts val="4900"/>
              </a:lnSpc>
              <a:spcBef>
                <a:spcPct val="0"/>
              </a:spcBef>
            </a:pPr>
            <a:r>
              <a:rPr lang="en-US" sz="3500">
                <a:solidFill>
                  <a:srgbClr val="0C0C0B"/>
                </a:solidFill>
                <a:latin typeface="Roboto Condensed Bold"/>
              </a:rPr>
              <a:t>Hi vọng</a:t>
            </a:r>
          </a:p>
        </p:txBody>
      </p:sp>
      <p:sp>
        <p:nvSpPr>
          <p:cNvPr id="17" name="TextBox 17"/>
          <p:cNvSpPr txBox="1"/>
          <p:nvPr/>
        </p:nvSpPr>
        <p:spPr>
          <a:xfrm>
            <a:off x="6647287" y="933759"/>
            <a:ext cx="11640713" cy="1538605"/>
          </a:xfrm>
          <a:prstGeom prst="rect">
            <a:avLst/>
          </a:prstGeom>
        </p:spPr>
        <p:txBody>
          <a:bodyPr lIns="0" tIns="0" rIns="0" bIns="0" rtlCol="0" anchor="t">
            <a:spAutoFit/>
          </a:bodyPr>
          <a:lstStyle/>
          <a:p>
            <a:pPr algn="ctr">
              <a:lnSpc>
                <a:spcPts val="6019"/>
              </a:lnSpc>
            </a:pPr>
            <a:r>
              <a:rPr lang="en-US" sz="4299">
                <a:solidFill>
                  <a:srgbClr val="0C0C0B"/>
                </a:solidFill>
                <a:latin typeface="#9Slide06 ThuPhap Thien An"/>
              </a:rPr>
              <a:t>Có phải duyên nhau thì thắm lại,</a:t>
            </a:r>
          </a:p>
          <a:p>
            <a:pPr algn="ctr">
              <a:lnSpc>
                <a:spcPts val="6019"/>
              </a:lnSpc>
              <a:spcBef>
                <a:spcPct val="0"/>
              </a:spcBef>
            </a:pPr>
            <a:r>
              <a:rPr lang="en-US" sz="4299">
                <a:solidFill>
                  <a:srgbClr val="0C0C0B"/>
                </a:solidFill>
                <a:latin typeface="#9Slide06 ThuPhap Thien An"/>
              </a:rPr>
              <a:t>Đừng xanh như lá, bạc như vôi</a:t>
            </a:r>
          </a:p>
        </p:txBody>
      </p:sp>
      <p:sp>
        <p:nvSpPr>
          <p:cNvPr id="18" name="TextBox 18"/>
          <p:cNvSpPr txBox="1"/>
          <p:nvPr/>
        </p:nvSpPr>
        <p:spPr>
          <a:xfrm>
            <a:off x="4085789" y="3939063"/>
            <a:ext cx="13887374" cy="1854200"/>
          </a:xfrm>
          <a:prstGeom prst="rect">
            <a:avLst/>
          </a:prstGeom>
        </p:spPr>
        <p:txBody>
          <a:bodyPr lIns="0" tIns="0" rIns="0" bIns="0" rtlCol="0" anchor="t">
            <a:spAutoFit/>
          </a:bodyPr>
          <a:lstStyle/>
          <a:p>
            <a:pPr algn="just">
              <a:lnSpc>
                <a:spcPts val="4900"/>
              </a:lnSpc>
            </a:pPr>
            <a:r>
              <a:rPr lang="en-US" sz="3500">
                <a:solidFill>
                  <a:srgbClr val="0C0C0B"/>
                </a:solidFill>
                <a:latin typeface="Roboto Condensed"/>
              </a:rPr>
              <a:t>+ Câu hỏi mơ hồ: </a:t>
            </a:r>
            <a:r>
              <a:rPr lang="en-US" sz="3500">
                <a:solidFill>
                  <a:srgbClr val="0C0C0B"/>
                </a:solidFill>
                <a:latin typeface="Roboto Condensed Bold Italics"/>
              </a:rPr>
              <a:t>Có phải…</a:t>
            </a:r>
          </a:p>
          <a:p>
            <a:pPr algn="just">
              <a:lnSpc>
                <a:spcPts val="4900"/>
              </a:lnSpc>
            </a:pPr>
            <a:r>
              <a:rPr lang="en-US" sz="3500">
                <a:solidFill>
                  <a:srgbClr val="0C0C0B"/>
                </a:solidFill>
                <a:latin typeface="Roboto Condensed"/>
              </a:rPr>
              <a:t>+ Hi vọng về tương lai tốt đẹp: </a:t>
            </a:r>
            <a:r>
              <a:rPr lang="en-US" sz="3500">
                <a:solidFill>
                  <a:srgbClr val="0C0C0B"/>
                </a:solidFill>
                <a:latin typeface="Roboto Condensed Bold Italics"/>
              </a:rPr>
              <a:t>thắm lại</a:t>
            </a:r>
          </a:p>
          <a:p>
            <a:pPr algn="just">
              <a:lnSpc>
                <a:spcPts val="4900"/>
              </a:lnSpc>
              <a:spcBef>
                <a:spcPct val="0"/>
              </a:spcBef>
            </a:pPr>
            <a:r>
              <a:rPr lang="en-US" sz="3500">
                <a:solidFill>
                  <a:srgbClr val="0C0C0B"/>
                </a:solidFill>
                <a:latin typeface="Roboto Condensed"/>
                <a:ea typeface="Roboto Condensed"/>
                <a:sym typeface="Wingdings" panose="05000000000000000000" pitchFamily="2" charset="2"/>
              </a:rPr>
              <a:t></a:t>
            </a:r>
            <a:r>
              <a:rPr lang="en-US" sz="3500">
                <a:solidFill>
                  <a:srgbClr val="0C0C0B"/>
                </a:solidFill>
                <a:latin typeface="Roboto Condensed"/>
                <a:ea typeface="Roboto Condensed"/>
              </a:rPr>
              <a:t> Niềm hi vọng mong manh nhưng nghiêm túc</a:t>
            </a:r>
          </a:p>
        </p:txBody>
      </p:sp>
      <p:grpSp>
        <p:nvGrpSpPr>
          <p:cNvPr id="19" name="Group 19"/>
          <p:cNvGrpSpPr/>
          <p:nvPr/>
        </p:nvGrpSpPr>
        <p:grpSpPr>
          <a:xfrm>
            <a:off x="434058" y="6574313"/>
            <a:ext cx="10889494" cy="3572281"/>
            <a:chOff x="0" y="0"/>
            <a:chExt cx="2868015" cy="940848"/>
          </a:xfrm>
        </p:grpSpPr>
        <p:sp>
          <p:nvSpPr>
            <p:cNvPr id="20" name="Freeform 20"/>
            <p:cNvSpPr/>
            <p:nvPr/>
          </p:nvSpPr>
          <p:spPr>
            <a:xfrm>
              <a:off x="0" y="0"/>
              <a:ext cx="2868015" cy="940848"/>
            </a:xfrm>
            <a:custGeom>
              <a:avLst/>
              <a:gdLst/>
              <a:ahLst/>
              <a:cxnLst/>
              <a:rect l="l" t="t" r="r" b="b"/>
              <a:pathLst>
                <a:path w="2868015" h="940848">
                  <a:moveTo>
                    <a:pt x="36259" y="0"/>
                  </a:moveTo>
                  <a:lnTo>
                    <a:pt x="2831756" y="0"/>
                  </a:lnTo>
                  <a:cubicBezTo>
                    <a:pt x="2851781" y="0"/>
                    <a:pt x="2868015" y="16234"/>
                    <a:pt x="2868015" y="36259"/>
                  </a:cubicBezTo>
                  <a:lnTo>
                    <a:pt x="2868015" y="904589"/>
                  </a:lnTo>
                  <a:cubicBezTo>
                    <a:pt x="2868015" y="914206"/>
                    <a:pt x="2864195" y="923428"/>
                    <a:pt x="2857395" y="930228"/>
                  </a:cubicBezTo>
                  <a:cubicBezTo>
                    <a:pt x="2850595" y="937028"/>
                    <a:pt x="2841373" y="940848"/>
                    <a:pt x="2831756" y="940848"/>
                  </a:cubicBezTo>
                  <a:lnTo>
                    <a:pt x="36259" y="940848"/>
                  </a:lnTo>
                  <a:cubicBezTo>
                    <a:pt x="26642" y="940848"/>
                    <a:pt x="17420" y="937028"/>
                    <a:pt x="10620" y="930228"/>
                  </a:cubicBezTo>
                  <a:cubicBezTo>
                    <a:pt x="3820" y="923428"/>
                    <a:pt x="0" y="914206"/>
                    <a:pt x="0" y="904589"/>
                  </a:cubicBezTo>
                  <a:lnTo>
                    <a:pt x="0" y="36259"/>
                  </a:lnTo>
                  <a:cubicBezTo>
                    <a:pt x="0" y="16234"/>
                    <a:pt x="16234" y="0"/>
                    <a:pt x="36259" y="0"/>
                  </a:cubicBezTo>
                  <a:close/>
                </a:path>
              </a:pathLst>
            </a:custGeom>
            <a:solidFill>
              <a:srgbClr val="E7F1E4"/>
            </a:solidFill>
          </p:spPr>
          <p:txBody>
            <a:bodyPr/>
            <a:lstStyle/>
            <a:p>
              <a:endParaRPr lang="en-GB"/>
            </a:p>
          </p:txBody>
        </p:sp>
        <p:sp>
          <p:nvSpPr>
            <p:cNvPr id="21" name="TextBox 21"/>
            <p:cNvSpPr txBox="1"/>
            <p:nvPr/>
          </p:nvSpPr>
          <p:spPr>
            <a:xfrm>
              <a:off x="0" y="-85725"/>
              <a:ext cx="2868015" cy="1026573"/>
            </a:xfrm>
            <a:prstGeom prst="rect">
              <a:avLst/>
            </a:prstGeom>
          </p:spPr>
          <p:txBody>
            <a:bodyPr lIns="50800" tIns="50800" rIns="50800" bIns="50800" rtlCol="0" anchor="ctr"/>
            <a:lstStyle/>
            <a:p>
              <a:pPr algn="just">
                <a:lnSpc>
                  <a:spcPts val="4900"/>
                </a:lnSpc>
              </a:pPr>
              <a:endParaRPr/>
            </a:p>
          </p:txBody>
        </p:sp>
      </p:grpSp>
      <p:sp>
        <p:nvSpPr>
          <p:cNvPr id="22" name="TextBox 22"/>
          <p:cNvSpPr txBox="1"/>
          <p:nvPr/>
        </p:nvSpPr>
        <p:spPr>
          <a:xfrm>
            <a:off x="801995" y="6831219"/>
            <a:ext cx="10468134" cy="3092450"/>
          </a:xfrm>
          <a:prstGeom prst="rect">
            <a:avLst/>
          </a:prstGeom>
        </p:spPr>
        <p:txBody>
          <a:bodyPr lIns="0" tIns="0" rIns="0" bIns="0" rtlCol="0" anchor="t">
            <a:spAutoFit/>
          </a:bodyPr>
          <a:lstStyle/>
          <a:p>
            <a:pPr algn="just">
              <a:lnSpc>
                <a:spcPts val="4900"/>
              </a:lnSpc>
            </a:pPr>
            <a:r>
              <a:rPr lang="en-US" sz="3500">
                <a:solidFill>
                  <a:srgbClr val="0C0C0B"/>
                </a:solidFill>
                <a:latin typeface="Roboto Condensed"/>
              </a:rPr>
              <a:t>+ Từ ngữ chỉ màu sắc cũng là biện pháp ẩn dụ: </a:t>
            </a:r>
            <a:r>
              <a:rPr lang="en-US" sz="3500">
                <a:solidFill>
                  <a:srgbClr val="0C0C0B"/>
                </a:solidFill>
                <a:latin typeface="Roboto Condensed Bold Italics"/>
              </a:rPr>
              <a:t>xanh, bạc</a:t>
            </a:r>
          </a:p>
          <a:p>
            <a:pPr algn="just">
              <a:lnSpc>
                <a:spcPts val="4900"/>
              </a:lnSpc>
            </a:pPr>
            <a:r>
              <a:rPr lang="en-US" sz="3500">
                <a:solidFill>
                  <a:srgbClr val="0C0C0B"/>
                </a:solidFill>
                <a:latin typeface="Roboto Condensed"/>
              </a:rPr>
              <a:t>+ Phép so sánh: tình duyên ~ </a:t>
            </a:r>
            <a:r>
              <a:rPr lang="en-US" sz="3500">
                <a:solidFill>
                  <a:srgbClr val="0C0C0B"/>
                </a:solidFill>
                <a:latin typeface="Roboto Condensed Bold Italics"/>
              </a:rPr>
              <a:t>xanh như lá, bạc như vôi</a:t>
            </a:r>
          </a:p>
          <a:p>
            <a:pPr algn="just">
              <a:lnSpc>
                <a:spcPts val="4900"/>
              </a:lnSpc>
              <a:spcBef>
                <a:spcPct val="0"/>
              </a:spcBef>
            </a:pPr>
            <a:r>
              <a:rPr lang="en-US" sz="3500">
                <a:solidFill>
                  <a:srgbClr val="0C0C0B"/>
                </a:solidFill>
                <a:latin typeface="Roboto Condensed"/>
              </a:rPr>
              <a:t>+ Từ “Đừng” ở đầu dòng tạo nên giọng điệu van lơn, như cầu mong sự bất hạnh, ngang trái trong tình duyên sẽ không đến với Hồ Xuân Hương.</a:t>
            </a:r>
          </a:p>
        </p:txBody>
      </p:sp>
      <p:grpSp>
        <p:nvGrpSpPr>
          <p:cNvPr id="23" name="Group 23"/>
          <p:cNvGrpSpPr/>
          <p:nvPr/>
        </p:nvGrpSpPr>
        <p:grpSpPr>
          <a:xfrm>
            <a:off x="12097345" y="6839614"/>
            <a:ext cx="5875818" cy="3041678"/>
            <a:chOff x="0" y="0"/>
            <a:chExt cx="1547541" cy="801100"/>
          </a:xfrm>
        </p:grpSpPr>
        <p:sp>
          <p:nvSpPr>
            <p:cNvPr id="24" name="Freeform 24"/>
            <p:cNvSpPr/>
            <p:nvPr/>
          </p:nvSpPr>
          <p:spPr>
            <a:xfrm>
              <a:off x="0" y="0"/>
              <a:ext cx="1547541" cy="801100"/>
            </a:xfrm>
            <a:custGeom>
              <a:avLst/>
              <a:gdLst/>
              <a:ahLst/>
              <a:cxnLst/>
              <a:rect l="l" t="t" r="r" b="b"/>
              <a:pathLst>
                <a:path w="1547541" h="801100">
                  <a:moveTo>
                    <a:pt x="67197" y="0"/>
                  </a:moveTo>
                  <a:lnTo>
                    <a:pt x="1480344" y="0"/>
                  </a:lnTo>
                  <a:cubicBezTo>
                    <a:pt x="1498165" y="0"/>
                    <a:pt x="1515257" y="7080"/>
                    <a:pt x="1527859" y="19682"/>
                  </a:cubicBezTo>
                  <a:cubicBezTo>
                    <a:pt x="1540461" y="32283"/>
                    <a:pt x="1547541" y="49375"/>
                    <a:pt x="1547541" y="67197"/>
                  </a:cubicBezTo>
                  <a:lnTo>
                    <a:pt x="1547541" y="733903"/>
                  </a:lnTo>
                  <a:cubicBezTo>
                    <a:pt x="1547541" y="751725"/>
                    <a:pt x="1540461" y="768817"/>
                    <a:pt x="1527859" y="781419"/>
                  </a:cubicBezTo>
                  <a:cubicBezTo>
                    <a:pt x="1515257" y="794021"/>
                    <a:pt x="1498165" y="801100"/>
                    <a:pt x="1480344" y="801100"/>
                  </a:cubicBezTo>
                  <a:lnTo>
                    <a:pt x="67197" y="801100"/>
                  </a:lnTo>
                  <a:cubicBezTo>
                    <a:pt x="49375" y="801100"/>
                    <a:pt x="32283" y="794021"/>
                    <a:pt x="19682" y="781419"/>
                  </a:cubicBezTo>
                  <a:cubicBezTo>
                    <a:pt x="7080" y="768817"/>
                    <a:pt x="0" y="751725"/>
                    <a:pt x="0" y="733903"/>
                  </a:cubicBezTo>
                  <a:lnTo>
                    <a:pt x="0" y="67197"/>
                  </a:lnTo>
                  <a:cubicBezTo>
                    <a:pt x="0" y="49375"/>
                    <a:pt x="7080" y="32283"/>
                    <a:pt x="19682" y="19682"/>
                  </a:cubicBezTo>
                  <a:cubicBezTo>
                    <a:pt x="32283" y="7080"/>
                    <a:pt x="49375" y="0"/>
                    <a:pt x="67197" y="0"/>
                  </a:cubicBezTo>
                  <a:close/>
                </a:path>
              </a:pathLst>
            </a:custGeom>
            <a:solidFill>
              <a:srgbClr val="D1EFC8"/>
            </a:solidFill>
          </p:spPr>
          <p:txBody>
            <a:bodyPr/>
            <a:lstStyle/>
            <a:p>
              <a:endParaRPr lang="en-GB"/>
            </a:p>
          </p:txBody>
        </p:sp>
        <p:sp>
          <p:nvSpPr>
            <p:cNvPr id="25" name="TextBox 25"/>
            <p:cNvSpPr txBox="1"/>
            <p:nvPr/>
          </p:nvSpPr>
          <p:spPr>
            <a:xfrm>
              <a:off x="0" y="-85725"/>
              <a:ext cx="1547541" cy="886825"/>
            </a:xfrm>
            <a:prstGeom prst="rect">
              <a:avLst/>
            </a:prstGeom>
          </p:spPr>
          <p:txBody>
            <a:bodyPr lIns="50800" tIns="50800" rIns="50800" bIns="50800" rtlCol="0" anchor="ctr"/>
            <a:lstStyle/>
            <a:p>
              <a:pPr algn="just">
                <a:lnSpc>
                  <a:spcPts val="4900"/>
                </a:lnSpc>
              </a:pPr>
              <a:endParaRPr/>
            </a:p>
          </p:txBody>
        </p:sp>
      </p:grpSp>
      <p:sp>
        <p:nvSpPr>
          <p:cNvPr id="26" name="TextBox 26"/>
          <p:cNvSpPr txBox="1"/>
          <p:nvPr/>
        </p:nvSpPr>
        <p:spPr>
          <a:xfrm>
            <a:off x="12710824" y="7054144"/>
            <a:ext cx="4548476" cy="2473325"/>
          </a:xfrm>
          <a:prstGeom prst="rect">
            <a:avLst/>
          </a:prstGeom>
        </p:spPr>
        <p:txBody>
          <a:bodyPr lIns="0" tIns="0" rIns="0" bIns="0" rtlCol="0" anchor="t">
            <a:spAutoFit/>
          </a:bodyPr>
          <a:lstStyle/>
          <a:p>
            <a:pPr algn="ctr">
              <a:lnSpc>
                <a:spcPts val="4900"/>
              </a:lnSpc>
            </a:pPr>
            <a:r>
              <a:rPr lang="en-US" sz="3500">
                <a:solidFill>
                  <a:srgbClr val="0C0C0B"/>
                </a:solidFill>
                <a:latin typeface="Roboto Condensed Bold"/>
              </a:rPr>
              <a:t>Câu 4: </a:t>
            </a:r>
          </a:p>
          <a:p>
            <a:pPr algn="ctr">
              <a:lnSpc>
                <a:spcPts val="4900"/>
              </a:lnSpc>
              <a:spcBef>
                <a:spcPct val="0"/>
              </a:spcBef>
            </a:pPr>
            <a:r>
              <a:rPr lang="en-US" sz="3500">
                <a:solidFill>
                  <a:srgbClr val="0C0C0B"/>
                </a:solidFill>
                <a:latin typeface="Roboto Condensed Bold"/>
              </a:rPr>
              <a:t>nhấn mạnh niềm mong mỏi tình duyên của người con gái </a:t>
            </a:r>
          </a:p>
        </p:txBody>
      </p:sp>
      <p:grpSp>
        <p:nvGrpSpPr>
          <p:cNvPr id="27" name="Group 27"/>
          <p:cNvGrpSpPr/>
          <p:nvPr/>
        </p:nvGrpSpPr>
        <p:grpSpPr>
          <a:xfrm>
            <a:off x="434058" y="180952"/>
            <a:ext cx="9624342" cy="2283134"/>
            <a:chOff x="0" y="-241101"/>
            <a:chExt cx="12832456" cy="3044178"/>
          </a:xfrm>
        </p:grpSpPr>
        <p:grpSp>
          <p:nvGrpSpPr>
            <p:cNvPr id="28" name="Group 28"/>
            <p:cNvGrpSpPr/>
            <p:nvPr/>
          </p:nvGrpSpPr>
          <p:grpSpPr>
            <a:xfrm>
              <a:off x="903647" y="1639236"/>
              <a:ext cx="6724536" cy="1068374"/>
              <a:chOff x="0" y="0"/>
              <a:chExt cx="1328303" cy="211037"/>
            </a:xfrm>
          </p:grpSpPr>
          <p:sp>
            <p:nvSpPr>
              <p:cNvPr id="29" name="Freeform 29"/>
              <p:cNvSpPr/>
              <p:nvPr/>
            </p:nvSpPr>
            <p:spPr>
              <a:xfrm>
                <a:off x="0" y="0"/>
                <a:ext cx="1328303" cy="211037"/>
              </a:xfrm>
              <a:custGeom>
                <a:avLst/>
                <a:gdLst/>
                <a:ahLst/>
                <a:cxnLst/>
                <a:rect l="l" t="t" r="r" b="b"/>
                <a:pathLst>
                  <a:path w="1328303" h="211037">
                    <a:moveTo>
                      <a:pt x="78288" y="0"/>
                    </a:moveTo>
                    <a:lnTo>
                      <a:pt x="1250015" y="0"/>
                    </a:lnTo>
                    <a:cubicBezTo>
                      <a:pt x="1293253" y="0"/>
                      <a:pt x="1328303" y="35051"/>
                      <a:pt x="1328303" y="78288"/>
                    </a:cubicBezTo>
                    <a:lnTo>
                      <a:pt x="1328303" y="132749"/>
                    </a:lnTo>
                    <a:cubicBezTo>
                      <a:pt x="1328303" y="153512"/>
                      <a:pt x="1320055" y="173425"/>
                      <a:pt x="1305373" y="188107"/>
                    </a:cubicBezTo>
                    <a:cubicBezTo>
                      <a:pt x="1290692" y="202789"/>
                      <a:pt x="1270779" y="211037"/>
                      <a:pt x="1250015" y="211037"/>
                    </a:cubicBezTo>
                    <a:lnTo>
                      <a:pt x="78288" y="211037"/>
                    </a:lnTo>
                    <a:cubicBezTo>
                      <a:pt x="57525" y="211037"/>
                      <a:pt x="37612" y="202789"/>
                      <a:pt x="22930" y="188107"/>
                    </a:cubicBezTo>
                    <a:cubicBezTo>
                      <a:pt x="8248" y="173425"/>
                      <a:pt x="0" y="153512"/>
                      <a:pt x="0" y="132749"/>
                    </a:cubicBezTo>
                    <a:lnTo>
                      <a:pt x="0" y="78288"/>
                    </a:lnTo>
                    <a:cubicBezTo>
                      <a:pt x="0" y="57525"/>
                      <a:pt x="8248" y="37612"/>
                      <a:pt x="22930" y="22930"/>
                    </a:cubicBezTo>
                    <a:cubicBezTo>
                      <a:pt x="37612" y="8248"/>
                      <a:pt x="57525" y="0"/>
                      <a:pt x="78288" y="0"/>
                    </a:cubicBezTo>
                    <a:close/>
                  </a:path>
                </a:pathLst>
              </a:custGeom>
              <a:solidFill>
                <a:srgbClr val="ECF8E9"/>
              </a:solidFill>
            </p:spPr>
            <p:txBody>
              <a:bodyPr/>
              <a:lstStyle/>
              <a:p>
                <a:endParaRPr lang="en-GB"/>
              </a:p>
            </p:txBody>
          </p:sp>
          <p:sp>
            <p:nvSpPr>
              <p:cNvPr id="30" name="TextBox 30"/>
              <p:cNvSpPr txBox="1"/>
              <p:nvPr/>
            </p:nvSpPr>
            <p:spPr>
              <a:xfrm>
                <a:off x="0" y="-85725"/>
                <a:ext cx="1328303" cy="296762"/>
              </a:xfrm>
              <a:prstGeom prst="rect">
                <a:avLst/>
              </a:prstGeom>
            </p:spPr>
            <p:txBody>
              <a:bodyPr lIns="50800" tIns="50800" rIns="50800" bIns="50800" rtlCol="0" anchor="ctr"/>
              <a:lstStyle/>
              <a:p>
                <a:pPr algn="just">
                  <a:lnSpc>
                    <a:spcPts val="4900"/>
                  </a:lnSpc>
                </a:pPr>
                <a:endParaRPr/>
              </a:p>
            </p:txBody>
          </p:sp>
        </p:grpSp>
        <p:sp>
          <p:nvSpPr>
            <p:cNvPr id="31" name="TextBox 31"/>
            <p:cNvSpPr txBox="1"/>
            <p:nvPr/>
          </p:nvSpPr>
          <p:spPr>
            <a:xfrm>
              <a:off x="0" y="1560693"/>
              <a:ext cx="8193267" cy="1242384"/>
            </a:xfrm>
            <a:prstGeom prst="rect">
              <a:avLst/>
            </a:prstGeom>
          </p:spPr>
          <p:txBody>
            <a:bodyPr lIns="0" tIns="0" rIns="0" bIns="0" rtlCol="0" anchor="t">
              <a:spAutoFit/>
            </a:bodyPr>
            <a:lstStyle/>
            <a:p>
              <a:pPr algn="ctr">
                <a:lnSpc>
                  <a:spcPts val="7699"/>
                </a:lnSpc>
                <a:spcBef>
                  <a:spcPct val="0"/>
                </a:spcBef>
              </a:pPr>
              <a:r>
                <a:rPr lang="en-US" sz="5499">
                  <a:solidFill>
                    <a:srgbClr val="000000"/>
                  </a:solidFill>
                  <a:latin typeface="#9Slide05 VL Fadilla"/>
                </a:rPr>
                <a:t>c. Cảm xúc trữ tình</a:t>
              </a:r>
            </a:p>
          </p:txBody>
        </p:sp>
        <p:grpSp>
          <p:nvGrpSpPr>
            <p:cNvPr id="32" name="Group 32"/>
            <p:cNvGrpSpPr/>
            <p:nvPr/>
          </p:nvGrpSpPr>
          <p:grpSpPr>
            <a:xfrm>
              <a:off x="0" y="-241101"/>
              <a:ext cx="12832454" cy="1619618"/>
              <a:chOff x="0" y="-47625"/>
              <a:chExt cx="2534806" cy="319925"/>
            </a:xfrm>
          </p:grpSpPr>
          <p:sp>
            <p:nvSpPr>
              <p:cNvPr id="33" name="Freeform 33"/>
              <p:cNvSpPr/>
              <p:nvPr/>
            </p:nvSpPr>
            <p:spPr>
              <a:xfrm>
                <a:off x="0" y="0"/>
                <a:ext cx="2534806" cy="272300"/>
              </a:xfrm>
              <a:custGeom>
                <a:avLst/>
                <a:gdLst/>
                <a:ahLst/>
                <a:cxnLst/>
                <a:rect l="l" t="t" r="r" b="b"/>
                <a:pathLst>
                  <a:path w="1807789" h="272300">
                    <a:moveTo>
                      <a:pt x="57523" y="0"/>
                    </a:moveTo>
                    <a:lnTo>
                      <a:pt x="1750265" y="0"/>
                    </a:lnTo>
                    <a:cubicBezTo>
                      <a:pt x="1782035" y="0"/>
                      <a:pt x="1807789" y="25754"/>
                      <a:pt x="1807789" y="57523"/>
                    </a:cubicBezTo>
                    <a:lnTo>
                      <a:pt x="1807789" y="214776"/>
                    </a:lnTo>
                    <a:cubicBezTo>
                      <a:pt x="1807789" y="230032"/>
                      <a:pt x="1801728" y="244664"/>
                      <a:pt x="1790941" y="255451"/>
                    </a:cubicBezTo>
                    <a:cubicBezTo>
                      <a:pt x="1780153" y="266239"/>
                      <a:pt x="1765522" y="272300"/>
                      <a:pt x="1750265" y="272300"/>
                    </a:cubicBezTo>
                    <a:lnTo>
                      <a:pt x="57523" y="272300"/>
                    </a:lnTo>
                    <a:cubicBezTo>
                      <a:pt x="42267" y="272300"/>
                      <a:pt x="27636" y="266239"/>
                      <a:pt x="16848" y="255451"/>
                    </a:cubicBezTo>
                    <a:cubicBezTo>
                      <a:pt x="6060" y="244664"/>
                      <a:pt x="0" y="230032"/>
                      <a:pt x="0" y="214776"/>
                    </a:cubicBezTo>
                    <a:lnTo>
                      <a:pt x="0" y="57523"/>
                    </a:lnTo>
                    <a:cubicBezTo>
                      <a:pt x="0" y="42267"/>
                      <a:pt x="6060" y="27636"/>
                      <a:pt x="16848" y="16848"/>
                    </a:cubicBezTo>
                    <a:cubicBezTo>
                      <a:pt x="27636" y="6060"/>
                      <a:pt x="42267" y="0"/>
                      <a:pt x="57523" y="0"/>
                    </a:cubicBezTo>
                    <a:close/>
                  </a:path>
                </a:pathLst>
              </a:custGeom>
              <a:solidFill>
                <a:srgbClr val="C4DFBD"/>
              </a:solidFill>
            </p:spPr>
            <p:txBody>
              <a:bodyPr/>
              <a:lstStyle/>
              <a:p>
                <a:endParaRPr lang="en-GB"/>
              </a:p>
            </p:txBody>
          </p:sp>
          <p:sp>
            <p:nvSpPr>
              <p:cNvPr id="34" name="TextBox 34"/>
              <p:cNvSpPr txBox="1"/>
              <p:nvPr/>
            </p:nvSpPr>
            <p:spPr>
              <a:xfrm>
                <a:off x="0" y="-47625"/>
                <a:ext cx="1807789" cy="319925"/>
              </a:xfrm>
              <a:prstGeom prst="rect">
                <a:avLst/>
              </a:prstGeom>
            </p:spPr>
            <p:txBody>
              <a:bodyPr lIns="50800" tIns="50800" rIns="50800" bIns="50800" rtlCol="0" anchor="ctr"/>
              <a:lstStyle/>
              <a:p>
                <a:pPr algn="ctr">
                  <a:lnSpc>
                    <a:spcPts val="2659"/>
                  </a:lnSpc>
                </a:pPr>
                <a:endParaRPr/>
              </a:p>
            </p:txBody>
          </p:sp>
        </p:grpSp>
        <p:sp>
          <p:nvSpPr>
            <p:cNvPr id="35" name="TextBox 35"/>
            <p:cNvSpPr txBox="1"/>
            <p:nvPr/>
          </p:nvSpPr>
          <p:spPr>
            <a:xfrm>
              <a:off x="230476" y="233467"/>
              <a:ext cx="12601980" cy="1196909"/>
            </a:xfrm>
            <a:prstGeom prst="rect">
              <a:avLst/>
            </a:prstGeom>
          </p:spPr>
          <p:txBody>
            <a:bodyPr wrap="square" lIns="0" tIns="0" rIns="0" bIns="0" rtlCol="0" anchor="t">
              <a:spAutoFit/>
            </a:bodyPr>
            <a:lstStyle/>
            <a:p>
              <a:pPr>
                <a:lnSpc>
                  <a:spcPts val="6999"/>
                </a:lnSpc>
                <a:spcBef>
                  <a:spcPct val="0"/>
                </a:spcBef>
              </a:pPr>
              <a:r>
                <a:rPr lang="en-US" sz="4999" dirty="0">
                  <a:solidFill>
                    <a:srgbClr val="000000"/>
                  </a:solidFill>
                  <a:latin typeface="#9Slide07 SVNUT Triumph Press"/>
                </a:rPr>
                <a:t>3.2.Khám </a:t>
              </a:r>
              <a:r>
                <a:rPr lang="en-US" sz="4999" dirty="0" err="1">
                  <a:solidFill>
                    <a:srgbClr val="000000"/>
                  </a:solidFill>
                  <a:latin typeface="#9Slide07 SVNUT Triumph Press"/>
                </a:rPr>
                <a:t>phá</a:t>
              </a:r>
              <a:r>
                <a:rPr lang="en-US" sz="4999" dirty="0">
                  <a:solidFill>
                    <a:srgbClr val="000000"/>
                  </a:solidFill>
                  <a:latin typeface="#9Slide07 SVNUT Triumph Press"/>
                </a:rPr>
                <a:t> </a:t>
              </a:r>
              <a:r>
                <a:rPr lang="en-US" sz="4999" dirty="0" err="1">
                  <a:solidFill>
                    <a:srgbClr val="000000"/>
                  </a:solidFill>
                  <a:latin typeface="#9Slide07 SVNUT Triumph Press"/>
                </a:rPr>
                <a:t>văn</a:t>
              </a:r>
              <a:r>
                <a:rPr lang="en-US" sz="4999" dirty="0">
                  <a:solidFill>
                    <a:srgbClr val="000000"/>
                  </a:solidFill>
                  <a:latin typeface="#9Slide07 SVNUT Triumph Press"/>
                </a:rPr>
                <a:t> </a:t>
              </a:r>
              <a:r>
                <a:rPr lang="en-US" sz="4999" dirty="0" err="1">
                  <a:solidFill>
                    <a:srgbClr val="000000"/>
                  </a:solidFill>
                  <a:latin typeface="#9Slide07 SVNUT Triumph Press"/>
                </a:rPr>
                <a:t>bản</a:t>
              </a:r>
              <a:endParaRPr lang="en-US" sz="4999" dirty="0">
                <a:solidFill>
                  <a:srgbClr val="000000"/>
                </a:solidFill>
                <a:latin typeface="#9Slide07 SVNUT Triumph Press"/>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barn(inVertical)">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2" grpId="0"/>
      <p:bldP spid="2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9000"/>
            </a:blip>
            <a:stretch>
              <a:fillRect l="-27462" r="-27462" b="-289203"/>
            </a:stretch>
          </a:blipFill>
        </p:spPr>
        <p:txBody>
          <a:bodyPr/>
          <a:lstStyle/>
          <a:p>
            <a:endParaRPr lang="en-GB"/>
          </a:p>
        </p:txBody>
      </p:sp>
      <p:sp>
        <p:nvSpPr>
          <p:cNvPr id="3" name="Freeform 3"/>
          <p:cNvSpPr/>
          <p:nvPr/>
        </p:nvSpPr>
        <p:spPr>
          <a:xfrm>
            <a:off x="8667506" y="-1290606"/>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3"/>
            <a:stretch>
              <a:fillRect/>
            </a:stretch>
          </a:blipFill>
        </p:spPr>
        <p:txBody>
          <a:bodyPr/>
          <a:lstStyle/>
          <a:p>
            <a:endParaRPr lang="en-GB"/>
          </a:p>
        </p:txBody>
      </p:sp>
      <p:grpSp>
        <p:nvGrpSpPr>
          <p:cNvPr id="4" name="Group 4"/>
          <p:cNvGrpSpPr/>
          <p:nvPr/>
        </p:nvGrpSpPr>
        <p:grpSpPr>
          <a:xfrm>
            <a:off x="14251100" y="4100557"/>
            <a:ext cx="3476212" cy="3476212"/>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18826" r="-18826"/>
              </a:stretch>
            </a:blipFill>
          </p:spPr>
          <p:txBody>
            <a:bodyPr/>
            <a:lstStyle/>
            <a:p>
              <a:endParaRPr lang="en-GB"/>
            </a:p>
          </p:txBody>
        </p:sp>
      </p:grpSp>
      <p:grpSp>
        <p:nvGrpSpPr>
          <p:cNvPr id="6" name="Group 6"/>
          <p:cNvGrpSpPr/>
          <p:nvPr/>
        </p:nvGrpSpPr>
        <p:grpSpPr>
          <a:xfrm>
            <a:off x="1004246" y="2768885"/>
            <a:ext cx="8120459" cy="985390"/>
            <a:chOff x="0" y="0"/>
            <a:chExt cx="2138722" cy="259527"/>
          </a:xfrm>
        </p:grpSpPr>
        <p:sp>
          <p:nvSpPr>
            <p:cNvPr id="7" name="Freeform 7"/>
            <p:cNvSpPr/>
            <p:nvPr/>
          </p:nvSpPr>
          <p:spPr>
            <a:xfrm>
              <a:off x="0" y="0"/>
              <a:ext cx="2138722" cy="259527"/>
            </a:xfrm>
            <a:custGeom>
              <a:avLst/>
              <a:gdLst/>
              <a:ahLst/>
              <a:cxnLst/>
              <a:rect l="l" t="t" r="r" b="b"/>
              <a:pathLst>
                <a:path w="2138722" h="259527">
                  <a:moveTo>
                    <a:pt x="48623" y="0"/>
                  </a:moveTo>
                  <a:lnTo>
                    <a:pt x="2090099" y="0"/>
                  </a:lnTo>
                  <a:cubicBezTo>
                    <a:pt x="2116953" y="0"/>
                    <a:pt x="2138722" y="21769"/>
                    <a:pt x="2138722" y="48623"/>
                  </a:cubicBezTo>
                  <a:lnTo>
                    <a:pt x="2138722" y="210904"/>
                  </a:lnTo>
                  <a:cubicBezTo>
                    <a:pt x="2138722" y="237758"/>
                    <a:pt x="2116953" y="259527"/>
                    <a:pt x="2090099" y="259527"/>
                  </a:cubicBezTo>
                  <a:lnTo>
                    <a:pt x="48623" y="259527"/>
                  </a:lnTo>
                  <a:cubicBezTo>
                    <a:pt x="21769" y="259527"/>
                    <a:pt x="0" y="237758"/>
                    <a:pt x="0" y="210904"/>
                  </a:cubicBezTo>
                  <a:lnTo>
                    <a:pt x="0" y="48623"/>
                  </a:lnTo>
                  <a:cubicBezTo>
                    <a:pt x="0" y="21769"/>
                    <a:pt x="21769" y="0"/>
                    <a:pt x="48623" y="0"/>
                  </a:cubicBezTo>
                  <a:close/>
                </a:path>
              </a:pathLst>
            </a:custGeom>
            <a:solidFill>
              <a:srgbClr val="E7F1E4"/>
            </a:solidFill>
          </p:spPr>
          <p:txBody>
            <a:bodyPr/>
            <a:lstStyle/>
            <a:p>
              <a:endParaRPr lang="en-GB"/>
            </a:p>
          </p:txBody>
        </p:sp>
        <p:sp>
          <p:nvSpPr>
            <p:cNvPr id="8" name="TextBox 8"/>
            <p:cNvSpPr txBox="1"/>
            <p:nvPr/>
          </p:nvSpPr>
          <p:spPr>
            <a:xfrm>
              <a:off x="0" y="-85725"/>
              <a:ext cx="2138722" cy="345252"/>
            </a:xfrm>
            <a:prstGeom prst="rect">
              <a:avLst/>
            </a:prstGeom>
          </p:spPr>
          <p:txBody>
            <a:bodyPr lIns="50800" tIns="50800" rIns="50800" bIns="50800" rtlCol="0" anchor="ctr"/>
            <a:lstStyle/>
            <a:p>
              <a:pPr algn="just">
                <a:lnSpc>
                  <a:spcPts val="4900"/>
                </a:lnSpc>
              </a:pPr>
              <a:endParaRPr/>
            </a:p>
          </p:txBody>
        </p:sp>
      </p:grpSp>
      <p:sp>
        <p:nvSpPr>
          <p:cNvPr id="9" name="Freeform 9"/>
          <p:cNvSpPr/>
          <p:nvPr/>
        </p:nvSpPr>
        <p:spPr>
          <a:xfrm>
            <a:off x="3416956" y="3754276"/>
            <a:ext cx="10501099" cy="5972500"/>
          </a:xfrm>
          <a:custGeom>
            <a:avLst/>
            <a:gdLst/>
            <a:ahLst/>
            <a:cxnLst/>
            <a:rect l="l" t="t" r="r" b="b"/>
            <a:pathLst>
              <a:path w="10501099" h="5972500">
                <a:moveTo>
                  <a:pt x="0" y="0"/>
                </a:moveTo>
                <a:lnTo>
                  <a:pt x="10501099" y="0"/>
                </a:lnTo>
                <a:lnTo>
                  <a:pt x="10501099" y="5972500"/>
                </a:lnTo>
                <a:lnTo>
                  <a:pt x="0" y="59725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0" name="TextBox 10"/>
          <p:cNvSpPr txBox="1"/>
          <p:nvPr/>
        </p:nvSpPr>
        <p:spPr>
          <a:xfrm>
            <a:off x="1439318" y="2910743"/>
            <a:ext cx="7228188" cy="615950"/>
          </a:xfrm>
          <a:prstGeom prst="rect">
            <a:avLst/>
          </a:prstGeom>
        </p:spPr>
        <p:txBody>
          <a:bodyPr lIns="0" tIns="0" rIns="0" bIns="0" rtlCol="0" anchor="t">
            <a:spAutoFit/>
          </a:bodyPr>
          <a:lstStyle/>
          <a:p>
            <a:pPr algn="just">
              <a:lnSpc>
                <a:spcPts val="4900"/>
              </a:lnSpc>
              <a:spcBef>
                <a:spcPct val="0"/>
              </a:spcBef>
            </a:pPr>
            <a:r>
              <a:rPr lang="en-US" sz="3500">
                <a:solidFill>
                  <a:srgbClr val="0C0C0B"/>
                </a:solidFill>
                <a:latin typeface="Roboto Condensed Bold Italics"/>
              </a:rPr>
              <a:t>*Cảm xúc, tâm hồn của nhân vật trữ tình:</a:t>
            </a:r>
          </a:p>
        </p:txBody>
      </p:sp>
      <p:sp>
        <p:nvSpPr>
          <p:cNvPr id="11" name="TextBox 11"/>
          <p:cNvSpPr txBox="1"/>
          <p:nvPr/>
        </p:nvSpPr>
        <p:spPr>
          <a:xfrm>
            <a:off x="7626699" y="1421819"/>
            <a:ext cx="11640713" cy="1538605"/>
          </a:xfrm>
          <a:prstGeom prst="rect">
            <a:avLst/>
          </a:prstGeom>
        </p:spPr>
        <p:txBody>
          <a:bodyPr lIns="0" tIns="0" rIns="0" bIns="0" rtlCol="0" anchor="t">
            <a:spAutoFit/>
          </a:bodyPr>
          <a:lstStyle/>
          <a:p>
            <a:pPr algn="ctr">
              <a:lnSpc>
                <a:spcPts val="6019"/>
              </a:lnSpc>
            </a:pPr>
            <a:r>
              <a:rPr lang="en-US" sz="4299">
                <a:solidFill>
                  <a:srgbClr val="0C0C0B"/>
                </a:solidFill>
                <a:latin typeface="#9Slide06 ThuPhap Thien An"/>
              </a:rPr>
              <a:t>Có phải duyên nhau thì thắm lại,</a:t>
            </a:r>
          </a:p>
          <a:p>
            <a:pPr algn="ctr">
              <a:lnSpc>
                <a:spcPts val="6019"/>
              </a:lnSpc>
              <a:spcBef>
                <a:spcPct val="0"/>
              </a:spcBef>
            </a:pPr>
            <a:r>
              <a:rPr lang="en-US" sz="4299">
                <a:solidFill>
                  <a:srgbClr val="0C0C0B"/>
                </a:solidFill>
                <a:latin typeface="#9Slide06 ThuPhap Thien An"/>
              </a:rPr>
              <a:t>Đừng xanh như lá, bạc như vôi</a:t>
            </a:r>
          </a:p>
        </p:txBody>
      </p:sp>
      <p:sp>
        <p:nvSpPr>
          <p:cNvPr id="12" name="TextBox 12"/>
          <p:cNvSpPr txBox="1"/>
          <p:nvPr/>
        </p:nvSpPr>
        <p:spPr>
          <a:xfrm>
            <a:off x="4228136" y="4249576"/>
            <a:ext cx="9218919" cy="3092450"/>
          </a:xfrm>
          <a:prstGeom prst="rect">
            <a:avLst/>
          </a:prstGeom>
        </p:spPr>
        <p:txBody>
          <a:bodyPr lIns="0" tIns="0" rIns="0" bIns="0" rtlCol="0" anchor="t">
            <a:spAutoFit/>
          </a:bodyPr>
          <a:lstStyle/>
          <a:p>
            <a:pPr algn="ctr">
              <a:lnSpc>
                <a:spcPts val="4900"/>
              </a:lnSpc>
            </a:pPr>
            <a:r>
              <a:rPr lang="en-US" sz="3500" b="1">
                <a:solidFill>
                  <a:srgbClr val="0C0C0B"/>
                </a:solidFill>
                <a:latin typeface="Roboto Condensed"/>
              </a:rPr>
              <a:t>*Tiểu kết: </a:t>
            </a:r>
          </a:p>
          <a:p>
            <a:pPr algn="ctr">
              <a:lnSpc>
                <a:spcPts val="4900"/>
              </a:lnSpc>
              <a:spcBef>
                <a:spcPct val="0"/>
              </a:spcBef>
            </a:pPr>
            <a:r>
              <a:rPr lang="en-US" sz="3500">
                <a:solidFill>
                  <a:srgbClr val="0C0C0B"/>
                </a:solidFill>
                <a:latin typeface="Roboto Condensed"/>
              </a:rPr>
              <a:t>Chỉ qua 4 câu thơ vịnh về tục mời trầu, Xuân Hương thể hiện nhiều cung bậc tình cảm sinh động của con người, bộc lộ thế giới nội tâm của người thiếu nữ đang </a:t>
            </a:r>
            <a:r>
              <a:rPr lang="en-US" sz="3500">
                <a:solidFill>
                  <a:srgbClr val="0C0C0B"/>
                </a:solidFill>
                <a:latin typeface="Roboto Condensed Bold Italics"/>
              </a:rPr>
              <a:t>khao khát tình yêu chân thành, sâu sắc.</a:t>
            </a:r>
          </a:p>
        </p:txBody>
      </p:sp>
      <p:grpSp>
        <p:nvGrpSpPr>
          <p:cNvPr id="13" name="Group 13"/>
          <p:cNvGrpSpPr/>
          <p:nvPr/>
        </p:nvGrpSpPr>
        <p:grpSpPr>
          <a:xfrm>
            <a:off x="1028700" y="330930"/>
            <a:ext cx="10248900" cy="2283134"/>
            <a:chOff x="0" y="-241101"/>
            <a:chExt cx="13665200" cy="3044178"/>
          </a:xfrm>
        </p:grpSpPr>
        <p:grpSp>
          <p:nvGrpSpPr>
            <p:cNvPr id="14" name="Group 14"/>
            <p:cNvGrpSpPr/>
            <p:nvPr/>
          </p:nvGrpSpPr>
          <p:grpSpPr>
            <a:xfrm>
              <a:off x="903647" y="1639236"/>
              <a:ext cx="6724536" cy="1068374"/>
              <a:chOff x="0" y="0"/>
              <a:chExt cx="1328303" cy="211037"/>
            </a:xfrm>
          </p:grpSpPr>
          <p:sp>
            <p:nvSpPr>
              <p:cNvPr id="15" name="Freeform 15"/>
              <p:cNvSpPr/>
              <p:nvPr/>
            </p:nvSpPr>
            <p:spPr>
              <a:xfrm>
                <a:off x="0" y="0"/>
                <a:ext cx="1328303" cy="211037"/>
              </a:xfrm>
              <a:custGeom>
                <a:avLst/>
                <a:gdLst/>
                <a:ahLst/>
                <a:cxnLst/>
                <a:rect l="l" t="t" r="r" b="b"/>
                <a:pathLst>
                  <a:path w="1328303" h="211037">
                    <a:moveTo>
                      <a:pt x="78288" y="0"/>
                    </a:moveTo>
                    <a:lnTo>
                      <a:pt x="1250015" y="0"/>
                    </a:lnTo>
                    <a:cubicBezTo>
                      <a:pt x="1293253" y="0"/>
                      <a:pt x="1328303" y="35051"/>
                      <a:pt x="1328303" y="78288"/>
                    </a:cubicBezTo>
                    <a:lnTo>
                      <a:pt x="1328303" y="132749"/>
                    </a:lnTo>
                    <a:cubicBezTo>
                      <a:pt x="1328303" y="153512"/>
                      <a:pt x="1320055" y="173425"/>
                      <a:pt x="1305373" y="188107"/>
                    </a:cubicBezTo>
                    <a:cubicBezTo>
                      <a:pt x="1290692" y="202789"/>
                      <a:pt x="1270779" y="211037"/>
                      <a:pt x="1250015" y="211037"/>
                    </a:cubicBezTo>
                    <a:lnTo>
                      <a:pt x="78288" y="211037"/>
                    </a:lnTo>
                    <a:cubicBezTo>
                      <a:pt x="57525" y="211037"/>
                      <a:pt x="37612" y="202789"/>
                      <a:pt x="22930" y="188107"/>
                    </a:cubicBezTo>
                    <a:cubicBezTo>
                      <a:pt x="8248" y="173425"/>
                      <a:pt x="0" y="153512"/>
                      <a:pt x="0" y="132749"/>
                    </a:cubicBezTo>
                    <a:lnTo>
                      <a:pt x="0" y="78288"/>
                    </a:lnTo>
                    <a:cubicBezTo>
                      <a:pt x="0" y="57525"/>
                      <a:pt x="8248" y="37612"/>
                      <a:pt x="22930" y="22930"/>
                    </a:cubicBezTo>
                    <a:cubicBezTo>
                      <a:pt x="37612" y="8248"/>
                      <a:pt x="57525" y="0"/>
                      <a:pt x="78288" y="0"/>
                    </a:cubicBezTo>
                    <a:close/>
                  </a:path>
                </a:pathLst>
              </a:custGeom>
              <a:solidFill>
                <a:srgbClr val="ECF8E9"/>
              </a:solidFill>
            </p:spPr>
            <p:txBody>
              <a:bodyPr/>
              <a:lstStyle/>
              <a:p>
                <a:endParaRPr lang="en-GB"/>
              </a:p>
            </p:txBody>
          </p:sp>
          <p:sp>
            <p:nvSpPr>
              <p:cNvPr id="16" name="TextBox 16"/>
              <p:cNvSpPr txBox="1"/>
              <p:nvPr/>
            </p:nvSpPr>
            <p:spPr>
              <a:xfrm>
                <a:off x="0" y="-85725"/>
                <a:ext cx="1328303" cy="296762"/>
              </a:xfrm>
              <a:prstGeom prst="rect">
                <a:avLst/>
              </a:prstGeom>
            </p:spPr>
            <p:txBody>
              <a:bodyPr lIns="50800" tIns="50800" rIns="50800" bIns="50800" rtlCol="0" anchor="ctr"/>
              <a:lstStyle/>
              <a:p>
                <a:pPr algn="just">
                  <a:lnSpc>
                    <a:spcPts val="4900"/>
                  </a:lnSpc>
                </a:pPr>
                <a:endParaRPr/>
              </a:p>
            </p:txBody>
          </p:sp>
        </p:grpSp>
        <p:sp>
          <p:nvSpPr>
            <p:cNvPr id="17" name="TextBox 17"/>
            <p:cNvSpPr txBox="1"/>
            <p:nvPr/>
          </p:nvSpPr>
          <p:spPr>
            <a:xfrm>
              <a:off x="0" y="1560693"/>
              <a:ext cx="8193267" cy="1242384"/>
            </a:xfrm>
            <a:prstGeom prst="rect">
              <a:avLst/>
            </a:prstGeom>
          </p:spPr>
          <p:txBody>
            <a:bodyPr lIns="0" tIns="0" rIns="0" bIns="0" rtlCol="0" anchor="t">
              <a:spAutoFit/>
            </a:bodyPr>
            <a:lstStyle/>
            <a:p>
              <a:pPr algn="ctr">
                <a:lnSpc>
                  <a:spcPts val="7699"/>
                </a:lnSpc>
                <a:spcBef>
                  <a:spcPct val="0"/>
                </a:spcBef>
              </a:pPr>
              <a:r>
                <a:rPr lang="en-US" sz="5499">
                  <a:solidFill>
                    <a:srgbClr val="000000"/>
                  </a:solidFill>
                  <a:latin typeface="#9Slide05 VL Fadilla"/>
                </a:rPr>
                <a:t>c. Cảm xúc trữ tình</a:t>
              </a:r>
            </a:p>
          </p:txBody>
        </p:sp>
        <p:grpSp>
          <p:nvGrpSpPr>
            <p:cNvPr id="18" name="Group 18"/>
            <p:cNvGrpSpPr/>
            <p:nvPr/>
          </p:nvGrpSpPr>
          <p:grpSpPr>
            <a:xfrm>
              <a:off x="0" y="-241101"/>
              <a:ext cx="13258803" cy="1619618"/>
              <a:chOff x="0" y="-47625"/>
              <a:chExt cx="2619023" cy="319925"/>
            </a:xfrm>
          </p:grpSpPr>
          <p:sp>
            <p:nvSpPr>
              <p:cNvPr id="19" name="Freeform 19"/>
              <p:cNvSpPr/>
              <p:nvPr/>
            </p:nvSpPr>
            <p:spPr>
              <a:xfrm>
                <a:off x="0" y="0"/>
                <a:ext cx="2619023" cy="272300"/>
              </a:xfrm>
              <a:custGeom>
                <a:avLst/>
                <a:gdLst/>
                <a:ahLst/>
                <a:cxnLst/>
                <a:rect l="l" t="t" r="r" b="b"/>
                <a:pathLst>
                  <a:path w="1807789" h="272300">
                    <a:moveTo>
                      <a:pt x="57523" y="0"/>
                    </a:moveTo>
                    <a:lnTo>
                      <a:pt x="1750265" y="0"/>
                    </a:lnTo>
                    <a:cubicBezTo>
                      <a:pt x="1782035" y="0"/>
                      <a:pt x="1807789" y="25754"/>
                      <a:pt x="1807789" y="57523"/>
                    </a:cubicBezTo>
                    <a:lnTo>
                      <a:pt x="1807789" y="214776"/>
                    </a:lnTo>
                    <a:cubicBezTo>
                      <a:pt x="1807789" y="230032"/>
                      <a:pt x="1801728" y="244664"/>
                      <a:pt x="1790941" y="255451"/>
                    </a:cubicBezTo>
                    <a:cubicBezTo>
                      <a:pt x="1780153" y="266239"/>
                      <a:pt x="1765522" y="272300"/>
                      <a:pt x="1750265" y="272300"/>
                    </a:cubicBezTo>
                    <a:lnTo>
                      <a:pt x="57523" y="272300"/>
                    </a:lnTo>
                    <a:cubicBezTo>
                      <a:pt x="42267" y="272300"/>
                      <a:pt x="27636" y="266239"/>
                      <a:pt x="16848" y="255451"/>
                    </a:cubicBezTo>
                    <a:cubicBezTo>
                      <a:pt x="6060" y="244664"/>
                      <a:pt x="0" y="230032"/>
                      <a:pt x="0" y="214776"/>
                    </a:cubicBezTo>
                    <a:lnTo>
                      <a:pt x="0" y="57523"/>
                    </a:lnTo>
                    <a:cubicBezTo>
                      <a:pt x="0" y="42267"/>
                      <a:pt x="6060" y="27636"/>
                      <a:pt x="16848" y="16848"/>
                    </a:cubicBezTo>
                    <a:cubicBezTo>
                      <a:pt x="27636" y="6060"/>
                      <a:pt x="42267" y="0"/>
                      <a:pt x="57523" y="0"/>
                    </a:cubicBezTo>
                    <a:close/>
                  </a:path>
                </a:pathLst>
              </a:custGeom>
              <a:solidFill>
                <a:srgbClr val="C4DFBD"/>
              </a:solidFill>
            </p:spPr>
            <p:txBody>
              <a:bodyPr/>
              <a:lstStyle/>
              <a:p>
                <a:endParaRPr lang="en-GB"/>
              </a:p>
            </p:txBody>
          </p:sp>
          <p:sp>
            <p:nvSpPr>
              <p:cNvPr id="20" name="TextBox 20"/>
              <p:cNvSpPr txBox="1"/>
              <p:nvPr/>
            </p:nvSpPr>
            <p:spPr>
              <a:xfrm>
                <a:off x="0" y="-47625"/>
                <a:ext cx="1807789" cy="319925"/>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230476" y="233467"/>
              <a:ext cx="13434724" cy="1196909"/>
            </a:xfrm>
            <a:prstGeom prst="rect">
              <a:avLst/>
            </a:prstGeom>
          </p:spPr>
          <p:txBody>
            <a:bodyPr wrap="square" lIns="0" tIns="0" rIns="0" bIns="0" rtlCol="0" anchor="t">
              <a:spAutoFit/>
            </a:bodyPr>
            <a:lstStyle/>
            <a:p>
              <a:pPr>
                <a:lnSpc>
                  <a:spcPts val="6999"/>
                </a:lnSpc>
                <a:spcBef>
                  <a:spcPct val="0"/>
                </a:spcBef>
              </a:pPr>
              <a:r>
                <a:rPr lang="en-US" sz="4999" dirty="0">
                  <a:solidFill>
                    <a:srgbClr val="000000"/>
                  </a:solidFill>
                  <a:latin typeface="#9Slide07 SVNUT Triumph Press"/>
                </a:rPr>
                <a:t>3.2. </a:t>
              </a:r>
              <a:r>
                <a:rPr lang="en-US" sz="4999" dirty="0" err="1">
                  <a:solidFill>
                    <a:srgbClr val="000000"/>
                  </a:solidFill>
                  <a:latin typeface="#9Slide07 SVNUT Triumph Press"/>
                </a:rPr>
                <a:t>Khám</a:t>
              </a:r>
              <a:r>
                <a:rPr lang="en-US" sz="4999" dirty="0">
                  <a:solidFill>
                    <a:srgbClr val="000000"/>
                  </a:solidFill>
                  <a:latin typeface="#9Slide07 SVNUT Triumph Press"/>
                </a:rPr>
                <a:t>  </a:t>
              </a:r>
              <a:r>
                <a:rPr lang="en-US" sz="4999" dirty="0" err="1">
                  <a:solidFill>
                    <a:srgbClr val="000000"/>
                  </a:solidFill>
                  <a:latin typeface="#9Slide07 SVNUT Triumph Press"/>
                </a:rPr>
                <a:t>phá</a:t>
              </a:r>
              <a:r>
                <a:rPr lang="en-US" sz="4999" dirty="0">
                  <a:solidFill>
                    <a:srgbClr val="000000"/>
                  </a:solidFill>
                  <a:latin typeface="#9Slide07 SVNUT Triumph Press"/>
                </a:rPr>
                <a:t> </a:t>
              </a:r>
              <a:r>
                <a:rPr lang="en-US" sz="4999" dirty="0" err="1">
                  <a:solidFill>
                    <a:srgbClr val="000000"/>
                  </a:solidFill>
                  <a:latin typeface="#9Slide07 SVNUT Triumph Press"/>
                </a:rPr>
                <a:t>văn</a:t>
              </a:r>
              <a:r>
                <a:rPr lang="en-US" sz="4999" dirty="0">
                  <a:solidFill>
                    <a:srgbClr val="000000"/>
                  </a:solidFill>
                  <a:latin typeface="#9Slide07 SVNUT Triumph Press"/>
                </a:rPr>
                <a:t> </a:t>
              </a:r>
              <a:r>
                <a:rPr lang="en-US" sz="4999" dirty="0" err="1">
                  <a:solidFill>
                    <a:srgbClr val="000000"/>
                  </a:solidFill>
                  <a:latin typeface="#9Slide07 SVNUT Triumph Press"/>
                </a:rPr>
                <a:t>bản</a:t>
              </a:r>
              <a:endParaRPr lang="en-US" sz="4999" dirty="0">
                <a:solidFill>
                  <a:srgbClr val="000000"/>
                </a:solidFill>
                <a:latin typeface="#9Slide07 SVNUT Triumph Press"/>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9000"/>
            </a:blip>
            <a:stretch>
              <a:fillRect l="-27462" r="-27462" b="-289203"/>
            </a:stretch>
          </a:blipFill>
        </p:spPr>
        <p:txBody>
          <a:bodyPr/>
          <a:lstStyle/>
          <a:p>
            <a:endParaRPr lang="en-GB"/>
          </a:p>
        </p:txBody>
      </p:sp>
      <p:sp>
        <p:nvSpPr>
          <p:cNvPr id="3" name="Freeform 3"/>
          <p:cNvSpPr/>
          <p:nvPr/>
        </p:nvSpPr>
        <p:spPr>
          <a:xfrm>
            <a:off x="8667506" y="-1290606"/>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3"/>
            <a:stretch>
              <a:fillRect/>
            </a:stretch>
          </a:blipFill>
        </p:spPr>
        <p:txBody>
          <a:bodyPr/>
          <a:lstStyle/>
          <a:p>
            <a:endParaRPr lang="en-GB"/>
          </a:p>
        </p:txBody>
      </p:sp>
      <p:grpSp>
        <p:nvGrpSpPr>
          <p:cNvPr id="4" name="Group 4"/>
          <p:cNvGrpSpPr/>
          <p:nvPr/>
        </p:nvGrpSpPr>
        <p:grpSpPr>
          <a:xfrm>
            <a:off x="15503873" y="639051"/>
            <a:ext cx="2263329" cy="2263329"/>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18826" r="-18826"/>
              </a:stretch>
            </a:blipFill>
          </p:spPr>
          <p:txBody>
            <a:bodyPr/>
            <a:lstStyle/>
            <a:p>
              <a:endParaRPr lang="en-GB"/>
            </a:p>
          </p:txBody>
        </p:sp>
      </p:grpSp>
      <p:sp>
        <p:nvSpPr>
          <p:cNvPr id="6" name="TextBox 6"/>
          <p:cNvSpPr txBox="1"/>
          <p:nvPr/>
        </p:nvSpPr>
        <p:spPr>
          <a:xfrm>
            <a:off x="598457" y="4113878"/>
            <a:ext cx="5846628" cy="4949825"/>
          </a:xfrm>
          <a:prstGeom prst="rect">
            <a:avLst/>
          </a:prstGeom>
        </p:spPr>
        <p:txBody>
          <a:bodyPr lIns="0" tIns="0" rIns="0" bIns="0" rtlCol="0" anchor="t">
            <a:spAutoFit/>
          </a:bodyPr>
          <a:lstStyle/>
          <a:p>
            <a:pPr algn="just">
              <a:lnSpc>
                <a:spcPts val="4900"/>
              </a:lnSpc>
              <a:spcBef>
                <a:spcPct val="0"/>
              </a:spcBef>
            </a:pPr>
            <a:r>
              <a:rPr lang="en-US" sz="3500" dirty="0">
                <a:solidFill>
                  <a:srgbClr val="0C0C0B"/>
                </a:solidFill>
                <a:latin typeface="Roboto Condensed"/>
              </a:rPr>
              <a:t>1.Đường </a:t>
            </a:r>
            <a:r>
              <a:rPr lang="en-US" sz="3500" dirty="0" err="1">
                <a:solidFill>
                  <a:srgbClr val="0C0C0B"/>
                </a:solidFill>
                <a:latin typeface="Roboto Condensed"/>
              </a:rPr>
              <a:t>luật</a:t>
            </a:r>
            <a:r>
              <a:rPr lang="en-US" sz="3500" dirty="0">
                <a:solidFill>
                  <a:srgbClr val="0C0C0B"/>
                </a:solidFill>
                <a:latin typeface="Roboto Condensed"/>
              </a:rPr>
              <a:t> </a:t>
            </a:r>
            <a:r>
              <a:rPr lang="en-US" sz="3500" dirty="0" err="1">
                <a:solidFill>
                  <a:srgbClr val="0C0C0B"/>
                </a:solidFill>
                <a:latin typeface="Roboto Condensed"/>
              </a:rPr>
              <a:t>là</a:t>
            </a:r>
            <a:r>
              <a:rPr lang="en-US" sz="3500" dirty="0">
                <a:solidFill>
                  <a:srgbClr val="0C0C0B"/>
                </a:solidFill>
                <a:latin typeface="Roboto Condensed"/>
              </a:rPr>
              <a:t> </a:t>
            </a:r>
            <a:r>
              <a:rPr lang="en-US" sz="3500" dirty="0" err="1">
                <a:solidFill>
                  <a:srgbClr val="0C0C0B"/>
                </a:solidFill>
                <a:latin typeface="Roboto Condensed"/>
              </a:rPr>
              <a:t>những</a:t>
            </a:r>
            <a:r>
              <a:rPr lang="en-US" sz="3500" dirty="0">
                <a:solidFill>
                  <a:srgbClr val="0C0C0B"/>
                </a:solidFill>
                <a:latin typeface="Roboto Condensed"/>
              </a:rPr>
              <a:t> </a:t>
            </a:r>
            <a:r>
              <a:rPr lang="en-US" sz="3500" dirty="0" err="1">
                <a:solidFill>
                  <a:srgbClr val="0C0C0B"/>
                </a:solidFill>
                <a:latin typeface="Roboto Condensed"/>
              </a:rPr>
              <a:t>bài</a:t>
            </a:r>
            <a:r>
              <a:rPr lang="en-US" sz="3500" dirty="0">
                <a:solidFill>
                  <a:srgbClr val="0C0C0B"/>
                </a:solidFill>
                <a:latin typeface="Roboto Condensed"/>
              </a:rPr>
              <a:t> </a:t>
            </a:r>
            <a:r>
              <a:rPr lang="en-US" sz="3500" dirty="0" err="1">
                <a:solidFill>
                  <a:srgbClr val="0C0C0B"/>
                </a:solidFill>
                <a:latin typeface="Roboto Condensed"/>
              </a:rPr>
              <a:t>thơ</a:t>
            </a:r>
            <a:r>
              <a:rPr lang="en-US" sz="3500" dirty="0">
                <a:solidFill>
                  <a:srgbClr val="0C0C0B"/>
                </a:solidFill>
                <a:latin typeface="Roboto Condensed"/>
              </a:rPr>
              <a:t> </a:t>
            </a:r>
            <a:r>
              <a:rPr lang="en-US" sz="3500" dirty="0" err="1">
                <a:solidFill>
                  <a:srgbClr val="0C0C0B"/>
                </a:solidFill>
                <a:latin typeface="Roboto Condensed"/>
              </a:rPr>
              <a:t>sáng</a:t>
            </a:r>
            <a:r>
              <a:rPr lang="en-US" sz="3500" dirty="0">
                <a:solidFill>
                  <a:srgbClr val="0C0C0B"/>
                </a:solidFill>
                <a:latin typeface="Roboto Condensed"/>
              </a:rPr>
              <a:t> </a:t>
            </a:r>
            <a:r>
              <a:rPr lang="en-US" sz="3500" dirty="0" err="1">
                <a:solidFill>
                  <a:srgbClr val="0C0C0B"/>
                </a:solidFill>
                <a:latin typeface="Roboto Condensed"/>
              </a:rPr>
              <a:t>tác</a:t>
            </a:r>
            <a:r>
              <a:rPr lang="en-US" sz="3500" dirty="0">
                <a:solidFill>
                  <a:srgbClr val="0C0C0B"/>
                </a:solidFill>
                <a:latin typeface="Roboto Condensed"/>
              </a:rPr>
              <a:t> </a:t>
            </a:r>
            <a:r>
              <a:rPr lang="en-US" sz="3500" dirty="0" err="1">
                <a:solidFill>
                  <a:srgbClr val="0C0C0B"/>
                </a:solidFill>
                <a:latin typeface="Roboto Condensed"/>
              </a:rPr>
              <a:t>dựa</a:t>
            </a:r>
            <a:r>
              <a:rPr lang="en-US" sz="3500" dirty="0">
                <a:solidFill>
                  <a:srgbClr val="0C0C0B"/>
                </a:solidFill>
                <a:latin typeface="Roboto Condensed"/>
              </a:rPr>
              <a:t> </a:t>
            </a:r>
            <a:r>
              <a:rPr lang="en-US" sz="3500" dirty="0" err="1">
                <a:solidFill>
                  <a:srgbClr val="0C0C0B"/>
                </a:solidFill>
                <a:latin typeface="Roboto Condensed"/>
              </a:rPr>
              <a:t>trên</a:t>
            </a:r>
            <a:r>
              <a:rPr lang="en-US" sz="3500" dirty="0">
                <a:solidFill>
                  <a:srgbClr val="0C0C0B"/>
                </a:solidFill>
                <a:latin typeface="Roboto Condensed"/>
              </a:rPr>
              <a:t> </a:t>
            </a:r>
            <a:r>
              <a:rPr lang="en-US" sz="3500" dirty="0" err="1">
                <a:solidFill>
                  <a:srgbClr val="0C0C0B"/>
                </a:solidFill>
                <a:latin typeface="Roboto Condensed"/>
              </a:rPr>
              <a:t>luật</a:t>
            </a:r>
            <a:r>
              <a:rPr lang="en-US" sz="3500" dirty="0">
                <a:solidFill>
                  <a:srgbClr val="0C0C0B"/>
                </a:solidFill>
                <a:latin typeface="Roboto Condensed"/>
              </a:rPr>
              <a:t> </a:t>
            </a:r>
            <a:r>
              <a:rPr lang="en-US" sz="3500" dirty="0" err="1">
                <a:solidFill>
                  <a:srgbClr val="0C0C0B"/>
                </a:solidFill>
                <a:latin typeface="Roboto Condensed"/>
              </a:rPr>
              <a:t>thơ</a:t>
            </a:r>
            <a:r>
              <a:rPr lang="en-US" sz="3500" dirty="0">
                <a:solidFill>
                  <a:srgbClr val="0C0C0B"/>
                </a:solidFill>
                <a:latin typeface="Roboto Condensed"/>
              </a:rPr>
              <a:t> </a:t>
            </a:r>
            <a:r>
              <a:rPr lang="en-US" sz="3500" dirty="0" err="1">
                <a:solidFill>
                  <a:srgbClr val="0C0C0B"/>
                </a:solidFill>
                <a:latin typeface="Roboto Condensed"/>
              </a:rPr>
              <a:t>hình</a:t>
            </a:r>
            <a:r>
              <a:rPr lang="en-US" sz="3500" dirty="0">
                <a:solidFill>
                  <a:srgbClr val="0C0C0B"/>
                </a:solidFill>
                <a:latin typeface="Roboto Condensed"/>
              </a:rPr>
              <a:t> </a:t>
            </a:r>
            <a:r>
              <a:rPr lang="en-US" sz="3500" dirty="0" err="1">
                <a:solidFill>
                  <a:srgbClr val="0C0C0B"/>
                </a:solidFill>
                <a:latin typeface="Roboto Condensed"/>
              </a:rPr>
              <a:t>thành</a:t>
            </a:r>
            <a:r>
              <a:rPr lang="en-US" sz="3500" dirty="0">
                <a:solidFill>
                  <a:srgbClr val="0C0C0B"/>
                </a:solidFill>
                <a:latin typeface="Roboto Condensed"/>
              </a:rPr>
              <a:t> </a:t>
            </a:r>
            <a:r>
              <a:rPr lang="en-US" sz="3500" dirty="0" err="1">
                <a:solidFill>
                  <a:srgbClr val="0C0C0B"/>
                </a:solidFill>
                <a:latin typeface="Roboto Condensed"/>
              </a:rPr>
              <a:t>từ</a:t>
            </a:r>
            <a:r>
              <a:rPr lang="en-US" sz="3500" dirty="0">
                <a:solidFill>
                  <a:srgbClr val="0C0C0B"/>
                </a:solidFill>
                <a:latin typeface="Roboto Condensed"/>
              </a:rPr>
              <a:t> </a:t>
            </a:r>
            <a:r>
              <a:rPr lang="en-US" sz="3500" dirty="0" err="1">
                <a:solidFill>
                  <a:srgbClr val="0C0C0B"/>
                </a:solidFill>
                <a:latin typeface="Roboto Condensed"/>
              </a:rPr>
              <a:t>thời</a:t>
            </a:r>
            <a:r>
              <a:rPr lang="en-US" sz="3500" dirty="0">
                <a:solidFill>
                  <a:srgbClr val="0C0C0B"/>
                </a:solidFill>
                <a:latin typeface="Roboto Condensed"/>
              </a:rPr>
              <a:t> </a:t>
            </a:r>
            <a:r>
              <a:rPr lang="en-US" sz="3500" dirty="0" err="1">
                <a:solidFill>
                  <a:srgbClr val="0C0C0B"/>
                </a:solidFill>
                <a:latin typeface="Roboto Condensed"/>
              </a:rPr>
              <a:t>Đường</a:t>
            </a:r>
            <a:r>
              <a:rPr lang="en-US" sz="3500" dirty="0">
                <a:solidFill>
                  <a:srgbClr val="0C0C0B"/>
                </a:solidFill>
                <a:latin typeface="Roboto Condensed"/>
              </a:rPr>
              <a:t>, Trung </a:t>
            </a:r>
            <a:r>
              <a:rPr lang="en-US" sz="3500" dirty="0" err="1">
                <a:solidFill>
                  <a:srgbClr val="0C0C0B"/>
                </a:solidFill>
                <a:latin typeface="Roboto Condensed"/>
              </a:rPr>
              <a:t>quốc</a:t>
            </a:r>
            <a:r>
              <a:rPr lang="en-US" sz="3500" dirty="0">
                <a:solidFill>
                  <a:srgbClr val="0C0C0B"/>
                </a:solidFill>
                <a:latin typeface="Roboto Condensed"/>
              </a:rPr>
              <a:t>. Qua </a:t>
            </a:r>
            <a:r>
              <a:rPr lang="en-US" sz="3500" dirty="0" err="1">
                <a:solidFill>
                  <a:srgbClr val="0C0C0B"/>
                </a:solidFill>
                <a:latin typeface="Roboto Condensed"/>
              </a:rPr>
              <a:t>bài</a:t>
            </a:r>
            <a:r>
              <a:rPr lang="en-US" sz="3500" dirty="0">
                <a:solidFill>
                  <a:srgbClr val="0C0C0B"/>
                </a:solidFill>
                <a:latin typeface="Roboto Condensed"/>
              </a:rPr>
              <a:t> </a:t>
            </a:r>
            <a:r>
              <a:rPr lang="en-US" sz="3500" dirty="0" err="1">
                <a:solidFill>
                  <a:srgbClr val="0C0C0B"/>
                </a:solidFill>
                <a:latin typeface="Roboto Condensed Italics"/>
              </a:rPr>
              <a:t>Mời</a:t>
            </a:r>
            <a:r>
              <a:rPr lang="en-US" sz="3500" dirty="0">
                <a:solidFill>
                  <a:srgbClr val="0C0C0B"/>
                </a:solidFill>
                <a:latin typeface="Roboto Condensed Italics"/>
              </a:rPr>
              <a:t> </a:t>
            </a:r>
            <a:r>
              <a:rPr lang="en-US" sz="3500" dirty="0" err="1">
                <a:solidFill>
                  <a:srgbClr val="0C0C0B"/>
                </a:solidFill>
                <a:latin typeface="Roboto Condensed Italics"/>
              </a:rPr>
              <a:t>trầu</a:t>
            </a:r>
            <a:r>
              <a:rPr lang="en-US" sz="3500" dirty="0">
                <a:solidFill>
                  <a:srgbClr val="0C0C0B"/>
                </a:solidFill>
                <a:latin typeface="Roboto Condensed"/>
              </a:rPr>
              <a:t>, </a:t>
            </a:r>
            <a:r>
              <a:rPr lang="en-US" sz="3500" dirty="0" err="1">
                <a:solidFill>
                  <a:srgbClr val="0C0C0B"/>
                </a:solidFill>
                <a:latin typeface="Roboto Condensed"/>
              </a:rPr>
              <a:t>em</a:t>
            </a:r>
            <a:r>
              <a:rPr lang="en-US" sz="3500" dirty="0">
                <a:solidFill>
                  <a:srgbClr val="0C0C0B"/>
                </a:solidFill>
                <a:latin typeface="Roboto Condensed"/>
              </a:rPr>
              <a:t> </a:t>
            </a:r>
            <a:r>
              <a:rPr lang="en-US" sz="3500" dirty="0" err="1">
                <a:solidFill>
                  <a:srgbClr val="0C0C0B"/>
                </a:solidFill>
                <a:latin typeface="Roboto Condensed"/>
              </a:rPr>
              <a:t>hãy</a:t>
            </a:r>
            <a:r>
              <a:rPr lang="en-US" sz="3500" dirty="0">
                <a:solidFill>
                  <a:srgbClr val="0C0C0B"/>
                </a:solidFill>
                <a:latin typeface="Roboto Condensed"/>
              </a:rPr>
              <a:t> </a:t>
            </a:r>
            <a:r>
              <a:rPr lang="en-US" sz="3500" dirty="0" err="1">
                <a:solidFill>
                  <a:srgbClr val="0C0C0B"/>
                </a:solidFill>
                <a:latin typeface="Roboto Condensed"/>
              </a:rPr>
              <a:t>phân</a:t>
            </a:r>
            <a:r>
              <a:rPr lang="en-US" sz="3500" dirty="0">
                <a:solidFill>
                  <a:srgbClr val="0C0C0B"/>
                </a:solidFill>
                <a:latin typeface="Roboto Condensed"/>
              </a:rPr>
              <a:t> </a:t>
            </a:r>
            <a:r>
              <a:rPr lang="en-US" sz="3500" dirty="0" err="1">
                <a:solidFill>
                  <a:srgbClr val="0C0C0B"/>
                </a:solidFill>
                <a:latin typeface="Roboto Condensed"/>
              </a:rPr>
              <a:t>tích</a:t>
            </a:r>
            <a:r>
              <a:rPr lang="en-US" sz="3500" dirty="0">
                <a:solidFill>
                  <a:srgbClr val="0C0C0B"/>
                </a:solidFill>
                <a:latin typeface="Roboto Condensed"/>
              </a:rPr>
              <a:t> </a:t>
            </a:r>
            <a:r>
              <a:rPr lang="en-US" sz="3500" dirty="0" err="1">
                <a:solidFill>
                  <a:srgbClr val="0C0C0B"/>
                </a:solidFill>
                <a:latin typeface="Roboto Condensed"/>
              </a:rPr>
              <a:t>để</a:t>
            </a:r>
            <a:r>
              <a:rPr lang="en-US" sz="3500" dirty="0">
                <a:solidFill>
                  <a:srgbClr val="0C0C0B"/>
                </a:solidFill>
                <a:latin typeface="Roboto Condensed"/>
              </a:rPr>
              <a:t> </a:t>
            </a:r>
            <a:r>
              <a:rPr lang="en-US" sz="3500" dirty="0" err="1">
                <a:solidFill>
                  <a:srgbClr val="0C0C0B"/>
                </a:solidFill>
                <a:latin typeface="Roboto Condensed"/>
              </a:rPr>
              <a:t>hiểu</a:t>
            </a:r>
            <a:r>
              <a:rPr lang="en-US" sz="3500" dirty="0">
                <a:solidFill>
                  <a:srgbClr val="0C0C0B"/>
                </a:solidFill>
                <a:latin typeface="Roboto Condensed"/>
              </a:rPr>
              <a:t> </a:t>
            </a:r>
            <a:r>
              <a:rPr lang="en-US" sz="3500" dirty="0" err="1">
                <a:solidFill>
                  <a:srgbClr val="0C0C0B"/>
                </a:solidFill>
                <a:latin typeface="Roboto Condensed"/>
              </a:rPr>
              <a:t>được</a:t>
            </a:r>
            <a:r>
              <a:rPr lang="en-US" sz="3500" dirty="0">
                <a:solidFill>
                  <a:srgbClr val="0C0C0B"/>
                </a:solidFill>
                <a:latin typeface="Roboto Condensed"/>
              </a:rPr>
              <a:t> </a:t>
            </a:r>
            <a:r>
              <a:rPr lang="en-US" sz="3500" dirty="0" err="1">
                <a:solidFill>
                  <a:srgbClr val="0C0C0B"/>
                </a:solidFill>
                <a:latin typeface="Roboto Condensed"/>
              </a:rPr>
              <a:t>bản</a:t>
            </a:r>
            <a:r>
              <a:rPr lang="en-US" sz="3500" dirty="0">
                <a:solidFill>
                  <a:srgbClr val="0C0C0B"/>
                </a:solidFill>
                <a:latin typeface="Roboto Condensed"/>
              </a:rPr>
              <a:t> </a:t>
            </a:r>
            <a:r>
              <a:rPr lang="en-US" sz="3500" dirty="0" err="1">
                <a:solidFill>
                  <a:srgbClr val="0C0C0B"/>
                </a:solidFill>
                <a:latin typeface="Roboto Condensed"/>
              </a:rPr>
              <a:t>sắc</a:t>
            </a:r>
            <a:r>
              <a:rPr lang="en-US" sz="3500" dirty="0">
                <a:solidFill>
                  <a:srgbClr val="0C0C0B"/>
                </a:solidFill>
                <a:latin typeface="Roboto Condensed"/>
              </a:rPr>
              <a:t> </a:t>
            </a:r>
            <a:r>
              <a:rPr lang="en-US" sz="3500" dirty="0" err="1">
                <a:solidFill>
                  <a:srgbClr val="0C0C0B"/>
                </a:solidFill>
                <a:latin typeface="Roboto Condensed"/>
              </a:rPr>
              <a:t>dân</a:t>
            </a:r>
            <a:r>
              <a:rPr lang="en-US" sz="3500" dirty="0">
                <a:solidFill>
                  <a:srgbClr val="0C0C0B"/>
                </a:solidFill>
                <a:latin typeface="Roboto Condensed"/>
              </a:rPr>
              <a:t> </a:t>
            </a:r>
            <a:r>
              <a:rPr lang="en-US" sz="3500" dirty="0" err="1">
                <a:solidFill>
                  <a:srgbClr val="0C0C0B"/>
                </a:solidFill>
                <a:latin typeface="Roboto Condensed"/>
              </a:rPr>
              <a:t>tộc</a:t>
            </a:r>
            <a:r>
              <a:rPr lang="en-US" sz="3500" dirty="0">
                <a:solidFill>
                  <a:srgbClr val="0C0C0B"/>
                </a:solidFill>
                <a:latin typeface="Roboto Condensed"/>
              </a:rPr>
              <a:t> </a:t>
            </a:r>
            <a:r>
              <a:rPr lang="en-US" sz="3500" dirty="0" err="1">
                <a:solidFill>
                  <a:srgbClr val="0C0C0B"/>
                </a:solidFill>
                <a:latin typeface="Roboto Condensed"/>
              </a:rPr>
              <a:t>đậm</a:t>
            </a:r>
            <a:r>
              <a:rPr lang="en-US" sz="3500" dirty="0">
                <a:solidFill>
                  <a:srgbClr val="0C0C0B"/>
                </a:solidFill>
                <a:latin typeface="Roboto Condensed"/>
              </a:rPr>
              <a:t> </a:t>
            </a:r>
            <a:r>
              <a:rPr lang="en-US" sz="3500" dirty="0" err="1">
                <a:solidFill>
                  <a:srgbClr val="0C0C0B"/>
                </a:solidFill>
                <a:latin typeface="Roboto Condensed"/>
              </a:rPr>
              <a:t>đà</a:t>
            </a:r>
            <a:r>
              <a:rPr lang="en-US" sz="3500" dirty="0">
                <a:solidFill>
                  <a:srgbClr val="0C0C0B"/>
                </a:solidFill>
                <a:latin typeface="Roboto Condensed"/>
              </a:rPr>
              <a:t> </a:t>
            </a:r>
            <a:r>
              <a:rPr lang="en-US" sz="3500" dirty="0" err="1">
                <a:solidFill>
                  <a:srgbClr val="0C0C0B"/>
                </a:solidFill>
                <a:latin typeface="Roboto Condensed"/>
              </a:rPr>
              <a:t>trong</a:t>
            </a:r>
            <a:r>
              <a:rPr lang="en-US" sz="3500" dirty="0">
                <a:solidFill>
                  <a:srgbClr val="0C0C0B"/>
                </a:solidFill>
                <a:latin typeface="Roboto Condensed"/>
              </a:rPr>
              <a:t> </a:t>
            </a:r>
            <a:r>
              <a:rPr lang="en-US" sz="3500" dirty="0" err="1">
                <a:solidFill>
                  <a:srgbClr val="0C0C0B"/>
                </a:solidFill>
                <a:latin typeface="Roboto Condensed"/>
              </a:rPr>
              <a:t>tác</a:t>
            </a:r>
            <a:r>
              <a:rPr lang="en-US" sz="3500" dirty="0">
                <a:solidFill>
                  <a:srgbClr val="0C0C0B"/>
                </a:solidFill>
                <a:latin typeface="Roboto Condensed"/>
              </a:rPr>
              <a:t> </a:t>
            </a:r>
            <a:r>
              <a:rPr lang="en-US" sz="3500" dirty="0" err="1">
                <a:solidFill>
                  <a:srgbClr val="0C0C0B"/>
                </a:solidFill>
                <a:latin typeface="Roboto Condensed"/>
              </a:rPr>
              <a:t>phẩm</a:t>
            </a:r>
            <a:r>
              <a:rPr lang="en-US" sz="3500" dirty="0">
                <a:solidFill>
                  <a:srgbClr val="0C0C0B"/>
                </a:solidFill>
                <a:latin typeface="Roboto Condensed"/>
              </a:rPr>
              <a:t>. (</a:t>
            </a:r>
            <a:r>
              <a:rPr lang="en-US" sz="3500" dirty="0" err="1">
                <a:solidFill>
                  <a:srgbClr val="0C0C0B"/>
                </a:solidFill>
                <a:latin typeface="Roboto Condensed"/>
              </a:rPr>
              <a:t>Gợi</a:t>
            </a:r>
            <a:r>
              <a:rPr lang="en-US" sz="3500" dirty="0">
                <a:solidFill>
                  <a:srgbClr val="0C0C0B"/>
                </a:solidFill>
                <a:latin typeface="Roboto Condensed"/>
              </a:rPr>
              <a:t> ý: </a:t>
            </a:r>
            <a:r>
              <a:rPr lang="en-US" sz="3500" dirty="0" err="1">
                <a:solidFill>
                  <a:srgbClr val="0C0C0B"/>
                </a:solidFill>
                <a:latin typeface="Roboto Condensed"/>
              </a:rPr>
              <a:t>đề</a:t>
            </a:r>
            <a:r>
              <a:rPr lang="en-US" sz="3500" dirty="0">
                <a:solidFill>
                  <a:srgbClr val="0C0C0B"/>
                </a:solidFill>
                <a:latin typeface="Roboto Condensed"/>
              </a:rPr>
              <a:t> </a:t>
            </a:r>
            <a:r>
              <a:rPr lang="en-US" sz="3500" dirty="0" err="1">
                <a:solidFill>
                  <a:srgbClr val="0C0C0B"/>
                </a:solidFill>
                <a:latin typeface="Roboto Condensed"/>
              </a:rPr>
              <a:t>tài</a:t>
            </a:r>
            <a:r>
              <a:rPr lang="en-US" sz="3500" dirty="0">
                <a:solidFill>
                  <a:srgbClr val="0C0C0B"/>
                </a:solidFill>
                <a:latin typeface="Roboto Condensed"/>
              </a:rPr>
              <a:t>, </a:t>
            </a:r>
            <a:r>
              <a:rPr lang="en-US" sz="3500" dirty="0" err="1">
                <a:solidFill>
                  <a:srgbClr val="0C0C0B"/>
                </a:solidFill>
                <a:latin typeface="Roboto Condensed"/>
              </a:rPr>
              <a:t>chủ</a:t>
            </a:r>
            <a:r>
              <a:rPr lang="en-US" sz="3500" dirty="0">
                <a:solidFill>
                  <a:srgbClr val="0C0C0B"/>
                </a:solidFill>
                <a:latin typeface="Roboto Condensed"/>
              </a:rPr>
              <a:t> </a:t>
            </a:r>
            <a:r>
              <a:rPr lang="en-US" sz="3500" dirty="0" err="1">
                <a:solidFill>
                  <a:srgbClr val="0C0C0B"/>
                </a:solidFill>
                <a:latin typeface="Roboto Condensed"/>
              </a:rPr>
              <a:t>đề</a:t>
            </a:r>
            <a:r>
              <a:rPr lang="en-US" sz="3500" dirty="0">
                <a:solidFill>
                  <a:srgbClr val="0C0C0B"/>
                </a:solidFill>
                <a:latin typeface="Roboto Condensed"/>
              </a:rPr>
              <a:t>, </a:t>
            </a:r>
            <a:r>
              <a:rPr lang="en-US" sz="3500" dirty="0" err="1">
                <a:solidFill>
                  <a:srgbClr val="0C0C0B"/>
                </a:solidFill>
                <a:latin typeface="Roboto Condensed"/>
              </a:rPr>
              <a:t>hình</a:t>
            </a:r>
            <a:r>
              <a:rPr lang="en-US" sz="3500" dirty="0">
                <a:solidFill>
                  <a:srgbClr val="0C0C0B"/>
                </a:solidFill>
                <a:latin typeface="Roboto Condensed"/>
              </a:rPr>
              <a:t> </a:t>
            </a:r>
            <a:r>
              <a:rPr lang="en-US" sz="3500" dirty="0" err="1">
                <a:solidFill>
                  <a:srgbClr val="0C0C0B"/>
                </a:solidFill>
                <a:latin typeface="Roboto Condensed"/>
              </a:rPr>
              <a:t>ảnh</a:t>
            </a:r>
            <a:r>
              <a:rPr lang="en-US" sz="3500" dirty="0">
                <a:solidFill>
                  <a:srgbClr val="0C0C0B"/>
                </a:solidFill>
                <a:latin typeface="Roboto Condensed"/>
              </a:rPr>
              <a:t>, </a:t>
            </a:r>
            <a:r>
              <a:rPr lang="en-US" sz="3500" dirty="0" err="1">
                <a:solidFill>
                  <a:srgbClr val="0C0C0B"/>
                </a:solidFill>
                <a:latin typeface="Roboto Condensed"/>
              </a:rPr>
              <a:t>ngôn</a:t>
            </a:r>
            <a:r>
              <a:rPr lang="en-US" sz="3500" dirty="0">
                <a:solidFill>
                  <a:srgbClr val="0C0C0B"/>
                </a:solidFill>
                <a:latin typeface="Roboto Condensed"/>
              </a:rPr>
              <a:t> </a:t>
            </a:r>
            <a:r>
              <a:rPr lang="en-US" sz="3500" dirty="0" err="1">
                <a:solidFill>
                  <a:srgbClr val="0C0C0B"/>
                </a:solidFill>
                <a:latin typeface="Roboto Condensed"/>
              </a:rPr>
              <a:t>ngữ</a:t>
            </a:r>
            <a:r>
              <a:rPr lang="en-US" sz="3500" dirty="0">
                <a:solidFill>
                  <a:srgbClr val="0C0C0B"/>
                </a:solidFill>
                <a:latin typeface="Roboto Condensed"/>
              </a:rPr>
              <a:t> </a:t>
            </a:r>
            <a:r>
              <a:rPr lang="en-US" sz="3500" dirty="0" err="1">
                <a:solidFill>
                  <a:srgbClr val="0C0C0B"/>
                </a:solidFill>
                <a:latin typeface="Roboto Condensed"/>
              </a:rPr>
              <a:t>thơ</a:t>
            </a:r>
            <a:r>
              <a:rPr lang="en-US" sz="3500" dirty="0">
                <a:solidFill>
                  <a:srgbClr val="0C0C0B"/>
                </a:solidFill>
                <a:latin typeface="Roboto Condensed"/>
              </a:rPr>
              <a:t>…).</a:t>
            </a:r>
          </a:p>
        </p:txBody>
      </p:sp>
      <p:sp>
        <p:nvSpPr>
          <p:cNvPr id="7" name="TextBox 7"/>
          <p:cNvSpPr txBox="1"/>
          <p:nvPr/>
        </p:nvSpPr>
        <p:spPr>
          <a:xfrm>
            <a:off x="11049000" y="4073795"/>
            <a:ext cx="6955408" cy="6188075"/>
          </a:xfrm>
          <a:prstGeom prst="rect">
            <a:avLst/>
          </a:prstGeom>
        </p:spPr>
        <p:txBody>
          <a:bodyPr lIns="0" tIns="0" rIns="0" bIns="0" rtlCol="0" anchor="t">
            <a:spAutoFit/>
          </a:bodyPr>
          <a:lstStyle/>
          <a:p>
            <a:pPr algn="just">
              <a:lnSpc>
                <a:spcPts val="4900"/>
              </a:lnSpc>
            </a:pPr>
            <a:r>
              <a:rPr lang="en-US" sz="3500">
                <a:solidFill>
                  <a:srgbClr val="0C0C0B"/>
                </a:solidFill>
                <a:latin typeface="Roboto Condensed"/>
              </a:rPr>
              <a:t>2. Chỉ ra sự giống nhau và khác nhau về đề tài, thể thơ, thái độ của tác giả được thể hiện trong bài Mời trầu và bài ca dao sau:</a:t>
            </a:r>
          </a:p>
          <a:p>
            <a:pPr algn="ctr">
              <a:lnSpc>
                <a:spcPts val="4900"/>
              </a:lnSpc>
            </a:pPr>
            <a:r>
              <a:rPr lang="en-US" sz="3500">
                <a:solidFill>
                  <a:srgbClr val="0C0C0B"/>
                </a:solidFill>
                <a:latin typeface="Roboto Condensed Italics"/>
              </a:rPr>
              <a:t>Miếng trầu ăn kết làm đôi</a:t>
            </a:r>
          </a:p>
          <a:p>
            <a:pPr algn="ctr">
              <a:lnSpc>
                <a:spcPts val="4900"/>
              </a:lnSpc>
            </a:pPr>
            <a:r>
              <a:rPr lang="en-US" sz="3500">
                <a:solidFill>
                  <a:srgbClr val="0C0C0B"/>
                </a:solidFill>
                <a:latin typeface="Roboto Condensed Italics"/>
              </a:rPr>
              <a:t>Lá trầu là vợ, cau tươi là chồng</a:t>
            </a:r>
          </a:p>
          <a:p>
            <a:pPr algn="ctr">
              <a:lnSpc>
                <a:spcPts val="4900"/>
              </a:lnSpc>
            </a:pPr>
            <a:r>
              <a:rPr lang="en-US" sz="3500">
                <a:solidFill>
                  <a:srgbClr val="0C0C0B"/>
                </a:solidFill>
                <a:latin typeface="Roboto Condensed Italics"/>
              </a:rPr>
              <a:t>Trầu xanh cau trắng cay nồng</a:t>
            </a:r>
          </a:p>
          <a:p>
            <a:pPr algn="ctr">
              <a:lnSpc>
                <a:spcPts val="4900"/>
              </a:lnSpc>
            </a:pPr>
            <a:r>
              <a:rPr lang="en-US" sz="3500">
                <a:solidFill>
                  <a:srgbClr val="0C0C0B"/>
                </a:solidFill>
                <a:latin typeface="Roboto Condensed Italics"/>
              </a:rPr>
              <a:t>Vôi pha với nghĩa, thuốc nồng với duyên.</a:t>
            </a:r>
          </a:p>
          <a:p>
            <a:pPr algn="r">
              <a:lnSpc>
                <a:spcPts val="4900"/>
              </a:lnSpc>
            </a:pPr>
            <a:r>
              <a:rPr lang="en-US" sz="3500">
                <a:solidFill>
                  <a:srgbClr val="0C0C0B"/>
                </a:solidFill>
                <a:latin typeface="Roboto Condensed"/>
              </a:rPr>
              <a:t>(Ca dao)</a:t>
            </a:r>
          </a:p>
          <a:p>
            <a:pPr algn="just">
              <a:lnSpc>
                <a:spcPts val="4900"/>
              </a:lnSpc>
              <a:spcBef>
                <a:spcPct val="0"/>
              </a:spcBef>
            </a:pPr>
            <a:endParaRPr lang="en-US" sz="3500">
              <a:solidFill>
                <a:srgbClr val="0C0C0B"/>
              </a:solidFill>
              <a:latin typeface="Roboto Condensed"/>
            </a:endParaRPr>
          </a:p>
        </p:txBody>
      </p:sp>
      <p:sp>
        <p:nvSpPr>
          <p:cNvPr id="9" name="TextBox 9"/>
          <p:cNvSpPr txBox="1"/>
          <p:nvPr/>
        </p:nvSpPr>
        <p:spPr>
          <a:xfrm>
            <a:off x="4865444" y="2816655"/>
            <a:ext cx="9944852" cy="696789"/>
          </a:xfrm>
          <a:prstGeom prst="rect">
            <a:avLst/>
          </a:prstGeom>
        </p:spPr>
        <p:txBody>
          <a:bodyPr lIns="0" tIns="0" rIns="0" bIns="0" rtlCol="0" anchor="t">
            <a:spAutoFit/>
          </a:bodyPr>
          <a:lstStyle/>
          <a:p>
            <a:pPr algn="ctr">
              <a:lnSpc>
                <a:spcPts val="5694"/>
              </a:lnSpc>
              <a:spcBef>
                <a:spcPct val="0"/>
              </a:spcBef>
            </a:pPr>
            <a:r>
              <a:rPr lang="en-US" sz="4067">
                <a:solidFill>
                  <a:srgbClr val="006934"/>
                </a:solidFill>
                <a:latin typeface="#9Slide06 Hellvina Hand Script"/>
              </a:rPr>
              <a:t>TRẠM 4: MÔI MÌNH, MÔI TA</a:t>
            </a:r>
          </a:p>
        </p:txBody>
      </p:sp>
      <p:grpSp>
        <p:nvGrpSpPr>
          <p:cNvPr id="10" name="Group 10"/>
          <p:cNvGrpSpPr/>
          <p:nvPr/>
        </p:nvGrpSpPr>
        <p:grpSpPr>
          <a:xfrm>
            <a:off x="359820" y="180952"/>
            <a:ext cx="10079582" cy="2283134"/>
            <a:chOff x="0" y="-241101"/>
            <a:chExt cx="13439443" cy="3044178"/>
          </a:xfrm>
        </p:grpSpPr>
        <p:grpSp>
          <p:nvGrpSpPr>
            <p:cNvPr id="11" name="Group 11"/>
            <p:cNvGrpSpPr/>
            <p:nvPr/>
          </p:nvGrpSpPr>
          <p:grpSpPr>
            <a:xfrm>
              <a:off x="903647" y="1639236"/>
              <a:ext cx="6724536" cy="1068374"/>
              <a:chOff x="0" y="0"/>
              <a:chExt cx="1328303" cy="211037"/>
            </a:xfrm>
          </p:grpSpPr>
          <p:sp>
            <p:nvSpPr>
              <p:cNvPr id="12" name="Freeform 12"/>
              <p:cNvSpPr/>
              <p:nvPr/>
            </p:nvSpPr>
            <p:spPr>
              <a:xfrm>
                <a:off x="0" y="0"/>
                <a:ext cx="1328303" cy="211037"/>
              </a:xfrm>
              <a:custGeom>
                <a:avLst/>
                <a:gdLst/>
                <a:ahLst/>
                <a:cxnLst/>
                <a:rect l="l" t="t" r="r" b="b"/>
                <a:pathLst>
                  <a:path w="1328303" h="211037">
                    <a:moveTo>
                      <a:pt x="78288" y="0"/>
                    </a:moveTo>
                    <a:lnTo>
                      <a:pt x="1250015" y="0"/>
                    </a:lnTo>
                    <a:cubicBezTo>
                      <a:pt x="1293253" y="0"/>
                      <a:pt x="1328303" y="35051"/>
                      <a:pt x="1328303" y="78288"/>
                    </a:cubicBezTo>
                    <a:lnTo>
                      <a:pt x="1328303" y="132749"/>
                    </a:lnTo>
                    <a:cubicBezTo>
                      <a:pt x="1328303" y="153512"/>
                      <a:pt x="1320055" y="173425"/>
                      <a:pt x="1305373" y="188107"/>
                    </a:cubicBezTo>
                    <a:cubicBezTo>
                      <a:pt x="1290692" y="202789"/>
                      <a:pt x="1270779" y="211037"/>
                      <a:pt x="1250015" y="211037"/>
                    </a:cubicBezTo>
                    <a:lnTo>
                      <a:pt x="78288" y="211037"/>
                    </a:lnTo>
                    <a:cubicBezTo>
                      <a:pt x="57525" y="211037"/>
                      <a:pt x="37612" y="202789"/>
                      <a:pt x="22930" y="188107"/>
                    </a:cubicBezTo>
                    <a:cubicBezTo>
                      <a:pt x="8248" y="173425"/>
                      <a:pt x="0" y="153512"/>
                      <a:pt x="0" y="132749"/>
                    </a:cubicBezTo>
                    <a:lnTo>
                      <a:pt x="0" y="78288"/>
                    </a:lnTo>
                    <a:cubicBezTo>
                      <a:pt x="0" y="57525"/>
                      <a:pt x="8248" y="37612"/>
                      <a:pt x="22930" y="22930"/>
                    </a:cubicBezTo>
                    <a:cubicBezTo>
                      <a:pt x="37612" y="8248"/>
                      <a:pt x="57525" y="0"/>
                      <a:pt x="78288" y="0"/>
                    </a:cubicBezTo>
                    <a:close/>
                  </a:path>
                </a:pathLst>
              </a:custGeom>
              <a:solidFill>
                <a:srgbClr val="ECF8E9"/>
              </a:solidFill>
            </p:spPr>
            <p:txBody>
              <a:bodyPr/>
              <a:lstStyle/>
              <a:p>
                <a:endParaRPr lang="en-GB"/>
              </a:p>
            </p:txBody>
          </p:sp>
          <p:sp>
            <p:nvSpPr>
              <p:cNvPr id="13" name="TextBox 13"/>
              <p:cNvSpPr txBox="1"/>
              <p:nvPr/>
            </p:nvSpPr>
            <p:spPr>
              <a:xfrm>
                <a:off x="0" y="-85725"/>
                <a:ext cx="1328303" cy="296762"/>
              </a:xfrm>
              <a:prstGeom prst="rect">
                <a:avLst/>
              </a:prstGeom>
            </p:spPr>
            <p:txBody>
              <a:bodyPr lIns="50800" tIns="50800" rIns="50800" bIns="50800" rtlCol="0" anchor="ctr"/>
              <a:lstStyle/>
              <a:p>
                <a:pPr algn="just">
                  <a:lnSpc>
                    <a:spcPts val="4900"/>
                  </a:lnSpc>
                </a:pPr>
                <a:endParaRPr/>
              </a:p>
            </p:txBody>
          </p:sp>
        </p:grpSp>
        <p:sp>
          <p:nvSpPr>
            <p:cNvPr id="14" name="TextBox 14"/>
            <p:cNvSpPr txBox="1"/>
            <p:nvPr/>
          </p:nvSpPr>
          <p:spPr>
            <a:xfrm>
              <a:off x="0" y="1560693"/>
              <a:ext cx="8193267" cy="1242384"/>
            </a:xfrm>
            <a:prstGeom prst="rect">
              <a:avLst/>
            </a:prstGeom>
          </p:spPr>
          <p:txBody>
            <a:bodyPr lIns="0" tIns="0" rIns="0" bIns="0" rtlCol="0" anchor="t">
              <a:spAutoFit/>
            </a:bodyPr>
            <a:lstStyle/>
            <a:p>
              <a:pPr algn="ctr">
                <a:lnSpc>
                  <a:spcPts val="7699"/>
                </a:lnSpc>
                <a:spcBef>
                  <a:spcPct val="0"/>
                </a:spcBef>
              </a:pPr>
              <a:r>
                <a:rPr lang="en-US" sz="5499">
                  <a:solidFill>
                    <a:srgbClr val="000000"/>
                  </a:solidFill>
                  <a:latin typeface="#9Slide05 VL Fadilla"/>
                </a:rPr>
                <a:t>c. Cảm xúc trữ tình</a:t>
              </a:r>
            </a:p>
          </p:txBody>
        </p:sp>
        <p:grpSp>
          <p:nvGrpSpPr>
            <p:cNvPr id="15" name="Group 15"/>
            <p:cNvGrpSpPr/>
            <p:nvPr/>
          </p:nvGrpSpPr>
          <p:grpSpPr>
            <a:xfrm>
              <a:off x="0" y="-241101"/>
              <a:ext cx="13439443" cy="1619618"/>
              <a:chOff x="0" y="-47625"/>
              <a:chExt cx="2654705" cy="319925"/>
            </a:xfrm>
          </p:grpSpPr>
          <p:sp>
            <p:nvSpPr>
              <p:cNvPr id="16" name="Freeform 16"/>
              <p:cNvSpPr/>
              <p:nvPr/>
            </p:nvSpPr>
            <p:spPr>
              <a:xfrm>
                <a:off x="0" y="0"/>
                <a:ext cx="2654705" cy="272300"/>
              </a:xfrm>
              <a:custGeom>
                <a:avLst/>
                <a:gdLst/>
                <a:ahLst/>
                <a:cxnLst/>
                <a:rect l="l" t="t" r="r" b="b"/>
                <a:pathLst>
                  <a:path w="1807789" h="272300">
                    <a:moveTo>
                      <a:pt x="57523" y="0"/>
                    </a:moveTo>
                    <a:lnTo>
                      <a:pt x="1750265" y="0"/>
                    </a:lnTo>
                    <a:cubicBezTo>
                      <a:pt x="1782035" y="0"/>
                      <a:pt x="1807789" y="25754"/>
                      <a:pt x="1807789" y="57523"/>
                    </a:cubicBezTo>
                    <a:lnTo>
                      <a:pt x="1807789" y="214776"/>
                    </a:lnTo>
                    <a:cubicBezTo>
                      <a:pt x="1807789" y="230032"/>
                      <a:pt x="1801728" y="244664"/>
                      <a:pt x="1790941" y="255451"/>
                    </a:cubicBezTo>
                    <a:cubicBezTo>
                      <a:pt x="1780153" y="266239"/>
                      <a:pt x="1765522" y="272300"/>
                      <a:pt x="1750265" y="272300"/>
                    </a:cubicBezTo>
                    <a:lnTo>
                      <a:pt x="57523" y="272300"/>
                    </a:lnTo>
                    <a:cubicBezTo>
                      <a:pt x="42267" y="272300"/>
                      <a:pt x="27636" y="266239"/>
                      <a:pt x="16848" y="255451"/>
                    </a:cubicBezTo>
                    <a:cubicBezTo>
                      <a:pt x="6060" y="244664"/>
                      <a:pt x="0" y="230032"/>
                      <a:pt x="0" y="214776"/>
                    </a:cubicBezTo>
                    <a:lnTo>
                      <a:pt x="0" y="57523"/>
                    </a:lnTo>
                    <a:cubicBezTo>
                      <a:pt x="0" y="42267"/>
                      <a:pt x="6060" y="27636"/>
                      <a:pt x="16848" y="16848"/>
                    </a:cubicBezTo>
                    <a:cubicBezTo>
                      <a:pt x="27636" y="6060"/>
                      <a:pt x="42267" y="0"/>
                      <a:pt x="57523" y="0"/>
                    </a:cubicBezTo>
                    <a:close/>
                  </a:path>
                </a:pathLst>
              </a:custGeom>
              <a:solidFill>
                <a:srgbClr val="C4DFBD"/>
              </a:solidFill>
            </p:spPr>
            <p:txBody>
              <a:bodyPr/>
              <a:lstStyle/>
              <a:p>
                <a:endParaRPr lang="en-GB"/>
              </a:p>
            </p:txBody>
          </p:sp>
          <p:sp>
            <p:nvSpPr>
              <p:cNvPr id="17" name="TextBox 17"/>
              <p:cNvSpPr txBox="1"/>
              <p:nvPr/>
            </p:nvSpPr>
            <p:spPr>
              <a:xfrm>
                <a:off x="0" y="-47625"/>
                <a:ext cx="1807789" cy="319925"/>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230476" y="233467"/>
              <a:ext cx="13208964" cy="1196909"/>
            </a:xfrm>
            <a:prstGeom prst="rect">
              <a:avLst/>
            </a:prstGeom>
          </p:spPr>
          <p:txBody>
            <a:bodyPr wrap="square" lIns="0" tIns="0" rIns="0" bIns="0" rtlCol="0" anchor="t">
              <a:spAutoFit/>
            </a:bodyPr>
            <a:lstStyle/>
            <a:p>
              <a:pPr>
                <a:lnSpc>
                  <a:spcPts val="6999"/>
                </a:lnSpc>
                <a:spcBef>
                  <a:spcPct val="0"/>
                </a:spcBef>
              </a:pPr>
              <a:r>
                <a:rPr lang="en-US" sz="4999" dirty="0">
                  <a:solidFill>
                    <a:srgbClr val="000000"/>
                  </a:solidFill>
                  <a:latin typeface="#9Slide07 SVNUT Triumph Press"/>
                </a:rPr>
                <a:t>3.2. </a:t>
              </a:r>
              <a:r>
                <a:rPr lang="en-US" sz="4999" dirty="0" err="1">
                  <a:solidFill>
                    <a:srgbClr val="000000"/>
                  </a:solidFill>
                  <a:latin typeface="#9Slide07 SVNUT Triumph Press"/>
                </a:rPr>
                <a:t>Khám</a:t>
              </a:r>
              <a:r>
                <a:rPr lang="en-US" sz="4999" dirty="0">
                  <a:solidFill>
                    <a:srgbClr val="000000"/>
                  </a:solidFill>
                  <a:latin typeface="#9Slide07 SVNUT Triumph Press"/>
                </a:rPr>
                <a:t> </a:t>
              </a:r>
              <a:r>
                <a:rPr lang="en-US" sz="4999" dirty="0" err="1">
                  <a:solidFill>
                    <a:srgbClr val="000000"/>
                  </a:solidFill>
                  <a:latin typeface="#9Slide07 SVNUT Triumph Press"/>
                </a:rPr>
                <a:t>phá</a:t>
              </a:r>
              <a:r>
                <a:rPr lang="en-US" sz="4999" dirty="0">
                  <a:solidFill>
                    <a:srgbClr val="000000"/>
                  </a:solidFill>
                  <a:latin typeface="#9Slide07 SVNUT Triumph Press"/>
                </a:rPr>
                <a:t> </a:t>
              </a:r>
              <a:r>
                <a:rPr lang="en-US" sz="4999" dirty="0" err="1">
                  <a:solidFill>
                    <a:srgbClr val="000000"/>
                  </a:solidFill>
                  <a:latin typeface="#9Slide07 SVNUT Triumph Press"/>
                </a:rPr>
                <a:t>văn</a:t>
              </a:r>
              <a:r>
                <a:rPr lang="en-US" sz="4999" dirty="0">
                  <a:solidFill>
                    <a:srgbClr val="000000"/>
                  </a:solidFill>
                  <a:latin typeface="#9Slide07 SVNUT Triumph Press"/>
                </a:rPr>
                <a:t> </a:t>
              </a:r>
              <a:r>
                <a:rPr lang="en-US" sz="4999" dirty="0" err="1">
                  <a:solidFill>
                    <a:srgbClr val="000000"/>
                  </a:solidFill>
                  <a:latin typeface="#9Slide07 SVNUT Triumph Press"/>
                </a:rPr>
                <a:t>bản</a:t>
              </a:r>
              <a:endParaRPr lang="en-US" sz="4999" dirty="0">
                <a:solidFill>
                  <a:srgbClr val="000000"/>
                </a:solidFill>
                <a:latin typeface="#9Slide07 SVNUT Triumph Press"/>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9000"/>
            </a:blip>
            <a:stretch>
              <a:fillRect l="-27462" r="-27462" b="-289203"/>
            </a:stretch>
          </a:blipFill>
        </p:spPr>
        <p:txBody>
          <a:bodyPr/>
          <a:lstStyle/>
          <a:p>
            <a:endParaRPr lang="en-GB"/>
          </a:p>
        </p:txBody>
      </p:sp>
      <p:grpSp>
        <p:nvGrpSpPr>
          <p:cNvPr id="4" name="Group 4"/>
          <p:cNvGrpSpPr/>
          <p:nvPr/>
        </p:nvGrpSpPr>
        <p:grpSpPr>
          <a:xfrm>
            <a:off x="15503873" y="639051"/>
            <a:ext cx="2263329" cy="2263329"/>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18826" r="-18826"/>
              </a:stretch>
            </a:blipFill>
          </p:spPr>
          <p:txBody>
            <a:bodyPr/>
            <a:lstStyle/>
            <a:p>
              <a:endParaRPr lang="en-GB"/>
            </a:p>
          </p:txBody>
        </p:sp>
      </p:grpSp>
      <p:grpSp>
        <p:nvGrpSpPr>
          <p:cNvPr id="7" name="Group 7"/>
          <p:cNvGrpSpPr/>
          <p:nvPr/>
        </p:nvGrpSpPr>
        <p:grpSpPr>
          <a:xfrm>
            <a:off x="598457" y="3687601"/>
            <a:ext cx="5547776" cy="3048156"/>
            <a:chOff x="0" y="0"/>
            <a:chExt cx="1461143" cy="802807"/>
          </a:xfrm>
        </p:grpSpPr>
        <p:sp>
          <p:nvSpPr>
            <p:cNvPr id="8" name="Freeform 8"/>
            <p:cNvSpPr/>
            <p:nvPr/>
          </p:nvSpPr>
          <p:spPr>
            <a:xfrm>
              <a:off x="0" y="0"/>
              <a:ext cx="1461143" cy="802807"/>
            </a:xfrm>
            <a:custGeom>
              <a:avLst/>
              <a:gdLst/>
              <a:ahLst/>
              <a:cxnLst/>
              <a:rect l="l" t="t" r="r" b="b"/>
              <a:pathLst>
                <a:path w="1461143" h="802807">
                  <a:moveTo>
                    <a:pt x="71170" y="0"/>
                  </a:moveTo>
                  <a:lnTo>
                    <a:pt x="1389972" y="0"/>
                  </a:lnTo>
                  <a:cubicBezTo>
                    <a:pt x="1429278" y="0"/>
                    <a:pt x="1461143" y="31864"/>
                    <a:pt x="1461143" y="71170"/>
                  </a:cubicBezTo>
                  <a:lnTo>
                    <a:pt x="1461143" y="731636"/>
                  </a:lnTo>
                  <a:cubicBezTo>
                    <a:pt x="1461143" y="770943"/>
                    <a:pt x="1429278" y="802807"/>
                    <a:pt x="1389972" y="802807"/>
                  </a:cubicBezTo>
                  <a:lnTo>
                    <a:pt x="71170" y="802807"/>
                  </a:lnTo>
                  <a:cubicBezTo>
                    <a:pt x="31864" y="802807"/>
                    <a:pt x="0" y="770943"/>
                    <a:pt x="0" y="731636"/>
                  </a:cubicBezTo>
                  <a:lnTo>
                    <a:pt x="0" y="71170"/>
                  </a:lnTo>
                  <a:cubicBezTo>
                    <a:pt x="0" y="31864"/>
                    <a:pt x="31864" y="0"/>
                    <a:pt x="71170" y="0"/>
                  </a:cubicBezTo>
                  <a:close/>
                </a:path>
              </a:pathLst>
            </a:custGeom>
            <a:solidFill>
              <a:srgbClr val="E7F1E4"/>
            </a:solidFill>
          </p:spPr>
          <p:txBody>
            <a:bodyPr/>
            <a:lstStyle/>
            <a:p>
              <a:endParaRPr lang="en-GB"/>
            </a:p>
          </p:txBody>
        </p:sp>
        <p:sp>
          <p:nvSpPr>
            <p:cNvPr id="9" name="TextBox 9"/>
            <p:cNvSpPr txBox="1"/>
            <p:nvPr/>
          </p:nvSpPr>
          <p:spPr>
            <a:xfrm>
              <a:off x="0" y="-85725"/>
              <a:ext cx="1461143" cy="888532"/>
            </a:xfrm>
            <a:prstGeom prst="rect">
              <a:avLst/>
            </a:prstGeom>
          </p:spPr>
          <p:txBody>
            <a:bodyPr lIns="50800" tIns="50800" rIns="50800" bIns="50800" rtlCol="0" anchor="ctr"/>
            <a:lstStyle/>
            <a:p>
              <a:pPr algn="just">
                <a:lnSpc>
                  <a:spcPts val="4900"/>
                </a:lnSpc>
              </a:pPr>
              <a:endParaRPr/>
            </a:p>
          </p:txBody>
        </p:sp>
      </p:grpSp>
      <p:sp>
        <p:nvSpPr>
          <p:cNvPr id="10" name="TextBox 10"/>
          <p:cNvSpPr txBox="1"/>
          <p:nvPr/>
        </p:nvSpPr>
        <p:spPr>
          <a:xfrm>
            <a:off x="1100318" y="4241717"/>
            <a:ext cx="4763503" cy="1854200"/>
          </a:xfrm>
          <a:prstGeom prst="rect">
            <a:avLst/>
          </a:prstGeom>
        </p:spPr>
        <p:txBody>
          <a:bodyPr lIns="0" tIns="0" rIns="0" bIns="0" rtlCol="0" anchor="t">
            <a:spAutoFit/>
          </a:bodyPr>
          <a:lstStyle/>
          <a:p>
            <a:pPr algn="just">
              <a:lnSpc>
                <a:spcPts val="4900"/>
              </a:lnSpc>
              <a:spcBef>
                <a:spcPct val="0"/>
              </a:spcBef>
            </a:pPr>
            <a:r>
              <a:rPr lang="en-US" sz="3500">
                <a:solidFill>
                  <a:srgbClr val="0C0C0B"/>
                </a:solidFill>
                <a:latin typeface="Roboto Condensed"/>
              </a:rPr>
              <a:t>Chất dân tộc đậm đà thể hiện ở cách chọn đề tài, những yếu tố dân gian.</a:t>
            </a:r>
          </a:p>
        </p:txBody>
      </p:sp>
      <p:grpSp>
        <p:nvGrpSpPr>
          <p:cNvPr id="11" name="Group 11"/>
          <p:cNvGrpSpPr/>
          <p:nvPr/>
        </p:nvGrpSpPr>
        <p:grpSpPr>
          <a:xfrm>
            <a:off x="6424921" y="3601876"/>
            <a:ext cx="11569011" cy="6444934"/>
            <a:chOff x="0" y="0"/>
            <a:chExt cx="3046982" cy="1697431"/>
          </a:xfrm>
        </p:grpSpPr>
        <p:sp>
          <p:nvSpPr>
            <p:cNvPr id="12" name="Freeform 12"/>
            <p:cNvSpPr/>
            <p:nvPr/>
          </p:nvSpPr>
          <p:spPr>
            <a:xfrm>
              <a:off x="0" y="0"/>
              <a:ext cx="3046982" cy="1697431"/>
            </a:xfrm>
            <a:custGeom>
              <a:avLst/>
              <a:gdLst/>
              <a:ahLst/>
              <a:cxnLst/>
              <a:rect l="l" t="t" r="r" b="b"/>
              <a:pathLst>
                <a:path w="3046982" h="1697431">
                  <a:moveTo>
                    <a:pt x="34129" y="0"/>
                  </a:moveTo>
                  <a:lnTo>
                    <a:pt x="3012854" y="0"/>
                  </a:lnTo>
                  <a:cubicBezTo>
                    <a:pt x="3021905" y="0"/>
                    <a:pt x="3030586" y="3596"/>
                    <a:pt x="3036986" y="9996"/>
                  </a:cubicBezTo>
                  <a:cubicBezTo>
                    <a:pt x="3043387" y="16397"/>
                    <a:pt x="3046982" y="25077"/>
                    <a:pt x="3046982" y="34129"/>
                  </a:cubicBezTo>
                  <a:lnTo>
                    <a:pt x="3046982" y="1663302"/>
                  </a:lnTo>
                  <a:cubicBezTo>
                    <a:pt x="3046982" y="1682151"/>
                    <a:pt x="3031702" y="1697431"/>
                    <a:pt x="3012854" y="1697431"/>
                  </a:cubicBezTo>
                  <a:lnTo>
                    <a:pt x="34129" y="1697431"/>
                  </a:lnTo>
                  <a:cubicBezTo>
                    <a:pt x="25077" y="1697431"/>
                    <a:pt x="16397" y="1693835"/>
                    <a:pt x="9996" y="1687435"/>
                  </a:cubicBezTo>
                  <a:cubicBezTo>
                    <a:pt x="3596" y="1681035"/>
                    <a:pt x="0" y="1672354"/>
                    <a:pt x="0" y="1663302"/>
                  </a:cubicBezTo>
                  <a:lnTo>
                    <a:pt x="0" y="34129"/>
                  </a:lnTo>
                  <a:cubicBezTo>
                    <a:pt x="0" y="15280"/>
                    <a:pt x="15280" y="0"/>
                    <a:pt x="34129" y="0"/>
                  </a:cubicBezTo>
                  <a:close/>
                </a:path>
              </a:pathLst>
            </a:custGeom>
            <a:solidFill>
              <a:srgbClr val="E7F1E4"/>
            </a:solidFill>
          </p:spPr>
          <p:txBody>
            <a:bodyPr/>
            <a:lstStyle/>
            <a:p>
              <a:endParaRPr lang="en-GB"/>
            </a:p>
          </p:txBody>
        </p:sp>
        <p:sp>
          <p:nvSpPr>
            <p:cNvPr id="13" name="TextBox 13"/>
            <p:cNvSpPr txBox="1"/>
            <p:nvPr/>
          </p:nvSpPr>
          <p:spPr>
            <a:xfrm>
              <a:off x="0" y="-85725"/>
              <a:ext cx="3046982" cy="1783156"/>
            </a:xfrm>
            <a:prstGeom prst="rect">
              <a:avLst/>
            </a:prstGeom>
          </p:spPr>
          <p:txBody>
            <a:bodyPr lIns="50800" tIns="50800" rIns="50800" bIns="50800" rtlCol="0" anchor="ctr"/>
            <a:lstStyle/>
            <a:p>
              <a:pPr algn="just">
                <a:lnSpc>
                  <a:spcPts val="4900"/>
                </a:lnSpc>
              </a:pPr>
              <a:endParaRPr/>
            </a:p>
          </p:txBody>
        </p:sp>
      </p:grpSp>
      <p:sp>
        <p:nvSpPr>
          <p:cNvPr id="14" name="TextBox 14"/>
          <p:cNvSpPr txBox="1"/>
          <p:nvPr/>
        </p:nvSpPr>
        <p:spPr>
          <a:xfrm>
            <a:off x="6749837" y="3729932"/>
            <a:ext cx="10745170" cy="1118820"/>
          </a:xfrm>
          <a:prstGeom prst="rect">
            <a:avLst/>
          </a:prstGeom>
        </p:spPr>
        <p:txBody>
          <a:bodyPr lIns="0" tIns="0" rIns="0" bIns="0" rtlCol="0" anchor="t">
            <a:spAutoFit/>
          </a:bodyPr>
          <a:lstStyle/>
          <a:p>
            <a:pPr algn="just">
              <a:lnSpc>
                <a:spcPts val="4480"/>
              </a:lnSpc>
              <a:spcBef>
                <a:spcPct val="0"/>
              </a:spcBef>
            </a:pPr>
            <a:r>
              <a:rPr lang="en-US" sz="3200">
                <a:solidFill>
                  <a:srgbClr val="0C0C0B"/>
                </a:solidFill>
                <a:latin typeface="Roboto Condensed"/>
              </a:rPr>
              <a:t>*</a:t>
            </a:r>
            <a:r>
              <a:rPr lang="en-US" sz="3200">
                <a:solidFill>
                  <a:srgbClr val="0C0C0B"/>
                </a:solidFill>
                <a:latin typeface="Roboto Condensed Bold Italics"/>
              </a:rPr>
              <a:t>Giống nhau:</a:t>
            </a:r>
            <a:r>
              <a:rPr lang="en-US" sz="3200">
                <a:solidFill>
                  <a:srgbClr val="0C0C0B"/>
                </a:solidFill>
                <a:latin typeface="Roboto Condensed"/>
              </a:rPr>
              <a:t> Đều thông qua tục ăn trầu (Têm trầu, ăn trầu) để nói chuyện tình cảm</a:t>
            </a:r>
          </a:p>
        </p:txBody>
      </p:sp>
      <p:sp>
        <p:nvSpPr>
          <p:cNvPr id="15" name="TextBox 15"/>
          <p:cNvSpPr txBox="1"/>
          <p:nvPr/>
        </p:nvSpPr>
        <p:spPr>
          <a:xfrm>
            <a:off x="6749837" y="4873096"/>
            <a:ext cx="11072369" cy="5614191"/>
          </a:xfrm>
          <a:prstGeom prst="rect">
            <a:avLst/>
          </a:prstGeom>
        </p:spPr>
        <p:txBody>
          <a:bodyPr lIns="0" tIns="0" rIns="0" bIns="0" rtlCol="0" anchor="t">
            <a:spAutoFit/>
          </a:bodyPr>
          <a:lstStyle/>
          <a:p>
            <a:pPr algn="just">
              <a:lnSpc>
                <a:spcPts val="4492"/>
              </a:lnSpc>
            </a:pPr>
            <a:r>
              <a:rPr lang="en-US" sz="3209">
                <a:solidFill>
                  <a:srgbClr val="0C0C0B"/>
                </a:solidFill>
                <a:latin typeface="Roboto Condensed"/>
              </a:rPr>
              <a:t>+ Thể thơ: lục bát – Tứ tuyệt Đường luật</a:t>
            </a:r>
          </a:p>
          <a:p>
            <a:pPr algn="just">
              <a:lnSpc>
                <a:spcPts val="4492"/>
              </a:lnSpc>
            </a:pPr>
            <a:r>
              <a:rPr lang="en-US" sz="3209">
                <a:solidFill>
                  <a:srgbClr val="0C0C0B"/>
                </a:solidFill>
                <a:latin typeface="Roboto Condensed"/>
              </a:rPr>
              <a:t>+ Nội dung bài thơ: </a:t>
            </a:r>
          </a:p>
          <a:p>
            <a:pPr marL="692840" lvl="1" indent="-346420" algn="just">
              <a:lnSpc>
                <a:spcPts val="4492"/>
              </a:lnSpc>
              <a:buFont typeface="Arial"/>
              <a:buChar char="•"/>
            </a:pPr>
            <a:r>
              <a:rPr lang="en-US" sz="3209">
                <a:solidFill>
                  <a:srgbClr val="0C0C0B"/>
                </a:solidFill>
                <a:latin typeface="Roboto Condensed"/>
              </a:rPr>
              <a:t>Bài ca dao nói chuyện tình cảm vợ chồng son sắt thủy chung, keo sơn gắn bó</a:t>
            </a:r>
          </a:p>
          <a:p>
            <a:pPr marL="692840" lvl="1" indent="-346420" algn="just">
              <a:lnSpc>
                <a:spcPts val="4492"/>
              </a:lnSpc>
              <a:buFont typeface="Arial"/>
              <a:buChar char="•"/>
            </a:pPr>
            <a:r>
              <a:rPr lang="en-US" sz="3209">
                <a:solidFill>
                  <a:srgbClr val="0C0C0B"/>
                </a:solidFill>
                <a:latin typeface="Roboto Condensed"/>
              </a:rPr>
              <a:t>Bài “Mời trầu” viết về quan niệm tình yêu tiến tới hôn nhân, gửi gắm cảm xúc xót xa nếu như gặp người vô duyên bạc bẽo trong tình yêu.</a:t>
            </a:r>
          </a:p>
          <a:p>
            <a:pPr algn="just">
              <a:lnSpc>
                <a:spcPts val="4492"/>
              </a:lnSpc>
            </a:pPr>
            <a:r>
              <a:rPr lang="en-US" sz="3209">
                <a:solidFill>
                  <a:srgbClr val="0C0C0B"/>
                </a:solidFill>
                <a:latin typeface="Roboto Condensed"/>
              </a:rPr>
              <a:t>+ Hình thức nghệ thuật: thơ Hồ Xuân Hương có cá tính mạnh mẽ, đậm cái tôi cá nhân còn bài ca dao có chất trữ tình đằm thắm,</a:t>
            </a:r>
          </a:p>
          <a:p>
            <a:pPr algn="just">
              <a:lnSpc>
                <a:spcPts val="4492"/>
              </a:lnSpc>
              <a:spcBef>
                <a:spcPct val="0"/>
              </a:spcBef>
            </a:pPr>
            <a:endParaRPr lang="en-US" sz="3209">
              <a:solidFill>
                <a:srgbClr val="0C0C0B"/>
              </a:solidFill>
              <a:latin typeface="Roboto Condensed"/>
            </a:endParaRPr>
          </a:p>
        </p:txBody>
      </p:sp>
      <p:sp>
        <p:nvSpPr>
          <p:cNvPr id="16" name="TextBox 16"/>
          <p:cNvSpPr txBox="1"/>
          <p:nvPr/>
        </p:nvSpPr>
        <p:spPr>
          <a:xfrm>
            <a:off x="5863820" y="1611052"/>
            <a:ext cx="9944852" cy="696789"/>
          </a:xfrm>
          <a:prstGeom prst="rect">
            <a:avLst/>
          </a:prstGeom>
        </p:spPr>
        <p:txBody>
          <a:bodyPr lIns="0" tIns="0" rIns="0" bIns="0" rtlCol="0" anchor="t">
            <a:spAutoFit/>
          </a:bodyPr>
          <a:lstStyle/>
          <a:p>
            <a:pPr algn="ctr">
              <a:lnSpc>
                <a:spcPts val="5694"/>
              </a:lnSpc>
              <a:spcBef>
                <a:spcPct val="0"/>
              </a:spcBef>
            </a:pPr>
            <a:r>
              <a:rPr lang="en-US" sz="4067">
                <a:solidFill>
                  <a:srgbClr val="006934"/>
                </a:solidFill>
                <a:latin typeface="#9Slide06 Hellvina Hand Script"/>
              </a:rPr>
              <a:t>TRẠM 4: MÔI MÌNH, MÔI TA</a:t>
            </a:r>
          </a:p>
        </p:txBody>
      </p:sp>
      <p:grpSp>
        <p:nvGrpSpPr>
          <p:cNvPr id="17" name="Group 17"/>
          <p:cNvGrpSpPr/>
          <p:nvPr/>
        </p:nvGrpSpPr>
        <p:grpSpPr>
          <a:xfrm>
            <a:off x="442496" y="503407"/>
            <a:ext cx="10073104" cy="2102308"/>
            <a:chOff x="0" y="0"/>
            <a:chExt cx="9151931" cy="2803077"/>
          </a:xfrm>
        </p:grpSpPr>
        <p:grpSp>
          <p:nvGrpSpPr>
            <p:cNvPr id="18" name="Group 18"/>
            <p:cNvGrpSpPr/>
            <p:nvPr/>
          </p:nvGrpSpPr>
          <p:grpSpPr>
            <a:xfrm>
              <a:off x="903647" y="1639236"/>
              <a:ext cx="6724536" cy="1068374"/>
              <a:chOff x="0" y="0"/>
              <a:chExt cx="1328303" cy="211037"/>
            </a:xfrm>
          </p:grpSpPr>
          <p:sp>
            <p:nvSpPr>
              <p:cNvPr id="19" name="Freeform 19"/>
              <p:cNvSpPr/>
              <p:nvPr/>
            </p:nvSpPr>
            <p:spPr>
              <a:xfrm>
                <a:off x="0" y="0"/>
                <a:ext cx="1328303" cy="211037"/>
              </a:xfrm>
              <a:custGeom>
                <a:avLst/>
                <a:gdLst/>
                <a:ahLst/>
                <a:cxnLst/>
                <a:rect l="l" t="t" r="r" b="b"/>
                <a:pathLst>
                  <a:path w="1328303" h="211037">
                    <a:moveTo>
                      <a:pt x="78288" y="0"/>
                    </a:moveTo>
                    <a:lnTo>
                      <a:pt x="1250015" y="0"/>
                    </a:lnTo>
                    <a:cubicBezTo>
                      <a:pt x="1293253" y="0"/>
                      <a:pt x="1328303" y="35051"/>
                      <a:pt x="1328303" y="78288"/>
                    </a:cubicBezTo>
                    <a:lnTo>
                      <a:pt x="1328303" y="132749"/>
                    </a:lnTo>
                    <a:cubicBezTo>
                      <a:pt x="1328303" y="153512"/>
                      <a:pt x="1320055" y="173425"/>
                      <a:pt x="1305373" y="188107"/>
                    </a:cubicBezTo>
                    <a:cubicBezTo>
                      <a:pt x="1290692" y="202789"/>
                      <a:pt x="1270779" y="211037"/>
                      <a:pt x="1250015" y="211037"/>
                    </a:cubicBezTo>
                    <a:lnTo>
                      <a:pt x="78288" y="211037"/>
                    </a:lnTo>
                    <a:cubicBezTo>
                      <a:pt x="57525" y="211037"/>
                      <a:pt x="37612" y="202789"/>
                      <a:pt x="22930" y="188107"/>
                    </a:cubicBezTo>
                    <a:cubicBezTo>
                      <a:pt x="8248" y="173425"/>
                      <a:pt x="0" y="153512"/>
                      <a:pt x="0" y="132749"/>
                    </a:cubicBezTo>
                    <a:lnTo>
                      <a:pt x="0" y="78288"/>
                    </a:lnTo>
                    <a:cubicBezTo>
                      <a:pt x="0" y="57525"/>
                      <a:pt x="8248" y="37612"/>
                      <a:pt x="22930" y="22930"/>
                    </a:cubicBezTo>
                    <a:cubicBezTo>
                      <a:pt x="37612" y="8248"/>
                      <a:pt x="57525" y="0"/>
                      <a:pt x="78288" y="0"/>
                    </a:cubicBezTo>
                    <a:close/>
                  </a:path>
                </a:pathLst>
              </a:custGeom>
              <a:solidFill>
                <a:srgbClr val="ECF8E9"/>
              </a:solidFill>
            </p:spPr>
            <p:txBody>
              <a:bodyPr/>
              <a:lstStyle/>
              <a:p>
                <a:endParaRPr lang="en-GB"/>
              </a:p>
            </p:txBody>
          </p:sp>
          <p:sp>
            <p:nvSpPr>
              <p:cNvPr id="20" name="TextBox 20"/>
              <p:cNvSpPr txBox="1"/>
              <p:nvPr/>
            </p:nvSpPr>
            <p:spPr>
              <a:xfrm>
                <a:off x="0" y="-85725"/>
                <a:ext cx="1328303" cy="296762"/>
              </a:xfrm>
              <a:prstGeom prst="rect">
                <a:avLst/>
              </a:prstGeom>
            </p:spPr>
            <p:txBody>
              <a:bodyPr lIns="50800" tIns="50800" rIns="50800" bIns="50800" rtlCol="0" anchor="ctr"/>
              <a:lstStyle/>
              <a:p>
                <a:pPr algn="just">
                  <a:lnSpc>
                    <a:spcPts val="4900"/>
                  </a:lnSpc>
                </a:pPr>
                <a:endParaRPr/>
              </a:p>
            </p:txBody>
          </p:sp>
        </p:grpSp>
        <p:sp>
          <p:nvSpPr>
            <p:cNvPr id="21" name="TextBox 21"/>
            <p:cNvSpPr txBox="1"/>
            <p:nvPr/>
          </p:nvSpPr>
          <p:spPr>
            <a:xfrm>
              <a:off x="0" y="1560693"/>
              <a:ext cx="8193267" cy="1242384"/>
            </a:xfrm>
            <a:prstGeom prst="rect">
              <a:avLst/>
            </a:prstGeom>
          </p:spPr>
          <p:txBody>
            <a:bodyPr lIns="0" tIns="0" rIns="0" bIns="0" rtlCol="0" anchor="t">
              <a:spAutoFit/>
            </a:bodyPr>
            <a:lstStyle/>
            <a:p>
              <a:pPr algn="ctr">
                <a:lnSpc>
                  <a:spcPts val="7699"/>
                </a:lnSpc>
                <a:spcBef>
                  <a:spcPct val="0"/>
                </a:spcBef>
              </a:pPr>
              <a:r>
                <a:rPr lang="en-US" sz="5499">
                  <a:solidFill>
                    <a:srgbClr val="000000"/>
                  </a:solidFill>
                  <a:latin typeface="#9Slide05 VL Fadilla"/>
                </a:rPr>
                <a:t>c. Cảm xúc trữ tình</a:t>
              </a:r>
            </a:p>
          </p:txBody>
        </p:sp>
        <p:grpSp>
          <p:nvGrpSpPr>
            <p:cNvPr id="22" name="Group 22"/>
            <p:cNvGrpSpPr/>
            <p:nvPr/>
          </p:nvGrpSpPr>
          <p:grpSpPr>
            <a:xfrm>
              <a:off x="0" y="0"/>
              <a:ext cx="9151931" cy="1378517"/>
              <a:chOff x="0" y="0"/>
              <a:chExt cx="1807789" cy="272300"/>
            </a:xfrm>
          </p:grpSpPr>
          <p:sp>
            <p:nvSpPr>
              <p:cNvPr id="23" name="Freeform 23"/>
              <p:cNvSpPr/>
              <p:nvPr/>
            </p:nvSpPr>
            <p:spPr>
              <a:xfrm>
                <a:off x="0" y="0"/>
                <a:ext cx="1807789" cy="272300"/>
              </a:xfrm>
              <a:custGeom>
                <a:avLst/>
                <a:gdLst/>
                <a:ahLst/>
                <a:cxnLst/>
                <a:rect l="l" t="t" r="r" b="b"/>
                <a:pathLst>
                  <a:path w="1807789" h="272300">
                    <a:moveTo>
                      <a:pt x="57523" y="0"/>
                    </a:moveTo>
                    <a:lnTo>
                      <a:pt x="1750265" y="0"/>
                    </a:lnTo>
                    <a:cubicBezTo>
                      <a:pt x="1782035" y="0"/>
                      <a:pt x="1807789" y="25754"/>
                      <a:pt x="1807789" y="57523"/>
                    </a:cubicBezTo>
                    <a:lnTo>
                      <a:pt x="1807789" y="214776"/>
                    </a:lnTo>
                    <a:cubicBezTo>
                      <a:pt x="1807789" y="230032"/>
                      <a:pt x="1801728" y="244664"/>
                      <a:pt x="1790941" y="255451"/>
                    </a:cubicBezTo>
                    <a:cubicBezTo>
                      <a:pt x="1780153" y="266239"/>
                      <a:pt x="1765522" y="272300"/>
                      <a:pt x="1750265" y="272300"/>
                    </a:cubicBezTo>
                    <a:lnTo>
                      <a:pt x="57523" y="272300"/>
                    </a:lnTo>
                    <a:cubicBezTo>
                      <a:pt x="42267" y="272300"/>
                      <a:pt x="27636" y="266239"/>
                      <a:pt x="16848" y="255451"/>
                    </a:cubicBezTo>
                    <a:cubicBezTo>
                      <a:pt x="6060" y="244664"/>
                      <a:pt x="0" y="230032"/>
                      <a:pt x="0" y="214776"/>
                    </a:cubicBezTo>
                    <a:lnTo>
                      <a:pt x="0" y="57523"/>
                    </a:lnTo>
                    <a:cubicBezTo>
                      <a:pt x="0" y="42267"/>
                      <a:pt x="6060" y="27636"/>
                      <a:pt x="16848" y="16848"/>
                    </a:cubicBezTo>
                    <a:cubicBezTo>
                      <a:pt x="27636" y="6060"/>
                      <a:pt x="42267" y="0"/>
                      <a:pt x="57523" y="0"/>
                    </a:cubicBezTo>
                    <a:close/>
                  </a:path>
                </a:pathLst>
              </a:custGeom>
              <a:solidFill>
                <a:srgbClr val="C4DFBD"/>
              </a:solidFill>
            </p:spPr>
            <p:txBody>
              <a:bodyPr/>
              <a:lstStyle/>
              <a:p>
                <a:endParaRPr lang="en-GB"/>
              </a:p>
            </p:txBody>
          </p:sp>
          <p:sp>
            <p:nvSpPr>
              <p:cNvPr id="24" name="TextBox 24"/>
              <p:cNvSpPr txBox="1"/>
              <p:nvPr/>
            </p:nvSpPr>
            <p:spPr>
              <a:xfrm>
                <a:off x="0" y="-47625"/>
                <a:ext cx="1807789" cy="319925"/>
              </a:xfrm>
              <a:prstGeom prst="rect">
                <a:avLst/>
              </a:prstGeom>
            </p:spPr>
            <p:txBody>
              <a:bodyPr lIns="50800" tIns="50800" rIns="50800" bIns="50800" rtlCol="0" anchor="ctr"/>
              <a:lstStyle/>
              <a:p>
                <a:pPr algn="ctr">
                  <a:lnSpc>
                    <a:spcPts val="2659"/>
                  </a:lnSpc>
                </a:pPr>
                <a:endParaRPr/>
              </a:p>
            </p:txBody>
          </p:sp>
        </p:grpSp>
        <p:sp>
          <p:nvSpPr>
            <p:cNvPr id="25" name="TextBox 25"/>
            <p:cNvSpPr txBox="1"/>
            <p:nvPr/>
          </p:nvSpPr>
          <p:spPr>
            <a:xfrm>
              <a:off x="230476" y="233467"/>
              <a:ext cx="8817980" cy="1196909"/>
            </a:xfrm>
            <a:prstGeom prst="rect">
              <a:avLst/>
            </a:prstGeom>
          </p:spPr>
          <p:txBody>
            <a:bodyPr lIns="0" tIns="0" rIns="0" bIns="0" rtlCol="0" anchor="t">
              <a:spAutoFit/>
            </a:bodyPr>
            <a:lstStyle/>
            <a:p>
              <a:pPr>
                <a:lnSpc>
                  <a:spcPts val="6999"/>
                </a:lnSpc>
                <a:spcBef>
                  <a:spcPct val="0"/>
                </a:spcBef>
              </a:pPr>
              <a:r>
                <a:rPr lang="en-US" sz="4999" dirty="0">
                  <a:solidFill>
                    <a:srgbClr val="000000"/>
                  </a:solidFill>
                  <a:latin typeface="#9Slide07 SVNUT Triumph Press"/>
                </a:rPr>
                <a:t>3.2. </a:t>
              </a:r>
              <a:r>
                <a:rPr lang="en-US" sz="4999" dirty="0" err="1">
                  <a:solidFill>
                    <a:srgbClr val="000000"/>
                  </a:solidFill>
                  <a:latin typeface="#9Slide07 SVNUT Triumph Press"/>
                </a:rPr>
                <a:t>Khám</a:t>
              </a:r>
              <a:r>
                <a:rPr lang="en-US" sz="4999" dirty="0">
                  <a:solidFill>
                    <a:srgbClr val="000000"/>
                  </a:solidFill>
                  <a:latin typeface="#9Slide07 SVNUT Triumph Press"/>
                </a:rPr>
                <a:t> </a:t>
              </a:r>
              <a:r>
                <a:rPr lang="en-US" sz="4999" dirty="0" err="1">
                  <a:solidFill>
                    <a:srgbClr val="000000"/>
                  </a:solidFill>
                  <a:latin typeface="#9Slide07 SVNUT Triumph Press"/>
                </a:rPr>
                <a:t>phá</a:t>
              </a:r>
              <a:r>
                <a:rPr lang="en-US" sz="4999" dirty="0">
                  <a:solidFill>
                    <a:srgbClr val="000000"/>
                  </a:solidFill>
                  <a:latin typeface="#9Slide07 SVNUT Triumph Press"/>
                </a:rPr>
                <a:t> </a:t>
              </a:r>
              <a:r>
                <a:rPr lang="en-US" sz="4999" dirty="0" err="1">
                  <a:solidFill>
                    <a:srgbClr val="000000"/>
                  </a:solidFill>
                  <a:latin typeface="#9Slide07 SVNUT Triumph Press"/>
                </a:rPr>
                <a:t>văn</a:t>
              </a:r>
              <a:r>
                <a:rPr lang="en-US" sz="4999" dirty="0">
                  <a:solidFill>
                    <a:srgbClr val="000000"/>
                  </a:solidFill>
                  <a:latin typeface="#9Slide07 SVNUT Triumph Press"/>
                </a:rPr>
                <a:t> </a:t>
              </a:r>
              <a:r>
                <a:rPr lang="en-US" sz="4999" dirty="0" err="1">
                  <a:solidFill>
                    <a:srgbClr val="000000"/>
                  </a:solidFill>
                  <a:latin typeface="#9Slide07 SVNUT Triumph Press"/>
                </a:rPr>
                <a:t>bản</a:t>
              </a:r>
              <a:endParaRPr lang="en-US" sz="4999" dirty="0">
                <a:solidFill>
                  <a:srgbClr val="000000"/>
                </a:solidFill>
                <a:latin typeface="#9Slide07 SVNUT Triumph Press"/>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9000"/>
            </a:blip>
            <a:stretch>
              <a:fillRect l="-27462" r="-27462" b="-289203"/>
            </a:stretch>
          </a:blipFill>
        </p:spPr>
        <p:txBody>
          <a:bodyPr/>
          <a:lstStyle/>
          <a:p>
            <a:endParaRPr lang="en-GB"/>
          </a:p>
        </p:txBody>
      </p:sp>
      <p:sp>
        <p:nvSpPr>
          <p:cNvPr id="3" name="Freeform 3"/>
          <p:cNvSpPr/>
          <p:nvPr/>
        </p:nvSpPr>
        <p:spPr>
          <a:xfrm>
            <a:off x="8667506" y="-1290606"/>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3"/>
            <a:stretch>
              <a:fillRect/>
            </a:stretch>
          </a:blipFill>
        </p:spPr>
        <p:txBody>
          <a:bodyPr/>
          <a:lstStyle/>
          <a:p>
            <a:endParaRPr lang="en-GB"/>
          </a:p>
        </p:txBody>
      </p:sp>
      <p:grpSp>
        <p:nvGrpSpPr>
          <p:cNvPr id="4" name="Group 4"/>
          <p:cNvGrpSpPr/>
          <p:nvPr/>
        </p:nvGrpSpPr>
        <p:grpSpPr>
          <a:xfrm>
            <a:off x="990600" y="2781300"/>
            <a:ext cx="14568752" cy="2379803"/>
            <a:chOff x="0" y="0"/>
            <a:chExt cx="3837038" cy="626779"/>
          </a:xfrm>
        </p:grpSpPr>
        <p:sp>
          <p:nvSpPr>
            <p:cNvPr id="5" name="Freeform 5"/>
            <p:cNvSpPr/>
            <p:nvPr/>
          </p:nvSpPr>
          <p:spPr>
            <a:xfrm>
              <a:off x="0" y="0"/>
              <a:ext cx="3837037" cy="626779"/>
            </a:xfrm>
            <a:custGeom>
              <a:avLst/>
              <a:gdLst/>
              <a:ahLst/>
              <a:cxnLst/>
              <a:rect l="l" t="t" r="r" b="b"/>
              <a:pathLst>
                <a:path w="3837037" h="626779">
                  <a:moveTo>
                    <a:pt x="27102" y="0"/>
                  </a:moveTo>
                  <a:lnTo>
                    <a:pt x="3809936" y="0"/>
                  </a:lnTo>
                  <a:cubicBezTo>
                    <a:pt x="3817124" y="0"/>
                    <a:pt x="3824017" y="2855"/>
                    <a:pt x="3829100" y="7938"/>
                  </a:cubicBezTo>
                  <a:cubicBezTo>
                    <a:pt x="3834182" y="13020"/>
                    <a:pt x="3837037" y="19914"/>
                    <a:pt x="3837037" y="27102"/>
                  </a:cubicBezTo>
                  <a:lnTo>
                    <a:pt x="3837037" y="599678"/>
                  </a:lnTo>
                  <a:cubicBezTo>
                    <a:pt x="3837037" y="606865"/>
                    <a:pt x="3834182" y="613759"/>
                    <a:pt x="3829100" y="618841"/>
                  </a:cubicBezTo>
                  <a:cubicBezTo>
                    <a:pt x="3824017" y="623924"/>
                    <a:pt x="3817124" y="626779"/>
                    <a:pt x="3809936" y="626779"/>
                  </a:cubicBezTo>
                  <a:lnTo>
                    <a:pt x="27102" y="626779"/>
                  </a:lnTo>
                  <a:cubicBezTo>
                    <a:pt x="19914" y="626779"/>
                    <a:pt x="13020" y="623924"/>
                    <a:pt x="7938" y="618841"/>
                  </a:cubicBezTo>
                  <a:cubicBezTo>
                    <a:pt x="2855" y="613759"/>
                    <a:pt x="0" y="606865"/>
                    <a:pt x="0" y="599678"/>
                  </a:cubicBezTo>
                  <a:lnTo>
                    <a:pt x="0" y="27102"/>
                  </a:lnTo>
                  <a:cubicBezTo>
                    <a:pt x="0" y="19914"/>
                    <a:pt x="2855" y="13020"/>
                    <a:pt x="7938" y="7938"/>
                  </a:cubicBezTo>
                  <a:cubicBezTo>
                    <a:pt x="13020" y="2855"/>
                    <a:pt x="19914" y="0"/>
                    <a:pt x="27102" y="0"/>
                  </a:cubicBezTo>
                  <a:close/>
                </a:path>
              </a:pathLst>
            </a:custGeom>
            <a:solidFill>
              <a:srgbClr val="E7F1E4"/>
            </a:solidFill>
          </p:spPr>
          <p:txBody>
            <a:bodyPr/>
            <a:lstStyle/>
            <a:p>
              <a:endParaRPr lang="en-GB"/>
            </a:p>
          </p:txBody>
        </p:sp>
        <p:sp>
          <p:nvSpPr>
            <p:cNvPr id="6" name="TextBox 6"/>
            <p:cNvSpPr txBox="1"/>
            <p:nvPr/>
          </p:nvSpPr>
          <p:spPr>
            <a:xfrm>
              <a:off x="0" y="-85725"/>
              <a:ext cx="3837038" cy="712504"/>
            </a:xfrm>
            <a:prstGeom prst="rect">
              <a:avLst/>
            </a:prstGeom>
          </p:spPr>
          <p:txBody>
            <a:bodyPr lIns="50800" tIns="50800" rIns="50800" bIns="50800" rtlCol="0" anchor="ctr"/>
            <a:lstStyle/>
            <a:p>
              <a:pPr algn="just">
                <a:lnSpc>
                  <a:spcPts val="4900"/>
                </a:lnSpc>
              </a:pPr>
              <a:endParaRPr/>
            </a:p>
          </p:txBody>
        </p:sp>
      </p:grpSp>
      <p:grpSp>
        <p:nvGrpSpPr>
          <p:cNvPr id="9" name="Group 9"/>
          <p:cNvGrpSpPr/>
          <p:nvPr/>
        </p:nvGrpSpPr>
        <p:grpSpPr>
          <a:xfrm>
            <a:off x="1028700" y="6014404"/>
            <a:ext cx="11176303" cy="1641767"/>
            <a:chOff x="0" y="0"/>
            <a:chExt cx="2943553" cy="432400"/>
          </a:xfrm>
        </p:grpSpPr>
        <p:sp>
          <p:nvSpPr>
            <p:cNvPr id="10" name="Freeform 10"/>
            <p:cNvSpPr/>
            <p:nvPr/>
          </p:nvSpPr>
          <p:spPr>
            <a:xfrm>
              <a:off x="0" y="0"/>
              <a:ext cx="2943553" cy="432400"/>
            </a:xfrm>
            <a:custGeom>
              <a:avLst/>
              <a:gdLst/>
              <a:ahLst/>
              <a:cxnLst/>
              <a:rect l="l" t="t" r="r" b="b"/>
              <a:pathLst>
                <a:path w="2943553" h="432400">
                  <a:moveTo>
                    <a:pt x="35328" y="0"/>
                  </a:moveTo>
                  <a:lnTo>
                    <a:pt x="2908225" y="0"/>
                  </a:lnTo>
                  <a:cubicBezTo>
                    <a:pt x="2927736" y="0"/>
                    <a:pt x="2943553" y="15817"/>
                    <a:pt x="2943553" y="35328"/>
                  </a:cubicBezTo>
                  <a:lnTo>
                    <a:pt x="2943553" y="397071"/>
                  </a:lnTo>
                  <a:cubicBezTo>
                    <a:pt x="2943553" y="406441"/>
                    <a:pt x="2939831" y="415427"/>
                    <a:pt x="2933205" y="422052"/>
                  </a:cubicBezTo>
                  <a:cubicBezTo>
                    <a:pt x="2926580" y="428678"/>
                    <a:pt x="2917594" y="432400"/>
                    <a:pt x="2908225" y="432400"/>
                  </a:cubicBezTo>
                  <a:lnTo>
                    <a:pt x="35328" y="432400"/>
                  </a:lnTo>
                  <a:cubicBezTo>
                    <a:pt x="15817" y="432400"/>
                    <a:pt x="0" y="416583"/>
                    <a:pt x="0" y="397071"/>
                  </a:cubicBezTo>
                  <a:lnTo>
                    <a:pt x="0" y="35328"/>
                  </a:lnTo>
                  <a:cubicBezTo>
                    <a:pt x="0" y="15817"/>
                    <a:pt x="15817" y="0"/>
                    <a:pt x="35328" y="0"/>
                  </a:cubicBezTo>
                  <a:close/>
                </a:path>
              </a:pathLst>
            </a:custGeom>
            <a:solidFill>
              <a:srgbClr val="B5D8AE"/>
            </a:solidFill>
          </p:spPr>
          <p:txBody>
            <a:bodyPr/>
            <a:lstStyle/>
            <a:p>
              <a:endParaRPr lang="en-GB"/>
            </a:p>
          </p:txBody>
        </p:sp>
        <p:sp>
          <p:nvSpPr>
            <p:cNvPr id="11" name="TextBox 11"/>
            <p:cNvSpPr txBox="1"/>
            <p:nvPr/>
          </p:nvSpPr>
          <p:spPr>
            <a:xfrm>
              <a:off x="0" y="-85725"/>
              <a:ext cx="2943553" cy="518125"/>
            </a:xfrm>
            <a:prstGeom prst="rect">
              <a:avLst/>
            </a:prstGeom>
          </p:spPr>
          <p:txBody>
            <a:bodyPr lIns="50800" tIns="50800" rIns="50800" bIns="50800" rtlCol="0" anchor="ctr"/>
            <a:lstStyle/>
            <a:p>
              <a:pPr algn="just">
                <a:lnSpc>
                  <a:spcPts val="4900"/>
                </a:lnSpc>
              </a:pPr>
              <a:endParaRPr/>
            </a:p>
          </p:txBody>
        </p:sp>
      </p:grpSp>
      <p:sp>
        <p:nvSpPr>
          <p:cNvPr id="12" name="Freeform 12"/>
          <p:cNvSpPr/>
          <p:nvPr/>
        </p:nvSpPr>
        <p:spPr>
          <a:xfrm rot="4658333">
            <a:off x="-307910" y="4813973"/>
            <a:ext cx="2332937" cy="659055"/>
          </a:xfrm>
          <a:custGeom>
            <a:avLst/>
            <a:gdLst/>
            <a:ahLst/>
            <a:cxnLst/>
            <a:rect l="l" t="t" r="r" b="b"/>
            <a:pathLst>
              <a:path w="2332937" h="659055">
                <a:moveTo>
                  <a:pt x="0" y="0"/>
                </a:moveTo>
                <a:lnTo>
                  <a:pt x="2332937" y="0"/>
                </a:lnTo>
                <a:lnTo>
                  <a:pt x="2332937" y="659054"/>
                </a:lnTo>
                <a:lnTo>
                  <a:pt x="0" y="6590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3" name="TextBox 13"/>
          <p:cNvSpPr txBox="1"/>
          <p:nvPr/>
        </p:nvSpPr>
        <p:spPr>
          <a:xfrm>
            <a:off x="1430155" y="3055160"/>
            <a:ext cx="13595114" cy="1680540"/>
          </a:xfrm>
          <a:prstGeom prst="rect">
            <a:avLst/>
          </a:prstGeom>
        </p:spPr>
        <p:txBody>
          <a:bodyPr lIns="0" tIns="0" rIns="0" bIns="0" rtlCol="0" anchor="t">
            <a:spAutoFit/>
          </a:bodyPr>
          <a:lstStyle/>
          <a:p>
            <a:pPr marL="692840" lvl="1" indent="-346420" algn="just">
              <a:lnSpc>
                <a:spcPts val="4492"/>
              </a:lnSpc>
              <a:buFont typeface="Arial"/>
              <a:buChar char="•"/>
            </a:pPr>
            <a:r>
              <a:rPr lang="en-US" sz="3209">
                <a:solidFill>
                  <a:srgbClr val="0C0C0B"/>
                </a:solidFill>
                <a:latin typeface="Roboto Condensed Bold Italics"/>
              </a:rPr>
              <a:t>Mời trầu</a:t>
            </a:r>
            <a:r>
              <a:rPr lang="en-US" sz="3209">
                <a:solidFill>
                  <a:srgbClr val="0C0C0B"/>
                </a:solidFill>
                <a:latin typeface="Roboto Condensed"/>
              </a:rPr>
              <a:t> là nét đẹp truyền thống dân gian</a:t>
            </a:r>
          </a:p>
          <a:p>
            <a:pPr marL="692840" lvl="1" indent="-346420" algn="just">
              <a:lnSpc>
                <a:spcPts val="4492"/>
              </a:lnSpc>
              <a:buFont typeface="Arial"/>
              <a:buChar char="•"/>
            </a:pPr>
            <a:r>
              <a:rPr lang="en-US" sz="3209">
                <a:solidFill>
                  <a:srgbClr val="0C0C0B"/>
                </a:solidFill>
                <a:latin typeface="Roboto Condensed"/>
              </a:rPr>
              <a:t>Là tục lễ trong các đám rước dâu, cưới hỏi: khi nhà trai tới hỏi chuyện nhà gái, bao giờ cũng có cơi trầu để bày tỏ nỗi niềm và mong muốn kết mối lương duyên. </a:t>
            </a:r>
          </a:p>
        </p:txBody>
      </p:sp>
      <p:sp>
        <p:nvSpPr>
          <p:cNvPr id="14" name="TextBox 14"/>
          <p:cNvSpPr txBox="1"/>
          <p:nvPr/>
        </p:nvSpPr>
        <p:spPr>
          <a:xfrm>
            <a:off x="1563505" y="6142416"/>
            <a:ext cx="10281806" cy="1118590"/>
          </a:xfrm>
          <a:prstGeom prst="rect">
            <a:avLst/>
          </a:prstGeom>
        </p:spPr>
        <p:txBody>
          <a:bodyPr lIns="0" tIns="0" rIns="0" bIns="0" rtlCol="0" anchor="t">
            <a:spAutoFit/>
          </a:bodyPr>
          <a:lstStyle/>
          <a:p>
            <a:pPr algn="just">
              <a:lnSpc>
                <a:spcPts val="4492"/>
              </a:lnSpc>
              <a:spcBef>
                <a:spcPct val="0"/>
              </a:spcBef>
            </a:pPr>
            <a:r>
              <a:rPr lang="en-US" sz="3209">
                <a:solidFill>
                  <a:srgbClr val="0C0C0B"/>
                </a:solidFill>
                <a:latin typeface="Roboto Condensed Bold Italics"/>
              </a:rPr>
              <a:t>Mời trầu </a:t>
            </a:r>
            <a:r>
              <a:rPr lang="en-US" sz="3209">
                <a:solidFill>
                  <a:srgbClr val="0C0C0B"/>
                </a:solidFill>
                <a:latin typeface="Roboto Condensed Italics"/>
              </a:rPr>
              <a:t>là hình ảnh tượng trưng cho hạnh phúc lứa đôi, là minh chứng cho sự nên duyên vợ chồng, là niềm vui, là sự chung thủy.</a:t>
            </a:r>
          </a:p>
        </p:txBody>
      </p:sp>
      <p:grpSp>
        <p:nvGrpSpPr>
          <p:cNvPr id="15" name="Group 15"/>
          <p:cNvGrpSpPr/>
          <p:nvPr/>
        </p:nvGrpSpPr>
        <p:grpSpPr>
          <a:xfrm>
            <a:off x="1028700" y="7913347"/>
            <a:ext cx="11176303" cy="1641767"/>
            <a:chOff x="0" y="0"/>
            <a:chExt cx="2943553" cy="432400"/>
          </a:xfrm>
        </p:grpSpPr>
        <p:sp>
          <p:nvSpPr>
            <p:cNvPr id="16" name="Freeform 16"/>
            <p:cNvSpPr/>
            <p:nvPr/>
          </p:nvSpPr>
          <p:spPr>
            <a:xfrm>
              <a:off x="0" y="0"/>
              <a:ext cx="2943553" cy="432400"/>
            </a:xfrm>
            <a:custGeom>
              <a:avLst/>
              <a:gdLst/>
              <a:ahLst/>
              <a:cxnLst/>
              <a:rect l="l" t="t" r="r" b="b"/>
              <a:pathLst>
                <a:path w="2943553" h="432400">
                  <a:moveTo>
                    <a:pt x="35328" y="0"/>
                  </a:moveTo>
                  <a:lnTo>
                    <a:pt x="2908225" y="0"/>
                  </a:lnTo>
                  <a:cubicBezTo>
                    <a:pt x="2927736" y="0"/>
                    <a:pt x="2943553" y="15817"/>
                    <a:pt x="2943553" y="35328"/>
                  </a:cubicBezTo>
                  <a:lnTo>
                    <a:pt x="2943553" y="397071"/>
                  </a:lnTo>
                  <a:cubicBezTo>
                    <a:pt x="2943553" y="406441"/>
                    <a:pt x="2939831" y="415427"/>
                    <a:pt x="2933205" y="422052"/>
                  </a:cubicBezTo>
                  <a:cubicBezTo>
                    <a:pt x="2926580" y="428678"/>
                    <a:pt x="2917594" y="432400"/>
                    <a:pt x="2908225" y="432400"/>
                  </a:cubicBezTo>
                  <a:lnTo>
                    <a:pt x="35328" y="432400"/>
                  </a:lnTo>
                  <a:cubicBezTo>
                    <a:pt x="15817" y="432400"/>
                    <a:pt x="0" y="416583"/>
                    <a:pt x="0" y="397071"/>
                  </a:cubicBezTo>
                  <a:lnTo>
                    <a:pt x="0" y="35328"/>
                  </a:lnTo>
                  <a:cubicBezTo>
                    <a:pt x="0" y="15817"/>
                    <a:pt x="15817" y="0"/>
                    <a:pt x="35328" y="0"/>
                  </a:cubicBezTo>
                  <a:close/>
                </a:path>
              </a:pathLst>
            </a:custGeom>
            <a:solidFill>
              <a:srgbClr val="B5D8AE"/>
            </a:solidFill>
          </p:spPr>
          <p:txBody>
            <a:bodyPr/>
            <a:lstStyle/>
            <a:p>
              <a:endParaRPr lang="en-GB"/>
            </a:p>
          </p:txBody>
        </p:sp>
        <p:sp>
          <p:nvSpPr>
            <p:cNvPr id="17" name="TextBox 17"/>
            <p:cNvSpPr txBox="1"/>
            <p:nvPr/>
          </p:nvSpPr>
          <p:spPr>
            <a:xfrm>
              <a:off x="0" y="-85725"/>
              <a:ext cx="2943553" cy="518125"/>
            </a:xfrm>
            <a:prstGeom prst="rect">
              <a:avLst/>
            </a:prstGeom>
          </p:spPr>
          <p:txBody>
            <a:bodyPr lIns="50800" tIns="50800" rIns="50800" bIns="50800" rtlCol="0" anchor="ctr"/>
            <a:lstStyle/>
            <a:p>
              <a:pPr algn="just">
                <a:lnSpc>
                  <a:spcPts val="4900"/>
                </a:lnSpc>
              </a:pPr>
              <a:endParaRPr/>
            </a:p>
          </p:txBody>
        </p:sp>
      </p:grpSp>
      <p:sp>
        <p:nvSpPr>
          <p:cNvPr id="18" name="TextBox 18"/>
          <p:cNvSpPr txBox="1"/>
          <p:nvPr/>
        </p:nvSpPr>
        <p:spPr>
          <a:xfrm>
            <a:off x="1563505" y="8041358"/>
            <a:ext cx="10281806" cy="1118590"/>
          </a:xfrm>
          <a:prstGeom prst="rect">
            <a:avLst/>
          </a:prstGeom>
        </p:spPr>
        <p:txBody>
          <a:bodyPr lIns="0" tIns="0" rIns="0" bIns="0" rtlCol="0" anchor="t">
            <a:spAutoFit/>
          </a:bodyPr>
          <a:lstStyle/>
          <a:p>
            <a:pPr algn="just">
              <a:lnSpc>
                <a:spcPts val="4492"/>
              </a:lnSpc>
              <a:spcBef>
                <a:spcPct val="0"/>
              </a:spcBef>
            </a:pPr>
            <a:r>
              <a:rPr lang="en-US" sz="3209">
                <a:solidFill>
                  <a:srgbClr val="0C0C0B"/>
                </a:solidFill>
                <a:latin typeface="Roboto Condensed Bold Italics"/>
              </a:rPr>
              <a:t>Trong mắt Hồ Xuân Hương, mời trầu đã nói lên cả một số phận, cả một cuộc đời con người.</a:t>
            </a:r>
          </a:p>
        </p:txBody>
      </p:sp>
      <p:sp>
        <p:nvSpPr>
          <p:cNvPr id="19" name="Freeform 19"/>
          <p:cNvSpPr/>
          <p:nvPr/>
        </p:nvSpPr>
        <p:spPr>
          <a:xfrm rot="4658333">
            <a:off x="-44555" y="7376575"/>
            <a:ext cx="1979446" cy="559194"/>
          </a:xfrm>
          <a:custGeom>
            <a:avLst/>
            <a:gdLst/>
            <a:ahLst/>
            <a:cxnLst/>
            <a:rect l="l" t="t" r="r" b="b"/>
            <a:pathLst>
              <a:path w="1979446" h="559194">
                <a:moveTo>
                  <a:pt x="0" y="0"/>
                </a:moveTo>
                <a:lnTo>
                  <a:pt x="1979446" y="0"/>
                </a:lnTo>
                <a:lnTo>
                  <a:pt x="1979446" y="559193"/>
                </a:lnTo>
                <a:lnTo>
                  <a:pt x="0" y="5591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20" name="Group 20"/>
          <p:cNvGrpSpPr/>
          <p:nvPr/>
        </p:nvGrpSpPr>
        <p:grpSpPr>
          <a:xfrm>
            <a:off x="1028700" y="330930"/>
            <a:ext cx="10629900" cy="2283134"/>
            <a:chOff x="0" y="-241101"/>
            <a:chExt cx="14173201" cy="3044178"/>
          </a:xfrm>
        </p:grpSpPr>
        <p:grpSp>
          <p:nvGrpSpPr>
            <p:cNvPr id="21" name="Group 21"/>
            <p:cNvGrpSpPr/>
            <p:nvPr/>
          </p:nvGrpSpPr>
          <p:grpSpPr>
            <a:xfrm>
              <a:off x="903647" y="1639236"/>
              <a:ext cx="6724536" cy="1068374"/>
              <a:chOff x="0" y="0"/>
              <a:chExt cx="1328303" cy="211037"/>
            </a:xfrm>
          </p:grpSpPr>
          <p:sp>
            <p:nvSpPr>
              <p:cNvPr id="22" name="Freeform 22"/>
              <p:cNvSpPr/>
              <p:nvPr/>
            </p:nvSpPr>
            <p:spPr>
              <a:xfrm>
                <a:off x="0" y="0"/>
                <a:ext cx="1328303" cy="211037"/>
              </a:xfrm>
              <a:custGeom>
                <a:avLst/>
                <a:gdLst/>
                <a:ahLst/>
                <a:cxnLst/>
                <a:rect l="l" t="t" r="r" b="b"/>
                <a:pathLst>
                  <a:path w="1328303" h="211037">
                    <a:moveTo>
                      <a:pt x="78288" y="0"/>
                    </a:moveTo>
                    <a:lnTo>
                      <a:pt x="1250015" y="0"/>
                    </a:lnTo>
                    <a:cubicBezTo>
                      <a:pt x="1293253" y="0"/>
                      <a:pt x="1328303" y="35051"/>
                      <a:pt x="1328303" y="78288"/>
                    </a:cubicBezTo>
                    <a:lnTo>
                      <a:pt x="1328303" y="132749"/>
                    </a:lnTo>
                    <a:cubicBezTo>
                      <a:pt x="1328303" y="153512"/>
                      <a:pt x="1320055" y="173425"/>
                      <a:pt x="1305373" y="188107"/>
                    </a:cubicBezTo>
                    <a:cubicBezTo>
                      <a:pt x="1290692" y="202789"/>
                      <a:pt x="1270779" y="211037"/>
                      <a:pt x="1250015" y="211037"/>
                    </a:cubicBezTo>
                    <a:lnTo>
                      <a:pt x="78288" y="211037"/>
                    </a:lnTo>
                    <a:cubicBezTo>
                      <a:pt x="57525" y="211037"/>
                      <a:pt x="37612" y="202789"/>
                      <a:pt x="22930" y="188107"/>
                    </a:cubicBezTo>
                    <a:cubicBezTo>
                      <a:pt x="8248" y="173425"/>
                      <a:pt x="0" y="153512"/>
                      <a:pt x="0" y="132749"/>
                    </a:cubicBezTo>
                    <a:lnTo>
                      <a:pt x="0" y="78288"/>
                    </a:lnTo>
                    <a:cubicBezTo>
                      <a:pt x="0" y="57525"/>
                      <a:pt x="8248" y="37612"/>
                      <a:pt x="22930" y="22930"/>
                    </a:cubicBezTo>
                    <a:cubicBezTo>
                      <a:pt x="37612" y="8248"/>
                      <a:pt x="57525" y="0"/>
                      <a:pt x="78288" y="0"/>
                    </a:cubicBezTo>
                    <a:close/>
                  </a:path>
                </a:pathLst>
              </a:custGeom>
              <a:solidFill>
                <a:srgbClr val="ECF8E9"/>
              </a:solidFill>
            </p:spPr>
            <p:txBody>
              <a:bodyPr/>
              <a:lstStyle/>
              <a:p>
                <a:endParaRPr lang="en-GB"/>
              </a:p>
            </p:txBody>
          </p:sp>
          <p:sp>
            <p:nvSpPr>
              <p:cNvPr id="23" name="TextBox 23"/>
              <p:cNvSpPr txBox="1"/>
              <p:nvPr/>
            </p:nvSpPr>
            <p:spPr>
              <a:xfrm>
                <a:off x="0" y="-85725"/>
                <a:ext cx="1328303" cy="296762"/>
              </a:xfrm>
              <a:prstGeom prst="rect">
                <a:avLst/>
              </a:prstGeom>
            </p:spPr>
            <p:txBody>
              <a:bodyPr lIns="50800" tIns="50800" rIns="50800" bIns="50800" rtlCol="0" anchor="ctr"/>
              <a:lstStyle/>
              <a:p>
                <a:pPr algn="just">
                  <a:lnSpc>
                    <a:spcPts val="4900"/>
                  </a:lnSpc>
                </a:pPr>
                <a:endParaRPr/>
              </a:p>
            </p:txBody>
          </p:sp>
        </p:grpSp>
        <p:sp>
          <p:nvSpPr>
            <p:cNvPr id="24" name="TextBox 24"/>
            <p:cNvSpPr txBox="1"/>
            <p:nvPr/>
          </p:nvSpPr>
          <p:spPr>
            <a:xfrm>
              <a:off x="0" y="1560693"/>
              <a:ext cx="8193267" cy="1242384"/>
            </a:xfrm>
            <a:prstGeom prst="rect">
              <a:avLst/>
            </a:prstGeom>
          </p:spPr>
          <p:txBody>
            <a:bodyPr lIns="0" tIns="0" rIns="0" bIns="0" rtlCol="0" anchor="t">
              <a:spAutoFit/>
            </a:bodyPr>
            <a:lstStyle/>
            <a:p>
              <a:pPr algn="ctr">
                <a:lnSpc>
                  <a:spcPts val="7699"/>
                </a:lnSpc>
                <a:spcBef>
                  <a:spcPct val="0"/>
                </a:spcBef>
              </a:pPr>
              <a:r>
                <a:rPr lang="en-US" sz="5499">
                  <a:solidFill>
                    <a:srgbClr val="000000"/>
                  </a:solidFill>
                  <a:latin typeface="#9Slide05 VL Fadilla"/>
                </a:rPr>
                <a:t>d. Ý nghĩa nhan đề</a:t>
              </a:r>
            </a:p>
          </p:txBody>
        </p:sp>
        <p:grpSp>
          <p:nvGrpSpPr>
            <p:cNvPr id="25" name="Group 25"/>
            <p:cNvGrpSpPr/>
            <p:nvPr/>
          </p:nvGrpSpPr>
          <p:grpSpPr>
            <a:xfrm>
              <a:off x="0" y="-241101"/>
              <a:ext cx="13462001" cy="1619618"/>
              <a:chOff x="0" y="-47625"/>
              <a:chExt cx="2659161" cy="319925"/>
            </a:xfrm>
          </p:grpSpPr>
          <p:sp>
            <p:nvSpPr>
              <p:cNvPr id="26" name="Freeform 26"/>
              <p:cNvSpPr/>
              <p:nvPr/>
            </p:nvSpPr>
            <p:spPr>
              <a:xfrm>
                <a:off x="0" y="0"/>
                <a:ext cx="2659161" cy="272300"/>
              </a:xfrm>
              <a:custGeom>
                <a:avLst/>
                <a:gdLst/>
                <a:ahLst/>
                <a:cxnLst/>
                <a:rect l="l" t="t" r="r" b="b"/>
                <a:pathLst>
                  <a:path w="1807789" h="272300">
                    <a:moveTo>
                      <a:pt x="57523" y="0"/>
                    </a:moveTo>
                    <a:lnTo>
                      <a:pt x="1750265" y="0"/>
                    </a:lnTo>
                    <a:cubicBezTo>
                      <a:pt x="1782035" y="0"/>
                      <a:pt x="1807789" y="25754"/>
                      <a:pt x="1807789" y="57523"/>
                    </a:cubicBezTo>
                    <a:lnTo>
                      <a:pt x="1807789" y="214776"/>
                    </a:lnTo>
                    <a:cubicBezTo>
                      <a:pt x="1807789" y="230032"/>
                      <a:pt x="1801728" y="244664"/>
                      <a:pt x="1790941" y="255451"/>
                    </a:cubicBezTo>
                    <a:cubicBezTo>
                      <a:pt x="1780153" y="266239"/>
                      <a:pt x="1765522" y="272300"/>
                      <a:pt x="1750265" y="272300"/>
                    </a:cubicBezTo>
                    <a:lnTo>
                      <a:pt x="57523" y="272300"/>
                    </a:lnTo>
                    <a:cubicBezTo>
                      <a:pt x="42267" y="272300"/>
                      <a:pt x="27636" y="266239"/>
                      <a:pt x="16848" y="255451"/>
                    </a:cubicBezTo>
                    <a:cubicBezTo>
                      <a:pt x="6060" y="244664"/>
                      <a:pt x="0" y="230032"/>
                      <a:pt x="0" y="214776"/>
                    </a:cubicBezTo>
                    <a:lnTo>
                      <a:pt x="0" y="57523"/>
                    </a:lnTo>
                    <a:cubicBezTo>
                      <a:pt x="0" y="42267"/>
                      <a:pt x="6060" y="27636"/>
                      <a:pt x="16848" y="16848"/>
                    </a:cubicBezTo>
                    <a:cubicBezTo>
                      <a:pt x="27636" y="6060"/>
                      <a:pt x="42267" y="0"/>
                      <a:pt x="57523" y="0"/>
                    </a:cubicBezTo>
                    <a:close/>
                  </a:path>
                </a:pathLst>
              </a:custGeom>
              <a:solidFill>
                <a:srgbClr val="C4DFBD"/>
              </a:solidFill>
            </p:spPr>
            <p:txBody>
              <a:bodyPr/>
              <a:lstStyle/>
              <a:p>
                <a:endParaRPr lang="en-GB"/>
              </a:p>
            </p:txBody>
          </p:sp>
          <p:sp>
            <p:nvSpPr>
              <p:cNvPr id="27" name="TextBox 27"/>
              <p:cNvSpPr txBox="1"/>
              <p:nvPr/>
            </p:nvSpPr>
            <p:spPr>
              <a:xfrm>
                <a:off x="0" y="-47625"/>
                <a:ext cx="1807789" cy="319925"/>
              </a:xfrm>
              <a:prstGeom prst="rect">
                <a:avLst/>
              </a:prstGeom>
            </p:spPr>
            <p:txBody>
              <a:bodyPr lIns="50800" tIns="50800" rIns="50800" bIns="50800" rtlCol="0" anchor="ctr"/>
              <a:lstStyle/>
              <a:p>
                <a:pPr algn="ctr">
                  <a:lnSpc>
                    <a:spcPts val="2659"/>
                  </a:lnSpc>
                </a:pPr>
                <a:endParaRPr/>
              </a:p>
            </p:txBody>
          </p:sp>
        </p:grpSp>
        <p:sp>
          <p:nvSpPr>
            <p:cNvPr id="28" name="TextBox 28"/>
            <p:cNvSpPr txBox="1"/>
            <p:nvPr/>
          </p:nvSpPr>
          <p:spPr>
            <a:xfrm>
              <a:off x="230476" y="233467"/>
              <a:ext cx="13942725" cy="1196909"/>
            </a:xfrm>
            <a:prstGeom prst="rect">
              <a:avLst/>
            </a:prstGeom>
          </p:spPr>
          <p:txBody>
            <a:bodyPr wrap="square" lIns="0" tIns="0" rIns="0" bIns="0" rtlCol="0" anchor="t">
              <a:spAutoFit/>
            </a:bodyPr>
            <a:lstStyle/>
            <a:p>
              <a:pPr>
                <a:lnSpc>
                  <a:spcPts val="6999"/>
                </a:lnSpc>
                <a:spcBef>
                  <a:spcPct val="0"/>
                </a:spcBef>
              </a:pPr>
              <a:r>
                <a:rPr lang="en-US" sz="4999" dirty="0">
                  <a:solidFill>
                    <a:srgbClr val="000000"/>
                  </a:solidFill>
                  <a:latin typeface="#9Slide07 SVNUT Triumph Press"/>
                </a:rPr>
                <a:t>3.2. </a:t>
              </a:r>
              <a:r>
                <a:rPr lang="en-US" sz="4999" dirty="0" err="1">
                  <a:solidFill>
                    <a:srgbClr val="000000"/>
                  </a:solidFill>
                  <a:latin typeface="#9Slide07 SVNUT Triumph Press"/>
                </a:rPr>
                <a:t>Khám</a:t>
              </a:r>
              <a:r>
                <a:rPr lang="en-US" sz="4999" dirty="0">
                  <a:solidFill>
                    <a:srgbClr val="000000"/>
                  </a:solidFill>
                  <a:latin typeface="#9Slide07 SVNUT Triumph Press"/>
                </a:rPr>
                <a:t> </a:t>
              </a:r>
              <a:r>
                <a:rPr lang="en-US" sz="4999" dirty="0" err="1">
                  <a:solidFill>
                    <a:srgbClr val="000000"/>
                  </a:solidFill>
                  <a:latin typeface="#9Slide07 SVNUT Triumph Press"/>
                </a:rPr>
                <a:t>phá</a:t>
              </a:r>
              <a:r>
                <a:rPr lang="en-US" sz="4999" dirty="0">
                  <a:solidFill>
                    <a:srgbClr val="000000"/>
                  </a:solidFill>
                  <a:latin typeface="#9Slide07 SVNUT Triumph Press"/>
                </a:rPr>
                <a:t> </a:t>
              </a:r>
              <a:r>
                <a:rPr lang="en-US" sz="4999" dirty="0" err="1">
                  <a:solidFill>
                    <a:srgbClr val="000000"/>
                  </a:solidFill>
                  <a:latin typeface="#9Slide07 SVNUT Triumph Press"/>
                </a:rPr>
                <a:t>văn</a:t>
              </a:r>
              <a:r>
                <a:rPr lang="en-US" sz="4999" dirty="0">
                  <a:solidFill>
                    <a:srgbClr val="000000"/>
                  </a:solidFill>
                  <a:latin typeface="#9Slide07 SVNUT Triumph Press"/>
                </a:rPr>
                <a:t> </a:t>
              </a:r>
              <a:r>
                <a:rPr lang="en-US" sz="4999" dirty="0" err="1">
                  <a:solidFill>
                    <a:srgbClr val="000000"/>
                  </a:solidFill>
                  <a:latin typeface="#9Slide07 SVNUT Triumph Press"/>
                </a:rPr>
                <a:t>bản</a:t>
              </a:r>
              <a:endParaRPr lang="en-US" sz="4999" dirty="0">
                <a:solidFill>
                  <a:srgbClr val="000000"/>
                </a:solidFill>
                <a:latin typeface="#9Slide07 SVNUT Triumph Press"/>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par>
                                <p:cTn id="30" presetID="16" presetClass="entr" presetSubtype="21"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8" grpId="0"/>
      <p:bldP spid="1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9000"/>
            </a:blip>
            <a:stretch>
              <a:fillRect l="-27462" r="-27462" b="-289203"/>
            </a:stretch>
          </a:blipFill>
        </p:spPr>
        <p:txBody>
          <a:bodyPr/>
          <a:lstStyle/>
          <a:p>
            <a:endParaRPr lang="en-GB"/>
          </a:p>
        </p:txBody>
      </p:sp>
      <p:sp>
        <p:nvSpPr>
          <p:cNvPr id="3" name="Freeform 3"/>
          <p:cNvSpPr/>
          <p:nvPr/>
        </p:nvSpPr>
        <p:spPr>
          <a:xfrm>
            <a:off x="8667506" y="-1290606"/>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3"/>
            <a:stretch>
              <a:fillRect/>
            </a:stretch>
          </a:blipFill>
        </p:spPr>
        <p:txBody>
          <a:bodyPr/>
          <a:lstStyle/>
          <a:p>
            <a:endParaRPr lang="en-GB"/>
          </a:p>
        </p:txBody>
      </p:sp>
      <p:grpSp>
        <p:nvGrpSpPr>
          <p:cNvPr id="6" name="Group 6"/>
          <p:cNvGrpSpPr/>
          <p:nvPr/>
        </p:nvGrpSpPr>
        <p:grpSpPr>
          <a:xfrm>
            <a:off x="5132486" y="2210763"/>
            <a:ext cx="3992220" cy="3992220"/>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CD1D8"/>
            </a:solidFill>
          </p:spPr>
          <p:txBody>
            <a:bodyPr/>
            <a:lstStyle/>
            <a:p>
              <a:endParaRPr lang="en-GB"/>
            </a:p>
          </p:txBody>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5817262" y="3794238"/>
            <a:ext cx="2747198" cy="601717"/>
          </a:xfrm>
          <a:prstGeom prst="rect">
            <a:avLst/>
          </a:prstGeom>
        </p:spPr>
        <p:txBody>
          <a:bodyPr lIns="0" tIns="0" rIns="0" bIns="0" rtlCol="0" anchor="t">
            <a:spAutoFit/>
          </a:bodyPr>
          <a:lstStyle/>
          <a:p>
            <a:pPr algn="just">
              <a:lnSpc>
                <a:spcPts val="4825"/>
              </a:lnSpc>
              <a:spcBef>
                <a:spcPct val="0"/>
              </a:spcBef>
            </a:pPr>
            <a:r>
              <a:rPr lang="en-US" sz="3446">
                <a:solidFill>
                  <a:srgbClr val="0C0C0B"/>
                </a:solidFill>
                <a:latin typeface="Roboto Condensed Bold Italics"/>
              </a:rPr>
              <a:t>Đề tài: </a:t>
            </a:r>
            <a:r>
              <a:rPr lang="en-US" sz="3446">
                <a:solidFill>
                  <a:srgbClr val="0C0C0B"/>
                </a:solidFill>
                <a:latin typeface="Roboto Condensed"/>
              </a:rPr>
              <a:t>Mời trầu</a:t>
            </a:r>
          </a:p>
        </p:txBody>
      </p:sp>
      <p:grpSp>
        <p:nvGrpSpPr>
          <p:cNvPr id="10" name="Group 10"/>
          <p:cNvGrpSpPr/>
          <p:nvPr/>
        </p:nvGrpSpPr>
        <p:grpSpPr>
          <a:xfrm>
            <a:off x="5486712" y="5467964"/>
            <a:ext cx="5331761" cy="5331761"/>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5E8ED"/>
            </a:solidFill>
          </p:spPr>
          <p:txBody>
            <a:bodyPr/>
            <a:lstStyle/>
            <a:p>
              <a:endParaRPr lang="en-GB"/>
            </a:p>
          </p:txBody>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6293258" y="6854338"/>
            <a:ext cx="3746681" cy="2473287"/>
          </a:xfrm>
          <a:prstGeom prst="rect">
            <a:avLst/>
          </a:prstGeom>
        </p:spPr>
        <p:txBody>
          <a:bodyPr lIns="0" tIns="0" rIns="0" bIns="0" rtlCol="0" anchor="t">
            <a:spAutoFit/>
          </a:bodyPr>
          <a:lstStyle/>
          <a:p>
            <a:pPr algn="just">
              <a:lnSpc>
                <a:spcPts val="4918"/>
              </a:lnSpc>
              <a:spcBef>
                <a:spcPct val="0"/>
              </a:spcBef>
            </a:pPr>
            <a:r>
              <a:rPr lang="en-US" sz="3512">
                <a:solidFill>
                  <a:srgbClr val="0C0C0B"/>
                </a:solidFill>
                <a:latin typeface="Roboto Condensed Bold Italics"/>
              </a:rPr>
              <a:t>Chủ đề: </a:t>
            </a:r>
            <a:r>
              <a:rPr lang="en-US" sz="3512">
                <a:solidFill>
                  <a:srgbClr val="0C0C0B"/>
                </a:solidFill>
                <a:latin typeface="Roboto Condensed"/>
              </a:rPr>
              <a:t>Ca ngợi tình yêu chân thành và mong ước hạnh phúc trong tình yêu</a:t>
            </a:r>
          </a:p>
        </p:txBody>
      </p:sp>
      <p:grpSp>
        <p:nvGrpSpPr>
          <p:cNvPr id="14" name="Group 14"/>
          <p:cNvGrpSpPr/>
          <p:nvPr/>
        </p:nvGrpSpPr>
        <p:grpSpPr>
          <a:xfrm>
            <a:off x="10330452" y="2396946"/>
            <a:ext cx="7728703" cy="7728703"/>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CD1D8"/>
            </a:solidFill>
          </p:spPr>
          <p:txBody>
            <a:bodyPr/>
            <a:lstStyle/>
            <a:p>
              <a:endParaRPr lang="en-GB"/>
            </a:p>
          </p:txBody>
        </p:sp>
        <p:sp>
          <p:nvSpPr>
            <p:cNvPr id="16" name="TextBox 16"/>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11285198" y="3451853"/>
            <a:ext cx="5974102" cy="5426059"/>
          </a:xfrm>
          <a:prstGeom prst="rect">
            <a:avLst/>
          </a:prstGeom>
        </p:spPr>
        <p:txBody>
          <a:bodyPr lIns="0" tIns="0" rIns="0" bIns="0" rtlCol="0" anchor="t">
            <a:spAutoFit/>
          </a:bodyPr>
          <a:lstStyle/>
          <a:p>
            <a:pPr algn="ctr">
              <a:lnSpc>
                <a:spcPts val="4334"/>
              </a:lnSpc>
            </a:pPr>
            <a:r>
              <a:rPr lang="en-US" sz="3096">
                <a:solidFill>
                  <a:srgbClr val="0C0C0B"/>
                </a:solidFill>
                <a:latin typeface="Roboto Condensed Bold"/>
              </a:rPr>
              <a:t>Bài học:</a:t>
            </a:r>
          </a:p>
          <a:p>
            <a:pPr marL="668496" lvl="1" indent="-334248" algn="just">
              <a:lnSpc>
                <a:spcPts val="4334"/>
              </a:lnSpc>
              <a:buFont typeface="Arial"/>
              <a:buChar char="•"/>
            </a:pPr>
            <a:r>
              <a:rPr lang="en-US" sz="3096">
                <a:solidFill>
                  <a:srgbClr val="0C0C0B"/>
                </a:solidFill>
                <a:latin typeface="Roboto Condensed"/>
              </a:rPr>
              <a:t>Bài thơ gợi tâm hồn giàu tình cảm của người phụ nữ, gợi nhắc con người cần trân quý những người phụ nữ quanh mình.</a:t>
            </a:r>
          </a:p>
          <a:p>
            <a:pPr marL="668496" lvl="1" indent="-334248" algn="just">
              <a:lnSpc>
                <a:spcPts val="4334"/>
              </a:lnSpc>
              <a:buFont typeface="Arial"/>
              <a:buChar char="•"/>
            </a:pPr>
            <a:r>
              <a:rPr lang="en-US" sz="3096">
                <a:solidFill>
                  <a:srgbClr val="0C0C0B"/>
                </a:solidFill>
                <a:latin typeface="Roboto Condensed"/>
              </a:rPr>
              <a:t>Thể hiện quan điểm trong tình yêu của tác giả: nếu đã phải duyên nên tiến tới một cách chân thành, đừng để mối tình trở nên cô đơn lạc lõng.</a:t>
            </a:r>
          </a:p>
        </p:txBody>
      </p:sp>
      <p:grpSp>
        <p:nvGrpSpPr>
          <p:cNvPr id="18" name="Group 18"/>
          <p:cNvGrpSpPr/>
          <p:nvPr/>
        </p:nvGrpSpPr>
        <p:grpSpPr>
          <a:xfrm>
            <a:off x="8219848" y="3560128"/>
            <a:ext cx="3065350" cy="3065350"/>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18826" r="-18826"/>
              </a:stretch>
            </a:blipFill>
          </p:spPr>
          <p:txBody>
            <a:bodyPr/>
            <a:lstStyle/>
            <a:p>
              <a:endParaRPr lang="en-GB"/>
            </a:p>
          </p:txBody>
        </p:sp>
      </p:grpSp>
      <p:grpSp>
        <p:nvGrpSpPr>
          <p:cNvPr id="20" name="Group 20"/>
          <p:cNvGrpSpPr/>
          <p:nvPr/>
        </p:nvGrpSpPr>
        <p:grpSpPr>
          <a:xfrm>
            <a:off x="1028700" y="330930"/>
            <a:ext cx="11087101" cy="2283134"/>
            <a:chOff x="0" y="-241101"/>
            <a:chExt cx="14782802" cy="3044178"/>
          </a:xfrm>
        </p:grpSpPr>
        <p:grpSp>
          <p:nvGrpSpPr>
            <p:cNvPr id="21" name="Group 21"/>
            <p:cNvGrpSpPr/>
            <p:nvPr/>
          </p:nvGrpSpPr>
          <p:grpSpPr>
            <a:xfrm>
              <a:off x="903647" y="1639236"/>
              <a:ext cx="6724536" cy="1068374"/>
              <a:chOff x="0" y="0"/>
              <a:chExt cx="1328303" cy="211037"/>
            </a:xfrm>
          </p:grpSpPr>
          <p:sp>
            <p:nvSpPr>
              <p:cNvPr id="22" name="Freeform 22"/>
              <p:cNvSpPr/>
              <p:nvPr/>
            </p:nvSpPr>
            <p:spPr>
              <a:xfrm>
                <a:off x="0" y="0"/>
                <a:ext cx="1328303" cy="211037"/>
              </a:xfrm>
              <a:custGeom>
                <a:avLst/>
                <a:gdLst/>
                <a:ahLst/>
                <a:cxnLst/>
                <a:rect l="l" t="t" r="r" b="b"/>
                <a:pathLst>
                  <a:path w="1328303" h="211037">
                    <a:moveTo>
                      <a:pt x="78288" y="0"/>
                    </a:moveTo>
                    <a:lnTo>
                      <a:pt x="1250015" y="0"/>
                    </a:lnTo>
                    <a:cubicBezTo>
                      <a:pt x="1293253" y="0"/>
                      <a:pt x="1328303" y="35051"/>
                      <a:pt x="1328303" y="78288"/>
                    </a:cubicBezTo>
                    <a:lnTo>
                      <a:pt x="1328303" y="132749"/>
                    </a:lnTo>
                    <a:cubicBezTo>
                      <a:pt x="1328303" y="153512"/>
                      <a:pt x="1320055" y="173425"/>
                      <a:pt x="1305373" y="188107"/>
                    </a:cubicBezTo>
                    <a:cubicBezTo>
                      <a:pt x="1290692" y="202789"/>
                      <a:pt x="1270779" y="211037"/>
                      <a:pt x="1250015" y="211037"/>
                    </a:cubicBezTo>
                    <a:lnTo>
                      <a:pt x="78288" y="211037"/>
                    </a:lnTo>
                    <a:cubicBezTo>
                      <a:pt x="57525" y="211037"/>
                      <a:pt x="37612" y="202789"/>
                      <a:pt x="22930" y="188107"/>
                    </a:cubicBezTo>
                    <a:cubicBezTo>
                      <a:pt x="8248" y="173425"/>
                      <a:pt x="0" y="153512"/>
                      <a:pt x="0" y="132749"/>
                    </a:cubicBezTo>
                    <a:lnTo>
                      <a:pt x="0" y="78288"/>
                    </a:lnTo>
                    <a:cubicBezTo>
                      <a:pt x="0" y="57525"/>
                      <a:pt x="8248" y="37612"/>
                      <a:pt x="22930" y="22930"/>
                    </a:cubicBezTo>
                    <a:cubicBezTo>
                      <a:pt x="37612" y="8248"/>
                      <a:pt x="57525" y="0"/>
                      <a:pt x="78288" y="0"/>
                    </a:cubicBezTo>
                    <a:close/>
                  </a:path>
                </a:pathLst>
              </a:custGeom>
              <a:solidFill>
                <a:srgbClr val="ECF8E9"/>
              </a:solidFill>
            </p:spPr>
            <p:txBody>
              <a:bodyPr/>
              <a:lstStyle/>
              <a:p>
                <a:endParaRPr lang="en-GB"/>
              </a:p>
            </p:txBody>
          </p:sp>
          <p:sp>
            <p:nvSpPr>
              <p:cNvPr id="23" name="TextBox 23"/>
              <p:cNvSpPr txBox="1"/>
              <p:nvPr/>
            </p:nvSpPr>
            <p:spPr>
              <a:xfrm>
                <a:off x="0" y="-85725"/>
                <a:ext cx="1328303" cy="296762"/>
              </a:xfrm>
              <a:prstGeom prst="rect">
                <a:avLst/>
              </a:prstGeom>
            </p:spPr>
            <p:txBody>
              <a:bodyPr lIns="50800" tIns="50800" rIns="50800" bIns="50800" rtlCol="0" anchor="ctr"/>
              <a:lstStyle/>
              <a:p>
                <a:pPr algn="just">
                  <a:lnSpc>
                    <a:spcPts val="4900"/>
                  </a:lnSpc>
                </a:pPr>
                <a:endParaRPr/>
              </a:p>
            </p:txBody>
          </p:sp>
        </p:grpSp>
        <p:sp>
          <p:nvSpPr>
            <p:cNvPr id="24" name="TextBox 24"/>
            <p:cNvSpPr txBox="1"/>
            <p:nvPr/>
          </p:nvSpPr>
          <p:spPr>
            <a:xfrm>
              <a:off x="0" y="1560693"/>
              <a:ext cx="8193267" cy="1242384"/>
            </a:xfrm>
            <a:prstGeom prst="rect">
              <a:avLst/>
            </a:prstGeom>
          </p:spPr>
          <p:txBody>
            <a:bodyPr lIns="0" tIns="0" rIns="0" bIns="0" rtlCol="0" anchor="t">
              <a:spAutoFit/>
            </a:bodyPr>
            <a:lstStyle/>
            <a:p>
              <a:pPr algn="ctr">
                <a:lnSpc>
                  <a:spcPts val="7699"/>
                </a:lnSpc>
                <a:spcBef>
                  <a:spcPct val="0"/>
                </a:spcBef>
              </a:pPr>
              <a:r>
                <a:rPr lang="en-US" sz="5499">
                  <a:solidFill>
                    <a:srgbClr val="000000"/>
                  </a:solidFill>
                  <a:latin typeface="#9Slide05 VL Fadilla"/>
                </a:rPr>
                <a:t>e. Đề tài, chủ đề, bài học</a:t>
              </a:r>
            </a:p>
          </p:txBody>
        </p:sp>
        <p:grpSp>
          <p:nvGrpSpPr>
            <p:cNvPr id="25" name="Group 25"/>
            <p:cNvGrpSpPr/>
            <p:nvPr/>
          </p:nvGrpSpPr>
          <p:grpSpPr>
            <a:xfrm>
              <a:off x="0" y="-241101"/>
              <a:ext cx="14782802" cy="1619618"/>
              <a:chOff x="0" y="-47625"/>
              <a:chExt cx="2920060" cy="319925"/>
            </a:xfrm>
          </p:grpSpPr>
          <p:sp>
            <p:nvSpPr>
              <p:cNvPr id="26" name="Freeform 26"/>
              <p:cNvSpPr/>
              <p:nvPr/>
            </p:nvSpPr>
            <p:spPr>
              <a:xfrm>
                <a:off x="0" y="0"/>
                <a:ext cx="2920060" cy="272300"/>
              </a:xfrm>
              <a:custGeom>
                <a:avLst/>
                <a:gdLst/>
                <a:ahLst/>
                <a:cxnLst/>
                <a:rect l="l" t="t" r="r" b="b"/>
                <a:pathLst>
                  <a:path w="1807789" h="272300">
                    <a:moveTo>
                      <a:pt x="57523" y="0"/>
                    </a:moveTo>
                    <a:lnTo>
                      <a:pt x="1750265" y="0"/>
                    </a:lnTo>
                    <a:cubicBezTo>
                      <a:pt x="1782035" y="0"/>
                      <a:pt x="1807789" y="25754"/>
                      <a:pt x="1807789" y="57523"/>
                    </a:cubicBezTo>
                    <a:lnTo>
                      <a:pt x="1807789" y="214776"/>
                    </a:lnTo>
                    <a:cubicBezTo>
                      <a:pt x="1807789" y="230032"/>
                      <a:pt x="1801728" y="244664"/>
                      <a:pt x="1790941" y="255451"/>
                    </a:cubicBezTo>
                    <a:cubicBezTo>
                      <a:pt x="1780153" y="266239"/>
                      <a:pt x="1765522" y="272300"/>
                      <a:pt x="1750265" y="272300"/>
                    </a:cubicBezTo>
                    <a:lnTo>
                      <a:pt x="57523" y="272300"/>
                    </a:lnTo>
                    <a:cubicBezTo>
                      <a:pt x="42267" y="272300"/>
                      <a:pt x="27636" y="266239"/>
                      <a:pt x="16848" y="255451"/>
                    </a:cubicBezTo>
                    <a:cubicBezTo>
                      <a:pt x="6060" y="244664"/>
                      <a:pt x="0" y="230032"/>
                      <a:pt x="0" y="214776"/>
                    </a:cubicBezTo>
                    <a:lnTo>
                      <a:pt x="0" y="57523"/>
                    </a:lnTo>
                    <a:cubicBezTo>
                      <a:pt x="0" y="42267"/>
                      <a:pt x="6060" y="27636"/>
                      <a:pt x="16848" y="16848"/>
                    </a:cubicBezTo>
                    <a:cubicBezTo>
                      <a:pt x="27636" y="6060"/>
                      <a:pt x="42267" y="0"/>
                      <a:pt x="57523" y="0"/>
                    </a:cubicBezTo>
                    <a:close/>
                  </a:path>
                </a:pathLst>
              </a:custGeom>
              <a:solidFill>
                <a:srgbClr val="C4DFBD"/>
              </a:solidFill>
            </p:spPr>
            <p:txBody>
              <a:bodyPr/>
              <a:lstStyle/>
              <a:p>
                <a:endParaRPr lang="en-GB"/>
              </a:p>
            </p:txBody>
          </p:sp>
          <p:sp>
            <p:nvSpPr>
              <p:cNvPr id="27" name="TextBox 27"/>
              <p:cNvSpPr txBox="1"/>
              <p:nvPr/>
            </p:nvSpPr>
            <p:spPr>
              <a:xfrm>
                <a:off x="0" y="-47625"/>
                <a:ext cx="1807789" cy="319925"/>
              </a:xfrm>
              <a:prstGeom prst="rect">
                <a:avLst/>
              </a:prstGeom>
            </p:spPr>
            <p:txBody>
              <a:bodyPr lIns="50800" tIns="50800" rIns="50800" bIns="50800" rtlCol="0" anchor="ctr"/>
              <a:lstStyle/>
              <a:p>
                <a:pPr algn="ctr">
                  <a:lnSpc>
                    <a:spcPts val="2659"/>
                  </a:lnSpc>
                </a:pPr>
                <a:endParaRPr/>
              </a:p>
            </p:txBody>
          </p:sp>
        </p:grpSp>
        <p:sp>
          <p:nvSpPr>
            <p:cNvPr id="28" name="TextBox 28"/>
            <p:cNvSpPr txBox="1"/>
            <p:nvPr/>
          </p:nvSpPr>
          <p:spPr>
            <a:xfrm>
              <a:off x="230476" y="233467"/>
              <a:ext cx="13942725" cy="1196909"/>
            </a:xfrm>
            <a:prstGeom prst="rect">
              <a:avLst/>
            </a:prstGeom>
          </p:spPr>
          <p:txBody>
            <a:bodyPr wrap="square" lIns="0" tIns="0" rIns="0" bIns="0" rtlCol="0" anchor="t">
              <a:spAutoFit/>
            </a:bodyPr>
            <a:lstStyle/>
            <a:p>
              <a:pPr>
                <a:lnSpc>
                  <a:spcPts val="6999"/>
                </a:lnSpc>
                <a:spcBef>
                  <a:spcPct val="0"/>
                </a:spcBef>
              </a:pPr>
              <a:r>
                <a:rPr lang="en-US" sz="4999" dirty="0">
                  <a:solidFill>
                    <a:srgbClr val="000000"/>
                  </a:solidFill>
                  <a:latin typeface="#9Slide07 SVNUT Triumph Press"/>
                </a:rPr>
                <a:t>3.2. </a:t>
              </a:r>
              <a:r>
                <a:rPr lang="en-US" sz="4999" dirty="0" err="1">
                  <a:solidFill>
                    <a:srgbClr val="000000"/>
                  </a:solidFill>
                  <a:latin typeface="#9Slide07 SVNUT Triumph Press"/>
                </a:rPr>
                <a:t>Khám</a:t>
              </a:r>
              <a:r>
                <a:rPr lang="en-US" sz="4999" dirty="0">
                  <a:solidFill>
                    <a:srgbClr val="000000"/>
                  </a:solidFill>
                  <a:latin typeface="#9Slide07 SVNUT Triumph Press"/>
                </a:rPr>
                <a:t> </a:t>
              </a:r>
              <a:r>
                <a:rPr lang="en-US" sz="4999" dirty="0" err="1">
                  <a:solidFill>
                    <a:srgbClr val="000000"/>
                  </a:solidFill>
                  <a:latin typeface="#9Slide07 SVNUT Triumph Press"/>
                </a:rPr>
                <a:t>phá</a:t>
              </a:r>
              <a:r>
                <a:rPr lang="en-US" sz="4999" dirty="0">
                  <a:solidFill>
                    <a:srgbClr val="000000"/>
                  </a:solidFill>
                  <a:latin typeface="#9Slide07 SVNUT Triumph Press"/>
                </a:rPr>
                <a:t> </a:t>
              </a:r>
              <a:r>
                <a:rPr lang="en-US" sz="4999" dirty="0" err="1">
                  <a:solidFill>
                    <a:srgbClr val="000000"/>
                  </a:solidFill>
                  <a:latin typeface="#9Slide07 SVNUT Triumph Press"/>
                </a:rPr>
                <a:t>văn</a:t>
              </a:r>
              <a:r>
                <a:rPr lang="en-US" sz="4999" dirty="0">
                  <a:solidFill>
                    <a:srgbClr val="000000"/>
                  </a:solidFill>
                  <a:latin typeface="#9Slide07 SVNUT Triumph Press"/>
                </a:rPr>
                <a:t> </a:t>
              </a:r>
              <a:r>
                <a:rPr lang="en-US" sz="4999" dirty="0" err="1">
                  <a:solidFill>
                    <a:srgbClr val="000000"/>
                  </a:solidFill>
                  <a:latin typeface="#9Slide07 SVNUT Triumph Press"/>
                </a:rPr>
                <a:t>bản</a:t>
              </a:r>
              <a:endParaRPr lang="en-US" sz="4999" dirty="0">
                <a:solidFill>
                  <a:srgbClr val="000000"/>
                </a:solidFill>
                <a:latin typeface="#9Slide07 SVNUT Triumph Press"/>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9000"/>
            </a:blip>
            <a:stretch>
              <a:fillRect l="-27462" r="-27462" b="-289203"/>
            </a:stretch>
          </a:blipFill>
        </p:spPr>
        <p:txBody>
          <a:bodyPr/>
          <a:lstStyle/>
          <a:p>
            <a:endParaRPr lang="en-GB"/>
          </a:p>
        </p:txBody>
      </p:sp>
      <p:sp>
        <p:nvSpPr>
          <p:cNvPr id="3" name="Freeform 3"/>
          <p:cNvSpPr/>
          <p:nvPr/>
        </p:nvSpPr>
        <p:spPr>
          <a:xfrm>
            <a:off x="8667506" y="-1290606"/>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3"/>
            <a:stretch>
              <a:fillRect/>
            </a:stretch>
          </a:blipFill>
        </p:spPr>
        <p:txBody>
          <a:bodyPr/>
          <a:lstStyle/>
          <a:p>
            <a:endParaRPr lang="en-GB"/>
          </a:p>
        </p:txBody>
      </p:sp>
      <p:sp>
        <p:nvSpPr>
          <p:cNvPr id="4" name="Freeform 4"/>
          <p:cNvSpPr/>
          <p:nvPr/>
        </p:nvSpPr>
        <p:spPr>
          <a:xfrm>
            <a:off x="5368714" y="2669991"/>
            <a:ext cx="12019920" cy="7242002"/>
          </a:xfrm>
          <a:custGeom>
            <a:avLst/>
            <a:gdLst/>
            <a:ahLst/>
            <a:cxnLst/>
            <a:rect l="l" t="t" r="r" b="b"/>
            <a:pathLst>
              <a:path w="12019920" h="7242002">
                <a:moveTo>
                  <a:pt x="0" y="0"/>
                </a:moveTo>
                <a:lnTo>
                  <a:pt x="12019920" y="0"/>
                </a:lnTo>
                <a:lnTo>
                  <a:pt x="12019920" y="7242002"/>
                </a:lnTo>
                <a:lnTo>
                  <a:pt x="0" y="72420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0" y="3086100"/>
            <a:ext cx="5963478" cy="4114800"/>
          </a:xfrm>
          <a:custGeom>
            <a:avLst/>
            <a:gdLst/>
            <a:ahLst/>
            <a:cxnLst/>
            <a:rect l="l" t="t" r="r" b="b"/>
            <a:pathLst>
              <a:path w="5963478" h="4114800">
                <a:moveTo>
                  <a:pt x="0" y="0"/>
                </a:moveTo>
                <a:lnTo>
                  <a:pt x="5963478" y="0"/>
                </a:lnTo>
                <a:lnTo>
                  <a:pt x="596347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Freeform 6"/>
          <p:cNvSpPr/>
          <p:nvPr/>
        </p:nvSpPr>
        <p:spPr>
          <a:xfrm>
            <a:off x="12287006" y="-376206"/>
            <a:ext cx="6197266" cy="3780332"/>
          </a:xfrm>
          <a:custGeom>
            <a:avLst/>
            <a:gdLst/>
            <a:ahLst/>
            <a:cxnLst/>
            <a:rect l="l" t="t" r="r" b="b"/>
            <a:pathLst>
              <a:path w="6197266" h="3780332">
                <a:moveTo>
                  <a:pt x="0" y="0"/>
                </a:moveTo>
                <a:lnTo>
                  <a:pt x="6197266" y="0"/>
                </a:lnTo>
                <a:lnTo>
                  <a:pt x="6197266" y="3780332"/>
                </a:lnTo>
                <a:lnTo>
                  <a:pt x="0" y="3780332"/>
                </a:lnTo>
                <a:lnTo>
                  <a:pt x="0" y="0"/>
                </a:lnTo>
                <a:close/>
              </a:path>
            </a:pathLst>
          </a:custGeom>
          <a:blipFill>
            <a:blip r:embed="rId8"/>
            <a:stretch>
              <a:fillRect/>
            </a:stretch>
          </a:blipFill>
        </p:spPr>
        <p:txBody>
          <a:bodyPr/>
          <a:lstStyle/>
          <a:p>
            <a:endParaRPr lang="en-GB"/>
          </a:p>
        </p:txBody>
      </p:sp>
      <p:sp>
        <p:nvSpPr>
          <p:cNvPr id="7" name="TextBox 7"/>
          <p:cNvSpPr txBox="1"/>
          <p:nvPr/>
        </p:nvSpPr>
        <p:spPr>
          <a:xfrm>
            <a:off x="6278607" y="4340848"/>
            <a:ext cx="10314556" cy="3915569"/>
          </a:xfrm>
          <a:prstGeom prst="rect">
            <a:avLst/>
          </a:prstGeom>
        </p:spPr>
        <p:txBody>
          <a:bodyPr lIns="0" tIns="0" rIns="0" bIns="0" rtlCol="0" anchor="t">
            <a:spAutoFit/>
          </a:bodyPr>
          <a:lstStyle/>
          <a:p>
            <a:pPr algn="just">
              <a:lnSpc>
                <a:spcPts val="5198"/>
              </a:lnSpc>
            </a:pPr>
            <a:r>
              <a:rPr lang="en-US" sz="3712">
                <a:solidFill>
                  <a:srgbClr val="0C0C0B"/>
                </a:solidFill>
                <a:latin typeface="Roboto Condensed"/>
              </a:rPr>
              <a:t>Thơ Đường luật thường sử dụng các biện pháp như ẩn dụ, mượn việc tả cảnh, vịnh vật để nói chí, nói chuyện tình cảm hoặc phản ánh các vấn đề xã hội. </a:t>
            </a:r>
          </a:p>
          <a:p>
            <a:pPr algn="just">
              <a:lnSpc>
                <a:spcPts val="5198"/>
              </a:lnSpc>
            </a:pPr>
            <a:r>
              <a:rPr lang="en-US" sz="3712">
                <a:solidFill>
                  <a:srgbClr val="0C0C0B"/>
                </a:solidFill>
                <a:latin typeface="Roboto Condensed"/>
              </a:rPr>
              <a:t>Em hãy sưu tầm 1-2 tác phẩm thơ vịnh vật của Hồ Xuân Hương và chia sẻ xem nữ sĩ đang “vịnh” về điều gì.</a:t>
            </a:r>
          </a:p>
          <a:p>
            <a:pPr algn="just">
              <a:lnSpc>
                <a:spcPts val="5198"/>
              </a:lnSpc>
              <a:spcBef>
                <a:spcPct val="0"/>
              </a:spcBef>
            </a:pPr>
            <a:endParaRPr lang="en-US" sz="3712">
              <a:solidFill>
                <a:srgbClr val="0C0C0B"/>
              </a:solidFill>
              <a:latin typeface="Roboto Condensed"/>
            </a:endParaRPr>
          </a:p>
        </p:txBody>
      </p:sp>
      <p:sp>
        <p:nvSpPr>
          <p:cNvPr id="8" name="TextBox 8"/>
          <p:cNvSpPr txBox="1"/>
          <p:nvPr/>
        </p:nvSpPr>
        <p:spPr>
          <a:xfrm>
            <a:off x="-1597586" y="4255123"/>
            <a:ext cx="8616174" cy="2086141"/>
          </a:xfrm>
          <a:prstGeom prst="rect">
            <a:avLst/>
          </a:prstGeom>
        </p:spPr>
        <p:txBody>
          <a:bodyPr lIns="0" tIns="0" rIns="0" bIns="0" rtlCol="0" anchor="t">
            <a:spAutoFit/>
          </a:bodyPr>
          <a:lstStyle/>
          <a:p>
            <a:pPr algn="ctr">
              <a:lnSpc>
                <a:spcPts val="8244"/>
              </a:lnSpc>
            </a:pPr>
            <a:r>
              <a:rPr lang="en-US" sz="5889">
                <a:solidFill>
                  <a:srgbClr val="000000"/>
                </a:solidFill>
                <a:latin typeface="#9Slide05 VL Fadilla"/>
              </a:rPr>
              <a:t>Câu hỏi</a:t>
            </a:r>
          </a:p>
          <a:p>
            <a:pPr algn="ctr">
              <a:lnSpc>
                <a:spcPts val="8244"/>
              </a:lnSpc>
              <a:spcBef>
                <a:spcPct val="0"/>
              </a:spcBef>
            </a:pPr>
            <a:r>
              <a:rPr lang="en-US" sz="5889">
                <a:solidFill>
                  <a:srgbClr val="000000"/>
                </a:solidFill>
                <a:latin typeface="#9Slide05 VL Fadilla"/>
              </a:rPr>
              <a:t> tư duy</a:t>
            </a:r>
          </a:p>
        </p:txBody>
      </p:sp>
      <p:grpSp>
        <p:nvGrpSpPr>
          <p:cNvPr id="9" name="Group 9"/>
          <p:cNvGrpSpPr/>
          <p:nvPr/>
        </p:nvGrpSpPr>
        <p:grpSpPr>
          <a:xfrm>
            <a:off x="1028700" y="330930"/>
            <a:ext cx="9126358" cy="1253608"/>
            <a:chOff x="0" y="-241101"/>
            <a:chExt cx="12168477" cy="1671477"/>
          </a:xfrm>
        </p:grpSpPr>
        <p:grpSp>
          <p:nvGrpSpPr>
            <p:cNvPr id="10" name="Group 10"/>
            <p:cNvGrpSpPr/>
            <p:nvPr/>
          </p:nvGrpSpPr>
          <p:grpSpPr>
            <a:xfrm>
              <a:off x="0" y="-241101"/>
              <a:ext cx="12168477" cy="1619618"/>
              <a:chOff x="0" y="-47625"/>
              <a:chExt cx="2403650" cy="319925"/>
            </a:xfrm>
          </p:grpSpPr>
          <p:sp>
            <p:nvSpPr>
              <p:cNvPr id="11" name="Freeform 11"/>
              <p:cNvSpPr/>
              <p:nvPr/>
            </p:nvSpPr>
            <p:spPr>
              <a:xfrm>
                <a:off x="0" y="0"/>
                <a:ext cx="2403650" cy="272300"/>
              </a:xfrm>
              <a:custGeom>
                <a:avLst/>
                <a:gdLst/>
                <a:ahLst/>
                <a:cxnLst/>
                <a:rect l="l" t="t" r="r" b="b"/>
                <a:pathLst>
                  <a:path w="1807789" h="272300">
                    <a:moveTo>
                      <a:pt x="57523" y="0"/>
                    </a:moveTo>
                    <a:lnTo>
                      <a:pt x="1750265" y="0"/>
                    </a:lnTo>
                    <a:cubicBezTo>
                      <a:pt x="1782035" y="0"/>
                      <a:pt x="1807789" y="25754"/>
                      <a:pt x="1807789" y="57523"/>
                    </a:cubicBezTo>
                    <a:lnTo>
                      <a:pt x="1807789" y="214776"/>
                    </a:lnTo>
                    <a:cubicBezTo>
                      <a:pt x="1807789" y="230032"/>
                      <a:pt x="1801728" y="244664"/>
                      <a:pt x="1790941" y="255451"/>
                    </a:cubicBezTo>
                    <a:cubicBezTo>
                      <a:pt x="1780153" y="266239"/>
                      <a:pt x="1765522" y="272300"/>
                      <a:pt x="1750265" y="272300"/>
                    </a:cubicBezTo>
                    <a:lnTo>
                      <a:pt x="57523" y="272300"/>
                    </a:lnTo>
                    <a:cubicBezTo>
                      <a:pt x="42267" y="272300"/>
                      <a:pt x="27636" y="266239"/>
                      <a:pt x="16848" y="255451"/>
                    </a:cubicBezTo>
                    <a:cubicBezTo>
                      <a:pt x="6060" y="244664"/>
                      <a:pt x="0" y="230032"/>
                      <a:pt x="0" y="214776"/>
                    </a:cubicBezTo>
                    <a:lnTo>
                      <a:pt x="0" y="57523"/>
                    </a:lnTo>
                    <a:cubicBezTo>
                      <a:pt x="0" y="42267"/>
                      <a:pt x="6060" y="27636"/>
                      <a:pt x="16848" y="16848"/>
                    </a:cubicBezTo>
                    <a:cubicBezTo>
                      <a:pt x="27636" y="6060"/>
                      <a:pt x="42267" y="0"/>
                      <a:pt x="57523" y="0"/>
                    </a:cubicBezTo>
                    <a:close/>
                  </a:path>
                </a:pathLst>
              </a:custGeom>
              <a:solidFill>
                <a:srgbClr val="C4DFBD"/>
              </a:solidFill>
            </p:spPr>
            <p:txBody>
              <a:bodyPr/>
              <a:lstStyle/>
              <a:p>
                <a:endParaRPr lang="en-GB"/>
              </a:p>
            </p:txBody>
          </p:sp>
          <p:sp>
            <p:nvSpPr>
              <p:cNvPr id="12" name="TextBox 12"/>
              <p:cNvSpPr txBox="1"/>
              <p:nvPr/>
            </p:nvSpPr>
            <p:spPr>
              <a:xfrm>
                <a:off x="0" y="-47625"/>
                <a:ext cx="1807789" cy="319925"/>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230476" y="233467"/>
              <a:ext cx="11707524" cy="1196909"/>
            </a:xfrm>
            <a:prstGeom prst="rect">
              <a:avLst/>
            </a:prstGeom>
          </p:spPr>
          <p:txBody>
            <a:bodyPr wrap="square" lIns="0" tIns="0" rIns="0" bIns="0" rtlCol="0" anchor="t">
              <a:spAutoFit/>
            </a:bodyPr>
            <a:lstStyle/>
            <a:p>
              <a:pPr>
                <a:lnSpc>
                  <a:spcPts val="6999"/>
                </a:lnSpc>
                <a:spcBef>
                  <a:spcPct val="0"/>
                </a:spcBef>
              </a:pPr>
              <a:r>
                <a:rPr lang="en-US" sz="4999" dirty="0">
                  <a:solidFill>
                    <a:srgbClr val="000000"/>
                  </a:solidFill>
                  <a:latin typeface="#9Slide07 SVNUT Triumph Press"/>
                </a:rPr>
                <a:t>3.2. </a:t>
              </a:r>
              <a:r>
                <a:rPr lang="en-US" sz="4999" dirty="0" err="1">
                  <a:solidFill>
                    <a:srgbClr val="000000"/>
                  </a:solidFill>
                  <a:latin typeface="#9Slide07 SVNUT Triumph Press"/>
                </a:rPr>
                <a:t>Khám</a:t>
              </a:r>
              <a:r>
                <a:rPr lang="en-US" sz="4999" dirty="0">
                  <a:solidFill>
                    <a:srgbClr val="000000"/>
                  </a:solidFill>
                  <a:latin typeface="#9Slide07 SVNUT Triumph Press"/>
                </a:rPr>
                <a:t> </a:t>
              </a:r>
              <a:r>
                <a:rPr lang="en-US" sz="4999" dirty="0" err="1">
                  <a:solidFill>
                    <a:srgbClr val="000000"/>
                  </a:solidFill>
                  <a:latin typeface="#9Slide07 SVNUT Triumph Press"/>
                </a:rPr>
                <a:t>phá</a:t>
              </a:r>
              <a:r>
                <a:rPr lang="en-US" sz="4999" dirty="0">
                  <a:solidFill>
                    <a:srgbClr val="000000"/>
                  </a:solidFill>
                  <a:latin typeface="#9Slide07 SVNUT Triumph Press"/>
                </a:rPr>
                <a:t> </a:t>
              </a:r>
              <a:r>
                <a:rPr lang="en-US" sz="4999" dirty="0" err="1">
                  <a:solidFill>
                    <a:srgbClr val="000000"/>
                  </a:solidFill>
                  <a:latin typeface="#9Slide07 SVNUT Triumph Press"/>
                </a:rPr>
                <a:t>văn</a:t>
              </a:r>
              <a:r>
                <a:rPr lang="en-US" sz="4999" dirty="0">
                  <a:solidFill>
                    <a:srgbClr val="000000"/>
                  </a:solidFill>
                  <a:latin typeface="#9Slide07 SVNUT Triumph Press"/>
                </a:rPr>
                <a:t> </a:t>
              </a:r>
              <a:r>
                <a:rPr lang="en-US" sz="4999" dirty="0" err="1">
                  <a:solidFill>
                    <a:srgbClr val="000000"/>
                  </a:solidFill>
                  <a:latin typeface="#9Slide07 SVNUT Triumph Press"/>
                </a:rPr>
                <a:t>bản</a:t>
              </a:r>
              <a:endParaRPr lang="en-US" sz="4999" dirty="0">
                <a:solidFill>
                  <a:srgbClr val="000000"/>
                </a:solidFill>
                <a:latin typeface="#9Slide07 SVNUT Triumph Press"/>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83"/>
            <a:ext cx="23999767" cy="13498599"/>
          </a:xfrm>
          <a:custGeom>
            <a:avLst/>
            <a:gdLst/>
            <a:ahLst/>
            <a:cxnLst/>
            <a:rect l="l" t="t" r="r" b="b"/>
            <a:pathLst>
              <a:path w="23999767" h="13498599">
                <a:moveTo>
                  <a:pt x="0" y="0"/>
                </a:moveTo>
                <a:lnTo>
                  <a:pt x="23999767" y="0"/>
                </a:lnTo>
                <a:lnTo>
                  <a:pt x="23999767" y="13498599"/>
                </a:lnTo>
                <a:lnTo>
                  <a:pt x="0" y="13498599"/>
                </a:lnTo>
                <a:lnTo>
                  <a:pt x="0" y="0"/>
                </a:lnTo>
                <a:close/>
              </a:path>
            </a:pathLst>
          </a:custGeom>
          <a:blipFill>
            <a:blip r:embed="rId6"/>
            <a:stretch>
              <a:fillRect/>
            </a:stretch>
          </a:blipFill>
        </p:spPr>
        <p:txBody>
          <a:bodyPr/>
          <a:lstStyle/>
          <a:p>
            <a:endParaRPr lang="en-GB"/>
          </a:p>
        </p:txBody>
      </p:sp>
      <p:sp>
        <p:nvSpPr>
          <p:cNvPr id="3" name="Freeform 3"/>
          <p:cNvSpPr/>
          <p:nvPr/>
        </p:nvSpPr>
        <p:spPr>
          <a:xfrm>
            <a:off x="7457804" y="8289232"/>
            <a:ext cx="2350359" cy="865974"/>
          </a:xfrm>
          <a:custGeom>
            <a:avLst/>
            <a:gdLst/>
            <a:ahLst/>
            <a:cxnLst/>
            <a:rect l="l" t="t" r="r" b="b"/>
            <a:pathLst>
              <a:path w="2350359" h="865974">
                <a:moveTo>
                  <a:pt x="0" y="0"/>
                </a:moveTo>
                <a:lnTo>
                  <a:pt x="2350358" y="0"/>
                </a:lnTo>
                <a:lnTo>
                  <a:pt x="2350358" y="865974"/>
                </a:lnTo>
                <a:lnTo>
                  <a:pt x="0" y="865974"/>
                </a:lnTo>
                <a:lnTo>
                  <a:pt x="0" y="0"/>
                </a:lnTo>
                <a:close/>
              </a:path>
            </a:pathLst>
          </a:custGeom>
          <a:blipFill>
            <a:blip r:embed="rId7"/>
            <a:stretch>
              <a:fillRect l="-522661" t="-462562" r="-28727" b="-2073872"/>
            </a:stretch>
          </a:blipFill>
        </p:spPr>
        <p:txBody>
          <a:bodyPr/>
          <a:lstStyle/>
          <a:p>
            <a:endParaRPr lang="en-GB"/>
          </a:p>
        </p:txBody>
      </p:sp>
      <p:sp>
        <p:nvSpPr>
          <p:cNvPr id="4" name="Freeform 4"/>
          <p:cNvSpPr/>
          <p:nvPr/>
        </p:nvSpPr>
        <p:spPr>
          <a:xfrm>
            <a:off x="8667506" y="-1290606"/>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8"/>
            <a:stretch>
              <a:fillRect/>
            </a:stretch>
          </a:blipFill>
        </p:spPr>
        <p:txBody>
          <a:bodyPr/>
          <a:lstStyle/>
          <a:p>
            <a:endParaRPr lang="en-GB"/>
          </a:p>
        </p:txBody>
      </p:sp>
      <p:sp>
        <p:nvSpPr>
          <p:cNvPr id="5" name="TextBox 5"/>
          <p:cNvSpPr txBox="1"/>
          <p:nvPr/>
        </p:nvSpPr>
        <p:spPr>
          <a:xfrm>
            <a:off x="1654636" y="373147"/>
            <a:ext cx="9402238" cy="4406652"/>
          </a:xfrm>
          <a:prstGeom prst="rect">
            <a:avLst/>
          </a:prstGeom>
        </p:spPr>
        <p:txBody>
          <a:bodyPr lIns="0" tIns="0" rIns="0" bIns="0" rtlCol="0" anchor="t">
            <a:spAutoFit/>
          </a:bodyPr>
          <a:lstStyle/>
          <a:p>
            <a:pPr>
              <a:lnSpc>
                <a:spcPts val="7000"/>
              </a:lnSpc>
            </a:pPr>
            <a:r>
              <a:rPr lang="en-US" sz="5000">
                <a:solidFill>
                  <a:srgbClr val="5F7D54"/>
                </a:solidFill>
                <a:latin typeface="#9Slide07 SVNUT Triumph Press"/>
              </a:rPr>
              <a:t>c. </a:t>
            </a:r>
          </a:p>
          <a:p>
            <a:pPr>
              <a:lnSpc>
                <a:spcPts val="7000"/>
              </a:lnSpc>
            </a:pPr>
            <a:r>
              <a:rPr lang="en-US" sz="5000">
                <a:solidFill>
                  <a:srgbClr val="5F7D54"/>
                </a:solidFill>
                <a:latin typeface="#9Slide07 SVNUT Triumph Press"/>
              </a:rPr>
              <a:t>Thân em vừa trắng lại vừa tròn</a:t>
            </a:r>
          </a:p>
          <a:p>
            <a:pPr>
              <a:lnSpc>
                <a:spcPts val="7000"/>
              </a:lnSpc>
            </a:pPr>
            <a:r>
              <a:rPr lang="en-US" sz="5000">
                <a:solidFill>
                  <a:srgbClr val="5F7D54"/>
                </a:solidFill>
                <a:latin typeface="#9Slide07 SVNUT Triumph Press"/>
              </a:rPr>
              <a:t>Bảy nổi ba chìm với nước non</a:t>
            </a:r>
          </a:p>
          <a:p>
            <a:pPr>
              <a:lnSpc>
                <a:spcPts val="7000"/>
              </a:lnSpc>
            </a:pPr>
            <a:r>
              <a:rPr lang="en-US" sz="5000">
                <a:solidFill>
                  <a:srgbClr val="5F7D54"/>
                </a:solidFill>
                <a:latin typeface="#9Slide07 SVNUT Triumph Press"/>
              </a:rPr>
              <a:t>_ _ _ _ _ _ _ _ _ _ _ _ _ _</a:t>
            </a:r>
          </a:p>
          <a:p>
            <a:pPr>
              <a:lnSpc>
                <a:spcPts val="7000"/>
              </a:lnSpc>
            </a:pPr>
            <a:r>
              <a:rPr lang="en-US" sz="5000">
                <a:solidFill>
                  <a:srgbClr val="5F7D54"/>
                </a:solidFill>
                <a:latin typeface="#9Slide07 SVNUT Triumph Press"/>
              </a:rPr>
              <a:t>Mà em vẫn giữ tấm lòng son</a:t>
            </a:r>
          </a:p>
        </p:txBody>
      </p:sp>
      <p:sp>
        <p:nvSpPr>
          <p:cNvPr id="6" name="TextBox 6"/>
          <p:cNvSpPr txBox="1"/>
          <p:nvPr/>
        </p:nvSpPr>
        <p:spPr>
          <a:xfrm>
            <a:off x="2116071" y="5357701"/>
            <a:ext cx="8551929" cy="3118487"/>
          </a:xfrm>
          <a:prstGeom prst="rect">
            <a:avLst/>
          </a:prstGeom>
        </p:spPr>
        <p:txBody>
          <a:bodyPr wrap="square" lIns="0" tIns="0" rIns="0" bIns="0" rtlCol="0" anchor="t">
            <a:spAutoFit/>
          </a:bodyPr>
          <a:lstStyle/>
          <a:p>
            <a:pPr algn="just">
              <a:lnSpc>
                <a:spcPts val="8459"/>
              </a:lnSpc>
            </a:pPr>
            <a:r>
              <a:rPr lang="en-US" sz="4699">
                <a:solidFill>
                  <a:srgbClr val="5F7D54"/>
                </a:solidFill>
                <a:latin typeface="Roboto Condensed"/>
              </a:rPr>
              <a:t>A. Sướng khổ mặc dầu tay kẻ nặn</a:t>
            </a:r>
          </a:p>
          <a:p>
            <a:pPr algn="just">
              <a:lnSpc>
                <a:spcPts val="8459"/>
              </a:lnSpc>
            </a:pPr>
            <a:r>
              <a:rPr lang="en-US" sz="4699">
                <a:solidFill>
                  <a:srgbClr val="5F7D54"/>
                </a:solidFill>
                <a:latin typeface="Roboto Condensed"/>
              </a:rPr>
              <a:t>B. Rắn nát mặc dầu tay kẻ nặn</a:t>
            </a:r>
          </a:p>
          <a:p>
            <a:pPr algn="just">
              <a:lnSpc>
                <a:spcPts val="8459"/>
              </a:lnSpc>
            </a:pPr>
            <a:r>
              <a:rPr lang="en-US" sz="4699">
                <a:solidFill>
                  <a:srgbClr val="5F7D54"/>
                </a:solidFill>
                <a:latin typeface="Roboto Condensed"/>
              </a:rPr>
              <a:t>C. Số kiếp mặc dầu tay kẻ nặn</a:t>
            </a:r>
          </a:p>
        </p:txBody>
      </p:sp>
      <p:pic>
        <p:nvPicPr>
          <p:cNvPr id="8" name="30 Second Timer">
            <a:hlinkClick r:id="" action="ppaction://media"/>
            <a:extLst>
              <a:ext uri="{FF2B5EF4-FFF2-40B4-BE49-F238E27FC236}">
                <a16:creationId xmlns:a16="http://schemas.microsoft.com/office/drawing/2014/main" id="{20E944A2-CAF9-A33D-1FE2-DB3194B37745}"/>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4097000" y="723900"/>
            <a:ext cx="3253740" cy="1828800"/>
          </a:xfrm>
          <a:prstGeom prst="ellipse">
            <a:avLst/>
          </a:prstGeom>
          <a:ln>
            <a:noFill/>
          </a:ln>
          <a:effectLst>
            <a:softEdge rad="112500"/>
          </a:effectLst>
        </p:spPr>
      </p:pic>
      <p:sp>
        <p:nvSpPr>
          <p:cNvPr id="9" name="Freeform 5">
            <a:extLst>
              <a:ext uri="{FF2B5EF4-FFF2-40B4-BE49-F238E27FC236}">
                <a16:creationId xmlns:a16="http://schemas.microsoft.com/office/drawing/2014/main" id="{7CD6518F-556E-7188-56C5-13369BDCAA0D}"/>
              </a:ext>
            </a:extLst>
          </p:cNvPr>
          <p:cNvSpPr/>
          <p:nvPr/>
        </p:nvSpPr>
        <p:spPr>
          <a:xfrm>
            <a:off x="838200" y="6591300"/>
            <a:ext cx="1045590" cy="993310"/>
          </a:xfrm>
          <a:custGeom>
            <a:avLst/>
            <a:gdLst/>
            <a:ahLst/>
            <a:cxnLst/>
            <a:rect l="l" t="t" r="r" b="b"/>
            <a:pathLst>
              <a:path w="1045590" h="993310">
                <a:moveTo>
                  <a:pt x="0" y="0"/>
                </a:moveTo>
                <a:lnTo>
                  <a:pt x="1045590" y="0"/>
                </a:lnTo>
                <a:lnTo>
                  <a:pt x="1045590" y="993311"/>
                </a:lnTo>
                <a:lnTo>
                  <a:pt x="0" y="99331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070"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8"/>
                                        </p:tgtEl>
                                      </p:cBhvr>
                                    </p:cmd>
                                  </p:childTnLst>
                                </p:cTn>
                              </p:par>
                            </p:childTnLst>
                          </p:cTn>
                        </p:par>
                      </p:childTnLst>
                    </p:cTn>
                  </p:par>
                </p:childTnLst>
              </p:cTn>
              <p:nextCondLst>
                <p:cond evt="onClick" delay="0">
                  <p:tgtEl>
                    <p:spTgt spid="8"/>
                  </p:tgtEl>
                </p:cond>
              </p:nextCondLst>
            </p:seq>
            <p:video>
              <p:cMediaNode vol="80000">
                <p:cTn id="18" fill="hold" display="0">
                  <p:stCondLst>
                    <p:cond delay="indefinite"/>
                  </p:stCondLst>
                </p:cTn>
                <p:tgtEl>
                  <p:spTgt spid="8"/>
                </p:tgtEl>
              </p:cMediaNode>
            </p:video>
          </p:childTnLst>
        </p:cTn>
      </p:par>
    </p:tnLst>
    <p:bldLst>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9000"/>
            </a:blip>
            <a:stretch>
              <a:fillRect l="-27462" r="-27462" b="-289203"/>
            </a:stretch>
          </a:blipFill>
        </p:spPr>
        <p:txBody>
          <a:bodyPr/>
          <a:lstStyle/>
          <a:p>
            <a:endParaRPr lang="en-GB"/>
          </a:p>
        </p:txBody>
      </p:sp>
      <p:sp>
        <p:nvSpPr>
          <p:cNvPr id="3" name="Freeform 3"/>
          <p:cNvSpPr/>
          <p:nvPr/>
        </p:nvSpPr>
        <p:spPr>
          <a:xfrm>
            <a:off x="8667506" y="-1290606"/>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3"/>
            <a:stretch>
              <a:fillRect/>
            </a:stretch>
          </a:blipFill>
        </p:spPr>
        <p:txBody>
          <a:bodyPr/>
          <a:lstStyle/>
          <a:p>
            <a:endParaRPr lang="en-GB"/>
          </a:p>
        </p:txBody>
      </p:sp>
      <p:sp>
        <p:nvSpPr>
          <p:cNvPr id="4" name="Freeform 4"/>
          <p:cNvSpPr/>
          <p:nvPr/>
        </p:nvSpPr>
        <p:spPr>
          <a:xfrm>
            <a:off x="5368714" y="2669991"/>
            <a:ext cx="12019920" cy="7242002"/>
          </a:xfrm>
          <a:custGeom>
            <a:avLst/>
            <a:gdLst/>
            <a:ahLst/>
            <a:cxnLst/>
            <a:rect l="l" t="t" r="r" b="b"/>
            <a:pathLst>
              <a:path w="12019920" h="7242002">
                <a:moveTo>
                  <a:pt x="0" y="0"/>
                </a:moveTo>
                <a:lnTo>
                  <a:pt x="12019920" y="0"/>
                </a:lnTo>
                <a:lnTo>
                  <a:pt x="12019920" y="7242002"/>
                </a:lnTo>
                <a:lnTo>
                  <a:pt x="0" y="72420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0" y="3086100"/>
            <a:ext cx="5963478" cy="4114800"/>
          </a:xfrm>
          <a:custGeom>
            <a:avLst/>
            <a:gdLst/>
            <a:ahLst/>
            <a:cxnLst/>
            <a:rect l="l" t="t" r="r" b="b"/>
            <a:pathLst>
              <a:path w="5963478" h="4114800">
                <a:moveTo>
                  <a:pt x="0" y="0"/>
                </a:moveTo>
                <a:lnTo>
                  <a:pt x="5963478" y="0"/>
                </a:lnTo>
                <a:lnTo>
                  <a:pt x="596347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Freeform 6"/>
          <p:cNvSpPr/>
          <p:nvPr/>
        </p:nvSpPr>
        <p:spPr>
          <a:xfrm>
            <a:off x="12287006" y="-376206"/>
            <a:ext cx="6197266" cy="3780332"/>
          </a:xfrm>
          <a:custGeom>
            <a:avLst/>
            <a:gdLst/>
            <a:ahLst/>
            <a:cxnLst/>
            <a:rect l="l" t="t" r="r" b="b"/>
            <a:pathLst>
              <a:path w="6197266" h="3780332">
                <a:moveTo>
                  <a:pt x="0" y="0"/>
                </a:moveTo>
                <a:lnTo>
                  <a:pt x="6197266" y="0"/>
                </a:lnTo>
                <a:lnTo>
                  <a:pt x="6197266" y="3780332"/>
                </a:lnTo>
                <a:lnTo>
                  <a:pt x="0" y="3780332"/>
                </a:lnTo>
                <a:lnTo>
                  <a:pt x="0" y="0"/>
                </a:lnTo>
                <a:close/>
              </a:path>
            </a:pathLst>
          </a:custGeom>
          <a:blipFill>
            <a:blip r:embed="rId8"/>
            <a:stretch>
              <a:fillRect/>
            </a:stretch>
          </a:blipFill>
        </p:spPr>
        <p:txBody>
          <a:bodyPr/>
          <a:lstStyle/>
          <a:p>
            <a:endParaRPr lang="en-GB"/>
          </a:p>
        </p:txBody>
      </p:sp>
      <p:sp>
        <p:nvSpPr>
          <p:cNvPr id="7" name="TextBox 7"/>
          <p:cNvSpPr txBox="1"/>
          <p:nvPr/>
        </p:nvSpPr>
        <p:spPr>
          <a:xfrm>
            <a:off x="-1597586" y="4255123"/>
            <a:ext cx="8616174" cy="2086141"/>
          </a:xfrm>
          <a:prstGeom prst="rect">
            <a:avLst/>
          </a:prstGeom>
        </p:spPr>
        <p:txBody>
          <a:bodyPr lIns="0" tIns="0" rIns="0" bIns="0" rtlCol="0" anchor="t">
            <a:spAutoFit/>
          </a:bodyPr>
          <a:lstStyle/>
          <a:p>
            <a:pPr algn="ctr">
              <a:lnSpc>
                <a:spcPts val="8244"/>
              </a:lnSpc>
            </a:pPr>
            <a:r>
              <a:rPr lang="en-US" sz="5889">
                <a:solidFill>
                  <a:srgbClr val="000000"/>
                </a:solidFill>
                <a:latin typeface="#9Slide05 VL Fadilla"/>
              </a:rPr>
              <a:t>Câu hỏi</a:t>
            </a:r>
          </a:p>
          <a:p>
            <a:pPr algn="ctr">
              <a:lnSpc>
                <a:spcPts val="8244"/>
              </a:lnSpc>
              <a:spcBef>
                <a:spcPct val="0"/>
              </a:spcBef>
            </a:pPr>
            <a:r>
              <a:rPr lang="en-US" sz="5889">
                <a:solidFill>
                  <a:srgbClr val="000000"/>
                </a:solidFill>
                <a:latin typeface="#9Slide05 VL Fadilla"/>
              </a:rPr>
              <a:t> tư duy</a:t>
            </a:r>
          </a:p>
        </p:txBody>
      </p:sp>
      <p:grpSp>
        <p:nvGrpSpPr>
          <p:cNvPr id="8" name="Group 8"/>
          <p:cNvGrpSpPr/>
          <p:nvPr/>
        </p:nvGrpSpPr>
        <p:grpSpPr>
          <a:xfrm>
            <a:off x="1028700" y="330930"/>
            <a:ext cx="11062034" cy="1253608"/>
            <a:chOff x="0" y="-241101"/>
            <a:chExt cx="14749379" cy="1671477"/>
          </a:xfrm>
        </p:grpSpPr>
        <p:grpSp>
          <p:nvGrpSpPr>
            <p:cNvPr id="9" name="Group 9"/>
            <p:cNvGrpSpPr/>
            <p:nvPr/>
          </p:nvGrpSpPr>
          <p:grpSpPr>
            <a:xfrm>
              <a:off x="0" y="-241101"/>
              <a:ext cx="14477999" cy="1619618"/>
              <a:chOff x="0" y="-47625"/>
              <a:chExt cx="2859852" cy="319925"/>
            </a:xfrm>
          </p:grpSpPr>
          <p:sp>
            <p:nvSpPr>
              <p:cNvPr id="10" name="Freeform 10"/>
              <p:cNvSpPr/>
              <p:nvPr/>
            </p:nvSpPr>
            <p:spPr>
              <a:xfrm>
                <a:off x="0" y="0"/>
                <a:ext cx="2859852" cy="272300"/>
              </a:xfrm>
              <a:custGeom>
                <a:avLst/>
                <a:gdLst/>
                <a:ahLst/>
                <a:cxnLst/>
                <a:rect l="l" t="t" r="r" b="b"/>
                <a:pathLst>
                  <a:path w="1807789" h="272300">
                    <a:moveTo>
                      <a:pt x="57523" y="0"/>
                    </a:moveTo>
                    <a:lnTo>
                      <a:pt x="1750265" y="0"/>
                    </a:lnTo>
                    <a:cubicBezTo>
                      <a:pt x="1782035" y="0"/>
                      <a:pt x="1807789" y="25754"/>
                      <a:pt x="1807789" y="57523"/>
                    </a:cubicBezTo>
                    <a:lnTo>
                      <a:pt x="1807789" y="214776"/>
                    </a:lnTo>
                    <a:cubicBezTo>
                      <a:pt x="1807789" y="230032"/>
                      <a:pt x="1801728" y="244664"/>
                      <a:pt x="1790941" y="255451"/>
                    </a:cubicBezTo>
                    <a:cubicBezTo>
                      <a:pt x="1780153" y="266239"/>
                      <a:pt x="1765522" y="272300"/>
                      <a:pt x="1750265" y="272300"/>
                    </a:cubicBezTo>
                    <a:lnTo>
                      <a:pt x="57523" y="272300"/>
                    </a:lnTo>
                    <a:cubicBezTo>
                      <a:pt x="42267" y="272300"/>
                      <a:pt x="27636" y="266239"/>
                      <a:pt x="16848" y="255451"/>
                    </a:cubicBezTo>
                    <a:cubicBezTo>
                      <a:pt x="6060" y="244664"/>
                      <a:pt x="0" y="230032"/>
                      <a:pt x="0" y="214776"/>
                    </a:cubicBezTo>
                    <a:lnTo>
                      <a:pt x="0" y="57523"/>
                    </a:lnTo>
                    <a:cubicBezTo>
                      <a:pt x="0" y="42267"/>
                      <a:pt x="6060" y="27636"/>
                      <a:pt x="16848" y="16848"/>
                    </a:cubicBezTo>
                    <a:cubicBezTo>
                      <a:pt x="27636" y="6060"/>
                      <a:pt x="42267" y="0"/>
                      <a:pt x="57523" y="0"/>
                    </a:cubicBezTo>
                    <a:close/>
                  </a:path>
                </a:pathLst>
              </a:custGeom>
              <a:solidFill>
                <a:srgbClr val="C4DFBD"/>
              </a:solidFill>
            </p:spPr>
            <p:txBody>
              <a:bodyPr/>
              <a:lstStyle/>
              <a:p>
                <a:endParaRPr lang="en-GB"/>
              </a:p>
            </p:txBody>
          </p:sp>
          <p:sp>
            <p:nvSpPr>
              <p:cNvPr id="11" name="TextBox 11"/>
              <p:cNvSpPr txBox="1"/>
              <p:nvPr/>
            </p:nvSpPr>
            <p:spPr>
              <a:xfrm>
                <a:off x="0" y="-47625"/>
                <a:ext cx="1807789" cy="319925"/>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230476" y="233467"/>
              <a:ext cx="14518903" cy="1196909"/>
            </a:xfrm>
            <a:prstGeom prst="rect">
              <a:avLst/>
            </a:prstGeom>
          </p:spPr>
          <p:txBody>
            <a:bodyPr wrap="square" lIns="0" tIns="0" rIns="0" bIns="0" rtlCol="0" anchor="t">
              <a:spAutoFit/>
            </a:bodyPr>
            <a:lstStyle/>
            <a:p>
              <a:pPr>
                <a:lnSpc>
                  <a:spcPts val="6999"/>
                </a:lnSpc>
                <a:spcBef>
                  <a:spcPct val="0"/>
                </a:spcBef>
              </a:pPr>
              <a:r>
                <a:rPr lang="en-US" sz="4999" dirty="0">
                  <a:solidFill>
                    <a:srgbClr val="000000"/>
                  </a:solidFill>
                  <a:latin typeface="#9Slide07 SVNUT Triumph Press"/>
                </a:rPr>
                <a:t>3.2. </a:t>
              </a:r>
              <a:r>
                <a:rPr lang="en-US" sz="4999" dirty="0" err="1">
                  <a:solidFill>
                    <a:srgbClr val="000000"/>
                  </a:solidFill>
                  <a:latin typeface="#9Slide07 SVNUT Triumph Press"/>
                </a:rPr>
                <a:t>Khám</a:t>
              </a:r>
              <a:r>
                <a:rPr lang="en-US" sz="4999" dirty="0">
                  <a:solidFill>
                    <a:srgbClr val="000000"/>
                  </a:solidFill>
                  <a:latin typeface="#9Slide07 SVNUT Triumph Press"/>
                </a:rPr>
                <a:t> </a:t>
              </a:r>
              <a:r>
                <a:rPr lang="en-US" sz="4999" dirty="0" err="1">
                  <a:solidFill>
                    <a:srgbClr val="000000"/>
                  </a:solidFill>
                  <a:latin typeface="#9Slide07 SVNUT Triumph Press"/>
                </a:rPr>
                <a:t>phá</a:t>
              </a:r>
              <a:r>
                <a:rPr lang="en-US" sz="4999" dirty="0">
                  <a:solidFill>
                    <a:srgbClr val="000000"/>
                  </a:solidFill>
                  <a:latin typeface="#9Slide07 SVNUT Triumph Press"/>
                </a:rPr>
                <a:t> </a:t>
              </a:r>
              <a:r>
                <a:rPr lang="en-US" sz="4999" dirty="0" err="1">
                  <a:solidFill>
                    <a:srgbClr val="000000"/>
                  </a:solidFill>
                  <a:latin typeface="#9Slide07 SVNUT Triumph Press"/>
                </a:rPr>
                <a:t>văn</a:t>
              </a:r>
              <a:r>
                <a:rPr lang="en-US" sz="4999" dirty="0">
                  <a:solidFill>
                    <a:srgbClr val="000000"/>
                  </a:solidFill>
                  <a:latin typeface="#9Slide07 SVNUT Triumph Press"/>
                </a:rPr>
                <a:t> </a:t>
              </a:r>
              <a:r>
                <a:rPr lang="en-US" sz="4999" dirty="0" err="1">
                  <a:solidFill>
                    <a:srgbClr val="000000"/>
                  </a:solidFill>
                  <a:latin typeface="#9Slide07 SVNUT Triumph Press"/>
                </a:rPr>
                <a:t>bản</a:t>
              </a:r>
              <a:endParaRPr lang="en-US" sz="4999" dirty="0">
                <a:solidFill>
                  <a:srgbClr val="000000"/>
                </a:solidFill>
                <a:latin typeface="#9Slide07 SVNUT Triumph Press"/>
              </a:endParaRPr>
            </a:p>
          </p:txBody>
        </p:sp>
      </p:grpSp>
      <p:sp>
        <p:nvSpPr>
          <p:cNvPr id="13" name="TextBox 13"/>
          <p:cNvSpPr txBox="1"/>
          <p:nvPr/>
        </p:nvSpPr>
        <p:spPr>
          <a:xfrm>
            <a:off x="6773656" y="5076825"/>
            <a:ext cx="9628019" cy="2601168"/>
          </a:xfrm>
          <a:prstGeom prst="rect">
            <a:avLst/>
          </a:prstGeom>
        </p:spPr>
        <p:txBody>
          <a:bodyPr lIns="0" tIns="0" rIns="0" bIns="0" rtlCol="0" anchor="t">
            <a:spAutoFit/>
          </a:bodyPr>
          <a:lstStyle/>
          <a:p>
            <a:pPr algn="just">
              <a:lnSpc>
                <a:spcPts val="5198"/>
              </a:lnSpc>
              <a:spcBef>
                <a:spcPct val="0"/>
              </a:spcBef>
            </a:pPr>
            <a:r>
              <a:rPr lang="en-US" sz="3712">
                <a:solidFill>
                  <a:srgbClr val="0C0C0B"/>
                </a:solidFill>
                <a:latin typeface="Roboto Condensed"/>
              </a:rPr>
              <a:t> Bài thơ </a:t>
            </a:r>
            <a:r>
              <a:rPr lang="en-US" sz="3712">
                <a:solidFill>
                  <a:srgbClr val="0C0C0B"/>
                </a:solidFill>
                <a:latin typeface="Roboto Condensed Italics"/>
              </a:rPr>
              <a:t>Mời trầu </a:t>
            </a:r>
            <a:r>
              <a:rPr lang="en-US" sz="3712">
                <a:solidFill>
                  <a:srgbClr val="0C0C0B"/>
                </a:solidFill>
                <a:latin typeface="Roboto Condensed"/>
              </a:rPr>
              <a:t>đã bày tỏ quan điểm và khát vọng hạnh phúc của người phụ nữ xưa. Còn đối với em, quan niệm về hạnh phúc của em là gì? Làm thế nào để có thể chạm tới hạnh phúc?</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9000"/>
            </a:blip>
            <a:stretch>
              <a:fillRect l="-27462" r="-27462" b="-289203"/>
            </a:stretch>
          </a:blipFill>
        </p:spPr>
        <p:txBody>
          <a:bodyPr/>
          <a:lstStyle/>
          <a:p>
            <a:endParaRPr lang="en-GB"/>
          </a:p>
        </p:txBody>
      </p:sp>
      <p:sp>
        <p:nvSpPr>
          <p:cNvPr id="4" name="TextBox 4"/>
          <p:cNvSpPr txBox="1"/>
          <p:nvPr/>
        </p:nvSpPr>
        <p:spPr>
          <a:xfrm>
            <a:off x="8947485" y="534104"/>
            <a:ext cx="7809220" cy="1472332"/>
          </a:xfrm>
          <a:prstGeom prst="rect">
            <a:avLst/>
          </a:prstGeom>
        </p:spPr>
        <p:txBody>
          <a:bodyPr lIns="0" tIns="0" rIns="0" bIns="0" rtlCol="0" anchor="t">
            <a:spAutoFit/>
          </a:bodyPr>
          <a:lstStyle/>
          <a:p>
            <a:pPr algn="ctr">
              <a:lnSpc>
                <a:spcPts val="12001"/>
              </a:lnSpc>
              <a:spcBef>
                <a:spcPct val="0"/>
              </a:spcBef>
            </a:pPr>
            <a:r>
              <a:rPr lang="en-US" sz="8572">
                <a:solidFill>
                  <a:srgbClr val="013219"/>
                </a:solidFill>
                <a:latin typeface="Fraunces Bold"/>
              </a:rPr>
              <a:t>4. LUYỆN TẬP</a:t>
            </a:r>
          </a:p>
        </p:txBody>
      </p:sp>
      <p:grpSp>
        <p:nvGrpSpPr>
          <p:cNvPr id="5" name="Group 5"/>
          <p:cNvGrpSpPr/>
          <p:nvPr/>
        </p:nvGrpSpPr>
        <p:grpSpPr>
          <a:xfrm>
            <a:off x="492773" y="1240555"/>
            <a:ext cx="7470676" cy="7470676"/>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1EFC8"/>
            </a:solidFill>
          </p:spPr>
          <p:txBody>
            <a:bodyPr/>
            <a:lstStyle/>
            <a:p>
              <a:endParaRPr lang="en-GB"/>
            </a:p>
          </p:txBody>
        </p:sp>
        <p:sp>
          <p:nvSpPr>
            <p:cNvPr id="7" name="TextBox 7"/>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862469" y="3007377"/>
            <a:ext cx="6731286" cy="3076059"/>
          </a:xfrm>
          <a:prstGeom prst="rect">
            <a:avLst/>
          </a:prstGeom>
        </p:spPr>
        <p:txBody>
          <a:bodyPr lIns="0" tIns="0" rIns="0" bIns="0" rtlCol="0" anchor="t">
            <a:spAutoFit/>
          </a:bodyPr>
          <a:lstStyle/>
          <a:p>
            <a:pPr algn="ctr">
              <a:lnSpc>
                <a:spcPts val="6849"/>
              </a:lnSpc>
            </a:pPr>
            <a:r>
              <a:rPr lang="en-US" sz="4999">
                <a:solidFill>
                  <a:srgbClr val="000000"/>
                </a:solidFill>
                <a:latin typeface="Roboto Condensed"/>
              </a:rPr>
              <a:t>Trò chơi:</a:t>
            </a:r>
          </a:p>
          <a:p>
            <a:pPr algn="ctr">
              <a:lnSpc>
                <a:spcPts val="8904"/>
              </a:lnSpc>
            </a:pPr>
            <a:r>
              <a:rPr lang="en-US" sz="6499">
                <a:solidFill>
                  <a:srgbClr val="000000"/>
                </a:solidFill>
                <a:latin typeface="#9Slide06 ThuPhap Thien An"/>
              </a:rPr>
              <a:t>Ai hiểu </a:t>
            </a:r>
          </a:p>
          <a:p>
            <a:pPr algn="ctr">
              <a:lnSpc>
                <a:spcPts val="8904"/>
              </a:lnSpc>
            </a:pPr>
            <a:r>
              <a:rPr lang="en-US" sz="6499">
                <a:solidFill>
                  <a:srgbClr val="000000"/>
                </a:solidFill>
                <a:latin typeface="#9Slide06 ThuPhap Thien An"/>
              </a:rPr>
              <a:t>nàng Xuân Hương?</a:t>
            </a:r>
          </a:p>
        </p:txBody>
      </p:sp>
      <p:grpSp>
        <p:nvGrpSpPr>
          <p:cNvPr id="9" name="Group 9"/>
          <p:cNvGrpSpPr/>
          <p:nvPr/>
        </p:nvGrpSpPr>
        <p:grpSpPr>
          <a:xfrm>
            <a:off x="8556969" y="3285950"/>
            <a:ext cx="8702331" cy="4531467"/>
            <a:chOff x="0" y="0"/>
            <a:chExt cx="2291972" cy="1193473"/>
          </a:xfrm>
        </p:grpSpPr>
        <p:sp>
          <p:nvSpPr>
            <p:cNvPr id="10" name="Freeform 10"/>
            <p:cNvSpPr/>
            <p:nvPr/>
          </p:nvSpPr>
          <p:spPr>
            <a:xfrm>
              <a:off x="0" y="0"/>
              <a:ext cx="2291972" cy="1193473"/>
            </a:xfrm>
            <a:custGeom>
              <a:avLst/>
              <a:gdLst/>
              <a:ahLst/>
              <a:cxnLst/>
              <a:rect l="l" t="t" r="r" b="b"/>
              <a:pathLst>
                <a:path w="2291972" h="1193473">
                  <a:moveTo>
                    <a:pt x="45372" y="0"/>
                  </a:moveTo>
                  <a:lnTo>
                    <a:pt x="2246601" y="0"/>
                  </a:lnTo>
                  <a:cubicBezTo>
                    <a:pt x="2271659" y="0"/>
                    <a:pt x="2291972" y="20314"/>
                    <a:pt x="2291972" y="45372"/>
                  </a:cubicBezTo>
                  <a:lnTo>
                    <a:pt x="2291972" y="1148101"/>
                  </a:lnTo>
                  <a:cubicBezTo>
                    <a:pt x="2291972" y="1173159"/>
                    <a:pt x="2271659" y="1193473"/>
                    <a:pt x="2246601" y="1193473"/>
                  </a:cubicBezTo>
                  <a:lnTo>
                    <a:pt x="45372" y="1193473"/>
                  </a:lnTo>
                  <a:cubicBezTo>
                    <a:pt x="20314" y="1193473"/>
                    <a:pt x="0" y="1173159"/>
                    <a:pt x="0" y="1148101"/>
                  </a:cubicBezTo>
                  <a:lnTo>
                    <a:pt x="0" y="45372"/>
                  </a:lnTo>
                  <a:cubicBezTo>
                    <a:pt x="0" y="20314"/>
                    <a:pt x="20314" y="0"/>
                    <a:pt x="45372" y="0"/>
                  </a:cubicBezTo>
                  <a:close/>
                </a:path>
              </a:pathLst>
            </a:custGeom>
            <a:solidFill>
              <a:srgbClr val="ECF8E9"/>
            </a:solidFill>
          </p:spPr>
          <p:txBody>
            <a:bodyPr/>
            <a:lstStyle/>
            <a:p>
              <a:endParaRPr lang="en-GB"/>
            </a:p>
          </p:txBody>
        </p:sp>
        <p:sp>
          <p:nvSpPr>
            <p:cNvPr id="11" name="TextBox 11"/>
            <p:cNvSpPr txBox="1"/>
            <p:nvPr/>
          </p:nvSpPr>
          <p:spPr>
            <a:xfrm>
              <a:off x="0" y="-85725"/>
              <a:ext cx="2291972" cy="1279198"/>
            </a:xfrm>
            <a:prstGeom prst="rect">
              <a:avLst/>
            </a:prstGeom>
          </p:spPr>
          <p:txBody>
            <a:bodyPr lIns="50800" tIns="50800" rIns="50800" bIns="50800" rtlCol="0" anchor="ctr"/>
            <a:lstStyle/>
            <a:p>
              <a:pPr algn="just">
                <a:lnSpc>
                  <a:spcPts val="4900"/>
                </a:lnSpc>
              </a:pPr>
              <a:endParaRPr/>
            </a:p>
          </p:txBody>
        </p:sp>
      </p:grpSp>
      <p:sp>
        <p:nvSpPr>
          <p:cNvPr id="12" name="TextBox 12"/>
          <p:cNvSpPr txBox="1"/>
          <p:nvPr/>
        </p:nvSpPr>
        <p:spPr>
          <a:xfrm>
            <a:off x="8850484" y="4521594"/>
            <a:ext cx="8115300" cy="3118877"/>
          </a:xfrm>
          <a:prstGeom prst="rect">
            <a:avLst/>
          </a:prstGeom>
        </p:spPr>
        <p:txBody>
          <a:bodyPr lIns="0" tIns="0" rIns="0" bIns="0" rtlCol="0" anchor="t">
            <a:spAutoFit/>
          </a:bodyPr>
          <a:lstStyle/>
          <a:p>
            <a:pPr algn="just">
              <a:lnSpc>
                <a:spcPts val="4991"/>
              </a:lnSpc>
            </a:pPr>
            <a:r>
              <a:rPr lang="en-US" sz="3565">
                <a:solidFill>
                  <a:srgbClr val="0C0C0B"/>
                </a:solidFill>
                <a:latin typeface="Roboto Condensed Bold"/>
              </a:rPr>
              <a:t>Nhiệm vụ 1: </a:t>
            </a:r>
          </a:p>
          <a:p>
            <a:pPr marL="769693" lvl="1" indent="-384846" algn="just">
              <a:lnSpc>
                <a:spcPts val="4991"/>
              </a:lnSpc>
              <a:buFont typeface="Arial"/>
              <a:buChar char="•"/>
            </a:pPr>
            <a:r>
              <a:rPr lang="en-US" sz="3565">
                <a:solidFill>
                  <a:srgbClr val="0C0C0B"/>
                </a:solidFill>
                <a:latin typeface="Roboto Condensed"/>
              </a:rPr>
              <a:t>HS sẽ lắng nghe câu hỏi và trả lời miệng.</a:t>
            </a:r>
          </a:p>
          <a:p>
            <a:pPr marL="769693" lvl="1" indent="-384846" algn="just">
              <a:lnSpc>
                <a:spcPts val="4991"/>
              </a:lnSpc>
              <a:buFont typeface="Arial"/>
              <a:buChar char="•"/>
            </a:pPr>
            <a:r>
              <a:rPr lang="en-US" sz="3565">
                <a:solidFill>
                  <a:srgbClr val="0C0C0B"/>
                </a:solidFill>
                <a:latin typeface="Roboto Condensed"/>
              </a:rPr>
              <a:t>HS giành quyền trả lời bằng cách giơ tay.</a:t>
            </a:r>
          </a:p>
          <a:p>
            <a:pPr marL="769693" lvl="1" indent="-384846" algn="just">
              <a:lnSpc>
                <a:spcPts val="4991"/>
              </a:lnSpc>
              <a:buFont typeface="Arial"/>
              <a:buChar char="•"/>
            </a:pPr>
            <a:r>
              <a:rPr lang="en-US" sz="3565">
                <a:solidFill>
                  <a:srgbClr val="0C0C0B"/>
                </a:solidFill>
                <a:latin typeface="Roboto Condensed"/>
              </a:rPr>
              <a:t>Mỗi câu trả lời đúng HS nhận được 5 điểm ClassDojo/ điểm tích cực.</a:t>
            </a:r>
          </a:p>
        </p:txBody>
      </p:sp>
      <p:grpSp>
        <p:nvGrpSpPr>
          <p:cNvPr id="13" name="Group 13"/>
          <p:cNvGrpSpPr/>
          <p:nvPr/>
        </p:nvGrpSpPr>
        <p:grpSpPr>
          <a:xfrm>
            <a:off x="12089828" y="2709404"/>
            <a:ext cx="1636612" cy="1636612"/>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37652"/>
              </a:stretch>
            </a:blipFill>
          </p:spPr>
          <p:txBody>
            <a:bodyPr/>
            <a:lstStyle/>
            <a:p>
              <a:endParaRPr lang="en-GB"/>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49000"/>
            </a:blip>
            <a:stretch>
              <a:fillRect l="-27462" r="-27462" b="-289203"/>
            </a:stretch>
          </a:blipFill>
        </p:spPr>
        <p:txBody>
          <a:bodyPr/>
          <a:lstStyle/>
          <a:p>
            <a:endParaRPr lang="en-GB"/>
          </a:p>
        </p:txBody>
      </p:sp>
      <p:grpSp>
        <p:nvGrpSpPr>
          <p:cNvPr id="4" name="Group 4"/>
          <p:cNvGrpSpPr/>
          <p:nvPr/>
        </p:nvGrpSpPr>
        <p:grpSpPr>
          <a:xfrm>
            <a:off x="149505" y="2333458"/>
            <a:ext cx="5620083" cy="5620083"/>
            <a:chOff x="0" y="0"/>
            <a:chExt cx="7493444" cy="7493444"/>
          </a:xfrm>
        </p:grpSpPr>
        <p:grpSp>
          <p:nvGrpSpPr>
            <p:cNvPr id="5" name="Group 5"/>
            <p:cNvGrpSpPr/>
            <p:nvPr/>
          </p:nvGrpSpPr>
          <p:grpSpPr>
            <a:xfrm>
              <a:off x="0" y="0"/>
              <a:ext cx="7493444" cy="749344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4DFBD"/>
              </a:solidFill>
            </p:spPr>
            <p:txBody>
              <a:bodyPr/>
              <a:lstStyle/>
              <a:p>
                <a:endParaRPr lang="en-GB"/>
              </a:p>
            </p:txBody>
          </p:sp>
          <p:sp>
            <p:nvSpPr>
              <p:cNvPr id="7" name="TextBox 7"/>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420355" y="1813868"/>
              <a:ext cx="6153967" cy="2800539"/>
            </a:xfrm>
            <a:prstGeom prst="rect">
              <a:avLst/>
            </a:prstGeom>
          </p:spPr>
          <p:txBody>
            <a:bodyPr lIns="0" tIns="0" rIns="0" bIns="0" rtlCol="0" anchor="t">
              <a:spAutoFit/>
            </a:bodyPr>
            <a:lstStyle/>
            <a:p>
              <a:pPr algn="ctr">
                <a:lnSpc>
                  <a:spcPts val="4696"/>
                </a:lnSpc>
              </a:pPr>
              <a:r>
                <a:rPr lang="en-US" sz="3428">
                  <a:solidFill>
                    <a:srgbClr val="000000"/>
                  </a:solidFill>
                  <a:latin typeface="Roboto Condensed"/>
                </a:rPr>
                <a:t>Trò chơi:</a:t>
              </a:r>
            </a:p>
            <a:p>
              <a:pPr algn="ctr">
                <a:lnSpc>
                  <a:spcPts val="6105"/>
                </a:lnSpc>
              </a:pPr>
              <a:r>
                <a:rPr lang="en-US" sz="4456">
                  <a:solidFill>
                    <a:srgbClr val="000000"/>
                  </a:solidFill>
                  <a:latin typeface="#9Slide06 ThuPhap Thien An"/>
                </a:rPr>
                <a:t>Ai hiểu </a:t>
              </a:r>
            </a:p>
            <a:p>
              <a:pPr algn="ctr">
                <a:lnSpc>
                  <a:spcPts val="6105"/>
                </a:lnSpc>
              </a:pPr>
              <a:r>
                <a:rPr lang="en-US" sz="4456">
                  <a:solidFill>
                    <a:srgbClr val="000000"/>
                  </a:solidFill>
                  <a:latin typeface="#9Slide06 ThuPhap Thien An"/>
                </a:rPr>
                <a:t>nàng Xuân Hương?</a:t>
              </a:r>
            </a:p>
          </p:txBody>
        </p:sp>
      </p:grpSp>
      <p:grpSp>
        <p:nvGrpSpPr>
          <p:cNvPr id="9" name="Group 9"/>
          <p:cNvGrpSpPr/>
          <p:nvPr/>
        </p:nvGrpSpPr>
        <p:grpSpPr>
          <a:xfrm>
            <a:off x="6489533" y="2143197"/>
            <a:ext cx="11206075" cy="6409275"/>
            <a:chOff x="0" y="0"/>
            <a:chExt cx="2951394" cy="1688039"/>
          </a:xfrm>
        </p:grpSpPr>
        <p:sp>
          <p:nvSpPr>
            <p:cNvPr id="10" name="Freeform 10"/>
            <p:cNvSpPr/>
            <p:nvPr/>
          </p:nvSpPr>
          <p:spPr>
            <a:xfrm>
              <a:off x="0" y="0"/>
              <a:ext cx="2951394" cy="1688039"/>
            </a:xfrm>
            <a:custGeom>
              <a:avLst/>
              <a:gdLst/>
              <a:ahLst/>
              <a:cxnLst/>
              <a:rect l="l" t="t" r="r" b="b"/>
              <a:pathLst>
                <a:path w="2951394" h="1688039">
                  <a:moveTo>
                    <a:pt x="35234" y="0"/>
                  </a:moveTo>
                  <a:lnTo>
                    <a:pt x="2916160" y="0"/>
                  </a:lnTo>
                  <a:cubicBezTo>
                    <a:pt x="2935619" y="0"/>
                    <a:pt x="2951394" y="15775"/>
                    <a:pt x="2951394" y="35234"/>
                  </a:cubicBezTo>
                  <a:lnTo>
                    <a:pt x="2951394" y="1652805"/>
                  </a:lnTo>
                  <a:cubicBezTo>
                    <a:pt x="2951394" y="1662150"/>
                    <a:pt x="2947682" y="1671112"/>
                    <a:pt x="2941074" y="1677719"/>
                  </a:cubicBezTo>
                  <a:cubicBezTo>
                    <a:pt x="2934467" y="1684327"/>
                    <a:pt x="2925505" y="1688039"/>
                    <a:pt x="2916160" y="1688039"/>
                  </a:cubicBezTo>
                  <a:lnTo>
                    <a:pt x="35234" y="1688039"/>
                  </a:lnTo>
                  <a:cubicBezTo>
                    <a:pt x="15775" y="1688039"/>
                    <a:pt x="0" y="1672264"/>
                    <a:pt x="0" y="1652805"/>
                  </a:cubicBezTo>
                  <a:lnTo>
                    <a:pt x="0" y="35234"/>
                  </a:lnTo>
                  <a:cubicBezTo>
                    <a:pt x="0" y="25890"/>
                    <a:pt x="3712" y="16928"/>
                    <a:pt x="10320" y="10320"/>
                  </a:cubicBezTo>
                  <a:cubicBezTo>
                    <a:pt x="16928" y="3712"/>
                    <a:pt x="25890" y="0"/>
                    <a:pt x="35234" y="0"/>
                  </a:cubicBezTo>
                  <a:close/>
                </a:path>
              </a:pathLst>
            </a:custGeom>
            <a:solidFill>
              <a:srgbClr val="ECF8E9"/>
            </a:solidFill>
          </p:spPr>
          <p:txBody>
            <a:bodyPr/>
            <a:lstStyle/>
            <a:p>
              <a:endParaRPr lang="en-GB"/>
            </a:p>
          </p:txBody>
        </p:sp>
        <p:sp>
          <p:nvSpPr>
            <p:cNvPr id="11" name="TextBox 11"/>
            <p:cNvSpPr txBox="1"/>
            <p:nvPr/>
          </p:nvSpPr>
          <p:spPr>
            <a:xfrm>
              <a:off x="0" y="-85725"/>
              <a:ext cx="2951394" cy="1773764"/>
            </a:xfrm>
            <a:prstGeom prst="rect">
              <a:avLst/>
            </a:prstGeom>
          </p:spPr>
          <p:txBody>
            <a:bodyPr lIns="50800" tIns="50800" rIns="50800" bIns="50800" rtlCol="0" anchor="ctr"/>
            <a:lstStyle/>
            <a:p>
              <a:pPr algn="just">
                <a:lnSpc>
                  <a:spcPts val="4900"/>
                </a:lnSpc>
              </a:pPr>
              <a:endParaRPr/>
            </a:p>
          </p:txBody>
        </p:sp>
      </p:grpSp>
      <p:sp>
        <p:nvSpPr>
          <p:cNvPr id="12" name="Freeform 12"/>
          <p:cNvSpPr/>
          <p:nvPr/>
        </p:nvSpPr>
        <p:spPr>
          <a:xfrm>
            <a:off x="4560757" y="931688"/>
            <a:ext cx="2301414" cy="1401770"/>
          </a:xfrm>
          <a:custGeom>
            <a:avLst/>
            <a:gdLst/>
            <a:ahLst/>
            <a:cxnLst/>
            <a:rect l="l" t="t" r="r" b="b"/>
            <a:pathLst>
              <a:path w="2301414" h="1401770">
                <a:moveTo>
                  <a:pt x="0" y="0"/>
                </a:moveTo>
                <a:lnTo>
                  <a:pt x="2301414" y="0"/>
                </a:lnTo>
                <a:lnTo>
                  <a:pt x="2301414" y="1401770"/>
                </a:lnTo>
                <a:lnTo>
                  <a:pt x="0" y="14017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3" name="TextBox 13"/>
          <p:cNvSpPr txBox="1"/>
          <p:nvPr/>
        </p:nvSpPr>
        <p:spPr>
          <a:xfrm>
            <a:off x="6862171" y="3151094"/>
            <a:ext cx="10460799" cy="4702177"/>
          </a:xfrm>
          <a:prstGeom prst="rect">
            <a:avLst/>
          </a:prstGeom>
        </p:spPr>
        <p:txBody>
          <a:bodyPr lIns="0" tIns="0" rIns="0" bIns="0" rtlCol="0" anchor="t">
            <a:spAutoFit/>
          </a:bodyPr>
          <a:lstStyle/>
          <a:p>
            <a:pPr algn="just">
              <a:lnSpc>
                <a:spcPts val="5347"/>
              </a:lnSpc>
            </a:pPr>
            <a:r>
              <a:rPr lang="en-US" sz="3565">
                <a:solidFill>
                  <a:srgbClr val="0C0C0B"/>
                </a:solidFill>
                <a:latin typeface="Roboto Condensed Bold"/>
              </a:rPr>
              <a:t>Câu 1:</a:t>
            </a:r>
            <a:r>
              <a:rPr lang="en-US" sz="3565">
                <a:solidFill>
                  <a:srgbClr val="0C0C0B"/>
                </a:solidFill>
                <a:latin typeface="Roboto Condensed"/>
              </a:rPr>
              <a:t> Bài thơ </a:t>
            </a:r>
            <a:r>
              <a:rPr lang="en-US" sz="3565">
                <a:solidFill>
                  <a:srgbClr val="0C0C0B"/>
                </a:solidFill>
                <a:latin typeface="Roboto Condensed Italics"/>
              </a:rPr>
              <a:t>Mời trầu </a:t>
            </a:r>
            <a:r>
              <a:rPr lang="en-US" sz="3565">
                <a:solidFill>
                  <a:srgbClr val="0C0C0B"/>
                </a:solidFill>
                <a:latin typeface="Roboto Condensed"/>
              </a:rPr>
              <a:t>được viết theo thể thơ nào?</a:t>
            </a:r>
          </a:p>
          <a:p>
            <a:pPr algn="just">
              <a:lnSpc>
                <a:spcPts val="5347"/>
              </a:lnSpc>
            </a:pPr>
            <a:endParaRPr lang="en-US" sz="3565">
              <a:solidFill>
                <a:srgbClr val="0C0C0B"/>
              </a:solidFill>
              <a:latin typeface="Roboto Condensed"/>
            </a:endParaRPr>
          </a:p>
          <a:p>
            <a:pPr algn="just">
              <a:lnSpc>
                <a:spcPts val="5347"/>
              </a:lnSpc>
            </a:pPr>
            <a:r>
              <a:rPr lang="en-US" sz="3565">
                <a:solidFill>
                  <a:srgbClr val="0C0C0B"/>
                </a:solidFill>
                <a:latin typeface="Roboto Condensed"/>
              </a:rPr>
              <a:t>A. Thất ngôn tứ tuyệt Đường luật</a:t>
            </a:r>
          </a:p>
          <a:p>
            <a:pPr algn="just">
              <a:lnSpc>
                <a:spcPts val="5347"/>
              </a:lnSpc>
            </a:pPr>
            <a:r>
              <a:rPr lang="en-US" sz="3565">
                <a:solidFill>
                  <a:srgbClr val="0C0C0B"/>
                </a:solidFill>
                <a:latin typeface="Roboto Condensed"/>
              </a:rPr>
              <a:t>B. Thất ngôn bát cú Đường luật</a:t>
            </a:r>
          </a:p>
          <a:p>
            <a:pPr algn="just">
              <a:lnSpc>
                <a:spcPts val="5347"/>
              </a:lnSpc>
            </a:pPr>
            <a:r>
              <a:rPr lang="en-US" sz="3565">
                <a:solidFill>
                  <a:srgbClr val="0C0C0B"/>
                </a:solidFill>
                <a:latin typeface="Roboto Condensed"/>
              </a:rPr>
              <a:t>C. Thơ lục bát</a:t>
            </a:r>
          </a:p>
          <a:p>
            <a:pPr algn="just">
              <a:lnSpc>
                <a:spcPts val="5347"/>
              </a:lnSpc>
            </a:pPr>
            <a:r>
              <a:rPr lang="en-US" sz="3565">
                <a:solidFill>
                  <a:srgbClr val="0C0C0B"/>
                </a:solidFill>
                <a:latin typeface="Roboto Condensed"/>
              </a:rPr>
              <a:t>D. Thơ song thất lục bát  </a:t>
            </a:r>
          </a:p>
          <a:p>
            <a:pPr algn="just">
              <a:lnSpc>
                <a:spcPts val="5347"/>
              </a:lnSpc>
            </a:pPr>
            <a:endParaRPr lang="en-US" sz="3565">
              <a:solidFill>
                <a:srgbClr val="0C0C0B"/>
              </a:solidFill>
              <a:latin typeface="Roboto Condensed"/>
            </a:endParaRPr>
          </a:p>
        </p:txBody>
      </p:sp>
      <p:sp>
        <p:nvSpPr>
          <p:cNvPr id="14" name="Freeform 14"/>
          <p:cNvSpPr/>
          <p:nvPr/>
        </p:nvSpPr>
        <p:spPr>
          <a:xfrm>
            <a:off x="6055997" y="4583984"/>
            <a:ext cx="806174" cy="763850"/>
          </a:xfrm>
          <a:custGeom>
            <a:avLst/>
            <a:gdLst/>
            <a:ahLst/>
            <a:cxnLst/>
            <a:rect l="l" t="t" r="r" b="b"/>
            <a:pathLst>
              <a:path w="806174" h="763850">
                <a:moveTo>
                  <a:pt x="0" y="0"/>
                </a:moveTo>
                <a:lnTo>
                  <a:pt x="806174" y="0"/>
                </a:lnTo>
                <a:lnTo>
                  <a:pt x="806174" y="763850"/>
                </a:lnTo>
                <a:lnTo>
                  <a:pt x="0" y="7638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5" name="TextBox 15"/>
          <p:cNvSpPr txBox="1"/>
          <p:nvPr/>
        </p:nvSpPr>
        <p:spPr>
          <a:xfrm>
            <a:off x="8947485" y="543629"/>
            <a:ext cx="8228459" cy="1532645"/>
          </a:xfrm>
          <a:prstGeom prst="rect">
            <a:avLst/>
          </a:prstGeom>
        </p:spPr>
        <p:txBody>
          <a:bodyPr lIns="0" tIns="0" rIns="0" bIns="0" rtlCol="0" anchor="t">
            <a:spAutoFit/>
          </a:bodyPr>
          <a:lstStyle/>
          <a:p>
            <a:pPr algn="ctr">
              <a:lnSpc>
                <a:spcPts val="12645"/>
              </a:lnSpc>
              <a:spcBef>
                <a:spcPct val="0"/>
              </a:spcBef>
            </a:pPr>
            <a:r>
              <a:rPr lang="en-US" sz="9032">
                <a:solidFill>
                  <a:srgbClr val="013219"/>
                </a:solidFill>
                <a:latin typeface="Fraunces Bold"/>
              </a:rPr>
              <a:t>4. LUYỆN TẬP</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49000"/>
            </a:blip>
            <a:stretch>
              <a:fillRect l="-27462" r="-27462" b="-289203"/>
            </a:stretch>
          </a:blipFill>
        </p:spPr>
        <p:txBody>
          <a:bodyPr/>
          <a:lstStyle/>
          <a:p>
            <a:endParaRPr lang="en-GB"/>
          </a:p>
        </p:txBody>
      </p:sp>
      <p:grpSp>
        <p:nvGrpSpPr>
          <p:cNvPr id="4" name="Group 4"/>
          <p:cNvGrpSpPr/>
          <p:nvPr/>
        </p:nvGrpSpPr>
        <p:grpSpPr>
          <a:xfrm>
            <a:off x="6489533" y="2143197"/>
            <a:ext cx="11206075" cy="6409275"/>
            <a:chOff x="0" y="0"/>
            <a:chExt cx="2951394" cy="1688039"/>
          </a:xfrm>
        </p:grpSpPr>
        <p:sp>
          <p:nvSpPr>
            <p:cNvPr id="5" name="Freeform 5"/>
            <p:cNvSpPr/>
            <p:nvPr/>
          </p:nvSpPr>
          <p:spPr>
            <a:xfrm>
              <a:off x="0" y="0"/>
              <a:ext cx="2951394" cy="1688039"/>
            </a:xfrm>
            <a:custGeom>
              <a:avLst/>
              <a:gdLst/>
              <a:ahLst/>
              <a:cxnLst/>
              <a:rect l="l" t="t" r="r" b="b"/>
              <a:pathLst>
                <a:path w="2951394" h="1688039">
                  <a:moveTo>
                    <a:pt x="35234" y="0"/>
                  </a:moveTo>
                  <a:lnTo>
                    <a:pt x="2916160" y="0"/>
                  </a:lnTo>
                  <a:cubicBezTo>
                    <a:pt x="2935619" y="0"/>
                    <a:pt x="2951394" y="15775"/>
                    <a:pt x="2951394" y="35234"/>
                  </a:cubicBezTo>
                  <a:lnTo>
                    <a:pt x="2951394" y="1652805"/>
                  </a:lnTo>
                  <a:cubicBezTo>
                    <a:pt x="2951394" y="1662150"/>
                    <a:pt x="2947682" y="1671112"/>
                    <a:pt x="2941074" y="1677719"/>
                  </a:cubicBezTo>
                  <a:cubicBezTo>
                    <a:pt x="2934467" y="1684327"/>
                    <a:pt x="2925505" y="1688039"/>
                    <a:pt x="2916160" y="1688039"/>
                  </a:cubicBezTo>
                  <a:lnTo>
                    <a:pt x="35234" y="1688039"/>
                  </a:lnTo>
                  <a:cubicBezTo>
                    <a:pt x="15775" y="1688039"/>
                    <a:pt x="0" y="1672264"/>
                    <a:pt x="0" y="1652805"/>
                  </a:cubicBezTo>
                  <a:lnTo>
                    <a:pt x="0" y="35234"/>
                  </a:lnTo>
                  <a:cubicBezTo>
                    <a:pt x="0" y="25890"/>
                    <a:pt x="3712" y="16928"/>
                    <a:pt x="10320" y="10320"/>
                  </a:cubicBezTo>
                  <a:cubicBezTo>
                    <a:pt x="16928" y="3712"/>
                    <a:pt x="25890" y="0"/>
                    <a:pt x="35234" y="0"/>
                  </a:cubicBezTo>
                  <a:close/>
                </a:path>
              </a:pathLst>
            </a:custGeom>
            <a:solidFill>
              <a:srgbClr val="ECF8E9"/>
            </a:solidFill>
          </p:spPr>
          <p:txBody>
            <a:bodyPr/>
            <a:lstStyle/>
            <a:p>
              <a:endParaRPr lang="en-GB"/>
            </a:p>
          </p:txBody>
        </p:sp>
        <p:sp>
          <p:nvSpPr>
            <p:cNvPr id="6" name="TextBox 6"/>
            <p:cNvSpPr txBox="1"/>
            <p:nvPr/>
          </p:nvSpPr>
          <p:spPr>
            <a:xfrm>
              <a:off x="0" y="-85725"/>
              <a:ext cx="2951394" cy="1773764"/>
            </a:xfrm>
            <a:prstGeom prst="rect">
              <a:avLst/>
            </a:prstGeom>
          </p:spPr>
          <p:txBody>
            <a:bodyPr lIns="50800" tIns="50800" rIns="50800" bIns="50800" rtlCol="0" anchor="ctr"/>
            <a:lstStyle/>
            <a:p>
              <a:pPr algn="just">
                <a:lnSpc>
                  <a:spcPts val="4900"/>
                </a:lnSpc>
              </a:pPr>
              <a:endParaRPr/>
            </a:p>
          </p:txBody>
        </p:sp>
      </p:grpSp>
      <p:sp>
        <p:nvSpPr>
          <p:cNvPr id="7" name="Freeform 7"/>
          <p:cNvSpPr/>
          <p:nvPr/>
        </p:nvSpPr>
        <p:spPr>
          <a:xfrm>
            <a:off x="4188118" y="1028700"/>
            <a:ext cx="2301414" cy="1401770"/>
          </a:xfrm>
          <a:custGeom>
            <a:avLst/>
            <a:gdLst/>
            <a:ahLst/>
            <a:cxnLst/>
            <a:rect l="l" t="t" r="r" b="b"/>
            <a:pathLst>
              <a:path w="2301414" h="1401770">
                <a:moveTo>
                  <a:pt x="0" y="0"/>
                </a:moveTo>
                <a:lnTo>
                  <a:pt x="2301415" y="0"/>
                </a:lnTo>
                <a:lnTo>
                  <a:pt x="2301415" y="1401770"/>
                </a:lnTo>
                <a:lnTo>
                  <a:pt x="0" y="14017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TextBox 8"/>
          <p:cNvSpPr txBox="1"/>
          <p:nvPr/>
        </p:nvSpPr>
        <p:spPr>
          <a:xfrm>
            <a:off x="6790651" y="2983328"/>
            <a:ext cx="10603839" cy="4624236"/>
          </a:xfrm>
          <a:prstGeom prst="rect">
            <a:avLst/>
          </a:prstGeom>
        </p:spPr>
        <p:txBody>
          <a:bodyPr lIns="0" tIns="0" rIns="0" bIns="0" rtlCol="0" anchor="t">
            <a:spAutoFit/>
          </a:bodyPr>
          <a:lstStyle/>
          <a:p>
            <a:pPr algn="just">
              <a:lnSpc>
                <a:spcPts val="5256"/>
              </a:lnSpc>
            </a:pPr>
            <a:r>
              <a:rPr lang="en-US" sz="3504">
                <a:solidFill>
                  <a:srgbClr val="0C0C0B"/>
                </a:solidFill>
                <a:latin typeface="Roboto Condensed Bold"/>
              </a:rPr>
              <a:t>Câu 2:</a:t>
            </a:r>
            <a:r>
              <a:rPr lang="en-US" sz="3504">
                <a:solidFill>
                  <a:srgbClr val="0C0C0B"/>
                </a:solidFill>
                <a:latin typeface="Roboto Condensed"/>
              </a:rPr>
              <a:t> Đâu là nhận định đúng về bài thơ </a:t>
            </a:r>
            <a:r>
              <a:rPr lang="en-US" sz="3504">
                <a:solidFill>
                  <a:srgbClr val="0C0C0B"/>
                </a:solidFill>
                <a:latin typeface="Roboto Condensed Italics"/>
              </a:rPr>
              <a:t>“Mời trầu”?</a:t>
            </a:r>
          </a:p>
          <a:p>
            <a:pPr algn="just">
              <a:lnSpc>
                <a:spcPts val="5256"/>
              </a:lnSpc>
            </a:pPr>
            <a:endParaRPr lang="en-US" sz="3504">
              <a:solidFill>
                <a:srgbClr val="0C0C0B"/>
              </a:solidFill>
              <a:latin typeface="Roboto Condensed Italics"/>
            </a:endParaRPr>
          </a:p>
          <a:p>
            <a:pPr algn="just">
              <a:lnSpc>
                <a:spcPts val="5256"/>
              </a:lnSpc>
            </a:pPr>
            <a:r>
              <a:rPr lang="en-US" sz="3504">
                <a:solidFill>
                  <a:srgbClr val="0C0C0B"/>
                </a:solidFill>
                <a:latin typeface="Roboto Condensed"/>
              </a:rPr>
              <a:t>A. Nằm trong tập thơ “Lưu Hương kí”</a:t>
            </a:r>
          </a:p>
          <a:p>
            <a:pPr algn="just">
              <a:lnSpc>
                <a:spcPts val="5256"/>
              </a:lnSpc>
            </a:pPr>
            <a:r>
              <a:rPr lang="en-US" sz="3504">
                <a:solidFill>
                  <a:srgbClr val="0C0C0B"/>
                </a:solidFill>
                <a:latin typeface="Roboto Condensed"/>
              </a:rPr>
              <a:t>B. Là một trong 50 bài thơ Nôm truyền tụng của Hồ Xuân Hương</a:t>
            </a:r>
          </a:p>
          <a:p>
            <a:pPr algn="just">
              <a:lnSpc>
                <a:spcPts val="5256"/>
              </a:lnSpc>
            </a:pPr>
            <a:r>
              <a:rPr lang="en-US" sz="3504">
                <a:solidFill>
                  <a:srgbClr val="0C0C0B"/>
                </a:solidFill>
                <a:latin typeface="Roboto Condensed"/>
              </a:rPr>
              <a:t>C. Được sáng tác khi bà lấy người chồng thứ nhất</a:t>
            </a:r>
          </a:p>
          <a:p>
            <a:pPr algn="just">
              <a:lnSpc>
                <a:spcPts val="5256"/>
              </a:lnSpc>
            </a:pPr>
            <a:r>
              <a:rPr lang="en-US" sz="3504">
                <a:solidFill>
                  <a:srgbClr val="0C0C0B"/>
                </a:solidFill>
                <a:latin typeface="Roboto Condensed"/>
              </a:rPr>
              <a:t>D. Được sáng tác khi bà hạnh phúc bên người chồng thứ hai</a:t>
            </a:r>
          </a:p>
        </p:txBody>
      </p:sp>
      <p:sp>
        <p:nvSpPr>
          <p:cNvPr id="10" name="TextBox 10"/>
          <p:cNvSpPr txBox="1"/>
          <p:nvPr/>
        </p:nvSpPr>
        <p:spPr>
          <a:xfrm>
            <a:off x="8809280" y="309478"/>
            <a:ext cx="8228459" cy="1532645"/>
          </a:xfrm>
          <a:prstGeom prst="rect">
            <a:avLst/>
          </a:prstGeom>
        </p:spPr>
        <p:txBody>
          <a:bodyPr lIns="0" tIns="0" rIns="0" bIns="0" rtlCol="0" anchor="t">
            <a:spAutoFit/>
          </a:bodyPr>
          <a:lstStyle/>
          <a:p>
            <a:pPr algn="ctr">
              <a:lnSpc>
                <a:spcPts val="12645"/>
              </a:lnSpc>
              <a:spcBef>
                <a:spcPct val="0"/>
              </a:spcBef>
            </a:pPr>
            <a:r>
              <a:rPr lang="en-US" sz="9032">
                <a:solidFill>
                  <a:srgbClr val="013219"/>
                </a:solidFill>
                <a:latin typeface="Fraunces Bold"/>
              </a:rPr>
              <a:t>4. LUYỆN TẬP</a:t>
            </a:r>
          </a:p>
        </p:txBody>
      </p:sp>
      <p:grpSp>
        <p:nvGrpSpPr>
          <p:cNvPr id="11" name="Group 11"/>
          <p:cNvGrpSpPr/>
          <p:nvPr/>
        </p:nvGrpSpPr>
        <p:grpSpPr>
          <a:xfrm>
            <a:off x="149505" y="2333458"/>
            <a:ext cx="5620083" cy="5620083"/>
            <a:chOff x="0" y="0"/>
            <a:chExt cx="7493444" cy="7493444"/>
          </a:xfrm>
        </p:grpSpPr>
        <p:grpSp>
          <p:nvGrpSpPr>
            <p:cNvPr id="12" name="Group 12"/>
            <p:cNvGrpSpPr/>
            <p:nvPr/>
          </p:nvGrpSpPr>
          <p:grpSpPr>
            <a:xfrm>
              <a:off x="0" y="0"/>
              <a:ext cx="7493444" cy="749344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4DFBD"/>
              </a:solidFill>
            </p:spPr>
            <p:txBody>
              <a:bodyPr/>
              <a:lstStyle/>
              <a:p>
                <a:endParaRPr lang="en-GB"/>
              </a:p>
            </p:txBody>
          </p:sp>
          <p:sp>
            <p:nvSpPr>
              <p:cNvPr id="14" name="TextBox 14"/>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420355" y="1813868"/>
              <a:ext cx="6153967" cy="2800539"/>
            </a:xfrm>
            <a:prstGeom prst="rect">
              <a:avLst/>
            </a:prstGeom>
          </p:spPr>
          <p:txBody>
            <a:bodyPr lIns="0" tIns="0" rIns="0" bIns="0" rtlCol="0" anchor="t">
              <a:spAutoFit/>
            </a:bodyPr>
            <a:lstStyle/>
            <a:p>
              <a:pPr algn="ctr">
                <a:lnSpc>
                  <a:spcPts val="4696"/>
                </a:lnSpc>
              </a:pPr>
              <a:r>
                <a:rPr lang="en-US" sz="3428">
                  <a:solidFill>
                    <a:srgbClr val="000000"/>
                  </a:solidFill>
                  <a:latin typeface="Roboto Condensed"/>
                </a:rPr>
                <a:t>Trò chơi:</a:t>
              </a:r>
            </a:p>
            <a:p>
              <a:pPr algn="ctr">
                <a:lnSpc>
                  <a:spcPts val="6105"/>
                </a:lnSpc>
              </a:pPr>
              <a:r>
                <a:rPr lang="en-US" sz="4456">
                  <a:solidFill>
                    <a:srgbClr val="000000"/>
                  </a:solidFill>
                  <a:latin typeface="#9Slide06 ThuPhap Thien An"/>
                </a:rPr>
                <a:t>Ai hiểu </a:t>
              </a:r>
            </a:p>
            <a:p>
              <a:pPr algn="ctr">
                <a:lnSpc>
                  <a:spcPts val="6105"/>
                </a:lnSpc>
              </a:pPr>
              <a:r>
                <a:rPr lang="en-US" sz="4456">
                  <a:solidFill>
                    <a:srgbClr val="000000"/>
                  </a:solidFill>
                  <a:latin typeface="#9Slide06 ThuPhap Thien An"/>
                </a:rPr>
                <a:t>nàng Xuân Hương?</a:t>
              </a:r>
            </a:p>
          </p:txBody>
        </p:sp>
      </p:grpSp>
      <p:sp>
        <p:nvSpPr>
          <p:cNvPr id="16" name="Freeform 5">
            <a:extLst>
              <a:ext uri="{FF2B5EF4-FFF2-40B4-BE49-F238E27FC236}">
                <a16:creationId xmlns:a16="http://schemas.microsoft.com/office/drawing/2014/main" id="{CFFE2386-3ED0-96D2-3D0E-8262764F39B8}"/>
              </a:ext>
            </a:extLst>
          </p:cNvPr>
          <p:cNvSpPr/>
          <p:nvPr/>
        </p:nvSpPr>
        <p:spPr>
          <a:xfrm>
            <a:off x="5638800" y="5067300"/>
            <a:ext cx="1045590" cy="993310"/>
          </a:xfrm>
          <a:custGeom>
            <a:avLst/>
            <a:gdLst/>
            <a:ahLst/>
            <a:cxnLst/>
            <a:rect l="l" t="t" r="r" b="b"/>
            <a:pathLst>
              <a:path w="1045590" h="993310">
                <a:moveTo>
                  <a:pt x="0" y="0"/>
                </a:moveTo>
                <a:lnTo>
                  <a:pt x="1045590" y="0"/>
                </a:lnTo>
                <a:lnTo>
                  <a:pt x="1045590" y="993311"/>
                </a:lnTo>
                <a:lnTo>
                  <a:pt x="0" y="99331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ppt_x"/>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49000"/>
            </a:blip>
            <a:stretch>
              <a:fillRect l="-27462" r="-27462" b="-289203"/>
            </a:stretch>
          </a:blipFill>
        </p:spPr>
        <p:txBody>
          <a:bodyPr/>
          <a:lstStyle/>
          <a:p>
            <a:endParaRPr lang="en-GB"/>
          </a:p>
        </p:txBody>
      </p:sp>
      <p:grpSp>
        <p:nvGrpSpPr>
          <p:cNvPr id="4" name="Group 4"/>
          <p:cNvGrpSpPr/>
          <p:nvPr/>
        </p:nvGrpSpPr>
        <p:grpSpPr>
          <a:xfrm>
            <a:off x="6489533" y="2143197"/>
            <a:ext cx="11206075" cy="6409275"/>
            <a:chOff x="0" y="0"/>
            <a:chExt cx="2951394" cy="1688039"/>
          </a:xfrm>
        </p:grpSpPr>
        <p:sp>
          <p:nvSpPr>
            <p:cNvPr id="5" name="Freeform 5"/>
            <p:cNvSpPr/>
            <p:nvPr/>
          </p:nvSpPr>
          <p:spPr>
            <a:xfrm>
              <a:off x="0" y="0"/>
              <a:ext cx="2951394" cy="1688039"/>
            </a:xfrm>
            <a:custGeom>
              <a:avLst/>
              <a:gdLst/>
              <a:ahLst/>
              <a:cxnLst/>
              <a:rect l="l" t="t" r="r" b="b"/>
              <a:pathLst>
                <a:path w="2951394" h="1688039">
                  <a:moveTo>
                    <a:pt x="35234" y="0"/>
                  </a:moveTo>
                  <a:lnTo>
                    <a:pt x="2916160" y="0"/>
                  </a:lnTo>
                  <a:cubicBezTo>
                    <a:pt x="2935619" y="0"/>
                    <a:pt x="2951394" y="15775"/>
                    <a:pt x="2951394" y="35234"/>
                  </a:cubicBezTo>
                  <a:lnTo>
                    <a:pt x="2951394" y="1652805"/>
                  </a:lnTo>
                  <a:cubicBezTo>
                    <a:pt x="2951394" y="1662150"/>
                    <a:pt x="2947682" y="1671112"/>
                    <a:pt x="2941074" y="1677719"/>
                  </a:cubicBezTo>
                  <a:cubicBezTo>
                    <a:pt x="2934467" y="1684327"/>
                    <a:pt x="2925505" y="1688039"/>
                    <a:pt x="2916160" y="1688039"/>
                  </a:cubicBezTo>
                  <a:lnTo>
                    <a:pt x="35234" y="1688039"/>
                  </a:lnTo>
                  <a:cubicBezTo>
                    <a:pt x="15775" y="1688039"/>
                    <a:pt x="0" y="1672264"/>
                    <a:pt x="0" y="1652805"/>
                  </a:cubicBezTo>
                  <a:lnTo>
                    <a:pt x="0" y="35234"/>
                  </a:lnTo>
                  <a:cubicBezTo>
                    <a:pt x="0" y="25890"/>
                    <a:pt x="3712" y="16928"/>
                    <a:pt x="10320" y="10320"/>
                  </a:cubicBezTo>
                  <a:cubicBezTo>
                    <a:pt x="16928" y="3712"/>
                    <a:pt x="25890" y="0"/>
                    <a:pt x="35234" y="0"/>
                  </a:cubicBezTo>
                  <a:close/>
                </a:path>
              </a:pathLst>
            </a:custGeom>
            <a:solidFill>
              <a:srgbClr val="ECF8E9"/>
            </a:solidFill>
          </p:spPr>
          <p:txBody>
            <a:bodyPr/>
            <a:lstStyle/>
            <a:p>
              <a:endParaRPr lang="en-GB"/>
            </a:p>
          </p:txBody>
        </p:sp>
        <p:sp>
          <p:nvSpPr>
            <p:cNvPr id="6" name="TextBox 6"/>
            <p:cNvSpPr txBox="1"/>
            <p:nvPr/>
          </p:nvSpPr>
          <p:spPr>
            <a:xfrm>
              <a:off x="0" y="-85725"/>
              <a:ext cx="2951394" cy="1773764"/>
            </a:xfrm>
            <a:prstGeom prst="rect">
              <a:avLst/>
            </a:prstGeom>
          </p:spPr>
          <p:txBody>
            <a:bodyPr lIns="50800" tIns="50800" rIns="50800" bIns="50800" rtlCol="0" anchor="ctr"/>
            <a:lstStyle/>
            <a:p>
              <a:pPr algn="just">
                <a:lnSpc>
                  <a:spcPts val="4900"/>
                </a:lnSpc>
              </a:pPr>
              <a:endParaRPr/>
            </a:p>
          </p:txBody>
        </p:sp>
      </p:grpSp>
      <p:sp>
        <p:nvSpPr>
          <p:cNvPr id="7" name="Freeform 7"/>
          <p:cNvSpPr/>
          <p:nvPr/>
        </p:nvSpPr>
        <p:spPr>
          <a:xfrm>
            <a:off x="3996014" y="1143154"/>
            <a:ext cx="2301414" cy="1401770"/>
          </a:xfrm>
          <a:custGeom>
            <a:avLst/>
            <a:gdLst/>
            <a:ahLst/>
            <a:cxnLst/>
            <a:rect l="l" t="t" r="r" b="b"/>
            <a:pathLst>
              <a:path w="2301414" h="1401770">
                <a:moveTo>
                  <a:pt x="0" y="0"/>
                </a:moveTo>
                <a:lnTo>
                  <a:pt x="2301414" y="0"/>
                </a:lnTo>
                <a:lnTo>
                  <a:pt x="2301414" y="1401770"/>
                </a:lnTo>
                <a:lnTo>
                  <a:pt x="0" y="14017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TextBox 8"/>
          <p:cNvSpPr txBox="1"/>
          <p:nvPr/>
        </p:nvSpPr>
        <p:spPr>
          <a:xfrm>
            <a:off x="7111035" y="2983328"/>
            <a:ext cx="10283454" cy="4700133"/>
          </a:xfrm>
          <a:prstGeom prst="rect">
            <a:avLst/>
          </a:prstGeom>
        </p:spPr>
        <p:txBody>
          <a:bodyPr lIns="0" tIns="0" rIns="0" bIns="0" rtlCol="0" anchor="t">
            <a:spAutoFit/>
          </a:bodyPr>
          <a:lstStyle/>
          <a:p>
            <a:pPr algn="just">
              <a:lnSpc>
                <a:spcPts val="5256"/>
              </a:lnSpc>
            </a:pPr>
            <a:r>
              <a:rPr lang="en-US" sz="3504">
                <a:solidFill>
                  <a:srgbClr val="0C0C0B"/>
                </a:solidFill>
                <a:latin typeface="Roboto Condensed Bold"/>
              </a:rPr>
              <a:t>Câu 3:</a:t>
            </a:r>
            <a:r>
              <a:rPr lang="en-US" sz="3504">
                <a:solidFill>
                  <a:srgbClr val="0C0C0B"/>
                </a:solidFill>
                <a:latin typeface="Roboto Condensed"/>
              </a:rPr>
              <a:t> Bài thơ “Mời trầu” được sáng tác bằng chữ gì? </a:t>
            </a:r>
          </a:p>
          <a:p>
            <a:pPr algn="just">
              <a:lnSpc>
                <a:spcPts val="5256"/>
              </a:lnSpc>
            </a:pPr>
            <a:endParaRPr lang="en-US" sz="3504">
              <a:solidFill>
                <a:srgbClr val="0C0C0B"/>
              </a:solidFill>
              <a:latin typeface="Roboto Condensed"/>
            </a:endParaRPr>
          </a:p>
          <a:p>
            <a:pPr algn="just">
              <a:lnSpc>
                <a:spcPts val="5256"/>
              </a:lnSpc>
            </a:pPr>
            <a:r>
              <a:rPr lang="en-US" sz="3504">
                <a:solidFill>
                  <a:srgbClr val="0C0C0B"/>
                </a:solidFill>
                <a:latin typeface="Roboto Condensed"/>
              </a:rPr>
              <a:t>A. Chữ Hán</a:t>
            </a:r>
          </a:p>
          <a:p>
            <a:pPr algn="just">
              <a:lnSpc>
                <a:spcPts val="5256"/>
              </a:lnSpc>
            </a:pPr>
            <a:r>
              <a:rPr lang="en-US" sz="3504">
                <a:solidFill>
                  <a:srgbClr val="0C0C0B"/>
                </a:solidFill>
                <a:latin typeface="Roboto Condensed"/>
              </a:rPr>
              <a:t>B.Chữ Quốc ngữ</a:t>
            </a:r>
          </a:p>
          <a:p>
            <a:pPr algn="just">
              <a:lnSpc>
                <a:spcPts val="5256"/>
              </a:lnSpc>
            </a:pPr>
            <a:r>
              <a:rPr lang="en-US" sz="3504">
                <a:solidFill>
                  <a:srgbClr val="0C0C0B"/>
                </a:solidFill>
                <a:latin typeface="Roboto Condensed"/>
              </a:rPr>
              <a:t>C. Chữ Nôm</a:t>
            </a:r>
          </a:p>
          <a:p>
            <a:pPr algn="just">
              <a:lnSpc>
                <a:spcPts val="5256"/>
              </a:lnSpc>
            </a:pPr>
            <a:r>
              <a:rPr lang="en-US" sz="3504">
                <a:solidFill>
                  <a:srgbClr val="0C0C0B"/>
                </a:solidFill>
                <a:latin typeface="Roboto Condensed"/>
              </a:rPr>
              <a:t>D. Chữ viết khác</a:t>
            </a:r>
          </a:p>
          <a:p>
            <a:pPr algn="just">
              <a:lnSpc>
                <a:spcPts val="5256"/>
              </a:lnSpc>
            </a:pPr>
            <a:endParaRPr lang="en-US" sz="3504">
              <a:solidFill>
                <a:srgbClr val="0C0C0B"/>
              </a:solidFill>
              <a:latin typeface="Roboto Condensed"/>
            </a:endParaRPr>
          </a:p>
        </p:txBody>
      </p:sp>
      <p:sp>
        <p:nvSpPr>
          <p:cNvPr id="10" name="TextBox 10"/>
          <p:cNvSpPr txBox="1"/>
          <p:nvPr/>
        </p:nvSpPr>
        <p:spPr>
          <a:xfrm>
            <a:off x="8809280" y="305581"/>
            <a:ext cx="8228459" cy="1532645"/>
          </a:xfrm>
          <a:prstGeom prst="rect">
            <a:avLst/>
          </a:prstGeom>
        </p:spPr>
        <p:txBody>
          <a:bodyPr lIns="0" tIns="0" rIns="0" bIns="0" rtlCol="0" anchor="t">
            <a:spAutoFit/>
          </a:bodyPr>
          <a:lstStyle/>
          <a:p>
            <a:pPr algn="ctr">
              <a:lnSpc>
                <a:spcPts val="12645"/>
              </a:lnSpc>
              <a:spcBef>
                <a:spcPct val="0"/>
              </a:spcBef>
            </a:pPr>
            <a:r>
              <a:rPr lang="en-US" sz="9032">
                <a:solidFill>
                  <a:srgbClr val="013219"/>
                </a:solidFill>
                <a:latin typeface="Fraunces Bold"/>
              </a:rPr>
              <a:t>4. LUYỆN TẬP</a:t>
            </a:r>
          </a:p>
        </p:txBody>
      </p:sp>
      <p:grpSp>
        <p:nvGrpSpPr>
          <p:cNvPr id="11" name="Group 11"/>
          <p:cNvGrpSpPr/>
          <p:nvPr/>
        </p:nvGrpSpPr>
        <p:grpSpPr>
          <a:xfrm>
            <a:off x="149505" y="2333458"/>
            <a:ext cx="5620083" cy="5620083"/>
            <a:chOff x="0" y="0"/>
            <a:chExt cx="7493444" cy="7493444"/>
          </a:xfrm>
        </p:grpSpPr>
        <p:grpSp>
          <p:nvGrpSpPr>
            <p:cNvPr id="12" name="Group 12"/>
            <p:cNvGrpSpPr/>
            <p:nvPr/>
          </p:nvGrpSpPr>
          <p:grpSpPr>
            <a:xfrm>
              <a:off x="0" y="0"/>
              <a:ext cx="7493444" cy="749344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4DFBD"/>
              </a:solidFill>
            </p:spPr>
            <p:txBody>
              <a:bodyPr/>
              <a:lstStyle/>
              <a:p>
                <a:endParaRPr lang="en-GB"/>
              </a:p>
            </p:txBody>
          </p:sp>
          <p:sp>
            <p:nvSpPr>
              <p:cNvPr id="14" name="TextBox 14"/>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420355" y="1813868"/>
              <a:ext cx="6153967" cy="2800539"/>
            </a:xfrm>
            <a:prstGeom prst="rect">
              <a:avLst/>
            </a:prstGeom>
          </p:spPr>
          <p:txBody>
            <a:bodyPr lIns="0" tIns="0" rIns="0" bIns="0" rtlCol="0" anchor="t">
              <a:spAutoFit/>
            </a:bodyPr>
            <a:lstStyle/>
            <a:p>
              <a:pPr algn="ctr">
                <a:lnSpc>
                  <a:spcPts val="4696"/>
                </a:lnSpc>
              </a:pPr>
              <a:r>
                <a:rPr lang="en-US" sz="3428">
                  <a:solidFill>
                    <a:srgbClr val="000000"/>
                  </a:solidFill>
                  <a:latin typeface="Roboto Condensed"/>
                </a:rPr>
                <a:t>Trò chơi:</a:t>
              </a:r>
            </a:p>
            <a:p>
              <a:pPr algn="ctr">
                <a:lnSpc>
                  <a:spcPts val="6105"/>
                </a:lnSpc>
              </a:pPr>
              <a:r>
                <a:rPr lang="en-US" sz="4456">
                  <a:solidFill>
                    <a:srgbClr val="000000"/>
                  </a:solidFill>
                  <a:latin typeface="#9Slide06 ThuPhap Thien An"/>
                </a:rPr>
                <a:t>Ai hiểu </a:t>
              </a:r>
            </a:p>
            <a:p>
              <a:pPr algn="ctr">
                <a:lnSpc>
                  <a:spcPts val="6105"/>
                </a:lnSpc>
              </a:pPr>
              <a:r>
                <a:rPr lang="en-US" sz="4456">
                  <a:solidFill>
                    <a:srgbClr val="000000"/>
                  </a:solidFill>
                  <a:latin typeface="#9Slide06 ThuPhap Thien An"/>
                </a:rPr>
                <a:t>nàng Xuân Hương?</a:t>
              </a:r>
            </a:p>
          </p:txBody>
        </p:sp>
      </p:grpSp>
      <p:sp>
        <p:nvSpPr>
          <p:cNvPr id="16" name="Freeform 5">
            <a:extLst>
              <a:ext uri="{FF2B5EF4-FFF2-40B4-BE49-F238E27FC236}">
                <a16:creationId xmlns:a16="http://schemas.microsoft.com/office/drawing/2014/main" id="{9CFFDEC0-342E-28C9-E28B-2B600F26A56D}"/>
              </a:ext>
            </a:extLst>
          </p:cNvPr>
          <p:cNvSpPr/>
          <p:nvPr/>
        </p:nvSpPr>
        <p:spPr>
          <a:xfrm>
            <a:off x="6172200" y="5524500"/>
            <a:ext cx="1045590" cy="993310"/>
          </a:xfrm>
          <a:custGeom>
            <a:avLst/>
            <a:gdLst/>
            <a:ahLst/>
            <a:cxnLst/>
            <a:rect l="l" t="t" r="r" b="b"/>
            <a:pathLst>
              <a:path w="1045590" h="993310">
                <a:moveTo>
                  <a:pt x="0" y="0"/>
                </a:moveTo>
                <a:lnTo>
                  <a:pt x="1045590" y="0"/>
                </a:lnTo>
                <a:lnTo>
                  <a:pt x="1045590" y="993311"/>
                </a:lnTo>
                <a:lnTo>
                  <a:pt x="0" y="99331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ppt_x"/>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49000"/>
            </a:blip>
            <a:stretch>
              <a:fillRect l="-27462" r="-27462" b="-289203"/>
            </a:stretch>
          </a:blipFill>
        </p:spPr>
        <p:txBody>
          <a:bodyPr/>
          <a:lstStyle/>
          <a:p>
            <a:endParaRPr lang="en-GB"/>
          </a:p>
        </p:txBody>
      </p:sp>
      <p:grpSp>
        <p:nvGrpSpPr>
          <p:cNvPr id="4" name="Group 4"/>
          <p:cNvGrpSpPr/>
          <p:nvPr/>
        </p:nvGrpSpPr>
        <p:grpSpPr>
          <a:xfrm>
            <a:off x="6489533" y="2143197"/>
            <a:ext cx="11206075" cy="6409275"/>
            <a:chOff x="0" y="0"/>
            <a:chExt cx="2951394" cy="1688039"/>
          </a:xfrm>
        </p:grpSpPr>
        <p:sp>
          <p:nvSpPr>
            <p:cNvPr id="5" name="Freeform 5"/>
            <p:cNvSpPr/>
            <p:nvPr/>
          </p:nvSpPr>
          <p:spPr>
            <a:xfrm>
              <a:off x="0" y="0"/>
              <a:ext cx="2951394" cy="1688039"/>
            </a:xfrm>
            <a:custGeom>
              <a:avLst/>
              <a:gdLst/>
              <a:ahLst/>
              <a:cxnLst/>
              <a:rect l="l" t="t" r="r" b="b"/>
              <a:pathLst>
                <a:path w="2951394" h="1688039">
                  <a:moveTo>
                    <a:pt x="35234" y="0"/>
                  </a:moveTo>
                  <a:lnTo>
                    <a:pt x="2916160" y="0"/>
                  </a:lnTo>
                  <a:cubicBezTo>
                    <a:pt x="2935619" y="0"/>
                    <a:pt x="2951394" y="15775"/>
                    <a:pt x="2951394" y="35234"/>
                  </a:cubicBezTo>
                  <a:lnTo>
                    <a:pt x="2951394" y="1652805"/>
                  </a:lnTo>
                  <a:cubicBezTo>
                    <a:pt x="2951394" y="1662150"/>
                    <a:pt x="2947682" y="1671112"/>
                    <a:pt x="2941074" y="1677719"/>
                  </a:cubicBezTo>
                  <a:cubicBezTo>
                    <a:pt x="2934467" y="1684327"/>
                    <a:pt x="2925505" y="1688039"/>
                    <a:pt x="2916160" y="1688039"/>
                  </a:cubicBezTo>
                  <a:lnTo>
                    <a:pt x="35234" y="1688039"/>
                  </a:lnTo>
                  <a:cubicBezTo>
                    <a:pt x="15775" y="1688039"/>
                    <a:pt x="0" y="1672264"/>
                    <a:pt x="0" y="1652805"/>
                  </a:cubicBezTo>
                  <a:lnTo>
                    <a:pt x="0" y="35234"/>
                  </a:lnTo>
                  <a:cubicBezTo>
                    <a:pt x="0" y="25890"/>
                    <a:pt x="3712" y="16928"/>
                    <a:pt x="10320" y="10320"/>
                  </a:cubicBezTo>
                  <a:cubicBezTo>
                    <a:pt x="16928" y="3712"/>
                    <a:pt x="25890" y="0"/>
                    <a:pt x="35234" y="0"/>
                  </a:cubicBezTo>
                  <a:close/>
                </a:path>
              </a:pathLst>
            </a:custGeom>
            <a:solidFill>
              <a:srgbClr val="ECF8E9"/>
            </a:solidFill>
          </p:spPr>
          <p:txBody>
            <a:bodyPr/>
            <a:lstStyle/>
            <a:p>
              <a:endParaRPr lang="en-GB"/>
            </a:p>
          </p:txBody>
        </p:sp>
        <p:sp>
          <p:nvSpPr>
            <p:cNvPr id="6" name="TextBox 6"/>
            <p:cNvSpPr txBox="1"/>
            <p:nvPr/>
          </p:nvSpPr>
          <p:spPr>
            <a:xfrm>
              <a:off x="0" y="-85725"/>
              <a:ext cx="2951394" cy="1773764"/>
            </a:xfrm>
            <a:prstGeom prst="rect">
              <a:avLst/>
            </a:prstGeom>
          </p:spPr>
          <p:txBody>
            <a:bodyPr lIns="50800" tIns="50800" rIns="50800" bIns="50800" rtlCol="0" anchor="ctr"/>
            <a:lstStyle/>
            <a:p>
              <a:pPr algn="just">
                <a:lnSpc>
                  <a:spcPts val="4900"/>
                </a:lnSpc>
              </a:pPr>
              <a:endParaRPr/>
            </a:p>
          </p:txBody>
        </p:sp>
      </p:grpSp>
      <p:sp>
        <p:nvSpPr>
          <p:cNvPr id="7" name="Freeform 7"/>
          <p:cNvSpPr/>
          <p:nvPr/>
        </p:nvSpPr>
        <p:spPr>
          <a:xfrm>
            <a:off x="4188118" y="1028700"/>
            <a:ext cx="2301414" cy="1401770"/>
          </a:xfrm>
          <a:custGeom>
            <a:avLst/>
            <a:gdLst/>
            <a:ahLst/>
            <a:cxnLst/>
            <a:rect l="l" t="t" r="r" b="b"/>
            <a:pathLst>
              <a:path w="2301414" h="1401770">
                <a:moveTo>
                  <a:pt x="0" y="0"/>
                </a:moveTo>
                <a:lnTo>
                  <a:pt x="2301415" y="0"/>
                </a:lnTo>
                <a:lnTo>
                  <a:pt x="2301415" y="1401770"/>
                </a:lnTo>
                <a:lnTo>
                  <a:pt x="0" y="14017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TextBox 8"/>
          <p:cNvSpPr txBox="1"/>
          <p:nvPr/>
        </p:nvSpPr>
        <p:spPr>
          <a:xfrm>
            <a:off x="7111035" y="2983328"/>
            <a:ext cx="10283454" cy="5305250"/>
          </a:xfrm>
          <a:prstGeom prst="rect">
            <a:avLst/>
          </a:prstGeom>
        </p:spPr>
        <p:txBody>
          <a:bodyPr lIns="0" tIns="0" rIns="0" bIns="0" rtlCol="0" anchor="t">
            <a:spAutoFit/>
          </a:bodyPr>
          <a:lstStyle/>
          <a:p>
            <a:pPr algn="just">
              <a:lnSpc>
                <a:spcPts val="5256"/>
              </a:lnSpc>
            </a:pPr>
            <a:r>
              <a:rPr lang="en-US" sz="3504">
                <a:solidFill>
                  <a:srgbClr val="0C0C0B"/>
                </a:solidFill>
                <a:latin typeface="Roboto Condensed Bold"/>
              </a:rPr>
              <a:t>Câu 4:</a:t>
            </a:r>
            <a:r>
              <a:rPr lang="en-US" sz="3504">
                <a:solidFill>
                  <a:srgbClr val="0C0C0B"/>
                </a:solidFill>
                <a:latin typeface="Roboto Condensed"/>
              </a:rPr>
              <a:t> Hình ảnh nổi bật trong hai câu đầu bài thơ là:</a:t>
            </a:r>
          </a:p>
          <a:p>
            <a:pPr algn="just">
              <a:lnSpc>
                <a:spcPts val="5256"/>
              </a:lnSpc>
            </a:pPr>
            <a:endParaRPr lang="en-US" sz="3504">
              <a:solidFill>
                <a:srgbClr val="0C0C0B"/>
              </a:solidFill>
              <a:latin typeface="Roboto Condensed"/>
            </a:endParaRPr>
          </a:p>
          <a:p>
            <a:pPr algn="just">
              <a:lnSpc>
                <a:spcPts val="5256"/>
              </a:lnSpc>
            </a:pPr>
            <a:r>
              <a:rPr lang="en-US" sz="3504">
                <a:solidFill>
                  <a:srgbClr val="0C0C0B"/>
                </a:solidFill>
                <a:latin typeface="Roboto Condensed"/>
              </a:rPr>
              <a:t>A. Hình ảnh người con gái</a:t>
            </a:r>
          </a:p>
          <a:p>
            <a:pPr algn="just">
              <a:lnSpc>
                <a:spcPts val="5256"/>
              </a:lnSpc>
            </a:pPr>
            <a:r>
              <a:rPr lang="en-US" sz="3504">
                <a:solidFill>
                  <a:srgbClr val="0C0C0B"/>
                </a:solidFill>
                <a:latin typeface="Roboto Condensed"/>
              </a:rPr>
              <a:t>B. Hình ảnh Xuân Hương – tác giả</a:t>
            </a:r>
          </a:p>
          <a:p>
            <a:pPr algn="just">
              <a:lnSpc>
                <a:spcPts val="5256"/>
              </a:lnSpc>
            </a:pPr>
            <a:r>
              <a:rPr lang="en-US" sz="3504">
                <a:solidFill>
                  <a:srgbClr val="0C0C0B"/>
                </a:solidFill>
                <a:latin typeface="Roboto Condensed"/>
              </a:rPr>
              <a:t>C. Hình ảnh quả cau – miếng trầu</a:t>
            </a:r>
          </a:p>
          <a:p>
            <a:pPr algn="just">
              <a:lnSpc>
                <a:spcPts val="5256"/>
              </a:lnSpc>
            </a:pPr>
            <a:r>
              <a:rPr lang="en-US" sz="3504">
                <a:solidFill>
                  <a:srgbClr val="0C0C0B"/>
                </a:solidFill>
                <a:latin typeface="Roboto Condensed"/>
              </a:rPr>
              <a:t>D. Hình ảnh thắm lại</a:t>
            </a:r>
          </a:p>
          <a:p>
            <a:pPr algn="just">
              <a:lnSpc>
                <a:spcPts val="5256"/>
              </a:lnSpc>
            </a:pPr>
            <a:endParaRPr lang="en-US" sz="3504">
              <a:solidFill>
                <a:srgbClr val="0C0C0B"/>
              </a:solidFill>
              <a:latin typeface="Roboto Condensed"/>
            </a:endParaRPr>
          </a:p>
          <a:p>
            <a:pPr algn="just">
              <a:lnSpc>
                <a:spcPts val="5256"/>
              </a:lnSpc>
            </a:pPr>
            <a:endParaRPr lang="en-US" sz="3504">
              <a:solidFill>
                <a:srgbClr val="0C0C0B"/>
              </a:solidFill>
              <a:latin typeface="Roboto Condensed"/>
            </a:endParaRPr>
          </a:p>
        </p:txBody>
      </p:sp>
      <p:sp>
        <p:nvSpPr>
          <p:cNvPr id="10" name="TextBox 10"/>
          <p:cNvSpPr txBox="1"/>
          <p:nvPr/>
        </p:nvSpPr>
        <p:spPr>
          <a:xfrm>
            <a:off x="8947485" y="543629"/>
            <a:ext cx="8228459" cy="1532645"/>
          </a:xfrm>
          <a:prstGeom prst="rect">
            <a:avLst/>
          </a:prstGeom>
        </p:spPr>
        <p:txBody>
          <a:bodyPr lIns="0" tIns="0" rIns="0" bIns="0" rtlCol="0" anchor="t">
            <a:spAutoFit/>
          </a:bodyPr>
          <a:lstStyle/>
          <a:p>
            <a:pPr algn="ctr">
              <a:lnSpc>
                <a:spcPts val="12645"/>
              </a:lnSpc>
              <a:spcBef>
                <a:spcPct val="0"/>
              </a:spcBef>
            </a:pPr>
            <a:r>
              <a:rPr lang="en-US" sz="9032">
                <a:solidFill>
                  <a:srgbClr val="013219"/>
                </a:solidFill>
                <a:latin typeface="Fraunces Bold"/>
              </a:rPr>
              <a:t>4. LUYỆN TẬP</a:t>
            </a:r>
          </a:p>
        </p:txBody>
      </p:sp>
      <p:grpSp>
        <p:nvGrpSpPr>
          <p:cNvPr id="11" name="Group 11"/>
          <p:cNvGrpSpPr/>
          <p:nvPr/>
        </p:nvGrpSpPr>
        <p:grpSpPr>
          <a:xfrm>
            <a:off x="149505" y="2333458"/>
            <a:ext cx="5620083" cy="5620083"/>
            <a:chOff x="0" y="0"/>
            <a:chExt cx="7493444" cy="7493444"/>
          </a:xfrm>
        </p:grpSpPr>
        <p:grpSp>
          <p:nvGrpSpPr>
            <p:cNvPr id="12" name="Group 12"/>
            <p:cNvGrpSpPr/>
            <p:nvPr/>
          </p:nvGrpSpPr>
          <p:grpSpPr>
            <a:xfrm>
              <a:off x="0" y="0"/>
              <a:ext cx="7493444" cy="749344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4DFBD"/>
              </a:solidFill>
            </p:spPr>
            <p:txBody>
              <a:bodyPr/>
              <a:lstStyle/>
              <a:p>
                <a:endParaRPr lang="en-GB"/>
              </a:p>
            </p:txBody>
          </p:sp>
          <p:sp>
            <p:nvSpPr>
              <p:cNvPr id="14" name="TextBox 14"/>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420355" y="1813868"/>
              <a:ext cx="6153967" cy="2800539"/>
            </a:xfrm>
            <a:prstGeom prst="rect">
              <a:avLst/>
            </a:prstGeom>
          </p:spPr>
          <p:txBody>
            <a:bodyPr lIns="0" tIns="0" rIns="0" bIns="0" rtlCol="0" anchor="t">
              <a:spAutoFit/>
            </a:bodyPr>
            <a:lstStyle/>
            <a:p>
              <a:pPr algn="ctr">
                <a:lnSpc>
                  <a:spcPts val="4696"/>
                </a:lnSpc>
              </a:pPr>
              <a:r>
                <a:rPr lang="en-US" sz="3428">
                  <a:solidFill>
                    <a:srgbClr val="000000"/>
                  </a:solidFill>
                  <a:latin typeface="Roboto Condensed"/>
                </a:rPr>
                <a:t>Trò chơi:</a:t>
              </a:r>
            </a:p>
            <a:p>
              <a:pPr algn="ctr">
                <a:lnSpc>
                  <a:spcPts val="6105"/>
                </a:lnSpc>
              </a:pPr>
              <a:r>
                <a:rPr lang="en-US" sz="4456">
                  <a:solidFill>
                    <a:srgbClr val="000000"/>
                  </a:solidFill>
                  <a:latin typeface="#9Slide06 ThuPhap Thien An"/>
                </a:rPr>
                <a:t>Ai hiểu </a:t>
              </a:r>
            </a:p>
            <a:p>
              <a:pPr algn="ctr">
                <a:lnSpc>
                  <a:spcPts val="6105"/>
                </a:lnSpc>
              </a:pPr>
              <a:r>
                <a:rPr lang="en-US" sz="4456">
                  <a:solidFill>
                    <a:srgbClr val="000000"/>
                  </a:solidFill>
                  <a:latin typeface="#9Slide06 ThuPhap Thien An"/>
                </a:rPr>
                <a:t>nàng Xuân Hương?</a:t>
              </a:r>
            </a:p>
          </p:txBody>
        </p:sp>
      </p:grpSp>
      <p:sp>
        <p:nvSpPr>
          <p:cNvPr id="16" name="Freeform 5">
            <a:extLst>
              <a:ext uri="{FF2B5EF4-FFF2-40B4-BE49-F238E27FC236}">
                <a16:creationId xmlns:a16="http://schemas.microsoft.com/office/drawing/2014/main" id="{CEF3BE4B-D6E3-2FC7-840E-3A46D4A42115}"/>
              </a:ext>
            </a:extLst>
          </p:cNvPr>
          <p:cNvSpPr/>
          <p:nvPr/>
        </p:nvSpPr>
        <p:spPr>
          <a:xfrm>
            <a:off x="6324600" y="5676900"/>
            <a:ext cx="740790" cy="688510"/>
          </a:xfrm>
          <a:custGeom>
            <a:avLst/>
            <a:gdLst/>
            <a:ahLst/>
            <a:cxnLst/>
            <a:rect l="l" t="t" r="r" b="b"/>
            <a:pathLst>
              <a:path w="1045590" h="993310">
                <a:moveTo>
                  <a:pt x="0" y="0"/>
                </a:moveTo>
                <a:lnTo>
                  <a:pt x="1045590" y="0"/>
                </a:lnTo>
                <a:lnTo>
                  <a:pt x="1045590" y="993311"/>
                </a:lnTo>
                <a:lnTo>
                  <a:pt x="0" y="99331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ppt_x"/>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49000"/>
            </a:blip>
            <a:stretch>
              <a:fillRect l="-27462" r="-27462" b="-289203"/>
            </a:stretch>
          </a:blipFill>
        </p:spPr>
        <p:txBody>
          <a:bodyPr/>
          <a:lstStyle/>
          <a:p>
            <a:endParaRPr lang="en-GB"/>
          </a:p>
        </p:txBody>
      </p:sp>
      <p:grpSp>
        <p:nvGrpSpPr>
          <p:cNvPr id="4" name="Group 4"/>
          <p:cNvGrpSpPr/>
          <p:nvPr/>
        </p:nvGrpSpPr>
        <p:grpSpPr>
          <a:xfrm>
            <a:off x="6694037" y="2333458"/>
            <a:ext cx="11206075" cy="6409275"/>
            <a:chOff x="0" y="0"/>
            <a:chExt cx="2951394" cy="1688039"/>
          </a:xfrm>
        </p:grpSpPr>
        <p:sp>
          <p:nvSpPr>
            <p:cNvPr id="5" name="Freeform 5"/>
            <p:cNvSpPr/>
            <p:nvPr/>
          </p:nvSpPr>
          <p:spPr>
            <a:xfrm>
              <a:off x="0" y="0"/>
              <a:ext cx="2951394" cy="1688039"/>
            </a:xfrm>
            <a:custGeom>
              <a:avLst/>
              <a:gdLst/>
              <a:ahLst/>
              <a:cxnLst/>
              <a:rect l="l" t="t" r="r" b="b"/>
              <a:pathLst>
                <a:path w="2951394" h="1688039">
                  <a:moveTo>
                    <a:pt x="35234" y="0"/>
                  </a:moveTo>
                  <a:lnTo>
                    <a:pt x="2916160" y="0"/>
                  </a:lnTo>
                  <a:cubicBezTo>
                    <a:pt x="2935619" y="0"/>
                    <a:pt x="2951394" y="15775"/>
                    <a:pt x="2951394" y="35234"/>
                  </a:cubicBezTo>
                  <a:lnTo>
                    <a:pt x="2951394" y="1652805"/>
                  </a:lnTo>
                  <a:cubicBezTo>
                    <a:pt x="2951394" y="1662150"/>
                    <a:pt x="2947682" y="1671112"/>
                    <a:pt x="2941074" y="1677719"/>
                  </a:cubicBezTo>
                  <a:cubicBezTo>
                    <a:pt x="2934467" y="1684327"/>
                    <a:pt x="2925505" y="1688039"/>
                    <a:pt x="2916160" y="1688039"/>
                  </a:cubicBezTo>
                  <a:lnTo>
                    <a:pt x="35234" y="1688039"/>
                  </a:lnTo>
                  <a:cubicBezTo>
                    <a:pt x="15775" y="1688039"/>
                    <a:pt x="0" y="1672264"/>
                    <a:pt x="0" y="1652805"/>
                  </a:cubicBezTo>
                  <a:lnTo>
                    <a:pt x="0" y="35234"/>
                  </a:lnTo>
                  <a:cubicBezTo>
                    <a:pt x="0" y="25890"/>
                    <a:pt x="3712" y="16928"/>
                    <a:pt x="10320" y="10320"/>
                  </a:cubicBezTo>
                  <a:cubicBezTo>
                    <a:pt x="16928" y="3712"/>
                    <a:pt x="25890" y="0"/>
                    <a:pt x="35234" y="0"/>
                  </a:cubicBezTo>
                  <a:close/>
                </a:path>
              </a:pathLst>
            </a:custGeom>
            <a:solidFill>
              <a:srgbClr val="ECF8E9"/>
            </a:solidFill>
          </p:spPr>
          <p:txBody>
            <a:bodyPr/>
            <a:lstStyle/>
            <a:p>
              <a:endParaRPr lang="en-GB"/>
            </a:p>
          </p:txBody>
        </p:sp>
        <p:sp>
          <p:nvSpPr>
            <p:cNvPr id="6" name="TextBox 6"/>
            <p:cNvSpPr txBox="1"/>
            <p:nvPr/>
          </p:nvSpPr>
          <p:spPr>
            <a:xfrm>
              <a:off x="0" y="-85725"/>
              <a:ext cx="2951394" cy="1773764"/>
            </a:xfrm>
            <a:prstGeom prst="rect">
              <a:avLst/>
            </a:prstGeom>
          </p:spPr>
          <p:txBody>
            <a:bodyPr lIns="50800" tIns="50800" rIns="50800" bIns="50800" rtlCol="0" anchor="ctr"/>
            <a:lstStyle/>
            <a:p>
              <a:pPr algn="just">
                <a:lnSpc>
                  <a:spcPts val="4900"/>
                </a:lnSpc>
              </a:pPr>
              <a:endParaRPr/>
            </a:p>
          </p:txBody>
        </p:sp>
      </p:grpSp>
      <p:sp>
        <p:nvSpPr>
          <p:cNvPr id="7" name="Freeform 7"/>
          <p:cNvSpPr/>
          <p:nvPr/>
        </p:nvSpPr>
        <p:spPr>
          <a:xfrm>
            <a:off x="4188118" y="741426"/>
            <a:ext cx="2301414" cy="1401770"/>
          </a:xfrm>
          <a:custGeom>
            <a:avLst/>
            <a:gdLst/>
            <a:ahLst/>
            <a:cxnLst/>
            <a:rect l="l" t="t" r="r" b="b"/>
            <a:pathLst>
              <a:path w="2301414" h="1401770">
                <a:moveTo>
                  <a:pt x="0" y="0"/>
                </a:moveTo>
                <a:lnTo>
                  <a:pt x="2301415" y="0"/>
                </a:lnTo>
                <a:lnTo>
                  <a:pt x="2301415" y="1401771"/>
                </a:lnTo>
                <a:lnTo>
                  <a:pt x="0" y="1401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TextBox 8"/>
          <p:cNvSpPr txBox="1"/>
          <p:nvPr/>
        </p:nvSpPr>
        <p:spPr>
          <a:xfrm>
            <a:off x="6790651" y="2438488"/>
            <a:ext cx="10468649" cy="4638500"/>
          </a:xfrm>
          <a:prstGeom prst="rect">
            <a:avLst/>
          </a:prstGeom>
        </p:spPr>
        <p:txBody>
          <a:bodyPr lIns="0" tIns="0" rIns="0" bIns="0" rtlCol="0" anchor="t">
            <a:spAutoFit/>
          </a:bodyPr>
          <a:lstStyle/>
          <a:p>
            <a:pPr algn="just">
              <a:lnSpc>
                <a:spcPts val="5256"/>
              </a:lnSpc>
            </a:pPr>
            <a:r>
              <a:rPr lang="en-US" sz="3504">
                <a:solidFill>
                  <a:srgbClr val="0C0C0B"/>
                </a:solidFill>
                <a:latin typeface="Roboto Condensed Bold"/>
              </a:rPr>
              <a:t>Câu 5:</a:t>
            </a:r>
            <a:r>
              <a:rPr lang="en-US" sz="3504">
                <a:solidFill>
                  <a:srgbClr val="0C0C0B"/>
                </a:solidFill>
                <a:latin typeface="Roboto Condensed"/>
              </a:rPr>
              <a:t> Đáp án </a:t>
            </a:r>
            <a:r>
              <a:rPr lang="en-US" sz="3504">
                <a:solidFill>
                  <a:srgbClr val="0C0C0B"/>
                </a:solidFill>
                <a:latin typeface="Roboto Condensed Bold"/>
              </a:rPr>
              <a:t>không phải</a:t>
            </a:r>
            <a:r>
              <a:rPr lang="en-US" sz="3504">
                <a:solidFill>
                  <a:srgbClr val="0C0C0B"/>
                </a:solidFill>
                <a:latin typeface="Roboto Condensed"/>
              </a:rPr>
              <a:t> giá trị nội dung của bài “Mời trầu”? </a:t>
            </a:r>
          </a:p>
          <a:p>
            <a:pPr algn="just">
              <a:lnSpc>
                <a:spcPts val="5256"/>
              </a:lnSpc>
            </a:pPr>
            <a:endParaRPr lang="en-US" sz="3504">
              <a:solidFill>
                <a:srgbClr val="0C0C0B"/>
              </a:solidFill>
              <a:latin typeface="Roboto Condensed"/>
            </a:endParaRPr>
          </a:p>
          <a:p>
            <a:pPr algn="just">
              <a:lnSpc>
                <a:spcPts val="5256"/>
              </a:lnSpc>
            </a:pPr>
            <a:r>
              <a:rPr lang="en-US" sz="3504">
                <a:solidFill>
                  <a:srgbClr val="0C0C0B"/>
                </a:solidFill>
                <a:latin typeface="Roboto Condensed"/>
              </a:rPr>
              <a:t>A. Gợi tả hình ảnh quả cau miếng trầu</a:t>
            </a:r>
          </a:p>
          <a:p>
            <a:pPr algn="just">
              <a:lnSpc>
                <a:spcPts val="5256"/>
              </a:lnSpc>
            </a:pPr>
            <a:r>
              <a:rPr lang="en-US" sz="3504">
                <a:solidFill>
                  <a:srgbClr val="0C0C0B"/>
                </a:solidFill>
                <a:latin typeface="Roboto Condensed"/>
              </a:rPr>
              <a:t>B. Khẳng định cá tính bản thân</a:t>
            </a:r>
          </a:p>
          <a:p>
            <a:pPr algn="just">
              <a:lnSpc>
                <a:spcPts val="5256"/>
              </a:lnSpc>
            </a:pPr>
            <a:r>
              <a:rPr lang="en-US" sz="3504">
                <a:solidFill>
                  <a:srgbClr val="0C0C0B"/>
                </a:solidFill>
                <a:latin typeface="Roboto Condensed"/>
              </a:rPr>
              <a:t>C. Câu nói giao duyên, niềm mong mỏi về hạnh phúc lứa đôi</a:t>
            </a:r>
          </a:p>
          <a:p>
            <a:pPr algn="just">
              <a:lnSpc>
                <a:spcPts val="5256"/>
              </a:lnSpc>
            </a:pPr>
            <a:r>
              <a:rPr lang="en-US" sz="3504">
                <a:solidFill>
                  <a:srgbClr val="0C0C0B"/>
                </a:solidFill>
                <a:latin typeface="Roboto Condensed"/>
              </a:rPr>
              <a:t>D. Châm biếm đả kích thói sĩ diện, háo danh</a:t>
            </a:r>
          </a:p>
        </p:txBody>
      </p:sp>
      <p:sp>
        <p:nvSpPr>
          <p:cNvPr id="10" name="TextBox 10"/>
          <p:cNvSpPr txBox="1"/>
          <p:nvPr/>
        </p:nvSpPr>
        <p:spPr>
          <a:xfrm>
            <a:off x="8947485" y="543629"/>
            <a:ext cx="8228459" cy="1532645"/>
          </a:xfrm>
          <a:prstGeom prst="rect">
            <a:avLst/>
          </a:prstGeom>
        </p:spPr>
        <p:txBody>
          <a:bodyPr lIns="0" tIns="0" rIns="0" bIns="0" rtlCol="0" anchor="t">
            <a:spAutoFit/>
          </a:bodyPr>
          <a:lstStyle/>
          <a:p>
            <a:pPr algn="ctr">
              <a:lnSpc>
                <a:spcPts val="12645"/>
              </a:lnSpc>
              <a:spcBef>
                <a:spcPct val="0"/>
              </a:spcBef>
            </a:pPr>
            <a:r>
              <a:rPr lang="en-US" sz="9032">
                <a:solidFill>
                  <a:srgbClr val="013219"/>
                </a:solidFill>
                <a:latin typeface="Fraunces Bold"/>
              </a:rPr>
              <a:t>4. LUYỆN TẬP</a:t>
            </a:r>
          </a:p>
        </p:txBody>
      </p:sp>
      <p:grpSp>
        <p:nvGrpSpPr>
          <p:cNvPr id="11" name="Group 11"/>
          <p:cNvGrpSpPr/>
          <p:nvPr/>
        </p:nvGrpSpPr>
        <p:grpSpPr>
          <a:xfrm>
            <a:off x="149505" y="2333458"/>
            <a:ext cx="5620083" cy="5620083"/>
            <a:chOff x="0" y="0"/>
            <a:chExt cx="7493444" cy="7493444"/>
          </a:xfrm>
        </p:grpSpPr>
        <p:grpSp>
          <p:nvGrpSpPr>
            <p:cNvPr id="12" name="Group 12"/>
            <p:cNvGrpSpPr/>
            <p:nvPr/>
          </p:nvGrpSpPr>
          <p:grpSpPr>
            <a:xfrm>
              <a:off x="0" y="0"/>
              <a:ext cx="7493444" cy="749344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4DFBD"/>
              </a:solidFill>
            </p:spPr>
            <p:txBody>
              <a:bodyPr/>
              <a:lstStyle/>
              <a:p>
                <a:endParaRPr lang="en-GB"/>
              </a:p>
            </p:txBody>
          </p:sp>
          <p:sp>
            <p:nvSpPr>
              <p:cNvPr id="14" name="TextBox 14"/>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420355" y="1813868"/>
              <a:ext cx="6153967" cy="2800539"/>
            </a:xfrm>
            <a:prstGeom prst="rect">
              <a:avLst/>
            </a:prstGeom>
          </p:spPr>
          <p:txBody>
            <a:bodyPr lIns="0" tIns="0" rIns="0" bIns="0" rtlCol="0" anchor="t">
              <a:spAutoFit/>
            </a:bodyPr>
            <a:lstStyle/>
            <a:p>
              <a:pPr algn="ctr">
                <a:lnSpc>
                  <a:spcPts val="4696"/>
                </a:lnSpc>
              </a:pPr>
              <a:r>
                <a:rPr lang="en-US" sz="3428">
                  <a:solidFill>
                    <a:srgbClr val="000000"/>
                  </a:solidFill>
                  <a:latin typeface="Roboto Condensed"/>
                </a:rPr>
                <a:t>Trò chơi:</a:t>
              </a:r>
            </a:p>
            <a:p>
              <a:pPr algn="ctr">
                <a:lnSpc>
                  <a:spcPts val="6105"/>
                </a:lnSpc>
              </a:pPr>
              <a:r>
                <a:rPr lang="en-US" sz="4456">
                  <a:solidFill>
                    <a:srgbClr val="000000"/>
                  </a:solidFill>
                  <a:latin typeface="#9Slide06 ThuPhap Thien An"/>
                </a:rPr>
                <a:t>Ai hiểu </a:t>
              </a:r>
            </a:p>
            <a:p>
              <a:pPr algn="ctr">
                <a:lnSpc>
                  <a:spcPts val="6105"/>
                </a:lnSpc>
              </a:pPr>
              <a:r>
                <a:rPr lang="en-US" sz="4456">
                  <a:solidFill>
                    <a:srgbClr val="000000"/>
                  </a:solidFill>
                  <a:latin typeface="#9Slide06 ThuPhap Thien An"/>
                </a:rPr>
                <a:t>nàng Xuân Hương?</a:t>
              </a:r>
            </a:p>
          </p:txBody>
        </p:sp>
      </p:grpSp>
      <p:sp>
        <p:nvSpPr>
          <p:cNvPr id="16" name="Freeform 5">
            <a:extLst>
              <a:ext uri="{FF2B5EF4-FFF2-40B4-BE49-F238E27FC236}">
                <a16:creationId xmlns:a16="http://schemas.microsoft.com/office/drawing/2014/main" id="{3BA49BD0-E632-E4BA-F3FA-EAA6FE9FB497}"/>
              </a:ext>
            </a:extLst>
          </p:cNvPr>
          <p:cNvSpPr/>
          <p:nvPr/>
        </p:nvSpPr>
        <p:spPr>
          <a:xfrm>
            <a:off x="5943600" y="6438900"/>
            <a:ext cx="893190" cy="840910"/>
          </a:xfrm>
          <a:custGeom>
            <a:avLst/>
            <a:gdLst/>
            <a:ahLst/>
            <a:cxnLst/>
            <a:rect l="l" t="t" r="r" b="b"/>
            <a:pathLst>
              <a:path w="1045590" h="993310">
                <a:moveTo>
                  <a:pt x="0" y="0"/>
                </a:moveTo>
                <a:lnTo>
                  <a:pt x="1045590" y="0"/>
                </a:lnTo>
                <a:lnTo>
                  <a:pt x="1045590" y="993311"/>
                </a:lnTo>
                <a:lnTo>
                  <a:pt x="0" y="99331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ppt_x"/>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49000"/>
            </a:blip>
            <a:stretch>
              <a:fillRect l="-27462" r="-27462" b="-289203"/>
            </a:stretch>
          </a:blipFill>
        </p:spPr>
        <p:txBody>
          <a:bodyPr/>
          <a:lstStyle/>
          <a:p>
            <a:endParaRPr lang="en-GB"/>
          </a:p>
        </p:txBody>
      </p:sp>
      <p:sp>
        <p:nvSpPr>
          <p:cNvPr id="3" name="Freeform 3"/>
          <p:cNvSpPr/>
          <p:nvPr/>
        </p:nvSpPr>
        <p:spPr>
          <a:xfrm>
            <a:off x="12923509" y="9077325"/>
            <a:ext cx="5364491" cy="1734043"/>
          </a:xfrm>
          <a:custGeom>
            <a:avLst/>
            <a:gdLst/>
            <a:ahLst/>
            <a:cxnLst/>
            <a:rect l="l" t="t" r="r" b="b"/>
            <a:pathLst>
              <a:path w="5364491" h="1734043">
                <a:moveTo>
                  <a:pt x="0" y="0"/>
                </a:moveTo>
                <a:lnTo>
                  <a:pt x="5364491" y="0"/>
                </a:lnTo>
                <a:lnTo>
                  <a:pt x="5364491" y="1734043"/>
                </a:lnTo>
                <a:lnTo>
                  <a:pt x="0" y="1734043"/>
                </a:lnTo>
                <a:lnTo>
                  <a:pt x="0" y="0"/>
                </a:lnTo>
                <a:close/>
              </a:path>
            </a:pathLst>
          </a:custGeom>
          <a:blipFill>
            <a:blip r:embed="rId4"/>
            <a:stretch>
              <a:fillRect/>
            </a:stretch>
          </a:blipFill>
        </p:spPr>
        <p:txBody>
          <a:bodyPr/>
          <a:lstStyle/>
          <a:p>
            <a:endParaRPr lang="en-GB"/>
          </a:p>
        </p:txBody>
      </p:sp>
      <p:grpSp>
        <p:nvGrpSpPr>
          <p:cNvPr id="4" name="Group 4"/>
          <p:cNvGrpSpPr/>
          <p:nvPr/>
        </p:nvGrpSpPr>
        <p:grpSpPr>
          <a:xfrm>
            <a:off x="6489533" y="2143197"/>
            <a:ext cx="11206075" cy="6409275"/>
            <a:chOff x="0" y="0"/>
            <a:chExt cx="2951394" cy="1688039"/>
          </a:xfrm>
        </p:grpSpPr>
        <p:sp>
          <p:nvSpPr>
            <p:cNvPr id="5" name="Freeform 5"/>
            <p:cNvSpPr/>
            <p:nvPr/>
          </p:nvSpPr>
          <p:spPr>
            <a:xfrm>
              <a:off x="0" y="0"/>
              <a:ext cx="2951394" cy="1688039"/>
            </a:xfrm>
            <a:custGeom>
              <a:avLst/>
              <a:gdLst/>
              <a:ahLst/>
              <a:cxnLst/>
              <a:rect l="l" t="t" r="r" b="b"/>
              <a:pathLst>
                <a:path w="2951394" h="1688039">
                  <a:moveTo>
                    <a:pt x="35234" y="0"/>
                  </a:moveTo>
                  <a:lnTo>
                    <a:pt x="2916160" y="0"/>
                  </a:lnTo>
                  <a:cubicBezTo>
                    <a:pt x="2935619" y="0"/>
                    <a:pt x="2951394" y="15775"/>
                    <a:pt x="2951394" y="35234"/>
                  </a:cubicBezTo>
                  <a:lnTo>
                    <a:pt x="2951394" y="1652805"/>
                  </a:lnTo>
                  <a:cubicBezTo>
                    <a:pt x="2951394" y="1662150"/>
                    <a:pt x="2947682" y="1671112"/>
                    <a:pt x="2941074" y="1677719"/>
                  </a:cubicBezTo>
                  <a:cubicBezTo>
                    <a:pt x="2934467" y="1684327"/>
                    <a:pt x="2925505" y="1688039"/>
                    <a:pt x="2916160" y="1688039"/>
                  </a:cubicBezTo>
                  <a:lnTo>
                    <a:pt x="35234" y="1688039"/>
                  </a:lnTo>
                  <a:cubicBezTo>
                    <a:pt x="15775" y="1688039"/>
                    <a:pt x="0" y="1672264"/>
                    <a:pt x="0" y="1652805"/>
                  </a:cubicBezTo>
                  <a:lnTo>
                    <a:pt x="0" y="35234"/>
                  </a:lnTo>
                  <a:cubicBezTo>
                    <a:pt x="0" y="25890"/>
                    <a:pt x="3712" y="16928"/>
                    <a:pt x="10320" y="10320"/>
                  </a:cubicBezTo>
                  <a:cubicBezTo>
                    <a:pt x="16928" y="3712"/>
                    <a:pt x="25890" y="0"/>
                    <a:pt x="35234" y="0"/>
                  </a:cubicBezTo>
                  <a:close/>
                </a:path>
              </a:pathLst>
            </a:custGeom>
            <a:solidFill>
              <a:srgbClr val="ECF8E9"/>
            </a:solidFill>
          </p:spPr>
          <p:txBody>
            <a:bodyPr/>
            <a:lstStyle/>
            <a:p>
              <a:endParaRPr lang="en-GB"/>
            </a:p>
          </p:txBody>
        </p:sp>
        <p:sp>
          <p:nvSpPr>
            <p:cNvPr id="6" name="TextBox 6"/>
            <p:cNvSpPr txBox="1"/>
            <p:nvPr/>
          </p:nvSpPr>
          <p:spPr>
            <a:xfrm>
              <a:off x="0" y="-85725"/>
              <a:ext cx="2951394" cy="1773764"/>
            </a:xfrm>
            <a:prstGeom prst="rect">
              <a:avLst/>
            </a:prstGeom>
          </p:spPr>
          <p:txBody>
            <a:bodyPr lIns="50800" tIns="50800" rIns="50800" bIns="50800" rtlCol="0" anchor="ctr"/>
            <a:lstStyle/>
            <a:p>
              <a:pPr algn="just">
                <a:lnSpc>
                  <a:spcPts val="4900"/>
                </a:lnSpc>
              </a:pPr>
              <a:endParaRPr/>
            </a:p>
          </p:txBody>
        </p:sp>
      </p:grpSp>
      <p:sp>
        <p:nvSpPr>
          <p:cNvPr id="7" name="Freeform 7"/>
          <p:cNvSpPr/>
          <p:nvPr/>
        </p:nvSpPr>
        <p:spPr>
          <a:xfrm>
            <a:off x="4188118" y="579545"/>
            <a:ext cx="2301414" cy="1401770"/>
          </a:xfrm>
          <a:custGeom>
            <a:avLst/>
            <a:gdLst/>
            <a:ahLst/>
            <a:cxnLst/>
            <a:rect l="l" t="t" r="r" b="b"/>
            <a:pathLst>
              <a:path w="2301414" h="1401770">
                <a:moveTo>
                  <a:pt x="0" y="0"/>
                </a:moveTo>
                <a:lnTo>
                  <a:pt x="2301415" y="0"/>
                </a:lnTo>
                <a:lnTo>
                  <a:pt x="2301415" y="1401771"/>
                </a:lnTo>
                <a:lnTo>
                  <a:pt x="0" y="140177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8" name="TextBox 8"/>
          <p:cNvSpPr txBox="1"/>
          <p:nvPr/>
        </p:nvSpPr>
        <p:spPr>
          <a:xfrm>
            <a:off x="6790651" y="2438488"/>
            <a:ext cx="10468649" cy="5305250"/>
          </a:xfrm>
          <a:prstGeom prst="rect">
            <a:avLst/>
          </a:prstGeom>
        </p:spPr>
        <p:txBody>
          <a:bodyPr lIns="0" tIns="0" rIns="0" bIns="0" rtlCol="0" anchor="t">
            <a:spAutoFit/>
          </a:bodyPr>
          <a:lstStyle/>
          <a:p>
            <a:pPr algn="just">
              <a:lnSpc>
                <a:spcPts val="5256"/>
              </a:lnSpc>
            </a:pPr>
            <a:r>
              <a:rPr lang="en-US" sz="3504">
                <a:solidFill>
                  <a:srgbClr val="0C0C0B"/>
                </a:solidFill>
                <a:latin typeface="Roboto Condensed Bold"/>
              </a:rPr>
              <a:t>Câu 6:</a:t>
            </a:r>
            <a:r>
              <a:rPr lang="en-US" sz="3504">
                <a:solidFill>
                  <a:srgbClr val="0C0C0B"/>
                </a:solidFill>
                <a:latin typeface="Roboto Condensed"/>
              </a:rPr>
              <a:t> Đáp án </a:t>
            </a:r>
            <a:r>
              <a:rPr lang="en-US" sz="3504">
                <a:solidFill>
                  <a:srgbClr val="0C0C0B"/>
                </a:solidFill>
                <a:latin typeface="Roboto Condensed Bold"/>
              </a:rPr>
              <a:t>không phải</a:t>
            </a:r>
            <a:r>
              <a:rPr lang="en-US" sz="3504">
                <a:solidFill>
                  <a:srgbClr val="0C0C0B"/>
                </a:solidFill>
                <a:latin typeface="Roboto Condensed"/>
              </a:rPr>
              <a:t> là nghệ thuật độc đáo được sử dụng trong bài thơ “Mời trầu”? </a:t>
            </a:r>
          </a:p>
          <a:p>
            <a:pPr algn="just">
              <a:lnSpc>
                <a:spcPts val="5256"/>
              </a:lnSpc>
            </a:pPr>
            <a:endParaRPr lang="en-US" sz="3504">
              <a:solidFill>
                <a:srgbClr val="0C0C0B"/>
              </a:solidFill>
              <a:latin typeface="Roboto Condensed"/>
            </a:endParaRPr>
          </a:p>
          <a:p>
            <a:pPr algn="just">
              <a:lnSpc>
                <a:spcPts val="5256"/>
              </a:lnSpc>
            </a:pPr>
            <a:r>
              <a:rPr lang="en-US" sz="3504">
                <a:solidFill>
                  <a:srgbClr val="0C0C0B"/>
                </a:solidFill>
                <a:latin typeface="Roboto Condensed"/>
              </a:rPr>
              <a:t>A. Gieo vần cuối các câu 1,2,4</a:t>
            </a:r>
          </a:p>
          <a:p>
            <a:pPr algn="just">
              <a:lnSpc>
                <a:spcPts val="5256"/>
              </a:lnSpc>
            </a:pPr>
            <a:r>
              <a:rPr lang="en-US" sz="3504">
                <a:solidFill>
                  <a:srgbClr val="0C0C0B"/>
                </a:solidFill>
                <a:latin typeface="Roboto Condensed"/>
              </a:rPr>
              <a:t>B. Bố cục 4 phần: Đề - Thực – Luận – Kết</a:t>
            </a:r>
          </a:p>
          <a:p>
            <a:pPr algn="just">
              <a:lnSpc>
                <a:spcPts val="5256"/>
              </a:lnSpc>
            </a:pPr>
            <a:r>
              <a:rPr lang="en-US" sz="3504">
                <a:solidFill>
                  <a:srgbClr val="0C0C0B"/>
                </a:solidFill>
                <a:latin typeface="Roboto Condensed"/>
              </a:rPr>
              <a:t>C. Tiểu đối đặc sắc</a:t>
            </a:r>
          </a:p>
          <a:p>
            <a:pPr algn="just">
              <a:lnSpc>
                <a:spcPts val="5256"/>
              </a:lnSpc>
            </a:pPr>
            <a:r>
              <a:rPr lang="en-US" sz="3504">
                <a:solidFill>
                  <a:srgbClr val="0C0C0B"/>
                </a:solidFill>
                <a:latin typeface="Roboto Condensed"/>
              </a:rPr>
              <a:t>D. Nghệ thuật chơi chữ</a:t>
            </a:r>
          </a:p>
          <a:p>
            <a:pPr algn="just">
              <a:lnSpc>
                <a:spcPts val="5256"/>
              </a:lnSpc>
            </a:pPr>
            <a:endParaRPr lang="en-US" sz="3504">
              <a:solidFill>
                <a:srgbClr val="0C0C0B"/>
              </a:solidFill>
              <a:latin typeface="Roboto Condensed"/>
            </a:endParaRPr>
          </a:p>
        </p:txBody>
      </p:sp>
      <p:sp>
        <p:nvSpPr>
          <p:cNvPr id="10" name="TextBox 10"/>
          <p:cNvSpPr txBox="1"/>
          <p:nvPr/>
        </p:nvSpPr>
        <p:spPr>
          <a:xfrm>
            <a:off x="8947485" y="543629"/>
            <a:ext cx="8228459" cy="1532645"/>
          </a:xfrm>
          <a:prstGeom prst="rect">
            <a:avLst/>
          </a:prstGeom>
        </p:spPr>
        <p:txBody>
          <a:bodyPr lIns="0" tIns="0" rIns="0" bIns="0" rtlCol="0" anchor="t">
            <a:spAutoFit/>
          </a:bodyPr>
          <a:lstStyle/>
          <a:p>
            <a:pPr algn="ctr">
              <a:lnSpc>
                <a:spcPts val="12645"/>
              </a:lnSpc>
              <a:spcBef>
                <a:spcPct val="0"/>
              </a:spcBef>
            </a:pPr>
            <a:r>
              <a:rPr lang="en-US" sz="9032">
                <a:solidFill>
                  <a:srgbClr val="013219"/>
                </a:solidFill>
                <a:latin typeface="Fraunces Bold"/>
              </a:rPr>
              <a:t>4. LUYỆN TẬP</a:t>
            </a:r>
          </a:p>
        </p:txBody>
      </p:sp>
      <p:grpSp>
        <p:nvGrpSpPr>
          <p:cNvPr id="11" name="Group 11"/>
          <p:cNvGrpSpPr/>
          <p:nvPr/>
        </p:nvGrpSpPr>
        <p:grpSpPr>
          <a:xfrm>
            <a:off x="149505" y="2333458"/>
            <a:ext cx="5620083" cy="5620083"/>
            <a:chOff x="0" y="0"/>
            <a:chExt cx="7493444" cy="7493444"/>
          </a:xfrm>
        </p:grpSpPr>
        <p:grpSp>
          <p:nvGrpSpPr>
            <p:cNvPr id="12" name="Group 12"/>
            <p:cNvGrpSpPr/>
            <p:nvPr/>
          </p:nvGrpSpPr>
          <p:grpSpPr>
            <a:xfrm>
              <a:off x="0" y="0"/>
              <a:ext cx="7493444" cy="749344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4DFBD"/>
              </a:solidFill>
            </p:spPr>
            <p:txBody>
              <a:bodyPr/>
              <a:lstStyle/>
              <a:p>
                <a:endParaRPr lang="en-GB"/>
              </a:p>
            </p:txBody>
          </p:sp>
          <p:sp>
            <p:nvSpPr>
              <p:cNvPr id="14" name="TextBox 14"/>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420355" y="1813868"/>
              <a:ext cx="6153967" cy="2800539"/>
            </a:xfrm>
            <a:prstGeom prst="rect">
              <a:avLst/>
            </a:prstGeom>
          </p:spPr>
          <p:txBody>
            <a:bodyPr lIns="0" tIns="0" rIns="0" bIns="0" rtlCol="0" anchor="t">
              <a:spAutoFit/>
            </a:bodyPr>
            <a:lstStyle/>
            <a:p>
              <a:pPr algn="ctr">
                <a:lnSpc>
                  <a:spcPts val="4696"/>
                </a:lnSpc>
              </a:pPr>
              <a:r>
                <a:rPr lang="en-US" sz="3428">
                  <a:solidFill>
                    <a:srgbClr val="000000"/>
                  </a:solidFill>
                  <a:latin typeface="Roboto Condensed"/>
                </a:rPr>
                <a:t>Trò chơi:</a:t>
              </a:r>
            </a:p>
            <a:p>
              <a:pPr algn="ctr">
                <a:lnSpc>
                  <a:spcPts val="6105"/>
                </a:lnSpc>
              </a:pPr>
              <a:r>
                <a:rPr lang="en-US" sz="4456">
                  <a:solidFill>
                    <a:srgbClr val="000000"/>
                  </a:solidFill>
                  <a:latin typeface="#9Slide06 ThuPhap Thien An"/>
                </a:rPr>
                <a:t>Ai hiểu </a:t>
              </a:r>
            </a:p>
            <a:p>
              <a:pPr algn="ctr">
                <a:lnSpc>
                  <a:spcPts val="6105"/>
                </a:lnSpc>
              </a:pPr>
              <a:r>
                <a:rPr lang="en-US" sz="4456">
                  <a:solidFill>
                    <a:srgbClr val="000000"/>
                  </a:solidFill>
                  <a:latin typeface="#9Slide06 ThuPhap Thien An"/>
                </a:rPr>
                <a:t>nàng Xuân Hương?</a:t>
              </a:r>
            </a:p>
          </p:txBody>
        </p:sp>
      </p:grpSp>
      <p:sp>
        <p:nvSpPr>
          <p:cNvPr id="16" name="Freeform 5">
            <a:extLst>
              <a:ext uri="{FF2B5EF4-FFF2-40B4-BE49-F238E27FC236}">
                <a16:creationId xmlns:a16="http://schemas.microsoft.com/office/drawing/2014/main" id="{6E09DC77-0F4B-01BF-B823-0D1FC51B1543}"/>
              </a:ext>
            </a:extLst>
          </p:cNvPr>
          <p:cNvSpPr/>
          <p:nvPr/>
        </p:nvSpPr>
        <p:spPr>
          <a:xfrm>
            <a:off x="5867400" y="5067300"/>
            <a:ext cx="893190" cy="840910"/>
          </a:xfrm>
          <a:custGeom>
            <a:avLst/>
            <a:gdLst/>
            <a:ahLst/>
            <a:cxnLst/>
            <a:rect l="l" t="t" r="r" b="b"/>
            <a:pathLst>
              <a:path w="1045590" h="993310">
                <a:moveTo>
                  <a:pt x="0" y="0"/>
                </a:moveTo>
                <a:lnTo>
                  <a:pt x="1045590" y="0"/>
                </a:lnTo>
                <a:lnTo>
                  <a:pt x="1045590" y="993311"/>
                </a:lnTo>
                <a:lnTo>
                  <a:pt x="0" y="99331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ppt_x"/>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9000"/>
            </a:blip>
            <a:stretch>
              <a:fillRect l="-27462" r="-27462" b="-289203"/>
            </a:stretch>
          </a:blipFill>
        </p:spPr>
        <p:txBody>
          <a:bodyPr/>
          <a:lstStyle/>
          <a:p>
            <a:endParaRPr lang="en-GB"/>
          </a:p>
        </p:txBody>
      </p:sp>
      <p:grpSp>
        <p:nvGrpSpPr>
          <p:cNvPr id="4" name="Group 4"/>
          <p:cNvGrpSpPr/>
          <p:nvPr/>
        </p:nvGrpSpPr>
        <p:grpSpPr>
          <a:xfrm>
            <a:off x="-1176735" y="1221718"/>
            <a:ext cx="11368920" cy="6640579"/>
            <a:chOff x="0" y="0"/>
            <a:chExt cx="15158559" cy="8854105"/>
          </a:xfrm>
        </p:grpSpPr>
        <p:grpSp>
          <p:nvGrpSpPr>
            <p:cNvPr id="5" name="Group 5"/>
            <p:cNvGrpSpPr/>
            <p:nvPr/>
          </p:nvGrpSpPr>
          <p:grpSpPr>
            <a:xfrm>
              <a:off x="3212777" y="0"/>
              <a:ext cx="8854105" cy="8854105"/>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9D4D1"/>
              </a:solidFill>
            </p:spPr>
            <p:txBody>
              <a:bodyPr/>
              <a:lstStyle/>
              <a:p>
                <a:endParaRPr lang="en-GB"/>
              </a:p>
            </p:txBody>
          </p:sp>
          <p:sp>
            <p:nvSpPr>
              <p:cNvPr id="7" name="TextBox 7"/>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0" y="1551483"/>
              <a:ext cx="15158559" cy="3879408"/>
            </a:xfrm>
            <a:prstGeom prst="rect">
              <a:avLst/>
            </a:prstGeom>
          </p:spPr>
          <p:txBody>
            <a:bodyPr lIns="0" tIns="0" rIns="0" bIns="0" rtlCol="0" anchor="t">
              <a:spAutoFit/>
            </a:bodyPr>
            <a:lstStyle/>
            <a:p>
              <a:pPr algn="ctr">
                <a:lnSpc>
                  <a:spcPts val="11569"/>
                </a:lnSpc>
              </a:pPr>
              <a:r>
                <a:rPr lang="en-US" sz="8444">
                  <a:solidFill>
                    <a:srgbClr val="000000"/>
                  </a:solidFill>
                  <a:latin typeface="#9Slide06 ThuPhap Thien An"/>
                </a:rPr>
                <a:t>Viết </a:t>
              </a:r>
            </a:p>
            <a:p>
              <a:pPr algn="ctr">
                <a:lnSpc>
                  <a:spcPts val="11569"/>
                </a:lnSpc>
              </a:pPr>
              <a:r>
                <a:rPr lang="en-US" sz="8444">
                  <a:solidFill>
                    <a:srgbClr val="000000"/>
                  </a:solidFill>
                  <a:latin typeface="#9Slide06 ThuPhap Thien An"/>
                </a:rPr>
                <a:t>kết nối đọc</a:t>
              </a:r>
            </a:p>
          </p:txBody>
        </p:sp>
      </p:grpSp>
      <p:grpSp>
        <p:nvGrpSpPr>
          <p:cNvPr id="9" name="Group 9"/>
          <p:cNvGrpSpPr/>
          <p:nvPr/>
        </p:nvGrpSpPr>
        <p:grpSpPr>
          <a:xfrm>
            <a:off x="8556969" y="3285950"/>
            <a:ext cx="8702331" cy="4897621"/>
            <a:chOff x="0" y="0"/>
            <a:chExt cx="2291972" cy="1289908"/>
          </a:xfrm>
        </p:grpSpPr>
        <p:sp>
          <p:nvSpPr>
            <p:cNvPr id="10" name="Freeform 10"/>
            <p:cNvSpPr/>
            <p:nvPr/>
          </p:nvSpPr>
          <p:spPr>
            <a:xfrm>
              <a:off x="0" y="0"/>
              <a:ext cx="2291972" cy="1289908"/>
            </a:xfrm>
            <a:custGeom>
              <a:avLst/>
              <a:gdLst/>
              <a:ahLst/>
              <a:cxnLst/>
              <a:rect l="l" t="t" r="r" b="b"/>
              <a:pathLst>
                <a:path w="2291972" h="1289908">
                  <a:moveTo>
                    <a:pt x="45372" y="0"/>
                  </a:moveTo>
                  <a:lnTo>
                    <a:pt x="2246601" y="0"/>
                  </a:lnTo>
                  <a:cubicBezTo>
                    <a:pt x="2271659" y="0"/>
                    <a:pt x="2291972" y="20314"/>
                    <a:pt x="2291972" y="45372"/>
                  </a:cubicBezTo>
                  <a:lnTo>
                    <a:pt x="2291972" y="1244537"/>
                  </a:lnTo>
                  <a:cubicBezTo>
                    <a:pt x="2291972" y="1256570"/>
                    <a:pt x="2287192" y="1268111"/>
                    <a:pt x="2278683" y="1276619"/>
                  </a:cubicBezTo>
                  <a:cubicBezTo>
                    <a:pt x="2270174" y="1285128"/>
                    <a:pt x="2258634" y="1289908"/>
                    <a:pt x="2246601" y="1289908"/>
                  </a:cubicBezTo>
                  <a:lnTo>
                    <a:pt x="45372" y="1289908"/>
                  </a:lnTo>
                  <a:cubicBezTo>
                    <a:pt x="20314" y="1289908"/>
                    <a:pt x="0" y="1269595"/>
                    <a:pt x="0" y="1244537"/>
                  </a:cubicBezTo>
                  <a:lnTo>
                    <a:pt x="0" y="45372"/>
                  </a:lnTo>
                  <a:cubicBezTo>
                    <a:pt x="0" y="20314"/>
                    <a:pt x="20314" y="0"/>
                    <a:pt x="45372" y="0"/>
                  </a:cubicBezTo>
                  <a:close/>
                </a:path>
              </a:pathLst>
            </a:custGeom>
            <a:solidFill>
              <a:srgbClr val="B5E8ED"/>
            </a:solidFill>
          </p:spPr>
          <p:txBody>
            <a:bodyPr/>
            <a:lstStyle/>
            <a:p>
              <a:endParaRPr lang="en-GB"/>
            </a:p>
          </p:txBody>
        </p:sp>
        <p:sp>
          <p:nvSpPr>
            <p:cNvPr id="11" name="TextBox 11"/>
            <p:cNvSpPr txBox="1"/>
            <p:nvPr/>
          </p:nvSpPr>
          <p:spPr>
            <a:xfrm>
              <a:off x="0" y="-85725"/>
              <a:ext cx="2291972" cy="1375633"/>
            </a:xfrm>
            <a:prstGeom prst="rect">
              <a:avLst/>
            </a:prstGeom>
          </p:spPr>
          <p:txBody>
            <a:bodyPr lIns="50800" tIns="50800" rIns="50800" bIns="50800" rtlCol="0" anchor="ctr"/>
            <a:lstStyle/>
            <a:p>
              <a:pPr algn="just">
                <a:lnSpc>
                  <a:spcPts val="4900"/>
                </a:lnSpc>
              </a:pPr>
              <a:endParaRPr/>
            </a:p>
          </p:txBody>
        </p:sp>
      </p:grpSp>
      <p:grpSp>
        <p:nvGrpSpPr>
          <p:cNvPr id="12" name="Group 12"/>
          <p:cNvGrpSpPr/>
          <p:nvPr/>
        </p:nvGrpSpPr>
        <p:grpSpPr>
          <a:xfrm>
            <a:off x="12089828" y="2709404"/>
            <a:ext cx="1636612" cy="1636612"/>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37652"/>
              </a:stretch>
            </a:blipFill>
          </p:spPr>
          <p:txBody>
            <a:bodyPr/>
            <a:lstStyle/>
            <a:p>
              <a:endParaRPr lang="en-GB"/>
            </a:p>
          </p:txBody>
        </p:sp>
      </p:grpSp>
      <p:sp>
        <p:nvSpPr>
          <p:cNvPr id="14" name="Freeform 14"/>
          <p:cNvSpPr/>
          <p:nvPr/>
        </p:nvSpPr>
        <p:spPr>
          <a:xfrm>
            <a:off x="1028700" y="5734761"/>
            <a:ext cx="7461891" cy="4551753"/>
          </a:xfrm>
          <a:custGeom>
            <a:avLst/>
            <a:gdLst/>
            <a:ahLst/>
            <a:cxnLst/>
            <a:rect l="l" t="t" r="r" b="b"/>
            <a:pathLst>
              <a:path w="7461891" h="4551753">
                <a:moveTo>
                  <a:pt x="0" y="0"/>
                </a:moveTo>
                <a:lnTo>
                  <a:pt x="7461891" y="0"/>
                </a:lnTo>
                <a:lnTo>
                  <a:pt x="7461891" y="4551753"/>
                </a:lnTo>
                <a:lnTo>
                  <a:pt x="0" y="4551753"/>
                </a:lnTo>
                <a:lnTo>
                  <a:pt x="0" y="0"/>
                </a:lnTo>
                <a:close/>
              </a:path>
            </a:pathLst>
          </a:custGeom>
          <a:blipFill>
            <a:blip r:embed="rId4"/>
            <a:stretch>
              <a:fillRect/>
            </a:stretch>
          </a:blipFill>
        </p:spPr>
        <p:txBody>
          <a:bodyPr/>
          <a:lstStyle/>
          <a:p>
            <a:endParaRPr lang="en-GB"/>
          </a:p>
        </p:txBody>
      </p:sp>
      <p:sp>
        <p:nvSpPr>
          <p:cNvPr id="15" name="TextBox 15"/>
          <p:cNvSpPr txBox="1"/>
          <p:nvPr/>
        </p:nvSpPr>
        <p:spPr>
          <a:xfrm>
            <a:off x="8850484" y="4521594"/>
            <a:ext cx="8115300" cy="3118877"/>
          </a:xfrm>
          <a:prstGeom prst="rect">
            <a:avLst/>
          </a:prstGeom>
        </p:spPr>
        <p:txBody>
          <a:bodyPr lIns="0" tIns="0" rIns="0" bIns="0" rtlCol="0" anchor="t">
            <a:spAutoFit/>
          </a:bodyPr>
          <a:lstStyle/>
          <a:p>
            <a:pPr algn="just">
              <a:lnSpc>
                <a:spcPts val="4991"/>
              </a:lnSpc>
            </a:pPr>
            <a:r>
              <a:rPr lang="en-US" sz="3565">
                <a:solidFill>
                  <a:srgbClr val="0C0C0B"/>
                </a:solidFill>
                <a:latin typeface="Roboto Condensed Bold"/>
              </a:rPr>
              <a:t>Nhiệm vụ 2: </a:t>
            </a:r>
          </a:p>
          <a:p>
            <a:pPr marL="769693" lvl="1" indent="-384846" algn="just">
              <a:lnSpc>
                <a:spcPts val="4991"/>
              </a:lnSpc>
              <a:buFont typeface="Arial"/>
              <a:buChar char="•"/>
            </a:pPr>
            <a:r>
              <a:rPr lang="en-US" sz="3565">
                <a:solidFill>
                  <a:srgbClr val="0C0C0B"/>
                </a:solidFill>
                <a:latin typeface="Roboto Condensed"/>
              </a:rPr>
              <a:t>HS hoàn thành (cá nhân) PHT số 4, trong thời gian 10 phút.</a:t>
            </a:r>
          </a:p>
          <a:p>
            <a:pPr marL="769693" lvl="1" indent="-384846" algn="just">
              <a:lnSpc>
                <a:spcPts val="4991"/>
              </a:lnSpc>
              <a:buFont typeface="Arial"/>
              <a:buChar char="•"/>
            </a:pPr>
            <a:r>
              <a:rPr lang="en-US" sz="3565">
                <a:solidFill>
                  <a:srgbClr val="0C0C0B"/>
                </a:solidFill>
                <a:latin typeface="Roboto Condensed"/>
              </a:rPr>
              <a:t>Sau 10 phút, GV gọi ngẫu nhiên 2 HS trình bày, mỗi HS trình bày tối đa 2 phút.</a:t>
            </a:r>
          </a:p>
        </p:txBody>
      </p:sp>
      <p:sp>
        <p:nvSpPr>
          <p:cNvPr id="16" name="TextBox 16"/>
          <p:cNvSpPr txBox="1"/>
          <p:nvPr/>
        </p:nvSpPr>
        <p:spPr>
          <a:xfrm>
            <a:off x="8947485" y="543629"/>
            <a:ext cx="8228459" cy="1532645"/>
          </a:xfrm>
          <a:prstGeom prst="rect">
            <a:avLst/>
          </a:prstGeom>
        </p:spPr>
        <p:txBody>
          <a:bodyPr lIns="0" tIns="0" rIns="0" bIns="0" rtlCol="0" anchor="t">
            <a:spAutoFit/>
          </a:bodyPr>
          <a:lstStyle/>
          <a:p>
            <a:pPr algn="ctr">
              <a:lnSpc>
                <a:spcPts val="12645"/>
              </a:lnSpc>
              <a:spcBef>
                <a:spcPct val="0"/>
              </a:spcBef>
            </a:pPr>
            <a:r>
              <a:rPr lang="en-US" sz="9032">
                <a:solidFill>
                  <a:srgbClr val="013219"/>
                </a:solidFill>
                <a:latin typeface="Fraunces Bold"/>
              </a:rPr>
              <a:t>4. LUYỆN TẬP</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9000"/>
            </a:blip>
            <a:stretch>
              <a:fillRect l="-27462" r="-27462" b="-289203"/>
            </a:stretch>
          </a:blipFill>
        </p:spPr>
        <p:txBody>
          <a:bodyPr/>
          <a:lstStyle/>
          <a:p>
            <a:endParaRPr lang="en-GB"/>
          </a:p>
        </p:txBody>
      </p:sp>
      <p:sp>
        <p:nvSpPr>
          <p:cNvPr id="3" name="Freeform 3"/>
          <p:cNvSpPr/>
          <p:nvPr/>
        </p:nvSpPr>
        <p:spPr>
          <a:xfrm>
            <a:off x="14381755" y="9023841"/>
            <a:ext cx="3906245" cy="1262673"/>
          </a:xfrm>
          <a:custGeom>
            <a:avLst/>
            <a:gdLst/>
            <a:ahLst/>
            <a:cxnLst/>
            <a:rect l="l" t="t" r="r" b="b"/>
            <a:pathLst>
              <a:path w="3906245" h="1262673">
                <a:moveTo>
                  <a:pt x="0" y="0"/>
                </a:moveTo>
                <a:lnTo>
                  <a:pt x="3906245" y="0"/>
                </a:lnTo>
                <a:lnTo>
                  <a:pt x="3906245" y="1262673"/>
                </a:lnTo>
                <a:lnTo>
                  <a:pt x="0" y="1262673"/>
                </a:lnTo>
                <a:lnTo>
                  <a:pt x="0" y="0"/>
                </a:lnTo>
                <a:close/>
              </a:path>
            </a:pathLst>
          </a:custGeom>
          <a:blipFill>
            <a:blip r:embed="rId3"/>
            <a:stretch>
              <a:fillRect/>
            </a:stretch>
          </a:blipFill>
        </p:spPr>
        <p:txBody>
          <a:bodyPr/>
          <a:lstStyle/>
          <a:p>
            <a:endParaRPr lang="en-GB"/>
          </a:p>
        </p:txBody>
      </p:sp>
      <p:grpSp>
        <p:nvGrpSpPr>
          <p:cNvPr id="4" name="Group 4"/>
          <p:cNvGrpSpPr/>
          <p:nvPr/>
        </p:nvGrpSpPr>
        <p:grpSpPr>
          <a:xfrm>
            <a:off x="-1176735" y="1221718"/>
            <a:ext cx="11368920" cy="6640579"/>
            <a:chOff x="0" y="0"/>
            <a:chExt cx="15158559" cy="8854105"/>
          </a:xfrm>
        </p:grpSpPr>
        <p:grpSp>
          <p:nvGrpSpPr>
            <p:cNvPr id="5" name="Group 5"/>
            <p:cNvGrpSpPr/>
            <p:nvPr/>
          </p:nvGrpSpPr>
          <p:grpSpPr>
            <a:xfrm>
              <a:off x="3212777" y="0"/>
              <a:ext cx="8854105" cy="8854105"/>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9D4D1"/>
              </a:solidFill>
            </p:spPr>
            <p:txBody>
              <a:bodyPr/>
              <a:lstStyle/>
              <a:p>
                <a:endParaRPr lang="en-GB"/>
              </a:p>
            </p:txBody>
          </p:sp>
          <p:sp>
            <p:nvSpPr>
              <p:cNvPr id="7" name="TextBox 7"/>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0" y="1551483"/>
              <a:ext cx="15158559" cy="3879408"/>
            </a:xfrm>
            <a:prstGeom prst="rect">
              <a:avLst/>
            </a:prstGeom>
          </p:spPr>
          <p:txBody>
            <a:bodyPr lIns="0" tIns="0" rIns="0" bIns="0" rtlCol="0" anchor="t">
              <a:spAutoFit/>
            </a:bodyPr>
            <a:lstStyle/>
            <a:p>
              <a:pPr algn="ctr">
                <a:lnSpc>
                  <a:spcPts val="11569"/>
                </a:lnSpc>
              </a:pPr>
              <a:r>
                <a:rPr lang="en-US" sz="8444">
                  <a:solidFill>
                    <a:srgbClr val="000000"/>
                  </a:solidFill>
                  <a:latin typeface="#9Slide06 ThuPhap Thien An"/>
                </a:rPr>
                <a:t>Viết </a:t>
              </a:r>
            </a:p>
            <a:p>
              <a:pPr algn="ctr">
                <a:lnSpc>
                  <a:spcPts val="11569"/>
                </a:lnSpc>
              </a:pPr>
              <a:r>
                <a:rPr lang="en-US" sz="8444">
                  <a:solidFill>
                    <a:srgbClr val="000000"/>
                  </a:solidFill>
                  <a:latin typeface="#9Slide06 ThuPhap Thien An"/>
                </a:rPr>
                <a:t>kết nối đọc</a:t>
              </a:r>
            </a:p>
          </p:txBody>
        </p:sp>
      </p:grpSp>
      <p:grpSp>
        <p:nvGrpSpPr>
          <p:cNvPr id="9" name="Group 9"/>
          <p:cNvGrpSpPr/>
          <p:nvPr/>
        </p:nvGrpSpPr>
        <p:grpSpPr>
          <a:xfrm>
            <a:off x="8556969" y="3285950"/>
            <a:ext cx="8702331" cy="4897621"/>
            <a:chOff x="0" y="0"/>
            <a:chExt cx="2291972" cy="1289908"/>
          </a:xfrm>
        </p:grpSpPr>
        <p:sp>
          <p:nvSpPr>
            <p:cNvPr id="10" name="Freeform 10"/>
            <p:cNvSpPr/>
            <p:nvPr/>
          </p:nvSpPr>
          <p:spPr>
            <a:xfrm>
              <a:off x="0" y="0"/>
              <a:ext cx="2291972" cy="1289908"/>
            </a:xfrm>
            <a:custGeom>
              <a:avLst/>
              <a:gdLst/>
              <a:ahLst/>
              <a:cxnLst/>
              <a:rect l="l" t="t" r="r" b="b"/>
              <a:pathLst>
                <a:path w="2291972" h="1289908">
                  <a:moveTo>
                    <a:pt x="45372" y="0"/>
                  </a:moveTo>
                  <a:lnTo>
                    <a:pt x="2246601" y="0"/>
                  </a:lnTo>
                  <a:cubicBezTo>
                    <a:pt x="2271659" y="0"/>
                    <a:pt x="2291972" y="20314"/>
                    <a:pt x="2291972" y="45372"/>
                  </a:cubicBezTo>
                  <a:lnTo>
                    <a:pt x="2291972" y="1244537"/>
                  </a:lnTo>
                  <a:cubicBezTo>
                    <a:pt x="2291972" y="1256570"/>
                    <a:pt x="2287192" y="1268111"/>
                    <a:pt x="2278683" y="1276619"/>
                  </a:cubicBezTo>
                  <a:cubicBezTo>
                    <a:pt x="2270174" y="1285128"/>
                    <a:pt x="2258634" y="1289908"/>
                    <a:pt x="2246601" y="1289908"/>
                  </a:cubicBezTo>
                  <a:lnTo>
                    <a:pt x="45372" y="1289908"/>
                  </a:lnTo>
                  <a:cubicBezTo>
                    <a:pt x="20314" y="1289908"/>
                    <a:pt x="0" y="1269595"/>
                    <a:pt x="0" y="1244537"/>
                  </a:cubicBezTo>
                  <a:lnTo>
                    <a:pt x="0" y="45372"/>
                  </a:lnTo>
                  <a:cubicBezTo>
                    <a:pt x="0" y="20314"/>
                    <a:pt x="20314" y="0"/>
                    <a:pt x="45372" y="0"/>
                  </a:cubicBezTo>
                  <a:close/>
                </a:path>
              </a:pathLst>
            </a:custGeom>
            <a:solidFill>
              <a:srgbClr val="B5E8ED"/>
            </a:solidFill>
          </p:spPr>
          <p:txBody>
            <a:bodyPr/>
            <a:lstStyle/>
            <a:p>
              <a:endParaRPr lang="en-GB"/>
            </a:p>
          </p:txBody>
        </p:sp>
        <p:sp>
          <p:nvSpPr>
            <p:cNvPr id="11" name="TextBox 11"/>
            <p:cNvSpPr txBox="1"/>
            <p:nvPr/>
          </p:nvSpPr>
          <p:spPr>
            <a:xfrm>
              <a:off x="0" y="-85725"/>
              <a:ext cx="2291972" cy="1375633"/>
            </a:xfrm>
            <a:prstGeom prst="rect">
              <a:avLst/>
            </a:prstGeom>
          </p:spPr>
          <p:txBody>
            <a:bodyPr lIns="50800" tIns="50800" rIns="50800" bIns="50800" rtlCol="0" anchor="ctr"/>
            <a:lstStyle/>
            <a:p>
              <a:pPr algn="just">
                <a:lnSpc>
                  <a:spcPts val="4900"/>
                </a:lnSpc>
              </a:pPr>
              <a:endParaRPr/>
            </a:p>
          </p:txBody>
        </p:sp>
      </p:grpSp>
      <p:grpSp>
        <p:nvGrpSpPr>
          <p:cNvPr id="12" name="Group 12"/>
          <p:cNvGrpSpPr/>
          <p:nvPr/>
        </p:nvGrpSpPr>
        <p:grpSpPr>
          <a:xfrm>
            <a:off x="12089828" y="2709404"/>
            <a:ext cx="1636612" cy="1636612"/>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37652"/>
              </a:stretch>
            </a:blipFill>
          </p:spPr>
          <p:txBody>
            <a:bodyPr/>
            <a:lstStyle/>
            <a:p>
              <a:endParaRPr lang="en-GB"/>
            </a:p>
          </p:txBody>
        </p:sp>
      </p:grpSp>
      <p:sp>
        <p:nvSpPr>
          <p:cNvPr id="14" name="Freeform 14"/>
          <p:cNvSpPr/>
          <p:nvPr/>
        </p:nvSpPr>
        <p:spPr>
          <a:xfrm>
            <a:off x="1028700" y="5734761"/>
            <a:ext cx="7461891" cy="4551753"/>
          </a:xfrm>
          <a:custGeom>
            <a:avLst/>
            <a:gdLst/>
            <a:ahLst/>
            <a:cxnLst/>
            <a:rect l="l" t="t" r="r" b="b"/>
            <a:pathLst>
              <a:path w="7461891" h="4551753">
                <a:moveTo>
                  <a:pt x="0" y="0"/>
                </a:moveTo>
                <a:lnTo>
                  <a:pt x="7461891" y="0"/>
                </a:lnTo>
                <a:lnTo>
                  <a:pt x="7461891" y="4551753"/>
                </a:lnTo>
                <a:lnTo>
                  <a:pt x="0" y="4551753"/>
                </a:lnTo>
                <a:lnTo>
                  <a:pt x="0" y="0"/>
                </a:lnTo>
                <a:close/>
              </a:path>
            </a:pathLst>
          </a:custGeom>
          <a:blipFill>
            <a:blip r:embed="rId5"/>
            <a:stretch>
              <a:fillRect/>
            </a:stretch>
          </a:blipFill>
        </p:spPr>
        <p:txBody>
          <a:bodyPr/>
          <a:lstStyle/>
          <a:p>
            <a:endParaRPr lang="en-GB"/>
          </a:p>
        </p:txBody>
      </p:sp>
      <p:sp>
        <p:nvSpPr>
          <p:cNvPr id="15" name="TextBox 15"/>
          <p:cNvSpPr txBox="1"/>
          <p:nvPr/>
        </p:nvSpPr>
        <p:spPr>
          <a:xfrm>
            <a:off x="9119628" y="4770536"/>
            <a:ext cx="7577012" cy="1861775"/>
          </a:xfrm>
          <a:prstGeom prst="rect">
            <a:avLst/>
          </a:prstGeom>
        </p:spPr>
        <p:txBody>
          <a:bodyPr lIns="0" tIns="0" rIns="0" bIns="0" rtlCol="0" anchor="t">
            <a:spAutoFit/>
          </a:bodyPr>
          <a:lstStyle/>
          <a:p>
            <a:pPr algn="just">
              <a:lnSpc>
                <a:spcPts val="4991"/>
              </a:lnSpc>
            </a:pPr>
            <a:r>
              <a:rPr lang="en-US" sz="3565">
                <a:solidFill>
                  <a:srgbClr val="0C0C0B"/>
                </a:solidFill>
                <a:latin typeface="Roboto Condensed Bold"/>
              </a:rPr>
              <a:t>Đề bài: </a:t>
            </a:r>
            <a:r>
              <a:rPr lang="en-US" sz="3565">
                <a:solidFill>
                  <a:srgbClr val="0C0C0B"/>
                </a:solidFill>
                <a:latin typeface="Roboto Condensed"/>
              </a:rPr>
              <a:t>Viết đoạn văn khoảng 8-10 câu nêu cảm nhận của em sau khi đọc bài thơ “Mời trầu” của Hồ Xuân Hương.</a:t>
            </a:r>
          </a:p>
        </p:txBody>
      </p:sp>
      <p:sp>
        <p:nvSpPr>
          <p:cNvPr id="16" name="TextBox 16"/>
          <p:cNvSpPr txBox="1"/>
          <p:nvPr/>
        </p:nvSpPr>
        <p:spPr>
          <a:xfrm>
            <a:off x="8850484" y="828477"/>
            <a:ext cx="8228459" cy="1532645"/>
          </a:xfrm>
          <a:prstGeom prst="rect">
            <a:avLst/>
          </a:prstGeom>
        </p:spPr>
        <p:txBody>
          <a:bodyPr lIns="0" tIns="0" rIns="0" bIns="0" rtlCol="0" anchor="t">
            <a:spAutoFit/>
          </a:bodyPr>
          <a:lstStyle/>
          <a:p>
            <a:pPr algn="ctr">
              <a:lnSpc>
                <a:spcPts val="12645"/>
              </a:lnSpc>
              <a:spcBef>
                <a:spcPct val="0"/>
              </a:spcBef>
            </a:pPr>
            <a:r>
              <a:rPr lang="en-US" sz="9032">
                <a:solidFill>
                  <a:srgbClr val="013219"/>
                </a:solidFill>
                <a:latin typeface="Fraunces Bold"/>
              </a:rPr>
              <a:t>4. LUYỆN TẬP</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83"/>
            <a:ext cx="22321110" cy="12554444"/>
          </a:xfrm>
          <a:custGeom>
            <a:avLst/>
            <a:gdLst/>
            <a:ahLst/>
            <a:cxnLst/>
            <a:rect l="l" t="t" r="r" b="b"/>
            <a:pathLst>
              <a:path w="22321110" h="12554444">
                <a:moveTo>
                  <a:pt x="0" y="0"/>
                </a:moveTo>
                <a:lnTo>
                  <a:pt x="22321110" y="0"/>
                </a:lnTo>
                <a:lnTo>
                  <a:pt x="22321110" y="12554444"/>
                </a:lnTo>
                <a:lnTo>
                  <a:pt x="0" y="12554444"/>
                </a:lnTo>
                <a:lnTo>
                  <a:pt x="0" y="0"/>
                </a:lnTo>
                <a:close/>
              </a:path>
            </a:pathLst>
          </a:custGeom>
          <a:blipFill>
            <a:blip r:embed="rId6"/>
            <a:stretch>
              <a:fillRect/>
            </a:stretch>
          </a:blipFill>
        </p:spPr>
        <p:txBody>
          <a:bodyPr/>
          <a:lstStyle/>
          <a:p>
            <a:endParaRPr lang="en-GB"/>
          </a:p>
        </p:txBody>
      </p:sp>
      <p:sp>
        <p:nvSpPr>
          <p:cNvPr id="3" name="Freeform 3"/>
          <p:cNvSpPr/>
          <p:nvPr/>
        </p:nvSpPr>
        <p:spPr>
          <a:xfrm>
            <a:off x="7457804" y="8289232"/>
            <a:ext cx="2350359" cy="865974"/>
          </a:xfrm>
          <a:custGeom>
            <a:avLst/>
            <a:gdLst/>
            <a:ahLst/>
            <a:cxnLst/>
            <a:rect l="l" t="t" r="r" b="b"/>
            <a:pathLst>
              <a:path w="2350359" h="865974">
                <a:moveTo>
                  <a:pt x="0" y="0"/>
                </a:moveTo>
                <a:lnTo>
                  <a:pt x="2350358" y="0"/>
                </a:lnTo>
                <a:lnTo>
                  <a:pt x="2350358" y="865974"/>
                </a:lnTo>
                <a:lnTo>
                  <a:pt x="0" y="865974"/>
                </a:lnTo>
                <a:lnTo>
                  <a:pt x="0" y="0"/>
                </a:lnTo>
                <a:close/>
              </a:path>
            </a:pathLst>
          </a:custGeom>
          <a:blipFill>
            <a:blip r:embed="rId7"/>
            <a:stretch>
              <a:fillRect l="-522661" t="-462562" r="-28727" b="-2073872"/>
            </a:stretch>
          </a:blipFill>
        </p:spPr>
        <p:txBody>
          <a:bodyPr/>
          <a:lstStyle/>
          <a:p>
            <a:endParaRPr lang="en-GB"/>
          </a:p>
        </p:txBody>
      </p:sp>
      <p:sp>
        <p:nvSpPr>
          <p:cNvPr id="4" name="Freeform 4"/>
          <p:cNvSpPr/>
          <p:nvPr/>
        </p:nvSpPr>
        <p:spPr>
          <a:xfrm>
            <a:off x="8667506" y="-1290606"/>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8"/>
            <a:stretch>
              <a:fillRect/>
            </a:stretch>
          </a:blipFill>
        </p:spPr>
        <p:txBody>
          <a:bodyPr/>
          <a:lstStyle/>
          <a:p>
            <a:endParaRPr lang="en-GB"/>
          </a:p>
        </p:txBody>
      </p:sp>
      <p:sp>
        <p:nvSpPr>
          <p:cNvPr id="5" name="TextBox 5"/>
          <p:cNvSpPr txBox="1"/>
          <p:nvPr/>
        </p:nvSpPr>
        <p:spPr>
          <a:xfrm>
            <a:off x="1324290" y="472263"/>
            <a:ext cx="9296142" cy="4406652"/>
          </a:xfrm>
          <a:prstGeom prst="rect">
            <a:avLst/>
          </a:prstGeom>
        </p:spPr>
        <p:txBody>
          <a:bodyPr lIns="0" tIns="0" rIns="0" bIns="0" rtlCol="0" anchor="t">
            <a:spAutoFit/>
          </a:bodyPr>
          <a:lstStyle/>
          <a:p>
            <a:pPr>
              <a:lnSpc>
                <a:spcPts val="7000"/>
              </a:lnSpc>
            </a:pPr>
            <a:r>
              <a:rPr lang="en-US" sz="5000">
                <a:solidFill>
                  <a:srgbClr val="5F7D54"/>
                </a:solidFill>
                <a:latin typeface="#9Slide07 SVNUT Triumph Press"/>
              </a:rPr>
              <a:t>d. </a:t>
            </a:r>
          </a:p>
          <a:p>
            <a:pPr>
              <a:lnSpc>
                <a:spcPts val="7000"/>
              </a:lnSpc>
            </a:pPr>
            <a:r>
              <a:rPr lang="en-US" sz="5000">
                <a:solidFill>
                  <a:srgbClr val="5F7D54"/>
                </a:solidFill>
                <a:latin typeface="#9Slide07 SVNUT Triumph Press"/>
              </a:rPr>
              <a:t>Năm gian nhà cỏ thấp le te</a:t>
            </a:r>
          </a:p>
          <a:p>
            <a:pPr>
              <a:lnSpc>
                <a:spcPts val="7000"/>
              </a:lnSpc>
            </a:pPr>
            <a:r>
              <a:rPr lang="en-US" sz="5000">
                <a:solidFill>
                  <a:srgbClr val="5F7D54"/>
                </a:solidFill>
                <a:latin typeface="#9Slide07 SVNUT Triumph Press"/>
              </a:rPr>
              <a:t>Ngõ tối đêm sâu đóm lập lòe</a:t>
            </a:r>
          </a:p>
          <a:p>
            <a:pPr>
              <a:lnSpc>
                <a:spcPts val="7000"/>
              </a:lnSpc>
            </a:pPr>
            <a:r>
              <a:rPr lang="en-US" sz="5000">
                <a:solidFill>
                  <a:srgbClr val="5F7D54"/>
                </a:solidFill>
                <a:latin typeface="#9Slide07 SVNUT Triumph Press"/>
              </a:rPr>
              <a:t>_ _ _ _ _ _ _ _ _ _ _ _ _ _</a:t>
            </a:r>
          </a:p>
          <a:p>
            <a:pPr>
              <a:lnSpc>
                <a:spcPts val="7000"/>
              </a:lnSpc>
            </a:pPr>
            <a:r>
              <a:rPr lang="en-US" sz="5000">
                <a:solidFill>
                  <a:srgbClr val="5F7D54"/>
                </a:solidFill>
                <a:latin typeface="#9Slide07 SVNUT Triumph Press"/>
              </a:rPr>
              <a:t>Làn ao lóng lánh bóng trăng loe</a:t>
            </a:r>
          </a:p>
        </p:txBody>
      </p:sp>
      <p:sp>
        <p:nvSpPr>
          <p:cNvPr id="6" name="TextBox 6"/>
          <p:cNvSpPr txBox="1"/>
          <p:nvPr/>
        </p:nvSpPr>
        <p:spPr>
          <a:xfrm>
            <a:off x="5867400" y="5676900"/>
            <a:ext cx="10440165" cy="3118485"/>
          </a:xfrm>
          <a:prstGeom prst="rect">
            <a:avLst/>
          </a:prstGeom>
        </p:spPr>
        <p:txBody>
          <a:bodyPr wrap="square" lIns="0" tIns="0" rIns="0" bIns="0" rtlCol="0" anchor="t">
            <a:spAutoFit/>
          </a:bodyPr>
          <a:lstStyle/>
          <a:p>
            <a:pPr>
              <a:lnSpc>
                <a:spcPts val="8460"/>
              </a:lnSpc>
            </a:pPr>
            <a:r>
              <a:rPr lang="en-US" sz="4700">
                <a:solidFill>
                  <a:srgbClr val="5F7D54"/>
                </a:solidFill>
                <a:latin typeface="Roboto Condensed"/>
              </a:rPr>
              <a:t>A. Da trời ai nhuộm mà xanh ngắt</a:t>
            </a:r>
          </a:p>
          <a:p>
            <a:pPr>
              <a:lnSpc>
                <a:spcPts val="8460"/>
              </a:lnSpc>
            </a:pPr>
            <a:r>
              <a:rPr lang="en-US" sz="4700">
                <a:solidFill>
                  <a:srgbClr val="5F7D54"/>
                </a:solidFill>
                <a:latin typeface="Roboto Condensed"/>
              </a:rPr>
              <a:t>B. Lưng giậu phất phơ màu khói nhạt</a:t>
            </a:r>
          </a:p>
          <a:p>
            <a:pPr>
              <a:lnSpc>
                <a:spcPts val="8460"/>
              </a:lnSpc>
            </a:pPr>
            <a:r>
              <a:rPr lang="en-US" sz="4700">
                <a:solidFill>
                  <a:srgbClr val="5F7D54"/>
                </a:solidFill>
                <a:latin typeface="Roboto Condensed"/>
              </a:rPr>
              <a:t>C. Mắt lão không vầy cũng đỏ hoe</a:t>
            </a:r>
          </a:p>
        </p:txBody>
      </p:sp>
      <p:pic>
        <p:nvPicPr>
          <p:cNvPr id="8" name="30 Second Timer">
            <a:hlinkClick r:id="" action="ppaction://media"/>
            <a:extLst>
              <a:ext uri="{FF2B5EF4-FFF2-40B4-BE49-F238E27FC236}">
                <a16:creationId xmlns:a16="http://schemas.microsoft.com/office/drawing/2014/main" id="{A6A4185A-11BD-5A00-8FAF-0E07B5AB5266}"/>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4097000" y="723900"/>
            <a:ext cx="3253740" cy="1828800"/>
          </a:xfrm>
          <a:prstGeom prst="ellipse">
            <a:avLst/>
          </a:prstGeom>
          <a:ln>
            <a:noFill/>
          </a:ln>
          <a:effectLst>
            <a:softEdge rad="112500"/>
          </a:effectLst>
        </p:spPr>
      </p:pic>
      <p:sp>
        <p:nvSpPr>
          <p:cNvPr id="9" name="Freeform 5">
            <a:extLst>
              <a:ext uri="{FF2B5EF4-FFF2-40B4-BE49-F238E27FC236}">
                <a16:creationId xmlns:a16="http://schemas.microsoft.com/office/drawing/2014/main" id="{6DBB685E-E590-1D0A-ADC0-60C823A18015}"/>
              </a:ext>
            </a:extLst>
          </p:cNvPr>
          <p:cNvSpPr/>
          <p:nvPr/>
        </p:nvSpPr>
        <p:spPr>
          <a:xfrm>
            <a:off x="4648200" y="6972300"/>
            <a:ext cx="1045590" cy="993310"/>
          </a:xfrm>
          <a:custGeom>
            <a:avLst/>
            <a:gdLst/>
            <a:ahLst/>
            <a:cxnLst/>
            <a:rect l="l" t="t" r="r" b="b"/>
            <a:pathLst>
              <a:path w="1045590" h="993310">
                <a:moveTo>
                  <a:pt x="0" y="0"/>
                </a:moveTo>
                <a:lnTo>
                  <a:pt x="1045590" y="0"/>
                </a:lnTo>
                <a:lnTo>
                  <a:pt x="1045590" y="993311"/>
                </a:lnTo>
                <a:lnTo>
                  <a:pt x="0" y="99331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070"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8"/>
                                        </p:tgtEl>
                                      </p:cBhvr>
                                    </p:cmd>
                                  </p:childTnLst>
                                </p:cTn>
                              </p:par>
                            </p:childTnLst>
                          </p:cTn>
                        </p:par>
                      </p:childTnLst>
                    </p:cTn>
                  </p:par>
                </p:childTnLst>
              </p:cTn>
              <p:nextCondLst>
                <p:cond evt="onClick" delay="0">
                  <p:tgtEl>
                    <p:spTgt spid="8"/>
                  </p:tgtEl>
                </p:cond>
              </p:nextCondLst>
            </p:seq>
            <p:video>
              <p:cMediaNode vol="80000">
                <p:cTn id="18" fill="hold" display="0">
                  <p:stCondLst>
                    <p:cond delay="indefinite"/>
                  </p:stCondLst>
                </p:cTn>
                <p:tgtEl>
                  <p:spTgt spid="8"/>
                </p:tgtEl>
              </p:cMediaNode>
            </p:video>
          </p:childTnLst>
        </p:cTn>
      </p:par>
    </p:tnLst>
    <p:bldLst>
      <p:bldP spid="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9000"/>
            </a:blip>
            <a:stretch>
              <a:fillRect l="-27462" r="-27462" b="-289203"/>
            </a:stretch>
          </a:blipFill>
        </p:spPr>
        <p:txBody>
          <a:bodyPr/>
          <a:lstStyle/>
          <a:p>
            <a:endParaRPr lang="en-GB"/>
          </a:p>
        </p:txBody>
      </p:sp>
      <p:grpSp>
        <p:nvGrpSpPr>
          <p:cNvPr id="3" name="Group 3"/>
          <p:cNvGrpSpPr/>
          <p:nvPr/>
        </p:nvGrpSpPr>
        <p:grpSpPr>
          <a:xfrm>
            <a:off x="-1199619" y="2397796"/>
            <a:ext cx="7256425" cy="5785775"/>
            <a:chOff x="0" y="0"/>
            <a:chExt cx="9675233" cy="7714366"/>
          </a:xfrm>
        </p:grpSpPr>
        <p:grpSp>
          <p:nvGrpSpPr>
            <p:cNvPr id="4" name="Group 4"/>
            <p:cNvGrpSpPr/>
            <p:nvPr/>
          </p:nvGrpSpPr>
          <p:grpSpPr>
            <a:xfrm>
              <a:off x="2050615" y="0"/>
              <a:ext cx="5651298" cy="5651298"/>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9D4D1"/>
              </a:solidFill>
            </p:spPr>
            <p:txBody>
              <a:bodyPr/>
              <a:lstStyle/>
              <a:p>
                <a:endParaRPr lang="en-GB"/>
              </a:p>
            </p:txBody>
          </p:sp>
          <p:sp>
            <p:nvSpPr>
              <p:cNvPr id="6" name="TextBox 6"/>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0" y="987217"/>
              <a:ext cx="9675233" cy="2479151"/>
            </a:xfrm>
            <a:prstGeom prst="rect">
              <a:avLst/>
            </a:prstGeom>
          </p:spPr>
          <p:txBody>
            <a:bodyPr lIns="0" tIns="0" rIns="0" bIns="0" rtlCol="0" anchor="t">
              <a:spAutoFit/>
            </a:bodyPr>
            <a:lstStyle/>
            <a:p>
              <a:pPr algn="ctr">
                <a:lnSpc>
                  <a:spcPts val="7384"/>
                </a:lnSpc>
              </a:pPr>
              <a:r>
                <a:rPr lang="en-US" sz="5390">
                  <a:solidFill>
                    <a:srgbClr val="000000"/>
                  </a:solidFill>
                  <a:latin typeface="#9Slide06 ThuPhap Thien An"/>
                </a:rPr>
                <a:t>Viết </a:t>
              </a:r>
            </a:p>
            <a:p>
              <a:pPr algn="ctr">
                <a:lnSpc>
                  <a:spcPts val="7384"/>
                </a:lnSpc>
              </a:pPr>
              <a:r>
                <a:rPr lang="en-US" sz="5390">
                  <a:solidFill>
                    <a:srgbClr val="000000"/>
                  </a:solidFill>
                  <a:latin typeface="#9Slide06 ThuPhap Thien An"/>
                </a:rPr>
                <a:t>kết nối đọc</a:t>
              </a:r>
            </a:p>
          </p:txBody>
        </p:sp>
        <p:sp>
          <p:nvSpPr>
            <p:cNvPr id="8" name="Freeform 8"/>
            <p:cNvSpPr/>
            <p:nvPr/>
          </p:nvSpPr>
          <p:spPr>
            <a:xfrm>
              <a:off x="1876880" y="3840711"/>
              <a:ext cx="6350254" cy="3873655"/>
            </a:xfrm>
            <a:custGeom>
              <a:avLst/>
              <a:gdLst/>
              <a:ahLst/>
              <a:cxnLst/>
              <a:rect l="l" t="t" r="r" b="b"/>
              <a:pathLst>
                <a:path w="6350254" h="3873655">
                  <a:moveTo>
                    <a:pt x="0" y="0"/>
                  </a:moveTo>
                  <a:lnTo>
                    <a:pt x="6350254" y="0"/>
                  </a:lnTo>
                  <a:lnTo>
                    <a:pt x="6350254" y="3873655"/>
                  </a:lnTo>
                  <a:lnTo>
                    <a:pt x="0" y="3873655"/>
                  </a:lnTo>
                  <a:lnTo>
                    <a:pt x="0" y="0"/>
                  </a:lnTo>
                  <a:close/>
                </a:path>
              </a:pathLst>
            </a:custGeom>
            <a:blipFill>
              <a:blip r:embed="rId3"/>
              <a:stretch>
                <a:fillRect/>
              </a:stretch>
            </a:blipFill>
          </p:spPr>
          <p:txBody>
            <a:bodyPr/>
            <a:lstStyle/>
            <a:p>
              <a:endParaRPr lang="en-GB"/>
            </a:p>
          </p:txBody>
        </p:sp>
      </p:grpSp>
      <p:grpSp>
        <p:nvGrpSpPr>
          <p:cNvPr id="9" name="Group 9"/>
          <p:cNvGrpSpPr/>
          <p:nvPr/>
        </p:nvGrpSpPr>
        <p:grpSpPr>
          <a:xfrm>
            <a:off x="5353127" y="1959096"/>
            <a:ext cx="11906173" cy="1484819"/>
            <a:chOff x="0" y="0"/>
            <a:chExt cx="15874897" cy="1979758"/>
          </a:xfrm>
        </p:grpSpPr>
        <p:grpSp>
          <p:nvGrpSpPr>
            <p:cNvPr id="10" name="Group 10"/>
            <p:cNvGrpSpPr/>
            <p:nvPr/>
          </p:nvGrpSpPr>
          <p:grpSpPr>
            <a:xfrm>
              <a:off x="0" y="0"/>
              <a:ext cx="15874897" cy="1979758"/>
              <a:chOff x="0" y="0"/>
              <a:chExt cx="3135782" cy="391063"/>
            </a:xfrm>
          </p:grpSpPr>
          <p:sp>
            <p:nvSpPr>
              <p:cNvPr id="11" name="Freeform 11"/>
              <p:cNvSpPr/>
              <p:nvPr/>
            </p:nvSpPr>
            <p:spPr>
              <a:xfrm>
                <a:off x="0" y="0"/>
                <a:ext cx="3135782" cy="391063"/>
              </a:xfrm>
              <a:custGeom>
                <a:avLst/>
                <a:gdLst/>
                <a:ahLst/>
                <a:cxnLst/>
                <a:rect l="l" t="t" r="r" b="b"/>
                <a:pathLst>
                  <a:path w="3135782" h="391063">
                    <a:moveTo>
                      <a:pt x="33162" y="0"/>
                    </a:moveTo>
                    <a:lnTo>
                      <a:pt x="3102620" y="0"/>
                    </a:lnTo>
                    <a:cubicBezTo>
                      <a:pt x="3120935" y="0"/>
                      <a:pt x="3135782" y="14847"/>
                      <a:pt x="3135782" y="33162"/>
                    </a:cubicBezTo>
                    <a:lnTo>
                      <a:pt x="3135782" y="357901"/>
                    </a:lnTo>
                    <a:cubicBezTo>
                      <a:pt x="3135782" y="366696"/>
                      <a:pt x="3132288" y="375131"/>
                      <a:pt x="3126069" y="381350"/>
                    </a:cubicBezTo>
                    <a:cubicBezTo>
                      <a:pt x="3119850" y="387569"/>
                      <a:pt x="3111415" y="391063"/>
                      <a:pt x="3102620" y="391063"/>
                    </a:cubicBezTo>
                    <a:lnTo>
                      <a:pt x="33162" y="391063"/>
                    </a:lnTo>
                    <a:cubicBezTo>
                      <a:pt x="24367" y="391063"/>
                      <a:pt x="15932" y="387569"/>
                      <a:pt x="9713" y="381350"/>
                    </a:cubicBezTo>
                    <a:cubicBezTo>
                      <a:pt x="3494" y="375131"/>
                      <a:pt x="0" y="366696"/>
                      <a:pt x="0" y="357901"/>
                    </a:cubicBezTo>
                    <a:lnTo>
                      <a:pt x="0" y="33162"/>
                    </a:lnTo>
                    <a:cubicBezTo>
                      <a:pt x="0" y="24367"/>
                      <a:pt x="3494" y="15932"/>
                      <a:pt x="9713" y="9713"/>
                    </a:cubicBezTo>
                    <a:cubicBezTo>
                      <a:pt x="15932" y="3494"/>
                      <a:pt x="24367" y="0"/>
                      <a:pt x="33162" y="0"/>
                    </a:cubicBezTo>
                    <a:close/>
                  </a:path>
                </a:pathLst>
              </a:custGeom>
              <a:solidFill>
                <a:srgbClr val="F2FCFD"/>
              </a:solidFill>
            </p:spPr>
            <p:txBody>
              <a:bodyPr/>
              <a:lstStyle/>
              <a:p>
                <a:endParaRPr lang="en-GB"/>
              </a:p>
            </p:txBody>
          </p:sp>
          <p:sp>
            <p:nvSpPr>
              <p:cNvPr id="12" name="TextBox 12"/>
              <p:cNvSpPr txBox="1"/>
              <p:nvPr/>
            </p:nvSpPr>
            <p:spPr>
              <a:xfrm>
                <a:off x="0" y="-85725"/>
                <a:ext cx="3135782" cy="476788"/>
              </a:xfrm>
              <a:prstGeom prst="rect">
                <a:avLst/>
              </a:prstGeom>
            </p:spPr>
            <p:txBody>
              <a:bodyPr lIns="50800" tIns="50800" rIns="50800" bIns="50800" rtlCol="0" anchor="ctr"/>
              <a:lstStyle/>
              <a:p>
                <a:pPr algn="just">
                  <a:lnSpc>
                    <a:spcPts val="4900"/>
                  </a:lnSpc>
                </a:pPr>
                <a:endParaRPr/>
              </a:p>
            </p:txBody>
          </p:sp>
        </p:grpSp>
        <p:sp>
          <p:nvSpPr>
            <p:cNvPr id="13" name="TextBox 13"/>
            <p:cNvSpPr txBox="1"/>
            <p:nvPr/>
          </p:nvSpPr>
          <p:spPr>
            <a:xfrm>
              <a:off x="577362" y="294184"/>
              <a:ext cx="14618574" cy="1622074"/>
            </a:xfrm>
            <a:prstGeom prst="rect">
              <a:avLst/>
            </a:prstGeom>
          </p:spPr>
          <p:txBody>
            <a:bodyPr lIns="0" tIns="0" rIns="0" bIns="0" rtlCol="0" anchor="t">
              <a:spAutoFit/>
            </a:bodyPr>
            <a:lstStyle/>
            <a:p>
              <a:pPr algn="just">
                <a:lnSpc>
                  <a:spcPts val="4991"/>
                </a:lnSpc>
              </a:pPr>
              <a:r>
                <a:rPr lang="en-US" sz="3565">
                  <a:solidFill>
                    <a:srgbClr val="0C0C0B"/>
                  </a:solidFill>
                  <a:latin typeface="Roboto Condensed Bold"/>
                </a:rPr>
                <a:t>*Mở đoạn: </a:t>
              </a:r>
              <a:r>
                <a:rPr lang="en-US" sz="3565">
                  <a:solidFill>
                    <a:srgbClr val="0C0C0B"/>
                  </a:solidFill>
                  <a:latin typeface="Roboto Condensed"/>
                </a:rPr>
                <a:t>Giới thiệu ngắn gọn về bài thơ, tác giả và nêu nhận định chung về bài thơ.</a:t>
              </a:r>
            </a:p>
          </p:txBody>
        </p:sp>
      </p:grpSp>
      <p:grpSp>
        <p:nvGrpSpPr>
          <p:cNvPr id="14" name="Group 14"/>
          <p:cNvGrpSpPr/>
          <p:nvPr/>
        </p:nvGrpSpPr>
        <p:grpSpPr>
          <a:xfrm>
            <a:off x="5353127" y="3805865"/>
            <a:ext cx="11906173" cy="4002123"/>
            <a:chOff x="0" y="0"/>
            <a:chExt cx="3135782" cy="1054057"/>
          </a:xfrm>
        </p:grpSpPr>
        <p:sp>
          <p:nvSpPr>
            <p:cNvPr id="15" name="Freeform 15"/>
            <p:cNvSpPr/>
            <p:nvPr/>
          </p:nvSpPr>
          <p:spPr>
            <a:xfrm>
              <a:off x="0" y="0"/>
              <a:ext cx="3135782" cy="1054057"/>
            </a:xfrm>
            <a:custGeom>
              <a:avLst/>
              <a:gdLst/>
              <a:ahLst/>
              <a:cxnLst/>
              <a:rect l="l" t="t" r="r" b="b"/>
              <a:pathLst>
                <a:path w="3135782" h="1054057">
                  <a:moveTo>
                    <a:pt x="33162" y="0"/>
                  </a:moveTo>
                  <a:lnTo>
                    <a:pt x="3102620" y="0"/>
                  </a:lnTo>
                  <a:cubicBezTo>
                    <a:pt x="3120935" y="0"/>
                    <a:pt x="3135782" y="14847"/>
                    <a:pt x="3135782" y="33162"/>
                  </a:cubicBezTo>
                  <a:lnTo>
                    <a:pt x="3135782" y="1020895"/>
                  </a:lnTo>
                  <a:cubicBezTo>
                    <a:pt x="3135782" y="1029690"/>
                    <a:pt x="3132288" y="1038125"/>
                    <a:pt x="3126069" y="1044344"/>
                  </a:cubicBezTo>
                  <a:cubicBezTo>
                    <a:pt x="3119850" y="1050563"/>
                    <a:pt x="3111415" y="1054057"/>
                    <a:pt x="3102620" y="1054057"/>
                  </a:cubicBezTo>
                  <a:lnTo>
                    <a:pt x="33162" y="1054057"/>
                  </a:lnTo>
                  <a:cubicBezTo>
                    <a:pt x="14847" y="1054057"/>
                    <a:pt x="0" y="1039210"/>
                    <a:pt x="0" y="1020895"/>
                  </a:cubicBezTo>
                  <a:lnTo>
                    <a:pt x="0" y="33162"/>
                  </a:lnTo>
                  <a:cubicBezTo>
                    <a:pt x="0" y="24367"/>
                    <a:pt x="3494" y="15932"/>
                    <a:pt x="9713" y="9713"/>
                  </a:cubicBezTo>
                  <a:cubicBezTo>
                    <a:pt x="15932" y="3494"/>
                    <a:pt x="24367" y="0"/>
                    <a:pt x="33162" y="0"/>
                  </a:cubicBezTo>
                  <a:close/>
                </a:path>
              </a:pathLst>
            </a:custGeom>
            <a:solidFill>
              <a:srgbClr val="B5E8ED"/>
            </a:solidFill>
          </p:spPr>
          <p:txBody>
            <a:bodyPr/>
            <a:lstStyle/>
            <a:p>
              <a:endParaRPr lang="en-GB"/>
            </a:p>
          </p:txBody>
        </p:sp>
        <p:sp>
          <p:nvSpPr>
            <p:cNvPr id="16" name="TextBox 16"/>
            <p:cNvSpPr txBox="1"/>
            <p:nvPr/>
          </p:nvSpPr>
          <p:spPr>
            <a:xfrm>
              <a:off x="0" y="-85725"/>
              <a:ext cx="3135782" cy="1139782"/>
            </a:xfrm>
            <a:prstGeom prst="rect">
              <a:avLst/>
            </a:prstGeom>
          </p:spPr>
          <p:txBody>
            <a:bodyPr lIns="50800" tIns="50800" rIns="50800" bIns="50800" rtlCol="0" anchor="ctr"/>
            <a:lstStyle/>
            <a:p>
              <a:pPr algn="just">
                <a:lnSpc>
                  <a:spcPts val="4900"/>
                </a:lnSpc>
              </a:pPr>
              <a:endParaRPr/>
            </a:p>
          </p:txBody>
        </p:sp>
      </p:grpSp>
      <p:sp>
        <p:nvSpPr>
          <p:cNvPr id="17" name="TextBox 17"/>
          <p:cNvSpPr txBox="1"/>
          <p:nvPr/>
        </p:nvSpPr>
        <p:spPr>
          <a:xfrm>
            <a:off x="5786148" y="4528426"/>
            <a:ext cx="10963930" cy="2490326"/>
          </a:xfrm>
          <a:prstGeom prst="rect">
            <a:avLst/>
          </a:prstGeom>
        </p:spPr>
        <p:txBody>
          <a:bodyPr lIns="0" tIns="0" rIns="0" bIns="0" rtlCol="0" anchor="t">
            <a:spAutoFit/>
          </a:bodyPr>
          <a:lstStyle/>
          <a:p>
            <a:pPr algn="just">
              <a:lnSpc>
                <a:spcPts val="4991"/>
              </a:lnSpc>
            </a:pPr>
            <a:r>
              <a:rPr lang="en-US" sz="3565">
                <a:solidFill>
                  <a:srgbClr val="0C0C0B"/>
                </a:solidFill>
                <a:latin typeface="Roboto Condensed Bold"/>
              </a:rPr>
              <a:t>* Triển khai đoạn: </a:t>
            </a:r>
          </a:p>
          <a:p>
            <a:pPr algn="just">
              <a:lnSpc>
                <a:spcPts val="4991"/>
              </a:lnSpc>
            </a:pPr>
            <a:r>
              <a:rPr lang="en-US" sz="3565">
                <a:solidFill>
                  <a:srgbClr val="0C0C0B"/>
                </a:solidFill>
                <a:latin typeface="Roboto Condensed"/>
              </a:rPr>
              <a:t>- Cảm nhận về đặc sắc nội dung bài thơ</a:t>
            </a:r>
          </a:p>
          <a:p>
            <a:pPr algn="just">
              <a:lnSpc>
                <a:spcPts val="4991"/>
              </a:lnSpc>
            </a:pPr>
            <a:r>
              <a:rPr lang="en-US" sz="3565">
                <a:solidFill>
                  <a:srgbClr val="0C0C0B"/>
                </a:solidFill>
                <a:latin typeface="Roboto Condensed"/>
              </a:rPr>
              <a:t>- Cảm nhận về đặc sắc nghệ thuật của bài thơ (tập trung vào đặc trưng thơ Đường luật và sự phá cách của tác giả).</a:t>
            </a:r>
          </a:p>
        </p:txBody>
      </p:sp>
      <p:grpSp>
        <p:nvGrpSpPr>
          <p:cNvPr id="18" name="Group 18"/>
          <p:cNvGrpSpPr/>
          <p:nvPr/>
        </p:nvGrpSpPr>
        <p:grpSpPr>
          <a:xfrm>
            <a:off x="5315027" y="8170359"/>
            <a:ext cx="11906173" cy="1484819"/>
            <a:chOff x="0" y="0"/>
            <a:chExt cx="15874897" cy="1979758"/>
          </a:xfrm>
        </p:grpSpPr>
        <p:grpSp>
          <p:nvGrpSpPr>
            <p:cNvPr id="19" name="Group 19"/>
            <p:cNvGrpSpPr/>
            <p:nvPr/>
          </p:nvGrpSpPr>
          <p:grpSpPr>
            <a:xfrm>
              <a:off x="0" y="0"/>
              <a:ext cx="15874897" cy="1979758"/>
              <a:chOff x="0" y="0"/>
              <a:chExt cx="3135782" cy="391063"/>
            </a:xfrm>
          </p:grpSpPr>
          <p:sp>
            <p:nvSpPr>
              <p:cNvPr id="20" name="Freeform 20"/>
              <p:cNvSpPr/>
              <p:nvPr/>
            </p:nvSpPr>
            <p:spPr>
              <a:xfrm>
                <a:off x="0" y="0"/>
                <a:ext cx="3135782" cy="391063"/>
              </a:xfrm>
              <a:custGeom>
                <a:avLst/>
                <a:gdLst/>
                <a:ahLst/>
                <a:cxnLst/>
                <a:rect l="l" t="t" r="r" b="b"/>
                <a:pathLst>
                  <a:path w="3135782" h="391063">
                    <a:moveTo>
                      <a:pt x="33162" y="0"/>
                    </a:moveTo>
                    <a:lnTo>
                      <a:pt x="3102620" y="0"/>
                    </a:lnTo>
                    <a:cubicBezTo>
                      <a:pt x="3120935" y="0"/>
                      <a:pt x="3135782" y="14847"/>
                      <a:pt x="3135782" y="33162"/>
                    </a:cubicBezTo>
                    <a:lnTo>
                      <a:pt x="3135782" y="357901"/>
                    </a:lnTo>
                    <a:cubicBezTo>
                      <a:pt x="3135782" y="366696"/>
                      <a:pt x="3132288" y="375131"/>
                      <a:pt x="3126069" y="381350"/>
                    </a:cubicBezTo>
                    <a:cubicBezTo>
                      <a:pt x="3119850" y="387569"/>
                      <a:pt x="3111415" y="391063"/>
                      <a:pt x="3102620" y="391063"/>
                    </a:cubicBezTo>
                    <a:lnTo>
                      <a:pt x="33162" y="391063"/>
                    </a:lnTo>
                    <a:cubicBezTo>
                      <a:pt x="24367" y="391063"/>
                      <a:pt x="15932" y="387569"/>
                      <a:pt x="9713" y="381350"/>
                    </a:cubicBezTo>
                    <a:cubicBezTo>
                      <a:pt x="3494" y="375131"/>
                      <a:pt x="0" y="366696"/>
                      <a:pt x="0" y="357901"/>
                    </a:cubicBezTo>
                    <a:lnTo>
                      <a:pt x="0" y="33162"/>
                    </a:lnTo>
                    <a:cubicBezTo>
                      <a:pt x="0" y="24367"/>
                      <a:pt x="3494" y="15932"/>
                      <a:pt x="9713" y="9713"/>
                    </a:cubicBezTo>
                    <a:cubicBezTo>
                      <a:pt x="15932" y="3494"/>
                      <a:pt x="24367" y="0"/>
                      <a:pt x="33162" y="0"/>
                    </a:cubicBezTo>
                    <a:close/>
                  </a:path>
                </a:pathLst>
              </a:custGeom>
              <a:solidFill>
                <a:srgbClr val="6EBFBB"/>
              </a:solidFill>
            </p:spPr>
            <p:txBody>
              <a:bodyPr/>
              <a:lstStyle/>
              <a:p>
                <a:endParaRPr lang="en-GB"/>
              </a:p>
            </p:txBody>
          </p:sp>
          <p:sp>
            <p:nvSpPr>
              <p:cNvPr id="21" name="TextBox 21"/>
              <p:cNvSpPr txBox="1"/>
              <p:nvPr/>
            </p:nvSpPr>
            <p:spPr>
              <a:xfrm>
                <a:off x="0" y="-85725"/>
                <a:ext cx="3135782" cy="476788"/>
              </a:xfrm>
              <a:prstGeom prst="rect">
                <a:avLst/>
              </a:prstGeom>
            </p:spPr>
            <p:txBody>
              <a:bodyPr lIns="50800" tIns="50800" rIns="50800" bIns="50800" rtlCol="0" anchor="ctr"/>
              <a:lstStyle/>
              <a:p>
                <a:pPr algn="just">
                  <a:lnSpc>
                    <a:spcPts val="4900"/>
                  </a:lnSpc>
                </a:pPr>
                <a:endParaRPr/>
              </a:p>
            </p:txBody>
          </p:sp>
        </p:grpSp>
        <p:sp>
          <p:nvSpPr>
            <p:cNvPr id="22" name="TextBox 22"/>
            <p:cNvSpPr txBox="1"/>
            <p:nvPr/>
          </p:nvSpPr>
          <p:spPr>
            <a:xfrm>
              <a:off x="577362" y="294184"/>
              <a:ext cx="14618574" cy="1622074"/>
            </a:xfrm>
            <a:prstGeom prst="rect">
              <a:avLst/>
            </a:prstGeom>
          </p:spPr>
          <p:txBody>
            <a:bodyPr lIns="0" tIns="0" rIns="0" bIns="0" rtlCol="0" anchor="t">
              <a:spAutoFit/>
            </a:bodyPr>
            <a:lstStyle/>
            <a:p>
              <a:pPr algn="just">
                <a:lnSpc>
                  <a:spcPts val="4991"/>
                </a:lnSpc>
              </a:pPr>
              <a:r>
                <a:rPr lang="en-US" sz="3565">
                  <a:solidFill>
                    <a:srgbClr val="0C0C0B"/>
                  </a:solidFill>
                  <a:latin typeface="Roboto Condensed Bold"/>
                </a:rPr>
                <a:t>*Kết đoạn: </a:t>
              </a:r>
              <a:r>
                <a:rPr lang="en-US" sz="3565">
                  <a:solidFill>
                    <a:srgbClr val="0C0C0B"/>
                  </a:solidFill>
                  <a:latin typeface="Roboto Condensed"/>
                </a:rPr>
                <a:t>Cảm nhận về tâm hồn tình cảm của nữ sĩ / Bài học mà bài thơ gợi ra.</a:t>
              </a:r>
            </a:p>
          </p:txBody>
        </p:sp>
      </p:grpSp>
      <p:sp>
        <p:nvSpPr>
          <p:cNvPr id="24" name="TextBox 24"/>
          <p:cNvSpPr txBox="1"/>
          <p:nvPr/>
        </p:nvSpPr>
        <p:spPr>
          <a:xfrm>
            <a:off x="8521620" y="181415"/>
            <a:ext cx="8228459" cy="1532645"/>
          </a:xfrm>
          <a:prstGeom prst="rect">
            <a:avLst/>
          </a:prstGeom>
        </p:spPr>
        <p:txBody>
          <a:bodyPr lIns="0" tIns="0" rIns="0" bIns="0" rtlCol="0" anchor="t">
            <a:spAutoFit/>
          </a:bodyPr>
          <a:lstStyle/>
          <a:p>
            <a:pPr algn="ctr">
              <a:lnSpc>
                <a:spcPts val="12645"/>
              </a:lnSpc>
              <a:spcBef>
                <a:spcPct val="0"/>
              </a:spcBef>
            </a:pPr>
            <a:r>
              <a:rPr lang="en-US" sz="9032">
                <a:solidFill>
                  <a:srgbClr val="013219"/>
                </a:solidFill>
                <a:latin typeface="Fraunces Bold"/>
              </a:rPr>
              <a:t>4. LUYỆN TẬP</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9000"/>
            </a:blip>
            <a:stretch>
              <a:fillRect l="-27462" r="-27462" b="-289203"/>
            </a:stretch>
          </a:blipFill>
        </p:spPr>
        <p:txBody>
          <a:bodyPr/>
          <a:lstStyle/>
          <a:p>
            <a:endParaRPr lang="en-GB"/>
          </a:p>
        </p:txBody>
      </p:sp>
      <p:grpSp>
        <p:nvGrpSpPr>
          <p:cNvPr id="3" name="Group 3"/>
          <p:cNvGrpSpPr/>
          <p:nvPr/>
        </p:nvGrpSpPr>
        <p:grpSpPr>
          <a:xfrm rot="-1229322">
            <a:off x="685431" y="904266"/>
            <a:ext cx="6297678" cy="6256804"/>
            <a:chOff x="0" y="0"/>
            <a:chExt cx="8396904" cy="8342406"/>
          </a:xfrm>
        </p:grpSpPr>
        <p:sp>
          <p:nvSpPr>
            <p:cNvPr id="4" name="Freeform 4"/>
            <p:cNvSpPr/>
            <p:nvPr/>
          </p:nvSpPr>
          <p:spPr>
            <a:xfrm>
              <a:off x="0" y="1845301"/>
              <a:ext cx="8396904" cy="6497105"/>
            </a:xfrm>
            <a:custGeom>
              <a:avLst/>
              <a:gdLst/>
              <a:ahLst/>
              <a:cxnLst/>
              <a:rect l="l" t="t" r="r" b="b"/>
              <a:pathLst>
                <a:path w="8396904" h="6497105">
                  <a:moveTo>
                    <a:pt x="0" y="0"/>
                  </a:moveTo>
                  <a:lnTo>
                    <a:pt x="8396904" y="0"/>
                  </a:lnTo>
                  <a:lnTo>
                    <a:pt x="8396904" y="6497105"/>
                  </a:lnTo>
                  <a:lnTo>
                    <a:pt x="0" y="64971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 name="Freeform 5"/>
            <p:cNvSpPr/>
            <p:nvPr/>
          </p:nvSpPr>
          <p:spPr>
            <a:xfrm rot="-211937">
              <a:off x="126196" y="149782"/>
              <a:ext cx="4993235" cy="4250492"/>
            </a:xfrm>
            <a:custGeom>
              <a:avLst/>
              <a:gdLst/>
              <a:ahLst/>
              <a:cxnLst/>
              <a:rect l="l" t="t" r="r" b="b"/>
              <a:pathLst>
                <a:path w="4993235" h="4250492">
                  <a:moveTo>
                    <a:pt x="0" y="0"/>
                  </a:moveTo>
                  <a:lnTo>
                    <a:pt x="4993235" y="0"/>
                  </a:lnTo>
                  <a:lnTo>
                    <a:pt x="4993235" y="4250491"/>
                  </a:lnTo>
                  <a:lnTo>
                    <a:pt x="0" y="425049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sp>
        <p:nvSpPr>
          <p:cNvPr id="6" name="Freeform 6"/>
          <p:cNvSpPr/>
          <p:nvPr/>
        </p:nvSpPr>
        <p:spPr>
          <a:xfrm>
            <a:off x="7166186" y="3107417"/>
            <a:ext cx="9581862" cy="6447795"/>
          </a:xfrm>
          <a:custGeom>
            <a:avLst/>
            <a:gdLst/>
            <a:ahLst/>
            <a:cxnLst/>
            <a:rect l="l" t="t" r="r" b="b"/>
            <a:pathLst>
              <a:path w="9581862" h="6447795">
                <a:moveTo>
                  <a:pt x="0" y="0"/>
                </a:moveTo>
                <a:lnTo>
                  <a:pt x="9581862" y="0"/>
                </a:lnTo>
                <a:lnTo>
                  <a:pt x="9581862" y="6447795"/>
                </a:lnTo>
                <a:lnTo>
                  <a:pt x="0" y="64477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8" name="TextBox 8"/>
          <p:cNvSpPr txBox="1"/>
          <p:nvPr/>
        </p:nvSpPr>
        <p:spPr>
          <a:xfrm>
            <a:off x="9525435" y="1095621"/>
            <a:ext cx="7709545" cy="1533475"/>
          </a:xfrm>
          <a:prstGeom prst="rect">
            <a:avLst/>
          </a:prstGeom>
        </p:spPr>
        <p:txBody>
          <a:bodyPr lIns="0" tIns="0" rIns="0" bIns="0" rtlCol="0" anchor="t">
            <a:spAutoFit/>
          </a:bodyPr>
          <a:lstStyle/>
          <a:p>
            <a:pPr algn="ctr">
              <a:lnSpc>
                <a:spcPts val="12599"/>
              </a:lnSpc>
              <a:spcBef>
                <a:spcPct val="0"/>
              </a:spcBef>
            </a:pPr>
            <a:r>
              <a:rPr lang="en-US" sz="9000">
                <a:solidFill>
                  <a:srgbClr val="02341B"/>
                </a:solidFill>
                <a:latin typeface="Fraunces Bold"/>
              </a:rPr>
              <a:t>5. VẬN DỤNG</a:t>
            </a:r>
          </a:p>
        </p:txBody>
      </p:sp>
      <p:sp>
        <p:nvSpPr>
          <p:cNvPr id="9" name="TextBox 9"/>
          <p:cNvSpPr txBox="1"/>
          <p:nvPr/>
        </p:nvSpPr>
        <p:spPr>
          <a:xfrm>
            <a:off x="7570333" y="4428456"/>
            <a:ext cx="7669667" cy="3160032"/>
          </a:xfrm>
          <a:prstGeom prst="rect">
            <a:avLst/>
          </a:prstGeom>
        </p:spPr>
        <p:txBody>
          <a:bodyPr wrap="square" lIns="0" tIns="0" rIns="0" bIns="0" rtlCol="0" anchor="t">
            <a:spAutoFit/>
          </a:bodyPr>
          <a:lstStyle/>
          <a:p>
            <a:pPr algn="just">
              <a:lnSpc>
                <a:spcPts val="4991"/>
              </a:lnSpc>
            </a:pPr>
            <a:r>
              <a:rPr lang="en-US" sz="3565">
                <a:solidFill>
                  <a:srgbClr val="0C0C0B"/>
                </a:solidFill>
                <a:latin typeface="Roboto Condensed"/>
              </a:rPr>
              <a:t>GV giao nhiệm vụ học tập: </a:t>
            </a:r>
          </a:p>
          <a:p>
            <a:pPr marL="769693" lvl="1" indent="-384846" algn="just">
              <a:lnSpc>
                <a:spcPts val="4991"/>
              </a:lnSpc>
              <a:buFont typeface="Arial"/>
              <a:buChar char="•"/>
            </a:pPr>
            <a:r>
              <a:rPr lang="en-US" sz="3565">
                <a:solidFill>
                  <a:srgbClr val="0C0C0B"/>
                </a:solidFill>
                <a:latin typeface="Roboto Condensed"/>
              </a:rPr>
              <a:t>Đọc mở rộng văn bản cùng thể loại: </a:t>
            </a:r>
            <a:r>
              <a:rPr lang="en-US" sz="3565" b="1">
                <a:solidFill>
                  <a:srgbClr val="0C0C0B"/>
                </a:solidFill>
                <a:latin typeface="Roboto Condensed Italics"/>
              </a:rPr>
              <a:t>Vịnh khoa thi Hương</a:t>
            </a:r>
          </a:p>
          <a:p>
            <a:pPr marL="769693" lvl="1" indent="-384846" algn="just">
              <a:lnSpc>
                <a:spcPts val="4991"/>
              </a:lnSpc>
              <a:buFont typeface="Arial"/>
              <a:buChar char="•"/>
            </a:pPr>
            <a:r>
              <a:rPr lang="en-US" sz="3565">
                <a:solidFill>
                  <a:srgbClr val="0C0C0B"/>
                </a:solidFill>
                <a:latin typeface="Roboto Condensed"/>
              </a:rPr>
              <a:t>Đọc và tìm hiểu trước VB ở nhà để phục vụ cho buổi học sau</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28800" y="-1562100"/>
            <a:ext cx="28135153" cy="15824535"/>
          </a:xfrm>
          <a:custGeom>
            <a:avLst/>
            <a:gdLst/>
            <a:ahLst/>
            <a:cxnLst/>
            <a:rect l="l" t="t" r="r" b="b"/>
            <a:pathLst>
              <a:path w="28135153" h="15824535">
                <a:moveTo>
                  <a:pt x="0" y="0"/>
                </a:moveTo>
                <a:lnTo>
                  <a:pt x="28135153" y="0"/>
                </a:lnTo>
                <a:lnTo>
                  <a:pt x="28135153" y="15824535"/>
                </a:lnTo>
                <a:lnTo>
                  <a:pt x="0" y="15824535"/>
                </a:lnTo>
                <a:lnTo>
                  <a:pt x="0" y="0"/>
                </a:lnTo>
                <a:close/>
              </a:path>
            </a:pathLst>
          </a:custGeom>
          <a:blipFill>
            <a:blip r:embed="rId3"/>
            <a:stretch>
              <a:fillRect/>
            </a:stretch>
          </a:blipFill>
        </p:spPr>
        <p:txBody>
          <a:bodyPr/>
          <a:lstStyle/>
          <a:p>
            <a:endParaRPr lang="en-GB"/>
          </a:p>
        </p:txBody>
      </p:sp>
      <p:sp>
        <p:nvSpPr>
          <p:cNvPr id="3" name="Freeform 3"/>
          <p:cNvSpPr/>
          <p:nvPr/>
        </p:nvSpPr>
        <p:spPr>
          <a:xfrm>
            <a:off x="7457804" y="8289232"/>
            <a:ext cx="2350359" cy="865974"/>
          </a:xfrm>
          <a:custGeom>
            <a:avLst/>
            <a:gdLst/>
            <a:ahLst/>
            <a:cxnLst/>
            <a:rect l="l" t="t" r="r" b="b"/>
            <a:pathLst>
              <a:path w="2350359" h="865974">
                <a:moveTo>
                  <a:pt x="0" y="0"/>
                </a:moveTo>
                <a:lnTo>
                  <a:pt x="2350358" y="0"/>
                </a:lnTo>
                <a:lnTo>
                  <a:pt x="2350358" y="865974"/>
                </a:lnTo>
                <a:lnTo>
                  <a:pt x="0" y="865974"/>
                </a:lnTo>
                <a:lnTo>
                  <a:pt x="0" y="0"/>
                </a:lnTo>
                <a:close/>
              </a:path>
            </a:pathLst>
          </a:custGeom>
          <a:blipFill>
            <a:blip r:embed="rId4"/>
            <a:stretch>
              <a:fillRect l="-522661" t="-462562" r="-28727" b="-2073872"/>
            </a:stretch>
          </a:blipFill>
        </p:spPr>
        <p:txBody>
          <a:bodyPr/>
          <a:lstStyle/>
          <a:p>
            <a:endParaRPr lang="en-GB"/>
          </a:p>
        </p:txBody>
      </p:sp>
      <p:sp>
        <p:nvSpPr>
          <p:cNvPr id="4" name="Freeform 4"/>
          <p:cNvSpPr/>
          <p:nvPr/>
        </p:nvSpPr>
        <p:spPr>
          <a:xfrm>
            <a:off x="0" y="3164986"/>
            <a:ext cx="7601358" cy="7105617"/>
          </a:xfrm>
          <a:custGeom>
            <a:avLst/>
            <a:gdLst/>
            <a:ahLst/>
            <a:cxnLst/>
            <a:rect l="l" t="t" r="r" b="b"/>
            <a:pathLst>
              <a:path w="7601358" h="7105617">
                <a:moveTo>
                  <a:pt x="0" y="0"/>
                </a:moveTo>
                <a:lnTo>
                  <a:pt x="7601358" y="0"/>
                </a:lnTo>
                <a:lnTo>
                  <a:pt x="7601358" y="7105618"/>
                </a:lnTo>
                <a:lnTo>
                  <a:pt x="0" y="7105618"/>
                </a:lnTo>
                <a:lnTo>
                  <a:pt x="0" y="0"/>
                </a:lnTo>
                <a:close/>
              </a:path>
            </a:pathLst>
          </a:custGeom>
          <a:blipFill>
            <a:blip r:embed="rId5"/>
            <a:stretch>
              <a:fillRect/>
            </a:stretch>
          </a:blipFill>
        </p:spPr>
        <p:txBody>
          <a:bodyPr/>
          <a:lstStyle/>
          <a:p>
            <a:endParaRPr lang="en-GB"/>
          </a:p>
        </p:txBody>
      </p:sp>
      <p:sp>
        <p:nvSpPr>
          <p:cNvPr id="5" name="Freeform 5"/>
          <p:cNvSpPr/>
          <p:nvPr/>
        </p:nvSpPr>
        <p:spPr>
          <a:xfrm>
            <a:off x="8667506" y="-1290606"/>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6"/>
            <a:stretch>
              <a:fillRect/>
            </a:stretch>
          </a:blipFill>
        </p:spPr>
        <p:txBody>
          <a:bodyPr/>
          <a:lstStyle/>
          <a:p>
            <a:endParaRPr lang="en-GB"/>
          </a:p>
        </p:txBody>
      </p:sp>
      <p:sp>
        <p:nvSpPr>
          <p:cNvPr id="6" name="Freeform 6"/>
          <p:cNvSpPr/>
          <p:nvPr/>
        </p:nvSpPr>
        <p:spPr>
          <a:xfrm>
            <a:off x="11314047" y="6408396"/>
            <a:ext cx="3962797" cy="2942377"/>
          </a:xfrm>
          <a:custGeom>
            <a:avLst/>
            <a:gdLst/>
            <a:ahLst/>
            <a:cxnLst/>
            <a:rect l="l" t="t" r="r" b="b"/>
            <a:pathLst>
              <a:path w="3962797" h="2942377">
                <a:moveTo>
                  <a:pt x="0" y="0"/>
                </a:moveTo>
                <a:lnTo>
                  <a:pt x="3962797" y="0"/>
                </a:lnTo>
                <a:lnTo>
                  <a:pt x="3962797" y="2942376"/>
                </a:lnTo>
                <a:lnTo>
                  <a:pt x="0" y="294237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7" name="Freeform 7"/>
          <p:cNvSpPr/>
          <p:nvPr/>
        </p:nvSpPr>
        <p:spPr>
          <a:xfrm flipH="1">
            <a:off x="8270636" y="7135220"/>
            <a:ext cx="5386501" cy="3999477"/>
          </a:xfrm>
          <a:custGeom>
            <a:avLst/>
            <a:gdLst/>
            <a:ahLst/>
            <a:cxnLst/>
            <a:rect l="l" t="t" r="r" b="b"/>
            <a:pathLst>
              <a:path w="5386501" h="3999477">
                <a:moveTo>
                  <a:pt x="5386501" y="0"/>
                </a:moveTo>
                <a:lnTo>
                  <a:pt x="0" y="0"/>
                </a:lnTo>
                <a:lnTo>
                  <a:pt x="0" y="3999477"/>
                </a:lnTo>
                <a:lnTo>
                  <a:pt x="5386501" y="3999477"/>
                </a:lnTo>
                <a:lnTo>
                  <a:pt x="5386501"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8" name="Freeform 8"/>
          <p:cNvSpPr/>
          <p:nvPr/>
        </p:nvSpPr>
        <p:spPr>
          <a:xfrm>
            <a:off x="10801372" y="7227693"/>
            <a:ext cx="2494073" cy="2123080"/>
          </a:xfrm>
          <a:custGeom>
            <a:avLst/>
            <a:gdLst/>
            <a:ahLst/>
            <a:cxnLst/>
            <a:rect l="l" t="t" r="r" b="b"/>
            <a:pathLst>
              <a:path w="2494073" h="2123080">
                <a:moveTo>
                  <a:pt x="0" y="0"/>
                </a:moveTo>
                <a:lnTo>
                  <a:pt x="2494074" y="0"/>
                </a:lnTo>
                <a:lnTo>
                  <a:pt x="2494074" y="2123079"/>
                </a:lnTo>
                <a:lnTo>
                  <a:pt x="0" y="212307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9" name="TextBox 9"/>
          <p:cNvSpPr txBox="1"/>
          <p:nvPr/>
        </p:nvSpPr>
        <p:spPr>
          <a:xfrm>
            <a:off x="5791200" y="1284158"/>
            <a:ext cx="10859426" cy="2767745"/>
          </a:xfrm>
          <a:prstGeom prst="rect">
            <a:avLst/>
          </a:prstGeom>
        </p:spPr>
        <p:txBody>
          <a:bodyPr wrap="square" lIns="0" tIns="0" rIns="0" bIns="0" rtlCol="0" anchor="t">
            <a:spAutoFit/>
          </a:bodyPr>
          <a:lstStyle/>
          <a:p>
            <a:pPr algn="ctr">
              <a:lnSpc>
                <a:spcPts val="11200"/>
              </a:lnSpc>
            </a:pPr>
            <a:r>
              <a:rPr lang="en-US" sz="8000">
                <a:solidFill>
                  <a:srgbClr val="5F7D54"/>
                </a:solidFill>
                <a:latin typeface="Fraunces Bold"/>
              </a:rPr>
              <a:t>BÀI 7: </a:t>
            </a:r>
          </a:p>
          <a:p>
            <a:pPr algn="ctr">
              <a:lnSpc>
                <a:spcPts val="11200"/>
              </a:lnSpc>
            </a:pPr>
            <a:r>
              <a:rPr lang="en-US" sz="8000">
                <a:solidFill>
                  <a:srgbClr val="5F7D54"/>
                </a:solidFill>
                <a:latin typeface="Fraunces Bold"/>
              </a:rPr>
              <a:t>THƠ ĐƯỜNG LUẬT</a:t>
            </a:r>
          </a:p>
        </p:txBody>
      </p:sp>
      <p:sp>
        <p:nvSpPr>
          <p:cNvPr id="10" name="TextBox 10"/>
          <p:cNvSpPr txBox="1"/>
          <p:nvPr/>
        </p:nvSpPr>
        <p:spPr>
          <a:xfrm>
            <a:off x="5334000" y="4305300"/>
            <a:ext cx="12332670" cy="1462384"/>
          </a:xfrm>
          <a:prstGeom prst="rect">
            <a:avLst/>
          </a:prstGeom>
        </p:spPr>
        <p:txBody>
          <a:bodyPr wrap="square" lIns="0" tIns="0" rIns="0" bIns="0" rtlCol="0" anchor="t">
            <a:spAutoFit/>
          </a:bodyPr>
          <a:lstStyle/>
          <a:p>
            <a:pPr algn="ctr">
              <a:lnSpc>
                <a:spcPts val="11313"/>
              </a:lnSpc>
              <a:spcBef>
                <a:spcPct val="0"/>
              </a:spcBef>
            </a:pPr>
            <a:r>
              <a:rPr lang="en-US" sz="8081">
                <a:solidFill>
                  <a:srgbClr val="5F7D54"/>
                </a:solidFill>
                <a:latin typeface="#9Slide06 ThuPhap Thien An"/>
              </a:rPr>
              <a:t>kĩ năng đọc thơ Đường luật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97599"/>
            <a:ext cx="24283367" cy="13658109"/>
          </a:xfrm>
          <a:custGeom>
            <a:avLst/>
            <a:gdLst/>
            <a:ahLst/>
            <a:cxnLst/>
            <a:rect l="l" t="t" r="r" b="b"/>
            <a:pathLst>
              <a:path w="24283367" h="13658109">
                <a:moveTo>
                  <a:pt x="0" y="0"/>
                </a:moveTo>
                <a:lnTo>
                  <a:pt x="24283367" y="0"/>
                </a:lnTo>
                <a:lnTo>
                  <a:pt x="24283367" y="13658109"/>
                </a:lnTo>
                <a:lnTo>
                  <a:pt x="0" y="13658109"/>
                </a:lnTo>
                <a:lnTo>
                  <a:pt x="0" y="0"/>
                </a:lnTo>
                <a:close/>
              </a:path>
            </a:pathLst>
          </a:custGeom>
          <a:blipFill>
            <a:blip r:embed="rId3"/>
            <a:stretch>
              <a:fillRect/>
            </a:stretch>
          </a:blipFill>
        </p:spPr>
        <p:txBody>
          <a:bodyPr/>
          <a:lstStyle/>
          <a:p>
            <a:endParaRPr lang="en-GB"/>
          </a:p>
        </p:txBody>
      </p:sp>
      <p:grpSp>
        <p:nvGrpSpPr>
          <p:cNvPr id="3" name="Group 3"/>
          <p:cNvGrpSpPr/>
          <p:nvPr/>
        </p:nvGrpSpPr>
        <p:grpSpPr>
          <a:xfrm>
            <a:off x="1504900" y="2286756"/>
            <a:ext cx="13748284" cy="5043735"/>
            <a:chOff x="0" y="0"/>
            <a:chExt cx="18331045" cy="6724979"/>
          </a:xfrm>
        </p:grpSpPr>
        <p:sp>
          <p:nvSpPr>
            <p:cNvPr id="4" name="Freeform 4"/>
            <p:cNvSpPr/>
            <p:nvPr/>
          </p:nvSpPr>
          <p:spPr>
            <a:xfrm>
              <a:off x="0" y="0"/>
              <a:ext cx="18330963" cy="6725003"/>
            </a:xfrm>
            <a:custGeom>
              <a:avLst/>
              <a:gdLst/>
              <a:ahLst/>
              <a:cxnLst/>
              <a:rect l="l" t="t" r="r" b="b"/>
              <a:pathLst>
                <a:path w="18330963" h="6725003">
                  <a:moveTo>
                    <a:pt x="0" y="517516"/>
                  </a:moveTo>
                  <a:cubicBezTo>
                    <a:pt x="0" y="231671"/>
                    <a:pt x="273234" y="0"/>
                    <a:pt x="610360" y="0"/>
                  </a:cubicBezTo>
                  <a:lnTo>
                    <a:pt x="17720604" y="0"/>
                  </a:lnTo>
                  <a:cubicBezTo>
                    <a:pt x="18057730" y="0"/>
                    <a:pt x="18330963" y="231671"/>
                    <a:pt x="18330963" y="517516"/>
                  </a:cubicBezTo>
                  <a:lnTo>
                    <a:pt x="18330963" y="6207382"/>
                  </a:lnTo>
                  <a:cubicBezTo>
                    <a:pt x="18330963" y="6493227"/>
                    <a:pt x="18057730" y="6724897"/>
                    <a:pt x="17720604" y="6724897"/>
                  </a:cubicBezTo>
                  <a:lnTo>
                    <a:pt x="610360" y="6724897"/>
                  </a:lnTo>
                  <a:cubicBezTo>
                    <a:pt x="273234" y="6725003"/>
                    <a:pt x="0" y="6493227"/>
                    <a:pt x="0" y="6207382"/>
                  </a:cubicBezTo>
                  <a:close/>
                </a:path>
              </a:pathLst>
            </a:custGeom>
            <a:solidFill>
              <a:srgbClr val="FFFFFF">
                <a:alpha val="50588"/>
              </a:srgbClr>
            </a:solidFill>
          </p:spPr>
          <p:txBody>
            <a:bodyPr/>
            <a:lstStyle/>
            <a:p>
              <a:endParaRPr lang="en-GB"/>
            </a:p>
          </p:txBody>
        </p:sp>
      </p:grpSp>
      <p:sp>
        <p:nvSpPr>
          <p:cNvPr id="5" name="Freeform 5"/>
          <p:cNvSpPr/>
          <p:nvPr/>
        </p:nvSpPr>
        <p:spPr>
          <a:xfrm>
            <a:off x="507831" y="8828858"/>
            <a:ext cx="4510956" cy="1458142"/>
          </a:xfrm>
          <a:custGeom>
            <a:avLst/>
            <a:gdLst/>
            <a:ahLst/>
            <a:cxnLst/>
            <a:rect l="l" t="t" r="r" b="b"/>
            <a:pathLst>
              <a:path w="4510956" h="1458142">
                <a:moveTo>
                  <a:pt x="0" y="0"/>
                </a:moveTo>
                <a:lnTo>
                  <a:pt x="4510956" y="0"/>
                </a:lnTo>
                <a:lnTo>
                  <a:pt x="4510956" y="1458142"/>
                </a:lnTo>
                <a:lnTo>
                  <a:pt x="0" y="1458142"/>
                </a:lnTo>
                <a:lnTo>
                  <a:pt x="0" y="0"/>
                </a:lnTo>
                <a:close/>
              </a:path>
            </a:pathLst>
          </a:custGeom>
          <a:blipFill>
            <a:blip r:embed="rId4"/>
            <a:stretch>
              <a:fillRect/>
            </a:stretch>
          </a:blipFill>
        </p:spPr>
        <p:txBody>
          <a:bodyPr/>
          <a:lstStyle/>
          <a:p>
            <a:endParaRPr lang="en-GB"/>
          </a:p>
        </p:txBody>
      </p:sp>
      <p:grpSp>
        <p:nvGrpSpPr>
          <p:cNvPr id="6" name="Group 6"/>
          <p:cNvGrpSpPr/>
          <p:nvPr/>
        </p:nvGrpSpPr>
        <p:grpSpPr>
          <a:xfrm>
            <a:off x="1028700" y="2339810"/>
            <a:ext cx="8115300" cy="1003603"/>
            <a:chOff x="0" y="0"/>
            <a:chExt cx="2137363" cy="264323"/>
          </a:xfrm>
        </p:grpSpPr>
        <p:sp>
          <p:nvSpPr>
            <p:cNvPr id="7" name="Freeform 7"/>
            <p:cNvSpPr/>
            <p:nvPr/>
          </p:nvSpPr>
          <p:spPr>
            <a:xfrm>
              <a:off x="0" y="0"/>
              <a:ext cx="2137363" cy="264323"/>
            </a:xfrm>
            <a:custGeom>
              <a:avLst/>
              <a:gdLst/>
              <a:ahLst/>
              <a:cxnLst/>
              <a:rect l="l" t="t" r="r" b="b"/>
              <a:pathLst>
                <a:path w="2137363" h="264323">
                  <a:moveTo>
                    <a:pt x="48654" y="0"/>
                  </a:moveTo>
                  <a:lnTo>
                    <a:pt x="2088710" y="0"/>
                  </a:lnTo>
                  <a:cubicBezTo>
                    <a:pt x="2115580" y="0"/>
                    <a:pt x="2137363" y="21783"/>
                    <a:pt x="2137363" y="48654"/>
                  </a:cubicBezTo>
                  <a:lnTo>
                    <a:pt x="2137363" y="215670"/>
                  </a:lnTo>
                  <a:cubicBezTo>
                    <a:pt x="2137363" y="242540"/>
                    <a:pt x="2115580" y="264323"/>
                    <a:pt x="2088710" y="264323"/>
                  </a:cubicBezTo>
                  <a:lnTo>
                    <a:pt x="48654" y="264323"/>
                  </a:lnTo>
                  <a:cubicBezTo>
                    <a:pt x="21783" y="264323"/>
                    <a:pt x="0" y="242540"/>
                    <a:pt x="0" y="215670"/>
                  </a:cubicBezTo>
                  <a:lnTo>
                    <a:pt x="0" y="48654"/>
                  </a:lnTo>
                  <a:cubicBezTo>
                    <a:pt x="0" y="21783"/>
                    <a:pt x="21783" y="0"/>
                    <a:pt x="48654" y="0"/>
                  </a:cubicBezTo>
                  <a:close/>
                </a:path>
              </a:pathLst>
            </a:custGeom>
            <a:solidFill>
              <a:srgbClr val="C4DFBD"/>
            </a:solidFill>
          </p:spPr>
          <p:txBody>
            <a:bodyPr/>
            <a:lstStyle/>
            <a:p>
              <a:endParaRPr lang="en-GB"/>
            </a:p>
          </p:txBody>
        </p:sp>
        <p:sp>
          <p:nvSpPr>
            <p:cNvPr id="8" name="TextBox 8"/>
            <p:cNvSpPr txBox="1"/>
            <p:nvPr/>
          </p:nvSpPr>
          <p:spPr>
            <a:xfrm>
              <a:off x="0" y="-47625"/>
              <a:ext cx="2137363" cy="311948"/>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504900" y="3191992"/>
            <a:ext cx="8228038" cy="5355102"/>
          </a:xfrm>
          <a:prstGeom prst="rect">
            <a:avLst/>
          </a:prstGeom>
        </p:spPr>
        <p:txBody>
          <a:bodyPr lIns="0" tIns="0" rIns="0" bIns="0" rtlCol="0" anchor="t">
            <a:spAutoFit/>
          </a:bodyPr>
          <a:lstStyle/>
          <a:p>
            <a:pPr>
              <a:lnSpc>
                <a:spcPts val="5325"/>
              </a:lnSpc>
            </a:pPr>
            <a:endParaRPr/>
          </a:p>
          <a:p>
            <a:pPr marL="756487" lvl="1" indent="-378244">
              <a:lnSpc>
                <a:spcPts val="5325"/>
              </a:lnSpc>
              <a:buFont typeface="Arial"/>
              <a:buChar char="•"/>
            </a:pPr>
            <a:r>
              <a:rPr lang="en-US" sz="3503">
                <a:solidFill>
                  <a:srgbClr val="5F7D54"/>
                </a:solidFill>
                <a:latin typeface="Roboto Condensed"/>
              </a:rPr>
              <a:t>HS làm việc cá nhân</a:t>
            </a:r>
          </a:p>
          <a:p>
            <a:pPr marL="756487" lvl="1" indent="-378244">
              <a:lnSpc>
                <a:spcPts val="5325"/>
              </a:lnSpc>
              <a:buFont typeface="Arial"/>
              <a:buChar char="•"/>
            </a:pPr>
            <a:r>
              <a:rPr lang="en-US" sz="3503">
                <a:solidFill>
                  <a:srgbClr val="5F7D54"/>
                </a:solidFill>
                <a:latin typeface="Roboto Condensed"/>
              </a:rPr>
              <a:t>Xem phần tri thức Ngữ văn SGK và hoàn thành </a:t>
            </a:r>
            <a:r>
              <a:rPr lang="en-US" sz="3503" b="1">
                <a:solidFill>
                  <a:srgbClr val="5F7D54"/>
                </a:solidFill>
                <a:latin typeface="Roboto Condensed"/>
              </a:rPr>
              <a:t>Phiếu học tập Khám phá Kiến thức Ngữ Văn (Trang 1) </a:t>
            </a:r>
            <a:r>
              <a:rPr lang="en-US" sz="3503">
                <a:solidFill>
                  <a:srgbClr val="5F7D54"/>
                </a:solidFill>
                <a:latin typeface="Roboto Condensed"/>
              </a:rPr>
              <a:t>trong thời gian 5 phút.</a:t>
            </a:r>
          </a:p>
          <a:p>
            <a:pPr marL="756487" lvl="1" indent="-378244">
              <a:lnSpc>
                <a:spcPts val="5325"/>
              </a:lnSpc>
              <a:buFont typeface="Arial"/>
              <a:buChar char="•"/>
            </a:pPr>
            <a:r>
              <a:rPr lang="en-US" sz="3503">
                <a:solidFill>
                  <a:srgbClr val="5F7D54"/>
                </a:solidFill>
                <a:latin typeface="Roboto Condensed"/>
              </a:rPr>
              <a:t>Trao đổi kết quả với bạn bên cạnh theo cặp trong 1 phút.</a:t>
            </a:r>
          </a:p>
          <a:p>
            <a:pPr marL="756487" lvl="1" indent="-378244">
              <a:lnSpc>
                <a:spcPts val="5325"/>
              </a:lnSpc>
              <a:buFont typeface="Arial"/>
              <a:buChar char="•"/>
            </a:pPr>
            <a:r>
              <a:rPr lang="en-US" sz="3503">
                <a:solidFill>
                  <a:srgbClr val="5F7D54"/>
                </a:solidFill>
                <a:latin typeface="Roboto Condensed"/>
              </a:rPr>
              <a:t>Chia sẻ kết quả với cả lớp.</a:t>
            </a:r>
          </a:p>
        </p:txBody>
      </p:sp>
      <p:sp>
        <p:nvSpPr>
          <p:cNvPr id="10" name="TextBox 10"/>
          <p:cNvSpPr txBox="1"/>
          <p:nvPr/>
        </p:nvSpPr>
        <p:spPr>
          <a:xfrm>
            <a:off x="3138732" y="563681"/>
            <a:ext cx="11293637" cy="1252756"/>
          </a:xfrm>
          <a:prstGeom prst="rect">
            <a:avLst/>
          </a:prstGeom>
        </p:spPr>
        <p:txBody>
          <a:bodyPr lIns="0" tIns="0" rIns="0" bIns="0" rtlCol="0" anchor="t">
            <a:spAutoFit/>
          </a:bodyPr>
          <a:lstStyle/>
          <a:p>
            <a:pPr algn="ctr">
              <a:lnSpc>
                <a:spcPts val="10219"/>
              </a:lnSpc>
            </a:pPr>
            <a:r>
              <a:rPr lang="en-US" sz="7299">
                <a:solidFill>
                  <a:srgbClr val="5F7D54"/>
                </a:solidFill>
                <a:latin typeface="Fraunces Bold"/>
              </a:rPr>
              <a:t>I. KIẾN THỨC NGỮ VĂN</a:t>
            </a:r>
          </a:p>
        </p:txBody>
      </p:sp>
      <p:sp>
        <p:nvSpPr>
          <p:cNvPr id="11" name="TextBox 11"/>
          <p:cNvSpPr txBox="1"/>
          <p:nvPr/>
        </p:nvSpPr>
        <p:spPr>
          <a:xfrm>
            <a:off x="1504900" y="2378287"/>
            <a:ext cx="7286721" cy="965126"/>
          </a:xfrm>
          <a:prstGeom prst="rect">
            <a:avLst/>
          </a:prstGeom>
        </p:spPr>
        <p:txBody>
          <a:bodyPr lIns="0" tIns="0" rIns="0" bIns="0" rtlCol="0" anchor="t">
            <a:spAutoFit/>
          </a:bodyPr>
          <a:lstStyle/>
          <a:p>
            <a:pPr algn="ctr">
              <a:lnSpc>
                <a:spcPts val="7699"/>
              </a:lnSpc>
            </a:pPr>
            <a:r>
              <a:rPr lang="en-US" sz="5499">
                <a:solidFill>
                  <a:srgbClr val="5F7D54"/>
                </a:solidFill>
                <a:latin typeface="#9Slide05 VL Fadilla"/>
              </a:rPr>
              <a:t>Dãy 1: Think - Pair - Share</a:t>
            </a:r>
          </a:p>
        </p:txBody>
      </p:sp>
      <p:grpSp>
        <p:nvGrpSpPr>
          <p:cNvPr id="12" name="Group 12"/>
          <p:cNvGrpSpPr/>
          <p:nvPr/>
        </p:nvGrpSpPr>
        <p:grpSpPr>
          <a:xfrm>
            <a:off x="9732938" y="3143990"/>
            <a:ext cx="8115300" cy="1003603"/>
            <a:chOff x="0" y="0"/>
            <a:chExt cx="2137363" cy="264323"/>
          </a:xfrm>
        </p:grpSpPr>
        <p:sp>
          <p:nvSpPr>
            <p:cNvPr id="13" name="Freeform 13"/>
            <p:cNvSpPr/>
            <p:nvPr/>
          </p:nvSpPr>
          <p:spPr>
            <a:xfrm>
              <a:off x="0" y="0"/>
              <a:ext cx="2137363" cy="264323"/>
            </a:xfrm>
            <a:custGeom>
              <a:avLst/>
              <a:gdLst/>
              <a:ahLst/>
              <a:cxnLst/>
              <a:rect l="l" t="t" r="r" b="b"/>
              <a:pathLst>
                <a:path w="2137363" h="264323">
                  <a:moveTo>
                    <a:pt x="48654" y="0"/>
                  </a:moveTo>
                  <a:lnTo>
                    <a:pt x="2088710" y="0"/>
                  </a:lnTo>
                  <a:cubicBezTo>
                    <a:pt x="2115580" y="0"/>
                    <a:pt x="2137363" y="21783"/>
                    <a:pt x="2137363" y="48654"/>
                  </a:cubicBezTo>
                  <a:lnTo>
                    <a:pt x="2137363" y="215670"/>
                  </a:lnTo>
                  <a:cubicBezTo>
                    <a:pt x="2137363" y="242540"/>
                    <a:pt x="2115580" y="264323"/>
                    <a:pt x="2088710" y="264323"/>
                  </a:cubicBezTo>
                  <a:lnTo>
                    <a:pt x="48654" y="264323"/>
                  </a:lnTo>
                  <a:cubicBezTo>
                    <a:pt x="21783" y="264323"/>
                    <a:pt x="0" y="242540"/>
                    <a:pt x="0" y="215670"/>
                  </a:cubicBezTo>
                  <a:lnTo>
                    <a:pt x="0" y="48654"/>
                  </a:lnTo>
                  <a:cubicBezTo>
                    <a:pt x="0" y="21783"/>
                    <a:pt x="21783" y="0"/>
                    <a:pt x="48654" y="0"/>
                  </a:cubicBezTo>
                  <a:close/>
                </a:path>
              </a:pathLst>
            </a:custGeom>
            <a:solidFill>
              <a:srgbClr val="C4DFBD"/>
            </a:solidFill>
          </p:spPr>
          <p:txBody>
            <a:bodyPr/>
            <a:lstStyle/>
            <a:p>
              <a:endParaRPr lang="en-GB"/>
            </a:p>
          </p:txBody>
        </p:sp>
        <p:sp>
          <p:nvSpPr>
            <p:cNvPr id="14" name="TextBox 14"/>
            <p:cNvSpPr txBox="1"/>
            <p:nvPr/>
          </p:nvSpPr>
          <p:spPr>
            <a:xfrm>
              <a:off x="0" y="-47625"/>
              <a:ext cx="2137363" cy="311948"/>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10491772" y="3182467"/>
            <a:ext cx="6323016" cy="965126"/>
          </a:xfrm>
          <a:prstGeom prst="rect">
            <a:avLst/>
          </a:prstGeom>
        </p:spPr>
        <p:txBody>
          <a:bodyPr lIns="0" tIns="0" rIns="0" bIns="0" rtlCol="0" anchor="t">
            <a:spAutoFit/>
          </a:bodyPr>
          <a:lstStyle/>
          <a:p>
            <a:pPr algn="ctr">
              <a:lnSpc>
                <a:spcPts val="7699"/>
              </a:lnSpc>
            </a:pPr>
            <a:r>
              <a:rPr lang="en-US" sz="5499">
                <a:solidFill>
                  <a:srgbClr val="5F7D54"/>
                </a:solidFill>
                <a:latin typeface="#9Slide05 VL Fadilla"/>
              </a:rPr>
              <a:t>Dãy 2: Ghép nối thần tốc</a:t>
            </a:r>
          </a:p>
        </p:txBody>
      </p:sp>
      <p:sp>
        <p:nvSpPr>
          <p:cNvPr id="16" name="TextBox 16"/>
          <p:cNvSpPr txBox="1"/>
          <p:nvPr/>
        </p:nvSpPr>
        <p:spPr>
          <a:xfrm>
            <a:off x="10027406" y="4508612"/>
            <a:ext cx="7526362" cy="4038482"/>
          </a:xfrm>
          <a:prstGeom prst="rect">
            <a:avLst/>
          </a:prstGeom>
        </p:spPr>
        <p:txBody>
          <a:bodyPr lIns="0" tIns="0" rIns="0" bIns="0" rtlCol="0" anchor="t">
            <a:spAutoFit/>
          </a:bodyPr>
          <a:lstStyle/>
          <a:p>
            <a:pPr marL="756488" lvl="1" indent="-378244">
              <a:lnSpc>
                <a:spcPts val="5325"/>
              </a:lnSpc>
              <a:buFont typeface="Arial"/>
              <a:buChar char="•"/>
            </a:pPr>
            <a:r>
              <a:rPr lang="en-US" sz="3503">
                <a:solidFill>
                  <a:srgbClr val="5F7D54"/>
                </a:solidFill>
                <a:latin typeface="Roboto Condensed"/>
              </a:rPr>
              <a:t> Đọc Kiến thức Ngữ Văn trang 39 và thực hiện ghép nối nhanh </a:t>
            </a:r>
            <a:r>
              <a:rPr lang="en-US" sz="3503" b="1">
                <a:solidFill>
                  <a:srgbClr val="5F7D54"/>
                </a:solidFill>
                <a:latin typeface="Roboto Condensed"/>
              </a:rPr>
              <a:t>(PHT Khám phá Kiến thức Ngữ Văn, trang 2)</a:t>
            </a:r>
          </a:p>
          <a:p>
            <a:pPr marL="756488" lvl="1" indent="-378244">
              <a:lnSpc>
                <a:spcPts val="5325"/>
              </a:lnSpc>
              <a:buFont typeface="Arial"/>
              <a:buChar char="•"/>
            </a:pPr>
            <a:r>
              <a:rPr lang="en-US" sz="3503">
                <a:solidFill>
                  <a:srgbClr val="5F7D54"/>
                </a:solidFill>
                <a:latin typeface="Roboto Condensed"/>
              </a:rPr>
              <a:t>Nhận diện các thủ pháp trào phúng trong ngữ liệu đi kèm.</a:t>
            </a:r>
          </a:p>
          <a:p>
            <a:pPr marL="756488" lvl="1" indent="-378244">
              <a:lnSpc>
                <a:spcPts val="5325"/>
              </a:lnSpc>
              <a:buFont typeface="Arial"/>
              <a:buChar char="•"/>
            </a:pPr>
            <a:r>
              <a:rPr lang="en-US" sz="3503">
                <a:solidFill>
                  <a:srgbClr val="5F7D54"/>
                </a:solidFill>
                <a:latin typeface="Roboto Condensed"/>
              </a:rPr>
              <a:t>Thời gian: 7 phút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4966504" y="0"/>
            <a:ext cx="23254504" cy="13079429"/>
          </a:xfrm>
          <a:custGeom>
            <a:avLst/>
            <a:gdLst/>
            <a:ahLst/>
            <a:cxnLst/>
            <a:rect l="l" t="t" r="r" b="b"/>
            <a:pathLst>
              <a:path w="23254504" h="13079429">
                <a:moveTo>
                  <a:pt x="23254504" y="0"/>
                </a:moveTo>
                <a:lnTo>
                  <a:pt x="0" y="0"/>
                </a:lnTo>
                <a:lnTo>
                  <a:pt x="0" y="13079429"/>
                </a:lnTo>
                <a:lnTo>
                  <a:pt x="23254504" y="13079429"/>
                </a:lnTo>
                <a:lnTo>
                  <a:pt x="23254504" y="0"/>
                </a:lnTo>
                <a:close/>
              </a:path>
            </a:pathLst>
          </a:custGeom>
          <a:blipFill>
            <a:blip r:embed="rId3"/>
            <a:stretch>
              <a:fillRect/>
            </a:stretch>
          </a:blipFill>
        </p:spPr>
        <p:txBody>
          <a:bodyPr/>
          <a:lstStyle/>
          <a:p>
            <a:endParaRPr lang="en-GB"/>
          </a:p>
        </p:txBody>
      </p:sp>
      <p:grpSp>
        <p:nvGrpSpPr>
          <p:cNvPr id="3" name="Group 3"/>
          <p:cNvGrpSpPr/>
          <p:nvPr/>
        </p:nvGrpSpPr>
        <p:grpSpPr>
          <a:xfrm>
            <a:off x="1900494" y="2740534"/>
            <a:ext cx="15358806" cy="5925410"/>
            <a:chOff x="0" y="0"/>
            <a:chExt cx="20478408" cy="7900547"/>
          </a:xfrm>
        </p:grpSpPr>
        <p:sp>
          <p:nvSpPr>
            <p:cNvPr id="4" name="Freeform 4"/>
            <p:cNvSpPr/>
            <p:nvPr/>
          </p:nvSpPr>
          <p:spPr>
            <a:xfrm>
              <a:off x="0" y="0"/>
              <a:ext cx="20478369" cy="7900532"/>
            </a:xfrm>
            <a:custGeom>
              <a:avLst/>
              <a:gdLst/>
              <a:ahLst/>
              <a:cxnLst/>
              <a:rect l="l" t="t" r="r" b="b"/>
              <a:pathLst>
                <a:path w="20478369" h="7900532">
                  <a:moveTo>
                    <a:pt x="0" y="908882"/>
                  </a:moveTo>
                  <a:cubicBezTo>
                    <a:pt x="0" y="406942"/>
                    <a:pt x="573405" y="0"/>
                    <a:pt x="1280668" y="0"/>
                  </a:cubicBezTo>
                  <a:lnTo>
                    <a:pt x="19197701" y="0"/>
                  </a:lnTo>
                  <a:cubicBezTo>
                    <a:pt x="19904965" y="0"/>
                    <a:pt x="20478369" y="406942"/>
                    <a:pt x="20478369" y="908882"/>
                  </a:cubicBezTo>
                  <a:lnTo>
                    <a:pt x="20478369" y="6991650"/>
                  </a:lnTo>
                  <a:cubicBezTo>
                    <a:pt x="20478369" y="7493591"/>
                    <a:pt x="19904963" y="7900532"/>
                    <a:pt x="19197701" y="7900532"/>
                  </a:cubicBezTo>
                  <a:lnTo>
                    <a:pt x="1280668" y="7900532"/>
                  </a:lnTo>
                  <a:cubicBezTo>
                    <a:pt x="573405" y="7900532"/>
                    <a:pt x="0" y="7493591"/>
                    <a:pt x="0" y="6991650"/>
                  </a:cubicBezTo>
                  <a:close/>
                </a:path>
              </a:pathLst>
            </a:custGeom>
            <a:solidFill>
              <a:srgbClr val="ECF8E9">
                <a:alpha val="54902"/>
              </a:srgbClr>
            </a:solidFill>
          </p:spPr>
          <p:txBody>
            <a:bodyPr/>
            <a:lstStyle/>
            <a:p>
              <a:endParaRPr lang="en-GB"/>
            </a:p>
          </p:txBody>
        </p:sp>
      </p:grpSp>
      <p:sp>
        <p:nvSpPr>
          <p:cNvPr id="5" name="Freeform 5"/>
          <p:cNvSpPr/>
          <p:nvPr/>
        </p:nvSpPr>
        <p:spPr>
          <a:xfrm>
            <a:off x="14778990" y="9152246"/>
            <a:ext cx="3509010" cy="1134268"/>
          </a:xfrm>
          <a:custGeom>
            <a:avLst/>
            <a:gdLst/>
            <a:ahLst/>
            <a:cxnLst/>
            <a:rect l="l" t="t" r="r" b="b"/>
            <a:pathLst>
              <a:path w="3509010" h="1134268">
                <a:moveTo>
                  <a:pt x="0" y="0"/>
                </a:moveTo>
                <a:lnTo>
                  <a:pt x="3509010" y="0"/>
                </a:lnTo>
                <a:lnTo>
                  <a:pt x="3509010" y="1134268"/>
                </a:lnTo>
                <a:lnTo>
                  <a:pt x="0" y="1134268"/>
                </a:lnTo>
                <a:lnTo>
                  <a:pt x="0" y="0"/>
                </a:lnTo>
                <a:close/>
              </a:path>
            </a:pathLst>
          </a:custGeom>
          <a:blipFill>
            <a:blip r:embed="rId4"/>
            <a:stretch>
              <a:fillRect/>
            </a:stretch>
          </a:blipFill>
        </p:spPr>
        <p:txBody>
          <a:bodyPr/>
          <a:lstStyle/>
          <a:p>
            <a:endParaRPr lang="en-GB"/>
          </a:p>
        </p:txBody>
      </p:sp>
      <p:sp>
        <p:nvSpPr>
          <p:cNvPr id="6" name="Freeform 6"/>
          <p:cNvSpPr/>
          <p:nvPr/>
        </p:nvSpPr>
        <p:spPr>
          <a:xfrm>
            <a:off x="13315089" y="6539714"/>
            <a:ext cx="6078039" cy="5830444"/>
          </a:xfrm>
          <a:custGeom>
            <a:avLst/>
            <a:gdLst/>
            <a:ahLst/>
            <a:cxnLst/>
            <a:rect l="l" t="t" r="r" b="b"/>
            <a:pathLst>
              <a:path w="6078039" h="5830444">
                <a:moveTo>
                  <a:pt x="0" y="0"/>
                </a:moveTo>
                <a:lnTo>
                  <a:pt x="6078039" y="0"/>
                </a:lnTo>
                <a:lnTo>
                  <a:pt x="6078039" y="5830445"/>
                </a:lnTo>
                <a:lnTo>
                  <a:pt x="0" y="5830445"/>
                </a:lnTo>
                <a:lnTo>
                  <a:pt x="0" y="0"/>
                </a:lnTo>
                <a:close/>
              </a:path>
            </a:pathLst>
          </a:custGeom>
          <a:blipFill>
            <a:blip r:embed="rId5"/>
            <a:stretch>
              <a:fillRect/>
            </a:stretch>
          </a:blipFill>
        </p:spPr>
        <p:txBody>
          <a:bodyPr/>
          <a:lstStyle/>
          <a:p>
            <a:endParaRPr lang="en-GB"/>
          </a:p>
        </p:txBody>
      </p:sp>
      <p:sp>
        <p:nvSpPr>
          <p:cNvPr id="7" name="TextBox 7"/>
          <p:cNvSpPr txBox="1"/>
          <p:nvPr/>
        </p:nvSpPr>
        <p:spPr>
          <a:xfrm>
            <a:off x="4345218" y="2727913"/>
            <a:ext cx="8969871" cy="1290856"/>
          </a:xfrm>
          <a:prstGeom prst="rect">
            <a:avLst/>
          </a:prstGeom>
        </p:spPr>
        <p:txBody>
          <a:bodyPr lIns="0" tIns="0" rIns="0" bIns="0" rtlCol="0" anchor="t">
            <a:spAutoFit/>
          </a:bodyPr>
          <a:lstStyle/>
          <a:p>
            <a:pPr algn="ctr">
              <a:lnSpc>
                <a:spcPts val="10219"/>
              </a:lnSpc>
            </a:pPr>
            <a:r>
              <a:rPr lang="en-US" sz="7299">
                <a:solidFill>
                  <a:srgbClr val="6C7669"/>
                </a:solidFill>
                <a:latin typeface="#9Slide05 VL Fadilla"/>
              </a:rPr>
              <a:t>a. Khái niệm thơ Đường luật</a:t>
            </a:r>
          </a:p>
        </p:txBody>
      </p:sp>
      <p:sp>
        <p:nvSpPr>
          <p:cNvPr id="8" name="TextBox 8"/>
          <p:cNvSpPr txBox="1"/>
          <p:nvPr/>
        </p:nvSpPr>
        <p:spPr>
          <a:xfrm>
            <a:off x="2351725" y="4072822"/>
            <a:ext cx="14604546" cy="3632835"/>
          </a:xfrm>
          <a:prstGeom prst="rect">
            <a:avLst/>
          </a:prstGeom>
        </p:spPr>
        <p:txBody>
          <a:bodyPr lIns="0" tIns="0" rIns="0" bIns="0" rtlCol="0" anchor="t">
            <a:spAutoFit/>
          </a:bodyPr>
          <a:lstStyle/>
          <a:p>
            <a:pPr marL="842008" lvl="1" indent="-421004" algn="just">
              <a:lnSpc>
                <a:spcPts val="5849"/>
              </a:lnSpc>
              <a:buFont typeface="Arial"/>
              <a:buChar char="•"/>
            </a:pPr>
            <a:r>
              <a:rPr lang="en-US" sz="3899">
                <a:solidFill>
                  <a:srgbClr val="5F7D54"/>
                </a:solidFill>
                <a:latin typeface="Roboto Condensed"/>
              </a:rPr>
              <a:t>Thơ Đường luật là thuật ngữ chỉ chung các thể thơ được viết theo quy tắc chặt chẽ (luật) định hình từ thời nhà Đường (Trung Quốc), </a:t>
            </a:r>
          </a:p>
          <a:p>
            <a:pPr marL="842008" lvl="1" indent="-421004" algn="just">
              <a:lnSpc>
                <a:spcPts val="5849"/>
              </a:lnSpc>
              <a:buFont typeface="Arial"/>
              <a:buChar char="•"/>
            </a:pPr>
            <a:r>
              <a:rPr lang="en-US" sz="3899">
                <a:solidFill>
                  <a:srgbClr val="5F7D54"/>
                </a:solidFill>
                <a:latin typeface="Roboto Condensed"/>
              </a:rPr>
              <a:t>Hai thể chính là bát cú Đường luật và tứ tuyệt Đường luật,</a:t>
            </a:r>
          </a:p>
          <a:p>
            <a:pPr marL="842008" lvl="1" indent="-421004" algn="just">
              <a:lnSpc>
                <a:spcPts val="5849"/>
              </a:lnSpc>
              <a:buFont typeface="Arial"/>
              <a:buChar char="•"/>
            </a:pPr>
            <a:r>
              <a:rPr lang="en-US" sz="3899">
                <a:solidFill>
                  <a:srgbClr val="5F7D54"/>
                </a:solidFill>
                <a:latin typeface="Roboto Condensed"/>
              </a:rPr>
              <a:t>Thất ngôn bát cú (mỗi câu thơ có 7 tiếng, mỗi bài thơ có 8 câu) được xác định là dạng cơ bản nhất. </a:t>
            </a:r>
          </a:p>
        </p:txBody>
      </p:sp>
      <p:sp>
        <p:nvSpPr>
          <p:cNvPr id="9" name="TextBox 9"/>
          <p:cNvSpPr txBox="1"/>
          <p:nvPr/>
        </p:nvSpPr>
        <p:spPr>
          <a:xfrm>
            <a:off x="3680258" y="277292"/>
            <a:ext cx="11293637" cy="1252756"/>
          </a:xfrm>
          <a:prstGeom prst="rect">
            <a:avLst/>
          </a:prstGeom>
        </p:spPr>
        <p:txBody>
          <a:bodyPr lIns="0" tIns="0" rIns="0" bIns="0" rtlCol="0" anchor="t">
            <a:spAutoFit/>
          </a:bodyPr>
          <a:lstStyle/>
          <a:p>
            <a:pPr algn="ctr">
              <a:lnSpc>
                <a:spcPts val="10219"/>
              </a:lnSpc>
            </a:pPr>
            <a:r>
              <a:rPr lang="en-US" sz="7299">
                <a:solidFill>
                  <a:srgbClr val="5F7D54"/>
                </a:solidFill>
                <a:latin typeface="Fraunces Bold"/>
              </a:rPr>
              <a:t>I. KIẾN THỨC NGỮ VĂN</a:t>
            </a:r>
          </a:p>
        </p:txBody>
      </p:sp>
      <p:sp>
        <p:nvSpPr>
          <p:cNvPr id="10" name="TextBox 10"/>
          <p:cNvSpPr txBox="1"/>
          <p:nvPr/>
        </p:nvSpPr>
        <p:spPr>
          <a:xfrm>
            <a:off x="4841883" y="1660395"/>
            <a:ext cx="9624232" cy="1080139"/>
          </a:xfrm>
          <a:prstGeom prst="rect">
            <a:avLst/>
          </a:prstGeom>
        </p:spPr>
        <p:txBody>
          <a:bodyPr lIns="0" tIns="0" rIns="0" bIns="0" rtlCol="0" anchor="t">
            <a:spAutoFit/>
          </a:bodyPr>
          <a:lstStyle/>
          <a:p>
            <a:pPr marL="1343098" lvl="1" indent="-671549">
              <a:lnSpc>
                <a:spcPts val="8709"/>
              </a:lnSpc>
              <a:buFont typeface="Arial"/>
              <a:buChar char="•"/>
            </a:pPr>
            <a:r>
              <a:rPr lang="en-US" sz="6220">
                <a:solidFill>
                  <a:srgbClr val="5F7D54"/>
                </a:solidFill>
                <a:latin typeface="#9Slide07 SVNUT Triumph Press"/>
              </a:rPr>
              <a:t>Thơ Đường luật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TotalTime>
  <Words>5430</Words>
  <Application>Microsoft Office PowerPoint</Application>
  <PresentationFormat>Custom</PresentationFormat>
  <Paragraphs>536</Paragraphs>
  <Slides>61</Slides>
  <Notes>14</Notes>
  <HiddenSlides>0</HiddenSlides>
  <MMClips>6</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61</vt:i4>
      </vt:variant>
    </vt:vector>
  </HeadingPairs>
  <TitlesOfParts>
    <vt:vector size="75" baseType="lpstr">
      <vt:lpstr>Roboto Condensed Italics</vt:lpstr>
      <vt:lpstr>Fraunces Bold</vt:lpstr>
      <vt:lpstr>Roboto Condensed</vt:lpstr>
      <vt:lpstr>#9Slide05 SVNShintia Script</vt:lpstr>
      <vt:lpstr>Roboto Condensed Bold Italics</vt:lpstr>
      <vt:lpstr>#9Slide05 VL Fadilla</vt:lpstr>
      <vt:lpstr>Arial</vt:lpstr>
      <vt:lpstr>#9Slide07 SFU Blackout</vt:lpstr>
      <vt:lpstr>#9Slide06 ThuPhap Thien An</vt:lpstr>
      <vt:lpstr>#9Slide06 Hellvina Hand Script</vt:lpstr>
      <vt:lpstr>#9Slide07 SVNUT Triumph Press</vt:lpstr>
      <vt:lpstr>Roboto Condensed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8CD_B7_Doc 1_Moi trau</dc:title>
  <dc:creator>Administrator</dc:creator>
  <cp:lastModifiedBy>QuangHung Xuan</cp:lastModifiedBy>
  <cp:revision>7</cp:revision>
  <dcterms:created xsi:type="dcterms:W3CDTF">2006-08-16T00:00:00Z</dcterms:created>
  <dcterms:modified xsi:type="dcterms:W3CDTF">2026-01-18T16:42:14Z</dcterms:modified>
  <dc:identifier>DAF2HUgOP-8</dc:identifier>
</cp:coreProperties>
</file>