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18288000" cy="10287000"/>
  <p:notesSz cx="6858000" cy="9144000"/>
  <p:embeddedFontLst>
    <p:embeddedFont>
      <p:font typeface="#9Slide05 Aphrodite Pro" panose="020B0604020202020204" charset="-93"/>
      <p:regular r:id="rId82"/>
    </p:embeddedFont>
    <p:embeddedFont>
      <p:font typeface="#9Slide05 Dear Saturday" panose="020B0604020202020204" charset="-93"/>
      <p:regular r:id="rId83"/>
    </p:embeddedFont>
    <p:embeddedFont>
      <p:font typeface="#9Slide05 Scriptina KT" panose="020B0604020202020204" charset="-93"/>
      <p:regular r:id="rId84"/>
    </p:embeddedFont>
    <p:embeddedFont>
      <p:font typeface="#9Slide05 SVNVanilla Daisy Pro" panose="020B0604020202020204" charset="0"/>
      <p:regular r:id="rId85"/>
    </p:embeddedFont>
    <p:embeddedFont>
      <p:font typeface="#9Slide05 ViceroyJF" panose="020B0604020202020204" charset="0"/>
      <p:regular r:id="rId86"/>
    </p:embeddedFont>
    <p:embeddedFont>
      <p:font typeface="#9Slide05 Wedding KT" panose="02040603050506020204" charset="0"/>
      <p:regular r:id="rId87"/>
    </p:embeddedFont>
    <p:embeddedFont>
      <p:font typeface="#9Slide07 SVNNexa Rust Slab Bla" panose="020B0604020202020204" charset="0"/>
      <p:regular r:id="rId88"/>
    </p:embeddedFont>
    <p:embeddedFont>
      <p:font typeface="#9Slide07 SVNRevolution" panose="020B0604020202020204" charset="0"/>
      <p:regular r:id="rId89"/>
    </p:embeddedFont>
    <p:embeddedFont>
      <p:font typeface="#9Slide07 SVNUT Triumph Press" panose="00000500000000000000" charset="0"/>
      <p:boldItalic r:id="rId90"/>
    </p:embeddedFont>
    <p:embeddedFont>
      <p:font typeface="Fraunces Bold" panose="020B0604020202020204" charset="-93"/>
      <p:regular r:id="rId91"/>
    </p:embeddedFont>
    <p:embeddedFont>
      <p:font typeface="Roboto" panose="02000000000000000000" pitchFamily="2" charset="0"/>
      <p:regular r:id="rId92"/>
      <p:bold r:id="rId93"/>
    </p:embeddedFont>
    <p:embeddedFont>
      <p:font typeface="Roboto Condensed" panose="02000000000000000000" pitchFamily="2" charset="0"/>
      <p:regular r:id="rId94"/>
      <p:bold r:id="rId95"/>
      <p:italic r:id="rId96"/>
      <p:boldItalic r:id="rId97"/>
    </p:embeddedFont>
    <p:embeddedFont>
      <p:font typeface="Roboto Condensed Bold" panose="02000000000000000000" charset="0"/>
      <p:regular r:id="rId98"/>
    </p:embeddedFont>
    <p:embeddedFont>
      <p:font typeface="Roboto Condensed Bold Italics" panose="020B0604020202020204" charset="0"/>
      <p:regular r:id="rId99"/>
    </p:embeddedFont>
    <p:embeddedFont>
      <p:font typeface="Roboto Condensed Italics" panose="020B0604020202020204" charset="0"/>
      <p:regular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209" autoAdjust="0"/>
  </p:normalViewPr>
  <p:slideViewPr>
    <p:cSldViewPr>
      <p:cViewPr varScale="1">
        <p:scale>
          <a:sx n="42" d="100"/>
          <a:sy n="42" d="100"/>
        </p:scale>
        <p:origin x="142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0311E-B8DE-47FE-B5FA-7116107726DF}"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2C303F-3A83-46DA-9B5C-6A3FA8C3E154}" type="slidenum">
              <a:rPr lang="en-US" smtClean="0"/>
              <a:t>‹#›</a:t>
            </a:fld>
            <a:endParaRPr lang="en-US"/>
          </a:p>
        </p:txBody>
      </p:sp>
    </p:spTree>
    <p:extLst>
      <p:ext uri="{BB962C8B-B14F-4D97-AF65-F5344CB8AC3E}">
        <p14:creationId xmlns:p14="http://schemas.microsoft.com/office/powerpoint/2010/main" val="2423255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https://www.youtube.com/watch?v=OhBFeNihulU&amp;t=189s</a:t>
            </a:r>
          </a:p>
        </p:txBody>
      </p:sp>
      <p:sp>
        <p:nvSpPr>
          <p:cNvPr id="4" name="Slide Number Placeholder 3"/>
          <p:cNvSpPr>
            <a:spLocks noGrp="1"/>
          </p:cNvSpPr>
          <p:nvPr>
            <p:ph type="sldNum" sz="quarter" idx="5"/>
          </p:nvPr>
        </p:nvSpPr>
        <p:spPr/>
        <p:txBody>
          <a:bodyPr/>
          <a:lstStyle/>
          <a:p>
            <a:fld id="{8E2C303F-3A83-46DA-9B5C-6A3FA8C3E154}" type="slidenum">
              <a:rPr lang="en-US" smtClean="0"/>
              <a:t>3</a:t>
            </a:fld>
            <a:endParaRPr lang="en-US"/>
          </a:p>
        </p:txBody>
      </p:sp>
    </p:spTree>
    <p:extLst>
      <p:ext uri="{BB962C8B-B14F-4D97-AF65-F5344CB8AC3E}">
        <p14:creationId xmlns:p14="http://schemas.microsoft.com/office/powerpoint/2010/main" val="8378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sv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4.sv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7800" y="800100"/>
            <a:ext cx="16002000" cy="8384297"/>
          </a:xfrm>
          <a:custGeom>
            <a:avLst/>
            <a:gdLst/>
            <a:ahLst/>
            <a:cxnLst/>
            <a:rect l="l" t="t" r="r" b="b"/>
            <a:pathLst>
              <a:path w="20016199" h="13794497">
                <a:moveTo>
                  <a:pt x="0" y="0"/>
                </a:moveTo>
                <a:lnTo>
                  <a:pt x="20016199" y="0"/>
                </a:lnTo>
                <a:lnTo>
                  <a:pt x="20016199" y="13794497"/>
                </a:lnTo>
                <a:lnTo>
                  <a:pt x="0" y="13794497"/>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rot="-141486">
            <a:off x="38105" y="233925"/>
            <a:ext cx="11438285" cy="3282447"/>
            <a:chOff x="0" y="0"/>
            <a:chExt cx="3012552" cy="864513"/>
          </a:xfrm>
        </p:grpSpPr>
        <p:sp>
          <p:nvSpPr>
            <p:cNvPr id="4" name="Freeform 4"/>
            <p:cNvSpPr/>
            <p:nvPr/>
          </p:nvSpPr>
          <p:spPr>
            <a:xfrm>
              <a:off x="0" y="0"/>
              <a:ext cx="3012552" cy="864513"/>
            </a:xfrm>
            <a:custGeom>
              <a:avLst/>
              <a:gdLst/>
              <a:ahLst/>
              <a:cxnLst/>
              <a:rect l="l" t="t" r="r" b="b"/>
              <a:pathLst>
                <a:path w="3012552" h="864513">
                  <a:moveTo>
                    <a:pt x="34519" y="0"/>
                  </a:moveTo>
                  <a:lnTo>
                    <a:pt x="2978033" y="0"/>
                  </a:lnTo>
                  <a:cubicBezTo>
                    <a:pt x="2987188" y="0"/>
                    <a:pt x="2995968" y="3637"/>
                    <a:pt x="3002442" y="10110"/>
                  </a:cubicBezTo>
                  <a:cubicBezTo>
                    <a:pt x="3008916" y="16584"/>
                    <a:pt x="3012552" y="25364"/>
                    <a:pt x="3012552" y="34519"/>
                  </a:cubicBezTo>
                  <a:lnTo>
                    <a:pt x="3012552" y="829994"/>
                  </a:lnTo>
                  <a:cubicBezTo>
                    <a:pt x="3012552" y="849058"/>
                    <a:pt x="2997098" y="864513"/>
                    <a:pt x="2978033" y="864513"/>
                  </a:cubicBezTo>
                  <a:lnTo>
                    <a:pt x="34519" y="864513"/>
                  </a:lnTo>
                  <a:cubicBezTo>
                    <a:pt x="15455" y="864513"/>
                    <a:pt x="0" y="849058"/>
                    <a:pt x="0" y="829994"/>
                  </a:cubicBezTo>
                  <a:lnTo>
                    <a:pt x="0" y="34519"/>
                  </a:lnTo>
                  <a:cubicBezTo>
                    <a:pt x="0" y="15455"/>
                    <a:pt x="15455" y="0"/>
                    <a:pt x="34519" y="0"/>
                  </a:cubicBezTo>
                  <a:close/>
                </a:path>
              </a:pathLst>
            </a:custGeom>
            <a:solidFill>
              <a:srgbClr val="FFFFFF"/>
            </a:solidFill>
          </p:spPr>
          <p:txBody>
            <a:bodyPr/>
            <a:lstStyle/>
            <a:p>
              <a:endParaRPr lang="en-US"/>
            </a:p>
          </p:txBody>
        </p:sp>
        <p:sp>
          <p:nvSpPr>
            <p:cNvPr id="5" name="TextBox 5"/>
            <p:cNvSpPr txBox="1"/>
            <p:nvPr/>
          </p:nvSpPr>
          <p:spPr>
            <a:xfrm>
              <a:off x="0" y="0"/>
              <a:ext cx="3012552" cy="864513"/>
            </a:xfrm>
            <a:prstGeom prst="rect">
              <a:avLst/>
            </a:prstGeom>
          </p:spPr>
          <p:txBody>
            <a:bodyPr lIns="50800" tIns="50800" rIns="50800" bIns="50800" rtlCol="0" anchor="ctr"/>
            <a:lstStyle/>
            <a:p>
              <a:pPr algn="ctr">
                <a:lnSpc>
                  <a:spcPts val="2310"/>
                </a:lnSpc>
              </a:pPr>
              <a:endParaRPr/>
            </a:p>
          </p:txBody>
        </p:sp>
      </p:grpSp>
      <p:sp>
        <p:nvSpPr>
          <p:cNvPr id="6" name="TextBox 6"/>
          <p:cNvSpPr txBox="1"/>
          <p:nvPr/>
        </p:nvSpPr>
        <p:spPr>
          <a:xfrm>
            <a:off x="3709220" y="423250"/>
            <a:ext cx="5989141" cy="2112656"/>
          </a:xfrm>
          <a:prstGeom prst="rect">
            <a:avLst/>
          </a:prstGeom>
        </p:spPr>
        <p:txBody>
          <a:bodyPr lIns="0" tIns="0" rIns="0" bIns="0" rtlCol="0" anchor="t">
            <a:spAutoFit/>
          </a:bodyPr>
          <a:lstStyle/>
          <a:p>
            <a:pPr algn="ctr">
              <a:lnSpc>
                <a:spcPts val="16379"/>
              </a:lnSpc>
            </a:pPr>
            <a:r>
              <a:rPr lang="en-US" sz="11699">
                <a:solidFill>
                  <a:srgbClr val="866E2C"/>
                </a:solidFill>
                <a:latin typeface="#9Slide05 Scriptina KT"/>
                <a:ea typeface="#9Slide05 Scriptina KT"/>
                <a:cs typeface="#9Slide05 Scriptina KT"/>
                <a:sym typeface="#9Slide05 Scriptina KT"/>
              </a:rPr>
              <a:t>Khởi động</a:t>
            </a: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767089" y="4448047"/>
            <a:ext cx="9956311" cy="3086100"/>
            <a:chOff x="0" y="0"/>
            <a:chExt cx="2622238" cy="812800"/>
          </a:xfrm>
        </p:grpSpPr>
        <p:sp>
          <p:nvSpPr>
            <p:cNvPr id="6" name="Freeform 6"/>
            <p:cNvSpPr/>
            <p:nvPr/>
          </p:nvSpPr>
          <p:spPr>
            <a:xfrm>
              <a:off x="0" y="0"/>
              <a:ext cx="2622238" cy="812800"/>
            </a:xfrm>
            <a:custGeom>
              <a:avLst/>
              <a:gdLst/>
              <a:ahLst/>
              <a:cxnLst/>
              <a:rect l="l" t="t" r="r" b="b"/>
              <a:pathLst>
                <a:path w="2622238" h="812800">
                  <a:moveTo>
                    <a:pt x="39657" y="0"/>
                  </a:moveTo>
                  <a:lnTo>
                    <a:pt x="2582581" y="0"/>
                  </a:lnTo>
                  <a:cubicBezTo>
                    <a:pt x="2593099" y="0"/>
                    <a:pt x="2603186" y="4178"/>
                    <a:pt x="2610623" y="11615"/>
                  </a:cubicBezTo>
                  <a:cubicBezTo>
                    <a:pt x="2618060" y="19052"/>
                    <a:pt x="2622238" y="29139"/>
                    <a:pt x="2622238" y="39657"/>
                  </a:cubicBezTo>
                  <a:lnTo>
                    <a:pt x="2622238" y="773143"/>
                  </a:lnTo>
                  <a:cubicBezTo>
                    <a:pt x="2622238" y="795045"/>
                    <a:pt x="2604483" y="812800"/>
                    <a:pt x="2582581" y="812800"/>
                  </a:cubicBezTo>
                  <a:lnTo>
                    <a:pt x="39657" y="812800"/>
                  </a:lnTo>
                  <a:cubicBezTo>
                    <a:pt x="17755" y="812800"/>
                    <a:pt x="0" y="795045"/>
                    <a:pt x="0" y="773143"/>
                  </a:cubicBezTo>
                  <a:lnTo>
                    <a:pt x="0" y="39657"/>
                  </a:lnTo>
                  <a:cubicBezTo>
                    <a:pt x="0" y="17755"/>
                    <a:pt x="17755" y="0"/>
                    <a:pt x="39657" y="0"/>
                  </a:cubicBezTo>
                  <a:close/>
                </a:path>
              </a:pathLst>
            </a:custGeom>
            <a:solidFill>
              <a:srgbClr val="F5EDC9"/>
            </a:solidFill>
          </p:spPr>
          <p:txBody>
            <a:bodyPr/>
            <a:lstStyle/>
            <a:p>
              <a:endParaRPr lang="en-US"/>
            </a:p>
          </p:txBody>
        </p:sp>
        <p:sp>
          <p:nvSpPr>
            <p:cNvPr id="7" name="TextBox 7"/>
            <p:cNvSpPr txBox="1"/>
            <p:nvPr/>
          </p:nvSpPr>
          <p:spPr>
            <a:xfrm>
              <a:off x="0" y="-38100"/>
              <a:ext cx="2622238"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4740147"/>
            <a:ext cx="9292661" cy="279400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 Bố cục là bề mặt của ____________ Ở những tác phẩm có dung lượng ngắn_________có thể trùng hợp với kết cấu.</a:t>
            </a:r>
          </a:p>
          <a:p>
            <a:pPr algn="just">
              <a:lnSpc>
                <a:spcPts val="5599"/>
              </a:lnSpc>
            </a:pPr>
            <a:endParaRPr lang="en-US" sz="3999">
              <a:solidFill>
                <a:srgbClr val="363E59"/>
              </a:solidFill>
              <a:latin typeface="Roboto Condensed"/>
              <a:ea typeface="Roboto Condensed"/>
              <a:cs typeface="Roboto Condensed"/>
              <a:sym typeface="Roboto Condensed"/>
            </a:endParaRPr>
          </a:p>
        </p:txBody>
      </p:sp>
      <p:sp>
        <p:nvSpPr>
          <p:cNvPr id="9" name="TextBox 9"/>
          <p:cNvSpPr txBox="1"/>
          <p:nvPr/>
        </p:nvSpPr>
        <p:spPr>
          <a:xfrm>
            <a:off x="1580866" y="2348187"/>
            <a:ext cx="10489376" cy="863600"/>
          </a:xfrm>
          <a:prstGeom prst="rect">
            <a:avLst/>
          </a:prstGeom>
        </p:spPr>
        <p:txBody>
          <a:bodyPr lIns="0" tIns="0" rIns="0" bIns="0" rtlCol="0" anchor="t">
            <a:spAutoFit/>
          </a:bodyPr>
          <a:lstStyle/>
          <a:p>
            <a:pPr algn="l">
              <a:lnSpc>
                <a:spcPts val="7000"/>
              </a:lnSpc>
              <a:spcBef>
                <a:spcPct val="0"/>
              </a:spcBef>
            </a:pPr>
            <a:r>
              <a:rPr lang="en-US" sz="5000">
                <a:solidFill>
                  <a:srgbClr val="4F2C33"/>
                </a:solidFill>
                <a:latin typeface="#9Slide07 SVNUT Triumph Press"/>
                <a:ea typeface="#9Slide07 SVNUT Triumph Press"/>
                <a:cs typeface="#9Slide07 SVNUT Triumph Press"/>
                <a:sym typeface="#9Slide07 SVNUT Triumph Press"/>
              </a:rPr>
              <a:t>2. Kết cấu, bố cục, ngôn từ</a:t>
            </a:r>
          </a:p>
        </p:txBody>
      </p:sp>
      <p:sp>
        <p:nvSpPr>
          <p:cNvPr id="10" name="TextBox 10"/>
          <p:cNvSpPr txBox="1"/>
          <p:nvPr/>
        </p:nvSpPr>
        <p:spPr>
          <a:xfrm>
            <a:off x="6482210" y="4740147"/>
            <a:ext cx="1519932"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Kết cấu</a:t>
            </a:r>
          </a:p>
        </p:txBody>
      </p:sp>
      <p:sp>
        <p:nvSpPr>
          <p:cNvPr id="11" name="TextBox 11"/>
          <p:cNvSpPr txBox="1"/>
          <p:nvPr/>
        </p:nvSpPr>
        <p:spPr>
          <a:xfrm>
            <a:off x="7407160" y="5371973"/>
            <a:ext cx="1338560"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bố cục</a:t>
            </a:r>
          </a:p>
        </p:txBody>
      </p:sp>
      <p:sp>
        <p:nvSpPr>
          <p:cNvPr id="12" name="TextBox 12"/>
          <p:cNvSpPr txBox="1"/>
          <p:nvPr/>
        </p:nvSpPr>
        <p:spPr>
          <a:xfrm>
            <a:off x="0" y="356869"/>
            <a:ext cx="12781843" cy="1210311"/>
          </a:xfrm>
          <a:prstGeom prst="rect">
            <a:avLst/>
          </a:prstGeom>
        </p:spPr>
        <p:txBody>
          <a:bodyPr lIns="0" tIns="0" rIns="0" bIns="0" rtlCol="0" anchor="t">
            <a:spAutoFit/>
          </a:bodyPr>
          <a:lstStyle/>
          <a:p>
            <a:pPr algn="ctr">
              <a:lnSpc>
                <a:spcPts val="9939"/>
              </a:lnSpc>
            </a:pPr>
            <a:r>
              <a:rPr lang="en-US" sz="7099" b="1">
                <a:solidFill>
                  <a:srgbClr val="4A181B"/>
                </a:solidFill>
                <a:latin typeface="Fraunces Bold"/>
                <a:ea typeface="Fraunces Bold"/>
                <a:cs typeface="Fraunces Bold"/>
                <a:sym typeface="Fraunces Bold"/>
              </a:rPr>
              <a:t>I. TRI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2496" y="4203701"/>
            <a:ext cx="9956311" cy="4758215"/>
            <a:chOff x="0" y="0"/>
            <a:chExt cx="2622238" cy="1253192"/>
          </a:xfrm>
        </p:grpSpPr>
        <p:sp>
          <p:nvSpPr>
            <p:cNvPr id="4" name="Freeform 4"/>
            <p:cNvSpPr/>
            <p:nvPr/>
          </p:nvSpPr>
          <p:spPr>
            <a:xfrm>
              <a:off x="0" y="0"/>
              <a:ext cx="2622238" cy="1253192"/>
            </a:xfrm>
            <a:custGeom>
              <a:avLst/>
              <a:gdLst/>
              <a:ahLst/>
              <a:cxnLst/>
              <a:rect l="l" t="t" r="r" b="b"/>
              <a:pathLst>
                <a:path w="2622238" h="1253192">
                  <a:moveTo>
                    <a:pt x="39657" y="0"/>
                  </a:moveTo>
                  <a:lnTo>
                    <a:pt x="2582581" y="0"/>
                  </a:lnTo>
                  <a:cubicBezTo>
                    <a:pt x="2593099" y="0"/>
                    <a:pt x="2603186" y="4178"/>
                    <a:pt x="2610623" y="11615"/>
                  </a:cubicBezTo>
                  <a:cubicBezTo>
                    <a:pt x="2618060" y="19052"/>
                    <a:pt x="2622238" y="29139"/>
                    <a:pt x="2622238" y="39657"/>
                  </a:cubicBezTo>
                  <a:lnTo>
                    <a:pt x="2622238" y="1213535"/>
                  </a:lnTo>
                  <a:cubicBezTo>
                    <a:pt x="2622238" y="1235437"/>
                    <a:pt x="2604483" y="1253192"/>
                    <a:pt x="2582581" y="1253192"/>
                  </a:cubicBezTo>
                  <a:lnTo>
                    <a:pt x="39657" y="1253192"/>
                  </a:lnTo>
                  <a:cubicBezTo>
                    <a:pt x="17755" y="1253192"/>
                    <a:pt x="0" y="1235437"/>
                    <a:pt x="0" y="1213535"/>
                  </a:cubicBezTo>
                  <a:lnTo>
                    <a:pt x="0" y="39657"/>
                  </a:lnTo>
                  <a:cubicBezTo>
                    <a:pt x="0" y="17755"/>
                    <a:pt x="17755" y="0"/>
                    <a:pt x="39657" y="0"/>
                  </a:cubicBezTo>
                  <a:close/>
                </a:path>
              </a:pathLst>
            </a:custGeom>
            <a:solidFill>
              <a:srgbClr val="F5EDC9"/>
            </a:solidFill>
          </p:spPr>
          <p:txBody>
            <a:bodyPr/>
            <a:lstStyle/>
            <a:p>
              <a:endParaRPr lang="en-US"/>
            </a:p>
          </p:txBody>
        </p:sp>
        <p:sp>
          <p:nvSpPr>
            <p:cNvPr id="5" name="TextBox 5"/>
            <p:cNvSpPr txBox="1"/>
            <p:nvPr/>
          </p:nvSpPr>
          <p:spPr>
            <a:xfrm>
              <a:off x="0" y="-38100"/>
              <a:ext cx="2622238" cy="129129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592496" y="4349750"/>
            <a:ext cx="9728865" cy="490855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Ngôn từ là _________ của thơ. Ngôn từ thơ được cấu tạo đặc biệt có _______và có _______; có tính hàm súc, cô đọng nhờ việc sử dụng nhiều biện pháp tu từ; có cách kết hợp từ mới và bất ngờ; giàu nhạc tính với những âm thanh luyến láy, từ ngữ trùng điệp, phối hợp bằng trắc, …</a:t>
            </a:r>
          </a:p>
          <a:p>
            <a:pPr algn="just">
              <a:lnSpc>
                <a:spcPts val="5599"/>
              </a:lnSpc>
            </a:pPr>
            <a:endParaRPr lang="en-US" sz="3999">
              <a:solidFill>
                <a:srgbClr val="363E59"/>
              </a:solidFill>
              <a:latin typeface="Roboto Condensed"/>
              <a:ea typeface="Roboto Condensed"/>
              <a:cs typeface="Roboto Condensed"/>
              <a:sym typeface="Roboto Condensed"/>
            </a:endParaRPr>
          </a:p>
        </p:txBody>
      </p:sp>
      <p:sp>
        <p:nvSpPr>
          <p:cNvPr id="9" name="TextBox 9"/>
          <p:cNvSpPr txBox="1"/>
          <p:nvPr/>
        </p:nvSpPr>
        <p:spPr>
          <a:xfrm>
            <a:off x="1689917" y="2621018"/>
            <a:ext cx="10489376" cy="863600"/>
          </a:xfrm>
          <a:prstGeom prst="rect">
            <a:avLst/>
          </a:prstGeom>
        </p:spPr>
        <p:txBody>
          <a:bodyPr lIns="0" tIns="0" rIns="0" bIns="0" rtlCol="0" anchor="t">
            <a:spAutoFit/>
          </a:bodyPr>
          <a:lstStyle/>
          <a:p>
            <a:pPr algn="l">
              <a:lnSpc>
                <a:spcPts val="7000"/>
              </a:lnSpc>
              <a:spcBef>
                <a:spcPct val="0"/>
              </a:spcBef>
            </a:pPr>
            <a:r>
              <a:rPr lang="en-US" sz="5000">
                <a:solidFill>
                  <a:srgbClr val="4F2C33"/>
                </a:solidFill>
                <a:latin typeface="#9Slide07 SVNUT Triumph Press"/>
                <a:ea typeface="#9Slide07 SVNUT Triumph Press"/>
                <a:cs typeface="#9Slide07 SVNUT Triumph Press"/>
                <a:sym typeface="#9Slide07 SVNUT Triumph Press"/>
              </a:rPr>
              <a:t>2. Kết cấu, bố cục, ngôn từ</a:t>
            </a:r>
          </a:p>
        </p:txBody>
      </p:sp>
      <p:sp>
        <p:nvSpPr>
          <p:cNvPr id="10" name="TextBox 10"/>
          <p:cNvSpPr txBox="1"/>
          <p:nvPr/>
        </p:nvSpPr>
        <p:spPr>
          <a:xfrm>
            <a:off x="2891324" y="4341868"/>
            <a:ext cx="1744861"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chất liệu</a:t>
            </a:r>
          </a:p>
        </p:txBody>
      </p:sp>
      <p:sp>
        <p:nvSpPr>
          <p:cNvPr id="11" name="TextBox 11"/>
          <p:cNvSpPr txBox="1"/>
          <p:nvPr/>
        </p:nvSpPr>
        <p:spPr>
          <a:xfrm>
            <a:off x="4748355" y="5067300"/>
            <a:ext cx="1067250" cy="679451"/>
          </a:xfrm>
          <a:prstGeom prst="rect">
            <a:avLst/>
          </a:prstGeom>
        </p:spPr>
        <p:txBody>
          <a:bodyPr wrap="square"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vần</a:t>
            </a:r>
          </a:p>
        </p:txBody>
      </p:sp>
      <p:sp>
        <p:nvSpPr>
          <p:cNvPr id="12" name="TextBox 12"/>
          <p:cNvSpPr txBox="1"/>
          <p:nvPr/>
        </p:nvSpPr>
        <p:spPr>
          <a:xfrm>
            <a:off x="7534858" y="5067300"/>
            <a:ext cx="1067250"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nhịp</a:t>
            </a:r>
          </a:p>
        </p:txBody>
      </p:sp>
      <p:sp>
        <p:nvSpPr>
          <p:cNvPr id="13" name="TextBox 13"/>
          <p:cNvSpPr txBox="1"/>
          <p:nvPr/>
        </p:nvSpPr>
        <p:spPr>
          <a:xfrm>
            <a:off x="0" y="840529"/>
            <a:ext cx="12781843" cy="1210311"/>
          </a:xfrm>
          <a:prstGeom prst="rect">
            <a:avLst/>
          </a:prstGeom>
        </p:spPr>
        <p:txBody>
          <a:bodyPr lIns="0" tIns="0" rIns="0" bIns="0" rtlCol="0" anchor="t">
            <a:spAutoFit/>
          </a:bodyPr>
          <a:lstStyle/>
          <a:p>
            <a:pPr algn="ctr">
              <a:lnSpc>
                <a:spcPts val="9939"/>
              </a:lnSpc>
            </a:pPr>
            <a:r>
              <a:rPr lang="en-US" sz="7099" b="1">
                <a:solidFill>
                  <a:srgbClr val="4A181B"/>
                </a:solidFill>
                <a:latin typeface="Fraunces Bold"/>
                <a:ea typeface="Fraunces Bold"/>
                <a:cs typeface="Fraunces Bold"/>
                <a:sym typeface="Fraunces Bold"/>
              </a:rPr>
              <a:t>I. TRI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67089" y="4448047"/>
            <a:ext cx="9956311" cy="4285661"/>
            <a:chOff x="0" y="0"/>
            <a:chExt cx="2622238" cy="1128734"/>
          </a:xfrm>
        </p:grpSpPr>
        <p:sp>
          <p:nvSpPr>
            <p:cNvPr id="4" name="Freeform 4"/>
            <p:cNvSpPr/>
            <p:nvPr/>
          </p:nvSpPr>
          <p:spPr>
            <a:xfrm>
              <a:off x="0" y="0"/>
              <a:ext cx="2622238" cy="1128734"/>
            </a:xfrm>
            <a:custGeom>
              <a:avLst/>
              <a:gdLst/>
              <a:ahLst/>
              <a:cxnLst/>
              <a:rect l="l" t="t" r="r" b="b"/>
              <a:pathLst>
                <a:path w="2622238" h="1128734">
                  <a:moveTo>
                    <a:pt x="39657" y="0"/>
                  </a:moveTo>
                  <a:lnTo>
                    <a:pt x="2582581" y="0"/>
                  </a:lnTo>
                  <a:cubicBezTo>
                    <a:pt x="2593099" y="0"/>
                    <a:pt x="2603186" y="4178"/>
                    <a:pt x="2610623" y="11615"/>
                  </a:cubicBezTo>
                  <a:cubicBezTo>
                    <a:pt x="2618060" y="19052"/>
                    <a:pt x="2622238" y="29139"/>
                    <a:pt x="2622238" y="39657"/>
                  </a:cubicBezTo>
                  <a:lnTo>
                    <a:pt x="2622238" y="1089077"/>
                  </a:lnTo>
                  <a:cubicBezTo>
                    <a:pt x="2622238" y="1110979"/>
                    <a:pt x="2604483" y="1128734"/>
                    <a:pt x="2582581" y="1128734"/>
                  </a:cubicBezTo>
                  <a:lnTo>
                    <a:pt x="39657" y="1128734"/>
                  </a:lnTo>
                  <a:cubicBezTo>
                    <a:pt x="17755" y="1128734"/>
                    <a:pt x="0" y="1110979"/>
                    <a:pt x="0" y="1089077"/>
                  </a:cubicBezTo>
                  <a:lnTo>
                    <a:pt x="0" y="39657"/>
                  </a:lnTo>
                  <a:cubicBezTo>
                    <a:pt x="0" y="17755"/>
                    <a:pt x="17755" y="0"/>
                    <a:pt x="39657" y="0"/>
                  </a:cubicBezTo>
                  <a:close/>
                </a:path>
              </a:pathLst>
            </a:custGeom>
            <a:solidFill>
              <a:srgbClr val="F5EDC9"/>
            </a:solidFill>
          </p:spPr>
          <p:txBody>
            <a:bodyPr/>
            <a:lstStyle/>
            <a:p>
              <a:endParaRPr lang="en-US"/>
            </a:p>
          </p:txBody>
        </p:sp>
        <p:sp>
          <p:nvSpPr>
            <p:cNvPr id="5" name="TextBox 5"/>
            <p:cNvSpPr txBox="1"/>
            <p:nvPr/>
          </p:nvSpPr>
          <p:spPr>
            <a:xfrm>
              <a:off x="0" y="-38100"/>
              <a:ext cx="2622238" cy="1166834"/>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767089" y="4776497"/>
            <a:ext cx="9728865" cy="4257576"/>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Cảm hứng chủ đạo là trạng thái tình cảm _____________________xuyên suốt tác phẩm nghệ thuật, gắn liền với một tư tưởng xác định, một đánh giá nhất định, gây tác động đến cảm xúc của những người tiếp nhận.</a:t>
            </a:r>
          </a:p>
          <a:p>
            <a:pPr algn="just">
              <a:lnSpc>
                <a:spcPts val="5599"/>
              </a:lnSpc>
            </a:pPr>
            <a:endParaRPr lang="en-US" sz="3999">
              <a:solidFill>
                <a:srgbClr val="363E59"/>
              </a:solidFill>
              <a:latin typeface="Roboto Condensed"/>
              <a:ea typeface="Roboto Condensed"/>
              <a:cs typeface="Roboto Condensed"/>
              <a:sym typeface="Roboto Condensed"/>
            </a:endParaRPr>
          </a:p>
        </p:txBody>
      </p:sp>
      <p:sp>
        <p:nvSpPr>
          <p:cNvPr id="9" name="TextBox 9"/>
          <p:cNvSpPr txBox="1"/>
          <p:nvPr/>
        </p:nvSpPr>
        <p:spPr>
          <a:xfrm>
            <a:off x="1435464" y="2182834"/>
            <a:ext cx="9907771" cy="1749425"/>
          </a:xfrm>
          <a:prstGeom prst="rect">
            <a:avLst/>
          </a:prstGeom>
        </p:spPr>
        <p:txBody>
          <a:bodyPr lIns="0" tIns="0" rIns="0" bIns="0" rtlCol="0" anchor="t">
            <a:spAutoFit/>
          </a:bodyPr>
          <a:lstStyle/>
          <a:p>
            <a:pPr algn="l">
              <a:lnSpc>
                <a:spcPts val="7000"/>
              </a:lnSpc>
              <a:spcBef>
                <a:spcPct val="0"/>
              </a:spcBef>
            </a:pPr>
            <a:r>
              <a:rPr lang="en-US" sz="5000">
                <a:solidFill>
                  <a:srgbClr val="4F2C33"/>
                </a:solidFill>
                <a:latin typeface="#9Slide07 SVNUT Triumph Press"/>
                <a:ea typeface="#9Slide07 SVNUT Triumph Press"/>
                <a:cs typeface="#9Slide07 SVNUT Triumph Press"/>
                <a:sym typeface="#9Slide07 SVNUT Triumph Press"/>
              </a:rPr>
              <a:t>3. Cảm hứng chủ đạo và tư tưởng tác phẩm</a:t>
            </a:r>
          </a:p>
        </p:txBody>
      </p:sp>
      <p:sp>
        <p:nvSpPr>
          <p:cNvPr id="10" name="TextBox 10"/>
          <p:cNvSpPr txBox="1"/>
          <p:nvPr/>
        </p:nvSpPr>
        <p:spPr>
          <a:xfrm>
            <a:off x="-218102" y="469054"/>
            <a:ext cx="12781843" cy="1210311"/>
          </a:xfrm>
          <a:prstGeom prst="rect">
            <a:avLst/>
          </a:prstGeom>
        </p:spPr>
        <p:txBody>
          <a:bodyPr lIns="0" tIns="0" rIns="0" bIns="0" rtlCol="0" anchor="t">
            <a:spAutoFit/>
          </a:bodyPr>
          <a:lstStyle/>
          <a:p>
            <a:pPr algn="ctr">
              <a:lnSpc>
                <a:spcPts val="9939"/>
              </a:lnSpc>
            </a:pPr>
            <a:r>
              <a:rPr lang="en-US" sz="7099" b="1">
                <a:solidFill>
                  <a:srgbClr val="4A181B"/>
                </a:solidFill>
                <a:latin typeface="Fraunces Bold"/>
                <a:ea typeface="Fraunces Bold"/>
                <a:cs typeface="Fraunces Bold"/>
                <a:sym typeface="Fraunces Bold"/>
              </a:rPr>
              <a:t>I. TRI THỨC NGỮ VĂN</a:t>
            </a:r>
          </a:p>
        </p:txBody>
      </p:sp>
      <p:sp>
        <p:nvSpPr>
          <p:cNvPr id="11" name="TextBox 11"/>
          <p:cNvSpPr txBox="1"/>
          <p:nvPr/>
        </p:nvSpPr>
        <p:spPr>
          <a:xfrm>
            <a:off x="690794" y="5419981"/>
            <a:ext cx="4490806" cy="666849"/>
          </a:xfrm>
          <a:prstGeom prst="rect">
            <a:avLst/>
          </a:prstGeom>
        </p:spPr>
        <p:txBody>
          <a:bodyPr wrap="square"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mãnh diệt, say đắm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03786" y="4906292"/>
            <a:ext cx="9156604" cy="3659858"/>
            <a:chOff x="0" y="0"/>
            <a:chExt cx="2411616" cy="963913"/>
          </a:xfrm>
        </p:grpSpPr>
        <p:sp>
          <p:nvSpPr>
            <p:cNvPr id="4" name="Freeform 4"/>
            <p:cNvSpPr/>
            <p:nvPr/>
          </p:nvSpPr>
          <p:spPr>
            <a:xfrm>
              <a:off x="0" y="0"/>
              <a:ext cx="2411616" cy="963913"/>
            </a:xfrm>
            <a:custGeom>
              <a:avLst/>
              <a:gdLst/>
              <a:ahLst/>
              <a:cxnLst/>
              <a:rect l="l" t="t" r="r" b="b"/>
              <a:pathLst>
                <a:path w="2411616" h="963913">
                  <a:moveTo>
                    <a:pt x="43121" y="0"/>
                  </a:moveTo>
                  <a:lnTo>
                    <a:pt x="2368495" y="0"/>
                  </a:lnTo>
                  <a:cubicBezTo>
                    <a:pt x="2379932" y="0"/>
                    <a:pt x="2390900" y="4543"/>
                    <a:pt x="2398986" y="12630"/>
                  </a:cubicBezTo>
                  <a:cubicBezTo>
                    <a:pt x="2407073" y="20716"/>
                    <a:pt x="2411616" y="31684"/>
                    <a:pt x="2411616" y="43121"/>
                  </a:cubicBezTo>
                  <a:lnTo>
                    <a:pt x="2411616" y="920793"/>
                  </a:lnTo>
                  <a:cubicBezTo>
                    <a:pt x="2411616" y="944608"/>
                    <a:pt x="2392310" y="963913"/>
                    <a:pt x="2368495" y="963913"/>
                  </a:cubicBezTo>
                  <a:lnTo>
                    <a:pt x="43121" y="963913"/>
                  </a:lnTo>
                  <a:cubicBezTo>
                    <a:pt x="19306" y="963913"/>
                    <a:pt x="0" y="944608"/>
                    <a:pt x="0" y="920793"/>
                  </a:cubicBezTo>
                  <a:lnTo>
                    <a:pt x="0" y="43121"/>
                  </a:lnTo>
                  <a:cubicBezTo>
                    <a:pt x="0" y="19306"/>
                    <a:pt x="19306" y="0"/>
                    <a:pt x="43121" y="0"/>
                  </a:cubicBezTo>
                  <a:close/>
                </a:path>
              </a:pathLst>
            </a:custGeom>
            <a:solidFill>
              <a:srgbClr val="F5EDC9"/>
            </a:solidFill>
          </p:spPr>
          <p:txBody>
            <a:bodyPr/>
            <a:lstStyle/>
            <a:p>
              <a:endParaRPr lang="en-US"/>
            </a:p>
          </p:txBody>
        </p:sp>
        <p:sp>
          <p:nvSpPr>
            <p:cNvPr id="5" name="TextBox 5"/>
            <p:cNvSpPr txBox="1"/>
            <p:nvPr/>
          </p:nvSpPr>
          <p:spPr>
            <a:xfrm>
              <a:off x="0" y="-38100"/>
              <a:ext cx="2411616" cy="1002013"/>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5067300"/>
            <a:ext cx="8115300" cy="349885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Tư tưởng của tác phẩm là ____________________________đã nêu lên, là nhận thức mà tác giả muốn trao đổi, nhắn gửi, đối thoại với người đọc.</a:t>
            </a:r>
          </a:p>
          <a:p>
            <a:pPr algn="just">
              <a:lnSpc>
                <a:spcPts val="5599"/>
              </a:lnSpc>
            </a:pPr>
            <a:endParaRPr lang="en-US" sz="3999">
              <a:solidFill>
                <a:srgbClr val="363E59"/>
              </a:solidFill>
              <a:latin typeface="Roboto Condensed"/>
              <a:ea typeface="Roboto Condensed"/>
              <a:cs typeface="Roboto Condensed"/>
              <a:sym typeface="Roboto Condensed"/>
            </a:endParaRPr>
          </a:p>
        </p:txBody>
      </p:sp>
      <p:sp>
        <p:nvSpPr>
          <p:cNvPr id="9" name="TextBox 9"/>
          <p:cNvSpPr txBox="1"/>
          <p:nvPr/>
        </p:nvSpPr>
        <p:spPr>
          <a:xfrm>
            <a:off x="1435464" y="2182834"/>
            <a:ext cx="9835070" cy="1749425"/>
          </a:xfrm>
          <a:prstGeom prst="rect">
            <a:avLst/>
          </a:prstGeom>
        </p:spPr>
        <p:txBody>
          <a:bodyPr lIns="0" tIns="0" rIns="0" bIns="0" rtlCol="0" anchor="t">
            <a:spAutoFit/>
          </a:bodyPr>
          <a:lstStyle/>
          <a:p>
            <a:pPr algn="l">
              <a:lnSpc>
                <a:spcPts val="7000"/>
              </a:lnSpc>
              <a:spcBef>
                <a:spcPct val="0"/>
              </a:spcBef>
            </a:pPr>
            <a:r>
              <a:rPr lang="en-US" sz="5000">
                <a:solidFill>
                  <a:srgbClr val="4F2C33"/>
                </a:solidFill>
                <a:latin typeface="#9Slide07 SVNUT Triumph Press"/>
                <a:ea typeface="#9Slide07 SVNUT Triumph Press"/>
                <a:cs typeface="#9Slide07 SVNUT Triumph Press"/>
                <a:sym typeface="#9Slide07 SVNUT Triumph Press"/>
              </a:rPr>
              <a:t>3. Cảm hứng chủ đạo và tư tưởng tác phẩm</a:t>
            </a:r>
          </a:p>
        </p:txBody>
      </p:sp>
      <p:sp>
        <p:nvSpPr>
          <p:cNvPr id="10" name="TextBox 10"/>
          <p:cNvSpPr txBox="1"/>
          <p:nvPr/>
        </p:nvSpPr>
        <p:spPr>
          <a:xfrm>
            <a:off x="0" y="356869"/>
            <a:ext cx="12781843" cy="1210311"/>
          </a:xfrm>
          <a:prstGeom prst="rect">
            <a:avLst/>
          </a:prstGeom>
        </p:spPr>
        <p:txBody>
          <a:bodyPr lIns="0" tIns="0" rIns="0" bIns="0" rtlCol="0" anchor="t">
            <a:spAutoFit/>
          </a:bodyPr>
          <a:lstStyle/>
          <a:p>
            <a:pPr algn="ctr">
              <a:lnSpc>
                <a:spcPts val="9939"/>
              </a:lnSpc>
            </a:pPr>
            <a:r>
              <a:rPr lang="en-US" sz="7099" b="1">
                <a:solidFill>
                  <a:srgbClr val="4A181B"/>
                </a:solidFill>
                <a:latin typeface="Fraunces Bold"/>
                <a:ea typeface="Fraunces Bold"/>
                <a:cs typeface="Fraunces Bold"/>
                <a:sym typeface="Fraunces Bold"/>
              </a:rPr>
              <a:t>I. TRI THỨC NGỮ VĂN</a:t>
            </a:r>
          </a:p>
        </p:txBody>
      </p:sp>
      <p:sp>
        <p:nvSpPr>
          <p:cNvPr id="11" name="TextBox 11"/>
          <p:cNvSpPr txBox="1"/>
          <p:nvPr/>
        </p:nvSpPr>
        <p:spPr>
          <a:xfrm>
            <a:off x="1350489" y="5769891"/>
            <a:ext cx="5002510"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sự lí giải đối với chủ thể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4205994" y="7260930"/>
            <a:ext cx="5968452" cy="3715361"/>
          </a:xfrm>
          <a:custGeom>
            <a:avLst/>
            <a:gdLst/>
            <a:ahLst/>
            <a:cxnLst/>
            <a:rect l="l" t="t" r="r" b="b"/>
            <a:pathLst>
              <a:path w="5968452" h="3715361">
                <a:moveTo>
                  <a:pt x="0" y="0"/>
                </a:moveTo>
                <a:lnTo>
                  <a:pt x="5968452" y="0"/>
                </a:lnTo>
                <a:lnTo>
                  <a:pt x="5968452" y="3715362"/>
                </a:lnTo>
                <a:lnTo>
                  <a:pt x="0" y="3715362"/>
                </a:lnTo>
                <a:lnTo>
                  <a:pt x="0" y="0"/>
                </a:lnTo>
                <a:close/>
              </a:path>
            </a:pathLst>
          </a:custGeom>
          <a:blipFill>
            <a:blip r:embed="rId3"/>
            <a:stretch>
              <a:fillRect/>
            </a:stretch>
          </a:blipFill>
        </p:spPr>
        <p:txBody>
          <a:bodyPr/>
          <a:lstStyle/>
          <a:p>
            <a:endParaRPr lang="en-US"/>
          </a:p>
        </p:txBody>
      </p:sp>
      <p:sp>
        <p:nvSpPr>
          <p:cNvPr id="8" name="TextBox 8"/>
          <p:cNvSpPr txBox="1"/>
          <p:nvPr/>
        </p:nvSpPr>
        <p:spPr>
          <a:xfrm rot="-962251">
            <a:off x="3852872" y="4136027"/>
            <a:ext cx="12679988" cy="2143106"/>
          </a:xfrm>
          <a:prstGeom prst="rect">
            <a:avLst/>
          </a:prstGeom>
        </p:spPr>
        <p:txBody>
          <a:bodyPr lIns="0" tIns="0" rIns="0" bIns="0" rtlCol="0" anchor="t">
            <a:spAutoFit/>
          </a:bodyPr>
          <a:lstStyle/>
          <a:p>
            <a:pPr algn="ctr">
              <a:lnSpc>
                <a:spcPts val="14999"/>
              </a:lnSpc>
            </a:pPr>
            <a:r>
              <a:rPr lang="en-US" sz="14999">
                <a:solidFill>
                  <a:srgbClr val="245D55"/>
                </a:solidFill>
                <a:latin typeface="#9Slide05 Wedding KT"/>
                <a:ea typeface="#9Slide05 Wedding KT"/>
                <a:cs typeface="#9Slide05 Wedding KT"/>
                <a:sym typeface="#9Slide05 Wedding KT"/>
              </a:rPr>
              <a:t>Gọi thuyền</a:t>
            </a:r>
          </a:p>
        </p:txBody>
      </p:sp>
      <p:sp>
        <p:nvSpPr>
          <p:cNvPr id="9" name="Freeform 9"/>
          <p:cNvSpPr/>
          <p:nvPr/>
        </p:nvSpPr>
        <p:spPr>
          <a:xfrm flipH="1">
            <a:off x="460873" y="2648946"/>
            <a:ext cx="4974283" cy="7638054"/>
          </a:xfrm>
          <a:custGeom>
            <a:avLst/>
            <a:gdLst/>
            <a:ahLst/>
            <a:cxnLst/>
            <a:rect l="l" t="t" r="r" b="b"/>
            <a:pathLst>
              <a:path w="4974283" h="7638054">
                <a:moveTo>
                  <a:pt x="4974283" y="0"/>
                </a:moveTo>
                <a:lnTo>
                  <a:pt x="0" y="0"/>
                </a:lnTo>
                <a:lnTo>
                  <a:pt x="0" y="7638054"/>
                </a:lnTo>
                <a:lnTo>
                  <a:pt x="4974283" y="7638054"/>
                </a:lnTo>
                <a:lnTo>
                  <a:pt x="4974283" y="0"/>
                </a:lnTo>
                <a:close/>
              </a:path>
            </a:pathLst>
          </a:custGeom>
          <a:blipFill>
            <a:blip r:embed="rId4"/>
            <a:stretch>
              <a:fillRect/>
            </a:stretch>
          </a:blipFill>
        </p:spPr>
        <p:txBody>
          <a:bodyPr/>
          <a:lstStyle/>
          <a:p>
            <a:endParaRPr lang="en-US"/>
          </a:p>
        </p:txBody>
      </p:sp>
      <p:sp>
        <p:nvSpPr>
          <p:cNvPr id="10" name="TextBox 10"/>
          <p:cNvSpPr txBox="1"/>
          <p:nvPr/>
        </p:nvSpPr>
        <p:spPr>
          <a:xfrm>
            <a:off x="0" y="356869"/>
            <a:ext cx="12781843" cy="1210311"/>
          </a:xfrm>
          <a:prstGeom prst="rect">
            <a:avLst/>
          </a:prstGeom>
        </p:spPr>
        <p:txBody>
          <a:bodyPr lIns="0" tIns="0" rIns="0" bIns="0" rtlCol="0" anchor="t">
            <a:spAutoFit/>
          </a:bodyPr>
          <a:lstStyle/>
          <a:p>
            <a:pPr algn="ctr">
              <a:lnSpc>
                <a:spcPts val="9939"/>
              </a:lnSpc>
            </a:pPr>
            <a:r>
              <a:rPr lang="en-US" sz="7099" b="1">
                <a:solidFill>
                  <a:srgbClr val="4A181B"/>
                </a:solidFill>
                <a:latin typeface="Fraunces Bold"/>
                <a:ea typeface="Fraunces Bold"/>
                <a:cs typeface="Fraunces Bold"/>
                <a:sym typeface="Fraunces Bold"/>
              </a:rPr>
              <a:t>II. ĐỌC HIỂU VĂN BẢN  </a:t>
            </a:r>
          </a:p>
        </p:txBody>
      </p:sp>
      <p:sp>
        <p:nvSpPr>
          <p:cNvPr id="11" name="TextBox 11"/>
          <p:cNvSpPr txBox="1"/>
          <p:nvPr/>
        </p:nvSpPr>
        <p:spPr>
          <a:xfrm>
            <a:off x="1537605" y="1675949"/>
            <a:ext cx="6746625" cy="1038225"/>
          </a:xfrm>
          <a:prstGeom prst="rect">
            <a:avLst/>
          </a:prstGeom>
        </p:spPr>
        <p:txBody>
          <a:bodyPr lIns="0" tIns="0" rIns="0" bIns="0" rtlCol="0" anchor="t">
            <a:spAutoFit/>
          </a:bodyPr>
          <a:lstStyle/>
          <a:p>
            <a:pPr marL="1295400" lvl="1" indent="-647700" algn="l">
              <a:lnSpc>
                <a:spcPts val="8400"/>
              </a:lnSpc>
              <a:spcBef>
                <a:spcPct val="0"/>
              </a:spcBef>
              <a:buAutoNum type="arabicPeriod"/>
            </a:pPr>
            <a:r>
              <a:rPr lang="en-US" sz="6000">
                <a:solidFill>
                  <a:srgbClr val="363E59"/>
                </a:solidFill>
                <a:latin typeface="#9Slide07 SVNUT Triumph Press"/>
                <a:ea typeface="#9Slide07 SVNUT Triumph Press"/>
                <a:cs typeface="#9Slide07 SVNUT Triumph Press"/>
                <a:sym typeface="#9Slide07 SVNUT Triumph Press"/>
              </a:rPr>
              <a:t>Chuẩn bị 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10" name="Group 10"/>
          <p:cNvGrpSpPr/>
          <p:nvPr/>
        </p:nvGrpSpPr>
        <p:grpSpPr>
          <a:xfrm>
            <a:off x="2246160" y="2189536"/>
            <a:ext cx="14172949" cy="5907928"/>
            <a:chOff x="0" y="0"/>
            <a:chExt cx="3732793" cy="1555998"/>
          </a:xfrm>
        </p:grpSpPr>
        <p:sp>
          <p:nvSpPr>
            <p:cNvPr id="11" name="Freeform 11"/>
            <p:cNvSpPr/>
            <p:nvPr/>
          </p:nvSpPr>
          <p:spPr>
            <a:xfrm>
              <a:off x="0" y="0"/>
              <a:ext cx="3732793" cy="1555998"/>
            </a:xfrm>
            <a:custGeom>
              <a:avLst/>
              <a:gdLst/>
              <a:ahLst/>
              <a:cxnLst/>
              <a:rect l="l" t="t" r="r" b="b"/>
              <a:pathLst>
                <a:path w="3732793" h="1555998">
                  <a:moveTo>
                    <a:pt x="0" y="0"/>
                  </a:moveTo>
                  <a:lnTo>
                    <a:pt x="3732793" y="0"/>
                  </a:lnTo>
                  <a:lnTo>
                    <a:pt x="3732793" y="1555998"/>
                  </a:lnTo>
                  <a:lnTo>
                    <a:pt x="0" y="1555998"/>
                  </a:lnTo>
                  <a:close/>
                </a:path>
              </a:pathLst>
            </a:custGeom>
            <a:solidFill>
              <a:srgbClr val="FEFFFE">
                <a:alpha val="78824"/>
              </a:srgbClr>
            </a:solidFill>
          </p:spPr>
          <p:txBody>
            <a:bodyPr/>
            <a:lstStyle/>
            <a:p>
              <a:endParaRPr lang="en-US"/>
            </a:p>
          </p:txBody>
        </p:sp>
        <p:sp>
          <p:nvSpPr>
            <p:cNvPr id="12" name="TextBox 12"/>
            <p:cNvSpPr txBox="1"/>
            <p:nvPr/>
          </p:nvSpPr>
          <p:spPr>
            <a:xfrm>
              <a:off x="0" y="0"/>
              <a:ext cx="3732793" cy="1555998"/>
            </a:xfrm>
            <a:prstGeom prst="rect">
              <a:avLst/>
            </a:prstGeom>
          </p:spPr>
          <p:txBody>
            <a:bodyPr lIns="50800" tIns="50800" rIns="50800" bIns="50800" rtlCol="0" anchor="ctr"/>
            <a:lstStyle/>
            <a:p>
              <a:pPr algn="ctr">
                <a:lnSpc>
                  <a:spcPts val="2310"/>
                </a:lnSpc>
              </a:pPr>
              <a:endParaRPr/>
            </a:p>
          </p:txBody>
        </p:sp>
      </p:grpSp>
      <p:sp>
        <p:nvSpPr>
          <p:cNvPr id="13" name="TextBox 13"/>
          <p:cNvSpPr txBox="1"/>
          <p:nvPr/>
        </p:nvSpPr>
        <p:spPr>
          <a:xfrm>
            <a:off x="3037146" y="2494915"/>
            <a:ext cx="12455595" cy="5230495"/>
          </a:xfrm>
          <a:prstGeom prst="rect">
            <a:avLst/>
          </a:prstGeom>
        </p:spPr>
        <p:txBody>
          <a:bodyPr lIns="0" tIns="0" rIns="0" bIns="0" rtlCol="0" anchor="t">
            <a:spAutoFit/>
          </a:bodyPr>
          <a:lstStyle/>
          <a:p>
            <a:pPr algn="just">
              <a:lnSpc>
                <a:spcPts val="5180"/>
              </a:lnSpc>
              <a:spcBef>
                <a:spcPct val="0"/>
              </a:spcBef>
            </a:pPr>
            <a:r>
              <a:rPr lang="en-US" sz="3700" b="1">
                <a:solidFill>
                  <a:srgbClr val="245D55"/>
                </a:solidFill>
                <a:latin typeface="Roboto Condensed Bold"/>
                <a:ea typeface="Roboto Condensed Bold"/>
                <a:cs typeface="Roboto Condensed Bold"/>
                <a:sym typeface="Roboto Condensed Bold"/>
              </a:rPr>
              <a:t>-Luật chơi: bạn đầu tiên đứng lên sẽ nói: “Gọi thuyền! Gọi thuyền!” các bạn dưới lớp sẽ đáp lời: “Thuyền ai? thuyền ai?”. Bạn sẽ nói tên 1 bạn trong lớp, ví dụ “Thuyền Hoa! Thuyền Hoa!” thì bạn Hoa sẽ đứng lên và đọc 2 câu thơ bất kì viết về Quê hương mà em thuộc. Đọc hết 2 câu, bạn Hoa lại tiếp tục “Gọi thuyền! Gọi thuyền!” và gọi tên bạn tiếp theo.</a:t>
            </a:r>
          </a:p>
          <a:p>
            <a:pPr algn="just">
              <a:lnSpc>
                <a:spcPts val="5180"/>
              </a:lnSpc>
              <a:spcBef>
                <a:spcPct val="0"/>
              </a:spcBef>
            </a:pPr>
            <a:r>
              <a:rPr lang="en-US" sz="3700" b="1">
                <a:solidFill>
                  <a:srgbClr val="245D55"/>
                </a:solidFill>
                <a:latin typeface="Roboto Condensed Bold"/>
                <a:ea typeface="Roboto Condensed Bold"/>
                <a:cs typeface="Roboto Condensed Bold"/>
                <a:sym typeface="Roboto Condensed Bold"/>
              </a:rPr>
              <a:t>- Trò chơi kéo dài khoảng 2-3 phút, bạn nào chiến thắng sẽ được GV tặng điểm thưởng, bạn nào thua sẽ thực hiện thử thách.</a:t>
            </a:r>
          </a:p>
        </p:txBody>
      </p:sp>
      <p:sp>
        <p:nvSpPr>
          <p:cNvPr id="14" name="TextBox 14"/>
          <p:cNvSpPr txBox="1"/>
          <p:nvPr/>
        </p:nvSpPr>
        <p:spPr>
          <a:xfrm>
            <a:off x="1028700" y="542925"/>
            <a:ext cx="6746625" cy="1038225"/>
          </a:xfrm>
          <a:prstGeom prst="rect">
            <a:avLst/>
          </a:prstGeom>
        </p:spPr>
        <p:txBody>
          <a:bodyPr lIns="0" tIns="0" rIns="0" bIns="0" rtlCol="0" anchor="t">
            <a:spAutoFit/>
          </a:bodyPr>
          <a:lstStyle/>
          <a:p>
            <a:pPr marL="1295400" lvl="1" indent="-647700" algn="l">
              <a:lnSpc>
                <a:spcPts val="8400"/>
              </a:lnSpc>
              <a:spcBef>
                <a:spcPct val="0"/>
              </a:spcBef>
              <a:buAutoNum type="arabicPeriod"/>
            </a:pPr>
            <a:r>
              <a:rPr lang="en-US" sz="6000">
                <a:solidFill>
                  <a:srgbClr val="363E59"/>
                </a:solidFill>
                <a:latin typeface="#9Slide07 SVNUT Triumph Press"/>
                <a:ea typeface="#9Slide07 SVNUT Triumph Press"/>
                <a:cs typeface="#9Slide07 SVNUT Triumph Press"/>
                <a:sym typeface="#9Slide07 SVNUT Triumph Press"/>
              </a:rPr>
              <a:t>Chuẩn bị 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4" name="TextBox 4"/>
          <p:cNvSpPr txBox="1"/>
          <p:nvPr/>
        </p:nvSpPr>
        <p:spPr>
          <a:xfrm>
            <a:off x="2875253" y="460864"/>
            <a:ext cx="9773816" cy="9140825"/>
          </a:xfrm>
          <a:prstGeom prst="rect">
            <a:avLst/>
          </a:prstGeom>
        </p:spPr>
        <p:txBody>
          <a:bodyPr lIns="0" tIns="0" rIns="0" bIns="0" rtlCol="0" anchor="t">
            <a:spAutoFit/>
          </a:bodyPr>
          <a:lstStyle/>
          <a:p>
            <a:pPr algn="just">
              <a:lnSpc>
                <a:spcPts val="5499"/>
              </a:lnSpc>
            </a:pPr>
            <a:r>
              <a:rPr lang="en-US" sz="5499">
                <a:solidFill>
                  <a:srgbClr val="383838"/>
                </a:solidFill>
                <a:latin typeface="#9Slide05 Wedding KT"/>
                <a:ea typeface="#9Slide05 Wedding KT"/>
                <a:cs typeface="#9Slide05 Wedding KT"/>
                <a:sym typeface="#9Slide05 Wedding KT"/>
              </a:rPr>
              <a:t>Thuở còn thơ ngày hai buổi đến trường</a:t>
            </a:r>
          </a:p>
          <a:p>
            <a:pPr algn="just">
              <a:lnSpc>
                <a:spcPts val="5499"/>
              </a:lnSpc>
            </a:pPr>
            <a:r>
              <a:rPr lang="en-US" sz="5499">
                <a:solidFill>
                  <a:srgbClr val="383838"/>
                </a:solidFill>
                <a:latin typeface="#9Slide05 Wedding KT"/>
                <a:ea typeface="#9Slide05 Wedding KT"/>
                <a:cs typeface="#9Slide05 Wedding KT"/>
                <a:sym typeface="#9Slide05 Wedding KT"/>
              </a:rPr>
              <a:t>Yêu quê hương qua từng trang sách nhỏ:</a:t>
            </a:r>
          </a:p>
          <a:p>
            <a:pPr algn="just">
              <a:lnSpc>
                <a:spcPts val="5499"/>
              </a:lnSpc>
            </a:pPr>
            <a:r>
              <a:rPr lang="en-US" sz="5499">
                <a:solidFill>
                  <a:srgbClr val="383838"/>
                </a:solidFill>
                <a:latin typeface="#9Slide05 Wedding KT"/>
                <a:ea typeface="#9Slide05 Wedding KT"/>
                <a:cs typeface="#9Slide05 Wedding KT"/>
                <a:sym typeface="#9Slide05 Wedding KT"/>
              </a:rPr>
              <a:t>"Ai bảo chăn trâu là khổ? "</a:t>
            </a:r>
          </a:p>
          <a:p>
            <a:pPr algn="just">
              <a:lnSpc>
                <a:spcPts val="5499"/>
              </a:lnSpc>
            </a:pPr>
            <a:r>
              <a:rPr lang="en-US" sz="5499">
                <a:solidFill>
                  <a:srgbClr val="383838"/>
                </a:solidFill>
                <a:latin typeface="#9Slide05 Wedding KT"/>
                <a:ea typeface="#9Slide05 Wedding KT"/>
                <a:cs typeface="#9Slide05 Wedding KT"/>
                <a:sym typeface="#9Slide05 Wedding KT"/>
              </a:rPr>
              <a:t>Tôi mơ màng nghe chim hót trên cao</a:t>
            </a:r>
          </a:p>
          <a:p>
            <a:pPr algn="just">
              <a:lnSpc>
                <a:spcPts val="5499"/>
              </a:lnSpc>
            </a:pPr>
            <a:r>
              <a:rPr lang="en-US" sz="5499">
                <a:solidFill>
                  <a:srgbClr val="383838"/>
                </a:solidFill>
                <a:latin typeface="#9Slide05 Wedding KT"/>
                <a:ea typeface="#9Slide05 Wedding KT"/>
                <a:cs typeface="#9Slide05 Wedding KT"/>
                <a:sym typeface="#9Slide05 Wedding KT"/>
              </a:rPr>
              <a:t>Những ngày trốn học</a:t>
            </a:r>
          </a:p>
          <a:p>
            <a:pPr algn="just">
              <a:lnSpc>
                <a:spcPts val="5499"/>
              </a:lnSpc>
            </a:pPr>
            <a:r>
              <a:rPr lang="en-US" sz="5499">
                <a:solidFill>
                  <a:srgbClr val="383838"/>
                </a:solidFill>
                <a:latin typeface="#9Slide05 Wedding KT"/>
                <a:ea typeface="#9Slide05 Wedding KT"/>
                <a:cs typeface="#9Slide05 Wedding KT"/>
                <a:sym typeface="#9Slide05 Wedding KT"/>
              </a:rPr>
              <a:t>Đuổi bướm cầu ao</a:t>
            </a:r>
          </a:p>
          <a:p>
            <a:pPr algn="just">
              <a:lnSpc>
                <a:spcPts val="5499"/>
              </a:lnSpc>
            </a:pPr>
            <a:r>
              <a:rPr lang="en-US" sz="5499">
                <a:solidFill>
                  <a:srgbClr val="383838"/>
                </a:solidFill>
                <a:latin typeface="#9Slide05 Wedding KT"/>
                <a:ea typeface="#9Slide05 Wedding KT"/>
                <a:cs typeface="#9Slide05 Wedding KT"/>
                <a:sym typeface="#9Slide05 Wedding KT"/>
              </a:rPr>
              <a:t>Mẹ bắt được...</a:t>
            </a:r>
          </a:p>
          <a:p>
            <a:pPr algn="just">
              <a:lnSpc>
                <a:spcPts val="5499"/>
              </a:lnSpc>
            </a:pPr>
            <a:r>
              <a:rPr lang="en-US" sz="5499">
                <a:solidFill>
                  <a:srgbClr val="383838"/>
                </a:solidFill>
                <a:latin typeface="#9Slide05 Wedding KT"/>
                <a:ea typeface="#9Slide05 Wedding KT"/>
                <a:cs typeface="#9Slide05 Wedding KT"/>
                <a:sym typeface="#9Slide05 Wedding KT"/>
              </a:rPr>
              <a:t>Chưa đánh roi nào đã khóc!</a:t>
            </a:r>
          </a:p>
          <a:p>
            <a:pPr algn="just">
              <a:lnSpc>
                <a:spcPts val="5499"/>
              </a:lnSpc>
            </a:pPr>
            <a:r>
              <a:rPr lang="en-US" sz="5499">
                <a:solidFill>
                  <a:srgbClr val="383838"/>
                </a:solidFill>
                <a:latin typeface="#9Slide05 Wedding KT"/>
                <a:ea typeface="#9Slide05 Wedding KT"/>
                <a:cs typeface="#9Slide05 Wedding KT"/>
                <a:sym typeface="#9Slide05 Wedding KT"/>
              </a:rPr>
              <a:t>Có cô bé nhà bên</a:t>
            </a:r>
          </a:p>
          <a:p>
            <a:pPr algn="just">
              <a:lnSpc>
                <a:spcPts val="5499"/>
              </a:lnSpc>
            </a:pPr>
            <a:r>
              <a:rPr lang="en-US" sz="5499">
                <a:solidFill>
                  <a:srgbClr val="383838"/>
                </a:solidFill>
                <a:latin typeface="#9Slide05 Wedding KT"/>
                <a:ea typeface="#9Slide05 Wedding KT"/>
                <a:cs typeface="#9Slide05 Wedding KT"/>
                <a:sym typeface="#9Slide05 Wedding KT"/>
              </a:rPr>
              <a:t>Nhìn tôi cười khúc khích</a:t>
            </a:r>
          </a:p>
          <a:p>
            <a:pPr algn="just">
              <a:lnSpc>
                <a:spcPts val="5499"/>
              </a:lnSpc>
            </a:pPr>
            <a:r>
              <a:rPr lang="en-US" sz="5499">
                <a:solidFill>
                  <a:srgbClr val="383838"/>
                </a:solidFill>
                <a:latin typeface="#9Slide05 Wedding KT"/>
                <a:ea typeface="#9Slide05 Wedding KT"/>
                <a:cs typeface="#9Slide05 Wedding KT"/>
                <a:sym typeface="#9Slide05 Wedding KT"/>
              </a:rPr>
              <a:t>Mắt đen tròn thương thương quá đi thôi...</a:t>
            </a:r>
          </a:p>
          <a:p>
            <a:pPr algn="r">
              <a:lnSpc>
                <a:spcPts val="5499"/>
              </a:lnSpc>
            </a:pPr>
            <a:r>
              <a:rPr lang="en-US" sz="5499">
                <a:solidFill>
                  <a:srgbClr val="383838"/>
                </a:solidFill>
                <a:latin typeface="#9Slide05 Wedding KT"/>
                <a:ea typeface="#9Slide05 Wedding KT"/>
                <a:cs typeface="#9Slide05 Wedding KT"/>
                <a:sym typeface="#9Slide05 Wedding KT"/>
              </a:rPr>
              <a:t>(Giang Nam) </a:t>
            </a:r>
          </a:p>
          <a:p>
            <a:pPr algn="just">
              <a:lnSpc>
                <a:spcPts val="5499"/>
              </a:lnSpc>
            </a:pPr>
            <a:endParaRPr lang="en-US" sz="5499">
              <a:solidFill>
                <a:srgbClr val="383838"/>
              </a:solidFill>
              <a:latin typeface="#9Slide05 Wedding KT"/>
              <a:ea typeface="#9Slide05 Wedding KT"/>
              <a:cs typeface="#9Slide05 Wedding KT"/>
              <a:sym typeface="#9Slide05 Wedding KT"/>
            </a:endParaRPr>
          </a:p>
        </p:txBody>
      </p:sp>
      <p:sp>
        <p:nvSpPr>
          <p:cNvPr id="5" name="Freeform 5"/>
          <p:cNvSpPr/>
          <p:nvPr/>
        </p:nvSpPr>
        <p:spPr>
          <a:xfrm>
            <a:off x="10307784" y="2923945"/>
            <a:ext cx="5663921" cy="3044357"/>
          </a:xfrm>
          <a:custGeom>
            <a:avLst/>
            <a:gdLst/>
            <a:ahLst/>
            <a:cxnLst/>
            <a:rect l="l" t="t" r="r" b="b"/>
            <a:pathLst>
              <a:path w="5663921" h="3044357">
                <a:moveTo>
                  <a:pt x="0" y="0"/>
                </a:moveTo>
                <a:lnTo>
                  <a:pt x="5663921" y="0"/>
                </a:lnTo>
                <a:lnTo>
                  <a:pt x="5663921" y="3044357"/>
                </a:lnTo>
                <a:lnTo>
                  <a:pt x="0" y="3044357"/>
                </a:lnTo>
                <a:lnTo>
                  <a:pt x="0" y="0"/>
                </a:lnTo>
                <a:close/>
              </a:path>
            </a:pathLst>
          </a:custGeom>
          <a:blipFill>
            <a:blip r:embed="rId3">
              <a:alphaModFix amt="82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139744" y="2379188"/>
            <a:ext cx="5148256" cy="8044150"/>
          </a:xfrm>
          <a:custGeom>
            <a:avLst/>
            <a:gdLst/>
            <a:ahLst/>
            <a:cxnLst/>
            <a:rect l="l" t="t" r="r" b="b"/>
            <a:pathLst>
              <a:path w="5148256" h="8044150">
                <a:moveTo>
                  <a:pt x="0" y="0"/>
                </a:moveTo>
                <a:lnTo>
                  <a:pt x="5148256" y="0"/>
                </a:lnTo>
                <a:lnTo>
                  <a:pt x="5148256" y="8044150"/>
                </a:lnTo>
                <a:lnTo>
                  <a:pt x="0" y="8044150"/>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1471568" y="3476161"/>
            <a:ext cx="3336353" cy="1854200"/>
          </a:xfrm>
          <a:prstGeom prst="rect">
            <a:avLst/>
          </a:prstGeom>
        </p:spPr>
        <p:txBody>
          <a:bodyPr lIns="0" tIns="0" rIns="0" bIns="0" rtlCol="0" anchor="t">
            <a:spAutoFit/>
          </a:bodyPr>
          <a:lstStyle/>
          <a:p>
            <a:pPr algn="ctr">
              <a:lnSpc>
                <a:spcPts val="4900"/>
              </a:lnSpc>
            </a:pPr>
            <a:r>
              <a:rPr lang="en-US" sz="3500">
                <a:solidFill>
                  <a:srgbClr val="383838"/>
                </a:solidFill>
                <a:latin typeface="Roboto Condensed"/>
                <a:ea typeface="Roboto Condensed"/>
                <a:cs typeface="Roboto Condensed"/>
                <a:sym typeface="Roboto Condensed"/>
              </a:rPr>
              <a:t>Với Giang Nam, quê hương là người em gái nhỏ!</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96010" y="296265"/>
            <a:ext cx="6659725" cy="6568440"/>
          </a:xfrm>
          <a:prstGeom prst="rect">
            <a:avLst/>
          </a:prstGeom>
        </p:spPr>
        <p:txBody>
          <a:bodyPr lIns="0" tIns="0" rIns="0" bIns="0" rtlCol="0" anchor="t">
            <a:spAutoFit/>
          </a:bodyPr>
          <a:lstStyle/>
          <a:p>
            <a:pPr algn="just">
              <a:lnSpc>
                <a:spcPts val="5100"/>
              </a:lnSpc>
            </a:pPr>
            <a:r>
              <a:rPr lang="en-US" sz="5100">
                <a:solidFill>
                  <a:srgbClr val="8D5B31"/>
                </a:solidFill>
                <a:latin typeface="#9Slide05 Wedding KT"/>
                <a:ea typeface="#9Slide05 Wedding KT"/>
                <a:cs typeface="#9Slide05 Wedding KT"/>
                <a:sym typeface="#9Slide05 Wedding KT"/>
              </a:rPr>
              <a:t>Quê hương là gì hả mẹ</a:t>
            </a:r>
          </a:p>
          <a:p>
            <a:pPr algn="just">
              <a:lnSpc>
                <a:spcPts val="5100"/>
              </a:lnSpc>
            </a:pPr>
            <a:r>
              <a:rPr lang="en-US" sz="5100">
                <a:solidFill>
                  <a:srgbClr val="8D5B31"/>
                </a:solidFill>
                <a:latin typeface="#9Slide05 Wedding KT"/>
                <a:ea typeface="#9Slide05 Wedding KT"/>
                <a:cs typeface="#9Slide05 Wedding KT"/>
                <a:sym typeface="#9Slide05 Wedding KT"/>
              </a:rPr>
              <a:t>Mà cô giáo dạy hãy yêu?</a:t>
            </a:r>
          </a:p>
          <a:p>
            <a:pPr algn="just">
              <a:lnSpc>
                <a:spcPts val="5100"/>
              </a:lnSpc>
            </a:pPr>
            <a:r>
              <a:rPr lang="en-US" sz="5100">
                <a:solidFill>
                  <a:srgbClr val="8D5B31"/>
                </a:solidFill>
                <a:latin typeface="#9Slide05 Wedding KT"/>
                <a:ea typeface="#9Slide05 Wedding KT"/>
                <a:cs typeface="#9Slide05 Wedding KT"/>
                <a:sym typeface="#9Slide05 Wedding KT"/>
              </a:rPr>
              <a:t>Quê hương là gì hả mẹ</a:t>
            </a:r>
          </a:p>
          <a:p>
            <a:pPr algn="just">
              <a:lnSpc>
                <a:spcPts val="5100"/>
              </a:lnSpc>
            </a:pPr>
            <a:r>
              <a:rPr lang="en-US" sz="5100">
                <a:solidFill>
                  <a:srgbClr val="8D5B31"/>
                </a:solidFill>
                <a:latin typeface="#9Slide05 Wedding KT"/>
                <a:ea typeface="#9Slide05 Wedding KT"/>
                <a:cs typeface="#9Slide05 Wedding KT"/>
                <a:sym typeface="#9Slide05 Wedding KT"/>
              </a:rPr>
              <a:t>Ai đi xa cũng nhớ nhiều?</a:t>
            </a:r>
          </a:p>
          <a:p>
            <a:pPr algn="just">
              <a:lnSpc>
                <a:spcPts val="5100"/>
              </a:lnSpc>
            </a:pPr>
            <a:endParaRPr lang="en-US" sz="5100">
              <a:solidFill>
                <a:srgbClr val="8D5B31"/>
              </a:solidFill>
              <a:latin typeface="#9Slide05 Wedding KT"/>
              <a:ea typeface="#9Slide05 Wedding KT"/>
              <a:cs typeface="#9Slide05 Wedding KT"/>
              <a:sym typeface="#9Slide05 Wedding KT"/>
            </a:endParaRPr>
          </a:p>
          <a:p>
            <a:pPr algn="just">
              <a:lnSpc>
                <a:spcPts val="5100"/>
              </a:lnSpc>
            </a:pPr>
            <a:r>
              <a:rPr lang="en-US" sz="5100">
                <a:solidFill>
                  <a:srgbClr val="8D5B31"/>
                </a:solidFill>
                <a:latin typeface="#9Slide05 Wedding KT"/>
                <a:ea typeface="#9Slide05 Wedding KT"/>
                <a:cs typeface="#9Slide05 Wedding KT"/>
                <a:sym typeface="#9Slide05 Wedding KT"/>
              </a:rPr>
              <a:t>Quê hương là chùm khế ngọt</a:t>
            </a:r>
          </a:p>
          <a:p>
            <a:pPr algn="just">
              <a:lnSpc>
                <a:spcPts val="5100"/>
              </a:lnSpc>
            </a:pPr>
            <a:r>
              <a:rPr lang="en-US" sz="5100">
                <a:solidFill>
                  <a:srgbClr val="8D5B31"/>
                </a:solidFill>
                <a:latin typeface="#9Slide05 Wedding KT"/>
                <a:ea typeface="#9Slide05 Wedding KT"/>
                <a:cs typeface="#9Slide05 Wedding KT"/>
                <a:sym typeface="#9Slide05 Wedding KT"/>
              </a:rPr>
              <a:t>Cho con trèo hái mỗi ngày</a:t>
            </a:r>
          </a:p>
          <a:p>
            <a:pPr algn="just">
              <a:lnSpc>
                <a:spcPts val="5100"/>
              </a:lnSpc>
            </a:pPr>
            <a:r>
              <a:rPr lang="en-US" sz="5100">
                <a:solidFill>
                  <a:srgbClr val="8D5B31"/>
                </a:solidFill>
                <a:latin typeface="#9Slide05 Wedding KT"/>
                <a:ea typeface="#9Slide05 Wedding KT"/>
                <a:cs typeface="#9Slide05 Wedding KT"/>
                <a:sym typeface="#9Slide05 Wedding KT"/>
              </a:rPr>
              <a:t>Quê hương là đường đi học</a:t>
            </a:r>
          </a:p>
          <a:p>
            <a:pPr algn="just">
              <a:lnSpc>
                <a:spcPts val="5100"/>
              </a:lnSpc>
            </a:pPr>
            <a:r>
              <a:rPr lang="en-US" sz="5100">
                <a:solidFill>
                  <a:srgbClr val="8D5B31"/>
                </a:solidFill>
                <a:latin typeface="#9Slide05 Wedding KT"/>
                <a:ea typeface="#9Slide05 Wedding KT"/>
                <a:cs typeface="#9Slide05 Wedding KT"/>
                <a:sym typeface="#9Slide05 Wedding KT"/>
              </a:rPr>
              <a:t>Con về rợp bướm vàng bay</a:t>
            </a:r>
          </a:p>
          <a:p>
            <a:pPr algn="just">
              <a:lnSpc>
                <a:spcPts val="5100"/>
              </a:lnSpc>
            </a:pPr>
            <a:endParaRPr lang="en-US" sz="5100">
              <a:solidFill>
                <a:srgbClr val="8D5B31"/>
              </a:solidFill>
              <a:latin typeface="#9Slide05 Wedding KT"/>
              <a:ea typeface="#9Slide05 Wedding KT"/>
              <a:cs typeface="#9Slide05 Wedding KT"/>
              <a:sym typeface="#9Slide05 Wedding KT"/>
            </a:endParaRPr>
          </a:p>
        </p:txBody>
      </p:sp>
      <p:sp>
        <p:nvSpPr>
          <p:cNvPr id="4" name="TextBox 4"/>
          <p:cNvSpPr txBox="1"/>
          <p:nvPr/>
        </p:nvSpPr>
        <p:spPr>
          <a:xfrm>
            <a:off x="7067093" y="1263150"/>
            <a:ext cx="6659725" cy="7216140"/>
          </a:xfrm>
          <a:prstGeom prst="rect">
            <a:avLst/>
          </a:prstGeom>
        </p:spPr>
        <p:txBody>
          <a:bodyPr lIns="0" tIns="0" rIns="0" bIns="0" rtlCol="0" anchor="t">
            <a:spAutoFit/>
          </a:bodyPr>
          <a:lstStyle/>
          <a:p>
            <a:pPr algn="just">
              <a:lnSpc>
                <a:spcPts val="5100"/>
              </a:lnSpc>
            </a:pPr>
            <a:r>
              <a:rPr lang="en-US" sz="5100">
                <a:solidFill>
                  <a:srgbClr val="8D5B31"/>
                </a:solidFill>
                <a:latin typeface="#9Slide05 Wedding KT"/>
                <a:ea typeface="#9Slide05 Wedding KT"/>
                <a:cs typeface="#9Slide05 Wedding KT"/>
                <a:sym typeface="#9Slide05 Wedding KT"/>
              </a:rPr>
              <a:t>Quê hương là con diều biếc</a:t>
            </a:r>
          </a:p>
          <a:p>
            <a:pPr algn="just">
              <a:lnSpc>
                <a:spcPts val="5100"/>
              </a:lnSpc>
            </a:pPr>
            <a:r>
              <a:rPr lang="en-US" sz="5100">
                <a:solidFill>
                  <a:srgbClr val="8D5B31"/>
                </a:solidFill>
                <a:latin typeface="#9Slide05 Wedding KT"/>
                <a:ea typeface="#9Slide05 Wedding KT"/>
                <a:cs typeface="#9Slide05 Wedding KT"/>
                <a:sym typeface="#9Slide05 Wedding KT"/>
              </a:rPr>
              <a:t>Tuổi thơ con thả trên đồng</a:t>
            </a:r>
          </a:p>
          <a:p>
            <a:pPr algn="just">
              <a:lnSpc>
                <a:spcPts val="5100"/>
              </a:lnSpc>
            </a:pPr>
            <a:r>
              <a:rPr lang="en-US" sz="5100">
                <a:solidFill>
                  <a:srgbClr val="8D5B31"/>
                </a:solidFill>
                <a:latin typeface="#9Slide05 Wedding KT"/>
                <a:ea typeface="#9Slide05 Wedding KT"/>
                <a:cs typeface="#9Slide05 Wedding KT"/>
                <a:sym typeface="#9Slide05 Wedding KT"/>
              </a:rPr>
              <a:t>Quê hương là con đò nhỏ</a:t>
            </a:r>
          </a:p>
          <a:p>
            <a:pPr algn="just">
              <a:lnSpc>
                <a:spcPts val="5100"/>
              </a:lnSpc>
            </a:pPr>
            <a:r>
              <a:rPr lang="en-US" sz="5100">
                <a:solidFill>
                  <a:srgbClr val="8D5B31"/>
                </a:solidFill>
                <a:latin typeface="#9Slide05 Wedding KT"/>
                <a:ea typeface="#9Slide05 Wedding KT"/>
                <a:cs typeface="#9Slide05 Wedding KT"/>
                <a:sym typeface="#9Slide05 Wedding KT"/>
              </a:rPr>
              <a:t>Êm đềm khua nước ven sông</a:t>
            </a:r>
          </a:p>
          <a:p>
            <a:pPr algn="just">
              <a:lnSpc>
                <a:spcPts val="5100"/>
              </a:lnSpc>
            </a:pPr>
            <a:endParaRPr lang="en-US" sz="5100">
              <a:solidFill>
                <a:srgbClr val="8D5B31"/>
              </a:solidFill>
              <a:latin typeface="#9Slide05 Wedding KT"/>
              <a:ea typeface="#9Slide05 Wedding KT"/>
              <a:cs typeface="#9Slide05 Wedding KT"/>
              <a:sym typeface="#9Slide05 Wedding KT"/>
            </a:endParaRPr>
          </a:p>
          <a:p>
            <a:pPr algn="just">
              <a:lnSpc>
                <a:spcPts val="5100"/>
              </a:lnSpc>
            </a:pPr>
            <a:r>
              <a:rPr lang="en-US" sz="5100">
                <a:solidFill>
                  <a:srgbClr val="8D5B31"/>
                </a:solidFill>
                <a:latin typeface="#9Slide05 Wedding KT"/>
                <a:ea typeface="#9Slide05 Wedding KT"/>
                <a:cs typeface="#9Slide05 Wedding KT"/>
                <a:sym typeface="#9Slide05 Wedding KT"/>
              </a:rPr>
              <a:t>Quê hương là cầu tre nhỏ</a:t>
            </a:r>
          </a:p>
          <a:p>
            <a:pPr algn="just">
              <a:lnSpc>
                <a:spcPts val="5100"/>
              </a:lnSpc>
            </a:pPr>
            <a:r>
              <a:rPr lang="en-US" sz="5100">
                <a:solidFill>
                  <a:srgbClr val="8D5B31"/>
                </a:solidFill>
                <a:latin typeface="#9Slide05 Wedding KT"/>
                <a:ea typeface="#9Slide05 Wedding KT"/>
                <a:cs typeface="#9Slide05 Wedding KT"/>
                <a:sym typeface="#9Slide05 Wedding KT"/>
              </a:rPr>
              <a:t>Mẹ về nón lá nghiêng che</a:t>
            </a:r>
          </a:p>
          <a:p>
            <a:pPr algn="just">
              <a:lnSpc>
                <a:spcPts val="5100"/>
              </a:lnSpc>
            </a:pPr>
            <a:r>
              <a:rPr lang="en-US" sz="5100">
                <a:solidFill>
                  <a:srgbClr val="8D5B31"/>
                </a:solidFill>
                <a:latin typeface="#9Slide05 Wedding KT"/>
                <a:ea typeface="#9Slide05 Wedding KT"/>
                <a:cs typeface="#9Slide05 Wedding KT"/>
                <a:sym typeface="#9Slide05 Wedding KT"/>
              </a:rPr>
              <a:t>Là hương hoa đồng cỏ nội</a:t>
            </a:r>
          </a:p>
          <a:p>
            <a:pPr algn="just">
              <a:lnSpc>
                <a:spcPts val="5100"/>
              </a:lnSpc>
            </a:pPr>
            <a:r>
              <a:rPr lang="en-US" sz="5100">
                <a:solidFill>
                  <a:srgbClr val="8D5B31"/>
                </a:solidFill>
                <a:latin typeface="#9Slide05 Wedding KT"/>
                <a:ea typeface="#9Slide05 Wedding KT"/>
                <a:cs typeface="#9Slide05 Wedding KT"/>
                <a:sym typeface="#9Slide05 Wedding KT"/>
              </a:rPr>
              <a:t>Bay trong giấc ngủ đêm hè...</a:t>
            </a:r>
          </a:p>
          <a:p>
            <a:pPr algn="r">
              <a:lnSpc>
                <a:spcPts val="5100"/>
              </a:lnSpc>
            </a:pPr>
            <a:r>
              <a:rPr lang="en-US" sz="5100">
                <a:solidFill>
                  <a:srgbClr val="8D5B31"/>
                </a:solidFill>
                <a:latin typeface="#9Slide05 Wedding KT"/>
                <a:ea typeface="#9Slide05 Wedding KT"/>
                <a:cs typeface="#9Slide05 Wedding KT"/>
                <a:sym typeface="#9Slide05 Wedding KT"/>
              </a:rPr>
              <a:t>(Đỗ Trung Quân)</a:t>
            </a:r>
          </a:p>
          <a:p>
            <a:pPr algn="just">
              <a:lnSpc>
                <a:spcPts val="5100"/>
              </a:lnSpc>
            </a:pPr>
            <a:endParaRPr lang="en-US" sz="5100">
              <a:solidFill>
                <a:srgbClr val="8D5B31"/>
              </a:solidFill>
              <a:latin typeface="#9Slide05 Wedding KT"/>
              <a:ea typeface="#9Slide05 Wedding KT"/>
              <a:cs typeface="#9Slide05 Wedding KT"/>
              <a:sym typeface="#9Slide05 Wedding KT"/>
            </a:endParaRPr>
          </a:p>
        </p:txBody>
      </p:sp>
      <p:sp>
        <p:nvSpPr>
          <p:cNvPr id="8" name="Freeform 8"/>
          <p:cNvSpPr/>
          <p:nvPr/>
        </p:nvSpPr>
        <p:spPr>
          <a:xfrm rot="-787791">
            <a:off x="14819534" y="350132"/>
            <a:ext cx="1060698" cy="1279877"/>
          </a:xfrm>
          <a:custGeom>
            <a:avLst/>
            <a:gdLst/>
            <a:ahLst/>
            <a:cxnLst/>
            <a:rect l="l" t="t" r="r" b="b"/>
            <a:pathLst>
              <a:path w="1060698" h="1279877">
                <a:moveTo>
                  <a:pt x="0" y="0"/>
                </a:moveTo>
                <a:lnTo>
                  <a:pt x="1060698" y="0"/>
                </a:lnTo>
                <a:lnTo>
                  <a:pt x="1060698" y="1279878"/>
                </a:lnTo>
                <a:lnTo>
                  <a:pt x="0" y="1279878"/>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496010" y="296265"/>
            <a:ext cx="6659725" cy="6568440"/>
          </a:xfrm>
          <a:prstGeom prst="rect">
            <a:avLst/>
          </a:prstGeom>
        </p:spPr>
        <p:txBody>
          <a:bodyPr lIns="0" tIns="0" rIns="0" bIns="0" rtlCol="0" anchor="t">
            <a:spAutoFit/>
          </a:bodyPr>
          <a:lstStyle/>
          <a:p>
            <a:pPr algn="just">
              <a:lnSpc>
                <a:spcPts val="5100"/>
              </a:lnSpc>
            </a:pPr>
            <a:r>
              <a:rPr lang="en-US" sz="5100">
                <a:solidFill>
                  <a:srgbClr val="8D5B31"/>
                </a:solidFill>
                <a:latin typeface="#9Slide05 Wedding KT"/>
                <a:ea typeface="#9Slide05 Wedding KT"/>
                <a:cs typeface="#9Slide05 Wedding KT"/>
                <a:sym typeface="#9Slide05 Wedding KT"/>
              </a:rPr>
              <a:t>Quê hương là gì hả mẹ</a:t>
            </a:r>
          </a:p>
          <a:p>
            <a:pPr algn="just">
              <a:lnSpc>
                <a:spcPts val="5100"/>
              </a:lnSpc>
            </a:pPr>
            <a:r>
              <a:rPr lang="en-US" sz="5100">
                <a:solidFill>
                  <a:srgbClr val="8D5B31"/>
                </a:solidFill>
                <a:latin typeface="#9Slide05 Wedding KT"/>
                <a:ea typeface="#9Slide05 Wedding KT"/>
                <a:cs typeface="#9Slide05 Wedding KT"/>
                <a:sym typeface="#9Slide05 Wedding KT"/>
              </a:rPr>
              <a:t>Mà cô giáo dạy hãy yêu?</a:t>
            </a:r>
          </a:p>
          <a:p>
            <a:pPr algn="just">
              <a:lnSpc>
                <a:spcPts val="5100"/>
              </a:lnSpc>
            </a:pPr>
            <a:r>
              <a:rPr lang="en-US" sz="5100">
                <a:solidFill>
                  <a:srgbClr val="8D5B31"/>
                </a:solidFill>
                <a:latin typeface="#9Slide05 Wedding KT"/>
                <a:ea typeface="#9Slide05 Wedding KT"/>
                <a:cs typeface="#9Slide05 Wedding KT"/>
                <a:sym typeface="#9Slide05 Wedding KT"/>
              </a:rPr>
              <a:t>Quê hương là gì hả mẹ</a:t>
            </a:r>
          </a:p>
          <a:p>
            <a:pPr algn="just">
              <a:lnSpc>
                <a:spcPts val="5100"/>
              </a:lnSpc>
            </a:pPr>
            <a:r>
              <a:rPr lang="en-US" sz="5100">
                <a:solidFill>
                  <a:srgbClr val="8D5B31"/>
                </a:solidFill>
                <a:latin typeface="#9Slide05 Wedding KT"/>
                <a:ea typeface="#9Slide05 Wedding KT"/>
                <a:cs typeface="#9Slide05 Wedding KT"/>
                <a:sym typeface="#9Slide05 Wedding KT"/>
              </a:rPr>
              <a:t>Ai đi xa cũng nhớ nhiều?</a:t>
            </a:r>
          </a:p>
          <a:p>
            <a:pPr algn="just">
              <a:lnSpc>
                <a:spcPts val="5100"/>
              </a:lnSpc>
            </a:pPr>
            <a:endParaRPr lang="en-US" sz="5100">
              <a:solidFill>
                <a:srgbClr val="8D5B31"/>
              </a:solidFill>
              <a:latin typeface="#9Slide05 Wedding KT"/>
              <a:ea typeface="#9Slide05 Wedding KT"/>
              <a:cs typeface="#9Slide05 Wedding KT"/>
              <a:sym typeface="#9Slide05 Wedding KT"/>
            </a:endParaRPr>
          </a:p>
          <a:p>
            <a:pPr algn="just">
              <a:lnSpc>
                <a:spcPts val="5100"/>
              </a:lnSpc>
            </a:pPr>
            <a:r>
              <a:rPr lang="en-US" sz="5100">
                <a:solidFill>
                  <a:srgbClr val="8D5B31"/>
                </a:solidFill>
                <a:latin typeface="#9Slide05 Wedding KT"/>
                <a:ea typeface="#9Slide05 Wedding KT"/>
                <a:cs typeface="#9Slide05 Wedding KT"/>
                <a:sym typeface="#9Slide05 Wedding KT"/>
              </a:rPr>
              <a:t>Quê hương là chùm khế ngọt</a:t>
            </a:r>
          </a:p>
          <a:p>
            <a:pPr algn="just">
              <a:lnSpc>
                <a:spcPts val="5100"/>
              </a:lnSpc>
            </a:pPr>
            <a:r>
              <a:rPr lang="en-US" sz="5100">
                <a:solidFill>
                  <a:srgbClr val="8D5B31"/>
                </a:solidFill>
                <a:latin typeface="#9Slide05 Wedding KT"/>
                <a:ea typeface="#9Slide05 Wedding KT"/>
                <a:cs typeface="#9Slide05 Wedding KT"/>
                <a:sym typeface="#9Slide05 Wedding KT"/>
              </a:rPr>
              <a:t>Cho con trèo hái mỗi ngày</a:t>
            </a:r>
          </a:p>
          <a:p>
            <a:pPr algn="just">
              <a:lnSpc>
                <a:spcPts val="5100"/>
              </a:lnSpc>
            </a:pPr>
            <a:r>
              <a:rPr lang="en-US" sz="5100">
                <a:solidFill>
                  <a:srgbClr val="8D5B31"/>
                </a:solidFill>
                <a:latin typeface="#9Slide05 Wedding KT"/>
                <a:ea typeface="#9Slide05 Wedding KT"/>
                <a:cs typeface="#9Slide05 Wedding KT"/>
                <a:sym typeface="#9Slide05 Wedding KT"/>
              </a:rPr>
              <a:t>Quê hương là đường đi học</a:t>
            </a:r>
          </a:p>
          <a:p>
            <a:pPr algn="just">
              <a:lnSpc>
                <a:spcPts val="5100"/>
              </a:lnSpc>
            </a:pPr>
            <a:r>
              <a:rPr lang="en-US" sz="5100">
                <a:solidFill>
                  <a:srgbClr val="8D5B31"/>
                </a:solidFill>
                <a:latin typeface="#9Slide05 Wedding KT"/>
                <a:ea typeface="#9Slide05 Wedding KT"/>
                <a:cs typeface="#9Slide05 Wedding KT"/>
                <a:sym typeface="#9Slide05 Wedding KT"/>
              </a:rPr>
              <a:t>Con về rợp bướm vàng bay</a:t>
            </a:r>
          </a:p>
          <a:p>
            <a:pPr algn="just">
              <a:lnSpc>
                <a:spcPts val="5100"/>
              </a:lnSpc>
            </a:pPr>
            <a:endParaRPr lang="en-US" sz="5100">
              <a:solidFill>
                <a:srgbClr val="8D5B31"/>
              </a:solidFill>
              <a:latin typeface="#9Slide05 Wedding KT"/>
              <a:ea typeface="#9Slide05 Wedding KT"/>
              <a:cs typeface="#9Slide05 Wedding KT"/>
              <a:sym typeface="#9Slide05 Wedding KT"/>
            </a:endParaRPr>
          </a:p>
        </p:txBody>
      </p:sp>
      <p:sp>
        <p:nvSpPr>
          <p:cNvPr id="10" name="Freeform 10"/>
          <p:cNvSpPr/>
          <p:nvPr/>
        </p:nvSpPr>
        <p:spPr>
          <a:xfrm>
            <a:off x="13182678" y="3664670"/>
            <a:ext cx="5880295" cy="5593630"/>
          </a:xfrm>
          <a:custGeom>
            <a:avLst/>
            <a:gdLst/>
            <a:ahLst/>
            <a:cxnLst/>
            <a:rect l="l" t="t" r="r" b="b"/>
            <a:pathLst>
              <a:path w="5880295" h="5593630">
                <a:moveTo>
                  <a:pt x="0" y="0"/>
                </a:moveTo>
                <a:lnTo>
                  <a:pt x="5880295" y="0"/>
                </a:lnTo>
                <a:lnTo>
                  <a:pt x="5880295" y="5593630"/>
                </a:lnTo>
                <a:lnTo>
                  <a:pt x="0" y="5593630"/>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14030099" y="4681380"/>
            <a:ext cx="4257901" cy="2252346"/>
          </a:xfrm>
          <a:prstGeom prst="rect">
            <a:avLst/>
          </a:prstGeom>
        </p:spPr>
        <p:txBody>
          <a:bodyPr lIns="0" tIns="0" rIns="0" bIns="0" rtlCol="0" anchor="t">
            <a:spAutoFit/>
          </a:bodyPr>
          <a:lstStyle/>
          <a:p>
            <a:pPr algn="ctr">
              <a:lnSpc>
                <a:spcPts val="4300"/>
              </a:lnSpc>
            </a:pPr>
            <a:r>
              <a:rPr lang="en-US" sz="4300">
                <a:solidFill>
                  <a:srgbClr val="E98024"/>
                </a:solidFill>
                <a:latin typeface="#9Slide05 Wedding KT"/>
                <a:ea typeface="#9Slide05 Wedding KT"/>
                <a:cs typeface="#9Slide05 Wedding KT"/>
                <a:sym typeface="#9Slide05 Wedding KT"/>
              </a:rPr>
              <a:t>Với Đỗ Trung Quân quê hương lại là chùm khế ngọt, là con diều, là cầu tre....</a:t>
            </a:r>
          </a:p>
        </p:txBody>
      </p:sp>
      <p:sp>
        <p:nvSpPr>
          <p:cNvPr id="12" name="TextBox 12"/>
          <p:cNvSpPr txBox="1"/>
          <p:nvPr/>
        </p:nvSpPr>
        <p:spPr>
          <a:xfrm>
            <a:off x="7067093" y="1263150"/>
            <a:ext cx="6659725" cy="7216140"/>
          </a:xfrm>
          <a:prstGeom prst="rect">
            <a:avLst/>
          </a:prstGeom>
        </p:spPr>
        <p:txBody>
          <a:bodyPr lIns="0" tIns="0" rIns="0" bIns="0" rtlCol="0" anchor="t">
            <a:spAutoFit/>
          </a:bodyPr>
          <a:lstStyle/>
          <a:p>
            <a:pPr algn="just">
              <a:lnSpc>
                <a:spcPts val="5100"/>
              </a:lnSpc>
            </a:pPr>
            <a:r>
              <a:rPr lang="en-US" sz="5100">
                <a:solidFill>
                  <a:srgbClr val="8D5B31"/>
                </a:solidFill>
                <a:latin typeface="#9Slide05 Wedding KT"/>
                <a:ea typeface="#9Slide05 Wedding KT"/>
                <a:cs typeface="#9Slide05 Wedding KT"/>
                <a:sym typeface="#9Slide05 Wedding KT"/>
              </a:rPr>
              <a:t>Quê hương là con diều biếc</a:t>
            </a:r>
          </a:p>
          <a:p>
            <a:pPr algn="just">
              <a:lnSpc>
                <a:spcPts val="5100"/>
              </a:lnSpc>
            </a:pPr>
            <a:r>
              <a:rPr lang="en-US" sz="5100">
                <a:solidFill>
                  <a:srgbClr val="8D5B31"/>
                </a:solidFill>
                <a:latin typeface="#9Slide05 Wedding KT"/>
                <a:ea typeface="#9Slide05 Wedding KT"/>
                <a:cs typeface="#9Slide05 Wedding KT"/>
                <a:sym typeface="#9Slide05 Wedding KT"/>
              </a:rPr>
              <a:t>Tuổi thơ con thả trên đồng</a:t>
            </a:r>
          </a:p>
          <a:p>
            <a:pPr algn="just">
              <a:lnSpc>
                <a:spcPts val="5100"/>
              </a:lnSpc>
            </a:pPr>
            <a:r>
              <a:rPr lang="en-US" sz="5100">
                <a:solidFill>
                  <a:srgbClr val="8D5B31"/>
                </a:solidFill>
                <a:latin typeface="#9Slide05 Wedding KT"/>
                <a:ea typeface="#9Slide05 Wedding KT"/>
                <a:cs typeface="#9Slide05 Wedding KT"/>
                <a:sym typeface="#9Slide05 Wedding KT"/>
              </a:rPr>
              <a:t>Quê hương là con đò nhỏ</a:t>
            </a:r>
          </a:p>
          <a:p>
            <a:pPr algn="just">
              <a:lnSpc>
                <a:spcPts val="5100"/>
              </a:lnSpc>
            </a:pPr>
            <a:r>
              <a:rPr lang="en-US" sz="5100">
                <a:solidFill>
                  <a:srgbClr val="8D5B31"/>
                </a:solidFill>
                <a:latin typeface="#9Slide05 Wedding KT"/>
                <a:ea typeface="#9Slide05 Wedding KT"/>
                <a:cs typeface="#9Slide05 Wedding KT"/>
                <a:sym typeface="#9Slide05 Wedding KT"/>
              </a:rPr>
              <a:t>Êm đềm khua nước ven sông</a:t>
            </a:r>
          </a:p>
          <a:p>
            <a:pPr algn="just">
              <a:lnSpc>
                <a:spcPts val="5100"/>
              </a:lnSpc>
            </a:pPr>
            <a:endParaRPr lang="en-US" sz="5100">
              <a:solidFill>
                <a:srgbClr val="8D5B31"/>
              </a:solidFill>
              <a:latin typeface="#9Slide05 Wedding KT"/>
              <a:ea typeface="#9Slide05 Wedding KT"/>
              <a:cs typeface="#9Slide05 Wedding KT"/>
              <a:sym typeface="#9Slide05 Wedding KT"/>
            </a:endParaRPr>
          </a:p>
          <a:p>
            <a:pPr algn="just">
              <a:lnSpc>
                <a:spcPts val="5100"/>
              </a:lnSpc>
            </a:pPr>
            <a:r>
              <a:rPr lang="en-US" sz="5100">
                <a:solidFill>
                  <a:srgbClr val="8D5B31"/>
                </a:solidFill>
                <a:latin typeface="#9Slide05 Wedding KT"/>
                <a:ea typeface="#9Slide05 Wedding KT"/>
                <a:cs typeface="#9Slide05 Wedding KT"/>
                <a:sym typeface="#9Slide05 Wedding KT"/>
              </a:rPr>
              <a:t>Quê hương là cầu tre nhỏ</a:t>
            </a:r>
          </a:p>
          <a:p>
            <a:pPr algn="just">
              <a:lnSpc>
                <a:spcPts val="5100"/>
              </a:lnSpc>
            </a:pPr>
            <a:r>
              <a:rPr lang="en-US" sz="5100">
                <a:solidFill>
                  <a:srgbClr val="8D5B31"/>
                </a:solidFill>
                <a:latin typeface="#9Slide05 Wedding KT"/>
                <a:ea typeface="#9Slide05 Wedding KT"/>
                <a:cs typeface="#9Slide05 Wedding KT"/>
                <a:sym typeface="#9Slide05 Wedding KT"/>
              </a:rPr>
              <a:t>Mẹ về nón lá nghiêng che</a:t>
            </a:r>
          </a:p>
          <a:p>
            <a:pPr algn="just">
              <a:lnSpc>
                <a:spcPts val="5100"/>
              </a:lnSpc>
            </a:pPr>
            <a:r>
              <a:rPr lang="en-US" sz="5100">
                <a:solidFill>
                  <a:srgbClr val="8D5B31"/>
                </a:solidFill>
                <a:latin typeface="#9Slide05 Wedding KT"/>
                <a:ea typeface="#9Slide05 Wedding KT"/>
                <a:cs typeface="#9Slide05 Wedding KT"/>
                <a:sym typeface="#9Slide05 Wedding KT"/>
              </a:rPr>
              <a:t>Là hương hoa đồng cỏ nội</a:t>
            </a:r>
          </a:p>
          <a:p>
            <a:pPr algn="just">
              <a:lnSpc>
                <a:spcPts val="5100"/>
              </a:lnSpc>
            </a:pPr>
            <a:r>
              <a:rPr lang="en-US" sz="5100">
                <a:solidFill>
                  <a:srgbClr val="8D5B31"/>
                </a:solidFill>
                <a:latin typeface="#9Slide05 Wedding KT"/>
                <a:ea typeface="#9Slide05 Wedding KT"/>
                <a:cs typeface="#9Slide05 Wedding KT"/>
                <a:sym typeface="#9Slide05 Wedding KT"/>
              </a:rPr>
              <a:t>Bay trong giấc ngủ đêm hè...</a:t>
            </a:r>
          </a:p>
          <a:p>
            <a:pPr algn="r">
              <a:lnSpc>
                <a:spcPts val="5100"/>
              </a:lnSpc>
            </a:pPr>
            <a:r>
              <a:rPr lang="en-US" sz="5100">
                <a:solidFill>
                  <a:srgbClr val="8D5B31"/>
                </a:solidFill>
                <a:latin typeface="#9Slide05 Wedding KT"/>
                <a:ea typeface="#9Slide05 Wedding KT"/>
                <a:cs typeface="#9Slide05 Wedding KT"/>
                <a:sym typeface="#9Slide05 Wedding KT"/>
              </a:rPr>
              <a:t>(Đỗ Trung Quân)</a:t>
            </a:r>
          </a:p>
          <a:p>
            <a:pPr algn="just">
              <a:lnSpc>
                <a:spcPts val="5100"/>
              </a:lnSpc>
            </a:pPr>
            <a:endParaRPr lang="en-US" sz="5100">
              <a:solidFill>
                <a:srgbClr val="8D5B31"/>
              </a:solidFill>
              <a:latin typeface="#9Slide05 Wedding KT"/>
              <a:ea typeface="#9Slide05 Wedding KT"/>
              <a:cs typeface="#9Slide05 Wedding KT"/>
              <a:sym typeface="#9Slide05 Wedding KT"/>
            </a:endParaRPr>
          </a:p>
        </p:txBody>
      </p:sp>
      <p:sp>
        <p:nvSpPr>
          <p:cNvPr id="13" name="Freeform 13"/>
          <p:cNvSpPr/>
          <p:nvPr/>
        </p:nvSpPr>
        <p:spPr>
          <a:xfrm rot="-787791">
            <a:off x="16174232" y="2273754"/>
            <a:ext cx="1640633" cy="1979648"/>
          </a:xfrm>
          <a:custGeom>
            <a:avLst/>
            <a:gdLst/>
            <a:ahLst/>
            <a:cxnLst/>
            <a:rect l="l" t="t" r="r" b="b"/>
            <a:pathLst>
              <a:path w="1640633" h="1979648">
                <a:moveTo>
                  <a:pt x="0" y="0"/>
                </a:moveTo>
                <a:lnTo>
                  <a:pt x="1640634" y="0"/>
                </a:lnTo>
                <a:lnTo>
                  <a:pt x="1640634" y="1979648"/>
                </a:lnTo>
                <a:lnTo>
                  <a:pt x="0" y="1979648"/>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65" r="-2165"/>
            </a:stretch>
          </a:blipFill>
        </p:spPr>
        <p:txBody>
          <a:bodyPr/>
          <a:lstStyle/>
          <a:p>
            <a:endParaRPr lang="en-US"/>
          </a:p>
        </p:txBody>
      </p:sp>
      <p:sp>
        <p:nvSpPr>
          <p:cNvPr id="3" name="TextBox 3"/>
          <p:cNvSpPr txBox="1"/>
          <p:nvPr/>
        </p:nvSpPr>
        <p:spPr>
          <a:xfrm>
            <a:off x="11917141" y="8305856"/>
            <a:ext cx="6370859" cy="1158876"/>
          </a:xfrm>
          <a:prstGeom prst="rect">
            <a:avLst/>
          </a:prstGeom>
        </p:spPr>
        <p:txBody>
          <a:bodyPr lIns="0" tIns="0" rIns="0" bIns="0" rtlCol="0" anchor="t">
            <a:spAutoFit/>
          </a:bodyPr>
          <a:lstStyle/>
          <a:p>
            <a:pPr algn="just">
              <a:lnSpc>
                <a:spcPts val="9099"/>
              </a:lnSpc>
            </a:pPr>
            <a:r>
              <a:rPr lang="en-US" sz="6499">
                <a:solidFill>
                  <a:srgbClr val="BE8244"/>
                </a:solidFill>
                <a:latin typeface="#9Slide07 SVNNexa Rust Slab Bla"/>
                <a:ea typeface="#9Slide07 SVNNexa Rust Slab Bla"/>
                <a:cs typeface="#9Slide07 SVNNexa Rust Slab Bla"/>
                <a:sym typeface="#9Slide07 SVNNexa Rust Slab Bla"/>
              </a:rPr>
              <a:t>TẾ HANH</a:t>
            </a:r>
          </a:p>
        </p:txBody>
      </p:sp>
      <p:sp>
        <p:nvSpPr>
          <p:cNvPr id="4" name="TextBox 4"/>
          <p:cNvSpPr txBox="1"/>
          <p:nvPr/>
        </p:nvSpPr>
        <p:spPr>
          <a:xfrm>
            <a:off x="1028700" y="1826950"/>
            <a:ext cx="10567764" cy="5715000"/>
          </a:xfrm>
          <a:prstGeom prst="rect">
            <a:avLst/>
          </a:prstGeom>
        </p:spPr>
        <p:txBody>
          <a:bodyPr lIns="0" tIns="0" rIns="0" bIns="0" rtlCol="0" anchor="t">
            <a:spAutoFit/>
          </a:bodyPr>
          <a:lstStyle/>
          <a:p>
            <a:pPr algn="just">
              <a:lnSpc>
                <a:spcPts val="7499"/>
              </a:lnSpc>
            </a:pPr>
            <a:r>
              <a:rPr lang="en-US" sz="5999">
                <a:solidFill>
                  <a:srgbClr val="8D5B31"/>
                </a:solidFill>
                <a:latin typeface="#9Slide05 Wedding KT"/>
                <a:ea typeface="#9Slide05 Wedding KT"/>
                <a:cs typeface="#9Slide05 Wedding KT"/>
                <a:sym typeface="#9Slide05 Wedding KT"/>
              </a:rPr>
              <a:t>Với Tế Hanh</a:t>
            </a:r>
          </a:p>
          <a:p>
            <a:pPr algn="just">
              <a:lnSpc>
                <a:spcPts val="7499"/>
              </a:lnSpc>
            </a:pPr>
            <a:r>
              <a:rPr lang="en-US" sz="5999">
                <a:solidFill>
                  <a:srgbClr val="8D5B31"/>
                </a:solidFill>
                <a:latin typeface="#9Slide05 Wedding KT"/>
                <a:ea typeface="#9Slide05 Wedding KT"/>
                <a:cs typeface="#9Slide05 Wedding KT"/>
                <a:sym typeface="#9Slide05 Wedding KT"/>
              </a:rPr>
              <a:t>       Quê hương là gì?                   </a:t>
            </a:r>
          </a:p>
          <a:p>
            <a:pPr algn="just">
              <a:lnSpc>
                <a:spcPts val="7499"/>
              </a:lnSpc>
            </a:pPr>
            <a:r>
              <a:rPr lang="en-US" sz="5999">
                <a:solidFill>
                  <a:srgbClr val="8D5B31"/>
                </a:solidFill>
                <a:latin typeface="#9Slide05 Wedding KT"/>
                <a:ea typeface="#9Slide05 Wedding KT"/>
                <a:cs typeface="#9Slide05 Wedding KT"/>
                <a:sym typeface="#9Slide05 Wedding KT"/>
              </a:rPr>
              <a:t>                Là mùi biển cả ...          </a:t>
            </a:r>
          </a:p>
          <a:p>
            <a:pPr algn="just">
              <a:lnSpc>
                <a:spcPts val="7499"/>
              </a:lnSpc>
            </a:pPr>
            <a:r>
              <a:rPr lang="en-US" sz="5999">
                <a:solidFill>
                  <a:srgbClr val="8D5B31"/>
                </a:solidFill>
                <a:latin typeface="#9Slide05 Wedding KT"/>
                <a:ea typeface="#9Slide05 Wedding KT"/>
                <a:cs typeface="#9Slide05 Wedding KT"/>
                <a:sym typeface="#9Slide05 Wedding KT"/>
              </a:rPr>
              <a:t>                      Là người dân làng chài...</a:t>
            </a:r>
          </a:p>
          <a:p>
            <a:pPr algn="just">
              <a:lnSpc>
                <a:spcPts val="7499"/>
              </a:lnSpc>
            </a:pPr>
            <a:r>
              <a:rPr lang="en-US" sz="5999">
                <a:solidFill>
                  <a:srgbClr val="8D5B31"/>
                </a:solidFill>
                <a:latin typeface="#9Slide05 Wedding KT"/>
                <a:ea typeface="#9Slide05 Wedding KT"/>
                <a:cs typeface="#9Slide05 Wedding KT"/>
                <a:sym typeface="#9Slide05 Wedding KT"/>
              </a:rPr>
              <a:t>                                 Là tình yêu...</a:t>
            </a:r>
          </a:p>
          <a:p>
            <a:pPr algn="just">
              <a:lnSpc>
                <a:spcPts val="7499"/>
              </a:lnSpc>
            </a:pPr>
            <a:r>
              <a:rPr lang="en-US" sz="5999">
                <a:solidFill>
                  <a:srgbClr val="8D5B31"/>
                </a:solidFill>
                <a:latin typeface="#9Slide05 Wedding KT"/>
                <a:ea typeface="#9Slide05 Wedding KT"/>
                <a:cs typeface="#9Slide05 Wedding KT"/>
                <a:sym typeface="#9Slide05 Wedding KT"/>
              </a:rPr>
              <a:t>                                           Là...</a:t>
            </a:r>
          </a:p>
        </p:txBody>
      </p:sp>
      <p:sp>
        <p:nvSpPr>
          <p:cNvPr id="5" name="TextBox 5"/>
          <p:cNvSpPr txBox="1"/>
          <p:nvPr/>
        </p:nvSpPr>
        <p:spPr>
          <a:xfrm>
            <a:off x="1028700" y="542925"/>
            <a:ext cx="6746625" cy="1038225"/>
          </a:xfrm>
          <a:prstGeom prst="rect">
            <a:avLst/>
          </a:prstGeom>
        </p:spPr>
        <p:txBody>
          <a:bodyPr lIns="0" tIns="0" rIns="0" bIns="0" rtlCol="0" anchor="t">
            <a:spAutoFit/>
          </a:bodyPr>
          <a:lstStyle/>
          <a:p>
            <a:pPr marL="1295400" lvl="1" indent="-647700" algn="l">
              <a:lnSpc>
                <a:spcPts val="8400"/>
              </a:lnSpc>
              <a:spcBef>
                <a:spcPct val="0"/>
              </a:spcBef>
              <a:buAutoNum type="arabicPeriod"/>
            </a:pPr>
            <a:r>
              <a:rPr lang="en-US" sz="6000">
                <a:solidFill>
                  <a:srgbClr val="363E59"/>
                </a:solidFill>
                <a:latin typeface="#9Slide07 SVNUT Triumph Press"/>
                <a:ea typeface="#9Slide07 SVNUT Triumph Press"/>
                <a:cs typeface="#9Slide07 SVNUT Triumph Press"/>
                <a:sym typeface="#9Slide07 SVNUT Triumph Press"/>
              </a:rPr>
              <a:t>Chuẩn bị đọc</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aphicFrame>
        <p:nvGraphicFramePr>
          <p:cNvPr id="4" name="Table 4"/>
          <p:cNvGraphicFramePr>
            <a:graphicFrameLocks noGrp="1"/>
          </p:cNvGraphicFramePr>
          <p:nvPr/>
        </p:nvGraphicFramePr>
        <p:xfrm>
          <a:off x="342536" y="2057836"/>
          <a:ext cx="17602928"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75">
                <a:tc>
                  <a:txBody>
                    <a:bodyPr/>
                    <a:lstStyle/>
                    <a:p>
                      <a:pPr algn="ctr">
                        <a:lnSpc>
                          <a:spcPts val="5039"/>
                        </a:lnSpc>
                        <a:defRPr/>
                      </a:pPr>
                      <a:r>
                        <a:rPr lang="en-US" sz="4199" b="1">
                          <a:solidFill>
                            <a:srgbClr val="422C06">
                              <a:alpha val="73725"/>
                            </a:srgbClr>
                          </a:solidFill>
                          <a:latin typeface="Roboto Condensed Bold"/>
                          <a:ea typeface="Roboto Condensed Bold"/>
                          <a:cs typeface="Roboto Condensed Bold"/>
                          <a:sym typeface="Roboto Condensed Bold"/>
                        </a:rPr>
                        <a:t>Tiêu chí</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tc>
                  <a:txBody>
                    <a:bodyPr/>
                    <a:lstStyle/>
                    <a:p>
                      <a:pPr algn="ctr">
                        <a:lnSpc>
                          <a:spcPts val="5039"/>
                        </a:lnSpc>
                        <a:defRPr/>
                      </a:pPr>
                      <a:r>
                        <a:rPr lang="en-US" sz="4199" b="1">
                          <a:solidFill>
                            <a:srgbClr val="422C06">
                              <a:alpha val="73725"/>
                            </a:srgbClr>
                          </a:solidFill>
                          <a:latin typeface="Roboto Condensed Bold"/>
                          <a:ea typeface="Roboto Condensed Bold"/>
                          <a:cs typeface="Roboto Condensed Bold"/>
                          <a:sym typeface="Roboto Condensed Bold"/>
                        </a:rPr>
                        <a:t>Đạt </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tc>
                  <a:txBody>
                    <a:bodyPr/>
                    <a:lstStyle/>
                    <a:p>
                      <a:pPr algn="ctr">
                        <a:lnSpc>
                          <a:spcPts val="5039"/>
                        </a:lnSpc>
                        <a:defRPr/>
                      </a:pPr>
                      <a:r>
                        <a:rPr lang="en-US" sz="4199" b="1">
                          <a:solidFill>
                            <a:srgbClr val="422C06">
                              <a:alpha val="73725"/>
                            </a:srgbClr>
                          </a:solidFill>
                          <a:latin typeface="Roboto Condensed Bold"/>
                          <a:ea typeface="Roboto Condensed Bold"/>
                          <a:cs typeface="Roboto Condensed Bold"/>
                          <a:sym typeface="Roboto Condensed Bold"/>
                        </a:rPr>
                        <a:t>CĐ</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ea typeface="Roboto Condensed"/>
                          <a:cs typeface="Roboto Condensed"/>
                          <a:sym typeface="Roboto Condensed"/>
                        </a:rPr>
                        <a:t>Đọc diễn cảm, không bỏ từ, thêm từ.</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ea typeface="Roboto Condensed"/>
                          <a:cs typeface="Roboto Condensed"/>
                          <a:sym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ea typeface="Roboto Condensed"/>
                          <a:cs typeface="Roboto Condensed"/>
                          <a:sym typeface="Roboto Condensed"/>
                        </a:rPr>
                        <a:t>Sử dụng giọng điệu khác nhau để thể hiện được cảm xúc của nhân vật trữ tình</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5EDC9">
                        <a:alpha val="73725"/>
                      </a:srgbClr>
                    </a:solidFill>
                  </a:tcPr>
                </a:tc>
                <a:extLst>
                  <a:ext uri="{0D108BD9-81ED-4DB2-BD59-A6C34878D82A}">
                    <a16:rowId xmlns:a16="http://schemas.microsoft.com/office/drawing/2014/main" val="10004"/>
                  </a:ext>
                </a:extLst>
              </a:tr>
            </a:tbl>
          </a:graphicData>
        </a:graphic>
      </p:graphicFrame>
      <p:sp>
        <p:nvSpPr>
          <p:cNvPr id="5" name="TextBox 5"/>
          <p:cNvSpPr txBox="1"/>
          <p:nvPr/>
        </p:nvSpPr>
        <p:spPr>
          <a:xfrm>
            <a:off x="1028700" y="542925"/>
            <a:ext cx="6746625"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DC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927019" y="0"/>
            <a:ext cx="15360981" cy="11585854"/>
            <a:chOff x="0" y="0"/>
            <a:chExt cx="12262777" cy="9249067"/>
          </a:xfrm>
        </p:grpSpPr>
        <p:sp>
          <p:nvSpPr>
            <p:cNvPr id="3" name="Freeform 3"/>
            <p:cNvSpPr/>
            <p:nvPr/>
          </p:nvSpPr>
          <p:spPr>
            <a:xfrm>
              <a:off x="-29082" y="0"/>
              <a:ext cx="12291821" cy="9248522"/>
            </a:xfrm>
            <a:custGeom>
              <a:avLst/>
              <a:gdLst/>
              <a:ahLst/>
              <a:cxnLst/>
              <a:rect l="l" t="t" r="r" b="b"/>
              <a:pathLst>
                <a:path w="12291821" h="9248522">
                  <a:moveTo>
                    <a:pt x="2690621" y="3290824"/>
                  </a:moveTo>
                  <a:lnTo>
                    <a:pt x="2702051" y="3293364"/>
                  </a:lnTo>
                  <a:lnTo>
                    <a:pt x="2708020" y="3294888"/>
                  </a:lnTo>
                  <a:lnTo>
                    <a:pt x="2695066" y="3292602"/>
                  </a:lnTo>
                  <a:lnTo>
                    <a:pt x="2690621" y="3290697"/>
                  </a:lnTo>
                  <a:close/>
                  <a:moveTo>
                    <a:pt x="9365233" y="3901948"/>
                  </a:moveTo>
                  <a:cubicBezTo>
                    <a:pt x="9475342" y="3934460"/>
                    <a:pt x="9597008" y="3948176"/>
                    <a:pt x="9709657" y="3966464"/>
                  </a:cubicBezTo>
                  <a:cubicBezTo>
                    <a:pt x="9608565" y="4080002"/>
                    <a:pt x="9590023" y="4129405"/>
                    <a:pt x="9709657" y="4199128"/>
                  </a:cubicBezTo>
                  <a:lnTo>
                    <a:pt x="9631044" y="4203319"/>
                  </a:lnTo>
                  <a:cubicBezTo>
                    <a:pt x="9581260" y="4203319"/>
                    <a:pt x="9532619" y="4198874"/>
                    <a:pt x="9485248" y="4194556"/>
                  </a:cubicBezTo>
                  <a:cubicBezTo>
                    <a:pt x="9437877" y="4190238"/>
                    <a:pt x="9391776" y="4185793"/>
                    <a:pt x="9340342" y="4185793"/>
                  </a:cubicBezTo>
                  <a:lnTo>
                    <a:pt x="9327260" y="4186046"/>
                  </a:lnTo>
                  <a:cubicBezTo>
                    <a:pt x="9429114" y="4173219"/>
                    <a:pt x="9497313" y="4148836"/>
                    <a:pt x="9511918" y="4108195"/>
                  </a:cubicBezTo>
                  <a:lnTo>
                    <a:pt x="9499726" y="4107942"/>
                  </a:lnTo>
                  <a:cubicBezTo>
                    <a:pt x="9481692" y="4107942"/>
                    <a:pt x="9466579" y="4109974"/>
                    <a:pt x="9453879" y="4112006"/>
                  </a:cubicBezTo>
                  <a:cubicBezTo>
                    <a:pt x="9441179" y="4114038"/>
                    <a:pt x="9431019" y="4116070"/>
                    <a:pt x="9414763" y="4116070"/>
                  </a:cubicBezTo>
                  <a:lnTo>
                    <a:pt x="9403841" y="4108577"/>
                  </a:lnTo>
                  <a:cubicBezTo>
                    <a:pt x="9330434" y="4044950"/>
                    <a:pt x="9530968" y="4073779"/>
                    <a:pt x="9518649" y="4030980"/>
                  </a:cubicBezTo>
                  <a:cubicBezTo>
                    <a:pt x="9513060" y="4030345"/>
                    <a:pt x="9507472" y="4030091"/>
                    <a:pt x="9501630" y="4030091"/>
                  </a:cubicBezTo>
                  <a:lnTo>
                    <a:pt x="9433304" y="4038092"/>
                  </a:lnTo>
                  <a:cubicBezTo>
                    <a:pt x="9410571" y="4042156"/>
                    <a:pt x="9388727" y="4046093"/>
                    <a:pt x="9370185" y="4046093"/>
                  </a:cubicBezTo>
                  <a:cubicBezTo>
                    <a:pt x="9352025" y="4046093"/>
                    <a:pt x="9337039" y="4042283"/>
                    <a:pt x="9327259" y="4030853"/>
                  </a:cubicBezTo>
                  <a:cubicBezTo>
                    <a:pt x="9270871" y="3981577"/>
                    <a:pt x="9498202" y="4028313"/>
                    <a:pt x="9441814" y="3979164"/>
                  </a:cubicBezTo>
                  <a:lnTo>
                    <a:pt x="9441814" y="3979164"/>
                  </a:lnTo>
                  <a:lnTo>
                    <a:pt x="9438257" y="3979164"/>
                  </a:lnTo>
                  <a:cubicBezTo>
                    <a:pt x="9375392" y="3979164"/>
                    <a:pt x="9347199" y="3957955"/>
                    <a:pt x="9365232" y="3901694"/>
                  </a:cubicBezTo>
                  <a:close/>
                  <a:moveTo>
                    <a:pt x="2937255" y="0"/>
                  </a:moveTo>
                  <a:cubicBezTo>
                    <a:pt x="2957321" y="78867"/>
                    <a:pt x="3075685" y="53594"/>
                    <a:pt x="3082416" y="143383"/>
                  </a:cubicBezTo>
                  <a:lnTo>
                    <a:pt x="3067049" y="144018"/>
                  </a:lnTo>
                  <a:cubicBezTo>
                    <a:pt x="3046602" y="144018"/>
                    <a:pt x="3027679" y="139827"/>
                    <a:pt x="3010661" y="135636"/>
                  </a:cubicBezTo>
                  <a:cubicBezTo>
                    <a:pt x="2993643" y="131445"/>
                    <a:pt x="2978657" y="127254"/>
                    <a:pt x="2966084" y="127254"/>
                  </a:cubicBezTo>
                  <a:cubicBezTo>
                    <a:pt x="2954146" y="127254"/>
                    <a:pt x="2944494" y="130937"/>
                    <a:pt x="2937255" y="141986"/>
                  </a:cubicBezTo>
                  <a:cubicBezTo>
                    <a:pt x="2978784" y="289941"/>
                    <a:pt x="2900933" y="438150"/>
                    <a:pt x="2707766" y="594106"/>
                  </a:cubicBezTo>
                  <a:lnTo>
                    <a:pt x="2746374" y="597916"/>
                  </a:lnTo>
                  <a:cubicBezTo>
                    <a:pt x="2768980" y="597916"/>
                    <a:pt x="2788792" y="594106"/>
                    <a:pt x="2805302" y="590169"/>
                  </a:cubicBezTo>
                  <a:cubicBezTo>
                    <a:pt x="2821812" y="586232"/>
                    <a:pt x="2835020" y="582422"/>
                    <a:pt x="2852927" y="582422"/>
                  </a:cubicBezTo>
                  <a:lnTo>
                    <a:pt x="2860801" y="593979"/>
                  </a:lnTo>
                  <a:cubicBezTo>
                    <a:pt x="2768091" y="598170"/>
                    <a:pt x="2743326" y="691007"/>
                    <a:pt x="2822447" y="710311"/>
                  </a:cubicBezTo>
                  <a:lnTo>
                    <a:pt x="2817494" y="703834"/>
                  </a:lnTo>
                  <a:lnTo>
                    <a:pt x="2846196" y="701294"/>
                  </a:lnTo>
                  <a:cubicBezTo>
                    <a:pt x="2887852" y="701294"/>
                    <a:pt x="2967989" y="714756"/>
                    <a:pt x="2975482" y="723011"/>
                  </a:cubicBezTo>
                  <a:cubicBezTo>
                    <a:pt x="2862071" y="820547"/>
                    <a:pt x="2990214" y="899414"/>
                    <a:pt x="3052063" y="1084961"/>
                  </a:cubicBezTo>
                  <a:cubicBezTo>
                    <a:pt x="3022345" y="1079246"/>
                    <a:pt x="3002787" y="1076960"/>
                    <a:pt x="2989579" y="1076960"/>
                  </a:cubicBezTo>
                  <a:cubicBezTo>
                    <a:pt x="2937128" y="1076960"/>
                    <a:pt x="2983737" y="1113282"/>
                    <a:pt x="2898774" y="1123696"/>
                  </a:cubicBezTo>
                  <a:lnTo>
                    <a:pt x="2903600" y="1123569"/>
                  </a:lnTo>
                  <a:lnTo>
                    <a:pt x="2912363" y="1123569"/>
                  </a:lnTo>
                  <a:cubicBezTo>
                    <a:pt x="3064255" y="1123569"/>
                    <a:pt x="2864230" y="1170305"/>
                    <a:pt x="2975355" y="1188212"/>
                  </a:cubicBezTo>
                  <a:lnTo>
                    <a:pt x="2860674" y="1188212"/>
                  </a:lnTo>
                  <a:cubicBezTo>
                    <a:pt x="2921380" y="1306830"/>
                    <a:pt x="2758058" y="1416050"/>
                    <a:pt x="3013455" y="1472565"/>
                  </a:cubicBezTo>
                  <a:cubicBezTo>
                    <a:pt x="2998850" y="1480185"/>
                    <a:pt x="2985515" y="1482598"/>
                    <a:pt x="2973323" y="1482598"/>
                  </a:cubicBezTo>
                  <a:lnTo>
                    <a:pt x="2943859" y="1478915"/>
                  </a:lnTo>
                  <a:cubicBezTo>
                    <a:pt x="2934969" y="1477010"/>
                    <a:pt x="2926841" y="1475105"/>
                    <a:pt x="2911601" y="1475105"/>
                  </a:cubicBezTo>
                  <a:lnTo>
                    <a:pt x="2899028" y="1485392"/>
                  </a:lnTo>
                  <a:cubicBezTo>
                    <a:pt x="2966338" y="1497076"/>
                    <a:pt x="2968751" y="1530731"/>
                    <a:pt x="3013582" y="1550035"/>
                  </a:cubicBezTo>
                  <a:cubicBezTo>
                    <a:pt x="2980435" y="1546987"/>
                    <a:pt x="2963925" y="1541907"/>
                    <a:pt x="2944621" y="1541907"/>
                  </a:cubicBezTo>
                  <a:cubicBezTo>
                    <a:pt x="2932302" y="1541907"/>
                    <a:pt x="2918840" y="1543939"/>
                    <a:pt x="2899028" y="1550035"/>
                  </a:cubicBezTo>
                  <a:cubicBezTo>
                    <a:pt x="2955289" y="1598549"/>
                    <a:pt x="2911855" y="1680464"/>
                    <a:pt x="2822701" y="1718056"/>
                  </a:cubicBezTo>
                  <a:cubicBezTo>
                    <a:pt x="3070351" y="1729867"/>
                    <a:pt x="2819907" y="1779397"/>
                    <a:pt x="2860928" y="1834261"/>
                  </a:cubicBezTo>
                  <a:cubicBezTo>
                    <a:pt x="2905886" y="1836420"/>
                    <a:pt x="2969513" y="1832102"/>
                    <a:pt x="2975609" y="1847342"/>
                  </a:cubicBezTo>
                  <a:cubicBezTo>
                    <a:pt x="2861055" y="1874901"/>
                    <a:pt x="2966465" y="1909953"/>
                    <a:pt x="2937382" y="1976374"/>
                  </a:cubicBezTo>
                  <a:lnTo>
                    <a:pt x="2907283" y="1974977"/>
                  </a:lnTo>
                  <a:cubicBezTo>
                    <a:pt x="2890773" y="1974977"/>
                    <a:pt x="2871723" y="1975739"/>
                    <a:pt x="2852801" y="1976628"/>
                  </a:cubicBezTo>
                  <a:lnTo>
                    <a:pt x="2798190" y="1978279"/>
                  </a:lnTo>
                  <a:cubicBezTo>
                    <a:pt x="2766314" y="1978279"/>
                    <a:pt x="2743199" y="1975231"/>
                    <a:pt x="2745739" y="1963547"/>
                  </a:cubicBezTo>
                  <a:cubicBezTo>
                    <a:pt x="2861690" y="1934210"/>
                    <a:pt x="2612516" y="1858137"/>
                    <a:pt x="2784474" y="1808480"/>
                  </a:cubicBezTo>
                  <a:lnTo>
                    <a:pt x="2784474" y="1808480"/>
                  </a:lnTo>
                  <a:cubicBezTo>
                    <a:pt x="2694685" y="1812925"/>
                    <a:pt x="2619248" y="1821561"/>
                    <a:pt x="2592832" y="1847342"/>
                  </a:cubicBezTo>
                  <a:cubicBezTo>
                    <a:pt x="2622423" y="1850263"/>
                    <a:pt x="2668651" y="1847469"/>
                    <a:pt x="2669032" y="1860169"/>
                  </a:cubicBezTo>
                  <a:cubicBezTo>
                    <a:pt x="2601976" y="1860296"/>
                    <a:pt x="2615311" y="1887601"/>
                    <a:pt x="2548255" y="1887601"/>
                  </a:cubicBezTo>
                  <a:lnTo>
                    <a:pt x="2516251" y="1885950"/>
                  </a:lnTo>
                  <a:cubicBezTo>
                    <a:pt x="2518283" y="1863725"/>
                    <a:pt x="2486279" y="1852803"/>
                    <a:pt x="2439796" y="1847342"/>
                  </a:cubicBezTo>
                  <a:lnTo>
                    <a:pt x="2439796" y="1847342"/>
                  </a:lnTo>
                  <a:cubicBezTo>
                    <a:pt x="2396870" y="1908175"/>
                    <a:pt x="2451226" y="1926209"/>
                    <a:pt x="2401189" y="1989455"/>
                  </a:cubicBezTo>
                  <a:lnTo>
                    <a:pt x="2431542" y="1990090"/>
                  </a:lnTo>
                  <a:cubicBezTo>
                    <a:pt x="2550795" y="1990090"/>
                    <a:pt x="2455037" y="1954403"/>
                    <a:pt x="2516251" y="1950720"/>
                  </a:cubicBezTo>
                  <a:lnTo>
                    <a:pt x="2516251" y="1950720"/>
                  </a:lnTo>
                  <a:cubicBezTo>
                    <a:pt x="2599817" y="1952752"/>
                    <a:pt x="2598293" y="1983359"/>
                    <a:pt x="2592577" y="2015363"/>
                  </a:cubicBezTo>
                  <a:cubicBezTo>
                    <a:pt x="2524505" y="2022475"/>
                    <a:pt x="2433192" y="2022094"/>
                    <a:pt x="2401061" y="2041271"/>
                  </a:cubicBezTo>
                  <a:cubicBezTo>
                    <a:pt x="2424683" y="2059178"/>
                    <a:pt x="2548763" y="2043175"/>
                    <a:pt x="2554477" y="2067052"/>
                  </a:cubicBezTo>
                  <a:cubicBezTo>
                    <a:pt x="2509901" y="2086228"/>
                    <a:pt x="2509901" y="2099691"/>
                    <a:pt x="2554477" y="2118868"/>
                  </a:cubicBezTo>
                  <a:cubicBezTo>
                    <a:pt x="2519298" y="2127377"/>
                    <a:pt x="2475610" y="2132965"/>
                    <a:pt x="2415413" y="2132965"/>
                  </a:cubicBezTo>
                  <a:lnTo>
                    <a:pt x="2363089" y="2131694"/>
                  </a:lnTo>
                  <a:lnTo>
                    <a:pt x="2363089" y="2131694"/>
                  </a:lnTo>
                  <a:cubicBezTo>
                    <a:pt x="2384171" y="2154681"/>
                    <a:pt x="2382393" y="2185289"/>
                    <a:pt x="2439670" y="2196211"/>
                  </a:cubicBezTo>
                  <a:cubicBezTo>
                    <a:pt x="2486660" y="2177668"/>
                    <a:pt x="2571242" y="2171700"/>
                    <a:pt x="2668905" y="2170430"/>
                  </a:cubicBezTo>
                  <a:lnTo>
                    <a:pt x="2668905" y="2170430"/>
                  </a:lnTo>
                  <a:cubicBezTo>
                    <a:pt x="2629027" y="2197989"/>
                    <a:pt x="2555113" y="2218055"/>
                    <a:pt x="2466848" y="2218055"/>
                  </a:cubicBezTo>
                  <a:cubicBezTo>
                    <a:pt x="2433955" y="2218055"/>
                    <a:pt x="2399030" y="2215261"/>
                    <a:pt x="2363089" y="2209037"/>
                  </a:cubicBezTo>
                  <a:lnTo>
                    <a:pt x="2363089" y="2209037"/>
                  </a:lnTo>
                  <a:cubicBezTo>
                    <a:pt x="2330704" y="2267330"/>
                    <a:pt x="2427986" y="2281936"/>
                    <a:pt x="2516124" y="2299589"/>
                  </a:cubicBezTo>
                  <a:lnTo>
                    <a:pt x="2401062" y="2299589"/>
                  </a:lnTo>
                  <a:cubicBezTo>
                    <a:pt x="2402332" y="2457196"/>
                    <a:pt x="2401062" y="2591181"/>
                    <a:pt x="2401062" y="2764662"/>
                  </a:cubicBezTo>
                  <a:cubicBezTo>
                    <a:pt x="2649855" y="2736977"/>
                    <a:pt x="2337435" y="2532125"/>
                    <a:pt x="2815717" y="2532125"/>
                  </a:cubicBezTo>
                  <a:lnTo>
                    <a:pt x="2822321" y="2532125"/>
                  </a:lnTo>
                  <a:cubicBezTo>
                    <a:pt x="2828798" y="2512694"/>
                    <a:pt x="2808478" y="2484374"/>
                    <a:pt x="2860548" y="2480436"/>
                  </a:cubicBezTo>
                  <a:lnTo>
                    <a:pt x="2860548" y="2480436"/>
                  </a:lnTo>
                  <a:cubicBezTo>
                    <a:pt x="2974467" y="2506217"/>
                    <a:pt x="2817876" y="2585084"/>
                    <a:pt x="2898774" y="2596641"/>
                  </a:cubicBezTo>
                  <a:lnTo>
                    <a:pt x="2901823" y="2590418"/>
                  </a:lnTo>
                  <a:lnTo>
                    <a:pt x="2918460" y="2588005"/>
                  </a:lnTo>
                  <a:cubicBezTo>
                    <a:pt x="2938271" y="2588005"/>
                    <a:pt x="2966211" y="2599562"/>
                    <a:pt x="2975483" y="2609722"/>
                  </a:cubicBezTo>
                  <a:cubicBezTo>
                    <a:pt x="2952750" y="2611754"/>
                    <a:pt x="2933318" y="2612643"/>
                    <a:pt x="2916682" y="2612643"/>
                  </a:cubicBezTo>
                  <a:cubicBezTo>
                    <a:pt x="2844038" y="2612643"/>
                    <a:pt x="2821813" y="2595752"/>
                    <a:pt x="2784474" y="2583941"/>
                  </a:cubicBezTo>
                  <a:lnTo>
                    <a:pt x="2784474" y="2583941"/>
                  </a:lnTo>
                  <a:cubicBezTo>
                    <a:pt x="2815717" y="2620390"/>
                    <a:pt x="2730118" y="2617469"/>
                    <a:pt x="2745613" y="2648584"/>
                  </a:cubicBezTo>
                  <a:cubicBezTo>
                    <a:pt x="2940304" y="2652013"/>
                    <a:pt x="2720848" y="2731134"/>
                    <a:pt x="2815082" y="2750565"/>
                  </a:cubicBezTo>
                  <a:lnTo>
                    <a:pt x="2819908" y="2751454"/>
                  </a:lnTo>
                  <a:lnTo>
                    <a:pt x="2822321" y="2751962"/>
                  </a:lnTo>
                  <a:lnTo>
                    <a:pt x="2817241" y="2751200"/>
                  </a:lnTo>
                  <a:lnTo>
                    <a:pt x="2814955" y="2750692"/>
                  </a:lnTo>
                  <a:lnTo>
                    <a:pt x="2772664" y="2747009"/>
                  </a:lnTo>
                  <a:cubicBezTo>
                    <a:pt x="2687193" y="2747009"/>
                    <a:pt x="2673096" y="2799206"/>
                    <a:pt x="2745486" y="2803652"/>
                  </a:cubicBezTo>
                  <a:cubicBezTo>
                    <a:pt x="2822194" y="2739390"/>
                    <a:pt x="2963799" y="2731134"/>
                    <a:pt x="2974721" y="2669921"/>
                  </a:cubicBezTo>
                  <a:lnTo>
                    <a:pt x="2974721" y="2664460"/>
                  </a:lnTo>
                  <a:lnTo>
                    <a:pt x="2975356" y="2661539"/>
                  </a:lnTo>
                  <a:lnTo>
                    <a:pt x="2975229" y="2667127"/>
                  </a:lnTo>
                  <a:lnTo>
                    <a:pt x="2974721" y="2669794"/>
                  </a:lnTo>
                  <a:cubicBezTo>
                    <a:pt x="2976753" y="2705100"/>
                    <a:pt x="3040761" y="2719578"/>
                    <a:pt x="3013329" y="2765044"/>
                  </a:cubicBezTo>
                  <a:cubicBezTo>
                    <a:pt x="2983992" y="2770124"/>
                    <a:pt x="2961386" y="2771394"/>
                    <a:pt x="2943225" y="2771394"/>
                  </a:cubicBezTo>
                  <a:cubicBezTo>
                    <a:pt x="2932811" y="2771394"/>
                    <a:pt x="2923794" y="2770886"/>
                    <a:pt x="2907792" y="2769997"/>
                  </a:cubicBezTo>
                  <a:lnTo>
                    <a:pt x="2894457" y="2769489"/>
                  </a:lnTo>
                  <a:cubicBezTo>
                    <a:pt x="2882011" y="2769489"/>
                    <a:pt x="2871851" y="2771140"/>
                    <a:pt x="2860548" y="2777744"/>
                  </a:cubicBezTo>
                  <a:cubicBezTo>
                    <a:pt x="2987294" y="2790190"/>
                    <a:pt x="2817876" y="2803398"/>
                    <a:pt x="2822321" y="2816606"/>
                  </a:cubicBezTo>
                  <a:cubicBezTo>
                    <a:pt x="2956941" y="2847467"/>
                    <a:pt x="2811145" y="2895981"/>
                    <a:pt x="2898648" y="2932938"/>
                  </a:cubicBezTo>
                  <a:cubicBezTo>
                    <a:pt x="2863977" y="2941447"/>
                    <a:pt x="2820289" y="2947162"/>
                    <a:pt x="2760091" y="2947162"/>
                  </a:cubicBezTo>
                  <a:lnTo>
                    <a:pt x="2707386" y="2945892"/>
                  </a:lnTo>
                  <a:lnTo>
                    <a:pt x="2707386" y="2945892"/>
                  </a:lnTo>
                  <a:cubicBezTo>
                    <a:pt x="2718689" y="2997200"/>
                    <a:pt x="2660650" y="3024886"/>
                    <a:pt x="2592451" y="3049270"/>
                  </a:cubicBezTo>
                  <a:cubicBezTo>
                    <a:pt x="2581656" y="3100197"/>
                    <a:pt x="2756281" y="3088640"/>
                    <a:pt x="2745359" y="3139694"/>
                  </a:cubicBezTo>
                  <a:cubicBezTo>
                    <a:pt x="2541270" y="3151124"/>
                    <a:pt x="2795778" y="3188843"/>
                    <a:pt x="2739009" y="3230499"/>
                  </a:cubicBezTo>
                  <a:lnTo>
                    <a:pt x="2727071" y="3230753"/>
                  </a:lnTo>
                  <a:cubicBezTo>
                    <a:pt x="2709037" y="3230753"/>
                    <a:pt x="2693924" y="3228721"/>
                    <a:pt x="2681224" y="3226689"/>
                  </a:cubicBezTo>
                  <a:cubicBezTo>
                    <a:pt x="2668524" y="3224656"/>
                    <a:pt x="2658237" y="3222497"/>
                    <a:pt x="2641981" y="3222497"/>
                  </a:cubicBezTo>
                  <a:lnTo>
                    <a:pt x="2630805" y="3229990"/>
                  </a:lnTo>
                  <a:cubicBezTo>
                    <a:pt x="2701417" y="3232911"/>
                    <a:pt x="2655189" y="3275456"/>
                    <a:pt x="2690114" y="3290443"/>
                  </a:cubicBezTo>
                  <a:lnTo>
                    <a:pt x="2647315" y="3285108"/>
                  </a:lnTo>
                  <a:cubicBezTo>
                    <a:pt x="2623312" y="3285108"/>
                    <a:pt x="2605024" y="3291839"/>
                    <a:pt x="2592578" y="3307461"/>
                  </a:cubicBezTo>
                  <a:cubicBezTo>
                    <a:pt x="2683002" y="3333114"/>
                    <a:pt x="2657729" y="3397503"/>
                    <a:pt x="2707513" y="3436620"/>
                  </a:cubicBezTo>
                  <a:cubicBezTo>
                    <a:pt x="2650744" y="3430016"/>
                    <a:pt x="2610993" y="3417570"/>
                    <a:pt x="2554351" y="3410839"/>
                  </a:cubicBezTo>
                  <a:lnTo>
                    <a:pt x="2554351" y="3410839"/>
                  </a:lnTo>
                  <a:cubicBezTo>
                    <a:pt x="2517521" y="3434842"/>
                    <a:pt x="2668778" y="3453892"/>
                    <a:pt x="2554351" y="3462528"/>
                  </a:cubicBezTo>
                  <a:cubicBezTo>
                    <a:pt x="2553335" y="3445383"/>
                    <a:pt x="2486787" y="3450717"/>
                    <a:pt x="2477770" y="3436747"/>
                  </a:cubicBezTo>
                  <a:cubicBezTo>
                    <a:pt x="2552573" y="3271012"/>
                    <a:pt x="2425954" y="2999486"/>
                    <a:pt x="2554351" y="2842387"/>
                  </a:cubicBezTo>
                  <a:lnTo>
                    <a:pt x="2503297" y="2839339"/>
                  </a:lnTo>
                  <a:cubicBezTo>
                    <a:pt x="2387346" y="2839339"/>
                    <a:pt x="2313813" y="2887599"/>
                    <a:pt x="2363089" y="2894076"/>
                  </a:cubicBezTo>
                  <a:cubicBezTo>
                    <a:pt x="2363343" y="2887218"/>
                    <a:pt x="2382012" y="2883154"/>
                    <a:pt x="2400935" y="2883154"/>
                  </a:cubicBezTo>
                  <a:cubicBezTo>
                    <a:pt x="2417953" y="2883154"/>
                    <a:pt x="2435225" y="2886456"/>
                    <a:pt x="2439670" y="2894076"/>
                  </a:cubicBezTo>
                  <a:cubicBezTo>
                    <a:pt x="2403856" y="2929509"/>
                    <a:pt x="2321941" y="2949194"/>
                    <a:pt x="2286381" y="2984500"/>
                  </a:cubicBezTo>
                  <a:cubicBezTo>
                    <a:pt x="2400427" y="2985897"/>
                    <a:pt x="2298700" y="3105912"/>
                    <a:pt x="2369312" y="3105912"/>
                  </a:cubicBezTo>
                  <a:cubicBezTo>
                    <a:pt x="2384044" y="3105912"/>
                    <a:pt x="2406396" y="3100705"/>
                    <a:pt x="2439670" y="3088005"/>
                  </a:cubicBezTo>
                  <a:lnTo>
                    <a:pt x="2439670" y="3088005"/>
                  </a:lnTo>
                  <a:cubicBezTo>
                    <a:pt x="2335657" y="3145409"/>
                    <a:pt x="2493264" y="3222497"/>
                    <a:pt x="2363089" y="3256026"/>
                  </a:cubicBezTo>
                  <a:cubicBezTo>
                    <a:pt x="2359787" y="3237865"/>
                    <a:pt x="2366518" y="3216402"/>
                    <a:pt x="2302510" y="3216402"/>
                  </a:cubicBezTo>
                  <a:lnTo>
                    <a:pt x="2286381" y="3217291"/>
                  </a:lnTo>
                  <a:cubicBezTo>
                    <a:pt x="2232787" y="3301873"/>
                    <a:pt x="2280412" y="3367532"/>
                    <a:pt x="2400935" y="3385312"/>
                  </a:cubicBezTo>
                  <a:cubicBezTo>
                    <a:pt x="2353056" y="3408045"/>
                    <a:pt x="2438654" y="3462782"/>
                    <a:pt x="2324354" y="3488690"/>
                  </a:cubicBezTo>
                  <a:cubicBezTo>
                    <a:pt x="2195195" y="3467100"/>
                    <a:pt x="2349881" y="3429381"/>
                    <a:pt x="2248027" y="3398393"/>
                  </a:cubicBezTo>
                  <a:lnTo>
                    <a:pt x="2248027" y="3398393"/>
                  </a:lnTo>
                  <a:cubicBezTo>
                    <a:pt x="2098802" y="3416935"/>
                    <a:pt x="2091309" y="3403092"/>
                    <a:pt x="1903857" y="3424174"/>
                  </a:cubicBezTo>
                  <a:lnTo>
                    <a:pt x="1903857" y="3488690"/>
                  </a:lnTo>
                  <a:lnTo>
                    <a:pt x="1968246" y="3487928"/>
                  </a:lnTo>
                  <a:cubicBezTo>
                    <a:pt x="2040128" y="3487928"/>
                    <a:pt x="2082927" y="3492373"/>
                    <a:pt x="2018538" y="3514598"/>
                  </a:cubicBezTo>
                  <a:cubicBezTo>
                    <a:pt x="2038477" y="3516503"/>
                    <a:pt x="2055114" y="3517265"/>
                    <a:pt x="2069465" y="3517265"/>
                  </a:cubicBezTo>
                  <a:cubicBezTo>
                    <a:pt x="2157349" y="3517265"/>
                    <a:pt x="2151126" y="3485642"/>
                    <a:pt x="2209800" y="3475736"/>
                  </a:cubicBezTo>
                  <a:lnTo>
                    <a:pt x="2209800" y="3475736"/>
                  </a:lnTo>
                  <a:cubicBezTo>
                    <a:pt x="2243074" y="3496183"/>
                    <a:pt x="2190750" y="3549904"/>
                    <a:pt x="2277745" y="3549904"/>
                  </a:cubicBezTo>
                  <a:cubicBezTo>
                    <a:pt x="2297811" y="3549904"/>
                    <a:pt x="2325243" y="3547110"/>
                    <a:pt x="2362962" y="3540252"/>
                  </a:cubicBezTo>
                  <a:lnTo>
                    <a:pt x="2362962" y="3540252"/>
                  </a:lnTo>
                  <a:cubicBezTo>
                    <a:pt x="2335276" y="3579876"/>
                    <a:pt x="2401824" y="3587496"/>
                    <a:pt x="2400935" y="3617849"/>
                  </a:cubicBezTo>
                  <a:cubicBezTo>
                    <a:pt x="2377948" y="3610864"/>
                    <a:pt x="2358009" y="3608070"/>
                    <a:pt x="2340102" y="3608070"/>
                  </a:cubicBezTo>
                  <a:cubicBezTo>
                    <a:pt x="2268093" y="3608070"/>
                    <a:pt x="2226310" y="3653409"/>
                    <a:pt x="2133219" y="3656584"/>
                  </a:cubicBezTo>
                  <a:cubicBezTo>
                    <a:pt x="2281809" y="3734816"/>
                    <a:pt x="2066925" y="3741293"/>
                    <a:pt x="2209927" y="3811651"/>
                  </a:cubicBezTo>
                  <a:cubicBezTo>
                    <a:pt x="2168144" y="3804539"/>
                    <a:pt x="2132584" y="3789680"/>
                    <a:pt x="2103247" y="3789680"/>
                  </a:cubicBezTo>
                  <a:cubicBezTo>
                    <a:pt x="2085340" y="3789680"/>
                    <a:pt x="2069719" y="3795268"/>
                    <a:pt x="2056512" y="3811651"/>
                  </a:cubicBezTo>
                  <a:cubicBezTo>
                    <a:pt x="2140459" y="3824351"/>
                    <a:pt x="2051685" y="3886200"/>
                    <a:pt x="2018538" y="3902075"/>
                  </a:cubicBezTo>
                  <a:cubicBezTo>
                    <a:pt x="1933829" y="3850767"/>
                    <a:pt x="2043049" y="3814191"/>
                    <a:pt x="2018538" y="3747008"/>
                  </a:cubicBezTo>
                  <a:lnTo>
                    <a:pt x="2018538" y="3747008"/>
                  </a:lnTo>
                  <a:cubicBezTo>
                    <a:pt x="1512952" y="3838575"/>
                    <a:pt x="2089659" y="4021836"/>
                    <a:pt x="1827531" y="4186301"/>
                  </a:cubicBezTo>
                  <a:cubicBezTo>
                    <a:pt x="1869441" y="4195064"/>
                    <a:pt x="1978915" y="4244848"/>
                    <a:pt x="1903731" y="4250817"/>
                  </a:cubicBezTo>
                  <a:cubicBezTo>
                    <a:pt x="1834897" y="4249674"/>
                    <a:pt x="1873251" y="4211828"/>
                    <a:pt x="1796543" y="4211828"/>
                  </a:cubicBezTo>
                  <a:lnTo>
                    <a:pt x="1788669" y="4212082"/>
                  </a:lnTo>
                  <a:cubicBezTo>
                    <a:pt x="1800607" y="4241927"/>
                    <a:pt x="1678432" y="4226306"/>
                    <a:pt x="1674115" y="4250817"/>
                  </a:cubicBezTo>
                  <a:lnTo>
                    <a:pt x="1702816" y="4250563"/>
                  </a:lnTo>
                  <a:cubicBezTo>
                    <a:pt x="1872362" y="4250563"/>
                    <a:pt x="1715516" y="4273931"/>
                    <a:pt x="1712087" y="4302378"/>
                  </a:cubicBezTo>
                  <a:lnTo>
                    <a:pt x="1735709" y="4316857"/>
                  </a:lnTo>
                  <a:lnTo>
                    <a:pt x="1712087" y="4328287"/>
                  </a:lnTo>
                  <a:lnTo>
                    <a:pt x="1744599" y="4328795"/>
                  </a:lnTo>
                  <a:lnTo>
                    <a:pt x="1779524" y="4328668"/>
                  </a:lnTo>
                  <a:cubicBezTo>
                    <a:pt x="1820418" y="4328668"/>
                    <a:pt x="1857756" y="4329938"/>
                    <a:pt x="1865503" y="4341114"/>
                  </a:cubicBezTo>
                  <a:cubicBezTo>
                    <a:pt x="1842262" y="4347845"/>
                    <a:pt x="1820037" y="4349877"/>
                    <a:pt x="1798828" y="4349877"/>
                  </a:cubicBezTo>
                  <a:cubicBezTo>
                    <a:pt x="1782699" y="4349877"/>
                    <a:pt x="1767205" y="4348734"/>
                    <a:pt x="1752219" y="4347591"/>
                  </a:cubicBezTo>
                  <a:lnTo>
                    <a:pt x="1709040" y="4345178"/>
                  </a:lnTo>
                  <a:cubicBezTo>
                    <a:pt x="1682369" y="4345178"/>
                    <a:pt x="1657859" y="4349623"/>
                    <a:pt x="1635634" y="4367022"/>
                  </a:cubicBezTo>
                  <a:lnTo>
                    <a:pt x="1685291" y="4364863"/>
                  </a:lnTo>
                  <a:cubicBezTo>
                    <a:pt x="1747521" y="4364863"/>
                    <a:pt x="1769111" y="4378452"/>
                    <a:pt x="1750569" y="4405757"/>
                  </a:cubicBezTo>
                  <a:cubicBezTo>
                    <a:pt x="1706500" y="4405122"/>
                    <a:pt x="1698879" y="4392168"/>
                    <a:pt x="1647699" y="4392168"/>
                  </a:cubicBezTo>
                  <a:lnTo>
                    <a:pt x="1635634" y="4392676"/>
                  </a:lnTo>
                  <a:cubicBezTo>
                    <a:pt x="1647191" y="4501769"/>
                    <a:pt x="1597534" y="4523232"/>
                    <a:pt x="1597534" y="4612386"/>
                  </a:cubicBezTo>
                  <a:cubicBezTo>
                    <a:pt x="1572769" y="4605401"/>
                    <a:pt x="1558926" y="4603114"/>
                    <a:pt x="1548004" y="4603114"/>
                  </a:cubicBezTo>
                  <a:cubicBezTo>
                    <a:pt x="1537082" y="4603114"/>
                    <a:pt x="1528954" y="4605400"/>
                    <a:pt x="1515492" y="4607813"/>
                  </a:cubicBezTo>
                  <a:cubicBezTo>
                    <a:pt x="1502030" y="4610226"/>
                    <a:pt x="1483488" y="4612512"/>
                    <a:pt x="1449071" y="4612512"/>
                  </a:cubicBezTo>
                  <a:lnTo>
                    <a:pt x="1444118" y="4612512"/>
                  </a:lnTo>
                  <a:lnTo>
                    <a:pt x="1444118" y="4612512"/>
                  </a:lnTo>
                  <a:cubicBezTo>
                    <a:pt x="1468121" y="4680711"/>
                    <a:pt x="1624458" y="4627371"/>
                    <a:pt x="1635634" y="4689982"/>
                  </a:cubicBezTo>
                  <a:lnTo>
                    <a:pt x="1593978" y="4688967"/>
                  </a:lnTo>
                  <a:cubicBezTo>
                    <a:pt x="1530351" y="4688967"/>
                    <a:pt x="1490219" y="4696840"/>
                    <a:pt x="1482726" y="4715637"/>
                  </a:cubicBezTo>
                  <a:cubicBezTo>
                    <a:pt x="1545210" y="4783963"/>
                    <a:pt x="1581151" y="4930775"/>
                    <a:pt x="1406145" y="5025897"/>
                  </a:cubicBezTo>
                  <a:lnTo>
                    <a:pt x="1412495" y="5025644"/>
                  </a:lnTo>
                  <a:lnTo>
                    <a:pt x="1422909" y="5025517"/>
                  </a:lnTo>
                  <a:cubicBezTo>
                    <a:pt x="1526668" y="5025517"/>
                    <a:pt x="1320420" y="5078349"/>
                    <a:pt x="1444118" y="5116195"/>
                  </a:cubicBezTo>
                  <a:cubicBezTo>
                    <a:pt x="1423798" y="5112512"/>
                    <a:pt x="1408304" y="5110988"/>
                    <a:pt x="1396493" y="5110988"/>
                  </a:cubicBezTo>
                  <a:cubicBezTo>
                    <a:pt x="1320039" y="5110988"/>
                    <a:pt x="1393826" y="5177028"/>
                    <a:pt x="1291210" y="5180838"/>
                  </a:cubicBezTo>
                  <a:cubicBezTo>
                    <a:pt x="1411479" y="5253990"/>
                    <a:pt x="1174751" y="5383784"/>
                    <a:pt x="1139572" y="5487289"/>
                  </a:cubicBezTo>
                  <a:lnTo>
                    <a:pt x="1138810" y="5489702"/>
                  </a:lnTo>
                  <a:lnTo>
                    <a:pt x="1138429" y="5490972"/>
                  </a:lnTo>
                  <a:lnTo>
                    <a:pt x="1139191" y="5488432"/>
                  </a:lnTo>
                  <a:lnTo>
                    <a:pt x="1139572" y="5487162"/>
                  </a:lnTo>
                  <a:cubicBezTo>
                    <a:pt x="1147065" y="5459857"/>
                    <a:pt x="1126110" y="5442077"/>
                    <a:pt x="1061848" y="5439156"/>
                  </a:cubicBezTo>
                  <a:cubicBezTo>
                    <a:pt x="1054228" y="5458078"/>
                    <a:pt x="1013461" y="5465952"/>
                    <a:pt x="949707" y="5465952"/>
                  </a:cubicBezTo>
                  <a:lnTo>
                    <a:pt x="908813" y="5465063"/>
                  </a:lnTo>
                  <a:cubicBezTo>
                    <a:pt x="908813" y="5460872"/>
                    <a:pt x="898271" y="5456681"/>
                    <a:pt x="880746" y="5456681"/>
                  </a:cubicBezTo>
                  <a:lnTo>
                    <a:pt x="870713" y="5465063"/>
                  </a:lnTo>
                  <a:cubicBezTo>
                    <a:pt x="1089407" y="5490082"/>
                    <a:pt x="918718" y="5557265"/>
                    <a:pt x="870713" y="5620003"/>
                  </a:cubicBezTo>
                  <a:lnTo>
                    <a:pt x="823977" y="5622797"/>
                  </a:lnTo>
                  <a:cubicBezTo>
                    <a:pt x="776352" y="5622797"/>
                    <a:pt x="750571" y="5612511"/>
                    <a:pt x="729743" y="5602351"/>
                  </a:cubicBezTo>
                  <a:cubicBezTo>
                    <a:pt x="708915" y="5592191"/>
                    <a:pt x="693167" y="5581904"/>
                    <a:pt x="665608" y="5581904"/>
                  </a:cubicBezTo>
                  <a:cubicBezTo>
                    <a:pt x="649606" y="5581904"/>
                    <a:pt x="629667" y="5585333"/>
                    <a:pt x="602489" y="5594223"/>
                  </a:cubicBezTo>
                  <a:cubicBezTo>
                    <a:pt x="545974" y="5643372"/>
                    <a:pt x="773558" y="5596763"/>
                    <a:pt x="717424" y="5645912"/>
                  </a:cubicBezTo>
                  <a:cubicBezTo>
                    <a:pt x="355982" y="5697601"/>
                    <a:pt x="967994" y="5750814"/>
                    <a:pt x="794004" y="5826760"/>
                  </a:cubicBezTo>
                  <a:cubicBezTo>
                    <a:pt x="770256" y="5818505"/>
                    <a:pt x="753618" y="5815330"/>
                    <a:pt x="740918" y="5815330"/>
                  </a:cubicBezTo>
                  <a:cubicBezTo>
                    <a:pt x="719074" y="5815330"/>
                    <a:pt x="708914" y="5824728"/>
                    <a:pt x="693928" y="5834253"/>
                  </a:cubicBezTo>
                  <a:cubicBezTo>
                    <a:pt x="678942" y="5843778"/>
                    <a:pt x="659130" y="5853176"/>
                    <a:pt x="613284" y="5853176"/>
                  </a:cubicBezTo>
                  <a:lnTo>
                    <a:pt x="602615" y="5852795"/>
                  </a:lnTo>
                  <a:cubicBezTo>
                    <a:pt x="502667" y="5850636"/>
                    <a:pt x="546609" y="5799963"/>
                    <a:pt x="440436" y="5799963"/>
                  </a:cubicBezTo>
                  <a:cubicBezTo>
                    <a:pt x="431673" y="5799963"/>
                    <a:pt x="421895" y="5800344"/>
                    <a:pt x="410972" y="5801106"/>
                  </a:cubicBezTo>
                  <a:lnTo>
                    <a:pt x="410972" y="5878702"/>
                  </a:lnTo>
                  <a:cubicBezTo>
                    <a:pt x="698627" y="5947537"/>
                    <a:pt x="511175" y="6098920"/>
                    <a:pt x="602615" y="6201663"/>
                  </a:cubicBezTo>
                  <a:cubicBezTo>
                    <a:pt x="517399" y="6172072"/>
                    <a:pt x="488315" y="6123812"/>
                    <a:pt x="309881" y="6123812"/>
                  </a:cubicBezTo>
                  <a:lnTo>
                    <a:pt x="296546" y="6124066"/>
                  </a:lnTo>
                  <a:cubicBezTo>
                    <a:pt x="298324" y="6141846"/>
                    <a:pt x="278258" y="6152387"/>
                    <a:pt x="258192" y="6162928"/>
                  </a:cubicBezTo>
                  <a:cubicBezTo>
                    <a:pt x="303404" y="6169024"/>
                    <a:pt x="344933" y="6176644"/>
                    <a:pt x="373000" y="6188709"/>
                  </a:cubicBezTo>
                  <a:cubicBezTo>
                    <a:pt x="125096" y="6302374"/>
                    <a:pt x="698754" y="6447535"/>
                    <a:pt x="373000" y="6576313"/>
                  </a:cubicBezTo>
                  <a:cubicBezTo>
                    <a:pt x="335281" y="6558914"/>
                    <a:pt x="271019" y="6550532"/>
                    <a:pt x="219965" y="6537706"/>
                  </a:cubicBezTo>
                  <a:cubicBezTo>
                    <a:pt x="313818" y="6706870"/>
                    <a:pt x="81027" y="6860286"/>
                    <a:pt x="373000" y="7028561"/>
                  </a:cubicBezTo>
                  <a:cubicBezTo>
                    <a:pt x="314453" y="7052056"/>
                    <a:pt x="234951" y="7068058"/>
                    <a:pt x="258192" y="7118985"/>
                  </a:cubicBezTo>
                  <a:cubicBezTo>
                    <a:pt x="229871" y="7111492"/>
                    <a:pt x="205741" y="7107809"/>
                    <a:pt x="181611" y="7107809"/>
                  </a:cubicBezTo>
                  <a:cubicBezTo>
                    <a:pt x="157480" y="7107809"/>
                    <a:pt x="133351" y="7111619"/>
                    <a:pt x="105030" y="7118985"/>
                  </a:cubicBezTo>
                  <a:cubicBezTo>
                    <a:pt x="0" y="7263765"/>
                    <a:pt x="61215" y="7340727"/>
                    <a:pt x="28448" y="7480808"/>
                  </a:cubicBezTo>
                  <a:cubicBezTo>
                    <a:pt x="95759" y="7492619"/>
                    <a:pt x="98044" y="7526020"/>
                    <a:pt x="143003" y="7544562"/>
                  </a:cubicBezTo>
                  <a:cubicBezTo>
                    <a:pt x="38482" y="7791069"/>
                    <a:pt x="152147" y="8008747"/>
                    <a:pt x="410846" y="8216265"/>
                  </a:cubicBezTo>
                  <a:cubicBezTo>
                    <a:pt x="376810" y="8239125"/>
                    <a:pt x="318771" y="8253984"/>
                    <a:pt x="296292" y="8280781"/>
                  </a:cubicBezTo>
                  <a:cubicBezTo>
                    <a:pt x="421514" y="8336915"/>
                    <a:pt x="483871" y="8424038"/>
                    <a:pt x="449454" y="8487538"/>
                  </a:cubicBezTo>
                  <a:cubicBezTo>
                    <a:pt x="375159" y="8625079"/>
                    <a:pt x="343536" y="8708264"/>
                    <a:pt x="410719" y="8823453"/>
                  </a:cubicBezTo>
                  <a:cubicBezTo>
                    <a:pt x="454915" y="8898637"/>
                    <a:pt x="727838" y="8980552"/>
                    <a:pt x="602362" y="9094725"/>
                  </a:cubicBezTo>
                  <a:cubicBezTo>
                    <a:pt x="698247" y="9122792"/>
                    <a:pt x="668275" y="9193023"/>
                    <a:pt x="793624" y="9211056"/>
                  </a:cubicBezTo>
                  <a:lnTo>
                    <a:pt x="804292" y="9248522"/>
                  </a:lnTo>
                  <a:lnTo>
                    <a:pt x="11686412" y="9248522"/>
                  </a:lnTo>
                  <a:cubicBezTo>
                    <a:pt x="11762358" y="9159622"/>
                    <a:pt x="11957557" y="9066150"/>
                    <a:pt x="11846559" y="8991601"/>
                  </a:cubicBezTo>
                  <a:lnTo>
                    <a:pt x="11846559" y="8991601"/>
                  </a:lnTo>
                  <a:lnTo>
                    <a:pt x="11834748" y="8991728"/>
                  </a:lnTo>
                  <a:cubicBezTo>
                    <a:pt x="11763882" y="8991728"/>
                    <a:pt x="11731624" y="8978774"/>
                    <a:pt x="11738482" y="8952739"/>
                  </a:cubicBezTo>
                  <a:cubicBezTo>
                    <a:pt x="11804268" y="8944865"/>
                    <a:pt x="11735180" y="8891398"/>
                    <a:pt x="11814555" y="8888223"/>
                  </a:cubicBezTo>
                  <a:cubicBezTo>
                    <a:pt x="11829287" y="8894318"/>
                    <a:pt x="11841098" y="8896731"/>
                    <a:pt x="11851385" y="8896731"/>
                  </a:cubicBezTo>
                  <a:cubicBezTo>
                    <a:pt x="11870943" y="8896731"/>
                    <a:pt x="11884659" y="8887968"/>
                    <a:pt x="11901042" y="8879205"/>
                  </a:cubicBezTo>
                  <a:cubicBezTo>
                    <a:pt x="11917425" y="8870442"/>
                    <a:pt x="11936602" y="8861679"/>
                    <a:pt x="11967209" y="8861679"/>
                  </a:cubicBezTo>
                  <a:cubicBezTo>
                    <a:pt x="11987275" y="8861679"/>
                    <a:pt x="12012040" y="8865489"/>
                    <a:pt x="12044171" y="8875395"/>
                  </a:cubicBezTo>
                  <a:cubicBezTo>
                    <a:pt x="12075794" y="8829294"/>
                    <a:pt x="12203556" y="8798433"/>
                    <a:pt x="12082525" y="8772017"/>
                  </a:cubicBezTo>
                  <a:lnTo>
                    <a:pt x="12082525" y="8772017"/>
                  </a:lnTo>
                  <a:cubicBezTo>
                    <a:pt x="12008993" y="8806053"/>
                    <a:pt x="11912092" y="8812530"/>
                    <a:pt x="11813158" y="8812530"/>
                  </a:cubicBezTo>
                  <a:cubicBezTo>
                    <a:pt x="11782297" y="8812530"/>
                    <a:pt x="11751182" y="8811895"/>
                    <a:pt x="11720575" y="8811261"/>
                  </a:cubicBezTo>
                  <a:lnTo>
                    <a:pt x="11630659" y="8809991"/>
                  </a:lnTo>
                  <a:cubicBezTo>
                    <a:pt x="11570842" y="8809991"/>
                    <a:pt x="11515470" y="8812658"/>
                    <a:pt x="11470258" y="8823580"/>
                  </a:cubicBezTo>
                  <a:cubicBezTo>
                    <a:pt x="11470385" y="8810753"/>
                    <a:pt x="11439270" y="8808213"/>
                    <a:pt x="11431904" y="8797799"/>
                  </a:cubicBezTo>
                  <a:cubicBezTo>
                    <a:pt x="11488038" y="8749919"/>
                    <a:pt x="11513692" y="8775574"/>
                    <a:pt x="11393804" y="8746237"/>
                  </a:cubicBezTo>
                  <a:lnTo>
                    <a:pt x="11393804" y="8746237"/>
                  </a:lnTo>
                  <a:lnTo>
                    <a:pt x="11434571" y="8746744"/>
                  </a:lnTo>
                  <a:cubicBezTo>
                    <a:pt x="11753087" y="8746744"/>
                    <a:pt x="11813158" y="8659495"/>
                    <a:pt x="12013818" y="8617077"/>
                  </a:cubicBezTo>
                  <a:lnTo>
                    <a:pt x="12030074" y="8617077"/>
                  </a:lnTo>
                  <a:cubicBezTo>
                    <a:pt x="12117196" y="8617077"/>
                    <a:pt x="12213081" y="8609711"/>
                    <a:pt x="12291821" y="8597138"/>
                  </a:cubicBezTo>
                  <a:lnTo>
                    <a:pt x="12291821" y="8597138"/>
                  </a:lnTo>
                  <a:lnTo>
                    <a:pt x="12291821" y="8521700"/>
                  </a:lnTo>
                  <a:lnTo>
                    <a:pt x="12291821" y="8521700"/>
                  </a:lnTo>
                  <a:cubicBezTo>
                    <a:pt x="12208255" y="8535924"/>
                    <a:pt x="12088748" y="8537956"/>
                    <a:pt x="11967336" y="8539353"/>
                  </a:cubicBezTo>
                  <a:cubicBezTo>
                    <a:pt x="11985751" y="8498840"/>
                    <a:pt x="11919965" y="8486648"/>
                    <a:pt x="11852782" y="8474710"/>
                  </a:cubicBezTo>
                  <a:cubicBezTo>
                    <a:pt x="11839955" y="8525128"/>
                    <a:pt x="11639803" y="8513699"/>
                    <a:pt x="11584939" y="8578088"/>
                  </a:cubicBezTo>
                  <a:cubicBezTo>
                    <a:pt x="11530837" y="8483219"/>
                    <a:pt x="11912599" y="8453628"/>
                    <a:pt x="11699746" y="8384286"/>
                  </a:cubicBezTo>
                  <a:cubicBezTo>
                    <a:pt x="11780138" y="8381746"/>
                    <a:pt x="11823953" y="8349996"/>
                    <a:pt x="11879452" y="8349996"/>
                  </a:cubicBezTo>
                  <a:cubicBezTo>
                    <a:pt x="11894819" y="8349996"/>
                    <a:pt x="11911075" y="8352409"/>
                    <a:pt x="11929363" y="8358632"/>
                  </a:cubicBezTo>
                  <a:cubicBezTo>
                    <a:pt x="11917679" y="8384794"/>
                    <a:pt x="11852781" y="8392922"/>
                    <a:pt x="11814428" y="8410194"/>
                  </a:cubicBezTo>
                  <a:cubicBezTo>
                    <a:pt x="12009372" y="8405240"/>
                    <a:pt x="12171806" y="8390000"/>
                    <a:pt x="12291694" y="8368030"/>
                  </a:cubicBezTo>
                  <a:lnTo>
                    <a:pt x="12291694" y="8368030"/>
                  </a:lnTo>
                  <a:lnTo>
                    <a:pt x="12291694" y="8317484"/>
                  </a:lnTo>
                  <a:lnTo>
                    <a:pt x="12209017" y="8316087"/>
                  </a:lnTo>
                  <a:cubicBezTo>
                    <a:pt x="12143358" y="8316087"/>
                    <a:pt x="12070333" y="8319516"/>
                    <a:pt x="11967209" y="8332597"/>
                  </a:cubicBezTo>
                  <a:cubicBezTo>
                    <a:pt x="11948667" y="8281543"/>
                    <a:pt x="12094971" y="8184134"/>
                    <a:pt x="11967209" y="8151749"/>
                  </a:cubicBezTo>
                  <a:lnTo>
                    <a:pt x="11967209" y="8151749"/>
                  </a:lnTo>
                  <a:cubicBezTo>
                    <a:pt x="11951715" y="8184642"/>
                    <a:pt x="11930252" y="8215122"/>
                    <a:pt x="11814428" y="8242173"/>
                  </a:cubicBezTo>
                  <a:cubicBezTo>
                    <a:pt x="11787122" y="8199628"/>
                    <a:pt x="11572620" y="8220456"/>
                    <a:pt x="11622784" y="8151749"/>
                  </a:cubicBezTo>
                  <a:cubicBezTo>
                    <a:pt x="12115037" y="8112887"/>
                    <a:pt x="12120497" y="7950581"/>
                    <a:pt x="11929363" y="7802880"/>
                  </a:cubicBezTo>
                  <a:cubicBezTo>
                    <a:pt x="12132181" y="7789673"/>
                    <a:pt x="12080746" y="7690486"/>
                    <a:pt x="12158852" y="7634860"/>
                  </a:cubicBezTo>
                  <a:cubicBezTo>
                    <a:pt x="12125196" y="7627493"/>
                    <a:pt x="12097130" y="7624700"/>
                    <a:pt x="12072872" y="7624700"/>
                  </a:cubicBezTo>
                  <a:cubicBezTo>
                    <a:pt x="12031343" y="7624700"/>
                    <a:pt x="12000737" y="7632955"/>
                    <a:pt x="11972162" y="7641337"/>
                  </a:cubicBezTo>
                  <a:cubicBezTo>
                    <a:pt x="11943587" y="7649718"/>
                    <a:pt x="11916917" y="7657974"/>
                    <a:pt x="11883134" y="7657974"/>
                  </a:cubicBezTo>
                  <a:cubicBezTo>
                    <a:pt x="11863322" y="7657974"/>
                    <a:pt x="11840970" y="7655180"/>
                    <a:pt x="11814428" y="7647814"/>
                  </a:cubicBezTo>
                  <a:cubicBezTo>
                    <a:pt x="11829159" y="7631177"/>
                    <a:pt x="11841987" y="7626478"/>
                    <a:pt x="11860021" y="7626478"/>
                  </a:cubicBezTo>
                  <a:cubicBezTo>
                    <a:pt x="11882754" y="7626478"/>
                    <a:pt x="11913869" y="7634098"/>
                    <a:pt x="11967209" y="7634987"/>
                  </a:cubicBezTo>
                  <a:cubicBezTo>
                    <a:pt x="11899899" y="7570470"/>
                    <a:pt x="12003658" y="7528815"/>
                    <a:pt x="12005817" y="7454139"/>
                  </a:cubicBezTo>
                  <a:lnTo>
                    <a:pt x="12053442" y="7456425"/>
                  </a:lnTo>
                  <a:cubicBezTo>
                    <a:pt x="12127991" y="7456425"/>
                    <a:pt x="12174092" y="7437756"/>
                    <a:pt x="12211176" y="7419214"/>
                  </a:cubicBezTo>
                  <a:cubicBezTo>
                    <a:pt x="12240640" y="7404355"/>
                    <a:pt x="12264262" y="7389495"/>
                    <a:pt x="12291820" y="7384162"/>
                  </a:cubicBezTo>
                  <a:lnTo>
                    <a:pt x="12291820" y="7384162"/>
                  </a:lnTo>
                  <a:lnTo>
                    <a:pt x="12291820" y="7253478"/>
                  </a:lnTo>
                  <a:lnTo>
                    <a:pt x="12291820" y="7253478"/>
                  </a:lnTo>
                  <a:cubicBezTo>
                    <a:pt x="12132689" y="7264527"/>
                    <a:pt x="12019025" y="7290816"/>
                    <a:pt x="11929489" y="7325233"/>
                  </a:cubicBezTo>
                  <a:cubicBezTo>
                    <a:pt x="11941427" y="7307835"/>
                    <a:pt x="11983591" y="7300723"/>
                    <a:pt x="11967335" y="7273672"/>
                  </a:cubicBezTo>
                  <a:lnTo>
                    <a:pt x="11938887" y="7273164"/>
                  </a:lnTo>
                  <a:cubicBezTo>
                    <a:pt x="11862814" y="7273164"/>
                    <a:pt x="11863449" y="7286880"/>
                    <a:pt x="11869418" y="7300595"/>
                  </a:cubicBezTo>
                  <a:cubicBezTo>
                    <a:pt x="11875388" y="7314311"/>
                    <a:pt x="11886309" y="7328027"/>
                    <a:pt x="11830937" y="7328027"/>
                  </a:cubicBezTo>
                  <a:cubicBezTo>
                    <a:pt x="11817221" y="7328027"/>
                    <a:pt x="11799314" y="7327138"/>
                    <a:pt x="11776327" y="7325233"/>
                  </a:cubicBezTo>
                  <a:lnTo>
                    <a:pt x="11776327" y="7325233"/>
                  </a:lnTo>
                  <a:cubicBezTo>
                    <a:pt x="11994640" y="7415530"/>
                    <a:pt x="11582652" y="7460489"/>
                    <a:pt x="11508484" y="7531990"/>
                  </a:cubicBezTo>
                  <a:cubicBezTo>
                    <a:pt x="11451968" y="7520941"/>
                    <a:pt x="11453239" y="7490461"/>
                    <a:pt x="11432157" y="7467474"/>
                  </a:cubicBezTo>
                  <a:cubicBezTo>
                    <a:pt x="11518771" y="7456552"/>
                    <a:pt x="11537059" y="7422389"/>
                    <a:pt x="11585318" y="7422389"/>
                  </a:cubicBezTo>
                  <a:cubicBezTo>
                    <a:pt x="11604241" y="7422389"/>
                    <a:pt x="11627737" y="7427595"/>
                    <a:pt x="11661646" y="7441566"/>
                  </a:cubicBezTo>
                  <a:cubicBezTo>
                    <a:pt x="11659487" y="7340855"/>
                    <a:pt x="11734289" y="7237350"/>
                    <a:pt x="11852908" y="7144513"/>
                  </a:cubicBezTo>
                  <a:cubicBezTo>
                    <a:pt x="11935839" y="7184644"/>
                    <a:pt x="12076427" y="7185533"/>
                    <a:pt x="12158977" y="7196075"/>
                  </a:cubicBezTo>
                  <a:cubicBezTo>
                    <a:pt x="12214349" y="7174104"/>
                    <a:pt x="12243686" y="7143243"/>
                    <a:pt x="12291820" y="7118731"/>
                  </a:cubicBezTo>
                  <a:lnTo>
                    <a:pt x="12291820" y="7118731"/>
                  </a:lnTo>
                  <a:lnTo>
                    <a:pt x="12291820" y="6988810"/>
                  </a:lnTo>
                  <a:lnTo>
                    <a:pt x="12291820" y="6988810"/>
                  </a:lnTo>
                  <a:cubicBezTo>
                    <a:pt x="12281913" y="6989572"/>
                    <a:pt x="12270991" y="6989953"/>
                    <a:pt x="12251434" y="6989953"/>
                  </a:cubicBezTo>
                  <a:lnTo>
                    <a:pt x="12235177" y="6989445"/>
                  </a:lnTo>
                  <a:cubicBezTo>
                    <a:pt x="12234415" y="6949949"/>
                    <a:pt x="12251560" y="6916548"/>
                    <a:pt x="12291820" y="6891020"/>
                  </a:cubicBezTo>
                  <a:lnTo>
                    <a:pt x="12291820" y="6891020"/>
                  </a:lnTo>
                  <a:lnTo>
                    <a:pt x="12291820" y="6890766"/>
                  </a:lnTo>
                  <a:lnTo>
                    <a:pt x="12286232" y="6021324"/>
                  </a:lnTo>
                  <a:lnTo>
                    <a:pt x="12273786" y="6020816"/>
                  </a:lnTo>
                  <a:cubicBezTo>
                    <a:pt x="12177266" y="5927217"/>
                    <a:pt x="12263753" y="5912866"/>
                    <a:pt x="12235178" y="5814060"/>
                  </a:cubicBezTo>
                  <a:cubicBezTo>
                    <a:pt x="12122529" y="5812790"/>
                    <a:pt x="11962255" y="5760974"/>
                    <a:pt x="12082397" y="5723636"/>
                  </a:cubicBezTo>
                  <a:lnTo>
                    <a:pt x="12082397" y="5723636"/>
                  </a:lnTo>
                  <a:cubicBezTo>
                    <a:pt x="12088874" y="5742813"/>
                    <a:pt x="12068808" y="5771261"/>
                    <a:pt x="12120751" y="5775325"/>
                  </a:cubicBezTo>
                  <a:cubicBezTo>
                    <a:pt x="12149834" y="5694935"/>
                    <a:pt x="12045186" y="5658612"/>
                    <a:pt x="11917043" y="5658612"/>
                  </a:cubicBezTo>
                  <a:lnTo>
                    <a:pt x="11890754" y="5659120"/>
                  </a:lnTo>
                  <a:cubicBezTo>
                    <a:pt x="11952730" y="5641213"/>
                    <a:pt x="12088112" y="5648199"/>
                    <a:pt x="12120751" y="5620386"/>
                  </a:cubicBezTo>
                  <a:cubicBezTo>
                    <a:pt x="11993497" y="5611623"/>
                    <a:pt x="12106146" y="5521833"/>
                    <a:pt x="11967462" y="5517135"/>
                  </a:cubicBezTo>
                  <a:lnTo>
                    <a:pt x="11967462" y="5517135"/>
                  </a:lnTo>
                  <a:cubicBezTo>
                    <a:pt x="11871323" y="5541264"/>
                    <a:pt x="12047853" y="5584191"/>
                    <a:pt x="11890880" y="5594478"/>
                  </a:cubicBezTo>
                  <a:cubicBezTo>
                    <a:pt x="11882499" y="5575936"/>
                    <a:pt x="11827888" y="5572761"/>
                    <a:pt x="11814680" y="5555869"/>
                  </a:cubicBezTo>
                  <a:cubicBezTo>
                    <a:pt x="11851002" y="5533517"/>
                    <a:pt x="11956032" y="5534533"/>
                    <a:pt x="11929488" y="5491226"/>
                  </a:cubicBezTo>
                  <a:cubicBezTo>
                    <a:pt x="11917042" y="5483480"/>
                    <a:pt x="11903707" y="5480939"/>
                    <a:pt x="11890245" y="5480939"/>
                  </a:cubicBezTo>
                  <a:cubicBezTo>
                    <a:pt x="11876783" y="5480939"/>
                    <a:pt x="11863067" y="5483480"/>
                    <a:pt x="11849859" y="5486019"/>
                  </a:cubicBezTo>
                  <a:lnTo>
                    <a:pt x="11811759" y="5491099"/>
                  </a:lnTo>
                  <a:cubicBezTo>
                    <a:pt x="11798551" y="5491099"/>
                    <a:pt x="11786486" y="5487924"/>
                    <a:pt x="11782168" y="5470398"/>
                  </a:cubicBezTo>
                  <a:lnTo>
                    <a:pt x="11797281" y="5467858"/>
                  </a:lnTo>
                  <a:cubicBezTo>
                    <a:pt x="11804393" y="5467858"/>
                    <a:pt x="11812394" y="5469763"/>
                    <a:pt x="11821284" y="5471541"/>
                  </a:cubicBezTo>
                  <a:lnTo>
                    <a:pt x="11850621" y="5475224"/>
                  </a:lnTo>
                  <a:cubicBezTo>
                    <a:pt x="11862813" y="5475224"/>
                    <a:pt x="11876275" y="5472811"/>
                    <a:pt x="11890753" y="5465191"/>
                  </a:cubicBezTo>
                  <a:cubicBezTo>
                    <a:pt x="11796265" y="5400040"/>
                    <a:pt x="11896975" y="5292217"/>
                    <a:pt x="11776325" y="5258562"/>
                  </a:cubicBezTo>
                  <a:cubicBezTo>
                    <a:pt x="11816076" y="5228844"/>
                    <a:pt x="11925043" y="5222622"/>
                    <a:pt x="11967333" y="5194047"/>
                  </a:cubicBezTo>
                  <a:lnTo>
                    <a:pt x="11853160" y="5193919"/>
                  </a:lnTo>
                  <a:lnTo>
                    <a:pt x="11782421" y="5193411"/>
                  </a:lnTo>
                  <a:cubicBezTo>
                    <a:pt x="11715873" y="5193411"/>
                    <a:pt x="11656056" y="5195697"/>
                    <a:pt x="11622909" y="5207000"/>
                  </a:cubicBezTo>
                  <a:cubicBezTo>
                    <a:pt x="11643610" y="5188712"/>
                    <a:pt x="11581380" y="5142230"/>
                    <a:pt x="11657961" y="5142230"/>
                  </a:cubicBezTo>
                  <a:lnTo>
                    <a:pt x="11661644" y="5142357"/>
                  </a:lnTo>
                  <a:cubicBezTo>
                    <a:pt x="11685139" y="5155185"/>
                    <a:pt x="11710285" y="5162804"/>
                    <a:pt x="11737082" y="5162804"/>
                  </a:cubicBezTo>
                  <a:cubicBezTo>
                    <a:pt x="11761466" y="5162804"/>
                    <a:pt x="11787247" y="5156581"/>
                    <a:pt x="11814552" y="5142357"/>
                  </a:cubicBezTo>
                  <a:lnTo>
                    <a:pt x="11814552" y="5142357"/>
                  </a:lnTo>
                  <a:lnTo>
                    <a:pt x="11773658" y="5143247"/>
                  </a:lnTo>
                  <a:cubicBezTo>
                    <a:pt x="11709777" y="5143247"/>
                    <a:pt x="11669137" y="5135373"/>
                    <a:pt x="11661644" y="5116450"/>
                  </a:cubicBezTo>
                  <a:lnTo>
                    <a:pt x="11661644" y="5116450"/>
                  </a:lnTo>
                  <a:cubicBezTo>
                    <a:pt x="11686282" y="5123435"/>
                    <a:pt x="11699998" y="5125721"/>
                    <a:pt x="11710920" y="5125721"/>
                  </a:cubicBezTo>
                  <a:lnTo>
                    <a:pt x="11743305" y="5121022"/>
                  </a:lnTo>
                  <a:cubicBezTo>
                    <a:pt x="11756640" y="5118736"/>
                    <a:pt x="11775182" y="5116323"/>
                    <a:pt x="11809472" y="5116323"/>
                  </a:cubicBezTo>
                  <a:lnTo>
                    <a:pt x="11814679" y="5116323"/>
                  </a:lnTo>
                  <a:cubicBezTo>
                    <a:pt x="11820521" y="5084319"/>
                    <a:pt x="11794994" y="5062729"/>
                    <a:pt x="11738606" y="5051680"/>
                  </a:cubicBezTo>
                  <a:cubicBezTo>
                    <a:pt x="11719810" y="5066920"/>
                    <a:pt x="11697331" y="5080890"/>
                    <a:pt x="11661771" y="5090415"/>
                  </a:cubicBezTo>
                  <a:cubicBezTo>
                    <a:pt x="11616305" y="5062729"/>
                    <a:pt x="11495782" y="5060316"/>
                    <a:pt x="11432155" y="5038599"/>
                  </a:cubicBezTo>
                  <a:cubicBezTo>
                    <a:pt x="11486130" y="5021708"/>
                    <a:pt x="11569569" y="4970273"/>
                    <a:pt x="11432155" y="4961256"/>
                  </a:cubicBezTo>
                  <a:cubicBezTo>
                    <a:pt x="11384276" y="5044187"/>
                    <a:pt x="11238353" y="5055998"/>
                    <a:pt x="11278866" y="5129277"/>
                  </a:cubicBezTo>
                  <a:cubicBezTo>
                    <a:pt x="11203301" y="5150994"/>
                    <a:pt x="10997307" y="5128896"/>
                    <a:pt x="11049631" y="5193793"/>
                  </a:cubicBezTo>
                  <a:cubicBezTo>
                    <a:pt x="11062077" y="5201540"/>
                    <a:pt x="11075285" y="5204080"/>
                    <a:pt x="11088747" y="5204080"/>
                  </a:cubicBezTo>
                  <a:cubicBezTo>
                    <a:pt x="11102209" y="5204080"/>
                    <a:pt x="11115798" y="5201540"/>
                    <a:pt x="11129006" y="5199000"/>
                  </a:cubicBezTo>
                  <a:lnTo>
                    <a:pt x="11167106" y="5193920"/>
                  </a:lnTo>
                  <a:cubicBezTo>
                    <a:pt x="11180314" y="5193920"/>
                    <a:pt x="11192379" y="5197095"/>
                    <a:pt x="11202539" y="5206874"/>
                  </a:cubicBezTo>
                  <a:cubicBezTo>
                    <a:pt x="11088366" y="5208017"/>
                    <a:pt x="11108813" y="5242815"/>
                    <a:pt x="11175107" y="5242815"/>
                  </a:cubicBezTo>
                  <a:cubicBezTo>
                    <a:pt x="11194030" y="5242815"/>
                    <a:pt x="11216636" y="5240021"/>
                    <a:pt x="11240893" y="5232782"/>
                  </a:cubicBezTo>
                  <a:lnTo>
                    <a:pt x="11240893" y="5232782"/>
                  </a:lnTo>
                  <a:cubicBezTo>
                    <a:pt x="11286359" y="5271263"/>
                    <a:pt x="11251688" y="5276851"/>
                    <a:pt x="11202539" y="5310252"/>
                  </a:cubicBezTo>
                  <a:lnTo>
                    <a:pt x="11241020" y="5314062"/>
                  </a:lnTo>
                  <a:cubicBezTo>
                    <a:pt x="11263626" y="5314062"/>
                    <a:pt x="11283438" y="5310252"/>
                    <a:pt x="11299948" y="5306315"/>
                  </a:cubicBezTo>
                  <a:cubicBezTo>
                    <a:pt x="11316458" y="5302378"/>
                    <a:pt x="11329667" y="5298568"/>
                    <a:pt x="11347573" y="5298568"/>
                  </a:cubicBezTo>
                  <a:lnTo>
                    <a:pt x="11355447" y="5310125"/>
                  </a:lnTo>
                  <a:cubicBezTo>
                    <a:pt x="11355447" y="5323079"/>
                    <a:pt x="11386816" y="5325492"/>
                    <a:pt x="11394309" y="5336033"/>
                  </a:cubicBezTo>
                  <a:cubicBezTo>
                    <a:pt x="11360400" y="5346955"/>
                    <a:pt x="11302234" y="5349749"/>
                    <a:pt x="11235941" y="5349749"/>
                  </a:cubicBezTo>
                  <a:lnTo>
                    <a:pt x="11164440" y="5348987"/>
                  </a:lnTo>
                  <a:cubicBezTo>
                    <a:pt x="11173710" y="5306823"/>
                    <a:pt x="11088621" y="5309617"/>
                    <a:pt x="10973050" y="5284344"/>
                  </a:cubicBezTo>
                  <a:cubicBezTo>
                    <a:pt x="10973558" y="5267072"/>
                    <a:pt x="11040360" y="5272406"/>
                    <a:pt x="11049758" y="5258436"/>
                  </a:cubicBezTo>
                  <a:cubicBezTo>
                    <a:pt x="11024993" y="5251451"/>
                    <a:pt x="11011150" y="5249038"/>
                    <a:pt x="11000228" y="5249038"/>
                  </a:cubicBezTo>
                  <a:cubicBezTo>
                    <a:pt x="10989305" y="5249038"/>
                    <a:pt x="10981051" y="5251451"/>
                    <a:pt x="10967589" y="5253737"/>
                  </a:cubicBezTo>
                  <a:cubicBezTo>
                    <a:pt x="10954127" y="5256023"/>
                    <a:pt x="10935584" y="5258436"/>
                    <a:pt x="10901295" y="5258436"/>
                  </a:cubicBezTo>
                  <a:lnTo>
                    <a:pt x="10896469" y="5258436"/>
                  </a:lnTo>
                  <a:cubicBezTo>
                    <a:pt x="10908280" y="5241037"/>
                    <a:pt x="10950825" y="5233798"/>
                    <a:pt x="10934442" y="5206747"/>
                  </a:cubicBezTo>
                  <a:cubicBezTo>
                    <a:pt x="10879324" y="5193412"/>
                    <a:pt x="10839192" y="5188332"/>
                    <a:pt x="10804267" y="5188332"/>
                  </a:cubicBezTo>
                  <a:cubicBezTo>
                    <a:pt x="10736703" y="5188332"/>
                    <a:pt x="10688951" y="5207001"/>
                    <a:pt x="10590272" y="5219701"/>
                  </a:cubicBezTo>
                  <a:cubicBezTo>
                    <a:pt x="10664059" y="5174997"/>
                    <a:pt x="10642216" y="5094098"/>
                    <a:pt x="10563729" y="5094098"/>
                  </a:cubicBezTo>
                  <a:cubicBezTo>
                    <a:pt x="10548997" y="5094098"/>
                    <a:pt x="10532360" y="5096892"/>
                    <a:pt x="10513945" y="5103369"/>
                  </a:cubicBezTo>
                  <a:cubicBezTo>
                    <a:pt x="10523597" y="5029963"/>
                    <a:pt x="10525883" y="5049902"/>
                    <a:pt x="10666853" y="5038853"/>
                  </a:cubicBezTo>
                  <a:cubicBezTo>
                    <a:pt x="10532233" y="4979798"/>
                    <a:pt x="10488037" y="4935094"/>
                    <a:pt x="10475718" y="4858005"/>
                  </a:cubicBezTo>
                  <a:cubicBezTo>
                    <a:pt x="10456922" y="4869308"/>
                    <a:pt x="10435332" y="4873880"/>
                    <a:pt x="10414250" y="4873880"/>
                  </a:cubicBezTo>
                  <a:cubicBezTo>
                    <a:pt x="10334367" y="4873880"/>
                    <a:pt x="10260199" y="4808602"/>
                    <a:pt x="10361037" y="4793362"/>
                  </a:cubicBezTo>
                  <a:lnTo>
                    <a:pt x="10361037" y="4793362"/>
                  </a:lnTo>
                  <a:cubicBezTo>
                    <a:pt x="10439015" y="4797172"/>
                    <a:pt x="10435967" y="4828287"/>
                    <a:pt x="10514071" y="4832097"/>
                  </a:cubicBezTo>
                  <a:cubicBezTo>
                    <a:pt x="10551028" y="4746372"/>
                    <a:pt x="10484480" y="4745356"/>
                    <a:pt x="10512420" y="4690111"/>
                  </a:cubicBezTo>
                  <a:cubicBezTo>
                    <a:pt x="10264136" y="4690111"/>
                    <a:pt x="10478765" y="4770883"/>
                    <a:pt x="10245975" y="4780535"/>
                  </a:cubicBezTo>
                  <a:cubicBezTo>
                    <a:pt x="10227052" y="4718051"/>
                    <a:pt x="10052045" y="4708272"/>
                    <a:pt x="10016486" y="4651376"/>
                  </a:cubicBezTo>
                  <a:cubicBezTo>
                    <a:pt x="10098781" y="4634739"/>
                    <a:pt x="10151741" y="4665219"/>
                    <a:pt x="10125198" y="4599306"/>
                  </a:cubicBezTo>
                  <a:lnTo>
                    <a:pt x="10114529" y="4599179"/>
                  </a:lnTo>
                  <a:cubicBezTo>
                    <a:pt x="10055348" y="4599179"/>
                    <a:pt x="10052045" y="4617720"/>
                    <a:pt x="10016358" y="4625468"/>
                  </a:cubicBezTo>
                  <a:cubicBezTo>
                    <a:pt x="10057888" y="4592448"/>
                    <a:pt x="9900027" y="4563873"/>
                    <a:pt x="10016358" y="4547998"/>
                  </a:cubicBezTo>
                  <a:lnTo>
                    <a:pt x="10016358" y="4547998"/>
                  </a:lnTo>
                  <a:cubicBezTo>
                    <a:pt x="10040362" y="4564126"/>
                    <a:pt x="10065127" y="4570350"/>
                    <a:pt x="10089383" y="4570350"/>
                  </a:cubicBezTo>
                  <a:cubicBezTo>
                    <a:pt x="10131293" y="4570350"/>
                    <a:pt x="10172188" y="4552062"/>
                    <a:pt x="10207620" y="4535044"/>
                  </a:cubicBezTo>
                  <a:cubicBezTo>
                    <a:pt x="10231242" y="4552951"/>
                    <a:pt x="10354687" y="4537076"/>
                    <a:pt x="10360655" y="4560952"/>
                  </a:cubicBezTo>
                  <a:cubicBezTo>
                    <a:pt x="10376912" y="4602735"/>
                    <a:pt x="10310490" y="4672712"/>
                    <a:pt x="10437363" y="4677284"/>
                  </a:cubicBezTo>
                  <a:cubicBezTo>
                    <a:pt x="10479019" y="4624071"/>
                    <a:pt x="10458826" y="4559301"/>
                    <a:pt x="10536931" y="4559301"/>
                  </a:cubicBezTo>
                  <a:lnTo>
                    <a:pt x="10551917" y="4560825"/>
                  </a:lnTo>
                  <a:cubicBezTo>
                    <a:pt x="10433553" y="4516883"/>
                    <a:pt x="10494513" y="4491864"/>
                    <a:pt x="10590144" y="4457447"/>
                  </a:cubicBezTo>
                  <a:lnTo>
                    <a:pt x="10558394" y="4455923"/>
                  </a:lnTo>
                  <a:cubicBezTo>
                    <a:pt x="10490830" y="4455923"/>
                    <a:pt x="10504546" y="4483228"/>
                    <a:pt x="10437490" y="4483355"/>
                  </a:cubicBezTo>
                  <a:cubicBezTo>
                    <a:pt x="10388341" y="4439794"/>
                    <a:pt x="10365100" y="4427856"/>
                    <a:pt x="10334239" y="4427856"/>
                  </a:cubicBezTo>
                  <a:cubicBezTo>
                    <a:pt x="10315570" y="4427856"/>
                    <a:pt x="10294234" y="4432174"/>
                    <a:pt x="10262738" y="4436492"/>
                  </a:cubicBezTo>
                  <a:cubicBezTo>
                    <a:pt x="10231242" y="4440810"/>
                    <a:pt x="10189586" y="4445128"/>
                    <a:pt x="10130531" y="4445128"/>
                  </a:cubicBezTo>
                  <a:lnTo>
                    <a:pt x="10093066" y="4444619"/>
                  </a:lnTo>
                  <a:cubicBezTo>
                    <a:pt x="10103226" y="4389755"/>
                    <a:pt x="10113513" y="4334637"/>
                    <a:pt x="9979148" y="4328414"/>
                  </a:cubicBezTo>
                  <a:lnTo>
                    <a:pt x="9979148" y="4328414"/>
                  </a:lnTo>
                  <a:lnTo>
                    <a:pt x="10009374" y="4329176"/>
                  </a:lnTo>
                  <a:cubicBezTo>
                    <a:pt x="10091289" y="4329176"/>
                    <a:pt x="10083795" y="4309492"/>
                    <a:pt x="10081129" y="4289933"/>
                  </a:cubicBezTo>
                  <a:cubicBezTo>
                    <a:pt x="10078462" y="4270375"/>
                    <a:pt x="10080621" y="4250691"/>
                    <a:pt x="10182094" y="4250691"/>
                  </a:cubicBezTo>
                  <a:lnTo>
                    <a:pt x="10207875" y="4251072"/>
                  </a:lnTo>
                  <a:cubicBezTo>
                    <a:pt x="10271503" y="4291457"/>
                    <a:pt x="10065508" y="4303650"/>
                    <a:pt x="10169521" y="4315587"/>
                  </a:cubicBezTo>
                  <a:cubicBezTo>
                    <a:pt x="10238355" y="4291330"/>
                    <a:pt x="10396470" y="4297426"/>
                    <a:pt x="10360910" y="4237991"/>
                  </a:cubicBezTo>
                  <a:lnTo>
                    <a:pt x="10360910" y="4237991"/>
                  </a:lnTo>
                  <a:lnTo>
                    <a:pt x="10300331" y="4238753"/>
                  </a:lnTo>
                  <a:cubicBezTo>
                    <a:pt x="10230354" y="4238753"/>
                    <a:pt x="10173966" y="4234307"/>
                    <a:pt x="10169521" y="4212082"/>
                  </a:cubicBezTo>
                  <a:cubicBezTo>
                    <a:pt x="10179681" y="4204970"/>
                    <a:pt x="10193397" y="4202557"/>
                    <a:pt x="10208256" y="4202557"/>
                  </a:cubicBezTo>
                  <a:cubicBezTo>
                    <a:pt x="10222607" y="4202557"/>
                    <a:pt x="10238355" y="4204717"/>
                    <a:pt x="10253214" y="4206875"/>
                  </a:cubicBezTo>
                  <a:lnTo>
                    <a:pt x="10294107" y="4211320"/>
                  </a:lnTo>
                  <a:cubicBezTo>
                    <a:pt x="10312523" y="4211320"/>
                    <a:pt x="10324461" y="4205860"/>
                    <a:pt x="10322301" y="4186301"/>
                  </a:cubicBezTo>
                  <a:cubicBezTo>
                    <a:pt x="10211430" y="4184778"/>
                    <a:pt x="10144882" y="4177411"/>
                    <a:pt x="10086716" y="4177411"/>
                  </a:cubicBezTo>
                  <a:cubicBezTo>
                    <a:pt x="10028677" y="4177411"/>
                    <a:pt x="9978893" y="4184650"/>
                    <a:pt x="9901550" y="4212082"/>
                  </a:cubicBezTo>
                  <a:cubicBezTo>
                    <a:pt x="9866244" y="4153917"/>
                    <a:pt x="9999848" y="4139057"/>
                    <a:pt x="10133579" y="4139057"/>
                  </a:cubicBezTo>
                  <a:cubicBezTo>
                    <a:pt x="10204953" y="4139057"/>
                    <a:pt x="10276454" y="4143375"/>
                    <a:pt x="10322301" y="4147567"/>
                  </a:cubicBezTo>
                  <a:cubicBezTo>
                    <a:pt x="10295123" y="4108070"/>
                    <a:pt x="10361798" y="4100576"/>
                    <a:pt x="10360909" y="4069970"/>
                  </a:cubicBezTo>
                  <a:lnTo>
                    <a:pt x="10360909" y="4069970"/>
                  </a:lnTo>
                  <a:cubicBezTo>
                    <a:pt x="10323190" y="4087115"/>
                    <a:pt x="10290297" y="4093592"/>
                    <a:pt x="10261468" y="4093592"/>
                  </a:cubicBezTo>
                  <a:cubicBezTo>
                    <a:pt x="10216890" y="4093592"/>
                    <a:pt x="10182474" y="4077970"/>
                    <a:pt x="10155549" y="4062350"/>
                  </a:cubicBezTo>
                  <a:cubicBezTo>
                    <a:pt x="10128624" y="4046729"/>
                    <a:pt x="10109321" y="4031235"/>
                    <a:pt x="10093193" y="4031235"/>
                  </a:cubicBezTo>
                  <a:cubicBezTo>
                    <a:pt x="10093193" y="4031235"/>
                    <a:pt x="10093065" y="4031235"/>
                    <a:pt x="10093065" y="4031235"/>
                  </a:cubicBezTo>
                  <a:cubicBezTo>
                    <a:pt x="10052934" y="4067811"/>
                    <a:pt x="10155931" y="4119881"/>
                    <a:pt x="10093065" y="4121658"/>
                  </a:cubicBezTo>
                  <a:cubicBezTo>
                    <a:pt x="10051283" y="4094607"/>
                    <a:pt x="10046202" y="4081654"/>
                    <a:pt x="10030582" y="4081654"/>
                  </a:cubicBezTo>
                  <a:cubicBezTo>
                    <a:pt x="10017374" y="4081654"/>
                    <a:pt x="9996673" y="4090925"/>
                    <a:pt x="9939903" y="4108832"/>
                  </a:cubicBezTo>
                  <a:cubicBezTo>
                    <a:pt x="9967335" y="4035680"/>
                    <a:pt x="9837922" y="3988817"/>
                    <a:pt x="10016485" y="3966592"/>
                  </a:cubicBezTo>
                  <a:lnTo>
                    <a:pt x="10016485" y="3966592"/>
                  </a:lnTo>
                  <a:cubicBezTo>
                    <a:pt x="9983465" y="3970529"/>
                    <a:pt x="9959462" y="3972053"/>
                    <a:pt x="9940793" y="3972053"/>
                  </a:cubicBezTo>
                  <a:cubicBezTo>
                    <a:pt x="9884150" y="3972053"/>
                    <a:pt x="9878436" y="3957701"/>
                    <a:pt x="9824969" y="3953637"/>
                  </a:cubicBezTo>
                  <a:cubicBezTo>
                    <a:pt x="9883388" y="3919601"/>
                    <a:pt x="9962256" y="3899535"/>
                    <a:pt x="10016358" y="3837305"/>
                  </a:cubicBezTo>
                  <a:lnTo>
                    <a:pt x="10016358" y="3837305"/>
                  </a:lnTo>
                  <a:lnTo>
                    <a:pt x="9955398" y="3838067"/>
                  </a:lnTo>
                  <a:cubicBezTo>
                    <a:pt x="9885802" y="3838067"/>
                    <a:pt x="9829795" y="3833495"/>
                    <a:pt x="9831573" y="3811016"/>
                  </a:cubicBezTo>
                  <a:lnTo>
                    <a:pt x="9843765" y="3810762"/>
                  </a:lnTo>
                  <a:cubicBezTo>
                    <a:pt x="9861799" y="3810762"/>
                    <a:pt x="9876912" y="3812794"/>
                    <a:pt x="9889485" y="3814953"/>
                  </a:cubicBezTo>
                  <a:cubicBezTo>
                    <a:pt x="9902058" y="3817112"/>
                    <a:pt x="9912345" y="3819017"/>
                    <a:pt x="9928728" y="3819017"/>
                  </a:cubicBezTo>
                  <a:lnTo>
                    <a:pt x="9939904" y="3811524"/>
                  </a:lnTo>
                  <a:cubicBezTo>
                    <a:pt x="9789155" y="3784854"/>
                    <a:pt x="9751182" y="3720211"/>
                    <a:pt x="9633707" y="3682365"/>
                  </a:cubicBezTo>
                  <a:lnTo>
                    <a:pt x="9633707" y="3682365"/>
                  </a:lnTo>
                  <a:cubicBezTo>
                    <a:pt x="9660251" y="3720465"/>
                    <a:pt x="9599799" y="3805809"/>
                    <a:pt x="9710034" y="3850386"/>
                  </a:cubicBezTo>
                  <a:cubicBezTo>
                    <a:pt x="9685904" y="3847084"/>
                    <a:pt x="9667363" y="3845560"/>
                    <a:pt x="9653266" y="3845560"/>
                  </a:cubicBezTo>
                  <a:cubicBezTo>
                    <a:pt x="9613388" y="3845560"/>
                    <a:pt x="9606784" y="3856736"/>
                    <a:pt x="9600307" y="3868039"/>
                  </a:cubicBezTo>
                  <a:cubicBezTo>
                    <a:pt x="9593830" y="3879342"/>
                    <a:pt x="9587099" y="3890518"/>
                    <a:pt x="9547221" y="3890518"/>
                  </a:cubicBezTo>
                  <a:lnTo>
                    <a:pt x="9519154" y="3889121"/>
                  </a:lnTo>
                  <a:cubicBezTo>
                    <a:pt x="9491087" y="3837813"/>
                    <a:pt x="9491087" y="3837178"/>
                    <a:pt x="9519154" y="3785870"/>
                  </a:cubicBezTo>
                  <a:lnTo>
                    <a:pt x="9365233" y="3785870"/>
                  </a:lnTo>
                  <a:cubicBezTo>
                    <a:pt x="9345929" y="3819144"/>
                    <a:pt x="9349104" y="3833749"/>
                    <a:pt x="9288906" y="3876294"/>
                  </a:cubicBezTo>
                  <a:lnTo>
                    <a:pt x="9347072" y="3896487"/>
                  </a:lnTo>
                  <a:lnTo>
                    <a:pt x="9359772" y="3899916"/>
                  </a:lnTo>
                  <a:lnTo>
                    <a:pt x="9365233" y="3901948"/>
                  </a:lnTo>
                  <a:lnTo>
                    <a:pt x="9353168" y="3898392"/>
                  </a:lnTo>
                  <a:lnTo>
                    <a:pt x="9347072" y="3896614"/>
                  </a:lnTo>
                  <a:cubicBezTo>
                    <a:pt x="9279635" y="3880231"/>
                    <a:pt x="9154794" y="3883152"/>
                    <a:pt x="9097517" y="3863340"/>
                  </a:cubicBezTo>
                  <a:cubicBezTo>
                    <a:pt x="9208007" y="3815207"/>
                    <a:pt x="9070847" y="3779012"/>
                    <a:pt x="9289033" y="3734181"/>
                  </a:cubicBezTo>
                  <a:cubicBezTo>
                    <a:pt x="9300336" y="3752469"/>
                    <a:pt x="9357740" y="3772789"/>
                    <a:pt x="9408540" y="3772789"/>
                  </a:cubicBezTo>
                  <a:cubicBezTo>
                    <a:pt x="9438512" y="3772789"/>
                    <a:pt x="9466071" y="3765677"/>
                    <a:pt x="9474326" y="3747262"/>
                  </a:cubicBezTo>
                  <a:lnTo>
                    <a:pt x="9474326" y="3747262"/>
                  </a:lnTo>
                  <a:lnTo>
                    <a:pt x="9462007" y="3747389"/>
                  </a:lnTo>
                  <a:cubicBezTo>
                    <a:pt x="9401428" y="3747389"/>
                    <a:pt x="9358248" y="3733165"/>
                    <a:pt x="9322815" y="3718941"/>
                  </a:cubicBezTo>
                  <a:cubicBezTo>
                    <a:pt x="9287381" y="3704717"/>
                    <a:pt x="9259696" y="3690493"/>
                    <a:pt x="9230358" y="3690493"/>
                  </a:cubicBezTo>
                  <a:cubicBezTo>
                    <a:pt x="9212959" y="3690493"/>
                    <a:pt x="9194926" y="3695446"/>
                    <a:pt x="9174225" y="3708400"/>
                  </a:cubicBezTo>
                  <a:cubicBezTo>
                    <a:pt x="9046335" y="3610229"/>
                    <a:pt x="9214103" y="3579241"/>
                    <a:pt x="9020935" y="3463036"/>
                  </a:cubicBezTo>
                  <a:lnTo>
                    <a:pt x="9020935" y="3463036"/>
                  </a:lnTo>
                  <a:cubicBezTo>
                    <a:pt x="8927717" y="3493516"/>
                    <a:pt x="9078467" y="3487039"/>
                    <a:pt x="9059670" y="3527679"/>
                  </a:cubicBezTo>
                  <a:cubicBezTo>
                    <a:pt x="8989820" y="3532886"/>
                    <a:pt x="8965309" y="3553714"/>
                    <a:pt x="8875775" y="3553714"/>
                  </a:cubicBezTo>
                  <a:lnTo>
                    <a:pt x="8868281" y="3553587"/>
                  </a:lnTo>
                  <a:lnTo>
                    <a:pt x="8868281" y="3553587"/>
                  </a:lnTo>
                  <a:cubicBezTo>
                    <a:pt x="8850882" y="3619627"/>
                    <a:pt x="9029317" y="3619627"/>
                    <a:pt x="9021063" y="3682619"/>
                  </a:cubicBezTo>
                  <a:lnTo>
                    <a:pt x="8995155" y="3681349"/>
                  </a:lnTo>
                  <a:cubicBezTo>
                    <a:pt x="8925813" y="3681349"/>
                    <a:pt x="8868790" y="3708781"/>
                    <a:pt x="8815577" y="3736213"/>
                  </a:cubicBezTo>
                  <a:cubicBezTo>
                    <a:pt x="8762364" y="3763645"/>
                    <a:pt x="8712960" y="3791077"/>
                    <a:pt x="8658985" y="3791077"/>
                  </a:cubicBezTo>
                  <a:cubicBezTo>
                    <a:pt x="8628632" y="3791077"/>
                    <a:pt x="8596882" y="3782441"/>
                    <a:pt x="8562212" y="3760216"/>
                  </a:cubicBezTo>
                  <a:lnTo>
                    <a:pt x="8562212" y="3760216"/>
                  </a:lnTo>
                  <a:cubicBezTo>
                    <a:pt x="8605772" y="3763645"/>
                    <a:pt x="8627870" y="3774313"/>
                    <a:pt x="8681845" y="3774313"/>
                  </a:cubicBezTo>
                  <a:lnTo>
                    <a:pt x="8715246" y="3773170"/>
                  </a:lnTo>
                  <a:cubicBezTo>
                    <a:pt x="8697340" y="3710432"/>
                    <a:pt x="8464167" y="3720084"/>
                    <a:pt x="8524112" y="3631057"/>
                  </a:cubicBezTo>
                  <a:lnTo>
                    <a:pt x="8524112" y="3631057"/>
                  </a:lnTo>
                  <a:cubicBezTo>
                    <a:pt x="8472550" y="3642741"/>
                    <a:pt x="8432799" y="3647694"/>
                    <a:pt x="8398255" y="3647694"/>
                  </a:cubicBezTo>
                  <a:cubicBezTo>
                    <a:pt x="8333739" y="3647694"/>
                    <a:pt x="8287511" y="3630168"/>
                    <a:pt x="8217788" y="3605276"/>
                  </a:cubicBezTo>
                  <a:cubicBezTo>
                    <a:pt x="8217788" y="3661283"/>
                    <a:pt x="8150985" y="3694811"/>
                    <a:pt x="8064499" y="3721608"/>
                  </a:cubicBezTo>
                  <a:cubicBezTo>
                    <a:pt x="8139937" y="3686683"/>
                    <a:pt x="8087613" y="3608705"/>
                    <a:pt x="8105392" y="3553714"/>
                  </a:cubicBezTo>
                  <a:lnTo>
                    <a:pt x="8109583" y="3553714"/>
                  </a:lnTo>
                  <a:cubicBezTo>
                    <a:pt x="8158605" y="3553714"/>
                    <a:pt x="8188451" y="3560191"/>
                    <a:pt x="8218041" y="3566668"/>
                  </a:cubicBezTo>
                  <a:cubicBezTo>
                    <a:pt x="8197594" y="3548380"/>
                    <a:pt x="8259697" y="3501897"/>
                    <a:pt x="8183497" y="3501897"/>
                  </a:cubicBezTo>
                  <a:lnTo>
                    <a:pt x="8179941" y="3502025"/>
                  </a:lnTo>
                  <a:cubicBezTo>
                    <a:pt x="8172448" y="3510661"/>
                    <a:pt x="8154287" y="3515487"/>
                    <a:pt x="8116314" y="3515487"/>
                  </a:cubicBezTo>
                  <a:lnTo>
                    <a:pt x="8103360" y="3514978"/>
                  </a:lnTo>
                  <a:cubicBezTo>
                    <a:pt x="8104503" y="3454145"/>
                    <a:pt x="8266682" y="3362197"/>
                    <a:pt x="8064752" y="3308095"/>
                  </a:cubicBezTo>
                  <a:lnTo>
                    <a:pt x="8064752" y="3308095"/>
                  </a:lnTo>
                  <a:cubicBezTo>
                    <a:pt x="8059164" y="3323462"/>
                    <a:pt x="8071737" y="3344799"/>
                    <a:pt x="8026779" y="3346957"/>
                  </a:cubicBezTo>
                  <a:cubicBezTo>
                    <a:pt x="7934069" y="3313683"/>
                    <a:pt x="7623808" y="3245103"/>
                    <a:pt x="7835644" y="3191890"/>
                  </a:cubicBezTo>
                  <a:lnTo>
                    <a:pt x="7835644" y="3191890"/>
                  </a:lnTo>
                  <a:cubicBezTo>
                    <a:pt x="7894700" y="3210686"/>
                    <a:pt x="7869300" y="3258057"/>
                    <a:pt x="7873744" y="3295268"/>
                  </a:cubicBezTo>
                  <a:cubicBezTo>
                    <a:pt x="8124062" y="3283330"/>
                    <a:pt x="7795131" y="3218052"/>
                    <a:pt x="7988552" y="3178936"/>
                  </a:cubicBezTo>
                  <a:cubicBezTo>
                    <a:pt x="7852408" y="3168776"/>
                    <a:pt x="7844534" y="3115563"/>
                    <a:pt x="7720836" y="3101339"/>
                  </a:cubicBezTo>
                  <a:lnTo>
                    <a:pt x="7720836" y="3101339"/>
                  </a:lnTo>
                  <a:cubicBezTo>
                    <a:pt x="7705596" y="3123564"/>
                    <a:pt x="7777478" y="3134486"/>
                    <a:pt x="7720836" y="3140201"/>
                  </a:cubicBezTo>
                  <a:cubicBezTo>
                    <a:pt x="7630792" y="3129152"/>
                    <a:pt x="7722741" y="3073399"/>
                    <a:pt x="7764904" y="3062350"/>
                  </a:cubicBezTo>
                  <a:lnTo>
                    <a:pt x="7775573" y="3062223"/>
                  </a:lnTo>
                  <a:cubicBezTo>
                    <a:pt x="7803513" y="3062223"/>
                    <a:pt x="7821547" y="3065525"/>
                    <a:pt x="7839580" y="3068827"/>
                  </a:cubicBezTo>
                  <a:cubicBezTo>
                    <a:pt x="7857614" y="3072129"/>
                    <a:pt x="7875775" y="3075431"/>
                    <a:pt x="7906637" y="3075431"/>
                  </a:cubicBezTo>
                  <a:lnTo>
                    <a:pt x="7912352" y="3075304"/>
                  </a:lnTo>
                  <a:cubicBezTo>
                    <a:pt x="7921115" y="3037331"/>
                    <a:pt x="7860282" y="3004565"/>
                    <a:pt x="7988806" y="2959099"/>
                  </a:cubicBezTo>
                  <a:cubicBezTo>
                    <a:pt x="7864346" y="2946272"/>
                    <a:pt x="7855964" y="2878327"/>
                    <a:pt x="7760588" y="2878327"/>
                  </a:cubicBezTo>
                  <a:lnTo>
                    <a:pt x="7721091" y="2881629"/>
                  </a:lnTo>
                  <a:cubicBezTo>
                    <a:pt x="7744585" y="2847466"/>
                    <a:pt x="7797037" y="2864611"/>
                    <a:pt x="7874126" y="2829813"/>
                  </a:cubicBezTo>
                  <a:lnTo>
                    <a:pt x="7874126" y="2829813"/>
                  </a:lnTo>
                  <a:cubicBezTo>
                    <a:pt x="7894445" y="2848101"/>
                    <a:pt x="7832089" y="2894583"/>
                    <a:pt x="7908669" y="2894583"/>
                  </a:cubicBezTo>
                  <a:lnTo>
                    <a:pt x="7912479" y="2894456"/>
                  </a:lnTo>
                  <a:cubicBezTo>
                    <a:pt x="8103868" y="2688336"/>
                    <a:pt x="7899652" y="2386711"/>
                    <a:pt x="8023477" y="2145411"/>
                  </a:cubicBezTo>
                  <a:lnTo>
                    <a:pt x="8023477" y="2145411"/>
                  </a:lnTo>
                  <a:lnTo>
                    <a:pt x="8016365" y="2145411"/>
                  </a:lnTo>
                  <a:cubicBezTo>
                    <a:pt x="7956167" y="2145411"/>
                    <a:pt x="7938260" y="2131059"/>
                    <a:pt x="7950706" y="2106549"/>
                  </a:cubicBezTo>
                  <a:lnTo>
                    <a:pt x="7950706" y="2106549"/>
                  </a:lnTo>
                  <a:cubicBezTo>
                    <a:pt x="7702421" y="2118868"/>
                    <a:pt x="7880221" y="2226818"/>
                    <a:pt x="7744458" y="2226818"/>
                  </a:cubicBezTo>
                  <a:cubicBezTo>
                    <a:pt x="7715376" y="2226818"/>
                    <a:pt x="7671688" y="2221865"/>
                    <a:pt x="7606282" y="2209800"/>
                  </a:cubicBezTo>
                  <a:lnTo>
                    <a:pt x="7606282" y="2209800"/>
                  </a:lnTo>
                  <a:cubicBezTo>
                    <a:pt x="7634095" y="2249424"/>
                    <a:pt x="7540242" y="2247900"/>
                    <a:pt x="7568182" y="2287270"/>
                  </a:cubicBezTo>
                  <a:lnTo>
                    <a:pt x="7597646" y="2285746"/>
                  </a:lnTo>
                  <a:cubicBezTo>
                    <a:pt x="7691245" y="2285746"/>
                    <a:pt x="7612887" y="2343785"/>
                    <a:pt x="7682609" y="2351913"/>
                  </a:cubicBezTo>
                  <a:cubicBezTo>
                    <a:pt x="7457946" y="2403221"/>
                    <a:pt x="7741283" y="2457069"/>
                    <a:pt x="7529320" y="2545715"/>
                  </a:cubicBezTo>
                  <a:cubicBezTo>
                    <a:pt x="7541766" y="2553462"/>
                    <a:pt x="7555102" y="2556002"/>
                    <a:pt x="7568690" y="2556002"/>
                  </a:cubicBezTo>
                  <a:cubicBezTo>
                    <a:pt x="7582278" y="2556002"/>
                    <a:pt x="7595868" y="2553462"/>
                    <a:pt x="7609203" y="2550922"/>
                  </a:cubicBezTo>
                  <a:lnTo>
                    <a:pt x="7647430" y="2545842"/>
                  </a:lnTo>
                  <a:cubicBezTo>
                    <a:pt x="7660638" y="2545842"/>
                    <a:pt x="7672576" y="2549017"/>
                    <a:pt x="7682609" y="2558669"/>
                  </a:cubicBezTo>
                  <a:cubicBezTo>
                    <a:pt x="7676514" y="2570480"/>
                    <a:pt x="7662163" y="2574544"/>
                    <a:pt x="7643875" y="2574544"/>
                  </a:cubicBezTo>
                  <a:cubicBezTo>
                    <a:pt x="7625206" y="2574544"/>
                    <a:pt x="7602600" y="2570480"/>
                    <a:pt x="7580502" y="2566289"/>
                  </a:cubicBezTo>
                  <a:cubicBezTo>
                    <a:pt x="7558404" y="2562098"/>
                    <a:pt x="7536814" y="2558034"/>
                    <a:pt x="7520304" y="2558034"/>
                  </a:cubicBezTo>
                  <a:cubicBezTo>
                    <a:pt x="7505191" y="2558034"/>
                    <a:pt x="7494396" y="2561463"/>
                    <a:pt x="7491475" y="2571623"/>
                  </a:cubicBezTo>
                  <a:cubicBezTo>
                    <a:pt x="7554467" y="2577338"/>
                    <a:pt x="7554467" y="2669286"/>
                    <a:pt x="7491475" y="2675001"/>
                  </a:cubicBezTo>
                  <a:lnTo>
                    <a:pt x="7460232" y="2675763"/>
                  </a:lnTo>
                  <a:cubicBezTo>
                    <a:pt x="7316976" y="2675763"/>
                    <a:pt x="7342250" y="2618740"/>
                    <a:pt x="7261985" y="2597404"/>
                  </a:cubicBezTo>
                  <a:lnTo>
                    <a:pt x="7261985" y="2597404"/>
                  </a:lnTo>
                  <a:cubicBezTo>
                    <a:pt x="7343392" y="2683256"/>
                    <a:pt x="7224520" y="2752090"/>
                    <a:pt x="7261985" y="2791333"/>
                  </a:cubicBezTo>
                  <a:cubicBezTo>
                    <a:pt x="7269479" y="2772410"/>
                    <a:pt x="7310245" y="2764536"/>
                    <a:pt x="7374127" y="2764536"/>
                  </a:cubicBezTo>
                  <a:lnTo>
                    <a:pt x="7415147" y="2765425"/>
                  </a:lnTo>
                  <a:cubicBezTo>
                    <a:pt x="7310372" y="2801112"/>
                    <a:pt x="7471281" y="2777617"/>
                    <a:pt x="7491729" y="2804160"/>
                  </a:cubicBezTo>
                  <a:cubicBezTo>
                    <a:pt x="7452740" y="2810637"/>
                    <a:pt x="7423276" y="2812288"/>
                    <a:pt x="7398130" y="2812288"/>
                  </a:cubicBezTo>
                  <a:cubicBezTo>
                    <a:pt x="7384795" y="2812288"/>
                    <a:pt x="7372603" y="2811780"/>
                    <a:pt x="7361046" y="2811399"/>
                  </a:cubicBezTo>
                  <a:lnTo>
                    <a:pt x="7327010" y="2810510"/>
                  </a:lnTo>
                  <a:cubicBezTo>
                    <a:pt x="7307325" y="2810510"/>
                    <a:pt x="7287005" y="2811907"/>
                    <a:pt x="7262113" y="2817241"/>
                  </a:cubicBezTo>
                  <a:cubicBezTo>
                    <a:pt x="7270876" y="2845562"/>
                    <a:pt x="7274179" y="2871851"/>
                    <a:pt x="7199248" y="2871851"/>
                  </a:cubicBezTo>
                  <a:cubicBezTo>
                    <a:pt x="7185024" y="2871851"/>
                    <a:pt x="7167880" y="2870962"/>
                    <a:pt x="7147432" y="2868803"/>
                  </a:cubicBezTo>
                  <a:lnTo>
                    <a:pt x="7147432" y="2868803"/>
                  </a:lnTo>
                  <a:cubicBezTo>
                    <a:pt x="7153782" y="2887980"/>
                    <a:pt x="7133843" y="2916428"/>
                    <a:pt x="7185405" y="2920492"/>
                  </a:cubicBezTo>
                  <a:lnTo>
                    <a:pt x="7185405" y="2881757"/>
                  </a:lnTo>
                  <a:cubicBezTo>
                    <a:pt x="7252334" y="2881884"/>
                    <a:pt x="7239126" y="2909062"/>
                    <a:pt x="7307071" y="2909062"/>
                  </a:cubicBezTo>
                  <a:lnTo>
                    <a:pt x="7338821" y="2907538"/>
                  </a:lnTo>
                  <a:cubicBezTo>
                    <a:pt x="7372603" y="2861818"/>
                    <a:pt x="7240269" y="2840863"/>
                    <a:pt x="7376921" y="2829941"/>
                  </a:cubicBezTo>
                  <a:cubicBezTo>
                    <a:pt x="7384922" y="2955036"/>
                    <a:pt x="7409560" y="2998597"/>
                    <a:pt x="7529829" y="3075432"/>
                  </a:cubicBezTo>
                  <a:cubicBezTo>
                    <a:pt x="7509128" y="3077972"/>
                    <a:pt x="7492745" y="3079115"/>
                    <a:pt x="7479537" y="3079115"/>
                  </a:cubicBezTo>
                  <a:cubicBezTo>
                    <a:pt x="7416418" y="3079115"/>
                    <a:pt x="7426578" y="3054223"/>
                    <a:pt x="7376793" y="3049651"/>
                  </a:cubicBezTo>
                  <a:cubicBezTo>
                    <a:pt x="7363966" y="3134614"/>
                    <a:pt x="7348472" y="3198368"/>
                    <a:pt x="7376793" y="3269361"/>
                  </a:cubicBezTo>
                  <a:lnTo>
                    <a:pt x="7336662" y="3268472"/>
                  </a:lnTo>
                  <a:cubicBezTo>
                    <a:pt x="7272400" y="3268472"/>
                    <a:pt x="7231379" y="3276219"/>
                    <a:pt x="7223885" y="3295269"/>
                  </a:cubicBezTo>
                  <a:cubicBezTo>
                    <a:pt x="7350885" y="3299714"/>
                    <a:pt x="7359649" y="3344290"/>
                    <a:pt x="7453120" y="3359912"/>
                  </a:cubicBezTo>
                  <a:cubicBezTo>
                    <a:pt x="7460614" y="3311271"/>
                    <a:pt x="7522208" y="3300983"/>
                    <a:pt x="7529702" y="3282442"/>
                  </a:cubicBezTo>
                  <a:lnTo>
                    <a:pt x="7529702" y="3282442"/>
                  </a:lnTo>
                  <a:cubicBezTo>
                    <a:pt x="7601203" y="3307714"/>
                    <a:pt x="7544307" y="3383914"/>
                    <a:pt x="7444231" y="3383914"/>
                  </a:cubicBezTo>
                  <a:cubicBezTo>
                    <a:pt x="7423403" y="3383914"/>
                    <a:pt x="7400543" y="3380612"/>
                    <a:pt x="7376667" y="3372738"/>
                  </a:cubicBezTo>
                  <a:lnTo>
                    <a:pt x="7376667" y="3372738"/>
                  </a:lnTo>
                  <a:cubicBezTo>
                    <a:pt x="7417053" y="3420871"/>
                    <a:pt x="7296276" y="3414521"/>
                    <a:pt x="7261985" y="3437254"/>
                  </a:cubicBezTo>
                  <a:cubicBezTo>
                    <a:pt x="7307070" y="3439286"/>
                    <a:pt x="7370570" y="3435095"/>
                    <a:pt x="7376667" y="3450208"/>
                  </a:cubicBezTo>
                  <a:cubicBezTo>
                    <a:pt x="7323073" y="3510152"/>
                    <a:pt x="7081773" y="3513708"/>
                    <a:pt x="6955789" y="3514851"/>
                  </a:cubicBezTo>
                  <a:cubicBezTo>
                    <a:pt x="6968616" y="3545077"/>
                    <a:pt x="6995032" y="3570604"/>
                    <a:pt x="7070596" y="3579494"/>
                  </a:cubicBezTo>
                  <a:cubicBezTo>
                    <a:pt x="7077328" y="3560317"/>
                    <a:pt x="7056880" y="3531869"/>
                    <a:pt x="7108569" y="3527932"/>
                  </a:cubicBezTo>
                  <a:cubicBezTo>
                    <a:pt x="7128254" y="3542283"/>
                    <a:pt x="7157464" y="3546474"/>
                    <a:pt x="7190992" y="3546474"/>
                  </a:cubicBezTo>
                  <a:cubicBezTo>
                    <a:pt x="7213979" y="3546474"/>
                    <a:pt x="7238999" y="3544442"/>
                    <a:pt x="7264399" y="3542537"/>
                  </a:cubicBezTo>
                  <a:lnTo>
                    <a:pt x="7339329" y="3538600"/>
                  </a:lnTo>
                  <a:cubicBezTo>
                    <a:pt x="7388224" y="3538600"/>
                    <a:pt x="7431022" y="3546728"/>
                    <a:pt x="7453121" y="3579494"/>
                  </a:cubicBezTo>
                  <a:cubicBezTo>
                    <a:pt x="7421752" y="3573017"/>
                    <a:pt x="7398892" y="3570223"/>
                    <a:pt x="7381874" y="3570223"/>
                  </a:cubicBezTo>
                  <a:cubicBezTo>
                    <a:pt x="7313040" y="3570223"/>
                    <a:pt x="7341488" y="3615943"/>
                    <a:pt x="7300340" y="3644137"/>
                  </a:cubicBezTo>
                  <a:lnTo>
                    <a:pt x="7355967" y="3644518"/>
                  </a:lnTo>
                  <a:lnTo>
                    <a:pt x="7367777" y="3644518"/>
                  </a:lnTo>
                  <a:cubicBezTo>
                    <a:pt x="7408545" y="3644518"/>
                    <a:pt x="7445501" y="3645788"/>
                    <a:pt x="7453121" y="3656964"/>
                  </a:cubicBezTo>
                  <a:cubicBezTo>
                    <a:pt x="7312405" y="3702811"/>
                    <a:pt x="7446263" y="3762628"/>
                    <a:pt x="7338694" y="3812031"/>
                  </a:cubicBezTo>
                  <a:cubicBezTo>
                    <a:pt x="7366761" y="3841241"/>
                    <a:pt x="7454010" y="3850766"/>
                    <a:pt x="7529702" y="3863720"/>
                  </a:cubicBezTo>
                  <a:cubicBezTo>
                    <a:pt x="7638921" y="3813809"/>
                    <a:pt x="7562087" y="3727703"/>
                    <a:pt x="7568437" y="3682872"/>
                  </a:cubicBezTo>
                  <a:lnTo>
                    <a:pt x="7568437" y="3682872"/>
                  </a:lnTo>
                  <a:cubicBezTo>
                    <a:pt x="7662417" y="3776471"/>
                    <a:pt x="7937626" y="3792219"/>
                    <a:pt x="7836153" y="3902582"/>
                  </a:cubicBezTo>
                  <a:cubicBezTo>
                    <a:pt x="7851901" y="3911091"/>
                    <a:pt x="7866887" y="3914393"/>
                    <a:pt x="7881365" y="3914393"/>
                  </a:cubicBezTo>
                  <a:cubicBezTo>
                    <a:pt x="7904606" y="3914393"/>
                    <a:pt x="7926196" y="3906011"/>
                    <a:pt x="7946262" y="3897629"/>
                  </a:cubicBezTo>
                  <a:cubicBezTo>
                    <a:pt x="7966327" y="3889247"/>
                    <a:pt x="7984616" y="3880865"/>
                    <a:pt x="8001506" y="3880865"/>
                  </a:cubicBezTo>
                  <a:cubicBezTo>
                    <a:pt x="8010650" y="3880865"/>
                    <a:pt x="8019287" y="3883405"/>
                    <a:pt x="8027414" y="3889628"/>
                  </a:cubicBezTo>
                  <a:cubicBezTo>
                    <a:pt x="8017000" y="3929252"/>
                    <a:pt x="7855964" y="3918076"/>
                    <a:pt x="7836152" y="3954271"/>
                  </a:cubicBezTo>
                  <a:cubicBezTo>
                    <a:pt x="7813419" y="3928236"/>
                    <a:pt x="7924798" y="3915282"/>
                    <a:pt x="7826881" y="3915282"/>
                  </a:cubicBezTo>
                  <a:lnTo>
                    <a:pt x="7797417" y="3915535"/>
                  </a:lnTo>
                  <a:cubicBezTo>
                    <a:pt x="7775065" y="3942205"/>
                    <a:pt x="7845042" y="4000371"/>
                    <a:pt x="7759444" y="4005959"/>
                  </a:cubicBezTo>
                  <a:cubicBezTo>
                    <a:pt x="7815325" y="3965319"/>
                    <a:pt x="7634984" y="3938522"/>
                    <a:pt x="7568437" y="3915535"/>
                  </a:cubicBezTo>
                  <a:cubicBezTo>
                    <a:pt x="7548497" y="3908551"/>
                    <a:pt x="7617205" y="3894707"/>
                    <a:pt x="7606537" y="3889627"/>
                  </a:cubicBezTo>
                  <a:cubicBezTo>
                    <a:pt x="7568944" y="3872482"/>
                    <a:pt x="7526145" y="3866767"/>
                    <a:pt x="7488680" y="3866767"/>
                  </a:cubicBezTo>
                  <a:cubicBezTo>
                    <a:pt x="7450072" y="3866767"/>
                    <a:pt x="7417179" y="3872864"/>
                    <a:pt x="7401685" y="3878959"/>
                  </a:cubicBezTo>
                  <a:cubicBezTo>
                    <a:pt x="7386192" y="3885055"/>
                    <a:pt x="7388224" y="3891151"/>
                    <a:pt x="7419466" y="3891151"/>
                  </a:cubicBezTo>
                  <a:lnTo>
                    <a:pt x="7453247" y="3889500"/>
                  </a:lnTo>
                  <a:lnTo>
                    <a:pt x="7453247" y="3889500"/>
                  </a:lnTo>
                  <a:cubicBezTo>
                    <a:pt x="7449438" y="3922647"/>
                    <a:pt x="7310372" y="3910201"/>
                    <a:pt x="7262113" y="3928235"/>
                  </a:cubicBezTo>
                  <a:cubicBezTo>
                    <a:pt x="7365744" y="3968875"/>
                    <a:pt x="7370317" y="3993132"/>
                    <a:pt x="7376794" y="4044440"/>
                  </a:cubicBezTo>
                  <a:cubicBezTo>
                    <a:pt x="7271130" y="4053203"/>
                    <a:pt x="7289291" y="4046853"/>
                    <a:pt x="7224013" y="4083175"/>
                  </a:cubicBezTo>
                  <a:cubicBezTo>
                    <a:pt x="7224013" y="4070348"/>
                    <a:pt x="7193152" y="4068062"/>
                    <a:pt x="7185405" y="4057521"/>
                  </a:cubicBezTo>
                  <a:cubicBezTo>
                    <a:pt x="7206995" y="4025898"/>
                    <a:pt x="7333614" y="4030089"/>
                    <a:pt x="7300467" y="3979924"/>
                  </a:cubicBezTo>
                  <a:lnTo>
                    <a:pt x="7267828" y="3979035"/>
                  </a:lnTo>
                  <a:cubicBezTo>
                    <a:pt x="7229474" y="3979035"/>
                    <a:pt x="7203058" y="3983099"/>
                    <a:pt x="7176515" y="3987036"/>
                  </a:cubicBezTo>
                  <a:cubicBezTo>
                    <a:pt x="7149971" y="3990973"/>
                    <a:pt x="7123556" y="3995037"/>
                    <a:pt x="7085329" y="3995037"/>
                  </a:cubicBezTo>
                  <a:lnTo>
                    <a:pt x="7032624" y="3992878"/>
                  </a:lnTo>
                  <a:lnTo>
                    <a:pt x="7032624" y="3992878"/>
                  </a:lnTo>
                  <a:cubicBezTo>
                    <a:pt x="6983475" y="4021580"/>
                    <a:pt x="7033258" y="4083683"/>
                    <a:pt x="6893431" y="4083683"/>
                  </a:cubicBezTo>
                  <a:lnTo>
                    <a:pt x="6879715" y="4083302"/>
                  </a:lnTo>
                  <a:cubicBezTo>
                    <a:pt x="6767574" y="4055108"/>
                    <a:pt x="7074787" y="4011674"/>
                    <a:pt x="6879715" y="3992878"/>
                  </a:cubicBezTo>
                  <a:lnTo>
                    <a:pt x="6879715" y="3992878"/>
                  </a:lnTo>
                  <a:cubicBezTo>
                    <a:pt x="6742047" y="4041265"/>
                    <a:pt x="6837551" y="4048250"/>
                    <a:pt x="6688453" y="4083302"/>
                  </a:cubicBezTo>
                  <a:cubicBezTo>
                    <a:pt x="6711694" y="4101336"/>
                    <a:pt x="6835646" y="4085207"/>
                    <a:pt x="6841234" y="4109210"/>
                  </a:cubicBezTo>
                  <a:cubicBezTo>
                    <a:pt x="6696074" y="4142738"/>
                    <a:pt x="6937881" y="4152898"/>
                    <a:pt x="6917942" y="4186553"/>
                  </a:cubicBezTo>
                  <a:cubicBezTo>
                    <a:pt x="6797927" y="4203698"/>
                    <a:pt x="6775956" y="4253609"/>
                    <a:pt x="6605395" y="4253609"/>
                  </a:cubicBezTo>
                  <a:lnTo>
                    <a:pt x="6535291" y="4251196"/>
                  </a:lnTo>
                  <a:cubicBezTo>
                    <a:pt x="6568946" y="4209667"/>
                    <a:pt x="6435977" y="4224399"/>
                    <a:pt x="6420356" y="4199634"/>
                  </a:cubicBezTo>
                  <a:cubicBezTo>
                    <a:pt x="6597013" y="4171948"/>
                    <a:pt x="6277608" y="4065522"/>
                    <a:pt x="6496683" y="4018659"/>
                  </a:cubicBezTo>
                  <a:lnTo>
                    <a:pt x="6496683" y="4018659"/>
                  </a:lnTo>
                  <a:lnTo>
                    <a:pt x="6612127" y="4096129"/>
                  </a:lnTo>
                  <a:lnTo>
                    <a:pt x="6606666" y="4095875"/>
                  </a:lnTo>
                  <a:lnTo>
                    <a:pt x="6596633" y="4095748"/>
                  </a:lnTo>
                  <a:cubicBezTo>
                    <a:pt x="6498716" y="4095748"/>
                    <a:pt x="6530466" y="4139182"/>
                    <a:pt x="6496684" y="4160772"/>
                  </a:cubicBezTo>
                  <a:cubicBezTo>
                    <a:pt x="6609587" y="4127117"/>
                    <a:pt x="6673849" y="4157597"/>
                    <a:pt x="6764781" y="4122037"/>
                  </a:cubicBezTo>
                  <a:cubicBezTo>
                    <a:pt x="6750557" y="4113147"/>
                    <a:pt x="6733031" y="4110353"/>
                    <a:pt x="6715124" y="4110353"/>
                  </a:cubicBezTo>
                  <a:lnTo>
                    <a:pt x="6670420" y="4114290"/>
                  </a:lnTo>
                  <a:cubicBezTo>
                    <a:pt x="6656196" y="4116195"/>
                    <a:pt x="6643242" y="4118227"/>
                    <a:pt x="6622287" y="4118227"/>
                  </a:cubicBezTo>
                  <a:lnTo>
                    <a:pt x="6612000" y="4109210"/>
                  </a:lnTo>
                  <a:cubicBezTo>
                    <a:pt x="6636131" y="4063363"/>
                    <a:pt x="6624827" y="4044821"/>
                    <a:pt x="6726427" y="4005705"/>
                  </a:cubicBezTo>
                  <a:cubicBezTo>
                    <a:pt x="6684518" y="3998593"/>
                    <a:pt x="6649846" y="3996307"/>
                    <a:pt x="6619494" y="3996307"/>
                  </a:cubicBezTo>
                  <a:cubicBezTo>
                    <a:pt x="6595110" y="3996307"/>
                    <a:pt x="6573520" y="3997704"/>
                    <a:pt x="6553326" y="3999101"/>
                  </a:cubicBezTo>
                  <a:lnTo>
                    <a:pt x="6495033" y="4001895"/>
                  </a:lnTo>
                  <a:cubicBezTo>
                    <a:pt x="6471412" y="4001895"/>
                    <a:pt x="6447408" y="3999736"/>
                    <a:pt x="6420357" y="3992751"/>
                  </a:cubicBezTo>
                  <a:cubicBezTo>
                    <a:pt x="6456044" y="3961382"/>
                    <a:pt x="6518401" y="3951476"/>
                    <a:pt x="6584314" y="3951476"/>
                  </a:cubicBezTo>
                  <a:cubicBezTo>
                    <a:pt x="6640957" y="3951476"/>
                    <a:pt x="6700138" y="3958715"/>
                    <a:pt x="6747383" y="3966081"/>
                  </a:cubicBezTo>
                  <a:cubicBezTo>
                    <a:pt x="6792087" y="3972939"/>
                    <a:pt x="6826123" y="3979797"/>
                    <a:pt x="6838950" y="3979797"/>
                  </a:cubicBezTo>
                  <a:cubicBezTo>
                    <a:pt x="6839712" y="3979797"/>
                    <a:pt x="6840347" y="3979797"/>
                    <a:pt x="6840982" y="3979670"/>
                  </a:cubicBezTo>
                  <a:cubicBezTo>
                    <a:pt x="6770877" y="3917440"/>
                    <a:pt x="6719570" y="3954397"/>
                    <a:pt x="6840982" y="3902200"/>
                  </a:cubicBezTo>
                  <a:lnTo>
                    <a:pt x="6703695" y="3901184"/>
                  </a:lnTo>
                  <a:cubicBezTo>
                    <a:pt x="6544437" y="3901184"/>
                    <a:pt x="6400673" y="3906518"/>
                    <a:pt x="6305550" y="3927981"/>
                  </a:cubicBezTo>
                  <a:cubicBezTo>
                    <a:pt x="6377051" y="3903343"/>
                    <a:pt x="6309868" y="3895596"/>
                    <a:pt x="6305550" y="3863465"/>
                  </a:cubicBezTo>
                  <a:cubicBezTo>
                    <a:pt x="6328537" y="3855337"/>
                    <a:pt x="6348603" y="3852797"/>
                    <a:pt x="6367145" y="3852797"/>
                  </a:cubicBezTo>
                  <a:cubicBezTo>
                    <a:pt x="6381623" y="3852797"/>
                    <a:pt x="6395085" y="3854321"/>
                    <a:pt x="6408420" y="3855845"/>
                  </a:cubicBezTo>
                  <a:lnTo>
                    <a:pt x="6448044" y="3858893"/>
                  </a:lnTo>
                  <a:cubicBezTo>
                    <a:pt x="6463411" y="3858893"/>
                    <a:pt x="6479159" y="3856861"/>
                    <a:pt x="6496558" y="3850638"/>
                  </a:cubicBezTo>
                  <a:cubicBezTo>
                    <a:pt x="6500495" y="3814062"/>
                    <a:pt x="6345428" y="3765167"/>
                    <a:pt x="6420231" y="3747133"/>
                  </a:cubicBezTo>
                  <a:lnTo>
                    <a:pt x="6420231" y="3747133"/>
                  </a:lnTo>
                  <a:cubicBezTo>
                    <a:pt x="6492240" y="3770247"/>
                    <a:pt x="6597649" y="3782058"/>
                    <a:pt x="6649974" y="3811649"/>
                  </a:cubicBezTo>
                  <a:cubicBezTo>
                    <a:pt x="6640576" y="3830191"/>
                    <a:pt x="6586982" y="3833493"/>
                    <a:pt x="6573266" y="3850638"/>
                  </a:cubicBezTo>
                  <a:lnTo>
                    <a:pt x="6611493" y="3849622"/>
                  </a:lnTo>
                  <a:cubicBezTo>
                    <a:pt x="6701790" y="3849622"/>
                    <a:pt x="6733667" y="3869434"/>
                    <a:pt x="6764782" y="3889373"/>
                  </a:cubicBezTo>
                  <a:cubicBezTo>
                    <a:pt x="6807454" y="3877689"/>
                    <a:pt x="6877177" y="3869815"/>
                    <a:pt x="6933057" y="3869815"/>
                  </a:cubicBezTo>
                  <a:cubicBezTo>
                    <a:pt x="7004177" y="3869815"/>
                    <a:pt x="7052691" y="3882388"/>
                    <a:pt x="6994272" y="3915281"/>
                  </a:cubicBezTo>
                  <a:cubicBezTo>
                    <a:pt x="7039484" y="3912233"/>
                    <a:pt x="7075425" y="3911598"/>
                    <a:pt x="7105524" y="3911598"/>
                  </a:cubicBezTo>
                  <a:cubicBezTo>
                    <a:pt x="7118351" y="3911598"/>
                    <a:pt x="7130162" y="3911725"/>
                    <a:pt x="7141084" y="3911852"/>
                  </a:cubicBezTo>
                  <a:lnTo>
                    <a:pt x="7171690" y="3912105"/>
                  </a:lnTo>
                  <a:cubicBezTo>
                    <a:pt x="7204837" y="3912105"/>
                    <a:pt x="7231380" y="3910581"/>
                    <a:pt x="7262114" y="3902327"/>
                  </a:cubicBezTo>
                  <a:cubicBezTo>
                    <a:pt x="7169404" y="3888992"/>
                    <a:pt x="7134987" y="3788661"/>
                    <a:pt x="7223887" y="3773167"/>
                  </a:cubicBezTo>
                  <a:lnTo>
                    <a:pt x="7223887" y="3773167"/>
                  </a:lnTo>
                  <a:cubicBezTo>
                    <a:pt x="7224649" y="3807458"/>
                    <a:pt x="7202551" y="3849240"/>
                    <a:pt x="7300468" y="3850764"/>
                  </a:cubicBezTo>
                  <a:cubicBezTo>
                    <a:pt x="7275703" y="3787391"/>
                    <a:pt x="7293737" y="3789931"/>
                    <a:pt x="7300468" y="3721478"/>
                  </a:cubicBezTo>
                  <a:lnTo>
                    <a:pt x="7274434" y="3720335"/>
                  </a:lnTo>
                  <a:cubicBezTo>
                    <a:pt x="7240271" y="3720335"/>
                    <a:pt x="7228967" y="3728082"/>
                    <a:pt x="7217665" y="3735702"/>
                  </a:cubicBezTo>
                  <a:cubicBezTo>
                    <a:pt x="7206363" y="3743322"/>
                    <a:pt x="7194932" y="3751069"/>
                    <a:pt x="7160642" y="3751069"/>
                  </a:cubicBezTo>
                  <a:cubicBezTo>
                    <a:pt x="7147307" y="3751069"/>
                    <a:pt x="7130416" y="3749926"/>
                    <a:pt x="7108826" y="3747132"/>
                  </a:cubicBezTo>
                  <a:cubicBezTo>
                    <a:pt x="7083680" y="3675377"/>
                    <a:pt x="7131940" y="3612512"/>
                    <a:pt x="7032499" y="3592065"/>
                  </a:cubicBezTo>
                  <a:lnTo>
                    <a:pt x="7032499" y="3592065"/>
                  </a:lnTo>
                  <a:cubicBezTo>
                    <a:pt x="6971157" y="3700904"/>
                    <a:pt x="7105905" y="3790947"/>
                    <a:pt x="6994272" y="3850637"/>
                  </a:cubicBezTo>
                  <a:cubicBezTo>
                    <a:pt x="6926073" y="3795646"/>
                    <a:pt x="6636386" y="3777231"/>
                    <a:pt x="6573140" y="3760086"/>
                  </a:cubicBezTo>
                  <a:cubicBezTo>
                    <a:pt x="6636005" y="3747767"/>
                    <a:pt x="6682741" y="3729733"/>
                    <a:pt x="6724651" y="3710429"/>
                  </a:cubicBezTo>
                  <a:lnTo>
                    <a:pt x="6724651" y="3710429"/>
                  </a:lnTo>
                  <a:cubicBezTo>
                    <a:pt x="6685407" y="3735829"/>
                    <a:pt x="6751067" y="3750180"/>
                    <a:pt x="6809487" y="3750180"/>
                  </a:cubicBezTo>
                  <a:cubicBezTo>
                    <a:pt x="6855842" y="3750180"/>
                    <a:pt x="6897879" y="3741163"/>
                    <a:pt x="6879591" y="3721351"/>
                  </a:cubicBezTo>
                  <a:cubicBezTo>
                    <a:pt x="6874892" y="3709794"/>
                    <a:pt x="6842888" y="3707762"/>
                    <a:pt x="6804915" y="3707762"/>
                  </a:cubicBezTo>
                  <a:cubicBezTo>
                    <a:pt x="6794628" y="3707762"/>
                    <a:pt x="6783960" y="3707889"/>
                    <a:pt x="6773165" y="3708016"/>
                  </a:cubicBezTo>
                  <a:lnTo>
                    <a:pt x="6728207" y="3708270"/>
                  </a:lnTo>
                  <a:cubicBezTo>
                    <a:pt x="6754496" y="3695824"/>
                    <a:pt x="6779769" y="3683124"/>
                    <a:pt x="6797168" y="3669535"/>
                  </a:cubicBezTo>
                  <a:lnTo>
                    <a:pt x="6797168" y="3669535"/>
                  </a:lnTo>
                  <a:lnTo>
                    <a:pt x="6785992" y="3669535"/>
                  </a:lnTo>
                  <a:cubicBezTo>
                    <a:pt x="6727445" y="3669535"/>
                    <a:pt x="6681217" y="3665598"/>
                    <a:pt x="6649975" y="3656454"/>
                  </a:cubicBezTo>
                  <a:lnTo>
                    <a:pt x="6649975" y="3656454"/>
                  </a:lnTo>
                  <a:cubicBezTo>
                    <a:pt x="6655563" y="3688458"/>
                    <a:pt x="6630036" y="3710048"/>
                    <a:pt x="6570346" y="3713985"/>
                  </a:cubicBezTo>
                  <a:lnTo>
                    <a:pt x="6550914" y="3711953"/>
                  </a:lnTo>
                  <a:cubicBezTo>
                    <a:pt x="6543167" y="3711953"/>
                    <a:pt x="6534023" y="3712969"/>
                    <a:pt x="6524498" y="3713985"/>
                  </a:cubicBezTo>
                  <a:lnTo>
                    <a:pt x="6496304" y="3716017"/>
                  </a:lnTo>
                  <a:cubicBezTo>
                    <a:pt x="6478143" y="3716017"/>
                    <a:pt x="6462776" y="3711826"/>
                    <a:pt x="6458585" y="3695189"/>
                  </a:cubicBezTo>
                  <a:cubicBezTo>
                    <a:pt x="6539865" y="3671186"/>
                    <a:pt x="6643498" y="3654295"/>
                    <a:pt x="6649848" y="3604765"/>
                  </a:cubicBezTo>
                  <a:lnTo>
                    <a:pt x="6649848" y="3604765"/>
                  </a:lnTo>
                  <a:lnTo>
                    <a:pt x="6622542" y="3605654"/>
                  </a:lnTo>
                  <a:cubicBezTo>
                    <a:pt x="6584824" y="3605654"/>
                    <a:pt x="6544818" y="3600828"/>
                    <a:pt x="6508369" y="3596129"/>
                  </a:cubicBezTo>
                  <a:cubicBezTo>
                    <a:pt x="6471921" y="3591430"/>
                    <a:pt x="6439281" y="3586477"/>
                    <a:pt x="6416294" y="3586477"/>
                  </a:cubicBezTo>
                  <a:cubicBezTo>
                    <a:pt x="6393816" y="3586477"/>
                    <a:pt x="6380480" y="3591049"/>
                    <a:pt x="6382004" y="3604638"/>
                  </a:cubicBezTo>
                  <a:cubicBezTo>
                    <a:pt x="6283833" y="3573269"/>
                    <a:pt x="6237986" y="3524247"/>
                    <a:pt x="6152134" y="3488433"/>
                  </a:cubicBezTo>
                  <a:lnTo>
                    <a:pt x="6152134" y="3488433"/>
                  </a:lnTo>
                  <a:cubicBezTo>
                    <a:pt x="6075172" y="3499228"/>
                    <a:pt x="6235192" y="3567681"/>
                    <a:pt x="6085205" y="3567681"/>
                  </a:cubicBezTo>
                  <a:lnTo>
                    <a:pt x="6037580" y="3566030"/>
                  </a:lnTo>
                  <a:cubicBezTo>
                    <a:pt x="6049265" y="3548631"/>
                    <a:pt x="6091936" y="3541519"/>
                    <a:pt x="6075807" y="3514468"/>
                  </a:cubicBezTo>
                  <a:cubicBezTo>
                    <a:pt x="6054091" y="3511674"/>
                    <a:pt x="6037327" y="3510531"/>
                    <a:pt x="6023992" y="3510531"/>
                  </a:cubicBezTo>
                  <a:cubicBezTo>
                    <a:pt x="5989829" y="3510531"/>
                    <a:pt x="5978399" y="3518277"/>
                    <a:pt x="5967096" y="3525898"/>
                  </a:cubicBezTo>
                  <a:cubicBezTo>
                    <a:pt x="5955792" y="3533518"/>
                    <a:pt x="5944362" y="3541392"/>
                    <a:pt x="5910073" y="3541392"/>
                  </a:cubicBezTo>
                  <a:lnTo>
                    <a:pt x="5884165" y="3540249"/>
                  </a:lnTo>
                  <a:cubicBezTo>
                    <a:pt x="5916296" y="3498847"/>
                    <a:pt x="5916804" y="3513452"/>
                    <a:pt x="5853304" y="3488560"/>
                  </a:cubicBezTo>
                  <a:lnTo>
                    <a:pt x="5866893" y="3488560"/>
                  </a:lnTo>
                  <a:cubicBezTo>
                    <a:pt x="5923916" y="3488560"/>
                    <a:pt x="5968874" y="3492624"/>
                    <a:pt x="5999354" y="3501641"/>
                  </a:cubicBezTo>
                  <a:cubicBezTo>
                    <a:pt x="5912486" y="3468748"/>
                    <a:pt x="5994400" y="3382006"/>
                    <a:pt x="5888863" y="3382006"/>
                  </a:cubicBezTo>
                  <a:lnTo>
                    <a:pt x="5846318" y="3385435"/>
                  </a:lnTo>
                  <a:cubicBezTo>
                    <a:pt x="5905373" y="3394198"/>
                    <a:pt x="5732780" y="3418455"/>
                    <a:pt x="5884165" y="3436997"/>
                  </a:cubicBezTo>
                  <a:lnTo>
                    <a:pt x="5731001" y="3436997"/>
                  </a:lnTo>
                  <a:cubicBezTo>
                    <a:pt x="5719317" y="3462397"/>
                    <a:pt x="5782309" y="3462651"/>
                    <a:pt x="5807328" y="3475732"/>
                  </a:cubicBezTo>
                  <a:cubicBezTo>
                    <a:pt x="5786246" y="3498719"/>
                    <a:pt x="5787770" y="3529453"/>
                    <a:pt x="5731001" y="3540248"/>
                  </a:cubicBezTo>
                  <a:cubicBezTo>
                    <a:pt x="5687948" y="3537581"/>
                    <a:pt x="5671565" y="3526024"/>
                    <a:pt x="5654674" y="3514467"/>
                  </a:cubicBezTo>
                  <a:cubicBezTo>
                    <a:pt x="5681471" y="3428869"/>
                    <a:pt x="5697473" y="3339588"/>
                    <a:pt x="5960490" y="3333492"/>
                  </a:cubicBezTo>
                  <a:cubicBezTo>
                    <a:pt x="5908039" y="3294503"/>
                    <a:pt x="5978778" y="3287518"/>
                    <a:pt x="5958966" y="3226431"/>
                  </a:cubicBezTo>
                  <a:lnTo>
                    <a:pt x="5955791" y="3224780"/>
                  </a:lnTo>
                  <a:cubicBezTo>
                    <a:pt x="5948806" y="3224780"/>
                    <a:pt x="5938265" y="3255514"/>
                    <a:pt x="5909944" y="3286248"/>
                  </a:cubicBezTo>
                  <a:cubicBezTo>
                    <a:pt x="5881623" y="3316982"/>
                    <a:pt x="5835395" y="3347589"/>
                    <a:pt x="5756782" y="3347589"/>
                  </a:cubicBezTo>
                  <a:lnTo>
                    <a:pt x="5730874" y="3346573"/>
                  </a:lnTo>
                  <a:cubicBezTo>
                    <a:pt x="5731001" y="3333492"/>
                    <a:pt x="5699886" y="3331079"/>
                    <a:pt x="5692520" y="3320665"/>
                  </a:cubicBezTo>
                  <a:cubicBezTo>
                    <a:pt x="5881623" y="3299329"/>
                    <a:pt x="5651372" y="3170043"/>
                    <a:pt x="5768847" y="3126863"/>
                  </a:cubicBezTo>
                  <a:lnTo>
                    <a:pt x="5768847" y="3126863"/>
                  </a:lnTo>
                  <a:cubicBezTo>
                    <a:pt x="5825616" y="3129276"/>
                    <a:pt x="5803899" y="3158232"/>
                    <a:pt x="5807201" y="3178552"/>
                  </a:cubicBezTo>
                  <a:cubicBezTo>
                    <a:pt x="5856985" y="3174234"/>
                    <a:pt x="5879464" y="3171567"/>
                    <a:pt x="5893561" y="3171567"/>
                  </a:cubicBezTo>
                  <a:cubicBezTo>
                    <a:pt x="5914262" y="3171567"/>
                    <a:pt x="5916548" y="3177282"/>
                    <a:pt x="5960363" y="3191506"/>
                  </a:cubicBezTo>
                  <a:cubicBezTo>
                    <a:pt x="5953378" y="3167122"/>
                    <a:pt x="5959347" y="3155692"/>
                    <a:pt x="5982588" y="3155692"/>
                  </a:cubicBezTo>
                  <a:cubicBezTo>
                    <a:pt x="5995288" y="3155692"/>
                    <a:pt x="6013195" y="3159121"/>
                    <a:pt x="6036944" y="3165598"/>
                  </a:cubicBezTo>
                  <a:cubicBezTo>
                    <a:pt x="6053073" y="3112766"/>
                    <a:pt x="5911214" y="3113274"/>
                    <a:pt x="5960363" y="3049266"/>
                  </a:cubicBezTo>
                  <a:lnTo>
                    <a:pt x="6113652" y="3049266"/>
                  </a:lnTo>
                  <a:cubicBezTo>
                    <a:pt x="5937249" y="3000498"/>
                    <a:pt x="6012052" y="2928743"/>
                    <a:pt x="5960490" y="2855591"/>
                  </a:cubicBezTo>
                  <a:lnTo>
                    <a:pt x="6016243" y="2855083"/>
                  </a:lnTo>
                  <a:lnTo>
                    <a:pt x="6026276" y="2855083"/>
                  </a:lnTo>
                  <a:cubicBezTo>
                    <a:pt x="6067679" y="2855083"/>
                    <a:pt x="6105905" y="2853940"/>
                    <a:pt x="6113652" y="2842510"/>
                  </a:cubicBezTo>
                  <a:cubicBezTo>
                    <a:pt x="6056502" y="2827524"/>
                    <a:pt x="5957443" y="2826508"/>
                    <a:pt x="5922390" y="2803775"/>
                  </a:cubicBezTo>
                  <a:cubicBezTo>
                    <a:pt x="5999352" y="2747133"/>
                    <a:pt x="6169151" y="2600194"/>
                    <a:pt x="5960618" y="2532630"/>
                  </a:cubicBezTo>
                  <a:lnTo>
                    <a:pt x="5960618" y="2532630"/>
                  </a:lnTo>
                  <a:cubicBezTo>
                    <a:pt x="5878957" y="2540758"/>
                    <a:pt x="5924677" y="2612259"/>
                    <a:pt x="5960618" y="2623181"/>
                  </a:cubicBezTo>
                  <a:lnTo>
                    <a:pt x="5954521" y="2622927"/>
                  </a:lnTo>
                  <a:lnTo>
                    <a:pt x="5943726" y="2622800"/>
                  </a:lnTo>
                  <a:cubicBezTo>
                    <a:pt x="5884798" y="2622800"/>
                    <a:pt x="5881496" y="2641342"/>
                    <a:pt x="5845810" y="2649089"/>
                  </a:cubicBezTo>
                  <a:cubicBezTo>
                    <a:pt x="5874257" y="2587113"/>
                    <a:pt x="5747512" y="2571238"/>
                    <a:pt x="5665724" y="2571238"/>
                  </a:cubicBezTo>
                  <a:lnTo>
                    <a:pt x="5654802" y="2571492"/>
                  </a:lnTo>
                  <a:cubicBezTo>
                    <a:pt x="5659247" y="2538726"/>
                    <a:pt x="5710174" y="2521454"/>
                    <a:pt x="5807583" y="2519930"/>
                  </a:cubicBezTo>
                  <a:cubicBezTo>
                    <a:pt x="5802249" y="2470146"/>
                    <a:pt x="5837555" y="2406646"/>
                    <a:pt x="5731129" y="2390771"/>
                  </a:cubicBezTo>
                  <a:lnTo>
                    <a:pt x="5731129" y="2390771"/>
                  </a:lnTo>
                  <a:cubicBezTo>
                    <a:pt x="5804154" y="2508246"/>
                    <a:pt x="5537073" y="2533011"/>
                    <a:pt x="5271516" y="2533011"/>
                  </a:cubicBezTo>
                  <a:lnTo>
                    <a:pt x="5233543" y="2532884"/>
                  </a:lnTo>
                  <a:cubicBezTo>
                    <a:pt x="5314569" y="2516628"/>
                    <a:pt x="5383530" y="2476369"/>
                    <a:pt x="5457825" y="2476369"/>
                  </a:cubicBezTo>
                  <a:cubicBezTo>
                    <a:pt x="5484114" y="2476369"/>
                    <a:pt x="5510911" y="2481449"/>
                    <a:pt x="5539232" y="2494276"/>
                  </a:cubicBezTo>
                  <a:cubicBezTo>
                    <a:pt x="5527802" y="2437761"/>
                    <a:pt x="5652770" y="2436745"/>
                    <a:pt x="5577967" y="2390771"/>
                  </a:cubicBezTo>
                  <a:lnTo>
                    <a:pt x="5577967" y="2390771"/>
                  </a:lnTo>
                  <a:cubicBezTo>
                    <a:pt x="5601081" y="2393692"/>
                    <a:pt x="5619496" y="2394962"/>
                    <a:pt x="5634101" y="2394962"/>
                  </a:cubicBezTo>
                  <a:cubicBezTo>
                    <a:pt x="5689600" y="2394962"/>
                    <a:pt x="5691124" y="2376674"/>
                    <a:pt x="5692775" y="2358513"/>
                  </a:cubicBezTo>
                  <a:cubicBezTo>
                    <a:pt x="5694426" y="2340352"/>
                    <a:pt x="5695823" y="2322064"/>
                    <a:pt x="5751195" y="2322064"/>
                  </a:cubicBezTo>
                  <a:cubicBezTo>
                    <a:pt x="5765800" y="2322064"/>
                    <a:pt x="5784342" y="2323334"/>
                    <a:pt x="5807456" y="2326255"/>
                  </a:cubicBezTo>
                  <a:cubicBezTo>
                    <a:pt x="5835523" y="2282059"/>
                    <a:pt x="5666359" y="2304919"/>
                    <a:pt x="5654675" y="2274439"/>
                  </a:cubicBezTo>
                  <a:lnTo>
                    <a:pt x="5677916" y="2260215"/>
                  </a:lnTo>
                  <a:lnTo>
                    <a:pt x="5654675" y="2248658"/>
                  </a:lnTo>
                  <a:lnTo>
                    <a:pt x="5654675" y="2248658"/>
                  </a:lnTo>
                  <a:cubicBezTo>
                    <a:pt x="5675376" y="2255516"/>
                    <a:pt x="5689981" y="2257929"/>
                    <a:pt x="5702935" y="2257929"/>
                  </a:cubicBezTo>
                  <a:lnTo>
                    <a:pt x="5744591" y="2252722"/>
                  </a:lnTo>
                  <a:cubicBezTo>
                    <a:pt x="5760466" y="2250055"/>
                    <a:pt x="5780151" y="2247515"/>
                    <a:pt x="5809234" y="2247515"/>
                  </a:cubicBezTo>
                  <a:lnTo>
                    <a:pt x="5845810" y="2248658"/>
                  </a:lnTo>
                  <a:cubicBezTo>
                    <a:pt x="5748909" y="2290822"/>
                    <a:pt x="6000496" y="2300220"/>
                    <a:pt x="6036183" y="2338066"/>
                  </a:cubicBezTo>
                  <a:cubicBezTo>
                    <a:pt x="6017133" y="2314825"/>
                    <a:pt x="6081903" y="2263136"/>
                    <a:pt x="5998845" y="2261612"/>
                  </a:cubicBezTo>
                  <a:cubicBezTo>
                    <a:pt x="5997448" y="2271899"/>
                    <a:pt x="5983478" y="2275836"/>
                    <a:pt x="5965698" y="2275836"/>
                  </a:cubicBezTo>
                  <a:cubicBezTo>
                    <a:pt x="5928995" y="2275836"/>
                    <a:pt x="5876036" y="2259326"/>
                    <a:pt x="5883910" y="2248658"/>
                  </a:cubicBezTo>
                  <a:cubicBezTo>
                    <a:pt x="5991860" y="2235577"/>
                    <a:pt x="5873496" y="2193794"/>
                    <a:pt x="5883910" y="2171315"/>
                  </a:cubicBezTo>
                  <a:cubicBezTo>
                    <a:pt x="5912231" y="2163822"/>
                    <a:pt x="5936488" y="2160012"/>
                    <a:pt x="5960618" y="2160012"/>
                  </a:cubicBezTo>
                  <a:cubicBezTo>
                    <a:pt x="5984748" y="2160012"/>
                    <a:pt x="6009005" y="2163822"/>
                    <a:pt x="6037199" y="2171315"/>
                  </a:cubicBezTo>
                  <a:cubicBezTo>
                    <a:pt x="6085713" y="2127246"/>
                    <a:pt x="6123686" y="2079748"/>
                    <a:pt x="6151753" y="2029075"/>
                  </a:cubicBezTo>
                  <a:cubicBezTo>
                    <a:pt x="5987034" y="2015994"/>
                    <a:pt x="5968238" y="1953256"/>
                    <a:pt x="5922518" y="1899916"/>
                  </a:cubicBezTo>
                  <a:cubicBezTo>
                    <a:pt x="5931535" y="1864229"/>
                    <a:pt x="6064504" y="1870452"/>
                    <a:pt x="6113780" y="1848354"/>
                  </a:cubicBezTo>
                  <a:cubicBezTo>
                    <a:pt x="6126734" y="1828034"/>
                    <a:pt x="6116320" y="1765677"/>
                    <a:pt x="6151753" y="1706241"/>
                  </a:cubicBezTo>
                  <a:lnTo>
                    <a:pt x="6102731" y="1704590"/>
                  </a:lnTo>
                  <a:cubicBezTo>
                    <a:pt x="6077585" y="1704590"/>
                    <a:pt x="6049772" y="1705479"/>
                    <a:pt x="6021959" y="1706368"/>
                  </a:cubicBezTo>
                  <a:lnTo>
                    <a:pt x="5941187" y="1708146"/>
                  </a:lnTo>
                  <a:cubicBezTo>
                    <a:pt x="5894705" y="1708146"/>
                    <a:pt x="5857367" y="1705098"/>
                    <a:pt x="5845937" y="1693160"/>
                  </a:cubicBezTo>
                  <a:cubicBezTo>
                    <a:pt x="5949442" y="1671697"/>
                    <a:pt x="5926582" y="1578860"/>
                    <a:pt x="5880862" y="1512312"/>
                  </a:cubicBezTo>
                  <a:lnTo>
                    <a:pt x="5874766" y="1512312"/>
                  </a:lnTo>
                  <a:cubicBezTo>
                    <a:pt x="5763514" y="1512312"/>
                    <a:pt x="5688203" y="1524758"/>
                    <a:pt x="5654929" y="1551047"/>
                  </a:cubicBezTo>
                  <a:lnTo>
                    <a:pt x="5658739" y="1550539"/>
                  </a:lnTo>
                  <a:lnTo>
                    <a:pt x="5665724" y="1550285"/>
                  </a:lnTo>
                  <a:cubicBezTo>
                    <a:pt x="5689219" y="1550285"/>
                    <a:pt x="5701030" y="1563620"/>
                    <a:pt x="5701030" y="1576955"/>
                  </a:cubicBezTo>
                  <a:cubicBezTo>
                    <a:pt x="5701030" y="1590290"/>
                    <a:pt x="5689219" y="1603625"/>
                    <a:pt x="5662422" y="1603625"/>
                  </a:cubicBezTo>
                  <a:lnTo>
                    <a:pt x="5655056" y="1602736"/>
                  </a:lnTo>
                  <a:cubicBezTo>
                    <a:pt x="5600573" y="1601847"/>
                    <a:pt x="5619623" y="1575939"/>
                    <a:pt x="5555615" y="1575939"/>
                  </a:cubicBezTo>
                  <a:lnTo>
                    <a:pt x="5539613" y="1576955"/>
                  </a:lnTo>
                  <a:cubicBezTo>
                    <a:pt x="5621528" y="1658870"/>
                    <a:pt x="5664962" y="1680968"/>
                    <a:pt x="5807837" y="1693160"/>
                  </a:cubicBezTo>
                  <a:cubicBezTo>
                    <a:pt x="5647309" y="1712210"/>
                    <a:pt x="5705094" y="1745357"/>
                    <a:pt x="5796915" y="1745357"/>
                  </a:cubicBezTo>
                  <a:lnTo>
                    <a:pt x="5807837" y="1744976"/>
                  </a:lnTo>
                  <a:lnTo>
                    <a:pt x="5807837" y="1744976"/>
                  </a:lnTo>
                  <a:cubicBezTo>
                    <a:pt x="5780913" y="1757803"/>
                    <a:pt x="5753100" y="1763010"/>
                    <a:pt x="5725033" y="1763010"/>
                  </a:cubicBezTo>
                  <a:cubicBezTo>
                    <a:pt x="5657469" y="1763010"/>
                    <a:pt x="5588000" y="1732403"/>
                    <a:pt x="5524627" y="1701796"/>
                  </a:cubicBezTo>
                  <a:cubicBezTo>
                    <a:pt x="5461254" y="1671189"/>
                    <a:pt x="5403850" y="1640709"/>
                    <a:pt x="5356352" y="1640709"/>
                  </a:cubicBezTo>
                  <a:lnTo>
                    <a:pt x="5348732" y="1641471"/>
                  </a:lnTo>
                  <a:cubicBezTo>
                    <a:pt x="5380736" y="1685667"/>
                    <a:pt x="5293995" y="1718052"/>
                    <a:pt x="5205476" y="1718052"/>
                  </a:cubicBezTo>
                  <a:lnTo>
                    <a:pt x="5157470" y="1714750"/>
                  </a:lnTo>
                  <a:lnTo>
                    <a:pt x="5157470" y="1714750"/>
                  </a:lnTo>
                  <a:cubicBezTo>
                    <a:pt x="5171059" y="1728847"/>
                    <a:pt x="5142738" y="1757168"/>
                    <a:pt x="5157470" y="1770757"/>
                  </a:cubicBezTo>
                  <a:cubicBezTo>
                    <a:pt x="5133721" y="1767582"/>
                    <a:pt x="5115560" y="1766185"/>
                    <a:pt x="5101463" y="1766185"/>
                  </a:cubicBezTo>
                  <a:cubicBezTo>
                    <a:pt x="5026279" y="1766185"/>
                    <a:pt x="5066411" y="1805047"/>
                    <a:pt x="5004308" y="1809492"/>
                  </a:cubicBezTo>
                  <a:cubicBezTo>
                    <a:pt x="4895977" y="1747897"/>
                    <a:pt x="5094097" y="1702304"/>
                    <a:pt x="4966208" y="1680333"/>
                  </a:cubicBezTo>
                  <a:cubicBezTo>
                    <a:pt x="5005959" y="1641979"/>
                    <a:pt x="5160010" y="1642360"/>
                    <a:pt x="5118989" y="1576955"/>
                  </a:cubicBezTo>
                  <a:lnTo>
                    <a:pt x="5118989" y="1576955"/>
                  </a:lnTo>
                  <a:cubicBezTo>
                    <a:pt x="5163058" y="1577717"/>
                    <a:pt x="5170551" y="1590417"/>
                    <a:pt x="5221859" y="1590417"/>
                  </a:cubicBezTo>
                  <a:lnTo>
                    <a:pt x="5233924" y="1589909"/>
                  </a:lnTo>
                  <a:cubicBezTo>
                    <a:pt x="5280787" y="1503041"/>
                    <a:pt x="5225034" y="1441827"/>
                    <a:pt x="5233924" y="1383153"/>
                  </a:cubicBezTo>
                  <a:lnTo>
                    <a:pt x="5233924" y="1383153"/>
                  </a:lnTo>
                  <a:cubicBezTo>
                    <a:pt x="5229098" y="1394329"/>
                    <a:pt x="5197984" y="1396615"/>
                    <a:pt x="5159884" y="1396615"/>
                  </a:cubicBezTo>
                  <a:lnTo>
                    <a:pt x="5118990" y="1396107"/>
                  </a:lnTo>
                  <a:lnTo>
                    <a:pt x="5118990" y="1396107"/>
                  </a:lnTo>
                  <a:cubicBezTo>
                    <a:pt x="5074921" y="1438144"/>
                    <a:pt x="5235956" y="1475609"/>
                    <a:pt x="5118990" y="1499485"/>
                  </a:cubicBezTo>
                  <a:cubicBezTo>
                    <a:pt x="5021327" y="1498088"/>
                    <a:pt x="4985131" y="1475736"/>
                    <a:pt x="4927474" y="1460750"/>
                  </a:cubicBezTo>
                  <a:cubicBezTo>
                    <a:pt x="4937380" y="1333369"/>
                    <a:pt x="5530978" y="1338957"/>
                    <a:pt x="5463414" y="1228213"/>
                  </a:cubicBezTo>
                  <a:lnTo>
                    <a:pt x="5424933" y="1226181"/>
                  </a:lnTo>
                  <a:cubicBezTo>
                    <a:pt x="5333874" y="1226181"/>
                    <a:pt x="5380483" y="1272663"/>
                    <a:pt x="5310633" y="1279902"/>
                  </a:cubicBezTo>
                  <a:cubicBezTo>
                    <a:pt x="5270374" y="1265805"/>
                    <a:pt x="5238116" y="1259074"/>
                    <a:pt x="5210557" y="1259074"/>
                  </a:cubicBezTo>
                  <a:cubicBezTo>
                    <a:pt x="5174489" y="1259074"/>
                    <a:pt x="5146422" y="1270631"/>
                    <a:pt x="5119117" y="1292856"/>
                  </a:cubicBezTo>
                  <a:cubicBezTo>
                    <a:pt x="4980687" y="1264027"/>
                    <a:pt x="4931538" y="1206115"/>
                    <a:pt x="5042663" y="1150743"/>
                  </a:cubicBezTo>
                  <a:lnTo>
                    <a:pt x="5042663" y="1150743"/>
                  </a:lnTo>
                  <a:cubicBezTo>
                    <a:pt x="5070349" y="1188843"/>
                    <a:pt x="5136262" y="1213862"/>
                    <a:pt x="5234052" y="1228213"/>
                  </a:cubicBezTo>
                  <a:cubicBezTo>
                    <a:pt x="5181474" y="1198749"/>
                    <a:pt x="5332477" y="1179572"/>
                    <a:pt x="5234052" y="1176397"/>
                  </a:cubicBezTo>
                  <a:lnTo>
                    <a:pt x="5234052" y="1176397"/>
                  </a:lnTo>
                  <a:cubicBezTo>
                    <a:pt x="5224781" y="1185922"/>
                    <a:pt x="5209033" y="1189732"/>
                    <a:pt x="5192015" y="1189732"/>
                  </a:cubicBezTo>
                  <a:cubicBezTo>
                    <a:pt x="5145914" y="1189732"/>
                    <a:pt x="5089526" y="1161411"/>
                    <a:pt x="5119117" y="1137535"/>
                  </a:cubicBezTo>
                  <a:cubicBezTo>
                    <a:pt x="5348733" y="1136011"/>
                    <a:pt x="5220463" y="1050921"/>
                    <a:pt x="5424679" y="1015742"/>
                  </a:cubicBezTo>
                  <a:lnTo>
                    <a:pt x="5403216" y="1014091"/>
                  </a:lnTo>
                  <a:cubicBezTo>
                    <a:pt x="5393818" y="1014091"/>
                    <a:pt x="5382388" y="1014980"/>
                    <a:pt x="5370577" y="1015996"/>
                  </a:cubicBezTo>
                  <a:lnTo>
                    <a:pt x="5335779" y="1017901"/>
                  </a:lnTo>
                  <a:cubicBezTo>
                    <a:pt x="5307839" y="1017901"/>
                    <a:pt x="5289170" y="1011678"/>
                    <a:pt x="5310633" y="982849"/>
                  </a:cubicBezTo>
                  <a:cubicBezTo>
                    <a:pt x="5230369" y="967863"/>
                    <a:pt x="5166869" y="988945"/>
                    <a:pt x="5119117" y="944114"/>
                  </a:cubicBezTo>
                  <a:cubicBezTo>
                    <a:pt x="5322063" y="912110"/>
                    <a:pt x="5196968" y="877312"/>
                    <a:pt x="5234052" y="827909"/>
                  </a:cubicBezTo>
                  <a:cubicBezTo>
                    <a:pt x="5091939" y="815463"/>
                    <a:pt x="4983735" y="791714"/>
                    <a:pt x="4889628" y="763266"/>
                  </a:cubicBezTo>
                  <a:cubicBezTo>
                    <a:pt x="4998721" y="705862"/>
                    <a:pt x="5215637" y="745359"/>
                    <a:pt x="5272025" y="698750"/>
                  </a:cubicBezTo>
                  <a:lnTo>
                    <a:pt x="5272025" y="698750"/>
                  </a:lnTo>
                  <a:lnTo>
                    <a:pt x="5243831" y="699258"/>
                  </a:lnTo>
                  <a:cubicBezTo>
                    <a:pt x="5122673" y="699258"/>
                    <a:pt x="5155185" y="663190"/>
                    <a:pt x="5154296" y="633980"/>
                  </a:cubicBezTo>
                  <a:lnTo>
                    <a:pt x="5147946" y="633980"/>
                  </a:lnTo>
                  <a:cubicBezTo>
                    <a:pt x="5031868" y="633980"/>
                    <a:pt x="4983862" y="674874"/>
                    <a:pt x="4813047" y="685796"/>
                  </a:cubicBezTo>
                  <a:cubicBezTo>
                    <a:pt x="4739260" y="735707"/>
                    <a:pt x="4910456" y="736596"/>
                    <a:pt x="4774820" y="776220"/>
                  </a:cubicBezTo>
                  <a:cubicBezTo>
                    <a:pt x="4956938" y="776855"/>
                    <a:pt x="4835145" y="829052"/>
                    <a:pt x="4938015" y="829052"/>
                  </a:cubicBezTo>
                  <a:lnTo>
                    <a:pt x="4966082" y="828036"/>
                  </a:lnTo>
                  <a:lnTo>
                    <a:pt x="4966082" y="828036"/>
                  </a:lnTo>
                  <a:cubicBezTo>
                    <a:pt x="4957446" y="852293"/>
                    <a:pt x="5009008" y="856484"/>
                    <a:pt x="5004309" y="879598"/>
                  </a:cubicBezTo>
                  <a:cubicBezTo>
                    <a:pt x="4960240" y="873502"/>
                    <a:pt x="4928236" y="870581"/>
                    <a:pt x="4901058" y="870581"/>
                  </a:cubicBezTo>
                  <a:cubicBezTo>
                    <a:pt x="4856354" y="870581"/>
                    <a:pt x="4824858" y="878455"/>
                    <a:pt x="4774820" y="892552"/>
                  </a:cubicBezTo>
                  <a:cubicBezTo>
                    <a:pt x="4802379" y="943987"/>
                    <a:pt x="4802379" y="944495"/>
                    <a:pt x="4774820" y="995930"/>
                  </a:cubicBezTo>
                  <a:lnTo>
                    <a:pt x="4721988" y="994660"/>
                  </a:lnTo>
                  <a:cubicBezTo>
                    <a:pt x="4661917" y="994660"/>
                    <a:pt x="4618610" y="1000248"/>
                    <a:pt x="4583050" y="1008884"/>
                  </a:cubicBezTo>
                  <a:cubicBezTo>
                    <a:pt x="4619245" y="1048508"/>
                    <a:pt x="4702430" y="1072003"/>
                    <a:pt x="4736339" y="1112135"/>
                  </a:cubicBezTo>
                  <a:cubicBezTo>
                    <a:pt x="4774693" y="1095117"/>
                    <a:pt x="4798950" y="1073273"/>
                    <a:pt x="4851020" y="1060573"/>
                  </a:cubicBezTo>
                  <a:lnTo>
                    <a:pt x="4851020" y="1060573"/>
                  </a:lnTo>
                  <a:cubicBezTo>
                    <a:pt x="4840606" y="1083179"/>
                    <a:pt x="4958589" y="1124962"/>
                    <a:pt x="4849115" y="1138170"/>
                  </a:cubicBezTo>
                  <a:lnTo>
                    <a:pt x="4845432" y="1138170"/>
                  </a:lnTo>
                  <a:cubicBezTo>
                    <a:pt x="4796410" y="1138170"/>
                    <a:pt x="4765676" y="1131820"/>
                    <a:pt x="4736339" y="1125343"/>
                  </a:cubicBezTo>
                  <a:lnTo>
                    <a:pt x="4736339" y="1125343"/>
                  </a:lnTo>
                  <a:cubicBezTo>
                    <a:pt x="4701160" y="1251454"/>
                    <a:pt x="4641216" y="1286379"/>
                    <a:pt x="4774693" y="1435350"/>
                  </a:cubicBezTo>
                  <a:cubicBezTo>
                    <a:pt x="4738244" y="1427730"/>
                    <a:pt x="4721734" y="1424936"/>
                    <a:pt x="4706494" y="1424936"/>
                  </a:cubicBezTo>
                  <a:lnTo>
                    <a:pt x="4724147" y="1436874"/>
                  </a:lnTo>
                  <a:cubicBezTo>
                    <a:pt x="4728846" y="1442843"/>
                    <a:pt x="4725544" y="1448812"/>
                    <a:pt x="4677284" y="1448812"/>
                  </a:cubicBezTo>
                  <a:lnTo>
                    <a:pt x="4659631" y="1448304"/>
                  </a:lnTo>
                  <a:lnTo>
                    <a:pt x="4659631" y="1448304"/>
                  </a:lnTo>
                  <a:cubicBezTo>
                    <a:pt x="4598544" y="1559302"/>
                    <a:pt x="4751198" y="1598418"/>
                    <a:pt x="4774693" y="1680968"/>
                  </a:cubicBezTo>
                  <a:cubicBezTo>
                    <a:pt x="4754500" y="1673729"/>
                    <a:pt x="4727322" y="1670808"/>
                    <a:pt x="4698239" y="1670808"/>
                  </a:cubicBezTo>
                  <a:cubicBezTo>
                    <a:pt x="4641978" y="1670808"/>
                    <a:pt x="4578732" y="1681857"/>
                    <a:pt x="4545077" y="1693795"/>
                  </a:cubicBezTo>
                  <a:cubicBezTo>
                    <a:pt x="4659631" y="1706749"/>
                    <a:pt x="4620388" y="1771646"/>
                    <a:pt x="4659631" y="1810000"/>
                  </a:cubicBezTo>
                  <a:lnTo>
                    <a:pt x="4696461" y="1812032"/>
                  </a:lnTo>
                  <a:cubicBezTo>
                    <a:pt x="4738498" y="1812032"/>
                    <a:pt x="4749674" y="1801618"/>
                    <a:pt x="4760977" y="1791204"/>
                  </a:cubicBezTo>
                  <a:cubicBezTo>
                    <a:pt x="4772279" y="1780790"/>
                    <a:pt x="4783582" y="1770376"/>
                    <a:pt x="4825747" y="1770376"/>
                  </a:cubicBezTo>
                  <a:lnTo>
                    <a:pt x="4851147" y="1771392"/>
                  </a:lnTo>
                  <a:cubicBezTo>
                    <a:pt x="4948175" y="1785997"/>
                    <a:pt x="4937506" y="1836924"/>
                    <a:pt x="5004309" y="1861816"/>
                  </a:cubicBezTo>
                  <a:cubicBezTo>
                    <a:pt x="4986655" y="1856228"/>
                    <a:pt x="4973955" y="1853942"/>
                    <a:pt x="4964430" y="1853942"/>
                  </a:cubicBezTo>
                  <a:cubicBezTo>
                    <a:pt x="4940173" y="1853942"/>
                    <a:pt x="4935728" y="1868928"/>
                    <a:pt x="4917694" y="1883787"/>
                  </a:cubicBezTo>
                  <a:cubicBezTo>
                    <a:pt x="4899661" y="1898647"/>
                    <a:pt x="4868037" y="1913632"/>
                    <a:pt x="4784853" y="1913632"/>
                  </a:cubicBezTo>
                  <a:lnTo>
                    <a:pt x="4774819" y="1913505"/>
                  </a:lnTo>
                  <a:cubicBezTo>
                    <a:pt x="4772915" y="1895726"/>
                    <a:pt x="4792727" y="1885185"/>
                    <a:pt x="4812919" y="1874770"/>
                  </a:cubicBezTo>
                  <a:cubicBezTo>
                    <a:pt x="4790948" y="1872866"/>
                    <a:pt x="4772153" y="1872103"/>
                    <a:pt x="4755642" y="1872103"/>
                  </a:cubicBezTo>
                  <a:cubicBezTo>
                    <a:pt x="4645025" y="1872103"/>
                    <a:pt x="4644390" y="1909441"/>
                    <a:pt x="4545077" y="1913505"/>
                  </a:cubicBezTo>
                  <a:cubicBezTo>
                    <a:pt x="4542663" y="1957193"/>
                    <a:pt x="4614037" y="1968623"/>
                    <a:pt x="4506723" y="1990975"/>
                  </a:cubicBezTo>
                  <a:cubicBezTo>
                    <a:pt x="4500246" y="1971671"/>
                    <a:pt x="4520312" y="1943350"/>
                    <a:pt x="4468623" y="1939413"/>
                  </a:cubicBezTo>
                  <a:lnTo>
                    <a:pt x="4468623" y="1939413"/>
                  </a:lnTo>
                  <a:cubicBezTo>
                    <a:pt x="4385184" y="1962908"/>
                    <a:pt x="4475481" y="2044950"/>
                    <a:pt x="4392042" y="2068445"/>
                  </a:cubicBezTo>
                  <a:lnTo>
                    <a:pt x="4432936" y="2070223"/>
                  </a:lnTo>
                  <a:cubicBezTo>
                    <a:pt x="4548632" y="2070223"/>
                    <a:pt x="4514470" y="2019677"/>
                    <a:pt x="4621657" y="2016756"/>
                  </a:cubicBezTo>
                  <a:cubicBezTo>
                    <a:pt x="4629786" y="2032123"/>
                    <a:pt x="4642104" y="2068572"/>
                    <a:pt x="4701794" y="2068572"/>
                  </a:cubicBezTo>
                  <a:cubicBezTo>
                    <a:pt x="4720844" y="2068572"/>
                    <a:pt x="4744721" y="2064889"/>
                    <a:pt x="4774692" y="2055618"/>
                  </a:cubicBezTo>
                  <a:cubicBezTo>
                    <a:pt x="4745482" y="2044823"/>
                    <a:pt x="4744466" y="1933825"/>
                    <a:pt x="4851019" y="1926332"/>
                  </a:cubicBezTo>
                  <a:lnTo>
                    <a:pt x="4903471" y="1924047"/>
                  </a:lnTo>
                  <a:cubicBezTo>
                    <a:pt x="4940300" y="1924047"/>
                    <a:pt x="4965700" y="1927857"/>
                    <a:pt x="4991228" y="1931667"/>
                  </a:cubicBezTo>
                  <a:cubicBezTo>
                    <a:pt x="5016755" y="1935477"/>
                    <a:pt x="5042155" y="1939287"/>
                    <a:pt x="5080509" y="1939287"/>
                  </a:cubicBezTo>
                  <a:cubicBezTo>
                    <a:pt x="5080636" y="1939287"/>
                    <a:pt x="5080636" y="1939287"/>
                    <a:pt x="5080762" y="1939287"/>
                  </a:cubicBezTo>
                  <a:cubicBezTo>
                    <a:pt x="5174616" y="1891789"/>
                    <a:pt x="5166741" y="1782823"/>
                    <a:pt x="5348478" y="1732658"/>
                  </a:cubicBezTo>
                  <a:cubicBezTo>
                    <a:pt x="5353304" y="1772409"/>
                    <a:pt x="5503291" y="1750184"/>
                    <a:pt x="5539486" y="1771393"/>
                  </a:cubicBezTo>
                  <a:cubicBezTo>
                    <a:pt x="5435092" y="1800603"/>
                    <a:pt x="5442458" y="1867659"/>
                    <a:pt x="5271771" y="1874771"/>
                  </a:cubicBezTo>
                  <a:cubicBezTo>
                    <a:pt x="5362449" y="1887344"/>
                    <a:pt x="5392674" y="1920110"/>
                    <a:pt x="5501641" y="1926460"/>
                  </a:cubicBezTo>
                  <a:cubicBezTo>
                    <a:pt x="5460366" y="1930524"/>
                    <a:pt x="5426584" y="1931921"/>
                    <a:pt x="5398136" y="1931921"/>
                  </a:cubicBezTo>
                  <a:cubicBezTo>
                    <a:pt x="5364735" y="1931921"/>
                    <a:pt x="5338827" y="1929889"/>
                    <a:pt x="5317237" y="1927984"/>
                  </a:cubicBezTo>
                  <a:cubicBezTo>
                    <a:pt x="5295647" y="1926079"/>
                    <a:pt x="5278375" y="1924047"/>
                    <a:pt x="5261992" y="1924047"/>
                  </a:cubicBezTo>
                  <a:lnTo>
                    <a:pt x="5233798" y="1926460"/>
                  </a:lnTo>
                  <a:cubicBezTo>
                    <a:pt x="5321809" y="1937763"/>
                    <a:pt x="5340224" y="1987420"/>
                    <a:pt x="5233798" y="2004057"/>
                  </a:cubicBezTo>
                  <a:cubicBezTo>
                    <a:pt x="5161788" y="1979419"/>
                    <a:pt x="5256150" y="1980689"/>
                    <a:pt x="5233798" y="1939414"/>
                  </a:cubicBezTo>
                  <a:lnTo>
                    <a:pt x="5233798" y="1939414"/>
                  </a:lnTo>
                  <a:cubicBezTo>
                    <a:pt x="4984751" y="1969767"/>
                    <a:pt x="5286884" y="2046094"/>
                    <a:pt x="5271771" y="2068573"/>
                  </a:cubicBezTo>
                  <a:cubicBezTo>
                    <a:pt x="5308347" y="2057778"/>
                    <a:pt x="5289297" y="2028441"/>
                    <a:pt x="5357496" y="2028441"/>
                  </a:cubicBezTo>
                  <a:lnTo>
                    <a:pt x="5386832" y="2029838"/>
                  </a:lnTo>
                  <a:cubicBezTo>
                    <a:pt x="5424171" y="2060191"/>
                    <a:pt x="5551171" y="2060445"/>
                    <a:pt x="5616194" y="2081400"/>
                  </a:cubicBezTo>
                  <a:cubicBezTo>
                    <a:pt x="5352797" y="2092068"/>
                    <a:pt x="5677916" y="2222243"/>
                    <a:pt x="5425186" y="2236467"/>
                  </a:cubicBezTo>
                  <a:cubicBezTo>
                    <a:pt x="5464937" y="2199764"/>
                    <a:pt x="5464937" y="2182619"/>
                    <a:pt x="5425186" y="2146043"/>
                  </a:cubicBezTo>
                  <a:lnTo>
                    <a:pt x="5334635" y="2145789"/>
                  </a:lnTo>
                  <a:lnTo>
                    <a:pt x="5274056" y="2145408"/>
                  </a:lnTo>
                  <a:cubicBezTo>
                    <a:pt x="5209160" y="2145408"/>
                    <a:pt x="5150485" y="2147567"/>
                    <a:pt x="5118862" y="2158870"/>
                  </a:cubicBezTo>
                  <a:cubicBezTo>
                    <a:pt x="5037963" y="2150234"/>
                    <a:pt x="5138421" y="2080130"/>
                    <a:pt x="5031232" y="2080130"/>
                  </a:cubicBezTo>
                  <a:lnTo>
                    <a:pt x="5004054" y="2081273"/>
                  </a:lnTo>
                  <a:cubicBezTo>
                    <a:pt x="5053838" y="2169030"/>
                    <a:pt x="4820920" y="2215766"/>
                    <a:pt x="5004054" y="2288029"/>
                  </a:cubicBezTo>
                  <a:cubicBezTo>
                    <a:pt x="5042789" y="2270884"/>
                    <a:pt x="5039995" y="2240023"/>
                    <a:pt x="5118862" y="2236467"/>
                  </a:cubicBezTo>
                  <a:cubicBezTo>
                    <a:pt x="5148072" y="2241547"/>
                    <a:pt x="5170678" y="2242817"/>
                    <a:pt x="5188840" y="2242817"/>
                  </a:cubicBezTo>
                  <a:cubicBezTo>
                    <a:pt x="5199380" y="2242817"/>
                    <a:pt x="5208398" y="2242309"/>
                    <a:pt x="5224527" y="2241420"/>
                  </a:cubicBezTo>
                  <a:lnTo>
                    <a:pt x="5237988" y="2240912"/>
                  </a:lnTo>
                  <a:cubicBezTo>
                    <a:pt x="5250307" y="2240912"/>
                    <a:pt x="5260594" y="2242563"/>
                    <a:pt x="5271771" y="2249167"/>
                  </a:cubicBezTo>
                  <a:cubicBezTo>
                    <a:pt x="5204334" y="2295268"/>
                    <a:pt x="5179061" y="2355593"/>
                    <a:pt x="5004055" y="2365372"/>
                  </a:cubicBezTo>
                  <a:cubicBezTo>
                    <a:pt x="5096765" y="2373373"/>
                    <a:pt x="5153661" y="2376675"/>
                    <a:pt x="5189475" y="2376675"/>
                  </a:cubicBezTo>
                  <a:cubicBezTo>
                    <a:pt x="5306950" y="2376675"/>
                    <a:pt x="5197984" y="2341623"/>
                    <a:pt x="5386833" y="2326637"/>
                  </a:cubicBezTo>
                  <a:cubicBezTo>
                    <a:pt x="5399533" y="2280790"/>
                    <a:pt x="5388865" y="2259835"/>
                    <a:pt x="5425187" y="2249040"/>
                  </a:cubicBezTo>
                  <a:cubicBezTo>
                    <a:pt x="5425695" y="2266185"/>
                    <a:pt x="5492370" y="2260978"/>
                    <a:pt x="5501641" y="2274948"/>
                  </a:cubicBezTo>
                  <a:cubicBezTo>
                    <a:pt x="5568443" y="2373246"/>
                    <a:pt x="5470525" y="2470274"/>
                    <a:pt x="5158741" y="2470274"/>
                  </a:cubicBezTo>
                  <a:cubicBezTo>
                    <a:pt x="5091685" y="2470274"/>
                    <a:pt x="5014723" y="2465829"/>
                    <a:pt x="4927347" y="2455923"/>
                  </a:cubicBezTo>
                  <a:lnTo>
                    <a:pt x="4927347" y="2455923"/>
                  </a:lnTo>
                  <a:cubicBezTo>
                    <a:pt x="4742816" y="2533393"/>
                    <a:pt x="4944111" y="2585463"/>
                    <a:pt x="4774566" y="2662552"/>
                  </a:cubicBezTo>
                  <a:cubicBezTo>
                    <a:pt x="4819524" y="2664711"/>
                    <a:pt x="4883024" y="2660393"/>
                    <a:pt x="4889247" y="2675633"/>
                  </a:cubicBezTo>
                  <a:cubicBezTo>
                    <a:pt x="4821556" y="2687317"/>
                    <a:pt x="4825619" y="2723131"/>
                    <a:pt x="4736212" y="2727195"/>
                  </a:cubicBezTo>
                  <a:cubicBezTo>
                    <a:pt x="4785615" y="2710177"/>
                    <a:pt x="4786250" y="2679189"/>
                    <a:pt x="4698112" y="2675633"/>
                  </a:cubicBezTo>
                  <a:lnTo>
                    <a:pt x="4698112" y="2675633"/>
                  </a:lnTo>
                  <a:cubicBezTo>
                    <a:pt x="4666743" y="2704081"/>
                    <a:pt x="4709415" y="2744467"/>
                    <a:pt x="4582796" y="2766057"/>
                  </a:cubicBezTo>
                  <a:cubicBezTo>
                    <a:pt x="4602481" y="2764914"/>
                    <a:pt x="4617213" y="2764533"/>
                    <a:pt x="4627881" y="2764533"/>
                  </a:cubicBezTo>
                  <a:cubicBezTo>
                    <a:pt x="4708399" y="2764533"/>
                    <a:pt x="4565016" y="2791838"/>
                    <a:pt x="4659377" y="2792092"/>
                  </a:cubicBezTo>
                  <a:cubicBezTo>
                    <a:pt x="4669283" y="2773804"/>
                    <a:pt x="4743451" y="2777233"/>
                    <a:pt x="4774439" y="2766184"/>
                  </a:cubicBezTo>
                  <a:lnTo>
                    <a:pt x="4774439" y="2766184"/>
                  </a:lnTo>
                  <a:cubicBezTo>
                    <a:pt x="4765930" y="2790441"/>
                    <a:pt x="4817746" y="2794632"/>
                    <a:pt x="4812666" y="2817873"/>
                  </a:cubicBezTo>
                  <a:lnTo>
                    <a:pt x="4807078" y="2817619"/>
                  </a:lnTo>
                  <a:lnTo>
                    <a:pt x="4797045" y="2817492"/>
                  </a:lnTo>
                  <a:cubicBezTo>
                    <a:pt x="4768978" y="2817492"/>
                    <a:pt x="4750944" y="2820794"/>
                    <a:pt x="4732656" y="2824223"/>
                  </a:cubicBezTo>
                  <a:cubicBezTo>
                    <a:pt x="4714368" y="2827652"/>
                    <a:pt x="4696207" y="2830954"/>
                    <a:pt x="4665346" y="2830954"/>
                  </a:cubicBezTo>
                  <a:lnTo>
                    <a:pt x="4659377" y="2830827"/>
                  </a:lnTo>
                  <a:cubicBezTo>
                    <a:pt x="4651122" y="2820921"/>
                    <a:pt x="4658615" y="2805427"/>
                    <a:pt x="4621404" y="2804919"/>
                  </a:cubicBezTo>
                  <a:lnTo>
                    <a:pt x="4621404" y="2804919"/>
                  </a:lnTo>
                  <a:cubicBezTo>
                    <a:pt x="4618229" y="2827398"/>
                    <a:pt x="4629913" y="2845051"/>
                    <a:pt x="4659377" y="2856608"/>
                  </a:cubicBezTo>
                  <a:cubicBezTo>
                    <a:pt x="4604259" y="2851020"/>
                    <a:pt x="4556507" y="2821429"/>
                    <a:pt x="4516756" y="2821429"/>
                  </a:cubicBezTo>
                  <a:cubicBezTo>
                    <a:pt x="4499103" y="2821429"/>
                    <a:pt x="4482847" y="2827271"/>
                    <a:pt x="4468369" y="2843654"/>
                  </a:cubicBezTo>
                  <a:cubicBezTo>
                    <a:pt x="4793616" y="2871213"/>
                    <a:pt x="4397503" y="3076445"/>
                    <a:pt x="4687063" y="3076445"/>
                  </a:cubicBezTo>
                  <a:lnTo>
                    <a:pt x="4698112" y="3076191"/>
                  </a:lnTo>
                  <a:lnTo>
                    <a:pt x="4698112" y="3076191"/>
                  </a:lnTo>
                  <a:cubicBezTo>
                    <a:pt x="4595877" y="3080509"/>
                    <a:pt x="4563492" y="3108449"/>
                    <a:pt x="4468369" y="3114926"/>
                  </a:cubicBezTo>
                  <a:cubicBezTo>
                    <a:pt x="4403472" y="3047235"/>
                    <a:pt x="4528821" y="2996816"/>
                    <a:pt x="4544950" y="2921124"/>
                  </a:cubicBezTo>
                  <a:cubicBezTo>
                    <a:pt x="4510152" y="2885564"/>
                    <a:pt x="4273043" y="2918076"/>
                    <a:pt x="4315080" y="2856608"/>
                  </a:cubicBezTo>
                  <a:lnTo>
                    <a:pt x="4315080" y="2856608"/>
                  </a:lnTo>
                  <a:cubicBezTo>
                    <a:pt x="4335019" y="2862069"/>
                    <a:pt x="4350386" y="2864482"/>
                    <a:pt x="4362324" y="2864482"/>
                  </a:cubicBezTo>
                  <a:cubicBezTo>
                    <a:pt x="4398646" y="2864482"/>
                    <a:pt x="4404361" y="2842765"/>
                    <a:pt x="4417315" y="2821175"/>
                  </a:cubicBezTo>
                  <a:cubicBezTo>
                    <a:pt x="4430268" y="2799585"/>
                    <a:pt x="4450461" y="2777868"/>
                    <a:pt x="4515993" y="2777868"/>
                  </a:cubicBezTo>
                  <a:lnTo>
                    <a:pt x="4544949" y="2779138"/>
                  </a:lnTo>
                  <a:cubicBezTo>
                    <a:pt x="4476623" y="2717670"/>
                    <a:pt x="4592574" y="2708399"/>
                    <a:pt x="4621530" y="2649979"/>
                  </a:cubicBezTo>
                  <a:lnTo>
                    <a:pt x="4621530" y="2649979"/>
                  </a:lnTo>
                  <a:cubicBezTo>
                    <a:pt x="4571619" y="2654297"/>
                    <a:pt x="4549140" y="2656964"/>
                    <a:pt x="4535043" y="2656964"/>
                  </a:cubicBezTo>
                  <a:cubicBezTo>
                    <a:pt x="4514469" y="2656964"/>
                    <a:pt x="4512056" y="2651249"/>
                    <a:pt x="4468496" y="2637152"/>
                  </a:cubicBezTo>
                  <a:lnTo>
                    <a:pt x="4468496" y="2637152"/>
                  </a:lnTo>
                  <a:cubicBezTo>
                    <a:pt x="4465829" y="2659631"/>
                    <a:pt x="4477005" y="2677284"/>
                    <a:pt x="4506596" y="2688714"/>
                  </a:cubicBezTo>
                  <a:cubicBezTo>
                    <a:pt x="4362959" y="2704843"/>
                    <a:pt x="4265804" y="2736720"/>
                    <a:pt x="4162172" y="2766311"/>
                  </a:cubicBezTo>
                  <a:cubicBezTo>
                    <a:pt x="4234181" y="2769486"/>
                    <a:pt x="4140836" y="2787647"/>
                    <a:pt x="4200525" y="2792219"/>
                  </a:cubicBezTo>
                  <a:cubicBezTo>
                    <a:pt x="4208146" y="2783964"/>
                    <a:pt x="4288663" y="2770375"/>
                    <a:pt x="4347846" y="2770375"/>
                  </a:cubicBezTo>
                  <a:lnTo>
                    <a:pt x="4353687" y="2779138"/>
                  </a:lnTo>
                  <a:cubicBezTo>
                    <a:pt x="4270375" y="2788663"/>
                    <a:pt x="4183253" y="2824858"/>
                    <a:pt x="4102862" y="2824858"/>
                  </a:cubicBezTo>
                  <a:lnTo>
                    <a:pt x="4047491" y="2818000"/>
                  </a:lnTo>
                  <a:lnTo>
                    <a:pt x="4047491" y="2818000"/>
                  </a:lnTo>
                  <a:cubicBezTo>
                    <a:pt x="4080892" y="2884294"/>
                    <a:pt x="4109721" y="2875658"/>
                    <a:pt x="3894456" y="2895470"/>
                  </a:cubicBezTo>
                  <a:cubicBezTo>
                    <a:pt x="3951987" y="2955033"/>
                    <a:pt x="3893694" y="2948810"/>
                    <a:pt x="3779775" y="2973067"/>
                  </a:cubicBezTo>
                  <a:lnTo>
                    <a:pt x="3781807" y="2973067"/>
                  </a:lnTo>
                  <a:lnTo>
                    <a:pt x="3785617" y="2973067"/>
                  </a:lnTo>
                  <a:cubicBezTo>
                    <a:pt x="3894963" y="2973067"/>
                    <a:pt x="3887344" y="3073143"/>
                    <a:pt x="3856102" y="3076445"/>
                  </a:cubicBezTo>
                  <a:cubicBezTo>
                    <a:pt x="3846323" y="3055744"/>
                    <a:pt x="3832353" y="3048886"/>
                    <a:pt x="3814573" y="3048886"/>
                  </a:cubicBezTo>
                  <a:cubicBezTo>
                    <a:pt x="3796157" y="3048886"/>
                    <a:pt x="3773552" y="3056379"/>
                    <a:pt x="3747136" y="3063872"/>
                  </a:cubicBezTo>
                  <a:cubicBezTo>
                    <a:pt x="3720720" y="3071365"/>
                    <a:pt x="3690748" y="3078731"/>
                    <a:pt x="3657474" y="3078731"/>
                  </a:cubicBezTo>
                  <a:lnTo>
                    <a:pt x="3626232" y="3076445"/>
                  </a:lnTo>
                  <a:lnTo>
                    <a:pt x="3626232" y="3076445"/>
                  </a:lnTo>
                  <a:cubicBezTo>
                    <a:pt x="3682493" y="3115688"/>
                    <a:pt x="3708020" y="3112767"/>
                    <a:pt x="3626232" y="3153915"/>
                  </a:cubicBezTo>
                  <a:cubicBezTo>
                    <a:pt x="3839211" y="3177918"/>
                    <a:pt x="3722498" y="3203064"/>
                    <a:pt x="3779648" y="3257293"/>
                  </a:cubicBezTo>
                  <a:lnTo>
                    <a:pt x="3777616" y="3257293"/>
                  </a:lnTo>
                  <a:lnTo>
                    <a:pt x="3773552" y="3257293"/>
                  </a:lnTo>
                  <a:cubicBezTo>
                    <a:pt x="3711703" y="3257293"/>
                    <a:pt x="3680842" y="3267834"/>
                    <a:pt x="3664840" y="3283202"/>
                  </a:cubicBezTo>
                  <a:cubicBezTo>
                    <a:pt x="3718434" y="3286630"/>
                    <a:pt x="3708400" y="3311523"/>
                    <a:pt x="3741548" y="3321936"/>
                  </a:cubicBezTo>
                  <a:cubicBezTo>
                    <a:pt x="3694812" y="3349368"/>
                    <a:pt x="3597276" y="3359402"/>
                    <a:pt x="3588259" y="3399406"/>
                  </a:cubicBezTo>
                  <a:cubicBezTo>
                    <a:pt x="3641853" y="3424172"/>
                    <a:pt x="3689350" y="3451349"/>
                    <a:pt x="3702812" y="3489703"/>
                  </a:cubicBezTo>
                  <a:cubicBezTo>
                    <a:pt x="3687318" y="3484115"/>
                    <a:pt x="3665474" y="3481702"/>
                    <a:pt x="3641598" y="3481702"/>
                  </a:cubicBezTo>
                  <a:cubicBezTo>
                    <a:pt x="3595752" y="3481702"/>
                    <a:pt x="3542284" y="3490592"/>
                    <a:pt x="3511804" y="3502657"/>
                  </a:cubicBezTo>
                  <a:lnTo>
                    <a:pt x="3517011" y="3502403"/>
                  </a:lnTo>
                  <a:lnTo>
                    <a:pt x="3526409" y="3502276"/>
                  </a:lnTo>
                  <a:cubicBezTo>
                    <a:pt x="3614293" y="3502276"/>
                    <a:pt x="3587496" y="3540884"/>
                    <a:pt x="3643503" y="3551806"/>
                  </a:cubicBezTo>
                  <a:lnTo>
                    <a:pt x="3656965" y="3553203"/>
                  </a:lnTo>
                  <a:lnTo>
                    <a:pt x="3664839" y="3554346"/>
                  </a:lnTo>
                  <a:lnTo>
                    <a:pt x="3649472" y="3553076"/>
                  </a:lnTo>
                  <a:lnTo>
                    <a:pt x="3643376" y="3551933"/>
                  </a:lnTo>
                  <a:lnTo>
                    <a:pt x="3635121" y="3551171"/>
                  </a:lnTo>
                  <a:lnTo>
                    <a:pt x="3622040" y="3550790"/>
                  </a:lnTo>
                  <a:cubicBezTo>
                    <a:pt x="3584067" y="3550790"/>
                    <a:pt x="3586988" y="3564633"/>
                    <a:pt x="3589782" y="3578476"/>
                  </a:cubicBezTo>
                  <a:cubicBezTo>
                    <a:pt x="3592576" y="3592319"/>
                    <a:pt x="3595370" y="3606162"/>
                    <a:pt x="3554984" y="3606162"/>
                  </a:cubicBezTo>
                  <a:lnTo>
                    <a:pt x="3549904" y="3606035"/>
                  </a:lnTo>
                  <a:cubicBezTo>
                    <a:pt x="3556254" y="3580000"/>
                    <a:pt x="3523996" y="3567045"/>
                    <a:pt x="3447542" y="3567045"/>
                  </a:cubicBezTo>
                  <a:lnTo>
                    <a:pt x="3435223" y="3567299"/>
                  </a:lnTo>
                  <a:cubicBezTo>
                    <a:pt x="3427984" y="3575808"/>
                    <a:pt x="3410077" y="3580761"/>
                    <a:pt x="3371469" y="3580761"/>
                  </a:cubicBezTo>
                  <a:lnTo>
                    <a:pt x="3358388" y="3580253"/>
                  </a:lnTo>
                  <a:lnTo>
                    <a:pt x="3358388" y="3580253"/>
                  </a:lnTo>
                  <a:cubicBezTo>
                    <a:pt x="3449955" y="3699887"/>
                    <a:pt x="3398393" y="3774817"/>
                    <a:pt x="3281807" y="3851525"/>
                  </a:cubicBezTo>
                  <a:cubicBezTo>
                    <a:pt x="3459861" y="3913882"/>
                    <a:pt x="3297429" y="4001512"/>
                    <a:pt x="3243834" y="4083935"/>
                  </a:cubicBezTo>
                  <a:cubicBezTo>
                    <a:pt x="3369437" y="4087491"/>
                    <a:pt x="3356610" y="4144260"/>
                    <a:pt x="3304032" y="4144260"/>
                  </a:cubicBezTo>
                  <a:cubicBezTo>
                    <a:pt x="3287015" y="4144260"/>
                    <a:pt x="3265806" y="4138291"/>
                    <a:pt x="3243834" y="4122670"/>
                  </a:cubicBezTo>
                  <a:cubicBezTo>
                    <a:pt x="3231515" y="4140069"/>
                    <a:pt x="3189352" y="4147308"/>
                    <a:pt x="3211957" y="4174867"/>
                  </a:cubicBezTo>
                  <a:lnTo>
                    <a:pt x="3223896" y="4175121"/>
                  </a:lnTo>
                  <a:cubicBezTo>
                    <a:pt x="3241929" y="4175121"/>
                    <a:pt x="3257043" y="4173089"/>
                    <a:pt x="3269743" y="4171057"/>
                  </a:cubicBezTo>
                  <a:cubicBezTo>
                    <a:pt x="3282442" y="4169025"/>
                    <a:pt x="3292730" y="4166866"/>
                    <a:pt x="3309240" y="4166866"/>
                  </a:cubicBezTo>
                  <a:lnTo>
                    <a:pt x="3320416" y="4174359"/>
                  </a:lnTo>
                  <a:cubicBezTo>
                    <a:pt x="3303906" y="4199124"/>
                    <a:pt x="3237739" y="4206744"/>
                    <a:pt x="3250185" y="4239510"/>
                  </a:cubicBezTo>
                  <a:lnTo>
                    <a:pt x="3262123" y="4239764"/>
                  </a:lnTo>
                  <a:cubicBezTo>
                    <a:pt x="3280284" y="4239764"/>
                    <a:pt x="3295397" y="4237732"/>
                    <a:pt x="3308097" y="4235700"/>
                  </a:cubicBezTo>
                  <a:cubicBezTo>
                    <a:pt x="3320797" y="4233668"/>
                    <a:pt x="3331084" y="4231636"/>
                    <a:pt x="3347340" y="4231636"/>
                  </a:cubicBezTo>
                  <a:lnTo>
                    <a:pt x="3358261" y="4239128"/>
                  </a:lnTo>
                  <a:cubicBezTo>
                    <a:pt x="3341497" y="4287515"/>
                    <a:pt x="3352673" y="4305931"/>
                    <a:pt x="3243707" y="4342380"/>
                  </a:cubicBezTo>
                  <a:cubicBezTo>
                    <a:pt x="3303778" y="4343650"/>
                    <a:pt x="3376295" y="4340601"/>
                    <a:pt x="3358261" y="4368288"/>
                  </a:cubicBezTo>
                  <a:cubicBezTo>
                    <a:pt x="3320796" y="4359016"/>
                    <a:pt x="3296793" y="4355334"/>
                    <a:pt x="3281680" y="4355334"/>
                  </a:cubicBezTo>
                  <a:cubicBezTo>
                    <a:pt x="3222498" y="4355334"/>
                    <a:pt x="3299841" y="4412611"/>
                    <a:pt x="3243707" y="4419977"/>
                  </a:cubicBezTo>
                  <a:cubicBezTo>
                    <a:pt x="2991993" y="4397371"/>
                    <a:pt x="3291078" y="4307455"/>
                    <a:pt x="3243707" y="4264910"/>
                  </a:cubicBezTo>
                  <a:cubicBezTo>
                    <a:pt x="3048254" y="4148959"/>
                    <a:pt x="3298190" y="4058662"/>
                    <a:pt x="3167126" y="3916041"/>
                  </a:cubicBezTo>
                  <a:cubicBezTo>
                    <a:pt x="3150870" y="3898515"/>
                    <a:pt x="2918460" y="3799201"/>
                    <a:pt x="3167126" y="3760974"/>
                  </a:cubicBezTo>
                  <a:cubicBezTo>
                    <a:pt x="3084957" y="3715381"/>
                    <a:pt x="3081401" y="3643626"/>
                    <a:pt x="3013710" y="3592953"/>
                  </a:cubicBezTo>
                  <a:lnTo>
                    <a:pt x="3013710" y="3592953"/>
                  </a:lnTo>
                  <a:cubicBezTo>
                    <a:pt x="3037967" y="3601462"/>
                    <a:pt x="3059049" y="3604637"/>
                    <a:pt x="3078353" y="3604637"/>
                  </a:cubicBezTo>
                  <a:cubicBezTo>
                    <a:pt x="3122549" y="3604637"/>
                    <a:pt x="3158109" y="3588000"/>
                    <a:pt x="3205226" y="3580126"/>
                  </a:cubicBezTo>
                  <a:cubicBezTo>
                    <a:pt x="3160141" y="3540883"/>
                    <a:pt x="3090418" y="3511419"/>
                    <a:pt x="3205226" y="3476748"/>
                  </a:cubicBezTo>
                  <a:lnTo>
                    <a:pt x="3205226" y="3476748"/>
                  </a:lnTo>
                  <a:cubicBezTo>
                    <a:pt x="3185033" y="3503926"/>
                    <a:pt x="3210814" y="3514467"/>
                    <a:pt x="3246755" y="3514467"/>
                  </a:cubicBezTo>
                  <a:cubicBezTo>
                    <a:pt x="3270250" y="3514467"/>
                    <a:pt x="3297936" y="3510022"/>
                    <a:pt x="3320161" y="3502656"/>
                  </a:cubicBezTo>
                  <a:lnTo>
                    <a:pt x="3320161" y="3502656"/>
                  </a:lnTo>
                  <a:cubicBezTo>
                    <a:pt x="3313049" y="3537708"/>
                    <a:pt x="3312415" y="3549519"/>
                    <a:pt x="3319907" y="3549519"/>
                  </a:cubicBezTo>
                  <a:cubicBezTo>
                    <a:pt x="3334767" y="3549519"/>
                    <a:pt x="3381503" y="3503291"/>
                    <a:pt x="3473197" y="3502656"/>
                  </a:cubicBezTo>
                  <a:cubicBezTo>
                    <a:pt x="3397631" y="3453634"/>
                    <a:pt x="3610356" y="3407152"/>
                    <a:pt x="3473197" y="3347716"/>
                  </a:cubicBezTo>
                  <a:lnTo>
                    <a:pt x="3473197" y="3347716"/>
                  </a:lnTo>
                  <a:cubicBezTo>
                    <a:pt x="3471673" y="3364099"/>
                    <a:pt x="3464053" y="3370068"/>
                    <a:pt x="3452496" y="3370068"/>
                  </a:cubicBezTo>
                  <a:cubicBezTo>
                    <a:pt x="3436367" y="3370068"/>
                    <a:pt x="3412744" y="3358384"/>
                    <a:pt x="3387344" y="3346700"/>
                  </a:cubicBezTo>
                  <a:cubicBezTo>
                    <a:pt x="3361944" y="3335016"/>
                    <a:pt x="3335021" y="3323332"/>
                    <a:pt x="3312541" y="3323332"/>
                  </a:cubicBezTo>
                  <a:cubicBezTo>
                    <a:pt x="3300730" y="3323332"/>
                    <a:pt x="3290062" y="3326507"/>
                    <a:pt x="3281553" y="3334635"/>
                  </a:cubicBezTo>
                  <a:cubicBezTo>
                    <a:pt x="3349244" y="3337810"/>
                    <a:pt x="3369056" y="3356860"/>
                    <a:pt x="3358261" y="3386324"/>
                  </a:cubicBezTo>
                  <a:cubicBezTo>
                    <a:pt x="3333115" y="3380609"/>
                    <a:pt x="3312160" y="3378831"/>
                    <a:pt x="3293746" y="3378831"/>
                  </a:cubicBezTo>
                  <a:cubicBezTo>
                    <a:pt x="3277871" y="3378831"/>
                    <a:pt x="3264028" y="3380228"/>
                    <a:pt x="3251328" y="3381498"/>
                  </a:cubicBezTo>
                  <a:lnTo>
                    <a:pt x="3215260" y="3384165"/>
                  </a:lnTo>
                  <a:cubicBezTo>
                    <a:pt x="3199639" y="3384165"/>
                    <a:pt x="3184399" y="3381625"/>
                    <a:pt x="3167127" y="3373370"/>
                  </a:cubicBezTo>
                  <a:cubicBezTo>
                    <a:pt x="3238628" y="3348859"/>
                    <a:pt x="3144267" y="3350002"/>
                    <a:pt x="3169667" y="3308727"/>
                  </a:cubicBezTo>
                  <a:lnTo>
                    <a:pt x="3169667" y="3308727"/>
                  </a:lnTo>
                  <a:lnTo>
                    <a:pt x="3174620" y="3308727"/>
                  </a:lnTo>
                  <a:cubicBezTo>
                    <a:pt x="3235707" y="3308727"/>
                    <a:pt x="3265679" y="3298313"/>
                    <a:pt x="3281554" y="3282946"/>
                  </a:cubicBezTo>
                  <a:cubicBezTo>
                    <a:pt x="3164079" y="3203825"/>
                    <a:pt x="3300350" y="3123561"/>
                    <a:pt x="3243581" y="3037455"/>
                  </a:cubicBezTo>
                  <a:lnTo>
                    <a:pt x="3243581" y="3037455"/>
                  </a:lnTo>
                  <a:cubicBezTo>
                    <a:pt x="3235960" y="3054854"/>
                    <a:pt x="3223515" y="3061839"/>
                    <a:pt x="3210434" y="3061839"/>
                  </a:cubicBezTo>
                  <a:cubicBezTo>
                    <a:pt x="3159126" y="3061839"/>
                    <a:pt x="3098166" y="2955286"/>
                    <a:pt x="3281554" y="2947158"/>
                  </a:cubicBezTo>
                  <a:lnTo>
                    <a:pt x="3281554" y="2947158"/>
                  </a:lnTo>
                  <a:cubicBezTo>
                    <a:pt x="3243200" y="2978908"/>
                    <a:pt x="3212847" y="3026279"/>
                    <a:pt x="3349118" y="3026279"/>
                  </a:cubicBezTo>
                  <a:lnTo>
                    <a:pt x="3396743" y="3024755"/>
                  </a:lnTo>
                  <a:cubicBezTo>
                    <a:pt x="3319146" y="2976368"/>
                    <a:pt x="3488056" y="2961128"/>
                    <a:pt x="3388615" y="2907026"/>
                  </a:cubicBezTo>
                  <a:lnTo>
                    <a:pt x="3372993" y="2906391"/>
                  </a:lnTo>
                  <a:cubicBezTo>
                    <a:pt x="3352547" y="2906391"/>
                    <a:pt x="3333623" y="2910582"/>
                    <a:pt x="3316605" y="2914773"/>
                  </a:cubicBezTo>
                  <a:cubicBezTo>
                    <a:pt x="3299587" y="2918964"/>
                    <a:pt x="3284602" y="2923155"/>
                    <a:pt x="3272155" y="2923155"/>
                  </a:cubicBezTo>
                  <a:cubicBezTo>
                    <a:pt x="3260217" y="2923155"/>
                    <a:pt x="3250565" y="2919472"/>
                    <a:pt x="3243453" y="2908423"/>
                  </a:cubicBezTo>
                  <a:cubicBezTo>
                    <a:pt x="3427857" y="2886198"/>
                    <a:pt x="3029840" y="2802378"/>
                    <a:pt x="3358007" y="2792091"/>
                  </a:cubicBezTo>
                  <a:lnTo>
                    <a:pt x="3358007" y="2792091"/>
                  </a:lnTo>
                  <a:cubicBezTo>
                    <a:pt x="3373121" y="2831334"/>
                    <a:pt x="3257550" y="2857750"/>
                    <a:pt x="3396616" y="2869561"/>
                  </a:cubicBezTo>
                  <a:cubicBezTo>
                    <a:pt x="3503169" y="2674108"/>
                    <a:pt x="3310510" y="2526026"/>
                    <a:pt x="3473069" y="2327017"/>
                  </a:cubicBezTo>
                  <a:lnTo>
                    <a:pt x="3473069" y="2327017"/>
                  </a:lnTo>
                  <a:lnTo>
                    <a:pt x="3521329" y="2329430"/>
                  </a:lnTo>
                  <a:cubicBezTo>
                    <a:pt x="3634232" y="2329430"/>
                    <a:pt x="3653790" y="2284345"/>
                    <a:pt x="3581654" y="2261993"/>
                  </a:cubicBezTo>
                  <a:lnTo>
                    <a:pt x="3570478" y="2261866"/>
                  </a:lnTo>
                  <a:cubicBezTo>
                    <a:pt x="3512312" y="2261866"/>
                    <a:pt x="3508756" y="2280535"/>
                    <a:pt x="3473196" y="2288155"/>
                  </a:cubicBezTo>
                  <a:cubicBezTo>
                    <a:pt x="3407283" y="2271518"/>
                    <a:pt x="3322574" y="2261231"/>
                    <a:pt x="3320034" y="2223512"/>
                  </a:cubicBezTo>
                  <a:cubicBezTo>
                    <a:pt x="3480308" y="2214495"/>
                    <a:pt x="3426841" y="2126357"/>
                    <a:pt x="3320034" y="2107180"/>
                  </a:cubicBezTo>
                  <a:cubicBezTo>
                    <a:pt x="3315589" y="2118737"/>
                    <a:pt x="3283077" y="2120769"/>
                    <a:pt x="3244723" y="2120769"/>
                  </a:cubicBezTo>
                  <a:cubicBezTo>
                    <a:pt x="3234436" y="2120769"/>
                    <a:pt x="3223641" y="2120642"/>
                    <a:pt x="3212973" y="2120515"/>
                  </a:cubicBezTo>
                  <a:lnTo>
                    <a:pt x="3166999" y="2120261"/>
                  </a:lnTo>
                  <a:lnTo>
                    <a:pt x="3166999" y="2068572"/>
                  </a:lnTo>
                  <a:cubicBezTo>
                    <a:pt x="3181858" y="2077208"/>
                    <a:pt x="3195828" y="2080383"/>
                    <a:pt x="3209163" y="2080383"/>
                  </a:cubicBezTo>
                  <a:cubicBezTo>
                    <a:pt x="3226562" y="2080383"/>
                    <a:pt x="3242565" y="2075049"/>
                    <a:pt x="3257169" y="2069588"/>
                  </a:cubicBezTo>
                  <a:cubicBezTo>
                    <a:pt x="3271774" y="2064127"/>
                    <a:pt x="3285110" y="2058793"/>
                    <a:pt x="3305429" y="2058793"/>
                  </a:cubicBezTo>
                  <a:lnTo>
                    <a:pt x="3320034" y="2068572"/>
                  </a:lnTo>
                  <a:cubicBezTo>
                    <a:pt x="3321812" y="2075430"/>
                    <a:pt x="3324733" y="2081907"/>
                    <a:pt x="3349879" y="2081907"/>
                  </a:cubicBezTo>
                  <a:lnTo>
                    <a:pt x="3358007" y="2081399"/>
                  </a:lnTo>
                  <a:cubicBezTo>
                    <a:pt x="3293746" y="2038727"/>
                    <a:pt x="3335529" y="1998849"/>
                    <a:pt x="3358007" y="1952240"/>
                  </a:cubicBezTo>
                  <a:cubicBezTo>
                    <a:pt x="3307207" y="1939159"/>
                    <a:pt x="3215894" y="1939921"/>
                    <a:pt x="3205227" y="1913505"/>
                  </a:cubicBezTo>
                  <a:cubicBezTo>
                    <a:pt x="3197353" y="1876294"/>
                    <a:pt x="3214878" y="1847846"/>
                    <a:pt x="3281427" y="1835908"/>
                  </a:cubicBezTo>
                  <a:lnTo>
                    <a:pt x="3281427" y="1835908"/>
                  </a:lnTo>
                  <a:cubicBezTo>
                    <a:pt x="3374644" y="1846068"/>
                    <a:pt x="3177413" y="1913505"/>
                    <a:pt x="3354071" y="1913505"/>
                  </a:cubicBezTo>
                  <a:lnTo>
                    <a:pt x="3358007" y="1913505"/>
                  </a:lnTo>
                  <a:cubicBezTo>
                    <a:pt x="3372486" y="1894709"/>
                    <a:pt x="3488691" y="1891026"/>
                    <a:pt x="3625723" y="1887597"/>
                  </a:cubicBezTo>
                  <a:cubicBezTo>
                    <a:pt x="3595370" y="1794760"/>
                    <a:pt x="3621405" y="1725545"/>
                    <a:pt x="3702304" y="1629152"/>
                  </a:cubicBezTo>
                  <a:lnTo>
                    <a:pt x="3702304" y="1629152"/>
                  </a:lnTo>
                  <a:cubicBezTo>
                    <a:pt x="3812921" y="1667887"/>
                    <a:pt x="3589020" y="1836035"/>
                    <a:pt x="3881501" y="1836035"/>
                  </a:cubicBezTo>
                  <a:lnTo>
                    <a:pt x="3893820" y="1835781"/>
                  </a:lnTo>
                  <a:lnTo>
                    <a:pt x="3893820" y="1835781"/>
                  </a:lnTo>
                  <a:cubicBezTo>
                    <a:pt x="3803777" y="1913124"/>
                    <a:pt x="3670300" y="2069715"/>
                    <a:pt x="3893820" y="2158742"/>
                  </a:cubicBezTo>
                  <a:cubicBezTo>
                    <a:pt x="3942080" y="2032377"/>
                    <a:pt x="3890264" y="1961511"/>
                    <a:pt x="3893820" y="1848735"/>
                  </a:cubicBezTo>
                  <a:cubicBezTo>
                    <a:pt x="3965194" y="1846957"/>
                    <a:pt x="4021836" y="1840226"/>
                    <a:pt x="4046855" y="1822954"/>
                  </a:cubicBezTo>
                  <a:cubicBezTo>
                    <a:pt x="4043299" y="1786632"/>
                    <a:pt x="3928872" y="1760470"/>
                    <a:pt x="4008628" y="1719576"/>
                  </a:cubicBezTo>
                  <a:lnTo>
                    <a:pt x="4008628" y="1719576"/>
                  </a:lnTo>
                  <a:cubicBezTo>
                    <a:pt x="4012565" y="1733419"/>
                    <a:pt x="4018153" y="1746373"/>
                    <a:pt x="4069080" y="1746373"/>
                  </a:cubicBezTo>
                  <a:lnTo>
                    <a:pt x="4084955" y="1745484"/>
                  </a:lnTo>
                  <a:cubicBezTo>
                    <a:pt x="4069080" y="1664458"/>
                    <a:pt x="4125087" y="1525266"/>
                    <a:pt x="3893693" y="1512820"/>
                  </a:cubicBezTo>
                  <a:cubicBezTo>
                    <a:pt x="3929888" y="1502152"/>
                    <a:pt x="3910965" y="1472688"/>
                    <a:pt x="3979291" y="1472688"/>
                  </a:cubicBezTo>
                  <a:lnTo>
                    <a:pt x="4008628" y="1474085"/>
                  </a:lnTo>
                  <a:cubicBezTo>
                    <a:pt x="3997579" y="1481959"/>
                    <a:pt x="3913378" y="1523615"/>
                    <a:pt x="4008628" y="1525774"/>
                  </a:cubicBezTo>
                  <a:cubicBezTo>
                    <a:pt x="4200144" y="1370199"/>
                    <a:pt x="3903218" y="1259201"/>
                    <a:pt x="3969893" y="1112262"/>
                  </a:cubicBezTo>
                  <a:lnTo>
                    <a:pt x="3969893" y="1112262"/>
                  </a:lnTo>
                  <a:cubicBezTo>
                    <a:pt x="3998849" y="1118739"/>
                    <a:pt x="4017391" y="1121279"/>
                    <a:pt x="4028186" y="1121279"/>
                  </a:cubicBezTo>
                  <a:cubicBezTo>
                    <a:pt x="4067683" y="1121279"/>
                    <a:pt x="4004564" y="1086354"/>
                    <a:pt x="3969893" y="1073527"/>
                  </a:cubicBezTo>
                  <a:lnTo>
                    <a:pt x="4084955" y="1073527"/>
                  </a:lnTo>
                  <a:cubicBezTo>
                    <a:pt x="4097782" y="1026283"/>
                    <a:pt x="4025900" y="1007233"/>
                    <a:pt x="3931920" y="996057"/>
                  </a:cubicBezTo>
                  <a:cubicBezTo>
                    <a:pt x="3878834" y="1088640"/>
                    <a:pt x="3776091" y="1183128"/>
                    <a:pt x="3778885" y="1241421"/>
                  </a:cubicBezTo>
                  <a:cubicBezTo>
                    <a:pt x="3721608" y="1238881"/>
                    <a:pt x="3672840" y="1229229"/>
                    <a:pt x="3626485" y="1229229"/>
                  </a:cubicBezTo>
                  <a:cubicBezTo>
                    <a:pt x="3600323" y="1229229"/>
                    <a:pt x="3574923" y="1232277"/>
                    <a:pt x="3549142" y="1241421"/>
                  </a:cubicBezTo>
                  <a:cubicBezTo>
                    <a:pt x="3551809" y="1279394"/>
                    <a:pt x="3666109" y="1279521"/>
                    <a:pt x="3702050" y="1306064"/>
                  </a:cubicBezTo>
                  <a:cubicBezTo>
                    <a:pt x="3645409" y="1321177"/>
                    <a:pt x="3594228" y="1338322"/>
                    <a:pt x="3549142" y="1357753"/>
                  </a:cubicBezTo>
                  <a:lnTo>
                    <a:pt x="3502660" y="1360166"/>
                  </a:lnTo>
                  <a:cubicBezTo>
                    <a:pt x="3426587" y="1360166"/>
                    <a:pt x="3424555" y="1335020"/>
                    <a:pt x="3396361" y="1319018"/>
                  </a:cubicBezTo>
                  <a:cubicBezTo>
                    <a:pt x="3433699" y="1293872"/>
                    <a:pt x="3585591" y="1279394"/>
                    <a:pt x="3472815" y="1241548"/>
                  </a:cubicBezTo>
                  <a:lnTo>
                    <a:pt x="3472815" y="1241548"/>
                  </a:lnTo>
                  <a:cubicBezTo>
                    <a:pt x="3221101" y="1249041"/>
                    <a:pt x="3425063" y="1341751"/>
                    <a:pt x="3281172" y="1370580"/>
                  </a:cubicBezTo>
                  <a:lnTo>
                    <a:pt x="3358388" y="1370453"/>
                  </a:lnTo>
                  <a:lnTo>
                    <a:pt x="3408426" y="1370072"/>
                  </a:lnTo>
                  <a:cubicBezTo>
                    <a:pt x="3494532" y="1370072"/>
                    <a:pt x="3566287" y="1374771"/>
                    <a:pt x="3549396" y="1409442"/>
                  </a:cubicBezTo>
                  <a:lnTo>
                    <a:pt x="3519170" y="1410839"/>
                  </a:lnTo>
                  <a:cubicBezTo>
                    <a:pt x="3483102" y="1410839"/>
                    <a:pt x="3468370" y="1403727"/>
                    <a:pt x="3453511" y="1396615"/>
                  </a:cubicBezTo>
                  <a:cubicBezTo>
                    <a:pt x="3438652" y="1389503"/>
                    <a:pt x="3423920" y="1382391"/>
                    <a:pt x="3387979" y="1382391"/>
                  </a:cubicBezTo>
                  <a:lnTo>
                    <a:pt x="3357880" y="1383788"/>
                  </a:lnTo>
                  <a:cubicBezTo>
                    <a:pt x="3299968" y="1450717"/>
                    <a:pt x="3532886" y="1419475"/>
                    <a:pt x="3549396" y="1461258"/>
                  </a:cubicBezTo>
                  <a:cubicBezTo>
                    <a:pt x="3490595" y="1473704"/>
                    <a:pt x="3478149" y="1481451"/>
                    <a:pt x="3443478" y="1481451"/>
                  </a:cubicBezTo>
                  <a:cubicBezTo>
                    <a:pt x="3424809" y="1481451"/>
                    <a:pt x="3399790" y="1479165"/>
                    <a:pt x="3357880" y="1474212"/>
                  </a:cubicBezTo>
                  <a:cubicBezTo>
                    <a:pt x="3352038" y="1534537"/>
                    <a:pt x="3259709" y="1517011"/>
                    <a:pt x="3319907" y="1577590"/>
                  </a:cubicBezTo>
                  <a:cubicBezTo>
                    <a:pt x="3341878" y="1584829"/>
                    <a:pt x="3357372" y="1587623"/>
                    <a:pt x="3370072" y="1587623"/>
                  </a:cubicBezTo>
                  <a:cubicBezTo>
                    <a:pt x="3402584" y="1587623"/>
                    <a:pt x="3416808" y="1569843"/>
                    <a:pt x="3472942" y="1564636"/>
                  </a:cubicBezTo>
                  <a:lnTo>
                    <a:pt x="3472942" y="1564636"/>
                  </a:lnTo>
                  <a:cubicBezTo>
                    <a:pt x="3479419" y="1583940"/>
                    <a:pt x="3459227" y="1612134"/>
                    <a:pt x="3511296" y="1616325"/>
                  </a:cubicBezTo>
                  <a:cubicBezTo>
                    <a:pt x="3529838" y="1600958"/>
                    <a:pt x="3552063" y="1587115"/>
                    <a:pt x="3587877" y="1577590"/>
                  </a:cubicBezTo>
                  <a:lnTo>
                    <a:pt x="3587877" y="1577590"/>
                  </a:lnTo>
                  <a:cubicBezTo>
                    <a:pt x="3619373" y="1612515"/>
                    <a:pt x="3380359" y="1715766"/>
                    <a:pt x="3511296" y="1784346"/>
                  </a:cubicBezTo>
                  <a:lnTo>
                    <a:pt x="3505073" y="1784092"/>
                  </a:lnTo>
                  <a:lnTo>
                    <a:pt x="3494152" y="1783965"/>
                  </a:lnTo>
                  <a:cubicBezTo>
                    <a:pt x="3435350" y="1783965"/>
                    <a:pt x="3431922" y="1802507"/>
                    <a:pt x="3396488" y="1810127"/>
                  </a:cubicBezTo>
                  <a:cubicBezTo>
                    <a:pt x="3371469" y="1794252"/>
                    <a:pt x="3346323" y="1788283"/>
                    <a:pt x="3319527" y="1788283"/>
                  </a:cubicBezTo>
                  <a:cubicBezTo>
                    <a:pt x="3285110" y="1788283"/>
                    <a:pt x="3247899" y="1798189"/>
                    <a:pt x="3205100" y="1810127"/>
                  </a:cubicBezTo>
                  <a:lnTo>
                    <a:pt x="3205100" y="1745611"/>
                  </a:lnTo>
                  <a:cubicBezTo>
                    <a:pt x="3220213" y="1748024"/>
                    <a:pt x="3277363" y="1760724"/>
                    <a:pt x="3317368" y="1760724"/>
                  </a:cubicBezTo>
                  <a:cubicBezTo>
                    <a:pt x="3339212" y="1760724"/>
                    <a:pt x="3355976" y="1756914"/>
                    <a:pt x="3357881" y="1745611"/>
                  </a:cubicBezTo>
                  <a:cubicBezTo>
                    <a:pt x="3298699" y="1742182"/>
                    <a:pt x="3331846" y="1717290"/>
                    <a:pt x="3357881" y="1706876"/>
                  </a:cubicBezTo>
                  <a:lnTo>
                    <a:pt x="3325877" y="1705225"/>
                  </a:lnTo>
                  <a:cubicBezTo>
                    <a:pt x="3258694" y="1705225"/>
                    <a:pt x="3272156" y="1732530"/>
                    <a:pt x="3205100" y="1732657"/>
                  </a:cubicBezTo>
                  <a:cubicBezTo>
                    <a:pt x="3233294" y="1659251"/>
                    <a:pt x="2965832" y="1627628"/>
                    <a:pt x="3128519" y="1551682"/>
                  </a:cubicBezTo>
                  <a:lnTo>
                    <a:pt x="3128519" y="1551682"/>
                  </a:lnTo>
                  <a:cubicBezTo>
                    <a:pt x="3147315" y="1567049"/>
                    <a:pt x="3169286" y="1581146"/>
                    <a:pt x="3205100" y="1590544"/>
                  </a:cubicBezTo>
                  <a:cubicBezTo>
                    <a:pt x="3114676" y="1555619"/>
                    <a:pt x="3273299" y="1516757"/>
                    <a:pt x="3166873" y="1487039"/>
                  </a:cubicBezTo>
                  <a:lnTo>
                    <a:pt x="3166873" y="1487039"/>
                  </a:lnTo>
                  <a:cubicBezTo>
                    <a:pt x="3113787" y="1495040"/>
                    <a:pt x="3161285" y="1536950"/>
                    <a:pt x="3090292" y="1538855"/>
                  </a:cubicBezTo>
                  <a:cubicBezTo>
                    <a:pt x="3089784" y="1521710"/>
                    <a:pt x="3023109" y="1527044"/>
                    <a:pt x="3013584" y="1512947"/>
                  </a:cubicBezTo>
                  <a:cubicBezTo>
                    <a:pt x="3116327" y="1467735"/>
                    <a:pt x="3112644" y="1457702"/>
                    <a:pt x="3128646" y="1396742"/>
                  </a:cubicBezTo>
                  <a:cubicBezTo>
                    <a:pt x="3083561" y="1394710"/>
                    <a:pt x="3019934" y="1399028"/>
                    <a:pt x="3013584" y="1383788"/>
                  </a:cubicBezTo>
                  <a:cubicBezTo>
                    <a:pt x="3135377" y="1376803"/>
                    <a:pt x="2978532" y="1306064"/>
                    <a:pt x="3045969" y="1306064"/>
                  </a:cubicBezTo>
                  <a:lnTo>
                    <a:pt x="3052192" y="1306445"/>
                  </a:lnTo>
                  <a:cubicBezTo>
                    <a:pt x="3093848" y="1313430"/>
                    <a:pt x="3129408" y="1328416"/>
                    <a:pt x="3158618" y="1328416"/>
                  </a:cubicBezTo>
                  <a:cubicBezTo>
                    <a:pt x="3176525" y="1328416"/>
                    <a:pt x="3192019" y="1322828"/>
                    <a:pt x="3205100" y="1306445"/>
                  </a:cubicBezTo>
                  <a:cubicBezTo>
                    <a:pt x="3063495" y="1302508"/>
                    <a:pt x="3061463" y="1251454"/>
                    <a:pt x="2975611" y="1228975"/>
                  </a:cubicBezTo>
                  <a:cubicBezTo>
                    <a:pt x="2998726" y="1222498"/>
                    <a:pt x="3023363" y="1221355"/>
                    <a:pt x="3049144" y="1221355"/>
                  </a:cubicBezTo>
                  <a:cubicBezTo>
                    <a:pt x="3056002" y="1221355"/>
                    <a:pt x="3062987" y="1221482"/>
                    <a:pt x="3076957" y="1221609"/>
                  </a:cubicBezTo>
                  <a:lnTo>
                    <a:pt x="3091054" y="1221736"/>
                  </a:lnTo>
                  <a:cubicBezTo>
                    <a:pt x="3128392" y="1221736"/>
                    <a:pt x="3167127" y="1219577"/>
                    <a:pt x="3205227" y="1203321"/>
                  </a:cubicBezTo>
                  <a:cubicBezTo>
                    <a:pt x="3190495" y="1194177"/>
                    <a:pt x="3173096" y="1191129"/>
                    <a:pt x="3154682" y="1191129"/>
                  </a:cubicBezTo>
                  <a:cubicBezTo>
                    <a:pt x="3137029" y="1191129"/>
                    <a:pt x="3118486" y="1193923"/>
                    <a:pt x="3100707" y="1196717"/>
                  </a:cubicBezTo>
                  <a:lnTo>
                    <a:pt x="3050796" y="1202305"/>
                  </a:lnTo>
                  <a:cubicBezTo>
                    <a:pt x="3035429" y="1202305"/>
                    <a:pt x="3022475" y="1199384"/>
                    <a:pt x="3013585" y="1190367"/>
                  </a:cubicBezTo>
                  <a:cubicBezTo>
                    <a:pt x="3079244" y="1164967"/>
                    <a:pt x="3131314" y="1135249"/>
                    <a:pt x="3243455" y="1125851"/>
                  </a:cubicBezTo>
                  <a:cubicBezTo>
                    <a:pt x="3145030" y="808351"/>
                    <a:pt x="3277745" y="660015"/>
                    <a:pt x="3281428" y="337816"/>
                  </a:cubicBezTo>
                  <a:cubicBezTo>
                    <a:pt x="3236597" y="335784"/>
                    <a:pt x="3173097" y="339975"/>
                    <a:pt x="3167001" y="324862"/>
                  </a:cubicBezTo>
                  <a:cubicBezTo>
                    <a:pt x="3162302" y="269617"/>
                    <a:pt x="3213864" y="261362"/>
                    <a:pt x="3281428" y="208530"/>
                  </a:cubicBezTo>
                  <a:cubicBezTo>
                    <a:pt x="2980057" y="188845"/>
                    <a:pt x="3283841" y="20570"/>
                    <a:pt x="2937385" y="2028"/>
                  </a:cubicBezTo>
                  <a:close/>
                </a:path>
              </a:pathLst>
            </a:custGeom>
            <a:blipFill>
              <a:blip r:embed="rId2"/>
              <a:stretch>
                <a:fillRect l="-4715" r="-4715"/>
              </a:stretch>
            </a:blipFill>
          </p:spPr>
          <p:txBody>
            <a:bodyPr/>
            <a:lstStyle/>
            <a:p>
              <a:endParaRPr lang="en-US"/>
            </a:p>
          </p:txBody>
        </p:sp>
      </p:grpSp>
      <p:sp>
        <p:nvSpPr>
          <p:cNvPr id="4" name="TextBox 4"/>
          <p:cNvSpPr txBox="1"/>
          <p:nvPr/>
        </p:nvSpPr>
        <p:spPr>
          <a:xfrm>
            <a:off x="701547" y="1823091"/>
            <a:ext cx="9905963" cy="2625726"/>
          </a:xfrm>
          <a:prstGeom prst="rect">
            <a:avLst/>
          </a:prstGeom>
        </p:spPr>
        <p:txBody>
          <a:bodyPr lIns="0" tIns="0" rIns="0" bIns="0" rtlCol="0" anchor="t">
            <a:spAutoFit/>
          </a:bodyPr>
          <a:lstStyle/>
          <a:p>
            <a:pPr algn="just">
              <a:lnSpc>
                <a:spcPts val="6999"/>
              </a:lnSpc>
              <a:spcBef>
                <a:spcPct val="0"/>
              </a:spcBef>
            </a:pPr>
            <a:r>
              <a:rPr lang="en-US" sz="4999" b="1">
                <a:solidFill>
                  <a:srgbClr val="866E2C"/>
                </a:solidFill>
                <a:latin typeface="Roboto Condensed Bold"/>
                <a:ea typeface="Roboto Condensed Bold"/>
                <a:cs typeface="Roboto Condensed Bold"/>
                <a:sym typeface="Roboto Condensed Bold"/>
              </a:rPr>
              <a:t>Các em hãy cùng xem video dưới đây và trả lời câu hỏi: Em có cảm nhận gì sau khi xem video? </a:t>
            </a:r>
          </a:p>
        </p:txBody>
      </p:sp>
      <p:sp>
        <p:nvSpPr>
          <p:cNvPr id="5" name="TextBox 5"/>
          <p:cNvSpPr txBox="1"/>
          <p:nvPr/>
        </p:nvSpPr>
        <p:spPr>
          <a:xfrm>
            <a:off x="10979285" y="695325"/>
            <a:ext cx="5989141" cy="2112656"/>
          </a:xfrm>
          <a:prstGeom prst="rect">
            <a:avLst/>
          </a:prstGeom>
        </p:spPr>
        <p:txBody>
          <a:bodyPr lIns="0" tIns="0" rIns="0" bIns="0" rtlCol="0" anchor="t">
            <a:spAutoFit/>
          </a:bodyPr>
          <a:lstStyle/>
          <a:p>
            <a:pPr algn="ctr">
              <a:lnSpc>
                <a:spcPts val="16379"/>
              </a:lnSpc>
            </a:pPr>
            <a:r>
              <a:rPr lang="en-US" sz="11699">
                <a:solidFill>
                  <a:srgbClr val="866E2C"/>
                </a:solidFill>
                <a:latin typeface="#9Slide05 Scriptina KT"/>
                <a:ea typeface="#9Slide05 Scriptina KT"/>
                <a:cs typeface="#9Slide05 Scriptina KT"/>
                <a:sym typeface="#9Slide05 Scriptina KT"/>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Freeform 5"/>
          <p:cNvSpPr/>
          <p:nvPr/>
        </p:nvSpPr>
        <p:spPr>
          <a:xfrm>
            <a:off x="3117468" y="1872483"/>
            <a:ext cx="7330011" cy="3271017"/>
          </a:xfrm>
          <a:custGeom>
            <a:avLst/>
            <a:gdLst/>
            <a:ahLst/>
            <a:cxnLst/>
            <a:rect l="l" t="t" r="r" b="b"/>
            <a:pathLst>
              <a:path w="7330011" h="3271017">
                <a:moveTo>
                  <a:pt x="0" y="0"/>
                </a:moveTo>
                <a:lnTo>
                  <a:pt x="7330011" y="0"/>
                </a:lnTo>
                <a:lnTo>
                  <a:pt x="7330011" y="3271017"/>
                </a:lnTo>
                <a:lnTo>
                  <a:pt x="0" y="32710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6" name="Table 6"/>
          <p:cNvGraphicFramePr>
            <a:graphicFrameLocks noGrp="1"/>
          </p:cNvGraphicFramePr>
          <p:nvPr>
            <p:extLst>
              <p:ext uri="{D42A27DB-BD31-4B8C-83A1-F6EECF244321}">
                <p14:modId xmlns:p14="http://schemas.microsoft.com/office/powerpoint/2010/main" val="3310089690"/>
              </p:ext>
            </p:extLst>
          </p:nvPr>
        </p:nvGraphicFramePr>
        <p:xfrm>
          <a:off x="3758037" y="3343275"/>
          <a:ext cx="6048874" cy="1266825"/>
        </p:xfrm>
        <a:graphic>
          <a:graphicData uri="http://schemas.openxmlformats.org/drawingml/2006/table">
            <a:tbl>
              <a:tblPr/>
              <a:tblGrid>
                <a:gridCol w="6048874">
                  <a:extLst>
                    <a:ext uri="{9D8B030D-6E8A-4147-A177-3AD203B41FA5}">
                      <a16:colId xmlns:a16="http://schemas.microsoft.com/office/drawing/2014/main" val="20000"/>
                    </a:ext>
                  </a:extLst>
                </a:gridCol>
              </a:tblGrid>
              <a:tr h="1266825">
                <a:tc>
                  <a:txBody>
                    <a:bodyPr/>
                    <a:lstStyle/>
                    <a:p>
                      <a:pPr algn="l">
                        <a:lnSpc>
                          <a:spcPts val="6479"/>
                        </a:lnSpc>
                        <a:defRPr/>
                      </a:pPr>
                      <a:r>
                        <a:rPr lang="en-US" sz="5399">
                          <a:solidFill>
                            <a:srgbClr val="383838"/>
                          </a:solidFill>
                          <a:latin typeface="#9Slide07 SVNRevolution"/>
                          <a:ea typeface="#9Slide07 SVNRevolution"/>
                          <a:cs typeface="#9Slide07 SVNRevolution"/>
                          <a:sym typeface="#9Slide07 SVNRevolution"/>
                        </a:rPr>
                        <a:t>THử TàI Chú ý</a:t>
                      </a:r>
                      <a:endParaRPr lang="en-US" sz="1100"/>
                    </a:p>
                  </a:txBody>
                  <a:tcPr marL="9525" marR="9525" marT="9525" marB="9525">
                    <a:lnL w="0" cap="flat" cmpd="sng" algn="ctr">
                      <a:solidFill>
                        <a:srgbClr val="3E4677"/>
                      </a:solidFill>
                      <a:prstDash val="solid"/>
                      <a:round/>
                      <a:headEnd type="none" w="med" len="med"/>
                      <a:tailEnd type="none" w="med" len="med"/>
                    </a:lnL>
                    <a:lnR w="0" cap="flat" cmpd="sng" algn="ctr">
                      <a:solidFill>
                        <a:srgbClr val="3E4677"/>
                      </a:solidFill>
                      <a:prstDash val="solid"/>
                      <a:round/>
                      <a:headEnd type="none" w="med" len="med"/>
                      <a:tailEnd type="none" w="med" len="med"/>
                    </a:lnR>
                    <a:lnT w="0" cap="flat" cmpd="sng" algn="ctr">
                      <a:solidFill>
                        <a:srgbClr val="3E4677"/>
                      </a:solidFill>
                      <a:prstDash val="solid"/>
                      <a:round/>
                      <a:headEnd type="none" w="med" len="med"/>
                      <a:tailEnd type="none" w="med" len="med"/>
                    </a:lnT>
                    <a:lnB w="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TextBox 7"/>
          <p:cNvSpPr txBox="1"/>
          <p:nvPr/>
        </p:nvSpPr>
        <p:spPr>
          <a:xfrm>
            <a:off x="1563164" y="5589099"/>
            <a:ext cx="7709283" cy="3508374"/>
          </a:xfrm>
          <a:prstGeom prst="rect">
            <a:avLst/>
          </a:prstGeom>
        </p:spPr>
        <p:txBody>
          <a:bodyPr lIns="0" tIns="0" rIns="0" bIns="0" rtlCol="0" anchor="t">
            <a:spAutoFit/>
          </a:bodyPr>
          <a:lstStyle/>
          <a:p>
            <a:pPr marL="863611" lvl="1" indent="-431805" algn="just">
              <a:lnSpc>
                <a:spcPts val="5600"/>
              </a:lnSpc>
              <a:buFont typeface="Arial"/>
              <a:buChar char="•"/>
            </a:pPr>
            <a:r>
              <a:rPr lang="en-US" sz="4000">
                <a:solidFill>
                  <a:srgbClr val="383838"/>
                </a:solidFill>
                <a:latin typeface="Roboto Condensed"/>
                <a:ea typeface="Roboto Condensed"/>
                <a:cs typeface="Roboto Condensed"/>
                <a:sym typeface="Roboto Condensed"/>
              </a:rPr>
              <a:t>Sau khi đọc trả lời một số câu hỏi để kiểm tra mức độ chú ý và nắm bắt thông tin trong bài.</a:t>
            </a:r>
          </a:p>
          <a:p>
            <a:pPr marL="863611" lvl="1" indent="-431805" algn="just">
              <a:lnSpc>
                <a:spcPts val="5600"/>
              </a:lnSpc>
              <a:buFont typeface="Arial"/>
              <a:buChar char="•"/>
            </a:pPr>
            <a:r>
              <a:rPr lang="en-US" sz="4000">
                <a:solidFill>
                  <a:srgbClr val="383838"/>
                </a:solidFill>
                <a:latin typeface="Roboto Condensed"/>
                <a:ea typeface="Roboto Condensed"/>
                <a:cs typeface="Roboto Condensed"/>
                <a:sym typeface="Roboto Condensed"/>
              </a:rPr>
              <a:t>HS trả lời cá nhân, mỗi câu trả lời đúng GV tặng HS điểm thưởng</a:t>
            </a:r>
          </a:p>
        </p:txBody>
      </p:sp>
      <p:sp>
        <p:nvSpPr>
          <p:cNvPr id="8" name="TextBox 8"/>
          <p:cNvSpPr txBox="1"/>
          <p:nvPr/>
        </p:nvSpPr>
        <p:spPr>
          <a:xfrm>
            <a:off x="1028700" y="542925"/>
            <a:ext cx="6746625"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Freeform 5"/>
          <p:cNvSpPr/>
          <p:nvPr/>
        </p:nvSpPr>
        <p:spPr>
          <a:xfrm>
            <a:off x="4169427" y="1452880"/>
            <a:ext cx="5637484" cy="2515727"/>
          </a:xfrm>
          <a:custGeom>
            <a:avLst/>
            <a:gdLst/>
            <a:ahLst/>
            <a:cxnLst/>
            <a:rect l="l" t="t" r="r" b="b"/>
            <a:pathLst>
              <a:path w="5637484" h="2515727">
                <a:moveTo>
                  <a:pt x="0" y="0"/>
                </a:moveTo>
                <a:lnTo>
                  <a:pt x="5637484" y="0"/>
                </a:lnTo>
                <a:lnTo>
                  <a:pt x="5637484" y="2515727"/>
                </a:lnTo>
                <a:lnTo>
                  <a:pt x="0" y="2515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774248" y="4890100"/>
            <a:ext cx="3830637" cy="3732805"/>
            <a:chOff x="0" y="0"/>
            <a:chExt cx="1008892" cy="983126"/>
          </a:xfrm>
        </p:grpSpPr>
        <p:sp>
          <p:nvSpPr>
            <p:cNvPr id="8" name="Freeform 8"/>
            <p:cNvSpPr/>
            <p:nvPr/>
          </p:nvSpPr>
          <p:spPr>
            <a:xfrm>
              <a:off x="0" y="0"/>
              <a:ext cx="1008892" cy="983126"/>
            </a:xfrm>
            <a:custGeom>
              <a:avLst/>
              <a:gdLst/>
              <a:ahLst/>
              <a:cxnLst/>
              <a:rect l="l" t="t" r="r" b="b"/>
              <a:pathLst>
                <a:path w="1008892" h="983126">
                  <a:moveTo>
                    <a:pt x="103074" y="0"/>
                  </a:moveTo>
                  <a:lnTo>
                    <a:pt x="905818" y="0"/>
                  </a:lnTo>
                  <a:cubicBezTo>
                    <a:pt x="933155" y="0"/>
                    <a:pt x="959372" y="10860"/>
                    <a:pt x="978702" y="30190"/>
                  </a:cubicBezTo>
                  <a:cubicBezTo>
                    <a:pt x="998033" y="49520"/>
                    <a:pt x="1008892" y="75737"/>
                    <a:pt x="1008892" y="103074"/>
                  </a:cubicBezTo>
                  <a:lnTo>
                    <a:pt x="1008892" y="880052"/>
                  </a:lnTo>
                  <a:cubicBezTo>
                    <a:pt x="1008892" y="907389"/>
                    <a:pt x="998033" y="933606"/>
                    <a:pt x="978702" y="952936"/>
                  </a:cubicBezTo>
                  <a:cubicBezTo>
                    <a:pt x="959372" y="972266"/>
                    <a:pt x="933155" y="983126"/>
                    <a:pt x="905818" y="983126"/>
                  </a:cubicBezTo>
                  <a:lnTo>
                    <a:pt x="103074" y="983126"/>
                  </a:lnTo>
                  <a:cubicBezTo>
                    <a:pt x="75737" y="983126"/>
                    <a:pt x="49520" y="972266"/>
                    <a:pt x="30190" y="952936"/>
                  </a:cubicBezTo>
                  <a:cubicBezTo>
                    <a:pt x="10860" y="933606"/>
                    <a:pt x="0" y="907389"/>
                    <a:pt x="0" y="880052"/>
                  </a:cubicBezTo>
                  <a:lnTo>
                    <a:pt x="0" y="103074"/>
                  </a:lnTo>
                  <a:cubicBezTo>
                    <a:pt x="0" y="75737"/>
                    <a:pt x="10860" y="49520"/>
                    <a:pt x="30190" y="30190"/>
                  </a:cubicBezTo>
                  <a:cubicBezTo>
                    <a:pt x="49520" y="10860"/>
                    <a:pt x="75737" y="0"/>
                    <a:pt x="103074" y="0"/>
                  </a:cubicBezTo>
                  <a:close/>
                </a:path>
              </a:pathLst>
            </a:custGeom>
            <a:solidFill>
              <a:srgbClr val="000000">
                <a:alpha val="0"/>
              </a:srgbClr>
            </a:solidFill>
            <a:ln w="38100" cap="rnd">
              <a:solidFill>
                <a:srgbClr val="8D5B31"/>
              </a:solidFill>
              <a:prstDash val="dash"/>
              <a:round/>
            </a:ln>
          </p:spPr>
          <p:txBody>
            <a:bodyPr/>
            <a:lstStyle/>
            <a:p>
              <a:endParaRPr lang="en-US"/>
            </a:p>
          </p:txBody>
        </p:sp>
        <p:sp>
          <p:nvSpPr>
            <p:cNvPr id="9" name="TextBox 9"/>
            <p:cNvSpPr txBox="1"/>
            <p:nvPr/>
          </p:nvSpPr>
          <p:spPr>
            <a:xfrm>
              <a:off x="0" y="-38100"/>
              <a:ext cx="1008892" cy="1021226"/>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1041692" y="5001519"/>
            <a:ext cx="3127735" cy="2803524"/>
          </a:xfrm>
          <a:prstGeom prst="rect">
            <a:avLst/>
          </a:prstGeom>
        </p:spPr>
        <p:txBody>
          <a:bodyPr lIns="0" tIns="0" rIns="0" bIns="0" rtlCol="0" anchor="t">
            <a:spAutoFit/>
          </a:bodyPr>
          <a:lstStyle/>
          <a:p>
            <a:pPr algn="just">
              <a:lnSpc>
                <a:spcPts val="5600"/>
              </a:lnSpc>
            </a:pPr>
            <a:r>
              <a:rPr lang="en-US" sz="4000" b="1">
                <a:solidFill>
                  <a:srgbClr val="383838"/>
                </a:solidFill>
                <a:latin typeface="Roboto Condensed Bold"/>
                <a:ea typeface="Roboto Condensed Bold"/>
                <a:cs typeface="Roboto Condensed Bold"/>
                <a:sym typeface="Roboto Condensed Bold"/>
              </a:rPr>
              <a:t>Câu 1: Nghề nghiệp được nhắc đến trong bài là gì?</a:t>
            </a:r>
          </a:p>
        </p:txBody>
      </p:sp>
      <p:grpSp>
        <p:nvGrpSpPr>
          <p:cNvPr id="11" name="Group 11"/>
          <p:cNvGrpSpPr/>
          <p:nvPr/>
        </p:nvGrpSpPr>
        <p:grpSpPr>
          <a:xfrm>
            <a:off x="5417805" y="4686799"/>
            <a:ext cx="7166470" cy="988025"/>
            <a:chOff x="0" y="0"/>
            <a:chExt cx="1887465" cy="260221"/>
          </a:xfrm>
        </p:grpSpPr>
        <p:sp>
          <p:nvSpPr>
            <p:cNvPr id="12" name="Freeform 12"/>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3" name="TextBox 13"/>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417805" y="5999154"/>
            <a:ext cx="7166470" cy="988025"/>
            <a:chOff x="0" y="0"/>
            <a:chExt cx="1887465" cy="260221"/>
          </a:xfrm>
        </p:grpSpPr>
        <p:sp>
          <p:nvSpPr>
            <p:cNvPr id="15" name="Freeform 15"/>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6" name="TextBox 16"/>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417805" y="7311030"/>
            <a:ext cx="7166470" cy="988025"/>
            <a:chOff x="0" y="0"/>
            <a:chExt cx="1887465" cy="260221"/>
          </a:xfrm>
        </p:grpSpPr>
        <p:sp>
          <p:nvSpPr>
            <p:cNvPr id="18" name="Freeform 18"/>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9" name="TextBox 19"/>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417805" y="8622905"/>
            <a:ext cx="7166470" cy="988025"/>
            <a:chOff x="0" y="0"/>
            <a:chExt cx="1887465" cy="260221"/>
          </a:xfrm>
        </p:grpSpPr>
        <p:sp>
          <p:nvSpPr>
            <p:cNvPr id="21" name="Freeform 21"/>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22" name="TextBox 22"/>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5225780" y="4793462"/>
            <a:ext cx="7358495" cy="688974"/>
          </a:xfrm>
          <a:prstGeom prst="rect">
            <a:avLst/>
          </a:prstGeom>
        </p:spPr>
        <p:txBody>
          <a:bodyPr lIns="0" tIns="0" rIns="0" bIns="0" rtlCol="0" anchor="t">
            <a:spAutoFit/>
          </a:bodyPr>
          <a:lstStyle/>
          <a:p>
            <a:pPr algn="ctr">
              <a:lnSpc>
                <a:spcPts val="5600"/>
              </a:lnSpc>
              <a:spcBef>
                <a:spcPct val="0"/>
              </a:spcBef>
            </a:pPr>
            <a:r>
              <a:rPr lang="en-US" sz="4000">
                <a:solidFill>
                  <a:srgbClr val="383838"/>
                </a:solidFill>
                <a:latin typeface="Roboto Condensed"/>
                <a:ea typeface="Roboto Condensed"/>
                <a:cs typeface="Roboto Condensed"/>
                <a:sym typeface="Roboto Condensed"/>
              </a:rPr>
              <a:t>A. Thu mua cá</a:t>
            </a:r>
          </a:p>
        </p:txBody>
      </p:sp>
      <p:sp>
        <p:nvSpPr>
          <p:cNvPr id="24" name="TextBox 24"/>
          <p:cNvSpPr txBox="1"/>
          <p:nvPr/>
        </p:nvSpPr>
        <p:spPr>
          <a:xfrm>
            <a:off x="5225780" y="6105818"/>
            <a:ext cx="7358495" cy="688974"/>
          </a:xfrm>
          <a:prstGeom prst="rect">
            <a:avLst/>
          </a:prstGeom>
        </p:spPr>
        <p:txBody>
          <a:bodyPr lIns="0" tIns="0" rIns="0" bIns="0" rtlCol="0" anchor="t">
            <a:spAutoFit/>
          </a:bodyPr>
          <a:lstStyle/>
          <a:p>
            <a:pPr algn="ctr">
              <a:lnSpc>
                <a:spcPts val="5600"/>
              </a:lnSpc>
              <a:spcBef>
                <a:spcPct val="0"/>
              </a:spcBef>
            </a:pPr>
            <a:r>
              <a:rPr lang="en-US" sz="4000">
                <a:solidFill>
                  <a:srgbClr val="383838"/>
                </a:solidFill>
                <a:latin typeface="Roboto Condensed"/>
                <a:ea typeface="Roboto Condensed"/>
                <a:cs typeface="Roboto Condensed"/>
                <a:sym typeface="Roboto Condensed"/>
              </a:rPr>
              <a:t>B. Dệt chài lưới</a:t>
            </a:r>
          </a:p>
        </p:txBody>
      </p:sp>
      <p:sp>
        <p:nvSpPr>
          <p:cNvPr id="25" name="TextBox 25"/>
          <p:cNvSpPr txBox="1"/>
          <p:nvPr/>
        </p:nvSpPr>
        <p:spPr>
          <a:xfrm>
            <a:off x="5321793" y="7417693"/>
            <a:ext cx="7358495" cy="688974"/>
          </a:xfrm>
          <a:prstGeom prst="rect">
            <a:avLst/>
          </a:prstGeom>
        </p:spPr>
        <p:txBody>
          <a:bodyPr lIns="0" tIns="0" rIns="0" bIns="0" rtlCol="0" anchor="t">
            <a:spAutoFit/>
          </a:bodyPr>
          <a:lstStyle/>
          <a:p>
            <a:pPr algn="ctr">
              <a:lnSpc>
                <a:spcPts val="5600"/>
              </a:lnSpc>
              <a:spcBef>
                <a:spcPct val="0"/>
              </a:spcBef>
            </a:pPr>
            <a:r>
              <a:rPr lang="en-US" sz="4000">
                <a:solidFill>
                  <a:srgbClr val="383838"/>
                </a:solidFill>
                <a:latin typeface="Roboto Condensed"/>
                <a:ea typeface="Roboto Condensed"/>
                <a:cs typeface="Roboto Condensed"/>
                <a:sym typeface="Roboto Condensed"/>
              </a:rPr>
              <a:t>C. Nghề chài lưới</a:t>
            </a:r>
          </a:p>
        </p:txBody>
      </p:sp>
      <p:sp>
        <p:nvSpPr>
          <p:cNvPr id="26" name="TextBox 26"/>
          <p:cNvSpPr txBox="1"/>
          <p:nvPr/>
        </p:nvSpPr>
        <p:spPr>
          <a:xfrm>
            <a:off x="5225780" y="8729568"/>
            <a:ext cx="7358495" cy="688974"/>
          </a:xfrm>
          <a:prstGeom prst="rect">
            <a:avLst/>
          </a:prstGeom>
        </p:spPr>
        <p:txBody>
          <a:bodyPr lIns="0" tIns="0" rIns="0" bIns="0" rtlCol="0" anchor="t">
            <a:spAutoFit/>
          </a:bodyPr>
          <a:lstStyle/>
          <a:p>
            <a:pPr algn="ctr">
              <a:lnSpc>
                <a:spcPts val="5600"/>
              </a:lnSpc>
              <a:spcBef>
                <a:spcPct val="0"/>
              </a:spcBef>
            </a:pPr>
            <a:r>
              <a:rPr lang="en-US" sz="4000">
                <a:solidFill>
                  <a:srgbClr val="383838"/>
                </a:solidFill>
                <a:latin typeface="Roboto Condensed"/>
                <a:ea typeface="Roboto Condensed"/>
                <a:cs typeface="Roboto Condensed"/>
                <a:sym typeface="Roboto Condensed"/>
              </a:rPr>
              <a:t>D. Nghề bán cá</a:t>
            </a:r>
          </a:p>
        </p:txBody>
      </p:sp>
      <p:sp>
        <p:nvSpPr>
          <p:cNvPr id="27" name="Freeform 27"/>
          <p:cNvSpPr/>
          <p:nvPr/>
        </p:nvSpPr>
        <p:spPr>
          <a:xfrm>
            <a:off x="11732594" y="7361728"/>
            <a:ext cx="827454" cy="766374"/>
          </a:xfrm>
          <a:custGeom>
            <a:avLst/>
            <a:gdLst/>
            <a:ahLst/>
            <a:cxnLst/>
            <a:rect l="l" t="t" r="r" b="b"/>
            <a:pathLst>
              <a:path w="827454" h="766374">
                <a:moveTo>
                  <a:pt x="0" y="0"/>
                </a:moveTo>
                <a:lnTo>
                  <a:pt x="827454" y="0"/>
                </a:lnTo>
                <a:lnTo>
                  <a:pt x="827454" y="766374"/>
                </a:lnTo>
                <a:lnTo>
                  <a:pt x="0" y="7663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TextBox 28"/>
          <p:cNvSpPr txBox="1"/>
          <p:nvPr/>
        </p:nvSpPr>
        <p:spPr>
          <a:xfrm>
            <a:off x="1028700" y="542925"/>
            <a:ext cx="6746625"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2. Đọc văn bản</a:t>
            </a:r>
          </a:p>
        </p:txBody>
      </p:sp>
      <p:graphicFrame>
        <p:nvGraphicFramePr>
          <p:cNvPr id="29" name="Table 6">
            <a:extLst>
              <a:ext uri="{FF2B5EF4-FFF2-40B4-BE49-F238E27FC236}">
                <a16:creationId xmlns:a16="http://schemas.microsoft.com/office/drawing/2014/main" id="{45781291-4A40-AC89-8F61-DC2891DB3123}"/>
              </a:ext>
            </a:extLst>
          </p:cNvPr>
          <p:cNvGraphicFramePr>
            <a:graphicFrameLocks noGrp="1"/>
          </p:cNvGraphicFramePr>
          <p:nvPr>
            <p:extLst>
              <p:ext uri="{D42A27DB-BD31-4B8C-83A1-F6EECF244321}">
                <p14:modId xmlns:p14="http://schemas.microsoft.com/office/powerpoint/2010/main" val="2930219686"/>
              </p:ext>
            </p:extLst>
          </p:nvPr>
        </p:nvGraphicFramePr>
        <p:xfrm>
          <a:off x="4672437" y="2476500"/>
          <a:ext cx="5385963" cy="775462"/>
        </p:xfrm>
        <a:graphic>
          <a:graphicData uri="http://schemas.openxmlformats.org/drawingml/2006/table">
            <a:tbl>
              <a:tblPr/>
              <a:tblGrid>
                <a:gridCol w="5385963">
                  <a:extLst>
                    <a:ext uri="{9D8B030D-6E8A-4147-A177-3AD203B41FA5}">
                      <a16:colId xmlns:a16="http://schemas.microsoft.com/office/drawing/2014/main" val="20000"/>
                    </a:ext>
                  </a:extLst>
                </a:gridCol>
              </a:tblGrid>
              <a:tr h="736751">
                <a:tc>
                  <a:txBody>
                    <a:bodyPr/>
                    <a:lstStyle/>
                    <a:p>
                      <a:pPr algn="l">
                        <a:lnSpc>
                          <a:spcPts val="6479"/>
                        </a:lnSpc>
                        <a:defRPr/>
                      </a:pPr>
                      <a:r>
                        <a:rPr lang="en-US" sz="4200">
                          <a:solidFill>
                            <a:srgbClr val="383838"/>
                          </a:solidFill>
                          <a:latin typeface="#9Slide07 SVNRevolution"/>
                          <a:ea typeface="#9Slide07 SVNRevolution"/>
                          <a:cs typeface="#9Slide07 SVNRevolution"/>
                          <a:sym typeface="#9Slide07 SVNRevolution"/>
                        </a:rPr>
                        <a:t>THử TàI Chú ý</a:t>
                      </a:r>
                      <a:endParaRPr lang="en-US" sz="4200"/>
                    </a:p>
                  </a:txBody>
                  <a:tcPr marL="9525" marR="9525" marT="9525" marB="9525">
                    <a:lnL w="0" cap="flat" cmpd="sng" algn="ctr">
                      <a:solidFill>
                        <a:srgbClr val="3E4677"/>
                      </a:solidFill>
                      <a:prstDash val="solid"/>
                      <a:round/>
                      <a:headEnd type="none" w="med" len="med"/>
                      <a:tailEnd type="none" w="med" len="med"/>
                    </a:lnL>
                    <a:lnR w="0" cap="flat" cmpd="sng" algn="ctr">
                      <a:solidFill>
                        <a:srgbClr val="3E4677"/>
                      </a:solidFill>
                      <a:prstDash val="solid"/>
                      <a:round/>
                      <a:headEnd type="none" w="med" len="med"/>
                      <a:tailEnd type="none" w="med" len="med"/>
                    </a:lnR>
                    <a:lnT w="0" cap="flat" cmpd="sng" algn="ctr">
                      <a:solidFill>
                        <a:srgbClr val="3E4677"/>
                      </a:solidFill>
                      <a:prstDash val="solid"/>
                      <a:round/>
                      <a:headEnd type="none" w="med" len="med"/>
                      <a:tailEnd type="none" w="med" len="med"/>
                    </a:lnT>
                    <a:lnB w="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4" grpId="0"/>
      <p:bldP spid="25" grpId="0"/>
      <p:bldP spid="26" grpId="0"/>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Freeform 5"/>
          <p:cNvSpPr/>
          <p:nvPr/>
        </p:nvSpPr>
        <p:spPr>
          <a:xfrm>
            <a:off x="4169427" y="1452880"/>
            <a:ext cx="5637484" cy="2515727"/>
          </a:xfrm>
          <a:custGeom>
            <a:avLst/>
            <a:gdLst/>
            <a:ahLst/>
            <a:cxnLst/>
            <a:rect l="l" t="t" r="r" b="b"/>
            <a:pathLst>
              <a:path w="5637484" h="2515727">
                <a:moveTo>
                  <a:pt x="0" y="0"/>
                </a:moveTo>
                <a:lnTo>
                  <a:pt x="5637484" y="0"/>
                </a:lnTo>
                <a:lnTo>
                  <a:pt x="5637484" y="2515727"/>
                </a:lnTo>
                <a:lnTo>
                  <a:pt x="0" y="2515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774248" y="4890100"/>
            <a:ext cx="3830637" cy="3732805"/>
            <a:chOff x="0" y="0"/>
            <a:chExt cx="1008892" cy="983126"/>
          </a:xfrm>
        </p:grpSpPr>
        <p:sp>
          <p:nvSpPr>
            <p:cNvPr id="8" name="Freeform 8"/>
            <p:cNvSpPr/>
            <p:nvPr/>
          </p:nvSpPr>
          <p:spPr>
            <a:xfrm>
              <a:off x="0" y="0"/>
              <a:ext cx="1008892" cy="983126"/>
            </a:xfrm>
            <a:custGeom>
              <a:avLst/>
              <a:gdLst/>
              <a:ahLst/>
              <a:cxnLst/>
              <a:rect l="l" t="t" r="r" b="b"/>
              <a:pathLst>
                <a:path w="1008892" h="983126">
                  <a:moveTo>
                    <a:pt x="103074" y="0"/>
                  </a:moveTo>
                  <a:lnTo>
                    <a:pt x="905818" y="0"/>
                  </a:lnTo>
                  <a:cubicBezTo>
                    <a:pt x="933155" y="0"/>
                    <a:pt x="959372" y="10860"/>
                    <a:pt x="978702" y="30190"/>
                  </a:cubicBezTo>
                  <a:cubicBezTo>
                    <a:pt x="998033" y="49520"/>
                    <a:pt x="1008892" y="75737"/>
                    <a:pt x="1008892" y="103074"/>
                  </a:cubicBezTo>
                  <a:lnTo>
                    <a:pt x="1008892" y="880052"/>
                  </a:lnTo>
                  <a:cubicBezTo>
                    <a:pt x="1008892" y="907389"/>
                    <a:pt x="998033" y="933606"/>
                    <a:pt x="978702" y="952936"/>
                  </a:cubicBezTo>
                  <a:cubicBezTo>
                    <a:pt x="959372" y="972266"/>
                    <a:pt x="933155" y="983126"/>
                    <a:pt x="905818" y="983126"/>
                  </a:cubicBezTo>
                  <a:lnTo>
                    <a:pt x="103074" y="983126"/>
                  </a:lnTo>
                  <a:cubicBezTo>
                    <a:pt x="75737" y="983126"/>
                    <a:pt x="49520" y="972266"/>
                    <a:pt x="30190" y="952936"/>
                  </a:cubicBezTo>
                  <a:cubicBezTo>
                    <a:pt x="10860" y="933606"/>
                    <a:pt x="0" y="907389"/>
                    <a:pt x="0" y="880052"/>
                  </a:cubicBezTo>
                  <a:lnTo>
                    <a:pt x="0" y="103074"/>
                  </a:lnTo>
                  <a:cubicBezTo>
                    <a:pt x="0" y="75737"/>
                    <a:pt x="10860" y="49520"/>
                    <a:pt x="30190" y="30190"/>
                  </a:cubicBezTo>
                  <a:cubicBezTo>
                    <a:pt x="49520" y="10860"/>
                    <a:pt x="75737" y="0"/>
                    <a:pt x="103074" y="0"/>
                  </a:cubicBezTo>
                  <a:close/>
                </a:path>
              </a:pathLst>
            </a:custGeom>
            <a:solidFill>
              <a:srgbClr val="000000">
                <a:alpha val="0"/>
              </a:srgbClr>
            </a:solidFill>
            <a:ln w="38100" cap="rnd">
              <a:solidFill>
                <a:srgbClr val="8D5B31"/>
              </a:solidFill>
              <a:prstDash val="dash"/>
              <a:round/>
            </a:ln>
          </p:spPr>
          <p:txBody>
            <a:bodyPr/>
            <a:lstStyle/>
            <a:p>
              <a:endParaRPr lang="en-US"/>
            </a:p>
          </p:txBody>
        </p:sp>
        <p:sp>
          <p:nvSpPr>
            <p:cNvPr id="9" name="TextBox 9"/>
            <p:cNvSpPr txBox="1"/>
            <p:nvPr/>
          </p:nvSpPr>
          <p:spPr>
            <a:xfrm>
              <a:off x="0" y="-38100"/>
              <a:ext cx="1008892" cy="1021226"/>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971550" y="5133581"/>
            <a:ext cx="3544143" cy="3508374"/>
          </a:xfrm>
          <a:prstGeom prst="rect">
            <a:avLst/>
          </a:prstGeom>
        </p:spPr>
        <p:txBody>
          <a:bodyPr lIns="0" tIns="0" rIns="0" bIns="0" rtlCol="0" anchor="t">
            <a:spAutoFit/>
          </a:bodyPr>
          <a:lstStyle/>
          <a:p>
            <a:pPr algn="just">
              <a:lnSpc>
                <a:spcPts val="5600"/>
              </a:lnSpc>
            </a:pPr>
            <a:r>
              <a:rPr lang="en-US" sz="4000" b="1">
                <a:solidFill>
                  <a:srgbClr val="383838"/>
                </a:solidFill>
                <a:latin typeface="Roboto Condensed Bold"/>
                <a:ea typeface="Roboto Condensed Bold"/>
                <a:cs typeface="Roboto Condensed Bold"/>
                <a:sym typeface="Roboto Condensed Bold"/>
              </a:rPr>
              <a:t>Câu 2: Ai là người bộc lộ cảm xúc, suy nghĩ trong bài thơ?</a:t>
            </a:r>
          </a:p>
          <a:p>
            <a:pPr algn="just">
              <a:lnSpc>
                <a:spcPts val="5600"/>
              </a:lnSpc>
            </a:pPr>
            <a:endParaRPr lang="en-US" sz="4000" b="1">
              <a:solidFill>
                <a:srgbClr val="383838"/>
              </a:solidFill>
              <a:latin typeface="Roboto Condensed Bold"/>
              <a:ea typeface="Roboto Condensed Bold"/>
              <a:cs typeface="Roboto Condensed Bold"/>
              <a:sym typeface="Roboto Condensed Bold"/>
            </a:endParaRPr>
          </a:p>
        </p:txBody>
      </p:sp>
      <p:grpSp>
        <p:nvGrpSpPr>
          <p:cNvPr id="11" name="Group 11"/>
          <p:cNvGrpSpPr/>
          <p:nvPr/>
        </p:nvGrpSpPr>
        <p:grpSpPr>
          <a:xfrm>
            <a:off x="5417805" y="4686799"/>
            <a:ext cx="5857858" cy="806274"/>
            <a:chOff x="0" y="0"/>
            <a:chExt cx="1542810" cy="212352"/>
          </a:xfrm>
        </p:grpSpPr>
        <p:sp>
          <p:nvSpPr>
            <p:cNvPr id="12" name="Freeform 12"/>
            <p:cNvSpPr/>
            <p:nvPr/>
          </p:nvSpPr>
          <p:spPr>
            <a:xfrm>
              <a:off x="0" y="0"/>
              <a:ext cx="1542810" cy="212352"/>
            </a:xfrm>
            <a:custGeom>
              <a:avLst/>
              <a:gdLst/>
              <a:ahLst/>
              <a:cxnLst/>
              <a:rect l="l" t="t" r="r" b="b"/>
              <a:pathLst>
                <a:path w="1542810" h="212352">
                  <a:moveTo>
                    <a:pt x="67403" y="0"/>
                  </a:moveTo>
                  <a:lnTo>
                    <a:pt x="1475407" y="0"/>
                  </a:lnTo>
                  <a:cubicBezTo>
                    <a:pt x="1493284" y="0"/>
                    <a:pt x="1510428" y="7101"/>
                    <a:pt x="1523068" y="19742"/>
                  </a:cubicBezTo>
                  <a:cubicBezTo>
                    <a:pt x="1535709" y="32382"/>
                    <a:pt x="1542810" y="49527"/>
                    <a:pt x="1542810" y="67403"/>
                  </a:cubicBezTo>
                  <a:lnTo>
                    <a:pt x="1542810" y="144949"/>
                  </a:lnTo>
                  <a:cubicBezTo>
                    <a:pt x="1542810" y="162825"/>
                    <a:pt x="1535709" y="179969"/>
                    <a:pt x="1523068" y="192610"/>
                  </a:cubicBezTo>
                  <a:cubicBezTo>
                    <a:pt x="1510428" y="205251"/>
                    <a:pt x="1493284" y="212352"/>
                    <a:pt x="1475407" y="212352"/>
                  </a:cubicBezTo>
                  <a:lnTo>
                    <a:pt x="67403" y="212352"/>
                  </a:lnTo>
                  <a:cubicBezTo>
                    <a:pt x="49527" y="212352"/>
                    <a:pt x="32382" y="205251"/>
                    <a:pt x="19742" y="192610"/>
                  </a:cubicBezTo>
                  <a:cubicBezTo>
                    <a:pt x="7101" y="179969"/>
                    <a:pt x="0" y="162825"/>
                    <a:pt x="0" y="144949"/>
                  </a:cubicBezTo>
                  <a:lnTo>
                    <a:pt x="0" y="67403"/>
                  </a:lnTo>
                  <a:cubicBezTo>
                    <a:pt x="0" y="49527"/>
                    <a:pt x="7101" y="32382"/>
                    <a:pt x="19742" y="19742"/>
                  </a:cubicBezTo>
                  <a:cubicBezTo>
                    <a:pt x="32382" y="7101"/>
                    <a:pt x="49527" y="0"/>
                    <a:pt x="67403" y="0"/>
                  </a:cubicBezTo>
                  <a:close/>
                </a:path>
              </a:pathLst>
            </a:custGeom>
            <a:solidFill>
              <a:srgbClr val="F5EDC9"/>
            </a:solidFill>
          </p:spPr>
          <p:txBody>
            <a:bodyPr/>
            <a:lstStyle/>
            <a:p>
              <a:endParaRPr lang="en-US"/>
            </a:p>
          </p:txBody>
        </p:sp>
        <p:sp>
          <p:nvSpPr>
            <p:cNvPr id="13" name="TextBox 13"/>
            <p:cNvSpPr txBox="1"/>
            <p:nvPr/>
          </p:nvSpPr>
          <p:spPr>
            <a:xfrm>
              <a:off x="0" y="-38100"/>
              <a:ext cx="1542810" cy="25045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417805" y="5999154"/>
            <a:ext cx="5857858" cy="835625"/>
            <a:chOff x="0" y="0"/>
            <a:chExt cx="1542810" cy="220082"/>
          </a:xfrm>
        </p:grpSpPr>
        <p:sp>
          <p:nvSpPr>
            <p:cNvPr id="15" name="Freeform 15"/>
            <p:cNvSpPr/>
            <p:nvPr/>
          </p:nvSpPr>
          <p:spPr>
            <a:xfrm>
              <a:off x="0" y="0"/>
              <a:ext cx="1542810" cy="220082"/>
            </a:xfrm>
            <a:custGeom>
              <a:avLst/>
              <a:gdLst/>
              <a:ahLst/>
              <a:cxnLst/>
              <a:rect l="l" t="t" r="r" b="b"/>
              <a:pathLst>
                <a:path w="1542810" h="220082">
                  <a:moveTo>
                    <a:pt x="67403" y="0"/>
                  </a:moveTo>
                  <a:lnTo>
                    <a:pt x="1475407" y="0"/>
                  </a:lnTo>
                  <a:cubicBezTo>
                    <a:pt x="1493284" y="0"/>
                    <a:pt x="1510428" y="7101"/>
                    <a:pt x="1523068" y="19742"/>
                  </a:cubicBezTo>
                  <a:cubicBezTo>
                    <a:pt x="1535709" y="32382"/>
                    <a:pt x="1542810" y="49527"/>
                    <a:pt x="1542810" y="67403"/>
                  </a:cubicBezTo>
                  <a:lnTo>
                    <a:pt x="1542810" y="152679"/>
                  </a:lnTo>
                  <a:cubicBezTo>
                    <a:pt x="1542810" y="170556"/>
                    <a:pt x="1535709" y="187700"/>
                    <a:pt x="1523068" y="200340"/>
                  </a:cubicBezTo>
                  <a:cubicBezTo>
                    <a:pt x="1510428" y="212981"/>
                    <a:pt x="1493284" y="220082"/>
                    <a:pt x="1475407" y="220082"/>
                  </a:cubicBezTo>
                  <a:lnTo>
                    <a:pt x="67403" y="220082"/>
                  </a:lnTo>
                  <a:cubicBezTo>
                    <a:pt x="49527" y="220082"/>
                    <a:pt x="32382" y="212981"/>
                    <a:pt x="19742" y="200340"/>
                  </a:cubicBezTo>
                  <a:cubicBezTo>
                    <a:pt x="7101" y="187700"/>
                    <a:pt x="0" y="170556"/>
                    <a:pt x="0" y="152679"/>
                  </a:cubicBezTo>
                  <a:lnTo>
                    <a:pt x="0" y="67403"/>
                  </a:lnTo>
                  <a:cubicBezTo>
                    <a:pt x="0" y="49527"/>
                    <a:pt x="7101" y="32382"/>
                    <a:pt x="19742" y="19742"/>
                  </a:cubicBezTo>
                  <a:cubicBezTo>
                    <a:pt x="32382" y="7101"/>
                    <a:pt x="49527" y="0"/>
                    <a:pt x="67403" y="0"/>
                  </a:cubicBezTo>
                  <a:close/>
                </a:path>
              </a:pathLst>
            </a:custGeom>
            <a:solidFill>
              <a:srgbClr val="F5EDC9"/>
            </a:solidFill>
          </p:spPr>
          <p:txBody>
            <a:bodyPr/>
            <a:lstStyle/>
            <a:p>
              <a:endParaRPr lang="en-US"/>
            </a:p>
          </p:txBody>
        </p:sp>
        <p:sp>
          <p:nvSpPr>
            <p:cNvPr id="16" name="TextBox 16"/>
            <p:cNvSpPr txBox="1"/>
            <p:nvPr/>
          </p:nvSpPr>
          <p:spPr>
            <a:xfrm>
              <a:off x="0" y="-38100"/>
              <a:ext cx="1542810" cy="258182"/>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417805" y="7311030"/>
            <a:ext cx="5857858" cy="831849"/>
            <a:chOff x="0" y="0"/>
            <a:chExt cx="1542810" cy="219088"/>
          </a:xfrm>
        </p:grpSpPr>
        <p:sp>
          <p:nvSpPr>
            <p:cNvPr id="18" name="Freeform 18"/>
            <p:cNvSpPr/>
            <p:nvPr/>
          </p:nvSpPr>
          <p:spPr>
            <a:xfrm>
              <a:off x="0" y="0"/>
              <a:ext cx="1542810" cy="219088"/>
            </a:xfrm>
            <a:custGeom>
              <a:avLst/>
              <a:gdLst/>
              <a:ahLst/>
              <a:cxnLst/>
              <a:rect l="l" t="t" r="r" b="b"/>
              <a:pathLst>
                <a:path w="1542810" h="219088">
                  <a:moveTo>
                    <a:pt x="67403" y="0"/>
                  </a:moveTo>
                  <a:lnTo>
                    <a:pt x="1475407" y="0"/>
                  </a:lnTo>
                  <a:cubicBezTo>
                    <a:pt x="1493284" y="0"/>
                    <a:pt x="1510428" y="7101"/>
                    <a:pt x="1523068" y="19742"/>
                  </a:cubicBezTo>
                  <a:cubicBezTo>
                    <a:pt x="1535709" y="32382"/>
                    <a:pt x="1542810" y="49527"/>
                    <a:pt x="1542810" y="67403"/>
                  </a:cubicBezTo>
                  <a:lnTo>
                    <a:pt x="1542810" y="151685"/>
                  </a:lnTo>
                  <a:cubicBezTo>
                    <a:pt x="1542810" y="169561"/>
                    <a:pt x="1535709" y="186705"/>
                    <a:pt x="1523068" y="199346"/>
                  </a:cubicBezTo>
                  <a:cubicBezTo>
                    <a:pt x="1510428" y="211986"/>
                    <a:pt x="1493284" y="219088"/>
                    <a:pt x="1475407" y="219088"/>
                  </a:cubicBezTo>
                  <a:lnTo>
                    <a:pt x="67403" y="219088"/>
                  </a:lnTo>
                  <a:cubicBezTo>
                    <a:pt x="49527" y="219088"/>
                    <a:pt x="32382" y="211986"/>
                    <a:pt x="19742" y="199346"/>
                  </a:cubicBezTo>
                  <a:cubicBezTo>
                    <a:pt x="7101" y="186705"/>
                    <a:pt x="0" y="169561"/>
                    <a:pt x="0" y="151685"/>
                  </a:cubicBezTo>
                  <a:lnTo>
                    <a:pt x="0" y="67403"/>
                  </a:lnTo>
                  <a:cubicBezTo>
                    <a:pt x="0" y="49527"/>
                    <a:pt x="7101" y="32382"/>
                    <a:pt x="19742" y="19742"/>
                  </a:cubicBezTo>
                  <a:cubicBezTo>
                    <a:pt x="32382" y="7101"/>
                    <a:pt x="49527" y="0"/>
                    <a:pt x="67403" y="0"/>
                  </a:cubicBezTo>
                  <a:close/>
                </a:path>
              </a:pathLst>
            </a:custGeom>
            <a:solidFill>
              <a:srgbClr val="F5EDC9"/>
            </a:solidFill>
          </p:spPr>
          <p:txBody>
            <a:bodyPr/>
            <a:lstStyle/>
            <a:p>
              <a:endParaRPr lang="en-US"/>
            </a:p>
          </p:txBody>
        </p:sp>
        <p:sp>
          <p:nvSpPr>
            <p:cNvPr id="19" name="TextBox 19"/>
            <p:cNvSpPr txBox="1"/>
            <p:nvPr/>
          </p:nvSpPr>
          <p:spPr>
            <a:xfrm>
              <a:off x="0" y="-38100"/>
              <a:ext cx="1542810" cy="257188"/>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417805" y="8622905"/>
            <a:ext cx="5857858" cy="831849"/>
            <a:chOff x="0" y="0"/>
            <a:chExt cx="1542810" cy="219088"/>
          </a:xfrm>
        </p:grpSpPr>
        <p:sp>
          <p:nvSpPr>
            <p:cNvPr id="21" name="Freeform 21"/>
            <p:cNvSpPr/>
            <p:nvPr/>
          </p:nvSpPr>
          <p:spPr>
            <a:xfrm>
              <a:off x="0" y="0"/>
              <a:ext cx="1542810" cy="219088"/>
            </a:xfrm>
            <a:custGeom>
              <a:avLst/>
              <a:gdLst/>
              <a:ahLst/>
              <a:cxnLst/>
              <a:rect l="l" t="t" r="r" b="b"/>
              <a:pathLst>
                <a:path w="1542810" h="219088">
                  <a:moveTo>
                    <a:pt x="67403" y="0"/>
                  </a:moveTo>
                  <a:lnTo>
                    <a:pt x="1475407" y="0"/>
                  </a:lnTo>
                  <a:cubicBezTo>
                    <a:pt x="1493284" y="0"/>
                    <a:pt x="1510428" y="7101"/>
                    <a:pt x="1523068" y="19742"/>
                  </a:cubicBezTo>
                  <a:cubicBezTo>
                    <a:pt x="1535709" y="32382"/>
                    <a:pt x="1542810" y="49527"/>
                    <a:pt x="1542810" y="67403"/>
                  </a:cubicBezTo>
                  <a:lnTo>
                    <a:pt x="1542810" y="151685"/>
                  </a:lnTo>
                  <a:cubicBezTo>
                    <a:pt x="1542810" y="169561"/>
                    <a:pt x="1535709" y="186705"/>
                    <a:pt x="1523068" y="199346"/>
                  </a:cubicBezTo>
                  <a:cubicBezTo>
                    <a:pt x="1510428" y="211986"/>
                    <a:pt x="1493284" y="219088"/>
                    <a:pt x="1475407" y="219088"/>
                  </a:cubicBezTo>
                  <a:lnTo>
                    <a:pt x="67403" y="219088"/>
                  </a:lnTo>
                  <a:cubicBezTo>
                    <a:pt x="49527" y="219088"/>
                    <a:pt x="32382" y="211986"/>
                    <a:pt x="19742" y="199346"/>
                  </a:cubicBezTo>
                  <a:cubicBezTo>
                    <a:pt x="7101" y="186705"/>
                    <a:pt x="0" y="169561"/>
                    <a:pt x="0" y="151685"/>
                  </a:cubicBezTo>
                  <a:lnTo>
                    <a:pt x="0" y="67403"/>
                  </a:lnTo>
                  <a:cubicBezTo>
                    <a:pt x="0" y="49527"/>
                    <a:pt x="7101" y="32382"/>
                    <a:pt x="19742" y="19742"/>
                  </a:cubicBezTo>
                  <a:cubicBezTo>
                    <a:pt x="32382" y="7101"/>
                    <a:pt x="49527" y="0"/>
                    <a:pt x="67403" y="0"/>
                  </a:cubicBezTo>
                  <a:close/>
                </a:path>
              </a:pathLst>
            </a:custGeom>
            <a:solidFill>
              <a:srgbClr val="F5EDC9"/>
            </a:solidFill>
          </p:spPr>
          <p:txBody>
            <a:bodyPr/>
            <a:lstStyle/>
            <a:p>
              <a:endParaRPr lang="en-US"/>
            </a:p>
          </p:txBody>
        </p:sp>
        <p:sp>
          <p:nvSpPr>
            <p:cNvPr id="22" name="TextBox 22"/>
            <p:cNvSpPr txBox="1"/>
            <p:nvPr/>
          </p:nvSpPr>
          <p:spPr>
            <a:xfrm>
              <a:off x="0" y="-38100"/>
              <a:ext cx="1542810" cy="257188"/>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243589" y="4756151"/>
            <a:ext cx="5322877"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A. Tác giả (tôi)</a:t>
            </a:r>
          </a:p>
        </p:txBody>
      </p:sp>
      <p:sp>
        <p:nvSpPr>
          <p:cNvPr id="24" name="TextBox 24"/>
          <p:cNvSpPr txBox="1"/>
          <p:nvPr/>
        </p:nvSpPr>
        <p:spPr>
          <a:xfrm>
            <a:off x="6243589" y="6054726"/>
            <a:ext cx="6013533"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B. Ngư dân</a:t>
            </a:r>
          </a:p>
        </p:txBody>
      </p:sp>
      <p:sp>
        <p:nvSpPr>
          <p:cNvPr id="25" name="TextBox 25"/>
          <p:cNvSpPr txBox="1"/>
          <p:nvPr/>
        </p:nvSpPr>
        <p:spPr>
          <a:xfrm>
            <a:off x="6127663" y="7341493"/>
            <a:ext cx="7358495"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C. Dân trai tráng</a:t>
            </a:r>
          </a:p>
        </p:txBody>
      </p:sp>
      <p:sp>
        <p:nvSpPr>
          <p:cNvPr id="26" name="TextBox 26"/>
          <p:cNvSpPr txBox="1"/>
          <p:nvPr/>
        </p:nvSpPr>
        <p:spPr>
          <a:xfrm>
            <a:off x="6243589" y="8651480"/>
            <a:ext cx="5438803"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D. Làng chài</a:t>
            </a:r>
          </a:p>
        </p:txBody>
      </p:sp>
      <p:sp>
        <p:nvSpPr>
          <p:cNvPr id="27" name="Freeform 27"/>
          <p:cNvSpPr/>
          <p:nvPr/>
        </p:nvSpPr>
        <p:spPr>
          <a:xfrm>
            <a:off x="9806911" y="4686799"/>
            <a:ext cx="827454" cy="766374"/>
          </a:xfrm>
          <a:custGeom>
            <a:avLst/>
            <a:gdLst/>
            <a:ahLst/>
            <a:cxnLst/>
            <a:rect l="l" t="t" r="r" b="b"/>
            <a:pathLst>
              <a:path w="827454" h="766374">
                <a:moveTo>
                  <a:pt x="0" y="0"/>
                </a:moveTo>
                <a:lnTo>
                  <a:pt x="827454" y="0"/>
                </a:lnTo>
                <a:lnTo>
                  <a:pt x="827454" y="766374"/>
                </a:lnTo>
                <a:lnTo>
                  <a:pt x="0" y="7663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TextBox 28"/>
          <p:cNvSpPr txBox="1"/>
          <p:nvPr/>
        </p:nvSpPr>
        <p:spPr>
          <a:xfrm>
            <a:off x="1600110" y="496181"/>
            <a:ext cx="6746625"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2. Đọc văn bản</a:t>
            </a:r>
          </a:p>
        </p:txBody>
      </p:sp>
      <p:graphicFrame>
        <p:nvGraphicFramePr>
          <p:cNvPr id="29" name="Table 6">
            <a:extLst>
              <a:ext uri="{FF2B5EF4-FFF2-40B4-BE49-F238E27FC236}">
                <a16:creationId xmlns:a16="http://schemas.microsoft.com/office/drawing/2014/main" id="{5165EEEA-0BC5-8106-9438-4162E7C0FB73}"/>
              </a:ext>
            </a:extLst>
          </p:cNvPr>
          <p:cNvGraphicFramePr>
            <a:graphicFrameLocks noGrp="1"/>
          </p:cNvGraphicFramePr>
          <p:nvPr>
            <p:extLst>
              <p:ext uri="{D42A27DB-BD31-4B8C-83A1-F6EECF244321}">
                <p14:modId xmlns:p14="http://schemas.microsoft.com/office/powerpoint/2010/main" val="3445668196"/>
              </p:ext>
            </p:extLst>
          </p:nvPr>
        </p:nvGraphicFramePr>
        <p:xfrm>
          <a:off x="4672437" y="2476500"/>
          <a:ext cx="5385963" cy="775462"/>
        </p:xfrm>
        <a:graphic>
          <a:graphicData uri="http://schemas.openxmlformats.org/drawingml/2006/table">
            <a:tbl>
              <a:tblPr/>
              <a:tblGrid>
                <a:gridCol w="5385963">
                  <a:extLst>
                    <a:ext uri="{9D8B030D-6E8A-4147-A177-3AD203B41FA5}">
                      <a16:colId xmlns:a16="http://schemas.microsoft.com/office/drawing/2014/main" val="20000"/>
                    </a:ext>
                  </a:extLst>
                </a:gridCol>
              </a:tblGrid>
              <a:tr h="736751">
                <a:tc>
                  <a:txBody>
                    <a:bodyPr/>
                    <a:lstStyle/>
                    <a:p>
                      <a:pPr algn="l">
                        <a:lnSpc>
                          <a:spcPts val="6479"/>
                        </a:lnSpc>
                        <a:defRPr/>
                      </a:pPr>
                      <a:r>
                        <a:rPr lang="en-US" sz="4200">
                          <a:solidFill>
                            <a:srgbClr val="383838"/>
                          </a:solidFill>
                          <a:latin typeface="#9Slide07 SVNRevolution"/>
                          <a:ea typeface="#9Slide07 SVNRevolution"/>
                          <a:cs typeface="#9Slide07 SVNRevolution"/>
                          <a:sym typeface="#9Slide07 SVNRevolution"/>
                        </a:rPr>
                        <a:t>THử TàI Chú ý</a:t>
                      </a:r>
                      <a:endParaRPr lang="en-US" sz="4200"/>
                    </a:p>
                  </a:txBody>
                  <a:tcPr marL="9525" marR="9525" marT="9525" marB="9525">
                    <a:lnL w="0" cap="flat" cmpd="sng" algn="ctr">
                      <a:solidFill>
                        <a:srgbClr val="3E4677"/>
                      </a:solidFill>
                      <a:prstDash val="solid"/>
                      <a:round/>
                      <a:headEnd type="none" w="med" len="med"/>
                      <a:tailEnd type="none" w="med" len="med"/>
                    </a:lnL>
                    <a:lnR w="0" cap="flat" cmpd="sng" algn="ctr">
                      <a:solidFill>
                        <a:srgbClr val="3E4677"/>
                      </a:solidFill>
                      <a:prstDash val="solid"/>
                      <a:round/>
                      <a:headEnd type="none" w="med" len="med"/>
                      <a:tailEnd type="none" w="med" len="med"/>
                    </a:lnR>
                    <a:lnT w="0" cap="flat" cmpd="sng" algn="ctr">
                      <a:solidFill>
                        <a:srgbClr val="3E4677"/>
                      </a:solidFill>
                      <a:prstDash val="solid"/>
                      <a:round/>
                      <a:headEnd type="none" w="med" len="med"/>
                      <a:tailEnd type="none" w="med" len="med"/>
                    </a:lnT>
                    <a:lnB w="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4" grpId="0"/>
      <p:bldP spid="25" grpId="0"/>
      <p:bldP spid="26" grpId="0"/>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Freeform 5"/>
          <p:cNvSpPr/>
          <p:nvPr/>
        </p:nvSpPr>
        <p:spPr>
          <a:xfrm>
            <a:off x="4169427" y="1452880"/>
            <a:ext cx="5637484" cy="2515727"/>
          </a:xfrm>
          <a:custGeom>
            <a:avLst/>
            <a:gdLst/>
            <a:ahLst/>
            <a:cxnLst/>
            <a:rect l="l" t="t" r="r" b="b"/>
            <a:pathLst>
              <a:path w="5637484" h="2515727">
                <a:moveTo>
                  <a:pt x="0" y="0"/>
                </a:moveTo>
                <a:lnTo>
                  <a:pt x="5637484" y="0"/>
                </a:lnTo>
                <a:lnTo>
                  <a:pt x="5637484" y="2515727"/>
                </a:lnTo>
                <a:lnTo>
                  <a:pt x="0" y="2515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774248" y="4890100"/>
            <a:ext cx="3830637" cy="3732805"/>
            <a:chOff x="0" y="0"/>
            <a:chExt cx="1008892" cy="983126"/>
          </a:xfrm>
        </p:grpSpPr>
        <p:sp>
          <p:nvSpPr>
            <p:cNvPr id="8" name="Freeform 8"/>
            <p:cNvSpPr/>
            <p:nvPr/>
          </p:nvSpPr>
          <p:spPr>
            <a:xfrm>
              <a:off x="0" y="0"/>
              <a:ext cx="1008892" cy="983126"/>
            </a:xfrm>
            <a:custGeom>
              <a:avLst/>
              <a:gdLst/>
              <a:ahLst/>
              <a:cxnLst/>
              <a:rect l="l" t="t" r="r" b="b"/>
              <a:pathLst>
                <a:path w="1008892" h="983126">
                  <a:moveTo>
                    <a:pt x="103074" y="0"/>
                  </a:moveTo>
                  <a:lnTo>
                    <a:pt x="905818" y="0"/>
                  </a:lnTo>
                  <a:cubicBezTo>
                    <a:pt x="933155" y="0"/>
                    <a:pt x="959372" y="10860"/>
                    <a:pt x="978702" y="30190"/>
                  </a:cubicBezTo>
                  <a:cubicBezTo>
                    <a:pt x="998033" y="49520"/>
                    <a:pt x="1008892" y="75737"/>
                    <a:pt x="1008892" y="103074"/>
                  </a:cubicBezTo>
                  <a:lnTo>
                    <a:pt x="1008892" y="880052"/>
                  </a:lnTo>
                  <a:cubicBezTo>
                    <a:pt x="1008892" y="907389"/>
                    <a:pt x="998033" y="933606"/>
                    <a:pt x="978702" y="952936"/>
                  </a:cubicBezTo>
                  <a:cubicBezTo>
                    <a:pt x="959372" y="972266"/>
                    <a:pt x="933155" y="983126"/>
                    <a:pt x="905818" y="983126"/>
                  </a:cubicBezTo>
                  <a:lnTo>
                    <a:pt x="103074" y="983126"/>
                  </a:lnTo>
                  <a:cubicBezTo>
                    <a:pt x="75737" y="983126"/>
                    <a:pt x="49520" y="972266"/>
                    <a:pt x="30190" y="952936"/>
                  </a:cubicBezTo>
                  <a:cubicBezTo>
                    <a:pt x="10860" y="933606"/>
                    <a:pt x="0" y="907389"/>
                    <a:pt x="0" y="880052"/>
                  </a:cubicBezTo>
                  <a:lnTo>
                    <a:pt x="0" y="103074"/>
                  </a:lnTo>
                  <a:cubicBezTo>
                    <a:pt x="0" y="75737"/>
                    <a:pt x="10860" y="49520"/>
                    <a:pt x="30190" y="30190"/>
                  </a:cubicBezTo>
                  <a:cubicBezTo>
                    <a:pt x="49520" y="10860"/>
                    <a:pt x="75737" y="0"/>
                    <a:pt x="103074" y="0"/>
                  </a:cubicBezTo>
                  <a:close/>
                </a:path>
              </a:pathLst>
            </a:custGeom>
            <a:solidFill>
              <a:srgbClr val="000000">
                <a:alpha val="0"/>
              </a:srgbClr>
            </a:solidFill>
            <a:ln w="38100" cap="rnd">
              <a:solidFill>
                <a:srgbClr val="8D5B31"/>
              </a:solidFill>
              <a:prstDash val="dash"/>
              <a:round/>
            </a:ln>
          </p:spPr>
          <p:txBody>
            <a:bodyPr/>
            <a:lstStyle/>
            <a:p>
              <a:endParaRPr lang="en-US"/>
            </a:p>
          </p:txBody>
        </p:sp>
        <p:sp>
          <p:nvSpPr>
            <p:cNvPr id="9" name="TextBox 9"/>
            <p:cNvSpPr txBox="1"/>
            <p:nvPr/>
          </p:nvSpPr>
          <p:spPr>
            <a:xfrm>
              <a:off x="0" y="-38100"/>
              <a:ext cx="1008892" cy="1021226"/>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971550" y="5133581"/>
            <a:ext cx="3544143" cy="2803524"/>
          </a:xfrm>
          <a:prstGeom prst="rect">
            <a:avLst/>
          </a:prstGeom>
        </p:spPr>
        <p:txBody>
          <a:bodyPr lIns="0" tIns="0" rIns="0" bIns="0" rtlCol="0" anchor="t">
            <a:spAutoFit/>
          </a:bodyPr>
          <a:lstStyle/>
          <a:p>
            <a:pPr algn="just">
              <a:lnSpc>
                <a:spcPts val="5600"/>
              </a:lnSpc>
            </a:pPr>
            <a:r>
              <a:rPr lang="en-US" sz="4000" b="1">
                <a:solidFill>
                  <a:srgbClr val="383838"/>
                </a:solidFill>
                <a:latin typeface="Roboto Condensed Bold"/>
                <a:ea typeface="Roboto Condensed Bold"/>
                <a:cs typeface="Roboto Condensed Bold"/>
                <a:sym typeface="Roboto Condensed Bold"/>
              </a:rPr>
              <a:t>Câu 3: Xác định cách gieo vần chủ yếu trong bài khổ thơ thứ 2.</a:t>
            </a:r>
          </a:p>
        </p:txBody>
      </p:sp>
      <p:grpSp>
        <p:nvGrpSpPr>
          <p:cNvPr id="11" name="Group 11"/>
          <p:cNvGrpSpPr/>
          <p:nvPr/>
        </p:nvGrpSpPr>
        <p:grpSpPr>
          <a:xfrm>
            <a:off x="5417805" y="4686799"/>
            <a:ext cx="7166470" cy="988025"/>
            <a:chOff x="0" y="0"/>
            <a:chExt cx="1887465" cy="260221"/>
          </a:xfrm>
        </p:grpSpPr>
        <p:sp>
          <p:nvSpPr>
            <p:cNvPr id="12" name="Freeform 12"/>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3" name="TextBox 13"/>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417805" y="5999154"/>
            <a:ext cx="7166470" cy="988025"/>
            <a:chOff x="0" y="0"/>
            <a:chExt cx="1887465" cy="260221"/>
          </a:xfrm>
        </p:grpSpPr>
        <p:sp>
          <p:nvSpPr>
            <p:cNvPr id="15" name="Freeform 15"/>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6" name="TextBox 16"/>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417805" y="7311030"/>
            <a:ext cx="7166470" cy="988025"/>
            <a:chOff x="0" y="0"/>
            <a:chExt cx="1887465" cy="260221"/>
          </a:xfrm>
        </p:grpSpPr>
        <p:sp>
          <p:nvSpPr>
            <p:cNvPr id="18" name="Freeform 18"/>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9" name="TextBox 19"/>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417805" y="8622905"/>
            <a:ext cx="7166470" cy="988025"/>
            <a:chOff x="0" y="0"/>
            <a:chExt cx="1887465" cy="260221"/>
          </a:xfrm>
        </p:grpSpPr>
        <p:sp>
          <p:nvSpPr>
            <p:cNvPr id="21" name="Freeform 21"/>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22" name="TextBox 22"/>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243589" y="4756151"/>
            <a:ext cx="5322877"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A. Gieo vần lưng</a:t>
            </a:r>
          </a:p>
        </p:txBody>
      </p:sp>
      <p:sp>
        <p:nvSpPr>
          <p:cNvPr id="24" name="TextBox 24"/>
          <p:cNvSpPr txBox="1"/>
          <p:nvPr/>
        </p:nvSpPr>
        <p:spPr>
          <a:xfrm>
            <a:off x="6243589" y="6105818"/>
            <a:ext cx="6013533"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B. Gieo vần chân liền</a:t>
            </a:r>
          </a:p>
        </p:txBody>
      </p:sp>
      <p:sp>
        <p:nvSpPr>
          <p:cNvPr id="25" name="TextBox 25"/>
          <p:cNvSpPr txBox="1"/>
          <p:nvPr/>
        </p:nvSpPr>
        <p:spPr>
          <a:xfrm>
            <a:off x="6265680" y="7453905"/>
            <a:ext cx="7358495"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C. Gieo vần chân cách</a:t>
            </a:r>
          </a:p>
        </p:txBody>
      </p:sp>
      <p:sp>
        <p:nvSpPr>
          <p:cNvPr id="26" name="TextBox 26"/>
          <p:cNvSpPr txBox="1"/>
          <p:nvPr/>
        </p:nvSpPr>
        <p:spPr>
          <a:xfrm>
            <a:off x="6281639" y="8765780"/>
            <a:ext cx="5438803"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D. Không gieo vần</a:t>
            </a:r>
          </a:p>
        </p:txBody>
      </p:sp>
      <p:sp>
        <p:nvSpPr>
          <p:cNvPr id="27" name="Freeform 27"/>
          <p:cNvSpPr/>
          <p:nvPr/>
        </p:nvSpPr>
        <p:spPr>
          <a:xfrm>
            <a:off x="11152740" y="6028417"/>
            <a:ext cx="827454" cy="766374"/>
          </a:xfrm>
          <a:custGeom>
            <a:avLst/>
            <a:gdLst/>
            <a:ahLst/>
            <a:cxnLst/>
            <a:rect l="l" t="t" r="r" b="b"/>
            <a:pathLst>
              <a:path w="827454" h="766374">
                <a:moveTo>
                  <a:pt x="0" y="0"/>
                </a:moveTo>
                <a:lnTo>
                  <a:pt x="827453" y="0"/>
                </a:lnTo>
                <a:lnTo>
                  <a:pt x="827453" y="766374"/>
                </a:lnTo>
                <a:lnTo>
                  <a:pt x="0" y="7663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TextBox 28"/>
          <p:cNvSpPr txBox="1"/>
          <p:nvPr/>
        </p:nvSpPr>
        <p:spPr>
          <a:xfrm>
            <a:off x="1028700" y="542925"/>
            <a:ext cx="6746625"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2. Đọc văn bản</a:t>
            </a:r>
          </a:p>
        </p:txBody>
      </p:sp>
      <p:graphicFrame>
        <p:nvGraphicFramePr>
          <p:cNvPr id="29" name="Table 6">
            <a:extLst>
              <a:ext uri="{FF2B5EF4-FFF2-40B4-BE49-F238E27FC236}">
                <a16:creationId xmlns:a16="http://schemas.microsoft.com/office/drawing/2014/main" id="{05D39ADD-9A15-2BED-8159-C76987DC0963}"/>
              </a:ext>
            </a:extLst>
          </p:cNvPr>
          <p:cNvGraphicFramePr>
            <a:graphicFrameLocks noGrp="1"/>
          </p:cNvGraphicFramePr>
          <p:nvPr>
            <p:extLst>
              <p:ext uri="{D42A27DB-BD31-4B8C-83A1-F6EECF244321}">
                <p14:modId xmlns:p14="http://schemas.microsoft.com/office/powerpoint/2010/main" val="3445668196"/>
              </p:ext>
            </p:extLst>
          </p:nvPr>
        </p:nvGraphicFramePr>
        <p:xfrm>
          <a:off x="4672437" y="2476500"/>
          <a:ext cx="5385963" cy="775462"/>
        </p:xfrm>
        <a:graphic>
          <a:graphicData uri="http://schemas.openxmlformats.org/drawingml/2006/table">
            <a:tbl>
              <a:tblPr/>
              <a:tblGrid>
                <a:gridCol w="5385963">
                  <a:extLst>
                    <a:ext uri="{9D8B030D-6E8A-4147-A177-3AD203B41FA5}">
                      <a16:colId xmlns:a16="http://schemas.microsoft.com/office/drawing/2014/main" val="20000"/>
                    </a:ext>
                  </a:extLst>
                </a:gridCol>
              </a:tblGrid>
              <a:tr h="736751">
                <a:tc>
                  <a:txBody>
                    <a:bodyPr/>
                    <a:lstStyle/>
                    <a:p>
                      <a:pPr algn="l">
                        <a:lnSpc>
                          <a:spcPts val="6479"/>
                        </a:lnSpc>
                        <a:defRPr/>
                      </a:pPr>
                      <a:r>
                        <a:rPr lang="en-US" sz="4200">
                          <a:solidFill>
                            <a:srgbClr val="383838"/>
                          </a:solidFill>
                          <a:latin typeface="#9Slide07 SVNRevolution"/>
                          <a:ea typeface="#9Slide07 SVNRevolution"/>
                          <a:cs typeface="#9Slide07 SVNRevolution"/>
                          <a:sym typeface="#9Slide07 SVNRevolution"/>
                        </a:rPr>
                        <a:t>THử TàI Chú ý</a:t>
                      </a:r>
                      <a:endParaRPr lang="en-US" sz="4200"/>
                    </a:p>
                  </a:txBody>
                  <a:tcPr marL="9525" marR="9525" marT="9525" marB="9525">
                    <a:lnL w="0" cap="flat" cmpd="sng" algn="ctr">
                      <a:solidFill>
                        <a:srgbClr val="3E4677"/>
                      </a:solidFill>
                      <a:prstDash val="solid"/>
                      <a:round/>
                      <a:headEnd type="none" w="med" len="med"/>
                      <a:tailEnd type="none" w="med" len="med"/>
                    </a:lnL>
                    <a:lnR w="0" cap="flat" cmpd="sng" algn="ctr">
                      <a:solidFill>
                        <a:srgbClr val="3E4677"/>
                      </a:solidFill>
                      <a:prstDash val="solid"/>
                      <a:round/>
                      <a:headEnd type="none" w="med" len="med"/>
                      <a:tailEnd type="none" w="med" len="med"/>
                    </a:lnR>
                    <a:lnT w="0" cap="flat" cmpd="sng" algn="ctr">
                      <a:solidFill>
                        <a:srgbClr val="3E4677"/>
                      </a:solidFill>
                      <a:prstDash val="solid"/>
                      <a:round/>
                      <a:headEnd type="none" w="med" len="med"/>
                      <a:tailEnd type="none" w="med" len="med"/>
                    </a:lnT>
                    <a:lnB w="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4" grpId="0"/>
      <p:bldP spid="25" grpId="0"/>
      <p:bldP spid="26" grpId="0"/>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Freeform 5"/>
          <p:cNvSpPr/>
          <p:nvPr/>
        </p:nvSpPr>
        <p:spPr>
          <a:xfrm>
            <a:off x="4169427" y="1452880"/>
            <a:ext cx="5637484" cy="2515727"/>
          </a:xfrm>
          <a:custGeom>
            <a:avLst/>
            <a:gdLst/>
            <a:ahLst/>
            <a:cxnLst/>
            <a:rect l="l" t="t" r="r" b="b"/>
            <a:pathLst>
              <a:path w="5637484" h="2515727">
                <a:moveTo>
                  <a:pt x="0" y="0"/>
                </a:moveTo>
                <a:lnTo>
                  <a:pt x="5637484" y="0"/>
                </a:lnTo>
                <a:lnTo>
                  <a:pt x="5637484" y="2515727"/>
                </a:lnTo>
                <a:lnTo>
                  <a:pt x="0" y="2515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774248" y="4890100"/>
            <a:ext cx="3830637" cy="2649530"/>
            <a:chOff x="0" y="0"/>
            <a:chExt cx="1008892" cy="697819"/>
          </a:xfrm>
        </p:grpSpPr>
        <p:sp>
          <p:nvSpPr>
            <p:cNvPr id="8" name="Freeform 8"/>
            <p:cNvSpPr/>
            <p:nvPr/>
          </p:nvSpPr>
          <p:spPr>
            <a:xfrm>
              <a:off x="0" y="0"/>
              <a:ext cx="1008892" cy="697819"/>
            </a:xfrm>
            <a:custGeom>
              <a:avLst/>
              <a:gdLst/>
              <a:ahLst/>
              <a:cxnLst/>
              <a:rect l="l" t="t" r="r" b="b"/>
              <a:pathLst>
                <a:path w="1008892" h="697819">
                  <a:moveTo>
                    <a:pt x="103074" y="0"/>
                  </a:moveTo>
                  <a:lnTo>
                    <a:pt x="905818" y="0"/>
                  </a:lnTo>
                  <a:cubicBezTo>
                    <a:pt x="933155" y="0"/>
                    <a:pt x="959372" y="10860"/>
                    <a:pt x="978702" y="30190"/>
                  </a:cubicBezTo>
                  <a:cubicBezTo>
                    <a:pt x="998033" y="49520"/>
                    <a:pt x="1008892" y="75737"/>
                    <a:pt x="1008892" y="103074"/>
                  </a:cubicBezTo>
                  <a:lnTo>
                    <a:pt x="1008892" y="594745"/>
                  </a:lnTo>
                  <a:cubicBezTo>
                    <a:pt x="1008892" y="622082"/>
                    <a:pt x="998033" y="648299"/>
                    <a:pt x="978702" y="667629"/>
                  </a:cubicBezTo>
                  <a:cubicBezTo>
                    <a:pt x="959372" y="686959"/>
                    <a:pt x="933155" y="697819"/>
                    <a:pt x="905818" y="697819"/>
                  </a:cubicBezTo>
                  <a:lnTo>
                    <a:pt x="103074" y="697819"/>
                  </a:lnTo>
                  <a:cubicBezTo>
                    <a:pt x="46148" y="697819"/>
                    <a:pt x="0" y="651671"/>
                    <a:pt x="0" y="594745"/>
                  </a:cubicBezTo>
                  <a:lnTo>
                    <a:pt x="0" y="103074"/>
                  </a:lnTo>
                  <a:cubicBezTo>
                    <a:pt x="0" y="75737"/>
                    <a:pt x="10860" y="49520"/>
                    <a:pt x="30190" y="30190"/>
                  </a:cubicBezTo>
                  <a:cubicBezTo>
                    <a:pt x="49520" y="10860"/>
                    <a:pt x="75737" y="0"/>
                    <a:pt x="103074" y="0"/>
                  </a:cubicBezTo>
                  <a:close/>
                </a:path>
              </a:pathLst>
            </a:custGeom>
            <a:solidFill>
              <a:srgbClr val="000000">
                <a:alpha val="0"/>
              </a:srgbClr>
            </a:solidFill>
            <a:ln w="38100" cap="rnd">
              <a:solidFill>
                <a:srgbClr val="8D5B31"/>
              </a:solidFill>
              <a:prstDash val="dash"/>
              <a:round/>
            </a:ln>
          </p:spPr>
          <p:txBody>
            <a:bodyPr/>
            <a:lstStyle/>
            <a:p>
              <a:endParaRPr lang="en-US"/>
            </a:p>
          </p:txBody>
        </p:sp>
        <p:sp>
          <p:nvSpPr>
            <p:cNvPr id="9" name="TextBox 9"/>
            <p:cNvSpPr txBox="1"/>
            <p:nvPr/>
          </p:nvSpPr>
          <p:spPr>
            <a:xfrm>
              <a:off x="0" y="-38100"/>
              <a:ext cx="1008892" cy="735919"/>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971550" y="5133581"/>
            <a:ext cx="3544143" cy="2098674"/>
          </a:xfrm>
          <a:prstGeom prst="rect">
            <a:avLst/>
          </a:prstGeom>
        </p:spPr>
        <p:txBody>
          <a:bodyPr lIns="0" tIns="0" rIns="0" bIns="0" rtlCol="0" anchor="t">
            <a:spAutoFit/>
          </a:bodyPr>
          <a:lstStyle/>
          <a:p>
            <a:pPr algn="just">
              <a:lnSpc>
                <a:spcPts val="5600"/>
              </a:lnSpc>
            </a:pPr>
            <a:r>
              <a:rPr lang="en-US" sz="4000" b="1">
                <a:solidFill>
                  <a:srgbClr val="383838"/>
                </a:solidFill>
                <a:latin typeface="Roboto Condensed Bold"/>
                <a:ea typeface="Roboto Condensed Bold"/>
                <a:cs typeface="Roboto Condensed Bold"/>
                <a:sym typeface="Roboto Condensed Bold"/>
              </a:rPr>
              <a:t>Câu 4: Con thuyền được ví với điều gì?</a:t>
            </a:r>
          </a:p>
        </p:txBody>
      </p:sp>
      <p:grpSp>
        <p:nvGrpSpPr>
          <p:cNvPr id="11" name="Group 11"/>
          <p:cNvGrpSpPr/>
          <p:nvPr/>
        </p:nvGrpSpPr>
        <p:grpSpPr>
          <a:xfrm>
            <a:off x="5417805" y="4686799"/>
            <a:ext cx="7166470" cy="988025"/>
            <a:chOff x="0" y="0"/>
            <a:chExt cx="1887465" cy="260221"/>
          </a:xfrm>
        </p:grpSpPr>
        <p:sp>
          <p:nvSpPr>
            <p:cNvPr id="12" name="Freeform 12"/>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3" name="TextBox 13"/>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417805" y="5999154"/>
            <a:ext cx="7166470" cy="988025"/>
            <a:chOff x="0" y="0"/>
            <a:chExt cx="1887465" cy="260221"/>
          </a:xfrm>
        </p:grpSpPr>
        <p:sp>
          <p:nvSpPr>
            <p:cNvPr id="15" name="Freeform 15"/>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6" name="TextBox 16"/>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417805" y="7311030"/>
            <a:ext cx="7166470" cy="988025"/>
            <a:chOff x="0" y="0"/>
            <a:chExt cx="1887465" cy="260221"/>
          </a:xfrm>
        </p:grpSpPr>
        <p:sp>
          <p:nvSpPr>
            <p:cNvPr id="18" name="Freeform 18"/>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19" name="TextBox 19"/>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417805" y="8622905"/>
            <a:ext cx="7166470" cy="988025"/>
            <a:chOff x="0" y="0"/>
            <a:chExt cx="1887465" cy="260221"/>
          </a:xfrm>
        </p:grpSpPr>
        <p:sp>
          <p:nvSpPr>
            <p:cNvPr id="21" name="Freeform 21"/>
            <p:cNvSpPr/>
            <p:nvPr/>
          </p:nvSpPr>
          <p:spPr>
            <a:xfrm>
              <a:off x="0" y="0"/>
              <a:ext cx="1887465" cy="260221"/>
            </a:xfrm>
            <a:custGeom>
              <a:avLst/>
              <a:gdLst/>
              <a:ahLst/>
              <a:cxnLst/>
              <a:rect l="l" t="t" r="r" b="b"/>
              <a:pathLst>
                <a:path w="1887465" h="260221">
                  <a:moveTo>
                    <a:pt x="55095" y="0"/>
                  </a:moveTo>
                  <a:lnTo>
                    <a:pt x="1832370" y="0"/>
                  </a:lnTo>
                  <a:cubicBezTo>
                    <a:pt x="1862799" y="0"/>
                    <a:pt x="1887465" y="24667"/>
                    <a:pt x="1887465" y="55095"/>
                  </a:cubicBezTo>
                  <a:lnTo>
                    <a:pt x="1887465" y="205125"/>
                  </a:lnTo>
                  <a:cubicBezTo>
                    <a:pt x="1887465" y="235554"/>
                    <a:pt x="1862799" y="260221"/>
                    <a:pt x="1832370" y="260221"/>
                  </a:cubicBezTo>
                  <a:lnTo>
                    <a:pt x="55095" y="260221"/>
                  </a:lnTo>
                  <a:cubicBezTo>
                    <a:pt x="24667" y="260221"/>
                    <a:pt x="0" y="235554"/>
                    <a:pt x="0" y="205125"/>
                  </a:cubicBezTo>
                  <a:lnTo>
                    <a:pt x="0" y="55095"/>
                  </a:lnTo>
                  <a:cubicBezTo>
                    <a:pt x="0" y="24667"/>
                    <a:pt x="24667" y="0"/>
                    <a:pt x="55095" y="0"/>
                  </a:cubicBezTo>
                  <a:close/>
                </a:path>
              </a:pathLst>
            </a:custGeom>
            <a:solidFill>
              <a:srgbClr val="F5EDC9"/>
            </a:solidFill>
          </p:spPr>
          <p:txBody>
            <a:bodyPr/>
            <a:lstStyle/>
            <a:p>
              <a:endParaRPr lang="en-US"/>
            </a:p>
          </p:txBody>
        </p:sp>
        <p:sp>
          <p:nvSpPr>
            <p:cNvPr id="22" name="TextBox 22"/>
            <p:cNvSpPr txBox="1"/>
            <p:nvPr/>
          </p:nvSpPr>
          <p:spPr>
            <a:xfrm>
              <a:off x="0" y="-38100"/>
              <a:ext cx="1887465" cy="29832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243589" y="4756151"/>
            <a:ext cx="5322877"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A. Con sóng</a:t>
            </a:r>
          </a:p>
        </p:txBody>
      </p:sp>
      <p:sp>
        <p:nvSpPr>
          <p:cNvPr id="24" name="TextBox 24"/>
          <p:cNvSpPr txBox="1"/>
          <p:nvPr/>
        </p:nvSpPr>
        <p:spPr>
          <a:xfrm>
            <a:off x="6265680" y="6134100"/>
            <a:ext cx="6013533"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B. Mảnh hồn làng</a:t>
            </a:r>
          </a:p>
        </p:txBody>
      </p:sp>
      <p:sp>
        <p:nvSpPr>
          <p:cNvPr id="25" name="TextBox 25"/>
          <p:cNvSpPr txBox="1"/>
          <p:nvPr/>
        </p:nvSpPr>
        <p:spPr>
          <a:xfrm>
            <a:off x="6265680" y="7453905"/>
            <a:ext cx="7358495"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C. Ngư dân</a:t>
            </a:r>
          </a:p>
        </p:txBody>
      </p:sp>
      <p:sp>
        <p:nvSpPr>
          <p:cNvPr id="26" name="TextBox 26"/>
          <p:cNvSpPr txBox="1"/>
          <p:nvPr/>
        </p:nvSpPr>
        <p:spPr>
          <a:xfrm>
            <a:off x="6281639" y="8765780"/>
            <a:ext cx="5438803" cy="68897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D. Con tuấn mã</a:t>
            </a:r>
          </a:p>
        </p:txBody>
      </p:sp>
      <p:sp>
        <p:nvSpPr>
          <p:cNvPr id="27" name="Freeform 27"/>
          <p:cNvSpPr/>
          <p:nvPr/>
        </p:nvSpPr>
        <p:spPr>
          <a:xfrm>
            <a:off x="11029557" y="8844556"/>
            <a:ext cx="827454" cy="766374"/>
          </a:xfrm>
          <a:custGeom>
            <a:avLst/>
            <a:gdLst/>
            <a:ahLst/>
            <a:cxnLst/>
            <a:rect l="l" t="t" r="r" b="b"/>
            <a:pathLst>
              <a:path w="827454" h="766374">
                <a:moveTo>
                  <a:pt x="0" y="0"/>
                </a:moveTo>
                <a:lnTo>
                  <a:pt x="827454" y="0"/>
                </a:lnTo>
                <a:lnTo>
                  <a:pt x="827454" y="766374"/>
                </a:lnTo>
                <a:lnTo>
                  <a:pt x="0" y="7663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TextBox 28"/>
          <p:cNvSpPr txBox="1"/>
          <p:nvPr/>
        </p:nvSpPr>
        <p:spPr>
          <a:xfrm>
            <a:off x="1028700" y="542925"/>
            <a:ext cx="6746625"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2. Đọc văn bản</a:t>
            </a:r>
          </a:p>
        </p:txBody>
      </p:sp>
      <p:graphicFrame>
        <p:nvGraphicFramePr>
          <p:cNvPr id="29" name="Table 6">
            <a:extLst>
              <a:ext uri="{FF2B5EF4-FFF2-40B4-BE49-F238E27FC236}">
                <a16:creationId xmlns:a16="http://schemas.microsoft.com/office/drawing/2014/main" id="{039EA3D1-7DDF-80B8-C6ED-D5DEBAD67F0C}"/>
              </a:ext>
            </a:extLst>
          </p:cNvPr>
          <p:cNvGraphicFramePr>
            <a:graphicFrameLocks noGrp="1"/>
          </p:cNvGraphicFramePr>
          <p:nvPr>
            <p:extLst>
              <p:ext uri="{D42A27DB-BD31-4B8C-83A1-F6EECF244321}">
                <p14:modId xmlns:p14="http://schemas.microsoft.com/office/powerpoint/2010/main" val="3445668196"/>
              </p:ext>
            </p:extLst>
          </p:nvPr>
        </p:nvGraphicFramePr>
        <p:xfrm>
          <a:off x="4672437" y="2476500"/>
          <a:ext cx="5385963" cy="775462"/>
        </p:xfrm>
        <a:graphic>
          <a:graphicData uri="http://schemas.openxmlformats.org/drawingml/2006/table">
            <a:tbl>
              <a:tblPr/>
              <a:tblGrid>
                <a:gridCol w="5385963">
                  <a:extLst>
                    <a:ext uri="{9D8B030D-6E8A-4147-A177-3AD203B41FA5}">
                      <a16:colId xmlns:a16="http://schemas.microsoft.com/office/drawing/2014/main" val="20000"/>
                    </a:ext>
                  </a:extLst>
                </a:gridCol>
              </a:tblGrid>
              <a:tr h="736751">
                <a:tc>
                  <a:txBody>
                    <a:bodyPr/>
                    <a:lstStyle/>
                    <a:p>
                      <a:pPr algn="l">
                        <a:lnSpc>
                          <a:spcPts val="6479"/>
                        </a:lnSpc>
                        <a:defRPr/>
                      </a:pPr>
                      <a:r>
                        <a:rPr lang="en-US" sz="4200">
                          <a:solidFill>
                            <a:srgbClr val="383838"/>
                          </a:solidFill>
                          <a:latin typeface="#9Slide07 SVNRevolution"/>
                          <a:ea typeface="#9Slide07 SVNRevolution"/>
                          <a:cs typeface="#9Slide07 SVNRevolution"/>
                          <a:sym typeface="#9Slide07 SVNRevolution"/>
                        </a:rPr>
                        <a:t>THử TàI Chú ý</a:t>
                      </a:r>
                      <a:endParaRPr lang="en-US" sz="4200"/>
                    </a:p>
                  </a:txBody>
                  <a:tcPr marL="9525" marR="9525" marT="9525" marB="9525">
                    <a:lnL w="0" cap="flat" cmpd="sng" algn="ctr">
                      <a:solidFill>
                        <a:srgbClr val="3E4677"/>
                      </a:solidFill>
                      <a:prstDash val="solid"/>
                      <a:round/>
                      <a:headEnd type="none" w="med" len="med"/>
                      <a:tailEnd type="none" w="med" len="med"/>
                    </a:lnL>
                    <a:lnR w="0" cap="flat" cmpd="sng" algn="ctr">
                      <a:solidFill>
                        <a:srgbClr val="3E4677"/>
                      </a:solidFill>
                      <a:prstDash val="solid"/>
                      <a:round/>
                      <a:headEnd type="none" w="med" len="med"/>
                      <a:tailEnd type="none" w="med" len="med"/>
                    </a:lnR>
                    <a:lnT w="0" cap="flat" cmpd="sng" algn="ctr">
                      <a:solidFill>
                        <a:srgbClr val="3E4677"/>
                      </a:solidFill>
                      <a:prstDash val="solid"/>
                      <a:round/>
                      <a:headEnd type="none" w="med" len="med"/>
                      <a:tailEnd type="none" w="med" len="med"/>
                    </a:lnT>
                    <a:lnB w="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Freeform 5"/>
          <p:cNvSpPr/>
          <p:nvPr/>
        </p:nvSpPr>
        <p:spPr>
          <a:xfrm>
            <a:off x="3518698" y="1452880"/>
            <a:ext cx="5753749" cy="2567611"/>
          </a:xfrm>
          <a:custGeom>
            <a:avLst/>
            <a:gdLst/>
            <a:ahLst/>
            <a:cxnLst/>
            <a:rect l="l" t="t" r="r" b="b"/>
            <a:pathLst>
              <a:path w="5753749" h="2567611">
                <a:moveTo>
                  <a:pt x="0" y="0"/>
                </a:moveTo>
                <a:lnTo>
                  <a:pt x="5753749" y="0"/>
                </a:lnTo>
                <a:lnTo>
                  <a:pt x="5753749" y="2567611"/>
                </a:lnTo>
                <a:lnTo>
                  <a:pt x="0" y="25676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2879051" y="4424227"/>
            <a:ext cx="7683771" cy="1610248"/>
            <a:chOff x="0" y="0"/>
            <a:chExt cx="2023709" cy="424098"/>
          </a:xfrm>
        </p:grpSpPr>
        <p:sp>
          <p:nvSpPr>
            <p:cNvPr id="8" name="Freeform 8"/>
            <p:cNvSpPr/>
            <p:nvPr/>
          </p:nvSpPr>
          <p:spPr>
            <a:xfrm>
              <a:off x="0" y="0"/>
              <a:ext cx="2023709" cy="424098"/>
            </a:xfrm>
            <a:custGeom>
              <a:avLst/>
              <a:gdLst/>
              <a:ahLst/>
              <a:cxnLst/>
              <a:rect l="l" t="t" r="r" b="b"/>
              <a:pathLst>
                <a:path w="2023709" h="424098">
                  <a:moveTo>
                    <a:pt x="51386" y="0"/>
                  </a:moveTo>
                  <a:lnTo>
                    <a:pt x="1972323" y="0"/>
                  </a:lnTo>
                  <a:cubicBezTo>
                    <a:pt x="1985952" y="0"/>
                    <a:pt x="1999022" y="5414"/>
                    <a:pt x="2008659" y="15051"/>
                  </a:cubicBezTo>
                  <a:cubicBezTo>
                    <a:pt x="2018296" y="24687"/>
                    <a:pt x="2023709" y="37758"/>
                    <a:pt x="2023709" y="51386"/>
                  </a:cubicBezTo>
                  <a:lnTo>
                    <a:pt x="2023709" y="372712"/>
                  </a:lnTo>
                  <a:cubicBezTo>
                    <a:pt x="2023709" y="386341"/>
                    <a:pt x="2018296" y="399411"/>
                    <a:pt x="2008659" y="409048"/>
                  </a:cubicBezTo>
                  <a:cubicBezTo>
                    <a:pt x="1999022" y="418684"/>
                    <a:pt x="1985952" y="424098"/>
                    <a:pt x="1972323" y="424098"/>
                  </a:cubicBezTo>
                  <a:lnTo>
                    <a:pt x="51386" y="424098"/>
                  </a:lnTo>
                  <a:cubicBezTo>
                    <a:pt x="37758" y="424098"/>
                    <a:pt x="24687" y="418684"/>
                    <a:pt x="15051" y="409048"/>
                  </a:cubicBezTo>
                  <a:cubicBezTo>
                    <a:pt x="5414" y="399411"/>
                    <a:pt x="0" y="386341"/>
                    <a:pt x="0" y="372712"/>
                  </a:cubicBezTo>
                  <a:lnTo>
                    <a:pt x="0" y="51386"/>
                  </a:lnTo>
                  <a:cubicBezTo>
                    <a:pt x="0" y="37758"/>
                    <a:pt x="5414" y="24687"/>
                    <a:pt x="15051" y="15051"/>
                  </a:cubicBezTo>
                  <a:cubicBezTo>
                    <a:pt x="24687" y="5414"/>
                    <a:pt x="37758" y="0"/>
                    <a:pt x="51386" y="0"/>
                  </a:cubicBezTo>
                  <a:close/>
                </a:path>
              </a:pathLst>
            </a:custGeom>
            <a:solidFill>
              <a:srgbClr val="000000">
                <a:alpha val="0"/>
              </a:srgbClr>
            </a:solidFill>
            <a:ln w="38100" cap="rnd">
              <a:solidFill>
                <a:srgbClr val="8D5B31"/>
              </a:solidFill>
              <a:prstDash val="dash"/>
              <a:round/>
            </a:ln>
          </p:spPr>
          <p:txBody>
            <a:bodyPr/>
            <a:lstStyle/>
            <a:p>
              <a:endParaRPr lang="en-US"/>
            </a:p>
          </p:txBody>
        </p:sp>
        <p:sp>
          <p:nvSpPr>
            <p:cNvPr id="9" name="TextBox 9"/>
            <p:cNvSpPr txBox="1"/>
            <p:nvPr/>
          </p:nvSpPr>
          <p:spPr>
            <a:xfrm>
              <a:off x="0" y="-38100"/>
              <a:ext cx="2023709" cy="462198"/>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373026" y="6588251"/>
            <a:ext cx="5503260" cy="1546954"/>
            <a:chOff x="0" y="0"/>
            <a:chExt cx="1449418" cy="407428"/>
          </a:xfrm>
        </p:grpSpPr>
        <p:sp>
          <p:nvSpPr>
            <p:cNvPr id="11" name="Freeform 11"/>
            <p:cNvSpPr/>
            <p:nvPr/>
          </p:nvSpPr>
          <p:spPr>
            <a:xfrm>
              <a:off x="0" y="0"/>
              <a:ext cx="1449418" cy="407428"/>
            </a:xfrm>
            <a:custGeom>
              <a:avLst/>
              <a:gdLst/>
              <a:ahLst/>
              <a:cxnLst/>
              <a:rect l="l" t="t" r="r" b="b"/>
              <a:pathLst>
                <a:path w="1449418" h="407428">
                  <a:moveTo>
                    <a:pt x="71746" y="0"/>
                  </a:moveTo>
                  <a:lnTo>
                    <a:pt x="1377672" y="0"/>
                  </a:lnTo>
                  <a:cubicBezTo>
                    <a:pt x="1396701" y="0"/>
                    <a:pt x="1414949" y="7559"/>
                    <a:pt x="1428404" y="21014"/>
                  </a:cubicBezTo>
                  <a:cubicBezTo>
                    <a:pt x="1441859" y="34469"/>
                    <a:pt x="1449418" y="52718"/>
                    <a:pt x="1449418" y="71746"/>
                  </a:cubicBezTo>
                  <a:lnTo>
                    <a:pt x="1449418" y="335682"/>
                  </a:lnTo>
                  <a:cubicBezTo>
                    <a:pt x="1449418" y="375306"/>
                    <a:pt x="1417297" y="407428"/>
                    <a:pt x="1377672" y="407428"/>
                  </a:cubicBezTo>
                  <a:lnTo>
                    <a:pt x="71746" y="407428"/>
                  </a:lnTo>
                  <a:cubicBezTo>
                    <a:pt x="52718" y="407428"/>
                    <a:pt x="34469" y="399869"/>
                    <a:pt x="21014" y="386414"/>
                  </a:cubicBezTo>
                  <a:cubicBezTo>
                    <a:pt x="7559" y="372959"/>
                    <a:pt x="0" y="354710"/>
                    <a:pt x="0" y="335682"/>
                  </a:cubicBezTo>
                  <a:lnTo>
                    <a:pt x="0" y="71746"/>
                  </a:lnTo>
                  <a:cubicBezTo>
                    <a:pt x="0" y="52718"/>
                    <a:pt x="7559" y="34469"/>
                    <a:pt x="21014" y="21014"/>
                  </a:cubicBezTo>
                  <a:cubicBezTo>
                    <a:pt x="34469" y="7559"/>
                    <a:pt x="52718" y="0"/>
                    <a:pt x="71746" y="0"/>
                  </a:cubicBezTo>
                  <a:close/>
                </a:path>
              </a:pathLst>
            </a:custGeom>
            <a:solidFill>
              <a:srgbClr val="F5EDC9"/>
            </a:solidFill>
          </p:spPr>
          <p:txBody>
            <a:bodyPr/>
            <a:lstStyle/>
            <a:p>
              <a:endParaRPr lang="en-US"/>
            </a:p>
          </p:txBody>
        </p:sp>
        <p:sp>
          <p:nvSpPr>
            <p:cNvPr id="12" name="TextBox 12"/>
            <p:cNvSpPr txBox="1"/>
            <p:nvPr/>
          </p:nvSpPr>
          <p:spPr>
            <a:xfrm>
              <a:off x="0" y="-38100"/>
              <a:ext cx="1449418" cy="44552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81393" y="8484823"/>
            <a:ext cx="5503260" cy="1546954"/>
            <a:chOff x="0" y="0"/>
            <a:chExt cx="1449418" cy="407428"/>
          </a:xfrm>
        </p:grpSpPr>
        <p:sp>
          <p:nvSpPr>
            <p:cNvPr id="14" name="Freeform 14"/>
            <p:cNvSpPr/>
            <p:nvPr/>
          </p:nvSpPr>
          <p:spPr>
            <a:xfrm>
              <a:off x="0" y="0"/>
              <a:ext cx="1449418" cy="407428"/>
            </a:xfrm>
            <a:custGeom>
              <a:avLst/>
              <a:gdLst/>
              <a:ahLst/>
              <a:cxnLst/>
              <a:rect l="l" t="t" r="r" b="b"/>
              <a:pathLst>
                <a:path w="1449418" h="407428">
                  <a:moveTo>
                    <a:pt x="71746" y="0"/>
                  </a:moveTo>
                  <a:lnTo>
                    <a:pt x="1377672" y="0"/>
                  </a:lnTo>
                  <a:cubicBezTo>
                    <a:pt x="1396701" y="0"/>
                    <a:pt x="1414949" y="7559"/>
                    <a:pt x="1428404" y="21014"/>
                  </a:cubicBezTo>
                  <a:cubicBezTo>
                    <a:pt x="1441859" y="34469"/>
                    <a:pt x="1449418" y="52718"/>
                    <a:pt x="1449418" y="71746"/>
                  </a:cubicBezTo>
                  <a:lnTo>
                    <a:pt x="1449418" y="335682"/>
                  </a:lnTo>
                  <a:cubicBezTo>
                    <a:pt x="1449418" y="375306"/>
                    <a:pt x="1417297" y="407428"/>
                    <a:pt x="1377672" y="407428"/>
                  </a:cubicBezTo>
                  <a:lnTo>
                    <a:pt x="71746" y="407428"/>
                  </a:lnTo>
                  <a:cubicBezTo>
                    <a:pt x="52718" y="407428"/>
                    <a:pt x="34469" y="399869"/>
                    <a:pt x="21014" y="386414"/>
                  </a:cubicBezTo>
                  <a:cubicBezTo>
                    <a:pt x="7559" y="372959"/>
                    <a:pt x="0" y="354710"/>
                    <a:pt x="0" y="335682"/>
                  </a:cubicBezTo>
                  <a:lnTo>
                    <a:pt x="0" y="71746"/>
                  </a:lnTo>
                  <a:cubicBezTo>
                    <a:pt x="0" y="52718"/>
                    <a:pt x="7559" y="34469"/>
                    <a:pt x="21014" y="21014"/>
                  </a:cubicBezTo>
                  <a:cubicBezTo>
                    <a:pt x="34469" y="7559"/>
                    <a:pt x="52718" y="0"/>
                    <a:pt x="71746" y="0"/>
                  </a:cubicBezTo>
                  <a:close/>
                </a:path>
              </a:pathLst>
            </a:custGeom>
            <a:solidFill>
              <a:srgbClr val="F5EDC9"/>
            </a:solidFill>
          </p:spPr>
          <p:txBody>
            <a:bodyPr/>
            <a:lstStyle/>
            <a:p>
              <a:endParaRPr lang="en-US"/>
            </a:p>
          </p:txBody>
        </p:sp>
        <p:sp>
          <p:nvSpPr>
            <p:cNvPr id="15" name="TextBox 15"/>
            <p:cNvSpPr txBox="1"/>
            <p:nvPr/>
          </p:nvSpPr>
          <p:spPr>
            <a:xfrm>
              <a:off x="0" y="-38100"/>
              <a:ext cx="1449418" cy="44552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720937" y="8640030"/>
            <a:ext cx="5503260" cy="1546954"/>
            <a:chOff x="0" y="0"/>
            <a:chExt cx="1449418" cy="407428"/>
          </a:xfrm>
        </p:grpSpPr>
        <p:sp>
          <p:nvSpPr>
            <p:cNvPr id="17" name="Freeform 17"/>
            <p:cNvSpPr/>
            <p:nvPr/>
          </p:nvSpPr>
          <p:spPr>
            <a:xfrm>
              <a:off x="0" y="0"/>
              <a:ext cx="1449418" cy="407428"/>
            </a:xfrm>
            <a:custGeom>
              <a:avLst/>
              <a:gdLst/>
              <a:ahLst/>
              <a:cxnLst/>
              <a:rect l="l" t="t" r="r" b="b"/>
              <a:pathLst>
                <a:path w="1449418" h="407428">
                  <a:moveTo>
                    <a:pt x="71746" y="0"/>
                  </a:moveTo>
                  <a:lnTo>
                    <a:pt x="1377672" y="0"/>
                  </a:lnTo>
                  <a:cubicBezTo>
                    <a:pt x="1396701" y="0"/>
                    <a:pt x="1414949" y="7559"/>
                    <a:pt x="1428404" y="21014"/>
                  </a:cubicBezTo>
                  <a:cubicBezTo>
                    <a:pt x="1441859" y="34469"/>
                    <a:pt x="1449418" y="52718"/>
                    <a:pt x="1449418" y="71746"/>
                  </a:cubicBezTo>
                  <a:lnTo>
                    <a:pt x="1449418" y="335682"/>
                  </a:lnTo>
                  <a:cubicBezTo>
                    <a:pt x="1449418" y="375306"/>
                    <a:pt x="1417297" y="407428"/>
                    <a:pt x="1377672" y="407428"/>
                  </a:cubicBezTo>
                  <a:lnTo>
                    <a:pt x="71746" y="407428"/>
                  </a:lnTo>
                  <a:cubicBezTo>
                    <a:pt x="52718" y="407428"/>
                    <a:pt x="34469" y="399869"/>
                    <a:pt x="21014" y="386414"/>
                  </a:cubicBezTo>
                  <a:cubicBezTo>
                    <a:pt x="7559" y="372959"/>
                    <a:pt x="0" y="354710"/>
                    <a:pt x="0" y="335682"/>
                  </a:cubicBezTo>
                  <a:lnTo>
                    <a:pt x="0" y="71746"/>
                  </a:lnTo>
                  <a:cubicBezTo>
                    <a:pt x="0" y="52718"/>
                    <a:pt x="7559" y="34469"/>
                    <a:pt x="21014" y="21014"/>
                  </a:cubicBezTo>
                  <a:cubicBezTo>
                    <a:pt x="34469" y="7559"/>
                    <a:pt x="52718" y="0"/>
                    <a:pt x="71746" y="0"/>
                  </a:cubicBezTo>
                  <a:close/>
                </a:path>
              </a:pathLst>
            </a:custGeom>
            <a:solidFill>
              <a:srgbClr val="F5EDC9"/>
            </a:solidFill>
          </p:spPr>
          <p:txBody>
            <a:bodyPr/>
            <a:lstStyle/>
            <a:p>
              <a:endParaRPr lang="en-US"/>
            </a:p>
          </p:txBody>
        </p:sp>
        <p:sp>
          <p:nvSpPr>
            <p:cNvPr id="18" name="TextBox 18"/>
            <p:cNvSpPr txBox="1"/>
            <p:nvPr/>
          </p:nvSpPr>
          <p:spPr>
            <a:xfrm>
              <a:off x="0" y="-38100"/>
              <a:ext cx="1449418" cy="445528"/>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6720937" y="6588251"/>
            <a:ext cx="5503260" cy="1546954"/>
            <a:chOff x="0" y="0"/>
            <a:chExt cx="1449418" cy="407428"/>
          </a:xfrm>
        </p:grpSpPr>
        <p:sp>
          <p:nvSpPr>
            <p:cNvPr id="20" name="Freeform 20"/>
            <p:cNvSpPr/>
            <p:nvPr/>
          </p:nvSpPr>
          <p:spPr>
            <a:xfrm>
              <a:off x="0" y="0"/>
              <a:ext cx="1449418" cy="407428"/>
            </a:xfrm>
            <a:custGeom>
              <a:avLst/>
              <a:gdLst/>
              <a:ahLst/>
              <a:cxnLst/>
              <a:rect l="l" t="t" r="r" b="b"/>
              <a:pathLst>
                <a:path w="1449418" h="407428">
                  <a:moveTo>
                    <a:pt x="71746" y="0"/>
                  </a:moveTo>
                  <a:lnTo>
                    <a:pt x="1377672" y="0"/>
                  </a:lnTo>
                  <a:cubicBezTo>
                    <a:pt x="1396701" y="0"/>
                    <a:pt x="1414949" y="7559"/>
                    <a:pt x="1428404" y="21014"/>
                  </a:cubicBezTo>
                  <a:cubicBezTo>
                    <a:pt x="1441859" y="34469"/>
                    <a:pt x="1449418" y="52718"/>
                    <a:pt x="1449418" y="71746"/>
                  </a:cubicBezTo>
                  <a:lnTo>
                    <a:pt x="1449418" y="335682"/>
                  </a:lnTo>
                  <a:cubicBezTo>
                    <a:pt x="1449418" y="375306"/>
                    <a:pt x="1417297" y="407428"/>
                    <a:pt x="1377672" y="407428"/>
                  </a:cubicBezTo>
                  <a:lnTo>
                    <a:pt x="71746" y="407428"/>
                  </a:lnTo>
                  <a:cubicBezTo>
                    <a:pt x="52718" y="407428"/>
                    <a:pt x="34469" y="399869"/>
                    <a:pt x="21014" y="386414"/>
                  </a:cubicBezTo>
                  <a:cubicBezTo>
                    <a:pt x="7559" y="372959"/>
                    <a:pt x="0" y="354710"/>
                    <a:pt x="0" y="335682"/>
                  </a:cubicBezTo>
                  <a:lnTo>
                    <a:pt x="0" y="71746"/>
                  </a:lnTo>
                  <a:cubicBezTo>
                    <a:pt x="0" y="52718"/>
                    <a:pt x="7559" y="34469"/>
                    <a:pt x="21014" y="21014"/>
                  </a:cubicBezTo>
                  <a:cubicBezTo>
                    <a:pt x="34469" y="7559"/>
                    <a:pt x="52718" y="0"/>
                    <a:pt x="71746" y="0"/>
                  </a:cubicBezTo>
                  <a:close/>
                </a:path>
              </a:pathLst>
            </a:custGeom>
            <a:solidFill>
              <a:srgbClr val="F5EDC9"/>
            </a:solidFill>
          </p:spPr>
          <p:txBody>
            <a:bodyPr/>
            <a:lstStyle/>
            <a:p>
              <a:endParaRPr lang="en-US"/>
            </a:p>
          </p:txBody>
        </p:sp>
        <p:sp>
          <p:nvSpPr>
            <p:cNvPr id="21" name="TextBox 21"/>
            <p:cNvSpPr txBox="1"/>
            <p:nvPr/>
          </p:nvSpPr>
          <p:spPr>
            <a:xfrm>
              <a:off x="0" y="-38100"/>
              <a:ext cx="1449418" cy="445528"/>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5157200" y="9097230"/>
            <a:ext cx="827454" cy="766374"/>
          </a:xfrm>
          <a:custGeom>
            <a:avLst/>
            <a:gdLst/>
            <a:ahLst/>
            <a:cxnLst/>
            <a:rect l="l" t="t" r="r" b="b"/>
            <a:pathLst>
              <a:path w="827454" h="766374">
                <a:moveTo>
                  <a:pt x="0" y="0"/>
                </a:moveTo>
                <a:lnTo>
                  <a:pt x="827453" y="0"/>
                </a:lnTo>
                <a:lnTo>
                  <a:pt x="827453" y="766375"/>
                </a:lnTo>
                <a:lnTo>
                  <a:pt x="0" y="7663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23"/>
          <p:cNvSpPr txBox="1"/>
          <p:nvPr/>
        </p:nvSpPr>
        <p:spPr>
          <a:xfrm>
            <a:off x="3712954" y="4582625"/>
            <a:ext cx="6015965" cy="1393824"/>
          </a:xfrm>
          <a:prstGeom prst="rect">
            <a:avLst/>
          </a:prstGeom>
        </p:spPr>
        <p:txBody>
          <a:bodyPr lIns="0" tIns="0" rIns="0" bIns="0" rtlCol="0" anchor="t">
            <a:spAutoFit/>
          </a:bodyPr>
          <a:lstStyle/>
          <a:p>
            <a:pPr algn="just">
              <a:lnSpc>
                <a:spcPts val="5600"/>
              </a:lnSpc>
            </a:pPr>
            <a:r>
              <a:rPr lang="en-US" sz="4000" b="1">
                <a:solidFill>
                  <a:srgbClr val="383838"/>
                </a:solidFill>
                <a:latin typeface="Roboto Condensed Bold"/>
                <a:ea typeface="Roboto Condensed Bold"/>
                <a:cs typeface="Roboto Condensed Bold"/>
                <a:sym typeface="Roboto Condensed Bold"/>
              </a:rPr>
              <a:t>Câu 5: Xa quê hương tác giả nhớ những gì?</a:t>
            </a:r>
          </a:p>
        </p:txBody>
      </p:sp>
      <p:sp>
        <p:nvSpPr>
          <p:cNvPr id="24" name="TextBox 24"/>
          <p:cNvSpPr txBox="1"/>
          <p:nvPr/>
        </p:nvSpPr>
        <p:spPr>
          <a:xfrm>
            <a:off x="589760" y="6502526"/>
            <a:ext cx="5286527" cy="139382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A. Người dân, con thuyền, cánh buồm, mùi biển</a:t>
            </a:r>
          </a:p>
        </p:txBody>
      </p:sp>
      <p:sp>
        <p:nvSpPr>
          <p:cNvPr id="25" name="TextBox 25"/>
          <p:cNvSpPr txBox="1"/>
          <p:nvPr/>
        </p:nvSpPr>
        <p:spPr>
          <a:xfrm>
            <a:off x="771511" y="8554305"/>
            <a:ext cx="4923023" cy="139382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B. Nước xanh, cá bạc, cánh buồm, mùi biển</a:t>
            </a:r>
          </a:p>
        </p:txBody>
      </p:sp>
      <p:sp>
        <p:nvSpPr>
          <p:cNvPr id="26" name="TextBox 26"/>
          <p:cNvSpPr txBox="1"/>
          <p:nvPr/>
        </p:nvSpPr>
        <p:spPr>
          <a:xfrm>
            <a:off x="7087509" y="8716230"/>
            <a:ext cx="5438803" cy="139382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D. Nước xanh, cá bạc, những chuyến ra khơi</a:t>
            </a:r>
          </a:p>
        </p:txBody>
      </p:sp>
      <p:sp>
        <p:nvSpPr>
          <p:cNvPr id="27" name="TextBox 27"/>
          <p:cNvSpPr txBox="1"/>
          <p:nvPr/>
        </p:nvSpPr>
        <p:spPr>
          <a:xfrm>
            <a:off x="7053621" y="6621954"/>
            <a:ext cx="4837893" cy="1393824"/>
          </a:xfrm>
          <a:prstGeom prst="rect">
            <a:avLst/>
          </a:prstGeom>
        </p:spPr>
        <p:txBody>
          <a:bodyPr lIns="0" tIns="0" rIns="0" bIns="0" rtlCol="0" anchor="t">
            <a:spAutoFit/>
          </a:bodyPr>
          <a:lstStyle/>
          <a:p>
            <a:pPr algn="l">
              <a:lnSpc>
                <a:spcPts val="5600"/>
              </a:lnSpc>
              <a:spcBef>
                <a:spcPct val="0"/>
              </a:spcBef>
            </a:pPr>
            <a:r>
              <a:rPr lang="en-US" sz="4000">
                <a:solidFill>
                  <a:srgbClr val="383838"/>
                </a:solidFill>
                <a:latin typeface="Roboto Condensed"/>
                <a:ea typeface="Roboto Condensed"/>
                <a:cs typeface="Roboto Condensed"/>
                <a:sym typeface="Roboto Condensed"/>
              </a:rPr>
              <a:t>C. Nước xanh, cá bạc, cánh buồm, con thuyền</a:t>
            </a:r>
          </a:p>
        </p:txBody>
      </p:sp>
      <p:sp>
        <p:nvSpPr>
          <p:cNvPr id="28" name="TextBox 28"/>
          <p:cNvSpPr txBox="1"/>
          <p:nvPr/>
        </p:nvSpPr>
        <p:spPr>
          <a:xfrm>
            <a:off x="1028700" y="542925"/>
            <a:ext cx="6746625"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2. Đọc văn bản</a:t>
            </a:r>
          </a:p>
        </p:txBody>
      </p:sp>
      <p:graphicFrame>
        <p:nvGraphicFramePr>
          <p:cNvPr id="29" name="Table 6">
            <a:extLst>
              <a:ext uri="{FF2B5EF4-FFF2-40B4-BE49-F238E27FC236}">
                <a16:creationId xmlns:a16="http://schemas.microsoft.com/office/drawing/2014/main" id="{DE61A238-1A98-A88B-C3BF-B94AA94D9E6C}"/>
              </a:ext>
            </a:extLst>
          </p:cNvPr>
          <p:cNvGraphicFramePr>
            <a:graphicFrameLocks noGrp="1"/>
          </p:cNvGraphicFramePr>
          <p:nvPr>
            <p:extLst>
              <p:ext uri="{D42A27DB-BD31-4B8C-83A1-F6EECF244321}">
                <p14:modId xmlns:p14="http://schemas.microsoft.com/office/powerpoint/2010/main" val="3086558835"/>
              </p:ext>
            </p:extLst>
          </p:nvPr>
        </p:nvGraphicFramePr>
        <p:xfrm>
          <a:off x="4038600" y="2476500"/>
          <a:ext cx="5385963" cy="775462"/>
        </p:xfrm>
        <a:graphic>
          <a:graphicData uri="http://schemas.openxmlformats.org/drawingml/2006/table">
            <a:tbl>
              <a:tblPr/>
              <a:tblGrid>
                <a:gridCol w="5385963">
                  <a:extLst>
                    <a:ext uri="{9D8B030D-6E8A-4147-A177-3AD203B41FA5}">
                      <a16:colId xmlns:a16="http://schemas.microsoft.com/office/drawing/2014/main" val="20000"/>
                    </a:ext>
                  </a:extLst>
                </a:gridCol>
              </a:tblGrid>
              <a:tr h="736751">
                <a:tc>
                  <a:txBody>
                    <a:bodyPr/>
                    <a:lstStyle/>
                    <a:p>
                      <a:pPr algn="l">
                        <a:lnSpc>
                          <a:spcPts val="6479"/>
                        </a:lnSpc>
                        <a:defRPr/>
                      </a:pPr>
                      <a:r>
                        <a:rPr lang="en-US" sz="4200">
                          <a:solidFill>
                            <a:srgbClr val="383838"/>
                          </a:solidFill>
                          <a:latin typeface="#9Slide07 SVNRevolution"/>
                          <a:ea typeface="#9Slide07 SVNRevolution"/>
                          <a:cs typeface="#9Slide07 SVNRevolution"/>
                          <a:sym typeface="#9Slide07 SVNRevolution"/>
                        </a:rPr>
                        <a:t>THử TàI Chú ý</a:t>
                      </a:r>
                      <a:endParaRPr lang="en-US" sz="4200"/>
                    </a:p>
                  </a:txBody>
                  <a:tcPr marL="9525" marR="9525" marT="9525" marB="9525">
                    <a:lnL w="0" cap="flat" cmpd="sng" algn="ctr">
                      <a:solidFill>
                        <a:srgbClr val="3E4677"/>
                      </a:solidFill>
                      <a:prstDash val="solid"/>
                      <a:round/>
                      <a:headEnd type="none" w="med" len="med"/>
                      <a:tailEnd type="none" w="med" len="med"/>
                    </a:lnL>
                    <a:lnR w="0" cap="flat" cmpd="sng" algn="ctr">
                      <a:solidFill>
                        <a:srgbClr val="3E4677"/>
                      </a:solidFill>
                      <a:prstDash val="solid"/>
                      <a:round/>
                      <a:headEnd type="none" w="med" len="med"/>
                      <a:tailEnd type="none" w="med" len="med"/>
                    </a:lnR>
                    <a:lnT w="0" cap="flat" cmpd="sng" algn="ctr">
                      <a:solidFill>
                        <a:srgbClr val="3E4677"/>
                      </a:solidFill>
                      <a:prstDash val="solid"/>
                      <a:round/>
                      <a:headEnd type="none" w="med" len="med"/>
                      <a:tailEnd type="none" w="med" len="med"/>
                    </a:lnT>
                    <a:lnB w="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4" name="Freeform 4"/>
          <p:cNvSpPr/>
          <p:nvPr/>
        </p:nvSpPr>
        <p:spPr>
          <a:xfrm>
            <a:off x="1309263" y="2088902"/>
            <a:ext cx="5765006" cy="7655173"/>
          </a:xfrm>
          <a:custGeom>
            <a:avLst/>
            <a:gdLst/>
            <a:ahLst/>
            <a:cxnLst/>
            <a:rect l="l" t="t" r="r" b="b"/>
            <a:pathLst>
              <a:path w="5765006" h="7655173">
                <a:moveTo>
                  <a:pt x="0" y="0"/>
                </a:moveTo>
                <a:lnTo>
                  <a:pt x="5765007" y="0"/>
                </a:lnTo>
                <a:lnTo>
                  <a:pt x="5765007" y="7655173"/>
                </a:lnTo>
                <a:lnTo>
                  <a:pt x="0" y="7655173"/>
                </a:lnTo>
                <a:lnTo>
                  <a:pt x="0" y="0"/>
                </a:lnTo>
                <a:close/>
              </a:path>
            </a:pathLst>
          </a:custGeom>
          <a:blipFill>
            <a:blip r:embed="rId3"/>
            <a:stretch>
              <a:fillRect/>
            </a:stretch>
          </a:blipFill>
        </p:spPr>
        <p:txBody>
          <a:bodyPr/>
          <a:lstStyle/>
          <a:p>
            <a:endParaRPr lang="en-US"/>
          </a:p>
        </p:txBody>
      </p:sp>
      <p:sp>
        <p:nvSpPr>
          <p:cNvPr id="5" name="Freeform 5"/>
          <p:cNvSpPr/>
          <p:nvPr/>
        </p:nvSpPr>
        <p:spPr>
          <a:xfrm>
            <a:off x="12555316" y="6461463"/>
            <a:ext cx="4950153" cy="2796837"/>
          </a:xfrm>
          <a:custGeom>
            <a:avLst/>
            <a:gdLst/>
            <a:ahLst/>
            <a:cxnLst/>
            <a:rect l="l" t="t" r="r" b="b"/>
            <a:pathLst>
              <a:path w="4950153" h="2796837">
                <a:moveTo>
                  <a:pt x="0" y="0"/>
                </a:moveTo>
                <a:lnTo>
                  <a:pt x="4950153" y="0"/>
                </a:lnTo>
                <a:lnTo>
                  <a:pt x="4950153" y="2796837"/>
                </a:lnTo>
                <a:lnTo>
                  <a:pt x="0" y="27968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972800" y="4137025"/>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9708099" y="5210175"/>
            <a:ext cx="5948885" cy="3508375"/>
          </a:xfrm>
          <a:prstGeom prst="rect">
            <a:avLst/>
          </a:prstGeom>
        </p:spPr>
        <p:txBody>
          <a:bodyPr lIns="0" tIns="0" rIns="0" bIns="0" rtlCol="0" anchor="t">
            <a:spAutoFit/>
          </a:bodyPr>
          <a:lstStyle/>
          <a:p>
            <a:pPr algn="just">
              <a:lnSpc>
                <a:spcPts val="5600"/>
              </a:lnSpc>
            </a:pPr>
            <a:r>
              <a:rPr lang="en-US" sz="4000">
                <a:solidFill>
                  <a:srgbClr val="363E59"/>
                </a:solidFill>
                <a:latin typeface="Roboto Condensed"/>
                <a:ea typeface="Roboto Condensed"/>
                <a:cs typeface="Roboto Condensed"/>
                <a:sym typeface="Roboto Condensed"/>
              </a:rPr>
              <a:t>Dựa vào SGK và những hiểu biết của bản thân em, trình bày hiểu biết về tác giả Tế Hanh và xuất xứ văn bản </a:t>
            </a:r>
            <a:r>
              <a:rPr lang="en-US" sz="4000" i="1">
                <a:solidFill>
                  <a:srgbClr val="363E59"/>
                </a:solidFill>
                <a:latin typeface="Roboto Condensed Italics"/>
                <a:ea typeface="Roboto Condensed Italics"/>
                <a:cs typeface="Roboto Condensed Italics"/>
                <a:sym typeface="Roboto Condensed Italics"/>
              </a:rPr>
              <a:t>Quê hương.</a:t>
            </a:r>
          </a:p>
        </p:txBody>
      </p:sp>
      <p:sp>
        <p:nvSpPr>
          <p:cNvPr id="8" name="TextBox 8"/>
          <p:cNvSpPr txBox="1"/>
          <p:nvPr/>
        </p:nvSpPr>
        <p:spPr>
          <a:xfrm>
            <a:off x="1028700" y="542925"/>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9" name="TextBox 9"/>
          <p:cNvSpPr txBox="1"/>
          <p:nvPr/>
        </p:nvSpPr>
        <p:spPr>
          <a:xfrm>
            <a:off x="1672766" y="1680915"/>
            <a:ext cx="13984219" cy="95091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3.1 Tác giả, văn bản</a:t>
            </a:r>
          </a:p>
        </p:txBody>
      </p:sp>
      <p:sp>
        <p:nvSpPr>
          <p:cNvPr id="10" name="TextBox 10"/>
          <p:cNvSpPr txBox="1"/>
          <p:nvPr/>
        </p:nvSpPr>
        <p:spPr>
          <a:xfrm>
            <a:off x="11694947" y="1747590"/>
            <a:ext cx="4325541" cy="2089151"/>
          </a:xfrm>
          <a:prstGeom prst="rect">
            <a:avLst/>
          </a:prstGeom>
        </p:spPr>
        <p:txBody>
          <a:bodyPr lIns="0" tIns="0" rIns="0" bIns="0" rtlCol="0" anchor="t">
            <a:spAutoFit/>
          </a:bodyPr>
          <a:lstStyle/>
          <a:p>
            <a:pPr algn="just">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HS thực hiện nhiệm vụ theo cặp đôi, trong vòng 5 phút.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4778872" y="3662104"/>
            <a:ext cx="12980131" cy="1141513"/>
            <a:chOff x="0" y="0"/>
            <a:chExt cx="3574981" cy="314395"/>
          </a:xfrm>
        </p:grpSpPr>
        <p:sp>
          <p:nvSpPr>
            <p:cNvPr id="4" name="Freeform 4"/>
            <p:cNvSpPr/>
            <p:nvPr/>
          </p:nvSpPr>
          <p:spPr>
            <a:xfrm>
              <a:off x="0" y="0"/>
              <a:ext cx="3574981" cy="314395"/>
            </a:xfrm>
            <a:custGeom>
              <a:avLst/>
              <a:gdLst/>
              <a:ahLst/>
              <a:cxnLst/>
              <a:rect l="l" t="t" r="r" b="b"/>
              <a:pathLst>
                <a:path w="3574981" h="314395">
                  <a:moveTo>
                    <a:pt x="30419" y="0"/>
                  </a:moveTo>
                  <a:lnTo>
                    <a:pt x="3544562" y="0"/>
                  </a:lnTo>
                  <a:cubicBezTo>
                    <a:pt x="3561362" y="0"/>
                    <a:pt x="3574981" y="13619"/>
                    <a:pt x="3574981" y="30419"/>
                  </a:cubicBezTo>
                  <a:lnTo>
                    <a:pt x="3574981" y="283976"/>
                  </a:lnTo>
                  <a:cubicBezTo>
                    <a:pt x="3574981" y="292044"/>
                    <a:pt x="3571776" y="299781"/>
                    <a:pt x="3566071" y="305485"/>
                  </a:cubicBezTo>
                  <a:cubicBezTo>
                    <a:pt x="3560367" y="311190"/>
                    <a:pt x="3552630" y="314395"/>
                    <a:pt x="3544562" y="314395"/>
                  </a:cubicBezTo>
                  <a:lnTo>
                    <a:pt x="30419" y="314395"/>
                  </a:lnTo>
                  <a:cubicBezTo>
                    <a:pt x="13619" y="314395"/>
                    <a:pt x="0" y="300776"/>
                    <a:pt x="0" y="283976"/>
                  </a:cubicBezTo>
                  <a:lnTo>
                    <a:pt x="0" y="30419"/>
                  </a:lnTo>
                  <a:cubicBezTo>
                    <a:pt x="0" y="22351"/>
                    <a:pt x="3205" y="14614"/>
                    <a:pt x="8909" y="8909"/>
                  </a:cubicBezTo>
                  <a:cubicBezTo>
                    <a:pt x="14614" y="3205"/>
                    <a:pt x="22351" y="0"/>
                    <a:pt x="30419" y="0"/>
                  </a:cubicBezTo>
                  <a:close/>
                </a:path>
              </a:pathLst>
            </a:custGeom>
            <a:solidFill>
              <a:srgbClr val="F5EDC9"/>
            </a:solidFill>
          </p:spPr>
          <p:txBody>
            <a:bodyPr/>
            <a:lstStyle/>
            <a:p>
              <a:endParaRPr lang="en-US"/>
            </a:p>
          </p:txBody>
        </p:sp>
        <p:sp>
          <p:nvSpPr>
            <p:cNvPr id="5" name="TextBox 5"/>
            <p:cNvSpPr txBox="1"/>
            <p:nvPr/>
          </p:nvSpPr>
          <p:spPr>
            <a:xfrm>
              <a:off x="0" y="0"/>
              <a:ext cx="3574981" cy="314395"/>
            </a:xfrm>
            <a:prstGeom prst="rect">
              <a:avLst/>
            </a:prstGeom>
          </p:spPr>
          <p:txBody>
            <a:bodyPr lIns="50800" tIns="50800" rIns="50800" bIns="50800" rtlCol="0" anchor="ctr"/>
            <a:lstStyle/>
            <a:p>
              <a:pPr algn="ctr">
                <a:lnSpc>
                  <a:spcPts val="2310"/>
                </a:lnSpc>
              </a:pPr>
              <a:endParaRPr/>
            </a:p>
          </p:txBody>
        </p:sp>
      </p:grpSp>
      <p:grpSp>
        <p:nvGrpSpPr>
          <p:cNvPr id="8" name="Group 8"/>
          <p:cNvGrpSpPr/>
          <p:nvPr/>
        </p:nvGrpSpPr>
        <p:grpSpPr>
          <a:xfrm>
            <a:off x="4778872" y="7608985"/>
            <a:ext cx="13183218" cy="2354672"/>
            <a:chOff x="0" y="0"/>
            <a:chExt cx="3630915" cy="648523"/>
          </a:xfrm>
        </p:grpSpPr>
        <p:sp>
          <p:nvSpPr>
            <p:cNvPr id="9" name="Freeform 9"/>
            <p:cNvSpPr/>
            <p:nvPr/>
          </p:nvSpPr>
          <p:spPr>
            <a:xfrm>
              <a:off x="0" y="0"/>
              <a:ext cx="3630915" cy="648523"/>
            </a:xfrm>
            <a:custGeom>
              <a:avLst/>
              <a:gdLst/>
              <a:ahLst/>
              <a:cxnLst/>
              <a:rect l="l" t="t" r="r" b="b"/>
              <a:pathLst>
                <a:path w="3630915" h="648523">
                  <a:moveTo>
                    <a:pt x="29950" y="0"/>
                  </a:moveTo>
                  <a:lnTo>
                    <a:pt x="3600965" y="0"/>
                  </a:lnTo>
                  <a:cubicBezTo>
                    <a:pt x="3608908" y="0"/>
                    <a:pt x="3616526" y="3155"/>
                    <a:pt x="3622143" y="8772"/>
                  </a:cubicBezTo>
                  <a:cubicBezTo>
                    <a:pt x="3627760" y="14389"/>
                    <a:pt x="3630915" y="22007"/>
                    <a:pt x="3630915" y="29950"/>
                  </a:cubicBezTo>
                  <a:lnTo>
                    <a:pt x="3630915" y="618573"/>
                  </a:lnTo>
                  <a:cubicBezTo>
                    <a:pt x="3630915" y="635114"/>
                    <a:pt x="3617506" y="648523"/>
                    <a:pt x="3600965" y="648523"/>
                  </a:cubicBezTo>
                  <a:lnTo>
                    <a:pt x="29950" y="648523"/>
                  </a:lnTo>
                  <a:cubicBezTo>
                    <a:pt x="13409" y="648523"/>
                    <a:pt x="0" y="635114"/>
                    <a:pt x="0" y="618573"/>
                  </a:cubicBezTo>
                  <a:lnTo>
                    <a:pt x="0" y="29950"/>
                  </a:lnTo>
                  <a:cubicBezTo>
                    <a:pt x="0" y="13409"/>
                    <a:pt x="13409" y="0"/>
                    <a:pt x="29950" y="0"/>
                  </a:cubicBezTo>
                  <a:close/>
                </a:path>
              </a:pathLst>
            </a:custGeom>
            <a:solidFill>
              <a:srgbClr val="F5EDC9"/>
            </a:solidFill>
          </p:spPr>
          <p:txBody>
            <a:bodyPr/>
            <a:lstStyle/>
            <a:p>
              <a:endParaRPr lang="en-US"/>
            </a:p>
          </p:txBody>
        </p:sp>
        <p:sp>
          <p:nvSpPr>
            <p:cNvPr id="10" name="TextBox 10"/>
            <p:cNvSpPr txBox="1"/>
            <p:nvPr/>
          </p:nvSpPr>
          <p:spPr>
            <a:xfrm>
              <a:off x="0" y="0"/>
              <a:ext cx="3630915" cy="648523"/>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5412844" y="3855035"/>
            <a:ext cx="10276880" cy="679450"/>
          </a:xfrm>
          <a:prstGeom prst="rect">
            <a:avLst/>
          </a:prstGeom>
        </p:spPr>
        <p:txBody>
          <a:bodyPr lIns="0" tIns="0" rIns="0" bIns="0" rtlCol="0" anchor="t">
            <a:spAutoFit/>
          </a:bodyPr>
          <a:lstStyle/>
          <a:p>
            <a:pPr algn="l">
              <a:lnSpc>
                <a:spcPts val="5599"/>
              </a:lnSpc>
            </a:pPr>
            <a:r>
              <a:rPr lang="en-US" sz="3999">
                <a:solidFill>
                  <a:srgbClr val="363E59"/>
                </a:solidFill>
                <a:latin typeface="Roboto Condensed"/>
                <a:ea typeface="Roboto Condensed"/>
                <a:cs typeface="Roboto Condensed"/>
                <a:sym typeface="Roboto Condensed"/>
              </a:rPr>
              <a:t>Tế Hanh (1921-2009), tên khai sinh là Trần Tế Hanh</a:t>
            </a:r>
          </a:p>
        </p:txBody>
      </p:sp>
      <p:grpSp>
        <p:nvGrpSpPr>
          <p:cNvPr id="13" name="Group 13"/>
          <p:cNvGrpSpPr/>
          <p:nvPr/>
        </p:nvGrpSpPr>
        <p:grpSpPr>
          <a:xfrm>
            <a:off x="4880415" y="5635545"/>
            <a:ext cx="12980131" cy="1141513"/>
            <a:chOff x="0" y="0"/>
            <a:chExt cx="3574981" cy="314395"/>
          </a:xfrm>
        </p:grpSpPr>
        <p:sp>
          <p:nvSpPr>
            <p:cNvPr id="14" name="Freeform 14"/>
            <p:cNvSpPr/>
            <p:nvPr/>
          </p:nvSpPr>
          <p:spPr>
            <a:xfrm>
              <a:off x="0" y="0"/>
              <a:ext cx="3574981" cy="314395"/>
            </a:xfrm>
            <a:custGeom>
              <a:avLst/>
              <a:gdLst/>
              <a:ahLst/>
              <a:cxnLst/>
              <a:rect l="l" t="t" r="r" b="b"/>
              <a:pathLst>
                <a:path w="3574981" h="314395">
                  <a:moveTo>
                    <a:pt x="30419" y="0"/>
                  </a:moveTo>
                  <a:lnTo>
                    <a:pt x="3544562" y="0"/>
                  </a:lnTo>
                  <a:cubicBezTo>
                    <a:pt x="3561362" y="0"/>
                    <a:pt x="3574981" y="13619"/>
                    <a:pt x="3574981" y="30419"/>
                  </a:cubicBezTo>
                  <a:lnTo>
                    <a:pt x="3574981" y="283976"/>
                  </a:lnTo>
                  <a:cubicBezTo>
                    <a:pt x="3574981" y="292044"/>
                    <a:pt x="3571776" y="299781"/>
                    <a:pt x="3566071" y="305485"/>
                  </a:cubicBezTo>
                  <a:cubicBezTo>
                    <a:pt x="3560367" y="311190"/>
                    <a:pt x="3552630" y="314395"/>
                    <a:pt x="3544562" y="314395"/>
                  </a:cubicBezTo>
                  <a:lnTo>
                    <a:pt x="30419" y="314395"/>
                  </a:lnTo>
                  <a:cubicBezTo>
                    <a:pt x="13619" y="314395"/>
                    <a:pt x="0" y="300776"/>
                    <a:pt x="0" y="283976"/>
                  </a:cubicBezTo>
                  <a:lnTo>
                    <a:pt x="0" y="30419"/>
                  </a:lnTo>
                  <a:cubicBezTo>
                    <a:pt x="0" y="22351"/>
                    <a:pt x="3205" y="14614"/>
                    <a:pt x="8909" y="8909"/>
                  </a:cubicBezTo>
                  <a:cubicBezTo>
                    <a:pt x="14614" y="3205"/>
                    <a:pt x="22351" y="0"/>
                    <a:pt x="30419" y="0"/>
                  </a:cubicBezTo>
                  <a:close/>
                </a:path>
              </a:pathLst>
            </a:custGeom>
            <a:solidFill>
              <a:srgbClr val="F5EDC9"/>
            </a:solidFill>
          </p:spPr>
          <p:txBody>
            <a:bodyPr/>
            <a:lstStyle/>
            <a:p>
              <a:endParaRPr lang="en-US"/>
            </a:p>
          </p:txBody>
        </p:sp>
        <p:sp>
          <p:nvSpPr>
            <p:cNvPr id="15" name="TextBox 15"/>
            <p:cNvSpPr txBox="1"/>
            <p:nvPr/>
          </p:nvSpPr>
          <p:spPr>
            <a:xfrm>
              <a:off x="0" y="0"/>
              <a:ext cx="3574981" cy="314395"/>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5412844" y="5828476"/>
            <a:ext cx="9217819" cy="679450"/>
          </a:xfrm>
          <a:prstGeom prst="rect">
            <a:avLst/>
          </a:prstGeom>
        </p:spPr>
        <p:txBody>
          <a:bodyPr lIns="0" tIns="0" rIns="0" bIns="0" rtlCol="0" anchor="t">
            <a:spAutoFit/>
          </a:bodyPr>
          <a:lstStyle/>
          <a:p>
            <a:pPr algn="l">
              <a:lnSpc>
                <a:spcPts val="5599"/>
              </a:lnSpc>
            </a:pPr>
            <a:r>
              <a:rPr lang="en-US" sz="3999">
                <a:solidFill>
                  <a:srgbClr val="363E59"/>
                </a:solidFill>
                <a:latin typeface="Roboto Condensed"/>
                <a:ea typeface="Roboto Condensed"/>
                <a:cs typeface="Roboto Condensed"/>
                <a:sym typeface="Roboto Condensed"/>
              </a:rPr>
              <a:t>Quê: ở một làng chài ven biển tỉnh Quảng Ngãi</a:t>
            </a:r>
          </a:p>
        </p:txBody>
      </p:sp>
      <p:sp>
        <p:nvSpPr>
          <p:cNvPr id="17" name="TextBox 17"/>
          <p:cNvSpPr txBox="1"/>
          <p:nvPr/>
        </p:nvSpPr>
        <p:spPr>
          <a:xfrm>
            <a:off x="4981959" y="7970935"/>
            <a:ext cx="12777043" cy="138430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Ông góp mặt ở chặng cuối của phong trào thơ mới với những bài thơ mang nặng nỗi buồn và tình yêu quê hương thắm thiết.</a:t>
            </a:r>
          </a:p>
        </p:txBody>
      </p:sp>
      <p:sp>
        <p:nvSpPr>
          <p:cNvPr id="18" name="TextBox 18"/>
          <p:cNvSpPr txBox="1"/>
          <p:nvPr/>
        </p:nvSpPr>
        <p:spPr>
          <a:xfrm>
            <a:off x="1028700" y="347415"/>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19" name="TextBox 19"/>
          <p:cNvSpPr txBox="1"/>
          <p:nvPr/>
        </p:nvSpPr>
        <p:spPr>
          <a:xfrm>
            <a:off x="1600065" y="1702724"/>
            <a:ext cx="13984219" cy="95091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3.1 Tác giả, văn bản</a:t>
            </a:r>
          </a:p>
        </p:txBody>
      </p:sp>
      <p:grpSp>
        <p:nvGrpSpPr>
          <p:cNvPr id="20" name="Group 20"/>
          <p:cNvGrpSpPr/>
          <p:nvPr/>
        </p:nvGrpSpPr>
        <p:grpSpPr>
          <a:xfrm>
            <a:off x="5412844" y="4686818"/>
            <a:ext cx="12056358" cy="47625"/>
            <a:chOff x="0" y="0"/>
            <a:chExt cx="3320556" cy="13117"/>
          </a:xfrm>
        </p:grpSpPr>
        <p:sp>
          <p:nvSpPr>
            <p:cNvPr id="21" name="Freeform 21"/>
            <p:cNvSpPr/>
            <p:nvPr/>
          </p:nvSpPr>
          <p:spPr>
            <a:xfrm>
              <a:off x="0" y="0"/>
              <a:ext cx="3320556" cy="13117"/>
            </a:xfrm>
            <a:custGeom>
              <a:avLst/>
              <a:gdLst/>
              <a:ahLst/>
              <a:cxnLst/>
              <a:rect l="l" t="t" r="r" b="b"/>
              <a:pathLst>
                <a:path w="3320556" h="13117">
                  <a:moveTo>
                    <a:pt x="6558" y="0"/>
                  </a:moveTo>
                  <a:lnTo>
                    <a:pt x="3313997" y="0"/>
                  </a:lnTo>
                  <a:cubicBezTo>
                    <a:pt x="3315737" y="0"/>
                    <a:pt x="3317405" y="691"/>
                    <a:pt x="3318635" y="1921"/>
                  </a:cubicBezTo>
                  <a:cubicBezTo>
                    <a:pt x="3319865" y="3151"/>
                    <a:pt x="3320556" y="4819"/>
                    <a:pt x="3320556" y="6558"/>
                  </a:cubicBezTo>
                  <a:lnTo>
                    <a:pt x="3320556" y="6558"/>
                  </a:lnTo>
                  <a:cubicBezTo>
                    <a:pt x="3320556" y="8298"/>
                    <a:pt x="3319865" y="9966"/>
                    <a:pt x="3318635" y="11196"/>
                  </a:cubicBezTo>
                  <a:cubicBezTo>
                    <a:pt x="3317405" y="12426"/>
                    <a:pt x="3315737" y="13117"/>
                    <a:pt x="3313997" y="13117"/>
                  </a:cubicBezTo>
                  <a:lnTo>
                    <a:pt x="6558" y="13117"/>
                  </a:lnTo>
                  <a:cubicBezTo>
                    <a:pt x="4819" y="13117"/>
                    <a:pt x="3151" y="12426"/>
                    <a:pt x="1921" y="11196"/>
                  </a:cubicBezTo>
                  <a:cubicBezTo>
                    <a:pt x="691" y="9966"/>
                    <a:pt x="0" y="8298"/>
                    <a:pt x="0" y="6558"/>
                  </a:cubicBezTo>
                  <a:lnTo>
                    <a:pt x="0" y="6558"/>
                  </a:lnTo>
                  <a:cubicBezTo>
                    <a:pt x="0" y="4819"/>
                    <a:pt x="691" y="3151"/>
                    <a:pt x="1921" y="1921"/>
                  </a:cubicBezTo>
                  <a:cubicBezTo>
                    <a:pt x="3151" y="691"/>
                    <a:pt x="4819" y="0"/>
                    <a:pt x="6558" y="0"/>
                  </a:cubicBezTo>
                  <a:close/>
                </a:path>
              </a:pathLst>
            </a:custGeom>
            <a:solidFill>
              <a:srgbClr val="F5EDC9"/>
            </a:solidFill>
          </p:spPr>
          <p:txBody>
            <a:bodyPr/>
            <a:lstStyle/>
            <a:p>
              <a:endParaRPr lang="en-US"/>
            </a:p>
          </p:txBody>
        </p:sp>
        <p:sp>
          <p:nvSpPr>
            <p:cNvPr id="22" name="TextBox 22"/>
            <p:cNvSpPr txBox="1"/>
            <p:nvPr/>
          </p:nvSpPr>
          <p:spPr>
            <a:xfrm>
              <a:off x="0" y="0"/>
              <a:ext cx="3320556" cy="13117"/>
            </a:xfrm>
            <a:prstGeom prst="rect">
              <a:avLst/>
            </a:prstGeom>
          </p:spPr>
          <p:txBody>
            <a:bodyPr lIns="50800" tIns="50800" rIns="50800" bIns="50800" rtlCol="0" anchor="ctr"/>
            <a:lstStyle/>
            <a:p>
              <a:pPr algn="ctr">
                <a:lnSpc>
                  <a:spcPts val="2310"/>
                </a:lnSpc>
              </a:pPr>
              <a:endParaRPr/>
            </a:p>
          </p:txBody>
        </p:sp>
      </p:grpSp>
      <p:grpSp>
        <p:nvGrpSpPr>
          <p:cNvPr id="23" name="Group 23"/>
          <p:cNvGrpSpPr/>
          <p:nvPr/>
        </p:nvGrpSpPr>
        <p:grpSpPr>
          <a:xfrm>
            <a:off x="11644093" y="2249617"/>
            <a:ext cx="2986570" cy="867030"/>
            <a:chOff x="0" y="0"/>
            <a:chExt cx="822559" cy="238797"/>
          </a:xfrm>
        </p:grpSpPr>
        <p:sp>
          <p:nvSpPr>
            <p:cNvPr id="24" name="Freeform 24"/>
            <p:cNvSpPr/>
            <p:nvPr/>
          </p:nvSpPr>
          <p:spPr>
            <a:xfrm>
              <a:off x="0" y="0"/>
              <a:ext cx="822559" cy="238797"/>
            </a:xfrm>
            <a:custGeom>
              <a:avLst/>
              <a:gdLst/>
              <a:ahLst/>
              <a:cxnLst/>
              <a:rect l="l" t="t" r="r" b="b"/>
              <a:pathLst>
                <a:path w="822559" h="238797">
                  <a:moveTo>
                    <a:pt x="119398" y="0"/>
                  </a:moveTo>
                  <a:lnTo>
                    <a:pt x="703161" y="0"/>
                  </a:lnTo>
                  <a:cubicBezTo>
                    <a:pt x="769103" y="0"/>
                    <a:pt x="822559" y="53457"/>
                    <a:pt x="822559" y="119398"/>
                  </a:cubicBezTo>
                  <a:lnTo>
                    <a:pt x="822559" y="119398"/>
                  </a:lnTo>
                  <a:cubicBezTo>
                    <a:pt x="822559" y="185340"/>
                    <a:pt x="769103" y="238797"/>
                    <a:pt x="703161" y="238797"/>
                  </a:cubicBezTo>
                  <a:lnTo>
                    <a:pt x="119398" y="238797"/>
                  </a:lnTo>
                  <a:cubicBezTo>
                    <a:pt x="53457" y="238797"/>
                    <a:pt x="0" y="185340"/>
                    <a:pt x="0" y="119398"/>
                  </a:cubicBezTo>
                  <a:lnTo>
                    <a:pt x="0" y="119398"/>
                  </a:lnTo>
                  <a:cubicBezTo>
                    <a:pt x="0" y="53457"/>
                    <a:pt x="53457" y="0"/>
                    <a:pt x="119398" y="0"/>
                  </a:cubicBezTo>
                  <a:close/>
                </a:path>
              </a:pathLst>
            </a:custGeom>
            <a:solidFill>
              <a:srgbClr val="F1D7B1"/>
            </a:solidFill>
          </p:spPr>
          <p:txBody>
            <a:bodyPr/>
            <a:lstStyle/>
            <a:p>
              <a:endParaRPr lang="en-US"/>
            </a:p>
          </p:txBody>
        </p:sp>
        <p:sp>
          <p:nvSpPr>
            <p:cNvPr id="25" name="TextBox 25"/>
            <p:cNvSpPr txBox="1"/>
            <p:nvPr/>
          </p:nvSpPr>
          <p:spPr>
            <a:xfrm>
              <a:off x="0" y="-9525"/>
              <a:ext cx="822559" cy="248322"/>
            </a:xfrm>
            <a:prstGeom prst="rect">
              <a:avLst/>
            </a:prstGeom>
          </p:spPr>
          <p:txBody>
            <a:bodyPr lIns="50800" tIns="50800" rIns="50800" bIns="50800" rtlCol="0" anchor="ctr"/>
            <a:lstStyle/>
            <a:p>
              <a:pPr algn="ctr">
                <a:lnSpc>
                  <a:spcPts val="4879"/>
                </a:lnSpc>
              </a:pPr>
              <a:r>
                <a:rPr lang="en-US" sz="3999" b="1">
                  <a:solidFill>
                    <a:srgbClr val="363E59"/>
                  </a:solidFill>
                  <a:latin typeface="Roboto Condensed Bold"/>
                  <a:ea typeface="Roboto Condensed Bold"/>
                  <a:cs typeface="Roboto Condensed Bold"/>
                  <a:sym typeface="Roboto Condensed Bold"/>
                </a:rPr>
                <a:t>a. Tác giả</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4778872" y="3662104"/>
            <a:ext cx="12980131" cy="1141513"/>
            <a:chOff x="0" y="0"/>
            <a:chExt cx="3574981" cy="314395"/>
          </a:xfrm>
        </p:grpSpPr>
        <p:sp>
          <p:nvSpPr>
            <p:cNvPr id="4" name="Freeform 4"/>
            <p:cNvSpPr/>
            <p:nvPr/>
          </p:nvSpPr>
          <p:spPr>
            <a:xfrm>
              <a:off x="0" y="0"/>
              <a:ext cx="3574981" cy="314395"/>
            </a:xfrm>
            <a:custGeom>
              <a:avLst/>
              <a:gdLst/>
              <a:ahLst/>
              <a:cxnLst/>
              <a:rect l="l" t="t" r="r" b="b"/>
              <a:pathLst>
                <a:path w="3574981" h="314395">
                  <a:moveTo>
                    <a:pt x="30419" y="0"/>
                  </a:moveTo>
                  <a:lnTo>
                    <a:pt x="3544562" y="0"/>
                  </a:lnTo>
                  <a:cubicBezTo>
                    <a:pt x="3561362" y="0"/>
                    <a:pt x="3574981" y="13619"/>
                    <a:pt x="3574981" y="30419"/>
                  </a:cubicBezTo>
                  <a:lnTo>
                    <a:pt x="3574981" y="283976"/>
                  </a:lnTo>
                  <a:cubicBezTo>
                    <a:pt x="3574981" y="292044"/>
                    <a:pt x="3571776" y="299781"/>
                    <a:pt x="3566071" y="305485"/>
                  </a:cubicBezTo>
                  <a:cubicBezTo>
                    <a:pt x="3560367" y="311190"/>
                    <a:pt x="3552630" y="314395"/>
                    <a:pt x="3544562" y="314395"/>
                  </a:cubicBezTo>
                  <a:lnTo>
                    <a:pt x="30419" y="314395"/>
                  </a:lnTo>
                  <a:cubicBezTo>
                    <a:pt x="13619" y="314395"/>
                    <a:pt x="0" y="300776"/>
                    <a:pt x="0" y="283976"/>
                  </a:cubicBezTo>
                  <a:lnTo>
                    <a:pt x="0" y="30419"/>
                  </a:lnTo>
                  <a:cubicBezTo>
                    <a:pt x="0" y="22351"/>
                    <a:pt x="3205" y="14614"/>
                    <a:pt x="8909" y="8909"/>
                  </a:cubicBezTo>
                  <a:cubicBezTo>
                    <a:pt x="14614" y="3205"/>
                    <a:pt x="22351" y="0"/>
                    <a:pt x="30419" y="0"/>
                  </a:cubicBezTo>
                  <a:close/>
                </a:path>
              </a:pathLst>
            </a:custGeom>
            <a:solidFill>
              <a:srgbClr val="F5EDC9"/>
            </a:solidFill>
          </p:spPr>
          <p:txBody>
            <a:bodyPr/>
            <a:lstStyle/>
            <a:p>
              <a:endParaRPr lang="en-US"/>
            </a:p>
          </p:txBody>
        </p:sp>
        <p:sp>
          <p:nvSpPr>
            <p:cNvPr id="5" name="TextBox 5"/>
            <p:cNvSpPr txBox="1"/>
            <p:nvPr/>
          </p:nvSpPr>
          <p:spPr>
            <a:xfrm>
              <a:off x="0" y="0"/>
              <a:ext cx="3574981" cy="314395"/>
            </a:xfrm>
            <a:prstGeom prst="rect">
              <a:avLst/>
            </a:prstGeom>
          </p:spPr>
          <p:txBody>
            <a:bodyPr lIns="50800" tIns="50800" rIns="50800" bIns="50800" rtlCol="0" anchor="ctr"/>
            <a:lstStyle/>
            <a:p>
              <a:pPr algn="ctr">
                <a:lnSpc>
                  <a:spcPts val="2310"/>
                </a:lnSpc>
              </a:pPr>
              <a:endParaRPr/>
            </a:p>
          </p:txBody>
        </p:sp>
      </p:grpSp>
      <p:grpSp>
        <p:nvGrpSpPr>
          <p:cNvPr id="8" name="Group 8"/>
          <p:cNvGrpSpPr/>
          <p:nvPr/>
        </p:nvGrpSpPr>
        <p:grpSpPr>
          <a:xfrm>
            <a:off x="4778872" y="8041451"/>
            <a:ext cx="13183218" cy="1922206"/>
            <a:chOff x="0" y="0"/>
            <a:chExt cx="3630915" cy="529413"/>
          </a:xfrm>
        </p:grpSpPr>
        <p:sp>
          <p:nvSpPr>
            <p:cNvPr id="9" name="Freeform 9"/>
            <p:cNvSpPr/>
            <p:nvPr/>
          </p:nvSpPr>
          <p:spPr>
            <a:xfrm>
              <a:off x="0" y="0"/>
              <a:ext cx="3630915" cy="529413"/>
            </a:xfrm>
            <a:custGeom>
              <a:avLst/>
              <a:gdLst/>
              <a:ahLst/>
              <a:cxnLst/>
              <a:rect l="l" t="t" r="r" b="b"/>
              <a:pathLst>
                <a:path w="3630915" h="529413">
                  <a:moveTo>
                    <a:pt x="29950" y="0"/>
                  </a:moveTo>
                  <a:lnTo>
                    <a:pt x="3600965" y="0"/>
                  </a:lnTo>
                  <a:cubicBezTo>
                    <a:pt x="3608908" y="0"/>
                    <a:pt x="3616526" y="3155"/>
                    <a:pt x="3622143" y="8772"/>
                  </a:cubicBezTo>
                  <a:cubicBezTo>
                    <a:pt x="3627760" y="14389"/>
                    <a:pt x="3630915" y="22007"/>
                    <a:pt x="3630915" y="29950"/>
                  </a:cubicBezTo>
                  <a:lnTo>
                    <a:pt x="3630915" y="499463"/>
                  </a:lnTo>
                  <a:cubicBezTo>
                    <a:pt x="3630915" y="516004"/>
                    <a:pt x="3617506" y="529413"/>
                    <a:pt x="3600965" y="529413"/>
                  </a:cubicBezTo>
                  <a:lnTo>
                    <a:pt x="29950" y="529413"/>
                  </a:lnTo>
                  <a:cubicBezTo>
                    <a:pt x="13409" y="529413"/>
                    <a:pt x="0" y="516004"/>
                    <a:pt x="0" y="499463"/>
                  </a:cubicBezTo>
                  <a:lnTo>
                    <a:pt x="0" y="29950"/>
                  </a:lnTo>
                  <a:cubicBezTo>
                    <a:pt x="0" y="13409"/>
                    <a:pt x="13409" y="0"/>
                    <a:pt x="29950" y="0"/>
                  </a:cubicBezTo>
                  <a:close/>
                </a:path>
              </a:pathLst>
            </a:custGeom>
            <a:solidFill>
              <a:srgbClr val="F5EDC9"/>
            </a:solidFill>
          </p:spPr>
          <p:txBody>
            <a:bodyPr/>
            <a:lstStyle/>
            <a:p>
              <a:endParaRPr lang="en-US"/>
            </a:p>
          </p:txBody>
        </p:sp>
        <p:sp>
          <p:nvSpPr>
            <p:cNvPr id="10" name="TextBox 10"/>
            <p:cNvSpPr txBox="1"/>
            <p:nvPr/>
          </p:nvSpPr>
          <p:spPr>
            <a:xfrm>
              <a:off x="0" y="0"/>
              <a:ext cx="3630915" cy="529413"/>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5412844" y="3855035"/>
            <a:ext cx="12165013" cy="679450"/>
          </a:xfrm>
          <a:prstGeom prst="rect">
            <a:avLst/>
          </a:prstGeom>
        </p:spPr>
        <p:txBody>
          <a:bodyPr lIns="0" tIns="0" rIns="0" bIns="0" rtlCol="0" anchor="t">
            <a:spAutoFit/>
          </a:bodyPr>
          <a:lstStyle/>
          <a:p>
            <a:pPr algn="l">
              <a:lnSpc>
                <a:spcPts val="5599"/>
              </a:lnSpc>
            </a:pPr>
            <a:r>
              <a:rPr lang="en-US" sz="3999">
                <a:solidFill>
                  <a:srgbClr val="363E59"/>
                </a:solidFill>
                <a:latin typeface="Roboto Condensed"/>
                <a:ea typeface="Roboto Condensed"/>
                <a:cs typeface="Roboto Condensed"/>
                <a:sym typeface="Roboto Condensed"/>
              </a:rPr>
              <a:t>Sau năm 1975 ông chuyển sang sáng tác phục vụ cách mạng</a:t>
            </a:r>
          </a:p>
        </p:txBody>
      </p:sp>
      <p:grpSp>
        <p:nvGrpSpPr>
          <p:cNvPr id="13" name="Group 13"/>
          <p:cNvGrpSpPr/>
          <p:nvPr/>
        </p:nvGrpSpPr>
        <p:grpSpPr>
          <a:xfrm>
            <a:off x="4880415" y="5515342"/>
            <a:ext cx="12980131" cy="1795333"/>
            <a:chOff x="0" y="0"/>
            <a:chExt cx="3574981" cy="494470"/>
          </a:xfrm>
        </p:grpSpPr>
        <p:sp>
          <p:nvSpPr>
            <p:cNvPr id="14" name="Freeform 14"/>
            <p:cNvSpPr/>
            <p:nvPr/>
          </p:nvSpPr>
          <p:spPr>
            <a:xfrm>
              <a:off x="0" y="0"/>
              <a:ext cx="3574981" cy="494470"/>
            </a:xfrm>
            <a:custGeom>
              <a:avLst/>
              <a:gdLst/>
              <a:ahLst/>
              <a:cxnLst/>
              <a:rect l="l" t="t" r="r" b="b"/>
              <a:pathLst>
                <a:path w="3574981" h="494470">
                  <a:moveTo>
                    <a:pt x="30419" y="0"/>
                  </a:moveTo>
                  <a:lnTo>
                    <a:pt x="3544562" y="0"/>
                  </a:lnTo>
                  <a:cubicBezTo>
                    <a:pt x="3561362" y="0"/>
                    <a:pt x="3574981" y="13619"/>
                    <a:pt x="3574981" y="30419"/>
                  </a:cubicBezTo>
                  <a:lnTo>
                    <a:pt x="3574981" y="464051"/>
                  </a:lnTo>
                  <a:cubicBezTo>
                    <a:pt x="3574981" y="480851"/>
                    <a:pt x="3561362" y="494470"/>
                    <a:pt x="3544562" y="494470"/>
                  </a:cubicBezTo>
                  <a:lnTo>
                    <a:pt x="30419" y="494470"/>
                  </a:lnTo>
                  <a:cubicBezTo>
                    <a:pt x="22351" y="494470"/>
                    <a:pt x="14614" y="491265"/>
                    <a:pt x="8909" y="485560"/>
                  </a:cubicBezTo>
                  <a:cubicBezTo>
                    <a:pt x="3205" y="479856"/>
                    <a:pt x="0" y="472119"/>
                    <a:pt x="0" y="464051"/>
                  </a:cubicBezTo>
                  <a:lnTo>
                    <a:pt x="0" y="30419"/>
                  </a:lnTo>
                  <a:cubicBezTo>
                    <a:pt x="0" y="22351"/>
                    <a:pt x="3205" y="14614"/>
                    <a:pt x="8909" y="8909"/>
                  </a:cubicBezTo>
                  <a:cubicBezTo>
                    <a:pt x="14614" y="3205"/>
                    <a:pt x="22351" y="0"/>
                    <a:pt x="30419" y="0"/>
                  </a:cubicBezTo>
                  <a:close/>
                </a:path>
              </a:pathLst>
            </a:custGeom>
            <a:solidFill>
              <a:srgbClr val="F5EDC9"/>
            </a:solidFill>
          </p:spPr>
          <p:txBody>
            <a:bodyPr/>
            <a:lstStyle/>
            <a:p>
              <a:endParaRPr lang="en-US"/>
            </a:p>
          </p:txBody>
        </p:sp>
        <p:sp>
          <p:nvSpPr>
            <p:cNvPr id="15" name="TextBox 15"/>
            <p:cNvSpPr txBox="1"/>
            <p:nvPr/>
          </p:nvSpPr>
          <p:spPr>
            <a:xfrm>
              <a:off x="0" y="0"/>
              <a:ext cx="3574981" cy="494470"/>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5412844" y="5700589"/>
            <a:ext cx="12056358" cy="1384300"/>
          </a:xfrm>
          <a:prstGeom prst="rect">
            <a:avLst/>
          </a:prstGeom>
        </p:spPr>
        <p:txBody>
          <a:bodyPr lIns="0" tIns="0" rIns="0" bIns="0" rtlCol="0" anchor="t">
            <a:spAutoFit/>
          </a:bodyPr>
          <a:lstStyle/>
          <a:p>
            <a:pPr algn="l">
              <a:lnSpc>
                <a:spcPts val="5599"/>
              </a:lnSpc>
            </a:pPr>
            <a:r>
              <a:rPr lang="en-US" sz="3999">
                <a:solidFill>
                  <a:srgbClr val="363E59"/>
                </a:solidFill>
                <a:latin typeface="Roboto Condensed"/>
                <a:ea typeface="Roboto Condensed"/>
                <a:cs typeface="Roboto Condensed"/>
                <a:sym typeface="Roboto Condensed"/>
              </a:rPr>
              <a:t>Thơ của ông thể hiện nỗi nhớ quê hương da diết và khao khát Tổ quốc thống nhất</a:t>
            </a:r>
          </a:p>
        </p:txBody>
      </p:sp>
      <p:sp>
        <p:nvSpPr>
          <p:cNvPr id="17" name="TextBox 17"/>
          <p:cNvSpPr txBox="1"/>
          <p:nvPr/>
        </p:nvSpPr>
        <p:spPr>
          <a:xfrm>
            <a:off x="5260444" y="8272304"/>
            <a:ext cx="11868285" cy="138430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Năm 1996, ông được nhà nước trao tặng giải thưởng HCM về văn học Nghệ thuật.</a:t>
            </a:r>
          </a:p>
        </p:txBody>
      </p:sp>
      <p:sp>
        <p:nvSpPr>
          <p:cNvPr id="18" name="TextBox 18"/>
          <p:cNvSpPr txBox="1"/>
          <p:nvPr/>
        </p:nvSpPr>
        <p:spPr>
          <a:xfrm>
            <a:off x="1028700" y="347415"/>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19" name="TextBox 19"/>
          <p:cNvSpPr txBox="1"/>
          <p:nvPr/>
        </p:nvSpPr>
        <p:spPr>
          <a:xfrm>
            <a:off x="1600065" y="1702724"/>
            <a:ext cx="13984219" cy="95091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3.1 Tác giả, văn bản</a:t>
            </a:r>
          </a:p>
        </p:txBody>
      </p:sp>
      <p:grpSp>
        <p:nvGrpSpPr>
          <p:cNvPr id="20" name="Group 20"/>
          <p:cNvGrpSpPr/>
          <p:nvPr/>
        </p:nvGrpSpPr>
        <p:grpSpPr>
          <a:xfrm>
            <a:off x="5412844" y="4686818"/>
            <a:ext cx="12056358" cy="47625"/>
            <a:chOff x="0" y="0"/>
            <a:chExt cx="3320556" cy="13117"/>
          </a:xfrm>
        </p:grpSpPr>
        <p:sp>
          <p:nvSpPr>
            <p:cNvPr id="21" name="Freeform 21"/>
            <p:cNvSpPr/>
            <p:nvPr/>
          </p:nvSpPr>
          <p:spPr>
            <a:xfrm>
              <a:off x="0" y="0"/>
              <a:ext cx="3320556" cy="13117"/>
            </a:xfrm>
            <a:custGeom>
              <a:avLst/>
              <a:gdLst/>
              <a:ahLst/>
              <a:cxnLst/>
              <a:rect l="l" t="t" r="r" b="b"/>
              <a:pathLst>
                <a:path w="3320556" h="13117">
                  <a:moveTo>
                    <a:pt x="6558" y="0"/>
                  </a:moveTo>
                  <a:lnTo>
                    <a:pt x="3313997" y="0"/>
                  </a:lnTo>
                  <a:cubicBezTo>
                    <a:pt x="3315737" y="0"/>
                    <a:pt x="3317405" y="691"/>
                    <a:pt x="3318635" y="1921"/>
                  </a:cubicBezTo>
                  <a:cubicBezTo>
                    <a:pt x="3319865" y="3151"/>
                    <a:pt x="3320556" y="4819"/>
                    <a:pt x="3320556" y="6558"/>
                  </a:cubicBezTo>
                  <a:lnTo>
                    <a:pt x="3320556" y="6558"/>
                  </a:lnTo>
                  <a:cubicBezTo>
                    <a:pt x="3320556" y="8298"/>
                    <a:pt x="3319865" y="9966"/>
                    <a:pt x="3318635" y="11196"/>
                  </a:cubicBezTo>
                  <a:cubicBezTo>
                    <a:pt x="3317405" y="12426"/>
                    <a:pt x="3315737" y="13117"/>
                    <a:pt x="3313997" y="13117"/>
                  </a:cubicBezTo>
                  <a:lnTo>
                    <a:pt x="6558" y="13117"/>
                  </a:lnTo>
                  <a:cubicBezTo>
                    <a:pt x="4819" y="13117"/>
                    <a:pt x="3151" y="12426"/>
                    <a:pt x="1921" y="11196"/>
                  </a:cubicBezTo>
                  <a:cubicBezTo>
                    <a:pt x="691" y="9966"/>
                    <a:pt x="0" y="8298"/>
                    <a:pt x="0" y="6558"/>
                  </a:cubicBezTo>
                  <a:lnTo>
                    <a:pt x="0" y="6558"/>
                  </a:lnTo>
                  <a:cubicBezTo>
                    <a:pt x="0" y="4819"/>
                    <a:pt x="691" y="3151"/>
                    <a:pt x="1921" y="1921"/>
                  </a:cubicBezTo>
                  <a:cubicBezTo>
                    <a:pt x="3151" y="691"/>
                    <a:pt x="4819" y="0"/>
                    <a:pt x="6558" y="0"/>
                  </a:cubicBezTo>
                  <a:close/>
                </a:path>
              </a:pathLst>
            </a:custGeom>
            <a:solidFill>
              <a:srgbClr val="F5EDC9"/>
            </a:solidFill>
          </p:spPr>
          <p:txBody>
            <a:bodyPr/>
            <a:lstStyle/>
            <a:p>
              <a:endParaRPr lang="en-US"/>
            </a:p>
          </p:txBody>
        </p:sp>
        <p:sp>
          <p:nvSpPr>
            <p:cNvPr id="22" name="TextBox 22"/>
            <p:cNvSpPr txBox="1"/>
            <p:nvPr/>
          </p:nvSpPr>
          <p:spPr>
            <a:xfrm>
              <a:off x="0" y="0"/>
              <a:ext cx="3320556" cy="13117"/>
            </a:xfrm>
            <a:prstGeom prst="rect">
              <a:avLst/>
            </a:prstGeom>
          </p:spPr>
          <p:txBody>
            <a:bodyPr lIns="50800" tIns="50800" rIns="50800" bIns="50800" rtlCol="0" anchor="ctr"/>
            <a:lstStyle/>
            <a:p>
              <a:pPr algn="ctr">
                <a:lnSpc>
                  <a:spcPts val="2310"/>
                </a:lnSpc>
              </a:pPr>
              <a:endParaRPr/>
            </a:p>
          </p:txBody>
        </p:sp>
      </p:grpSp>
      <p:grpSp>
        <p:nvGrpSpPr>
          <p:cNvPr id="23" name="Group 23"/>
          <p:cNvGrpSpPr/>
          <p:nvPr/>
        </p:nvGrpSpPr>
        <p:grpSpPr>
          <a:xfrm>
            <a:off x="11644093" y="2249617"/>
            <a:ext cx="2986570" cy="867030"/>
            <a:chOff x="0" y="0"/>
            <a:chExt cx="822559" cy="238797"/>
          </a:xfrm>
        </p:grpSpPr>
        <p:sp>
          <p:nvSpPr>
            <p:cNvPr id="24" name="Freeform 24"/>
            <p:cNvSpPr/>
            <p:nvPr/>
          </p:nvSpPr>
          <p:spPr>
            <a:xfrm>
              <a:off x="0" y="0"/>
              <a:ext cx="822559" cy="238797"/>
            </a:xfrm>
            <a:custGeom>
              <a:avLst/>
              <a:gdLst/>
              <a:ahLst/>
              <a:cxnLst/>
              <a:rect l="l" t="t" r="r" b="b"/>
              <a:pathLst>
                <a:path w="822559" h="238797">
                  <a:moveTo>
                    <a:pt x="119398" y="0"/>
                  </a:moveTo>
                  <a:lnTo>
                    <a:pt x="703161" y="0"/>
                  </a:lnTo>
                  <a:cubicBezTo>
                    <a:pt x="769103" y="0"/>
                    <a:pt x="822559" y="53457"/>
                    <a:pt x="822559" y="119398"/>
                  </a:cubicBezTo>
                  <a:lnTo>
                    <a:pt x="822559" y="119398"/>
                  </a:lnTo>
                  <a:cubicBezTo>
                    <a:pt x="822559" y="185340"/>
                    <a:pt x="769103" y="238797"/>
                    <a:pt x="703161" y="238797"/>
                  </a:cubicBezTo>
                  <a:lnTo>
                    <a:pt x="119398" y="238797"/>
                  </a:lnTo>
                  <a:cubicBezTo>
                    <a:pt x="53457" y="238797"/>
                    <a:pt x="0" y="185340"/>
                    <a:pt x="0" y="119398"/>
                  </a:cubicBezTo>
                  <a:lnTo>
                    <a:pt x="0" y="119398"/>
                  </a:lnTo>
                  <a:cubicBezTo>
                    <a:pt x="0" y="53457"/>
                    <a:pt x="53457" y="0"/>
                    <a:pt x="119398" y="0"/>
                  </a:cubicBezTo>
                  <a:close/>
                </a:path>
              </a:pathLst>
            </a:custGeom>
            <a:solidFill>
              <a:srgbClr val="F1D7B1"/>
            </a:solidFill>
          </p:spPr>
          <p:txBody>
            <a:bodyPr/>
            <a:lstStyle/>
            <a:p>
              <a:endParaRPr lang="en-US"/>
            </a:p>
          </p:txBody>
        </p:sp>
        <p:sp>
          <p:nvSpPr>
            <p:cNvPr id="25" name="TextBox 25"/>
            <p:cNvSpPr txBox="1"/>
            <p:nvPr/>
          </p:nvSpPr>
          <p:spPr>
            <a:xfrm>
              <a:off x="0" y="-9525"/>
              <a:ext cx="822559" cy="248322"/>
            </a:xfrm>
            <a:prstGeom prst="rect">
              <a:avLst/>
            </a:prstGeom>
          </p:spPr>
          <p:txBody>
            <a:bodyPr lIns="50800" tIns="50800" rIns="50800" bIns="50800" rtlCol="0" anchor="ctr"/>
            <a:lstStyle/>
            <a:p>
              <a:pPr algn="ctr">
                <a:lnSpc>
                  <a:spcPts val="4879"/>
                </a:lnSpc>
              </a:pPr>
              <a:r>
                <a:rPr lang="en-US" sz="3999" b="1">
                  <a:solidFill>
                    <a:srgbClr val="363E59"/>
                  </a:solidFill>
                  <a:latin typeface="Roboto Condensed Bold"/>
                  <a:ea typeface="Roboto Condensed Bold"/>
                  <a:cs typeface="Roboto Condensed Bold"/>
                  <a:sym typeface="Roboto Condensed Bold"/>
                </a:rPr>
                <a:t>a. Tác giả</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4778872" y="6780310"/>
            <a:ext cx="13183218" cy="3183347"/>
            <a:chOff x="0" y="0"/>
            <a:chExt cx="3630915" cy="876756"/>
          </a:xfrm>
        </p:grpSpPr>
        <p:sp>
          <p:nvSpPr>
            <p:cNvPr id="5" name="Freeform 5"/>
            <p:cNvSpPr/>
            <p:nvPr/>
          </p:nvSpPr>
          <p:spPr>
            <a:xfrm>
              <a:off x="0" y="0"/>
              <a:ext cx="3630915" cy="876756"/>
            </a:xfrm>
            <a:custGeom>
              <a:avLst/>
              <a:gdLst/>
              <a:ahLst/>
              <a:cxnLst/>
              <a:rect l="l" t="t" r="r" b="b"/>
              <a:pathLst>
                <a:path w="3630915" h="876756">
                  <a:moveTo>
                    <a:pt x="29950" y="0"/>
                  </a:moveTo>
                  <a:lnTo>
                    <a:pt x="3600965" y="0"/>
                  </a:lnTo>
                  <a:cubicBezTo>
                    <a:pt x="3608908" y="0"/>
                    <a:pt x="3616526" y="3155"/>
                    <a:pt x="3622143" y="8772"/>
                  </a:cubicBezTo>
                  <a:cubicBezTo>
                    <a:pt x="3627760" y="14389"/>
                    <a:pt x="3630915" y="22007"/>
                    <a:pt x="3630915" y="29950"/>
                  </a:cubicBezTo>
                  <a:lnTo>
                    <a:pt x="3630915" y="846806"/>
                  </a:lnTo>
                  <a:cubicBezTo>
                    <a:pt x="3630915" y="863347"/>
                    <a:pt x="3617506" y="876756"/>
                    <a:pt x="3600965" y="876756"/>
                  </a:cubicBezTo>
                  <a:lnTo>
                    <a:pt x="29950" y="876756"/>
                  </a:lnTo>
                  <a:cubicBezTo>
                    <a:pt x="22007" y="876756"/>
                    <a:pt x="14389" y="873600"/>
                    <a:pt x="8772" y="867984"/>
                  </a:cubicBezTo>
                  <a:cubicBezTo>
                    <a:pt x="3155" y="862367"/>
                    <a:pt x="0" y="854749"/>
                    <a:pt x="0" y="846806"/>
                  </a:cubicBezTo>
                  <a:lnTo>
                    <a:pt x="0" y="29950"/>
                  </a:lnTo>
                  <a:cubicBezTo>
                    <a:pt x="0" y="13409"/>
                    <a:pt x="13409" y="0"/>
                    <a:pt x="29950" y="0"/>
                  </a:cubicBezTo>
                  <a:close/>
                </a:path>
              </a:pathLst>
            </a:custGeom>
            <a:solidFill>
              <a:srgbClr val="F5EDC9"/>
            </a:solidFill>
          </p:spPr>
          <p:txBody>
            <a:bodyPr/>
            <a:lstStyle/>
            <a:p>
              <a:endParaRPr lang="en-US"/>
            </a:p>
          </p:txBody>
        </p:sp>
        <p:sp>
          <p:nvSpPr>
            <p:cNvPr id="6" name="TextBox 6"/>
            <p:cNvSpPr txBox="1"/>
            <p:nvPr/>
          </p:nvSpPr>
          <p:spPr>
            <a:xfrm>
              <a:off x="0" y="0"/>
              <a:ext cx="3630915" cy="876756"/>
            </a:xfrm>
            <a:prstGeom prst="rect">
              <a:avLst/>
            </a:prstGeom>
          </p:spPr>
          <p:txBody>
            <a:bodyPr lIns="50800" tIns="50800" rIns="50800" bIns="50800" rtlCol="0" anchor="ctr"/>
            <a:lstStyle/>
            <a:p>
              <a:pPr algn="ctr">
                <a:lnSpc>
                  <a:spcPts val="2310"/>
                </a:lnSpc>
              </a:pPr>
              <a:endParaRPr/>
            </a:p>
          </p:txBody>
        </p:sp>
      </p:grpSp>
      <p:sp>
        <p:nvSpPr>
          <p:cNvPr id="8" name="Freeform 8"/>
          <p:cNvSpPr/>
          <p:nvPr/>
        </p:nvSpPr>
        <p:spPr>
          <a:xfrm>
            <a:off x="12819538" y="-580624"/>
            <a:ext cx="5597488" cy="4114800"/>
          </a:xfrm>
          <a:custGeom>
            <a:avLst/>
            <a:gdLst/>
            <a:ahLst/>
            <a:cxnLst/>
            <a:rect l="l" t="t" r="r" b="b"/>
            <a:pathLst>
              <a:path w="5597488" h="4114800">
                <a:moveTo>
                  <a:pt x="0" y="0"/>
                </a:moveTo>
                <a:lnTo>
                  <a:pt x="5597489" y="0"/>
                </a:lnTo>
                <a:lnTo>
                  <a:pt x="55974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721453">
            <a:off x="11394557" y="651990"/>
            <a:ext cx="4101134" cy="5764372"/>
          </a:xfrm>
          <a:custGeom>
            <a:avLst/>
            <a:gdLst/>
            <a:ahLst/>
            <a:cxnLst/>
            <a:rect l="l" t="t" r="r" b="b"/>
            <a:pathLst>
              <a:path w="4101134" h="5764372">
                <a:moveTo>
                  <a:pt x="0" y="0"/>
                </a:moveTo>
                <a:lnTo>
                  <a:pt x="4101134" y="0"/>
                </a:lnTo>
                <a:lnTo>
                  <a:pt x="4101134" y="5764372"/>
                </a:lnTo>
                <a:lnTo>
                  <a:pt x="0" y="5764372"/>
                </a:lnTo>
                <a:lnTo>
                  <a:pt x="0" y="0"/>
                </a:lnTo>
                <a:close/>
              </a:path>
            </a:pathLst>
          </a:custGeom>
          <a:blipFill>
            <a:blip r:embed="rId5"/>
            <a:stretch>
              <a:fillRect/>
            </a:stretch>
          </a:blipFill>
        </p:spPr>
        <p:txBody>
          <a:bodyPr/>
          <a:lstStyle/>
          <a:p>
            <a:endParaRPr lang="en-US"/>
          </a:p>
        </p:txBody>
      </p:sp>
      <p:sp>
        <p:nvSpPr>
          <p:cNvPr id="10" name="Freeform 10"/>
          <p:cNvSpPr/>
          <p:nvPr/>
        </p:nvSpPr>
        <p:spPr>
          <a:xfrm rot="-1281065">
            <a:off x="7976064" y="1893362"/>
            <a:ext cx="3302458" cy="4682906"/>
          </a:xfrm>
          <a:custGeom>
            <a:avLst/>
            <a:gdLst/>
            <a:ahLst/>
            <a:cxnLst/>
            <a:rect l="l" t="t" r="r" b="b"/>
            <a:pathLst>
              <a:path w="3302458" h="4682906">
                <a:moveTo>
                  <a:pt x="0" y="0"/>
                </a:moveTo>
                <a:lnTo>
                  <a:pt x="3302457" y="0"/>
                </a:lnTo>
                <a:lnTo>
                  <a:pt x="3302457" y="4682906"/>
                </a:lnTo>
                <a:lnTo>
                  <a:pt x="0" y="4682906"/>
                </a:lnTo>
                <a:lnTo>
                  <a:pt x="0" y="0"/>
                </a:lnTo>
                <a:close/>
              </a:path>
            </a:pathLst>
          </a:custGeom>
          <a:blipFill>
            <a:blip r:embed="rId6"/>
            <a:stretch>
              <a:fillRect/>
            </a:stretch>
          </a:blipFill>
        </p:spPr>
        <p:txBody>
          <a:bodyPr/>
          <a:lstStyle/>
          <a:p>
            <a:endParaRPr lang="en-US"/>
          </a:p>
        </p:txBody>
      </p:sp>
      <p:sp>
        <p:nvSpPr>
          <p:cNvPr id="11" name="Freeform 11"/>
          <p:cNvSpPr/>
          <p:nvPr/>
        </p:nvSpPr>
        <p:spPr>
          <a:xfrm>
            <a:off x="11749165" y="4219913"/>
            <a:ext cx="4950153" cy="2796837"/>
          </a:xfrm>
          <a:custGeom>
            <a:avLst/>
            <a:gdLst/>
            <a:ahLst/>
            <a:cxnLst/>
            <a:rect l="l" t="t" r="r" b="b"/>
            <a:pathLst>
              <a:path w="4950153" h="2796837">
                <a:moveTo>
                  <a:pt x="0" y="0"/>
                </a:moveTo>
                <a:lnTo>
                  <a:pt x="4950153" y="0"/>
                </a:lnTo>
                <a:lnTo>
                  <a:pt x="4950153" y="2796836"/>
                </a:lnTo>
                <a:lnTo>
                  <a:pt x="0" y="2796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5185047" y="7289309"/>
            <a:ext cx="12074253" cy="208915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Một số tập thơ tiêu biểu có sức sống vượt thời gian: </a:t>
            </a:r>
            <a:r>
              <a:rPr lang="en-US" sz="3999" b="1" i="1">
                <a:solidFill>
                  <a:srgbClr val="363E59"/>
                </a:solidFill>
                <a:latin typeface="Roboto Condensed Bold Italics"/>
                <a:ea typeface="Roboto Condensed Bold Italics"/>
                <a:cs typeface="Roboto Condensed Bold Italics"/>
                <a:sym typeface="Roboto Condensed Bold Italics"/>
              </a:rPr>
              <a:t>Hoa niên</a:t>
            </a:r>
            <a:r>
              <a:rPr lang="en-US" sz="3999">
                <a:solidFill>
                  <a:srgbClr val="363E59"/>
                </a:solidFill>
                <a:latin typeface="Roboto Condensed"/>
                <a:ea typeface="Roboto Condensed"/>
                <a:cs typeface="Roboto Condensed"/>
                <a:sym typeface="Roboto Condensed"/>
              </a:rPr>
              <a:t> (1944), </a:t>
            </a:r>
            <a:r>
              <a:rPr lang="en-US" sz="3999" b="1" i="1">
                <a:solidFill>
                  <a:srgbClr val="363E59"/>
                </a:solidFill>
                <a:latin typeface="Roboto Condensed Bold Italics"/>
                <a:ea typeface="Roboto Condensed Bold Italics"/>
                <a:cs typeface="Roboto Condensed Bold Italics"/>
                <a:sym typeface="Roboto Condensed Bold Italics"/>
              </a:rPr>
              <a:t>Gửi miền Bắc</a:t>
            </a:r>
            <a:r>
              <a:rPr lang="en-US" sz="3999">
                <a:solidFill>
                  <a:srgbClr val="363E59"/>
                </a:solidFill>
                <a:latin typeface="Roboto Condensed"/>
                <a:ea typeface="Roboto Condensed"/>
                <a:cs typeface="Roboto Condensed"/>
                <a:sym typeface="Roboto Condensed"/>
              </a:rPr>
              <a:t> (1958), </a:t>
            </a:r>
            <a:r>
              <a:rPr lang="en-US" sz="3999" b="1" i="1">
                <a:solidFill>
                  <a:srgbClr val="363E59"/>
                </a:solidFill>
                <a:latin typeface="Roboto Condensed Bold Italics"/>
                <a:ea typeface="Roboto Condensed Bold Italics"/>
                <a:cs typeface="Roboto Condensed Bold Italics"/>
                <a:sym typeface="Roboto Condensed Bold Italics"/>
              </a:rPr>
              <a:t>Tiếng sóng</a:t>
            </a:r>
            <a:r>
              <a:rPr lang="en-US" sz="3999">
                <a:solidFill>
                  <a:srgbClr val="363E59"/>
                </a:solidFill>
                <a:latin typeface="Roboto Condensed"/>
                <a:ea typeface="Roboto Condensed"/>
                <a:cs typeface="Roboto Condensed"/>
                <a:sym typeface="Roboto Condensed"/>
              </a:rPr>
              <a:t> (1960), </a:t>
            </a:r>
            <a:r>
              <a:rPr lang="en-US" sz="3999" b="1" i="1">
                <a:solidFill>
                  <a:srgbClr val="363E59"/>
                </a:solidFill>
                <a:latin typeface="Roboto Condensed Bold Italics"/>
                <a:ea typeface="Roboto Condensed Bold Italics"/>
                <a:cs typeface="Roboto Condensed Bold Italics"/>
                <a:sym typeface="Roboto Condensed Bold Italics"/>
              </a:rPr>
              <a:t>Hai nửa yêu thương</a:t>
            </a:r>
            <a:r>
              <a:rPr lang="en-US" sz="3999">
                <a:solidFill>
                  <a:srgbClr val="363E59"/>
                </a:solidFill>
                <a:latin typeface="Roboto Condensed"/>
                <a:ea typeface="Roboto Condensed"/>
                <a:cs typeface="Roboto Condensed"/>
                <a:sym typeface="Roboto Condensed"/>
              </a:rPr>
              <a:t> (1963),…</a:t>
            </a:r>
          </a:p>
        </p:txBody>
      </p:sp>
      <p:sp>
        <p:nvSpPr>
          <p:cNvPr id="13" name="TextBox 13"/>
          <p:cNvSpPr txBox="1"/>
          <p:nvPr/>
        </p:nvSpPr>
        <p:spPr>
          <a:xfrm>
            <a:off x="1028700" y="347415"/>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14" name="TextBox 14"/>
          <p:cNvSpPr txBox="1"/>
          <p:nvPr/>
        </p:nvSpPr>
        <p:spPr>
          <a:xfrm>
            <a:off x="1600065" y="1702724"/>
            <a:ext cx="13984219" cy="95091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3.1 Tác giả, văn bản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DC9"/>
        </a:solidFill>
        <a:effectLst/>
      </p:bgPr>
    </p:bg>
    <p:spTree>
      <p:nvGrpSpPr>
        <p:cNvPr id="1" name=""/>
        <p:cNvGrpSpPr/>
        <p:nvPr/>
      </p:nvGrpSpPr>
      <p:grpSpPr>
        <a:xfrm>
          <a:off x="0" y="0"/>
          <a:ext cx="0" cy="0"/>
          <a:chOff x="0" y="0"/>
          <a:chExt cx="0" cy="0"/>
        </a:xfrm>
      </p:grpSpPr>
      <p:pic>
        <p:nvPicPr>
          <p:cNvPr id="3" name="Tik Tok - Trend Vẽ Cờ Tổ Quốc - Cùng Cả Nước Chào Mừng Ngày Quốc Khánh 2 - 9">
            <a:hlinkClick r:id="" action="ppaction://media"/>
            <a:extLst>
              <a:ext uri="{FF2B5EF4-FFF2-40B4-BE49-F238E27FC236}">
                <a16:creationId xmlns:a16="http://schemas.microsoft.com/office/drawing/2014/main" id="{EC13BD5B-18F1-9171-466E-3F7D9D0C9B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218161"/>
            <a:ext cx="17526000" cy="98506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028700" y="3861329"/>
            <a:ext cx="11481191" cy="4438835"/>
            <a:chOff x="0" y="0"/>
            <a:chExt cx="3162144" cy="1222542"/>
          </a:xfrm>
        </p:grpSpPr>
        <p:sp>
          <p:nvSpPr>
            <p:cNvPr id="5" name="Freeform 5"/>
            <p:cNvSpPr/>
            <p:nvPr/>
          </p:nvSpPr>
          <p:spPr>
            <a:xfrm>
              <a:off x="0" y="0"/>
              <a:ext cx="3162144" cy="1222542"/>
            </a:xfrm>
            <a:custGeom>
              <a:avLst/>
              <a:gdLst/>
              <a:ahLst/>
              <a:cxnLst/>
              <a:rect l="l" t="t" r="r" b="b"/>
              <a:pathLst>
                <a:path w="3162144" h="1222542">
                  <a:moveTo>
                    <a:pt x="34390" y="0"/>
                  </a:moveTo>
                  <a:lnTo>
                    <a:pt x="3127754" y="0"/>
                  </a:lnTo>
                  <a:cubicBezTo>
                    <a:pt x="3136874" y="0"/>
                    <a:pt x="3145622" y="3623"/>
                    <a:pt x="3152071" y="10073"/>
                  </a:cubicBezTo>
                  <a:cubicBezTo>
                    <a:pt x="3158520" y="16522"/>
                    <a:pt x="3162144" y="25269"/>
                    <a:pt x="3162144" y="34390"/>
                  </a:cubicBezTo>
                  <a:lnTo>
                    <a:pt x="3162144" y="1188152"/>
                  </a:lnTo>
                  <a:cubicBezTo>
                    <a:pt x="3162144" y="1207145"/>
                    <a:pt x="3146747" y="1222542"/>
                    <a:pt x="3127754" y="1222542"/>
                  </a:cubicBezTo>
                  <a:lnTo>
                    <a:pt x="34390" y="1222542"/>
                  </a:lnTo>
                  <a:cubicBezTo>
                    <a:pt x="15397" y="1222542"/>
                    <a:pt x="0" y="1207145"/>
                    <a:pt x="0" y="1188152"/>
                  </a:cubicBezTo>
                  <a:lnTo>
                    <a:pt x="0" y="34390"/>
                  </a:lnTo>
                  <a:cubicBezTo>
                    <a:pt x="0" y="25269"/>
                    <a:pt x="3623" y="16522"/>
                    <a:pt x="10073" y="10073"/>
                  </a:cubicBezTo>
                  <a:cubicBezTo>
                    <a:pt x="16522" y="3623"/>
                    <a:pt x="25269" y="0"/>
                    <a:pt x="34390" y="0"/>
                  </a:cubicBezTo>
                  <a:close/>
                </a:path>
              </a:pathLst>
            </a:custGeom>
            <a:solidFill>
              <a:srgbClr val="F5EDC9"/>
            </a:solidFill>
          </p:spPr>
          <p:txBody>
            <a:bodyPr/>
            <a:lstStyle/>
            <a:p>
              <a:endParaRPr lang="en-US"/>
            </a:p>
          </p:txBody>
        </p:sp>
        <p:sp>
          <p:nvSpPr>
            <p:cNvPr id="6" name="TextBox 6"/>
            <p:cNvSpPr txBox="1"/>
            <p:nvPr/>
          </p:nvSpPr>
          <p:spPr>
            <a:xfrm>
              <a:off x="0" y="0"/>
              <a:ext cx="3162144" cy="1222542"/>
            </a:xfrm>
            <a:prstGeom prst="rect">
              <a:avLst/>
            </a:prstGeom>
          </p:spPr>
          <p:txBody>
            <a:bodyPr lIns="50800" tIns="50800" rIns="50800" bIns="50800" rtlCol="0" anchor="ctr"/>
            <a:lstStyle/>
            <a:p>
              <a:pPr algn="ctr">
                <a:lnSpc>
                  <a:spcPts val="2310"/>
                </a:lnSpc>
              </a:pPr>
              <a:endParaRPr/>
            </a:p>
          </p:txBody>
        </p:sp>
      </p:grpSp>
      <p:sp>
        <p:nvSpPr>
          <p:cNvPr id="11" name="TextBox 11"/>
          <p:cNvSpPr txBox="1"/>
          <p:nvPr/>
        </p:nvSpPr>
        <p:spPr>
          <a:xfrm>
            <a:off x="1785615" y="4580254"/>
            <a:ext cx="10183952" cy="279400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Thuở nhỏ, ông học trường làng, trường huyện sau ra học tại trường Quốc học Huế. Tế Hanh được biết đến nhiều với các tác phẩm như </a:t>
            </a:r>
            <a:r>
              <a:rPr lang="en-US" sz="3999" b="1" i="1">
                <a:solidFill>
                  <a:srgbClr val="363E59"/>
                </a:solidFill>
                <a:latin typeface="Roboto Condensed Bold Italics"/>
                <a:ea typeface="Roboto Condensed Bold Italics"/>
                <a:cs typeface="Roboto Condensed Bold Italics"/>
                <a:sym typeface="Roboto Condensed Bold Italics"/>
              </a:rPr>
              <a:t>Nhớ con sông quê hương, Quê hương</a:t>
            </a:r>
            <a:r>
              <a:rPr lang="en-US" sz="3999">
                <a:solidFill>
                  <a:srgbClr val="363E59"/>
                </a:solidFill>
                <a:latin typeface="Roboto Condensed"/>
                <a:ea typeface="Roboto Condensed"/>
                <a:cs typeface="Roboto Condensed"/>
                <a:sym typeface="Roboto Condensed"/>
              </a:rPr>
              <a:t>.</a:t>
            </a:r>
          </a:p>
        </p:txBody>
      </p:sp>
      <p:sp>
        <p:nvSpPr>
          <p:cNvPr id="12" name="Freeform 12"/>
          <p:cNvSpPr/>
          <p:nvPr/>
        </p:nvSpPr>
        <p:spPr>
          <a:xfrm>
            <a:off x="4654368" y="7906972"/>
            <a:ext cx="7315200" cy="393192"/>
          </a:xfrm>
          <a:custGeom>
            <a:avLst/>
            <a:gdLst/>
            <a:ahLst/>
            <a:cxnLst/>
            <a:rect l="l" t="t" r="r" b="b"/>
            <a:pathLst>
              <a:path w="7315200" h="393192">
                <a:moveTo>
                  <a:pt x="0" y="0"/>
                </a:moveTo>
                <a:lnTo>
                  <a:pt x="7315200" y="0"/>
                </a:lnTo>
                <a:lnTo>
                  <a:pt x="7315200" y="393192"/>
                </a:lnTo>
                <a:lnTo>
                  <a:pt x="0" y="3931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600065" y="1702724"/>
            <a:ext cx="13984219" cy="95091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3.1 Tác giả, văn bản</a:t>
            </a:r>
          </a:p>
        </p:txBody>
      </p:sp>
      <p:sp>
        <p:nvSpPr>
          <p:cNvPr id="14" name="TextBox 14"/>
          <p:cNvSpPr txBox="1"/>
          <p:nvPr/>
        </p:nvSpPr>
        <p:spPr>
          <a:xfrm>
            <a:off x="1028700" y="347415"/>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grpSp>
        <p:nvGrpSpPr>
          <p:cNvPr id="15" name="Group 15"/>
          <p:cNvGrpSpPr/>
          <p:nvPr/>
        </p:nvGrpSpPr>
        <p:grpSpPr>
          <a:xfrm>
            <a:off x="8088462" y="3427814"/>
            <a:ext cx="2986570" cy="867030"/>
            <a:chOff x="0" y="0"/>
            <a:chExt cx="822559" cy="238797"/>
          </a:xfrm>
        </p:grpSpPr>
        <p:sp>
          <p:nvSpPr>
            <p:cNvPr id="16" name="Freeform 16"/>
            <p:cNvSpPr/>
            <p:nvPr/>
          </p:nvSpPr>
          <p:spPr>
            <a:xfrm>
              <a:off x="0" y="0"/>
              <a:ext cx="822559" cy="238797"/>
            </a:xfrm>
            <a:custGeom>
              <a:avLst/>
              <a:gdLst/>
              <a:ahLst/>
              <a:cxnLst/>
              <a:rect l="l" t="t" r="r" b="b"/>
              <a:pathLst>
                <a:path w="822559" h="238797">
                  <a:moveTo>
                    <a:pt x="119398" y="0"/>
                  </a:moveTo>
                  <a:lnTo>
                    <a:pt x="703161" y="0"/>
                  </a:lnTo>
                  <a:cubicBezTo>
                    <a:pt x="769103" y="0"/>
                    <a:pt x="822559" y="53457"/>
                    <a:pt x="822559" y="119398"/>
                  </a:cubicBezTo>
                  <a:lnTo>
                    <a:pt x="822559" y="119398"/>
                  </a:lnTo>
                  <a:cubicBezTo>
                    <a:pt x="822559" y="185340"/>
                    <a:pt x="769103" y="238797"/>
                    <a:pt x="703161" y="238797"/>
                  </a:cubicBezTo>
                  <a:lnTo>
                    <a:pt x="119398" y="238797"/>
                  </a:lnTo>
                  <a:cubicBezTo>
                    <a:pt x="53457" y="238797"/>
                    <a:pt x="0" y="185340"/>
                    <a:pt x="0" y="119398"/>
                  </a:cubicBezTo>
                  <a:lnTo>
                    <a:pt x="0" y="119398"/>
                  </a:lnTo>
                  <a:cubicBezTo>
                    <a:pt x="0" y="53457"/>
                    <a:pt x="53457" y="0"/>
                    <a:pt x="119398" y="0"/>
                  </a:cubicBezTo>
                  <a:close/>
                </a:path>
              </a:pathLst>
            </a:custGeom>
            <a:solidFill>
              <a:srgbClr val="F1D7B1"/>
            </a:solidFill>
          </p:spPr>
          <p:txBody>
            <a:bodyPr/>
            <a:lstStyle/>
            <a:p>
              <a:endParaRPr lang="en-US"/>
            </a:p>
          </p:txBody>
        </p:sp>
        <p:sp>
          <p:nvSpPr>
            <p:cNvPr id="17" name="TextBox 17"/>
            <p:cNvSpPr txBox="1"/>
            <p:nvPr/>
          </p:nvSpPr>
          <p:spPr>
            <a:xfrm>
              <a:off x="0" y="-9525"/>
              <a:ext cx="822559" cy="248322"/>
            </a:xfrm>
            <a:prstGeom prst="rect">
              <a:avLst/>
            </a:prstGeom>
          </p:spPr>
          <p:txBody>
            <a:bodyPr lIns="50800" tIns="50800" rIns="50800" bIns="50800" rtlCol="0" anchor="ctr"/>
            <a:lstStyle/>
            <a:p>
              <a:pPr algn="ctr">
                <a:lnSpc>
                  <a:spcPts val="4879"/>
                </a:lnSpc>
              </a:pPr>
              <a:r>
                <a:rPr lang="en-US" sz="3999" b="1">
                  <a:solidFill>
                    <a:srgbClr val="363E59"/>
                  </a:solidFill>
                  <a:latin typeface="Roboto Condensed Bold"/>
                  <a:ea typeface="Roboto Condensed Bold"/>
                  <a:cs typeface="Roboto Condensed Bold"/>
                  <a:sym typeface="Roboto Condensed Bold"/>
                </a:rPr>
                <a:t>a. Tác giả</a:t>
              </a: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028700" y="4224832"/>
            <a:ext cx="11481191" cy="5033468"/>
            <a:chOff x="0" y="0"/>
            <a:chExt cx="3162144" cy="1386315"/>
          </a:xfrm>
        </p:grpSpPr>
        <p:sp>
          <p:nvSpPr>
            <p:cNvPr id="5" name="Freeform 5"/>
            <p:cNvSpPr/>
            <p:nvPr/>
          </p:nvSpPr>
          <p:spPr>
            <a:xfrm>
              <a:off x="0" y="0"/>
              <a:ext cx="3162144" cy="1386315"/>
            </a:xfrm>
            <a:custGeom>
              <a:avLst/>
              <a:gdLst/>
              <a:ahLst/>
              <a:cxnLst/>
              <a:rect l="l" t="t" r="r" b="b"/>
              <a:pathLst>
                <a:path w="3162144" h="1386315">
                  <a:moveTo>
                    <a:pt x="34390" y="0"/>
                  </a:moveTo>
                  <a:lnTo>
                    <a:pt x="3127754" y="0"/>
                  </a:lnTo>
                  <a:cubicBezTo>
                    <a:pt x="3136874" y="0"/>
                    <a:pt x="3145622" y="3623"/>
                    <a:pt x="3152071" y="10073"/>
                  </a:cubicBezTo>
                  <a:cubicBezTo>
                    <a:pt x="3158520" y="16522"/>
                    <a:pt x="3162144" y="25269"/>
                    <a:pt x="3162144" y="34390"/>
                  </a:cubicBezTo>
                  <a:lnTo>
                    <a:pt x="3162144" y="1351925"/>
                  </a:lnTo>
                  <a:cubicBezTo>
                    <a:pt x="3162144" y="1361046"/>
                    <a:pt x="3158520" y="1369793"/>
                    <a:pt x="3152071" y="1376243"/>
                  </a:cubicBezTo>
                  <a:cubicBezTo>
                    <a:pt x="3145622" y="1382692"/>
                    <a:pt x="3136874" y="1386315"/>
                    <a:pt x="3127754" y="1386315"/>
                  </a:cubicBezTo>
                  <a:lnTo>
                    <a:pt x="34390" y="1386315"/>
                  </a:lnTo>
                  <a:cubicBezTo>
                    <a:pt x="15397" y="1386315"/>
                    <a:pt x="0" y="1370918"/>
                    <a:pt x="0" y="1351925"/>
                  </a:cubicBezTo>
                  <a:lnTo>
                    <a:pt x="0" y="34390"/>
                  </a:lnTo>
                  <a:cubicBezTo>
                    <a:pt x="0" y="25269"/>
                    <a:pt x="3623" y="16522"/>
                    <a:pt x="10073" y="10073"/>
                  </a:cubicBezTo>
                  <a:cubicBezTo>
                    <a:pt x="16522" y="3623"/>
                    <a:pt x="25269" y="0"/>
                    <a:pt x="34390" y="0"/>
                  </a:cubicBezTo>
                  <a:close/>
                </a:path>
              </a:pathLst>
            </a:custGeom>
            <a:solidFill>
              <a:srgbClr val="F5EDC9"/>
            </a:solidFill>
          </p:spPr>
          <p:txBody>
            <a:bodyPr/>
            <a:lstStyle/>
            <a:p>
              <a:endParaRPr lang="en-US"/>
            </a:p>
          </p:txBody>
        </p:sp>
        <p:sp>
          <p:nvSpPr>
            <p:cNvPr id="6" name="TextBox 6"/>
            <p:cNvSpPr txBox="1"/>
            <p:nvPr/>
          </p:nvSpPr>
          <p:spPr>
            <a:xfrm>
              <a:off x="0" y="0"/>
              <a:ext cx="3162144" cy="1386315"/>
            </a:xfrm>
            <a:prstGeom prst="rect">
              <a:avLst/>
            </a:prstGeom>
          </p:spPr>
          <p:txBody>
            <a:bodyPr lIns="50800" tIns="50800" rIns="50800" bIns="50800" rtlCol="0" anchor="ctr"/>
            <a:lstStyle/>
            <a:p>
              <a:pPr algn="ctr">
                <a:lnSpc>
                  <a:spcPts val="2310"/>
                </a:lnSpc>
              </a:pPr>
              <a:endParaRPr/>
            </a:p>
          </p:txBody>
        </p:sp>
      </p:grpSp>
      <p:sp>
        <p:nvSpPr>
          <p:cNvPr id="11" name="TextBox 11"/>
          <p:cNvSpPr txBox="1"/>
          <p:nvPr/>
        </p:nvSpPr>
        <p:spPr>
          <a:xfrm>
            <a:off x="1453685" y="5067300"/>
            <a:ext cx="10712153" cy="349885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Làng quê Tế Hanh là một vùng sông nước nằm ven bờ hạ lưu sông Trà Bồng, con sông đã “tắm mát” đời ông. Đây cũng chính là nơi tạo nên nguồn cảm hứng để thi nhân sáng tác các bài thơ nổi tiếng về sông nước quê hương của ông.</a:t>
            </a:r>
          </a:p>
        </p:txBody>
      </p:sp>
      <p:sp>
        <p:nvSpPr>
          <p:cNvPr id="12" name="Freeform 12"/>
          <p:cNvSpPr/>
          <p:nvPr/>
        </p:nvSpPr>
        <p:spPr>
          <a:xfrm>
            <a:off x="5194691" y="9093647"/>
            <a:ext cx="7315200" cy="393192"/>
          </a:xfrm>
          <a:custGeom>
            <a:avLst/>
            <a:gdLst/>
            <a:ahLst/>
            <a:cxnLst/>
            <a:rect l="l" t="t" r="r" b="b"/>
            <a:pathLst>
              <a:path w="7315200" h="393192">
                <a:moveTo>
                  <a:pt x="0" y="0"/>
                </a:moveTo>
                <a:lnTo>
                  <a:pt x="7315200" y="0"/>
                </a:lnTo>
                <a:lnTo>
                  <a:pt x="7315200" y="393192"/>
                </a:lnTo>
                <a:lnTo>
                  <a:pt x="0" y="3931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028700" y="347415"/>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14" name="TextBox 14"/>
          <p:cNvSpPr txBox="1"/>
          <p:nvPr/>
        </p:nvSpPr>
        <p:spPr>
          <a:xfrm>
            <a:off x="1600065" y="1702724"/>
            <a:ext cx="13984219" cy="95091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3.1 Tác giả, văn bản</a:t>
            </a:r>
          </a:p>
        </p:txBody>
      </p:sp>
      <p:grpSp>
        <p:nvGrpSpPr>
          <p:cNvPr id="15" name="Group 15"/>
          <p:cNvGrpSpPr/>
          <p:nvPr/>
        </p:nvGrpSpPr>
        <p:grpSpPr>
          <a:xfrm>
            <a:off x="8182437" y="3789424"/>
            <a:ext cx="2986570" cy="867030"/>
            <a:chOff x="0" y="0"/>
            <a:chExt cx="822559" cy="238797"/>
          </a:xfrm>
        </p:grpSpPr>
        <p:sp>
          <p:nvSpPr>
            <p:cNvPr id="16" name="Freeform 16"/>
            <p:cNvSpPr/>
            <p:nvPr/>
          </p:nvSpPr>
          <p:spPr>
            <a:xfrm>
              <a:off x="0" y="0"/>
              <a:ext cx="822559" cy="238797"/>
            </a:xfrm>
            <a:custGeom>
              <a:avLst/>
              <a:gdLst/>
              <a:ahLst/>
              <a:cxnLst/>
              <a:rect l="l" t="t" r="r" b="b"/>
              <a:pathLst>
                <a:path w="822559" h="238797">
                  <a:moveTo>
                    <a:pt x="119398" y="0"/>
                  </a:moveTo>
                  <a:lnTo>
                    <a:pt x="703161" y="0"/>
                  </a:lnTo>
                  <a:cubicBezTo>
                    <a:pt x="769103" y="0"/>
                    <a:pt x="822559" y="53457"/>
                    <a:pt x="822559" y="119398"/>
                  </a:cubicBezTo>
                  <a:lnTo>
                    <a:pt x="822559" y="119398"/>
                  </a:lnTo>
                  <a:cubicBezTo>
                    <a:pt x="822559" y="185340"/>
                    <a:pt x="769103" y="238797"/>
                    <a:pt x="703161" y="238797"/>
                  </a:cubicBezTo>
                  <a:lnTo>
                    <a:pt x="119398" y="238797"/>
                  </a:lnTo>
                  <a:cubicBezTo>
                    <a:pt x="53457" y="238797"/>
                    <a:pt x="0" y="185340"/>
                    <a:pt x="0" y="119398"/>
                  </a:cubicBezTo>
                  <a:lnTo>
                    <a:pt x="0" y="119398"/>
                  </a:lnTo>
                  <a:cubicBezTo>
                    <a:pt x="0" y="53457"/>
                    <a:pt x="53457" y="0"/>
                    <a:pt x="119398" y="0"/>
                  </a:cubicBezTo>
                  <a:close/>
                </a:path>
              </a:pathLst>
            </a:custGeom>
            <a:solidFill>
              <a:srgbClr val="F1D7B1"/>
            </a:solidFill>
          </p:spPr>
          <p:txBody>
            <a:bodyPr/>
            <a:lstStyle/>
            <a:p>
              <a:endParaRPr lang="en-US"/>
            </a:p>
          </p:txBody>
        </p:sp>
        <p:sp>
          <p:nvSpPr>
            <p:cNvPr id="17" name="TextBox 17"/>
            <p:cNvSpPr txBox="1"/>
            <p:nvPr/>
          </p:nvSpPr>
          <p:spPr>
            <a:xfrm>
              <a:off x="0" y="-9525"/>
              <a:ext cx="822559" cy="248322"/>
            </a:xfrm>
            <a:prstGeom prst="rect">
              <a:avLst/>
            </a:prstGeom>
          </p:spPr>
          <p:txBody>
            <a:bodyPr lIns="50800" tIns="50800" rIns="50800" bIns="50800" rtlCol="0" anchor="ctr"/>
            <a:lstStyle/>
            <a:p>
              <a:pPr algn="ctr">
                <a:lnSpc>
                  <a:spcPts val="4879"/>
                </a:lnSpc>
              </a:pPr>
              <a:r>
                <a:rPr lang="en-US" sz="3999" b="1">
                  <a:solidFill>
                    <a:srgbClr val="363E59"/>
                  </a:solidFill>
                  <a:latin typeface="Roboto Condensed Bold"/>
                  <a:ea typeface="Roboto Condensed Bold"/>
                  <a:cs typeface="Roboto Condensed Bold"/>
                  <a:sym typeface="Roboto Condensed Bold"/>
                </a:rPr>
                <a:t>a. Tác giả</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28700" y="4224832"/>
            <a:ext cx="11481191" cy="5033468"/>
            <a:chOff x="0" y="0"/>
            <a:chExt cx="3162144" cy="1386315"/>
          </a:xfrm>
        </p:grpSpPr>
        <p:sp>
          <p:nvSpPr>
            <p:cNvPr id="5" name="Freeform 5"/>
            <p:cNvSpPr/>
            <p:nvPr/>
          </p:nvSpPr>
          <p:spPr>
            <a:xfrm>
              <a:off x="0" y="0"/>
              <a:ext cx="3162144" cy="1386315"/>
            </a:xfrm>
            <a:custGeom>
              <a:avLst/>
              <a:gdLst/>
              <a:ahLst/>
              <a:cxnLst/>
              <a:rect l="l" t="t" r="r" b="b"/>
              <a:pathLst>
                <a:path w="3162144" h="1386315">
                  <a:moveTo>
                    <a:pt x="34390" y="0"/>
                  </a:moveTo>
                  <a:lnTo>
                    <a:pt x="3127754" y="0"/>
                  </a:lnTo>
                  <a:cubicBezTo>
                    <a:pt x="3136874" y="0"/>
                    <a:pt x="3145622" y="3623"/>
                    <a:pt x="3152071" y="10073"/>
                  </a:cubicBezTo>
                  <a:cubicBezTo>
                    <a:pt x="3158520" y="16522"/>
                    <a:pt x="3162144" y="25269"/>
                    <a:pt x="3162144" y="34390"/>
                  </a:cubicBezTo>
                  <a:lnTo>
                    <a:pt x="3162144" y="1351925"/>
                  </a:lnTo>
                  <a:cubicBezTo>
                    <a:pt x="3162144" y="1361046"/>
                    <a:pt x="3158520" y="1369793"/>
                    <a:pt x="3152071" y="1376243"/>
                  </a:cubicBezTo>
                  <a:cubicBezTo>
                    <a:pt x="3145622" y="1382692"/>
                    <a:pt x="3136874" y="1386315"/>
                    <a:pt x="3127754" y="1386315"/>
                  </a:cubicBezTo>
                  <a:lnTo>
                    <a:pt x="34390" y="1386315"/>
                  </a:lnTo>
                  <a:cubicBezTo>
                    <a:pt x="15397" y="1386315"/>
                    <a:pt x="0" y="1370918"/>
                    <a:pt x="0" y="1351925"/>
                  </a:cubicBezTo>
                  <a:lnTo>
                    <a:pt x="0" y="34390"/>
                  </a:lnTo>
                  <a:cubicBezTo>
                    <a:pt x="0" y="25269"/>
                    <a:pt x="3623" y="16522"/>
                    <a:pt x="10073" y="10073"/>
                  </a:cubicBezTo>
                  <a:cubicBezTo>
                    <a:pt x="16522" y="3623"/>
                    <a:pt x="25269" y="0"/>
                    <a:pt x="34390" y="0"/>
                  </a:cubicBezTo>
                  <a:close/>
                </a:path>
              </a:pathLst>
            </a:custGeom>
            <a:solidFill>
              <a:srgbClr val="F5EDC9"/>
            </a:solidFill>
          </p:spPr>
          <p:txBody>
            <a:bodyPr/>
            <a:lstStyle/>
            <a:p>
              <a:endParaRPr lang="en-US"/>
            </a:p>
          </p:txBody>
        </p:sp>
        <p:sp>
          <p:nvSpPr>
            <p:cNvPr id="6" name="TextBox 6"/>
            <p:cNvSpPr txBox="1"/>
            <p:nvPr/>
          </p:nvSpPr>
          <p:spPr>
            <a:xfrm>
              <a:off x="0" y="0"/>
              <a:ext cx="3162144" cy="1386315"/>
            </a:xfrm>
            <a:prstGeom prst="rect">
              <a:avLst/>
            </a:prstGeom>
          </p:spPr>
          <p:txBody>
            <a:bodyPr lIns="50800" tIns="50800" rIns="50800" bIns="50800" rtlCol="0" anchor="ctr"/>
            <a:lstStyle/>
            <a:p>
              <a:pPr algn="ctr">
                <a:lnSpc>
                  <a:spcPts val="2310"/>
                </a:lnSpc>
              </a:pPr>
              <a:endParaRPr/>
            </a:p>
          </p:txBody>
        </p:sp>
      </p:grpSp>
      <p:sp>
        <p:nvSpPr>
          <p:cNvPr id="11" name="TextBox 11"/>
          <p:cNvSpPr txBox="1"/>
          <p:nvPr/>
        </p:nvSpPr>
        <p:spPr>
          <a:xfrm>
            <a:off x="1453685" y="5067300"/>
            <a:ext cx="10712153" cy="34988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363E59"/>
                </a:solidFill>
                <a:latin typeface="Roboto Condensed"/>
                <a:ea typeface="Roboto Condensed"/>
                <a:cs typeface="Roboto Condensed"/>
                <a:sym typeface="Roboto Condensed"/>
              </a:rPr>
              <a:t>Bài thơ sáng tác năm 1939, là bài thơ mở đầu cho nguồn cảm hứng viết về quê hương của nhà thơ Tế Hanh.</a:t>
            </a:r>
          </a:p>
          <a:p>
            <a:pPr marL="863599" lvl="1" indent="-431800" algn="just">
              <a:lnSpc>
                <a:spcPts val="5599"/>
              </a:lnSpc>
              <a:buFont typeface="Arial"/>
              <a:buChar char="•"/>
            </a:pPr>
            <a:r>
              <a:rPr lang="en-US" sz="3999">
                <a:solidFill>
                  <a:srgbClr val="363E59"/>
                </a:solidFill>
                <a:latin typeface="Roboto Condensed"/>
                <a:ea typeface="Roboto Condensed"/>
                <a:cs typeface="Roboto Condensed"/>
                <a:sym typeface="Roboto Condensed"/>
              </a:rPr>
              <a:t>In lần đầu trong tập </a:t>
            </a:r>
            <a:r>
              <a:rPr lang="en-US" sz="3999" i="1">
                <a:solidFill>
                  <a:srgbClr val="363E59"/>
                </a:solidFill>
                <a:latin typeface="Roboto Condensed Italics"/>
                <a:ea typeface="Roboto Condensed Italics"/>
                <a:cs typeface="Roboto Condensed Italics"/>
                <a:sym typeface="Roboto Condensed Italics"/>
              </a:rPr>
              <a:t>Nghẹn ngào</a:t>
            </a:r>
            <a:r>
              <a:rPr lang="en-US" sz="3999">
                <a:solidFill>
                  <a:srgbClr val="363E59"/>
                </a:solidFill>
                <a:latin typeface="Roboto Condensed"/>
                <a:ea typeface="Roboto Condensed"/>
                <a:cs typeface="Roboto Condensed"/>
                <a:sym typeface="Roboto Condensed"/>
              </a:rPr>
              <a:t> (1939), sau in trong tập </a:t>
            </a:r>
            <a:r>
              <a:rPr lang="en-US" sz="3999" i="1">
                <a:solidFill>
                  <a:srgbClr val="363E59"/>
                </a:solidFill>
                <a:latin typeface="Roboto Condensed Italics"/>
                <a:ea typeface="Roboto Condensed Italics"/>
                <a:cs typeface="Roboto Condensed Italics"/>
                <a:sym typeface="Roboto Condensed Italics"/>
              </a:rPr>
              <a:t>Hoa niên</a:t>
            </a:r>
            <a:r>
              <a:rPr lang="en-US" sz="3999">
                <a:solidFill>
                  <a:srgbClr val="363E59"/>
                </a:solidFill>
                <a:latin typeface="Roboto Condensed"/>
                <a:ea typeface="Roboto Condensed"/>
                <a:cs typeface="Roboto Condensed"/>
                <a:sym typeface="Roboto Condensed"/>
              </a:rPr>
              <a:t> (1945)</a:t>
            </a:r>
          </a:p>
        </p:txBody>
      </p:sp>
      <p:sp>
        <p:nvSpPr>
          <p:cNvPr id="12" name="Freeform 12"/>
          <p:cNvSpPr/>
          <p:nvPr/>
        </p:nvSpPr>
        <p:spPr>
          <a:xfrm>
            <a:off x="5194691" y="9093647"/>
            <a:ext cx="7315200" cy="393192"/>
          </a:xfrm>
          <a:custGeom>
            <a:avLst/>
            <a:gdLst/>
            <a:ahLst/>
            <a:cxnLst/>
            <a:rect l="l" t="t" r="r" b="b"/>
            <a:pathLst>
              <a:path w="7315200" h="393192">
                <a:moveTo>
                  <a:pt x="0" y="0"/>
                </a:moveTo>
                <a:lnTo>
                  <a:pt x="7315200" y="0"/>
                </a:lnTo>
                <a:lnTo>
                  <a:pt x="7315200" y="393192"/>
                </a:lnTo>
                <a:lnTo>
                  <a:pt x="0" y="393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1028700" y="347415"/>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14" name="TextBox 14"/>
          <p:cNvSpPr txBox="1"/>
          <p:nvPr/>
        </p:nvSpPr>
        <p:spPr>
          <a:xfrm>
            <a:off x="1600065" y="1702724"/>
            <a:ext cx="13984219" cy="95091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3.1 Tác giả, văn bản</a:t>
            </a:r>
          </a:p>
        </p:txBody>
      </p:sp>
      <p:grpSp>
        <p:nvGrpSpPr>
          <p:cNvPr id="15" name="Group 15"/>
          <p:cNvGrpSpPr/>
          <p:nvPr/>
        </p:nvGrpSpPr>
        <p:grpSpPr>
          <a:xfrm>
            <a:off x="8182437" y="3789424"/>
            <a:ext cx="2986570" cy="867030"/>
            <a:chOff x="0" y="0"/>
            <a:chExt cx="822559" cy="238797"/>
          </a:xfrm>
        </p:grpSpPr>
        <p:sp>
          <p:nvSpPr>
            <p:cNvPr id="16" name="Freeform 16"/>
            <p:cNvSpPr/>
            <p:nvPr/>
          </p:nvSpPr>
          <p:spPr>
            <a:xfrm>
              <a:off x="0" y="0"/>
              <a:ext cx="822559" cy="238797"/>
            </a:xfrm>
            <a:custGeom>
              <a:avLst/>
              <a:gdLst/>
              <a:ahLst/>
              <a:cxnLst/>
              <a:rect l="l" t="t" r="r" b="b"/>
              <a:pathLst>
                <a:path w="822559" h="238797">
                  <a:moveTo>
                    <a:pt x="119398" y="0"/>
                  </a:moveTo>
                  <a:lnTo>
                    <a:pt x="703161" y="0"/>
                  </a:lnTo>
                  <a:cubicBezTo>
                    <a:pt x="769103" y="0"/>
                    <a:pt x="822559" y="53457"/>
                    <a:pt x="822559" y="119398"/>
                  </a:cubicBezTo>
                  <a:lnTo>
                    <a:pt x="822559" y="119398"/>
                  </a:lnTo>
                  <a:cubicBezTo>
                    <a:pt x="822559" y="185340"/>
                    <a:pt x="769103" y="238797"/>
                    <a:pt x="703161" y="238797"/>
                  </a:cubicBezTo>
                  <a:lnTo>
                    <a:pt x="119398" y="238797"/>
                  </a:lnTo>
                  <a:cubicBezTo>
                    <a:pt x="53457" y="238797"/>
                    <a:pt x="0" y="185340"/>
                    <a:pt x="0" y="119398"/>
                  </a:cubicBezTo>
                  <a:lnTo>
                    <a:pt x="0" y="119398"/>
                  </a:lnTo>
                  <a:cubicBezTo>
                    <a:pt x="0" y="53457"/>
                    <a:pt x="53457" y="0"/>
                    <a:pt x="119398" y="0"/>
                  </a:cubicBezTo>
                  <a:close/>
                </a:path>
              </a:pathLst>
            </a:custGeom>
            <a:solidFill>
              <a:srgbClr val="F1D7B1"/>
            </a:solidFill>
          </p:spPr>
          <p:txBody>
            <a:bodyPr/>
            <a:lstStyle/>
            <a:p>
              <a:endParaRPr lang="en-US"/>
            </a:p>
          </p:txBody>
        </p:sp>
        <p:sp>
          <p:nvSpPr>
            <p:cNvPr id="17" name="TextBox 17"/>
            <p:cNvSpPr txBox="1"/>
            <p:nvPr/>
          </p:nvSpPr>
          <p:spPr>
            <a:xfrm>
              <a:off x="0" y="-9525"/>
              <a:ext cx="822559" cy="248322"/>
            </a:xfrm>
            <a:prstGeom prst="rect">
              <a:avLst/>
            </a:prstGeom>
          </p:spPr>
          <p:txBody>
            <a:bodyPr lIns="50800" tIns="50800" rIns="50800" bIns="50800" rtlCol="0" anchor="ctr"/>
            <a:lstStyle/>
            <a:p>
              <a:pPr algn="ctr">
                <a:lnSpc>
                  <a:spcPts val="4879"/>
                </a:lnSpc>
              </a:pPr>
              <a:r>
                <a:rPr lang="en-US" sz="3999" b="1">
                  <a:solidFill>
                    <a:srgbClr val="363E59"/>
                  </a:solidFill>
                  <a:latin typeface="Roboto Condensed Bold"/>
                  <a:ea typeface="Roboto Condensed Bold"/>
                  <a:cs typeface="Roboto Condensed Bold"/>
                  <a:sym typeface="Roboto Condensed Bold"/>
                </a:rPr>
                <a:t>b. Văn bản</a:t>
              </a: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6369346" y="1376362"/>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Freeform 6"/>
          <p:cNvSpPr/>
          <p:nvPr/>
        </p:nvSpPr>
        <p:spPr>
          <a:xfrm flipH="1">
            <a:off x="-867095" y="-811665"/>
            <a:ext cx="7209072" cy="12807606"/>
          </a:xfrm>
          <a:custGeom>
            <a:avLst/>
            <a:gdLst/>
            <a:ahLst/>
            <a:cxnLst/>
            <a:rect l="l" t="t" r="r" b="b"/>
            <a:pathLst>
              <a:path w="7209072" h="12807606">
                <a:moveTo>
                  <a:pt x="7209072" y="0"/>
                </a:moveTo>
                <a:lnTo>
                  <a:pt x="0" y="0"/>
                </a:lnTo>
                <a:lnTo>
                  <a:pt x="0" y="12807606"/>
                </a:lnTo>
                <a:lnTo>
                  <a:pt x="7209072" y="12807606"/>
                </a:lnTo>
                <a:lnTo>
                  <a:pt x="7209072" y="0"/>
                </a:lnTo>
                <a:close/>
              </a:path>
            </a:pathLst>
          </a:custGeom>
          <a:blipFill>
            <a:blip r:embed="rId2"/>
            <a:stretch>
              <a:fillRect/>
            </a:stretch>
          </a:blipFill>
        </p:spPr>
        <p:txBody>
          <a:bodyPr/>
          <a:lstStyle/>
          <a:p>
            <a:endParaRPr lang="en-US"/>
          </a:p>
        </p:txBody>
      </p:sp>
      <p:sp>
        <p:nvSpPr>
          <p:cNvPr id="9" name="TextBox 9"/>
          <p:cNvSpPr txBox="1"/>
          <p:nvPr/>
        </p:nvSpPr>
        <p:spPr>
          <a:xfrm>
            <a:off x="4498426" y="211138"/>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10" name="TextBox 10"/>
          <p:cNvSpPr txBox="1"/>
          <p:nvPr/>
        </p:nvSpPr>
        <p:spPr>
          <a:xfrm>
            <a:off x="5668307" y="1417690"/>
            <a:ext cx="13984219" cy="974672"/>
          </a:xfrm>
          <a:prstGeom prst="rect">
            <a:avLst/>
          </a:prstGeom>
        </p:spPr>
        <p:txBody>
          <a:bodyPr lIns="0" tIns="0" rIns="0" bIns="0" rtlCol="0" anchor="t">
            <a:spAutoFit/>
          </a:bodyPr>
          <a:lstStyle/>
          <a:p>
            <a:pPr algn="l">
              <a:lnSpc>
                <a:spcPts val="7702"/>
              </a:lnSpc>
              <a:spcBef>
                <a:spcPct val="0"/>
              </a:spcBef>
            </a:pPr>
            <a:r>
              <a:rPr lang="en-US" sz="5502">
                <a:solidFill>
                  <a:srgbClr val="394D57"/>
                </a:solidFill>
                <a:latin typeface="#9Slide05 Aphrodite Pro"/>
                <a:ea typeface="#9Slide05 Aphrodite Pro"/>
                <a:cs typeface="#9Slide05 Aphrodite Pro"/>
                <a:sym typeface="#9Slide05 Aphrodite Pro"/>
              </a:rPr>
              <a:t>3.2 Đọc hiểu văn bản</a:t>
            </a:r>
          </a:p>
        </p:txBody>
      </p:sp>
      <p:sp>
        <p:nvSpPr>
          <p:cNvPr id="11" name="TextBox 11"/>
          <p:cNvSpPr txBox="1"/>
          <p:nvPr/>
        </p:nvSpPr>
        <p:spPr>
          <a:xfrm rot="-962251">
            <a:off x="2623215" y="6161904"/>
            <a:ext cx="12679988" cy="2432018"/>
          </a:xfrm>
          <a:prstGeom prst="rect">
            <a:avLst/>
          </a:prstGeom>
        </p:spPr>
        <p:txBody>
          <a:bodyPr lIns="0" tIns="0" rIns="0" bIns="0" rtlCol="0" anchor="t">
            <a:spAutoFit/>
          </a:bodyPr>
          <a:lstStyle/>
          <a:p>
            <a:pPr algn="ctr">
              <a:lnSpc>
                <a:spcPts val="16998"/>
              </a:lnSpc>
            </a:pPr>
            <a:r>
              <a:rPr lang="en-US" sz="16998">
                <a:solidFill>
                  <a:srgbClr val="394D57"/>
                </a:solidFill>
                <a:latin typeface="#9Slide05 Wedding KT"/>
                <a:ea typeface="#9Slide05 Wedding KT"/>
                <a:cs typeface="#9Slide05 Wedding KT"/>
                <a:sym typeface="#9Slide05 Wedding KT"/>
              </a:rPr>
              <a:t>Ra khơi</a:t>
            </a:r>
          </a:p>
        </p:txBody>
      </p:sp>
      <p:sp>
        <p:nvSpPr>
          <p:cNvPr id="13" name="TextBox 13"/>
          <p:cNvSpPr txBox="1"/>
          <p:nvPr/>
        </p:nvSpPr>
        <p:spPr>
          <a:xfrm>
            <a:off x="5390739" y="4121151"/>
            <a:ext cx="5729890" cy="781048"/>
          </a:xfrm>
          <a:prstGeom prst="rect">
            <a:avLst/>
          </a:prstGeom>
        </p:spPr>
        <p:txBody>
          <a:bodyPr lIns="0" tIns="0" rIns="0" bIns="0" rtlCol="0" anchor="t">
            <a:spAutoFit/>
          </a:bodyPr>
          <a:lstStyle/>
          <a:p>
            <a:pPr algn="ctr">
              <a:lnSpc>
                <a:spcPts val="5999"/>
              </a:lnSpc>
            </a:pPr>
            <a:r>
              <a:rPr lang="en-US" sz="5999" b="1">
                <a:solidFill>
                  <a:srgbClr val="394D57"/>
                </a:solidFill>
                <a:latin typeface="Fraunces Bold"/>
                <a:ea typeface="Fraunces Bold"/>
                <a:cs typeface="Fraunces Bold"/>
                <a:sym typeface="Fraunces Bold"/>
              </a:rPr>
              <a:t>CHẶNG 1</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644181" y="2784263"/>
            <a:ext cx="12175357" cy="3240297"/>
            <a:chOff x="0" y="0"/>
            <a:chExt cx="3353331" cy="892441"/>
          </a:xfrm>
        </p:grpSpPr>
        <p:sp>
          <p:nvSpPr>
            <p:cNvPr id="5" name="Freeform 5"/>
            <p:cNvSpPr/>
            <p:nvPr/>
          </p:nvSpPr>
          <p:spPr>
            <a:xfrm>
              <a:off x="0" y="0"/>
              <a:ext cx="3353331" cy="892441"/>
            </a:xfrm>
            <a:custGeom>
              <a:avLst/>
              <a:gdLst/>
              <a:ahLst/>
              <a:cxnLst/>
              <a:rect l="l" t="t" r="r" b="b"/>
              <a:pathLst>
                <a:path w="3353331" h="892441">
                  <a:moveTo>
                    <a:pt x="32429" y="0"/>
                  </a:moveTo>
                  <a:lnTo>
                    <a:pt x="3320901" y="0"/>
                  </a:lnTo>
                  <a:cubicBezTo>
                    <a:pt x="3338812" y="0"/>
                    <a:pt x="3353331" y="14519"/>
                    <a:pt x="3353331" y="32429"/>
                  </a:cubicBezTo>
                  <a:lnTo>
                    <a:pt x="3353331" y="860012"/>
                  </a:lnTo>
                  <a:cubicBezTo>
                    <a:pt x="3353331" y="877922"/>
                    <a:pt x="3338812" y="892441"/>
                    <a:pt x="3320901" y="892441"/>
                  </a:cubicBezTo>
                  <a:lnTo>
                    <a:pt x="32429" y="892441"/>
                  </a:lnTo>
                  <a:cubicBezTo>
                    <a:pt x="14519" y="892441"/>
                    <a:pt x="0" y="877922"/>
                    <a:pt x="0" y="860012"/>
                  </a:cubicBezTo>
                  <a:lnTo>
                    <a:pt x="0" y="32429"/>
                  </a:lnTo>
                  <a:cubicBezTo>
                    <a:pt x="0" y="14519"/>
                    <a:pt x="14519" y="0"/>
                    <a:pt x="32429" y="0"/>
                  </a:cubicBezTo>
                  <a:close/>
                </a:path>
              </a:pathLst>
            </a:custGeom>
            <a:solidFill>
              <a:srgbClr val="F5EDC9"/>
            </a:solidFill>
          </p:spPr>
          <p:txBody>
            <a:bodyPr/>
            <a:lstStyle/>
            <a:p>
              <a:endParaRPr lang="en-US"/>
            </a:p>
          </p:txBody>
        </p:sp>
        <p:sp>
          <p:nvSpPr>
            <p:cNvPr id="6" name="TextBox 6"/>
            <p:cNvSpPr txBox="1"/>
            <p:nvPr/>
          </p:nvSpPr>
          <p:spPr>
            <a:xfrm>
              <a:off x="0" y="0"/>
              <a:ext cx="3353331" cy="892441"/>
            </a:xfrm>
            <a:prstGeom prst="rect">
              <a:avLst/>
            </a:prstGeom>
          </p:spPr>
          <p:txBody>
            <a:bodyPr lIns="50800" tIns="50800" rIns="50800" bIns="50800" rtlCol="0" anchor="ctr"/>
            <a:lstStyle/>
            <a:p>
              <a:pPr algn="ctr">
                <a:lnSpc>
                  <a:spcPts val="2310"/>
                </a:lnSpc>
              </a:pPr>
              <a:endParaRPr/>
            </a:p>
          </p:txBody>
        </p:sp>
      </p:grpSp>
      <p:grpSp>
        <p:nvGrpSpPr>
          <p:cNvPr id="7" name="Group 7"/>
          <p:cNvGrpSpPr/>
          <p:nvPr/>
        </p:nvGrpSpPr>
        <p:grpSpPr>
          <a:xfrm>
            <a:off x="14564677" y="4582478"/>
            <a:ext cx="681038" cy="681038"/>
            <a:chOff x="0" y="0"/>
            <a:chExt cx="908050" cy="908050"/>
          </a:xfrm>
        </p:grpSpPr>
        <p:sp>
          <p:nvSpPr>
            <p:cNvPr id="8" name="Freeform 8"/>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10" name="TextBox 10"/>
          <p:cNvSpPr txBox="1"/>
          <p:nvPr/>
        </p:nvSpPr>
        <p:spPr>
          <a:xfrm>
            <a:off x="383037" y="2843338"/>
            <a:ext cx="12088939" cy="2803524"/>
          </a:xfrm>
          <a:prstGeom prst="rect">
            <a:avLst/>
          </a:prstGeom>
        </p:spPr>
        <p:txBody>
          <a:bodyPr lIns="0" tIns="0" rIns="0" bIns="0" rtlCol="0" anchor="t">
            <a:spAutoFit/>
          </a:bodyPr>
          <a:lstStyle/>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Lớp chia thành 4 nhóm, mỗi nhóm gồm 5 - 7 HS.</a:t>
            </a:r>
          </a:p>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Các nhóm tiến hành thảo luận 5p, thời gian báo cáo 1p/nhóm.</a:t>
            </a:r>
          </a:p>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 Thực hiện bài trên PHT, khuyến khích trang trí phù hợp</a:t>
            </a:r>
          </a:p>
        </p:txBody>
      </p:sp>
      <p:sp>
        <p:nvSpPr>
          <p:cNvPr id="13" name="TextBox 13"/>
          <p:cNvSpPr txBox="1"/>
          <p:nvPr/>
        </p:nvSpPr>
        <p:spPr>
          <a:xfrm>
            <a:off x="383037" y="135116"/>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14" name="TextBox 14"/>
          <p:cNvSpPr txBox="1"/>
          <p:nvPr/>
        </p:nvSpPr>
        <p:spPr>
          <a:xfrm>
            <a:off x="1261496" y="1181196"/>
            <a:ext cx="13984219" cy="94165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3.2 Đọc hiểu văn bản</a:t>
            </a:r>
          </a:p>
        </p:txBody>
      </p:sp>
      <p:grpSp>
        <p:nvGrpSpPr>
          <p:cNvPr id="15" name="Group 15"/>
          <p:cNvGrpSpPr/>
          <p:nvPr/>
        </p:nvGrpSpPr>
        <p:grpSpPr>
          <a:xfrm>
            <a:off x="644181" y="6396034"/>
            <a:ext cx="12175357" cy="3567450"/>
            <a:chOff x="0" y="0"/>
            <a:chExt cx="3353331" cy="982545"/>
          </a:xfrm>
        </p:grpSpPr>
        <p:sp>
          <p:nvSpPr>
            <p:cNvPr id="16" name="Freeform 16"/>
            <p:cNvSpPr/>
            <p:nvPr/>
          </p:nvSpPr>
          <p:spPr>
            <a:xfrm>
              <a:off x="0" y="0"/>
              <a:ext cx="3353331" cy="982545"/>
            </a:xfrm>
            <a:custGeom>
              <a:avLst/>
              <a:gdLst/>
              <a:ahLst/>
              <a:cxnLst/>
              <a:rect l="l" t="t" r="r" b="b"/>
              <a:pathLst>
                <a:path w="3353331" h="982545">
                  <a:moveTo>
                    <a:pt x="32429" y="0"/>
                  </a:moveTo>
                  <a:lnTo>
                    <a:pt x="3320901" y="0"/>
                  </a:lnTo>
                  <a:cubicBezTo>
                    <a:pt x="3338812" y="0"/>
                    <a:pt x="3353331" y="14519"/>
                    <a:pt x="3353331" y="32429"/>
                  </a:cubicBezTo>
                  <a:lnTo>
                    <a:pt x="3353331" y="950116"/>
                  </a:lnTo>
                  <a:cubicBezTo>
                    <a:pt x="3353331" y="968026"/>
                    <a:pt x="3338812" y="982545"/>
                    <a:pt x="3320901" y="982545"/>
                  </a:cubicBezTo>
                  <a:lnTo>
                    <a:pt x="32429" y="982545"/>
                  </a:lnTo>
                  <a:cubicBezTo>
                    <a:pt x="14519" y="982545"/>
                    <a:pt x="0" y="968026"/>
                    <a:pt x="0" y="950116"/>
                  </a:cubicBezTo>
                  <a:lnTo>
                    <a:pt x="0" y="32429"/>
                  </a:lnTo>
                  <a:cubicBezTo>
                    <a:pt x="0" y="14519"/>
                    <a:pt x="14519" y="0"/>
                    <a:pt x="32429" y="0"/>
                  </a:cubicBezTo>
                  <a:close/>
                </a:path>
              </a:pathLst>
            </a:custGeom>
            <a:solidFill>
              <a:srgbClr val="F5EDC9"/>
            </a:solidFill>
          </p:spPr>
          <p:txBody>
            <a:bodyPr/>
            <a:lstStyle/>
            <a:p>
              <a:endParaRPr lang="en-US"/>
            </a:p>
          </p:txBody>
        </p:sp>
        <p:sp>
          <p:nvSpPr>
            <p:cNvPr id="17" name="TextBox 17"/>
            <p:cNvSpPr txBox="1"/>
            <p:nvPr/>
          </p:nvSpPr>
          <p:spPr>
            <a:xfrm>
              <a:off x="0" y="0"/>
              <a:ext cx="3353331" cy="982545"/>
            </a:xfrm>
            <a:prstGeom prst="rect">
              <a:avLst/>
            </a:prstGeom>
          </p:spPr>
          <p:txBody>
            <a:bodyPr lIns="50800" tIns="50800" rIns="50800" bIns="50800" rtlCol="0" anchor="ctr"/>
            <a:lstStyle/>
            <a:p>
              <a:pPr algn="ctr">
                <a:lnSpc>
                  <a:spcPts val="2310"/>
                </a:lnSpc>
              </a:pPr>
              <a:endParaRPr/>
            </a:p>
          </p:txBody>
        </p:sp>
      </p:grpSp>
      <p:sp>
        <p:nvSpPr>
          <p:cNvPr id="18" name="TextBox 18"/>
          <p:cNvSpPr txBox="1"/>
          <p:nvPr/>
        </p:nvSpPr>
        <p:spPr>
          <a:xfrm>
            <a:off x="687390" y="6735135"/>
            <a:ext cx="12088939" cy="2803524"/>
          </a:xfrm>
          <a:prstGeom prst="rect">
            <a:avLst/>
          </a:prstGeom>
        </p:spPr>
        <p:txBody>
          <a:bodyPr lIns="0" tIns="0" rIns="0" bIns="0" rtlCol="0" anchor="t">
            <a:spAutoFit/>
          </a:bodyPr>
          <a:lstStyle/>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Nhóm 1: tìm hiểu về đặc trưng của thơ tám chữ</a:t>
            </a:r>
          </a:p>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Nhóm 2: Tìm hiểu về mạch cảm xúc và kết cấu bài thơ</a:t>
            </a:r>
          </a:p>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Nhóm 3: Tìm hiểu về bố cục bài thơ</a:t>
            </a:r>
          </a:p>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Nhóm 4: Tìm hiểu về cảm hứng chủ đạo của bài thơ</a:t>
            </a:r>
          </a:p>
        </p:txBody>
      </p:sp>
    </p:spTree>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4564677" y="4582478"/>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8" name="TextBox 8"/>
          <p:cNvSpPr txBox="1"/>
          <p:nvPr/>
        </p:nvSpPr>
        <p:spPr>
          <a:xfrm>
            <a:off x="383037" y="135116"/>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9" name="TextBox 9"/>
          <p:cNvSpPr txBox="1"/>
          <p:nvPr/>
        </p:nvSpPr>
        <p:spPr>
          <a:xfrm>
            <a:off x="1261496" y="1181196"/>
            <a:ext cx="13984219" cy="94165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3.2 Đọc hiểu văn bản</a:t>
            </a:r>
          </a:p>
        </p:txBody>
      </p:sp>
      <p:graphicFrame>
        <p:nvGraphicFramePr>
          <p:cNvPr id="10" name="Table 10"/>
          <p:cNvGraphicFramePr>
            <a:graphicFrameLocks noGrp="1"/>
          </p:cNvGraphicFramePr>
          <p:nvPr/>
        </p:nvGraphicFramePr>
        <p:xfrm>
          <a:off x="542912" y="2772284"/>
          <a:ext cx="8971398" cy="5639711"/>
        </p:xfrm>
        <a:graphic>
          <a:graphicData uri="http://schemas.openxmlformats.org/drawingml/2006/table">
            <a:tbl>
              <a:tblPr/>
              <a:tblGrid>
                <a:gridCol w="3643715">
                  <a:extLst>
                    <a:ext uri="{9D8B030D-6E8A-4147-A177-3AD203B41FA5}">
                      <a16:colId xmlns:a16="http://schemas.microsoft.com/office/drawing/2014/main" val="20000"/>
                    </a:ext>
                  </a:extLst>
                </a:gridCol>
                <a:gridCol w="5327683">
                  <a:extLst>
                    <a:ext uri="{9D8B030D-6E8A-4147-A177-3AD203B41FA5}">
                      <a16:colId xmlns:a16="http://schemas.microsoft.com/office/drawing/2014/main" val="20001"/>
                    </a:ext>
                  </a:extLst>
                </a:gridCol>
              </a:tblGrid>
              <a:tr h="80567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Phương diện</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Đặc điểm thơ tám chữ</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extLst>
                  <a:ext uri="{0D108BD9-81ED-4DB2-BD59-A6C34878D82A}">
                    <a16:rowId xmlns:a16="http://schemas.microsoft.com/office/drawing/2014/main" val="10000"/>
                  </a:ext>
                </a:extLst>
              </a:tr>
              <a:tr h="80567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Số chữ / dòng</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1"/>
                  </a:ext>
                </a:extLst>
              </a:tr>
              <a:tr h="80567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Số dòng / khổ</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2"/>
                  </a:ext>
                </a:extLst>
              </a:tr>
              <a:tr h="80567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Cách gieo vần</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3"/>
                  </a:ext>
                </a:extLst>
              </a:tr>
              <a:tr h="80567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Cách ngắt nhịp</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4"/>
                  </a:ext>
                </a:extLst>
              </a:tr>
              <a:tr h="80567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ĐT trữ tình</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5"/>
                  </a:ext>
                </a:extLst>
              </a:tr>
              <a:tr h="80567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Nhân vật trữ tình</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6"/>
                  </a:ext>
                </a:extLst>
              </a:tr>
            </a:tbl>
          </a:graphicData>
        </a:graphic>
      </p:graphicFrame>
      <p:grpSp>
        <p:nvGrpSpPr>
          <p:cNvPr id="11" name="Group 11"/>
          <p:cNvGrpSpPr/>
          <p:nvPr/>
        </p:nvGrpSpPr>
        <p:grpSpPr>
          <a:xfrm>
            <a:off x="5339288" y="6262531"/>
            <a:ext cx="7609424" cy="3676501"/>
            <a:chOff x="0" y="0"/>
            <a:chExt cx="2095784" cy="1012580"/>
          </a:xfrm>
        </p:grpSpPr>
        <p:sp>
          <p:nvSpPr>
            <p:cNvPr id="12" name="Freeform 12"/>
            <p:cNvSpPr/>
            <p:nvPr/>
          </p:nvSpPr>
          <p:spPr>
            <a:xfrm>
              <a:off x="0" y="0"/>
              <a:ext cx="2095784" cy="1012580"/>
            </a:xfrm>
            <a:custGeom>
              <a:avLst/>
              <a:gdLst/>
              <a:ahLst/>
              <a:cxnLst/>
              <a:rect l="l" t="t" r="r" b="b"/>
              <a:pathLst>
                <a:path w="2095784" h="1012580">
                  <a:moveTo>
                    <a:pt x="51888" y="0"/>
                  </a:moveTo>
                  <a:lnTo>
                    <a:pt x="2043896" y="0"/>
                  </a:lnTo>
                  <a:cubicBezTo>
                    <a:pt x="2057657" y="0"/>
                    <a:pt x="2070855" y="5467"/>
                    <a:pt x="2080586" y="15198"/>
                  </a:cubicBezTo>
                  <a:cubicBezTo>
                    <a:pt x="2090317" y="24929"/>
                    <a:pt x="2095784" y="38126"/>
                    <a:pt x="2095784" y="51888"/>
                  </a:cubicBezTo>
                  <a:lnTo>
                    <a:pt x="2095784" y="960692"/>
                  </a:lnTo>
                  <a:cubicBezTo>
                    <a:pt x="2095784" y="989349"/>
                    <a:pt x="2072553" y="1012580"/>
                    <a:pt x="2043896" y="1012580"/>
                  </a:cubicBezTo>
                  <a:lnTo>
                    <a:pt x="51888" y="1012580"/>
                  </a:lnTo>
                  <a:cubicBezTo>
                    <a:pt x="38126" y="1012580"/>
                    <a:pt x="24929" y="1007113"/>
                    <a:pt x="15198" y="997382"/>
                  </a:cubicBezTo>
                  <a:cubicBezTo>
                    <a:pt x="5467" y="987651"/>
                    <a:pt x="0" y="974453"/>
                    <a:pt x="0" y="960692"/>
                  </a:cubicBezTo>
                  <a:lnTo>
                    <a:pt x="0" y="51888"/>
                  </a:lnTo>
                  <a:cubicBezTo>
                    <a:pt x="0" y="23231"/>
                    <a:pt x="23231" y="0"/>
                    <a:pt x="51888" y="0"/>
                  </a:cubicBezTo>
                  <a:close/>
                </a:path>
              </a:pathLst>
            </a:custGeom>
            <a:solidFill>
              <a:srgbClr val="F5EDC9"/>
            </a:solidFill>
          </p:spPr>
          <p:txBody>
            <a:bodyPr/>
            <a:lstStyle/>
            <a:p>
              <a:endParaRPr lang="en-US"/>
            </a:p>
          </p:txBody>
        </p:sp>
        <p:sp>
          <p:nvSpPr>
            <p:cNvPr id="13" name="TextBox 13"/>
            <p:cNvSpPr txBox="1"/>
            <p:nvPr/>
          </p:nvSpPr>
          <p:spPr>
            <a:xfrm>
              <a:off x="0" y="0"/>
              <a:ext cx="2095784" cy="1012580"/>
            </a:xfrm>
            <a:prstGeom prst="rect">
              <a:avLst/>
            </a:prstGeom>
          </p:spPr>
          <p:txBody>
            <a:bodyPr lIns="50800" tIns="50800" rIns="50800" bIns="50800" rtlCol="0" anchor="ctr"/>
            <a:lstStyle/>
            <a:p>
              <a:pPr algn="ctr">
                <a:lnSpc>
                  <a:spcPts val="2310"/>
                </a:lnSpc>
              </a:pPr>
              <a:endParaRPr/>
            </a:p>
          </p:txBody>
        </p:sp>
      </p:grpSp>
      <p:sp>
        <p:nvSpPr>
          <p:cNvPr id="14" name="TextBox 14"/>
          <p:cNvSpPr txBox="1"/>
          <p:nvPr/>
        </p:nvSpPr>
        <p:spPr>
          <a:xfrm>
            <a:off x="5659014" y="6262531"/>
            <a:ext cx="6487307" cy="3498851"/>
          </a:xfrm>
          <a:prstGeom prst="rect">
            <a:avLst/>
          </a:prstGeom>
        </p:spPr>
        <p:txBody>
          <a:bodyPr lIns="0" tIns="0" rIns="0" bIns="0" rtlCol="0" anchor="t">
            <a:spAutoFit/>
          </a:bodyPr>
          <a:lstStyle/>
          <a:p>
            <a:pPr algn="just">
              <a:lnSpc>
                <a:spcPts val="5599"/>
              </a:lnSpc>
            </a:pPr>
            <a:r>
              <a:rPr lang="en-US" sz="3999" b="1">
                <a:solidFill>
                  <a:srgbClr val="363E59"/>
                </a:solidFill>
                <a:latin typeface="Roboto Condensed Bold"/>
                <a:ea typeface="Roboto Condensed Bold"/>
                <a:cs typeface="Roboto Condensed Bold"/>
                <a:sym typeface="Roboto Condensed Bold"/>
              </a:rPr>
              <a:t>Nhóm 2:</a:t>
            </a:r>
          </a:p>
          <a:p>
            <a:pPr marL="863593" lvl="1" indent="-431796" algn="just">
              <a:lnSpc>
                <a:spcPts val="5599"/>
              </a:lnSpc>
              <a:buFont typeface="Arial"/>
              <a:buChar char="•"/>
            </a:pPr>
            <a:r>
              <a:rPr lang="en-US" sz="3999">
                <a:solidFill>
                  <a:srgbClr val="312F84"/>
                </a:solidFill>
                <a:latin typeface="Roboto Condensed"/>
                <a:ea typeface="Roboto Condensed"/>
                <a:cs typeface="Roboto Condensed"/>
                <a:sym typeface="Roboto Condensed"/>
              </a:rPr>
              <a:t>Bài thơ được chia thành </a:t>
            </a:r>
            <a:r>
              <a:rPr lang="en-US" sz="3999">
                <a:solidFill>
                  <a:srgbClr val="363E59"/>
                </a:solidFill>
                <a:latin typeface="Roboto Condensed"/>
                <a:ea typeface="Roboto Condensed"/>
                <a:cs typeface="Roboto Condensed"/>
                <a:sym typeface="Roboto Condensed"/>
              </a:rPr>
              <a:t>mấy phần? </a:t>
            </a:r>
          </a:p>
          <a:p>
            <a:pPr marL="863593" lvl="1" indent="-431796" algn="just">
              <a:lnSpc>
                <a:spcPts val="5599"/>
              </a:lnSpc>
              <a:buFont typeface="Arial"/>
              <a:buChar char="•"/>
            </a:pPr>
            <a:r>
              <a:rPr lang="en-US" sz="3999">
                <a:solidFill>
                  <a:srgbClr val="363E59"/>
                </a:solidFill>
                <a:latin typeface="Roboto Condensed"/>
                <a:ea typeface="Roboto Condensed"/>
                <a:cs typeface="Roboto Condensed"/>
                <a:sym typeface="Roboto Condensed"/>
              </a:rPr>
              <a:t>Nội dung chính của từng phần là gì?</a:t>
            </a:r>
          </a:p>
        </p:txBody>
      </p:sp>
      <p:grpSp>
        <p:nvGrpSpPr>
          <p:cNvPr id="15" name="Group 15"/>
          <p:cNvGrpSpPr/>
          <p:nvPr/>
        </p:nvGrpSpPr>
        <p:grpSpPr>
          <a:xfrm>
            <a:off x="4641785" y="3974031"/>
            <a:ext cx="2494971" cy="845642"/>
            <a:chOff x="0" y="0"/>
            <a:chExt cx="657112" cy="222720"/>
          </a:xfrm>
        </p:grpSpPr>
        <p:sp>
          <p:nvSpPr>
            <p:cNvPr id="16" name="Freeform 16"/>
            <p:cNvSpPr/>
            <p:nvPr/>
          </p:nvSpPr>
          <p:spPr>
            <a:xfrm>
              <a:off x="0" y="0"/>
              <a:ext cx="657112" cy="222720"/>
            </a:xfrm>
            <a:custGeom>
              <a:avLst/>
              <a:gdLst/>
              <a:ahLst/>
              <a:cxnLst/>
              <a:rect l="l" t="t" r="r" b="b"/>
              <a:pathLst>
                <a:path w="657112" h="222720">
                  <a:moveTo>
                    <a:pt x="111360" y="0"/>
                  </a:moveTo>
                  <a:lnTo>
                    <a:pt x="545752" y="0"/>
                  </a:lnTo>
                  <a:cubicBezTo>
                    <a:pt x="607254" y="0"/>
                    <a:pt x="657112" y="49858"/>
                    <a:pt x="657112" y="111360"/>
                  </a:cubicBezTo>
                  <a:lnTo>
                    <a:pt x="657112" y="111360"/>
                  </a:lnTo>
                  <a:cubicBezTo>
                    <a:pt x="657112" y="172863"/>
                    <a:pt x="607254" y="222720"/>
                    <a:pt x="545752" y="222720"/>
                  </a:cubicBezTo>
                  <a:lnTo>
                    <a:pt x="111360" y="222720"/>
                  </a:lnTo>
                  <a:cubicBezTo>
                    <a:pt x="49858" y="222720"/>
                    <a:pt x="0" y="172863"/>
                    <a:pt x="0" y="111360"/>
                  </a:cubicBezTo>
                  <a:lnTo>
                    <a:pt x="0" y="111360"/>
                  </a:lnTo>
                  <a:cubicBezTo>
                    <a:pt x="0" y="49858"/>
                    <a:pt x="49858" y="0"/>
                    <a:pt x="111360" y="0"/>
                  </a:cubicBezTo>
                  <a:close/>
                </a:path>
              </a:pathLst>
            </a:custGeom>
            <a:solidFill>
              <a:srgbClr val="F5EDC9"/>
            </a:solidFill>
          </p:spPr>
          <p:txBody>
            <a:bodyPr/>
            <a:lstStyle/>
            <a:p>
              <a:endParaRPr lang="en-US"/>
            </a:p>
          </p:txBody>
        </p:sp>
        <p:sp>
          <p:nvSpPr>
            <p:cNvPr id="17" name="TextBox 17"/>
            <p:cNvSpPr txBox="1"/>
            <p:nvPr/>
          </p:nvSpPr>
          <p:spPr>
            <a:xfrm>
              <a:off x="0" y="-85725"/>
              <a:ext cx="657112" cy="308445"/>
            </a:xfrm>
            <a:prstGeom prst="rect">
              <a:avLst/>
            </a:prstGeom>
          </p:spPr>
          <p:txBody>
            <a:bodyPr lIns="50800" tIns="50800" rIns="50800" bIns="50800" rtlCol="0" anchor="ctr"/>
            <a:lstStyle/>
            <a:p>
              <a:pPr algn="ctr">
                <a:lnSpc>
                  <a:spcPts val="5600"/>
                </a:lnSpc>
              </a:pPr>
              <a:r>
                <a:rPr lang="en-US" sz="4000" b="1">
                  <a:solidFill>
                    <a:srgbClr val="363E59"/>
                  </a:solidFill>
                  <a:latin typeface="Roboto Condensed Bold"/>
                  <a:ea typeface="Roboto Condensed Bold"/>
                  <a:cs typeface="Roboto Condensed Bold"/>
                  <a:sym typeface="Roboto Condensed Bold"/>
                </a:rPr>
                <a:t>Nhóm 1</a:t>
              </a:r>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4564677" y="4582478"/>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8" name="TextBox 8"/>
          <p:cNvSpPr txBox="1"/>
          <p:nvPr/>
        </p:nvSpPr>
        <p:spPr>
          <a:xfrm>
            <a:off x="383037" y="135116"/>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9" name="TextBox 9"/>
          <p:cNvSpPr txBox="1"/>
          <p:nvPr/>
        </p:nvSpPr>
        <p:spPr>
          <a:xfrm>
            <a:off x="1261496" y="1181196"/>
            <a:ext cx="13984219" cy="94165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3.2 Đọc hiểu văn bản</a:t>
            </a:r>
          </a:p>
        </p:txBody>
      </p:sp>
      <p:grpSp>
        <p:nvGrpSpPr>
          <p:cNvPr id="10" name="Group 10"/>
          <p:cNvGrpSpPr/>
          <p:nvPr/>
        </p:nvGrpSpPr>
        <p:grpSpPr>
          <a:xfrm>
            <a:off x="113997" y="2494652"/>
            <a:ext cx="9030003" cy="3425000"/>
            <a:chOff x="0" y="0"/>
            <a:chExt cx="2487039" cy="943312"/>
          </a:xfrm>
        </p:grpSpPr>
        <p:sp>
          <p:nvSpPr>
            <p:cNvPr id="11" name="Freeform 11"/>
            <p:cNvSpPr/>
            <p:nvPr/>
          </p:nvSpPr>
          <p:spPr>
            <a:xfrm>
              <a:off x="0" y="0"/>
              <a:ext cx="2487039" cy="943312"/>
            </a:xfrm>
            <a:custGeom>
              <a:avLst/>
              <a:gdLst/>
              <a:ahLst/>
              <a:cxnLst/>
              <a:rect l="l" t="t" r="r" b="b"/>
              <a:pathLst>
                <a:path w="2487039" h="943312">
                  <a:moveTo>
                    <a:pt x="43725" y="0"/>
                  </a:moveTo>
                  <a:lnTo>
                    <a:pt x="2443314" y="0"/>
                  </a:lnTo>
                  <a:cubicBezTo>
                    <a:pt x="2454910" y="0"/>
                    <a:pt x="2466032" y="4607"/>
                    <a:pt x="2474232" y="12807"/>
                  </a:cubicBezTo>
                  <a:cubicBezTo>
                    <a:pt x="2482432" y="21007"/>
                    <a:pt x="2487039" y="32128"/>
                    <a:pt x="2487039" y="43725"/>
                  </a:cubicBezTo>
                  <a:lnTo>
                    <a:pt x="2487039" y="899586"/>
                  </a:lnTo>
                  <a:cubicBezTo>
                    <a:pt x="2487039" y="911183"/>
                    <a:pt x="2482432" y="922305"/>
                    <a:pt x="2474232" y="930505"/>
                  </a:cubicBezTo>
                  <a:cubicBezTo>
                    <a:pt x="2466032" y="938705"/>
                    <a:pt x="2454910" y="943312"/>
                    <a:pt x="2443314" y="943312"/>
                  </a:cubicBezTo>
                  <a:lnTo>
                    <a:pt x="43725" y="943312"/>
                  </a:lnTo>
                  <a:cubicBezTo>
                    <a:pt x="19576" y="943312"/>
                    <a:pt x="0" y="923735"/>
                    <a:pt x="0" y="899586"/>
                  </a:cubicBezTo>
                  <a:lnTo>
                    <a:pt x="0" y="43725"/>
                  </a:lnTo>
                  <a:cubicBezTo>
                    <a:pt x="0" y="32128"/>
                    <a:pt x="4607" y="21007"/>
                    <a:pt x="12807" y="12807"/>
                  </a:cubicBezTo>
                  <a:cubicBezTo>
                    <a:pt x="21007" y="4607"/>
                    <a:pt x="32128" y="0"/>
                    <a:pt x="43725" y="0"/>
                  </a:cubicBezTo>
                  <a:close/>
                </a:path>
              </a:pathLst>
            </a:custGeom>
            <a:solidFill>
              <a:srgbClr val="F5EDC9"/>
            </a:solidFill>
          </p:spPr>
          <p:txBody>
            <a:bodyPr/>
            <a:lstStyle/>
            <a:p>
              <a:endParaRPr lang="en-US"/>
            </a:p>
          </p:txBody>
        </p:sp>
        <p:sp>
          <p:nvSpPr>
            <p:cNvPr id="12" name="TextBox 12"/>
            <p:cNvSpPr txBox="1"/>
            <p:nvPr/>
          </p:nvSpPr>
          <p:spPr>
            <a:xfrm>
              <a:off x="0" y="0"/>
              <a:ext cx="2487039" cy="943312"/>
            </a:xfrm>
            <a:prstGeom prst="rect">
              <a:avLst/>
            </a:prstGeom>
          </p:spPr>
          <p:txBody>
            <a:bodyPr lIns="50800" tIns="50800" rIns="50800" bIns="50800" rtlCol="0" anchor="ctr"/>
            <a:lstStyle/>
            <a:p>
              <a:pPr algn="ctr">
                <a:lnSpc>
                  <a:spcPts val="2310"/>
                </a:lnSpc>
              </a:pPr>
              <a:endParaRPr/>
            </a:p>
          </p:txBody>
        </p:sp>
      </p:grpSp>
      <p:sp>
        <p:nvSpPr>
          <p:cNvPr id="13" name="TextBox 13"/>
          <p:cNvSpPr txBox="1"/>
          <p:nvPr/>
        </p:nvSpPr>
        <p:spPr>
          <a:xfrm>
            <a:off x="383037" y="2420800"/>
            <a:ext cx="7832269" cy="3498851"/>
          </a:xfrm>
          <a:prstGeom prst="rect">
            <a:avLst/>
          </a:prstGeom>
        </p:spPr>
        <p:txBody>
          <a:bodyPr lIns="0" tIns="0" rIns="0" bIns="0" rtlCol="0" anchor="t">
            <a:spAutoFit/>
          </a:bodyPr>
          <a:lstStyle/>
          <a:p>
            <a:pPr algn="just">
              <a:lnSpc>
                <a:spcPts val="5599"/>
              </a:lnSpc>
            </a:pPr>
            <a:r>
              <a:rPr lang="en-US" sz="3999" b="1">
                <a:solidFill>
                  <a:srgbClr val="363E59"/>
                </a:solidFill>
                <a:latin typeface="Roboto Condensed Bold"/>
                <a:ea typeface="Roboto Condensed Bold"/>
                <a:cs typeface="Roboto Condensed Bold"/>
                <a:sym typeface="Roboto Condensed Bold"/>
              </a:rPr>
              <a:t>Nhóm 3:</a:t>
            </a:r>
          </a:p>
          <a:p>
            <a:pPr marL="863593" lvl="1" indent="-431796" algn="just">
              <a:lnSpc>
                <a:spcPts val="5599"/>
              </a:lnSpc>
              <a:buFont typeface="Arial"/>
              <a:buChar char="•"/>
            </a:pPr>
            <a:r>
              <a:rPr lang="en-US" sz="3999">
                <a:solidFill>
                  <a:srgbClr val="363E59"/>
                </a:solidFill>
                <a:latin typeface="Roboto Condensed"/>
                <a:ea typeface="Roboto Condensed"/>
                <a:cs typeface="Roboto Condensed"/>
                <a:sym typeface="Roboto Condensed"/>
              </a:rPr>
              <a:t>Bài thơ được sắp xếp theo trật tự không gian hay thời gian? </a:t>
            </a:r>
          </a:p>
          <a:p>
            <a:pPr marL="863593" lvl="1" indent="-431796" algn="just">
              <a:lnSpc>
                <a:spcPts val="5599"/>
              </a:lnSpc>
              <a:buFont typeface="Arial"/>
              <a:buChar char="•"/>
            </a:pPr>
            <a:r>
              <a:rPr lang="en-US" sz="3999">
                <a:solidFill>
                  <a:srgbClr val="363E59"/>
                </a:solidFill>
                <a:latin typeface="Roboto Condensed"/>
                <a:ea typeface="Roboto Condensed"/>
                <a:cs typeface="Roboto Condensed"/>
                <a:sym typeface="Roboto Condensed"/>
              </a:rPr>
              <a:t>Lời thơ tập trung vào điều gì? Từ kết cấu đó gợi lên điều gì?</a:t>
            </a:r>
          </a:p>
        </p:txBody>
      </p:sp>
      <p:grpSp>
        <p:nvGrpSpPr>
          <p:cNvPr id="14" name="Group 14"/>
          <p:cNvGrpSpPr/>
          <p:nvPr/>
        </p:nvGrpSpPr>
        <p:grpSpPr>
          <a:xfrm>
            <a:off x="113997" y="6293803"/>
            <a:ext cx="9030003" cy="3425000"/>
            <a:chOff x="0" y="0"/>
            <a:chExt cx="2487039" cy="943312"/>
          </a:xfrm>
        </p:grpSpPr>
        <p:sp>
          <p:nvSpPr>
            <p:cNvPr id="15" name="Freeform 15"/>
            <p:cNvSpPr/>
            <p:nvPr/>
          </p:nvSpPr>
          <p:spPr>
            <a:xfrm>
              <a:off x="0" y="0"/>
              <a:ext cx="2487039" cy="943312"/>
            </a:xfrm>
            <a:custGeom>
              <a:avLst/>
              <a:gdLst/>
              <a:ahLst/>
              <a:cxnLst/>
              <a:rect l="l" t="t" r="r" b="b"/>
              <a:pathLst>
                <a:path w="2487039" h="943312">
                  <a:moveTo>
                    <a:pt x="43725" y="0"/>
                  </a:moveTo>
                  <a:lnTo>
                    <a:pt x="2443314" y="0"/>
                  </a:lnTo>
                  <a:cubicBezTo>
                    <a:pt x="2454910" y="0"/>
                    <a:pt x="2466032" y="4607"/>
                    <a:pt x="2474232" y="12807"/>
                  </a:cubicBezTo>
                  <a:cubicBezTo>
                    <a:pt x="2482432" y="21007"/>
                    <a:pt x="2487039" y="32128"/>
                    <a:pt x="2487039" y="43725"/>
                  </a:cubicBezTo>
                  <a:lnTo>
                    <a:pt x="2487039" y="899586"/>
                  </a:lnTo>
                  <a:cubicBezTo>
                    <a:pt x="2487039" y="911183"/>
                    <a:pt x="2482432" y="922305"/>
                    <a:pt x="2474232" y="930505"/>
                  </a:cubicBezTo>
                  <a:cubicBezTo>
                    <a:pt x="2466032" y="938705"/>
                    <a:pt x="2454910" y="943312"/>
                    <a:pt x="2443314" y="943312"/>
                  </a:cubicBezTo>
                  <a:lnTo>
                    <a:pt x="43725" y="943312"/>
                  </a:lnTo>
                  <a:cubicBezTo>
                    <a:pt x="19576" y="943312"/>
                    <a:pt x="0" y="923735"/>
                    <a:pt x="0" y="899586"/>
                  </a:cubicBezTo>
                  <a:lnTo>
                    <a:pt x="0" y="43725"/>
                  </a:lnTo>
                  <a:cubicBezTo>
                    <a:pt x="0" y="32128"/>
                    <a:pt x="4607" y="21007"/>
                    <a:pt x="12807" y="12807"/>
                  </a:cubicBezTo>
                  <a:cubicBezTo>
                    <a:pt x="21007" y="4607"/>
                    <a:pt x="32128" y="0"/>
                    <a:pt x="43725" y="0"/>
                  </a:cubicBezTo>
                  <a:close/>
                </a:path>
              </a:pathLst>
            </a:custGeom>
            <a:solidFill>
              <a:srgbClr val="F5EDC9"/>
            </a:solidFill>
          </p:spPr>
          <p:txBody>
            <a:bodyPr/>
            <a:lstStyle/>
            <a:p>
              <a:endParaRPr lang="en-US"/>
            </a:p>
          </p:txBody>
        </p:sp>
        <p:sp>
          <p:nvSpPr>
            <p:cNvPr id="16" name="TextBox 16"/>
            <p:cNvSpPr txBox="1"/>
            <p:nvPr/>
          </p:nvSpPr>
          <p:spPr>
            <a:xfrm>
              <a:off x="0" y="0"/>
              <a:ext cx="2487039" cy="943312"/>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421336" y="6217603"/>
            <a:ext cx="7832269" cy="3498851"/>
          </a:xfrm>
          <a:prstGeom prst="rect">
            <a:avLst/>
          </a:prstGeom>
        </p:spPr>
        <p:txBody>
          <a:bodyPr lIns="0" tIns="0" rIns="0" bIns="0" rtlCol="0" anchor="t">
            <a:spAutoFit/>
          </a:bodyPr>
          <a:lstStyle/>
          <a:p>
            <a:pPr algn="just">
              <a:lnSpc>
                <a:spcPts val="5599"/>
              </a:lnSpc>
            </a:pPr>
            <a:r>
              <a:rPr lang="en-US" sz="3999" b="1">
                <a:solidFill>
                  <a:srgbClr val="363E59"/>
                </a:solidFill>
                <a:latin typeface="Roboto Condensed Bold"/>
                <a:ea typeface="Roboto Condensed Bold"/>
                <a:cs typeface="Roboto Condensed Bold"/>
                <a:sym typeface="Roboto Condensed Bold"/>
              </a:rPr>
              <a:t>Nhóm 4:</a:t>
            </a:r>
          </a:p>
          <a:p>
            <a:pPr marL="863593" lvl="1" indent="-431796" algn="just">
              <a:lnSpc>
                <a:spcPts val="5599"/>
              </a:lnSpc>
              <a:buFont typeface="Arial"/>
              <a:buChar char="•"/>
            </a:pPr>
            <a:r>
              <a:rPr lang="en-US" sz="3999">
                <a:solidFill>
                  <a:srgbClr val="363E59"/>
                </a:solidFill>
                <a:latin typeface="Roboto Condensed"/>
                <a:ea typeface="Roboto Condensed"/>
                <a:cs typeface="Roboto Condensed"/>
                <a:sym typeface="Roboto Condensed"/>
              </a:rPr>
              <a:t>Cảm xúc xuyên suốt bài thơ là gì?</a:t>
            </a:r>
          </a:p>
          <a:p>
            <a:pPr marL="863593" lvl="1" indent="-431796" algn="just">
              <a:lnSpc>
                <a:spcPts val="5599"/>
              </a:lnSpc>
              <a:buFont typeface="Arial"/>
              <a:buChar char="•"/>
            </a:pPr>
            <a:r>
              <a:rPr lang="en-US" sz="3999">
                <a:solidFill>
                  <a:srgbClr val="363E59"/>
                </a:solidFill>
                <a:latin typeface="Roboto Condensed"/>
                <a:ea typeface="Roboto Condensed"/>
                <a:cs typeface="Roboto Condensed"/>
                <a:sym typeface="Roboto Condensed"/>
              </a:rPr>
              <a:t>Cảm xúc đó được thể hiện rõ trong những câu thơ nào?</a:t>
            </a:r>
          </a:p>
          <a:p>
            <a:pPr marL="863593" lvl="1" indent="-431796" algn="just">
              <a:lnSpc>
                <a:spcPts val="5599"/>
              </a:lnSpc>
              <a:buFont typeface="Arial"/>
              <a:buChar char="•"/>
            </a:pPr>
            <a:r>
              <a:rPr lang="en-US" sz="3999">
                <a:solidFill>
                  <a:srgbClr val="363E59"/>
                </a:solidFill>
                <a:latin typeface="Roboto Condensed"/>
                <a:ea typeface="Roboto Condensed"/>
                <a:cs typeface="Roboto Condensed"/>
                <a:sym typeface="Roboto Condensed"/>
              </a:rPr>
              <a:t>Tư tưởng xuyên suốt bài thơ là gì?</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4564677" y="4582478"/>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8" name="TextBox 8"/>
          <p:cNvSpPr txBox="1"/>
          <p:nvPr/>
        </p:nvSpPr>
        <p:spPr>
          <a:xfrm>
            <a:off x="798561" y="144198"/>
            <a:ext cx="12020978" cy="1895395"/>
          </a:xfrm>
          <a:prstGeom prst="rect">
            <a:avLst/>
          </a:prstGeom>
        </p:spPr>
        <p:txBody>
          <a:bodyPr lIns="0" tIns="0" rIns="0" bIns="0" rtlCol="0" anchor="t">
            <a:spAutoFit/>
          </a:bodyPr>
          <a:lstStyle/>
          <a:p>
            <a:pPr algn="l">
              <a:lnSpc>
                <a:spcPts val="7503"/>
              </a:lnSpc>
            </a:pPr>
            <a:r>
              <a:rPr lang="en-US" sz="5002">
                <a:solidFill>
                  <a:srgbClr val="394D57"/>
                </a:solidFill>
                <a:latin typeface="#9Slide05 Aphrodite Pro"/>
                <a:ea typeface="#9Slide05 Aphrodite Pro"/>
                <a:cs typeface="#9Slide05 Aphrodite Pro"/>
                <a:sym typeface="#9Slide05 Aphrodite Pro"/>
              </a:rPr>
              <a:t> 3.2.1 Đặc trưng của thơ tám chữ trong văn bản Q</a:t>
            </a:r>
            <a:r>
              <a:rPr lang="en-US" sz="5002" i="1">
                <a:solidFill>
                  <a:srgbClr val="394D57"/>
                </a:solidFill>
                <a:latin typeface="#9Slide05 Aphrodite Pro"/>
                <a:ea typeface="#9Slide05 Aphrodite Pro"/>
                <a:cs typeface="#9Slide05 Aphrodite Pro"/>
                <a:sym typeface="#9Slide05 Aphrodite Pro"/>
              </a:rPr>
              <a:t>uê hương</a:t>
            </a:r>
          </a:p>
        </p:txBody>
      </p:sp>
      <p:graphicFrame>
        <p:nvGraphicFramePr>
          <p:cNvPr id="9" name="Table 9"/>
          <p:cNvGraphicFramePr>
            <a:graphicFrameLocks noGrp="1"/>
          </p:cNvGraphicFramePr>
          <p:nvPr/>
        </p:nvGraphicFramePr>
        <p:xfrm>
          <a:off x="581068" y="2882527"/>
          <a:ext cx="11874682" cy="6968997"/>
        </p:xfrm>
        <a:graphic>
          <a:graphicData uri="http://schemas.openxmlformats.org/drawingml/2006/table">
            <a:tbl>
              <a:tblPr/>
              <a:tblGrid>
                <a:gridCol w="3439085">
                  <a:extLst>
                    <a:ext uri="{9D8B030D-6E8A-4147-A177-3AD203B41FA5}">
                      <a16:colId xmlns:a16="http://schemas.microsoft.com/office/drawing/2014/main" val="20000"/>
                    </a:ext>
                  </a:extLst>
                </a:gridCol>
                <a:gridCol w="8435597">
                  <a:extLst>
                    <a:ext uri="{9D8B030D-6E8A-4147-A177-3AD203B41FA5}">
                      <a16:colId xmlns:a16="http://schemas.microsoft.com/office/drawing/2014/main" val="20001"/>
                    </a:ext>
                  </a:extLst>
                </a:gridCol>
              </a:tblGrid>
              <a:tr h="80541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Phương diện</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Đặc điểm thơ tám chữ</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extLst>
                  <a:ext uri="{0D108BD9-81ED-4DB2-BD59-A6C34878D82A}">
                    <a16:rowId xmlns:a16="http://schemas.microsoft.com/office/drawing/2014/main" val="10000"/>
                  </a:ext>
                </a:extLst>
              </a:tr>
              <a:tr h="801195">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Số chữ / dòng</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r>
                        <a:rPr lang="en-US" sz="3800">
                          <a:solidFill>
                            <a:srgbClr val="363E59">
                              <a:alpha val="84706"/>
                            </a:srgbClr>
                          </a:solidFill>
                          <a:latin typeface="Roboto Condensed"/>
                          <a:ea typeface="Roboto Condensed"/>
                          <a:cs typeface="Roboto Condensed"/>
                          <a:sym typeface="Roboto Condensed"/>
                        </a:rPr>
                        <a:t>Mỗi dòng thơ có 8 chữ</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1"/>
                  </a:ext>
                </a:extLst>
              </a:tr>
              <a:tr h="1473075">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Số dòng / khổ</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r>
                        <a:rPr lang="en-US" sz="3800">
                          <a:solidFill>
                            <a:srgbClr val="363E59">
                              <a:alpha val="84706"/>
                            </a:srgbClr>
                          </a:solidFill>
                          <a:latin typeface="Roboto Condensed"/>
                          <a:ea typeface="Roboto Condensed"/>
                          <a:cs typeface="Roboto Condensed"/>
                          <a:sym typeface="Roboto Condensed"/>
                        </a:rPr>
                        <a:t>Số dòng không hạn định (có khổ 2 dòng, khổ 6 dòng, 8 dòng, 4 dòng, …)</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2"/>
                  </a:ext>
                </a:extLst>
              </a:tr>
              <a:tr h="1473075">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Cách gieo vần</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r>
                        <a:rPr lang="en-US" sz="3800">
                          <a:solidFill>
                            <a:srgbClr val="363E59">
                              <a:alpha val="84706"/>
                            </a:srgbClr>
                          </a:solidFill>
                          <a:latin typeface="Roboto Condensed"/>
                          <a:ea typeface="Roboto Condensed"/>
                          <a:cs typeface="Roboto Condensed"/>
                          <a:sym typeface="Roboto Condensed"/>
                        </a:rPr>
                        <a:t>gieo vần chân liền (sông - hồng, giang - làng, trắng - nắng, xăm - nằm)</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3"/>
                  </a:ext>
                </a:extLst>
              </a:tr>
              <a:tr h="80541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Cách ngắt nhịp</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r>
                        <a:rPr lang="en-US" sz="3800">
                          <a:solidFill>
                            <a:srgbClr val="363E59">
                              <a:alpha val="84706"/>
                            </a:srgbClr>
                          </a:solidFill>
                          <a:latin typeface="Roboto Condensed"/>
                          <a:ea typeface="Roboto Condensed"/>
                          <a:cs typeface="Roboto Condensed"/>
                          <a:sym typeface="Roboto Condensed"/>
                        </a:rPr>
                        <a:t>đa dạng, linh hoạt (3/5, 3/3/3, 4/4,3/2/4 …)</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4"/>
                  </a:ext>
                </a:extLst>
              </a:tr>
              <a:tr h="80541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ĐT trữ tình</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r>
                        <a:rPr lang="en-US" sz="3800">
                          <a:solidFill>
                            <a:srgbClr val="363E59">
                              <a:alpha val="84706"/>
                            </a:srgbClr>
                          </a:solidFill>
                          <a:latin typeface="Roboto Condensed"/>
                          <a:ea typeface="Roboto Condensed"/>
                          <a:cs typeface="Roboto Condensed"/>
                          <a:sym typeface="Roboto Condensed"/>
                        </a:rPr>
                        <a:t>Làng</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5"/>
                  </a:ext>
                </a:extLst>
              </a:tr>
              <a:tr h="805413">
                <a:tc>
                  <a:txBody>
                    <a:bodyPr/>
                    <a:lstStyle/>
                    <a:p>
                      <a:pPr algn="ctr">
                        <a:lnSpc>
                          <a:spcPts val="5320"/>
                        </a:lnSpc>
                        <a:defRPr/>
                      </a:pPr>
                      <a:r>
                        <a:rPr lang="en-US" sz="3800" b="1">
                          <a:solidFill>
                            <a:srgbClr val="363E59">
                              <a:alpha val="84706"/>
                            </a:srgbClr>
                          </a:solidFill>
                          <a:latin typeface="Roboto Condensed Bold"/>
                          <a:ea typeface="Roboto Condensed Bold"/>
                          <a:cs typeface="Roboto Condensed Bold"/>
                          <a:sym typeface="Roboto Condensed Bold"/>
                        </a:rPr>
                        <a:t>Nhân vật trữ tình</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5EDC9">
                        <a:alpha val="84706"/>
                      </a:srgbClr>
                    </a:solidFill>
                  </a:tcPr>
                </a:tc>
                <a:tc>
                  <a:txBody>
                    <a:bodyPr/>
                    <a:lstStyle/>
                    <a:p>
                      <a:pPr algn="ctr">
                        <a:lnSpc>
                          <a:spcPts val="5320"/>
                        </a:lnSpc>
                        <a:defRPr/>
                      </a:pPr>
                      <a:r>
                        <a:rPr lang="en-US" sz="3800">
                          <a:solidFill>
                            <a:srgbClr val="363E59">
                              <a:alpha val="84706"/>
                            </a:srgbClr>
                          </a:solidFill>
                          <a:latin typeface="Roboto Condensed"/>
                          <a:ea typeface="Roboto Condensed"/>
                          <a:cs typeface="Roboto Condensed"/>
                          <a:sym typeface="Roboto Condensed"/>
                        </a:rPr>
                        <a:t>Tôi</a:t>
                      </a:r>
                      <a:endParaRPr lang="en-US" sz="1100"/>
                    </a:p>
                  </a:txBody>
                  <a:tcPr marL="28575" marR="28575" marT="28575" marB="28575" anchor="ctr">
                    <a:lnL w="9525" cap="flat" cmpd="sng" algn="ctr">
                      <a:solidFill>
                        <a:srgbClr val="312F84"/>
                      </a:solidFill>
                      <a:prstDash val="solid"/>
                      <a:round/>
                      <a:headEnd type="none" w="med" len="med"/>
                      <a:tailEnd type="none" w="med" len="med"/>
                    </a:lnL>
                    <a:lnR w="9525" cap="flat" cmpd="sng" algn="ctr">
                      <a:solidFill>
                        <a:srgbClr val="312F84"/>
                      </a:solidFill>
                      <a:prstDash val="solid"/>
                      <a:round/>
                      <a:headEnd type="none" w="med" len="med"/>
                      <a:tailEnd type="none" w="med" len="med"/>
                    </a:lnR>
                    <a:lnT w="9525" cap="flat" cmpd="sng" algn="ctr">
                      <a:solidFill>
                        <a:srgbClr val="312F84"/>
                      </a:solidFill>
                      <a:prstDash val="solid"/>
                      <a:round/>
                      <a:headEnd type="none" w="med" len="med"/>
                      <a:tailEnd type="none" w="med" len="med"/>
                    </a:lnT>
                    <a:lnB w="9525" cap="flat" cmpd="sng" algn="ctr">
                      <a:solidFill>
                        <a:srgbClr val="312F84"/>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4564677" y="4582478"/>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8" name="TextBox 8"/>
          <p:cNvSpPr txBox="1"/>
          <p:nvPr/>
        </p:nvSpPr>
        <p:spPr>
          <a:xfrm>
            <a:off x="333949" y="4038600"/>
            <a:ext cx="13713882" cy="3498851"/>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 Phần 1 (2 câu đầu): giới thiệu chung về quê hương.</a:t>
            </a:r>
          </a:p>
          <a:p>
            <a:pPr algn="just">
              <a:lnSpc>
                <a:spcPts val="5599"/>
              </a:lnSpc>
            </a:pPr>
            <a:r>
              <a:rPr lang="en-US" sz="3999">
                <a:solidFill>
                  <a:srgbClr val="363E59"/>
                </a:solidFill>
                <a:latin typeface="Roboto Condensed"/>
                <a:ea typeface="Roboto Condensed"/>
                <a:cs typeface="Roboto Condensed"/>
                <a:sym typeface="Roboto Condensed"/>
              </a:rPr>
              <a:t>+ Phần 2 (6 câu sau): cảnh đoàn thuyền ra khơi đánh cá.</a:t>
            </a:r>
          </a:p>
          <a:p>
            <a:pPr algn="just">
              <a:lnSpc>
                <a:spcPts val="5599"/>
              </a:lnSpc>
            </a:pPr>
            <a:r>
              <a:rPr lang="en-US" sz="3999">
                <a:solidFill>
                  <a:srgbClr val="363E59"/>
                </a:solidFill>
                <a:latin typeface="Roboto Condensed"/>
                <a:ea typeface="Roboto Condensed"/>
                <a:cs typeface="Roboto Condensed"/>
                <a:sym typeface="Roboto Condensed"/>
              </a:rPr>
              <a:t>+ Phần 3 (8 câu tiếp): cảnh đoàn thuyền đánh cá trở về.</a:t>
            </a:r>
          </a:p>
          <a:p>
            <a:pPr algn="just">
              <a:lnSpc>
                <a:spcPts val="5599"/>
              </a:lnSpc>
            </a:pPr>
            <a:r>
              <a:rPr lang="en-US" sz="3999">
                <a:solidFill>
                  <a:srgbClr val="363E59"/>
                </a:solidFill>
                <a:latin typeface="Roboto Condensed"/>
                <a:ea typeface="Roboto Condensed"/>
                <a:cs typeface="Roboto Condensed"/>
                <a:sym typeface="Roboto Condensed"/>
              </a:rPr>
              <a:t>+ Phần 4 (4 câu còn lại): nỗi nhớ quê hương của tác giả.</a:t>
            </a:r>
          </a:p>
          <a:p>
            <a:pPr algn="just">
              <a:lnSpc>
                <a:spcPts val="5599"/>
              </a:lnSpc>
              <a:spcBef>
                <a:spcPct val="0"/>
              </a:spcBef>
            </a:pPr>
            <a:endParaRPr lang="en-US" sz="3999">
              <a:solidFill>
                <a:srgbClr val="363E59"/>
              </a:solidFill>
              <a:latin typeface="Roboto Condensed"/>
              <a:ea typeface="Roboto Condensed"/>
              <a:cs typeface="Roboto Condensed"/>
              <a:sym typeface="Roboto Condensed"/>
            </a:endParaRPr>
          </a:p>
        </p:txBody>
      </p:sp>
      <p:grpSp>
        <p:nvGrpSpPr>
          <p:cNvPr id="9" name="Group 9"/>
          <p:cNvGrpSpPr/>
          <p:nvPr/>
        </p:nvGrpSpPr>
        <p:grpSpPr>
          <a:xfrm>
            <a:off x="4104790" y="7885346"/>
            <a:ext cx="3086100" cy="1056692"/>
            <a:chOff x="0" y="0"/>
            <a:chExt cx="812800" cy="278306"/>
          </a:xfrm>
        </p:grpSpPr>
        <p:sp>
          <p:nvSpPr>
            <p:cNvPr id="10" name="Freeform 10"/>
            <p:cNvSpPr/>
            <p:nvPr/>
          </p:nvSpPr>
          <p:spPr>
            <a:xfrm>
              <a:off x="0" y="0"/>
              <a:ext cx="812800" cy="278306"/>
            </a:xfrm>
            <a:custGeom>
              <a:avLst/>
              <a:gdLst/>
              <a:ahLst/>
              <a:cxnLst/>
              <a:rect l="l" t="t" r="r" b="b"/>
              <a:pathLst>
                <a:path w="812800" h="278306">
                  <a:moveTo>
                    <a:pt x="127941" y="0"/>
                  </a:moveTo>
                  <a:lnTo>
                    <a:pt x="684859" y="0"/>
                  </a:lnTo>
                  <a:cubicBezTo>
                    <a:pt x="718791" y="0"/>
                    <a:pt x="751333" y="13479"/>
                    <a:pt x="775327" y="37473"/>
                  </a:cubicBezTo>
                  <a:cubicBezTo>
                    <a:pt x="799321" y="61467"/>
                    <a:pt x="812800" y="94009"/>
                    <a:pt x="812800" y="127941"/>
                  </a:cubicBezTo>
                  <a:lnTo>
                    <a:pt x="812800" y="150365"/>
                  </a:lnTo>
                  <a:cubicBezTo>
                    <a:pt x="812800" y="184297"/>
                    <a:pt x="799321" y="216839"/>
                    <a:pt x="775327" y="240833"/>
                  </a:cubicBezTo>
                  <a:cubicBezTo>
                    <a:pt x="751333" y="264826"/>
                    <a:pt x="718791" y="278306"/>
                    <a:pt x="684859" y="278306"/>
                  </a:cubicBezTo>
                  <a:lnTo>
                    <a:pt x="127941" y="278306"/>
                  </a:lnTo>
                  <a:cubicBezTo>
                    <a:pt x="94009" y="278306"/>
                    <a:pt x="61467" y="264826"/>
                    <a:pt x="37473" y="240833"/>
                  </a:cubicBezTo>
                  <a:cubicBezTo>
                    <a:pt x="13479" y="216839"/>
                    <a:pt x="0" y="184297"/>
                    <a:pt x="0" y="150365"/>
                  </a:cubicBezTo>
                  <a:lnTo>
                    <a:pt x="0" y="127941"/>
                  </a:lnTo>
                  <a:cubicBezTo>
                    <a:pt x="0" y="94009"/>
                    <a:pt x="13479" y="61467"/>
                    <a:pt x="37473" y="37473"/>
                  </a:cubicBezTo>
                  <a:cubicBezTo>
                    <a:pt x="61467" y="13479"/>
                    <a:pt x="94009" y="0"/>
                    <a:pt x="127941" y="0"/>
                  </a:cubicBezTo>
                  <a:close/>
                </a:path>
              </a:pathLst>
            </a:custGeom>
            <a:solidFill>
              <a:srgbClr val="EFE0B2"/>
            </a:solidFill>
          </p:spPr>
          <p:txBody>
            <a:bodyPr/>
            <a:lstStyle/>
            <a:p>
              <a:endParaRPr lang="en-US"/>
            </a:p>
          </p:txBody>
        </p:sp>
        <p:sp>
          <p:nvSpPr>
            <p:cNvPr id="11" name="TextBox 11"/>
            <p:cNvSpPr txBox="1"/>
            <p:nvPr/>
          </p:nvSpPr>
          <p:spPr>
            <a:xfrm>
              <a:off x="0" y="-95250"/>
              <a:ext cx="812800" cy="373556"/>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Bố cục</a:t>
              </a:r>
            </a:p>
          </p:txBody>
        </p:sp>
      </p:grpSp>
      <p:sp>
        <p:nvSpPr>
          <p:cNvPr id="12" name="TextBox 12"/>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3.2.2 Tìm hiểu bố cục, kết cấu, mạch cảm xúc, cảm hứng chủ đạo của văn bản Quê hương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4564677" y="4582478"/>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8" name="TextBox 8"/>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3.2.2 Tìm hiểu bố cục, kết cấu, mạch cảm xúc, cảm hứng chủ đạo của văn bản Quê hương</a:t>
            </a:r>
          </a:p>
        </p:txBody>
      </p:sp>
      <p:sp>
        <p:nvSpPr>
          <p:cNvPr id="9" name="TextBox 9"/>
          <p:cNvSpPr txBox="1"/>
          <p:nvPr/>
        </p:nvSpPr>
        <p:spPr>
          <a:xfrm>
            <a:off x="798561" y="3828415"/>
            <a:ext cx="9751697" cy="2794001"/>
          </a:xfrm>
          <a:prstGeom prst="rect">
            <a:avLst/>
          </a:prstGeom>
        </p:spPr>
        <p:txBody>
          <a:bodyPr lIns="0" tIns="0" rIns="0" bIns="0" rtlCol="0" anchor="t">
            <a:spAutoFit/>
          </a:bodyPr>
          <a:lstStyle/>
          <a:p>
            <a:pPr algn="just">
              <a:lnSpc>
                <a:spcPts val="5599"/>
              </a:lnSpc>
              <a:spcBef>
                <a:spcPct val="0"/>
              </a:spcBef>
            </a:pPr>
            <a:r>
              <a:rPr lang="en-US" sz="3999">
                <a:solidFill>
                  <a:srgbClr val="363E59"/>
                </a:solidFill>
                <a:latin typeface="Roboto Condensed"/>
                <a:ea typeface="Roboto Condensed"/>
                <a:cs typeface="Roboto Condensed"/>
                <a:sym typeface="Roboto Condensed"/>
              </a:rPr>
              <a:t>Hình tượng quê hương được nhà thơ Tế Hanh thể hiện theo trật tự thời gian (hồi tưởng về quê hương trong quá khứ rồi trở về hiện tại, trong đó tập trung vào việc hồi tưởng)</a:t>
            </a:r>
          </a:p>
        </p:txBody>
      </p:sp>
      <p:grpSp>
        <p:nvGrpSpPr>
          <p:cNvPr id="10" name="Group 10"/>
          <p:cNvGrpSpPr/>
          <p:nvPr/>
        </p:nvGrpSpPr>
        <p:grpSpPr>
          <a:xfrm>
            <a:off x="3414134" y="9258300"/>
            <a:ext cx="3413253" cy="845642"/>
            <a:chOff x="0" y="0"/>
            <a:chExt cx="898964" cy="222720"/>
          </a:xfrm>
        </p:grpSpPr>
        <p:sp>
          <p:nvSpPr>
            <p:cNvPr id="11" name="Freeform 11"/>
            <p:cNvSpPr/>
            <p:nvPr/>
          </p:nvSpPr>
          <p:spPr>
            <a:xfrm>
              <a:off x="0" y="0"/>
              <a:ext cx="898964" cy="222720"/>
            </a:xfrm>
            <a:custGeom>
              <a:avLst/>
              <a:gdLst/>
              <a:ahLst/>
              <a:cxnLst/>
              <a:rect l="l" t="t" r="r" b="b"/>
              <a:pathLst>
                <a:path w="898964" h="222720">
                  <a:moveTo>
                    <a:pt x="111360" y="0"/>
                  </a:moveTo>
                  <a:lnTo>
                    <a:pt x="787604" y="0"/>
                  </a:lnTo>
                  <a:cubicBezTo>
                    <a:pt x="849106" y="0"/>
                    <a:pt x="898964" y="49858"/>
                    <a:pt x="898964" y="111360"/>
                  </a:cubicBezTo>
                  <a:lnTo>
                    <a:pt x="898964" y="111360"/>
                  </a:lnTo>
                  <a:cubicBezTo>
                    <a:pt x="898964" y="172863"/>
                    <a:pt x="849106" y="222720"/>
                    <a:pt x="787604" y="222720"/>
                  </a:cubicBezTo>
                  <a:lnTo>
                    <a:pt x="111360" y="222720"/>
                  </a:lnTo>
                  <a:cubicBezTo>
                    <a:pt x="49858" y="222720"/>
                    <a:pt x="0" y="172863"/>
                    <a:pt x="0" y="111360"/>
                  </a:cubicBezTo>
                  <a:lnTo>
                    <a:pt x="0" y="111360"/>
                  </a:lnTo>
                  <a:cubicBezTo>
                    <a:pt x="0" y="49858"/>
                    <a:pt x="49858" y="0"/>
                    <a:pt x="111360" y="0"/>
                  </a:cubicBezTo>
                  <a:close/>
                </a:path>
              </a:pathLst>
            </a:custGeom>
            <a:solidFill>
              <a:srgbClr val="EFE0B2"/>
            </a:solidFill>
          </p:spPr>
          <p:txBody>
            <a:bodyPr/>
            <a:lstStyle/>
            <a:p>
              <a:endParaRPr lang="en-US"/>
            </a:p>
          </p:txBody>
        </p:sp>
        <p:sp>
          <p:nvSpPr>
            <p:cNvPr id="12" name="TextBox 12"/>
            <p:cNvSpPr txBox="1"/>
            <p:nvPr/>
          </p:nvSpPr>
          <p:spPr>
            <a:xfrm>
              <a:off x="0" y="-85725"/>
              <a:ext cx="898964" cy="308445"/>
            </a:xfrm>
            <a:prstGeom prst="rect">
              <a:avLst/>
            </a:prstGeom>
          </p:spPr>
          <p:txBody>
            <a:bodyPr lIns="50800" tIns="50800" rIns="50800" bIns="50800" rtlCol="0" anchor="ctr"/>
            <a:lstStyle/>
            <a:p>
              <a:pPr algn="ctr">
                <a:lnSpc>
                  <a:spcPts val="5600"/>
                </a:lnSpc>
              </a:pPr>
              <a:r>
                <a:rPr lang="en-US" sz="4000" b="1">
                  <a:solidFill>
                    <a:srgbClr val="363E59"/>
                  </a:solidFill>
                  <a:latin typeface="Roboto Condensed Bold"/>
                  <a:ea typeface="Roboto Condensed Bold"/>
                  <a:cs typeface="Roboto Condensed Bold"/>
                  <a:sym typeface="Roboto Condensed Bold"/>
                </a:rPr>
                <a:t>Kết cấu</a:t>
              </a:r>
            </a:p>
          </p:txBody>
        </p:sp>
      </p:grpSp>
      <p:sp>
        <p:nvSpPr>
          <p:cNvPr id="13" name="Freeform 13"/>
          <p:cNvSpPr/>
          <p:nvPr/>
        </p:nvSpPr>
        <p:spPr>
          <a:xfrm>
            <a:off x="484444" y="6622415"/>
            <a:ext cx="628233" cy="876975"/>
          </a:xfrm>
          <a:custGeom>
            <a:avLst/>
            <a:gdLst/>
            <a:ahLst/>
            <a:cxnLst/>
            <a:rect l="l" t="t" r="r" b="b"/>
            <a:pathLst>
              <a:path w="628233" h="876975">
                <a:moveTo>
                  <a:pt x="0" y="0"/>
                </a:moveTo>
                <a:lnTo>
                  <a:pt x="628233" y="0"/>
                </a:lnTo>
                <a:lnTo>
                  <a:pt x="628233" y="876975"/>
                </a:lnTo>
                <a:lnTo>
                  <a:pt x="0" y="876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367129" y="6984703"/>
            <a:ext cx="8297684" cy="1384301"/>
          </a:xfrm>
          <a:prstGeom prst="rect">
            <a:avLst/>
          </a:prstGeom>
        </p:spPr>
        <p:txBody>
          <a:bodyPr lIns="0" tIns="0" rIns="0" bIns="0" rtlCol="0" anchor="t">
            <a:spAutoFit/>
          </a:bodyPr>
          <a:lstStyle/>
          <a:p>
            <a:pPr algn="just">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Từ đó bộc lộ cảm xúc và tư tưởng của nhà thơ đối với hình tượng ấy.</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476" b="-6476"/>
            </a:stretch>
          </a:blipFill>
        </p:spPr>
        <p:txBody>
          <a:bodyPr/>
          <a:lstStyle/>
          <a:p>
            <a:endParaRPr lang="en-US"/>
          </a:p>
        </p:txBody>
      </p:sp>
      <p:grpSp>
        <p:nvGrpSpPr>
          <p:cNvPr id="3" name="Group 3"/>
          <p:cNvGrpSpPr/>
          <p:nvPr/>
        </p:nvGrpSpPr>
        <p:grpSpPr>
          <a:xfrm>
            <a:off x="2072720" y="0"/>
            <a:ext cx="11341213" cy="3264031"/>
            <a:chOff x="0" y="0"/>
            <a:chExt cx="2986986" cy="859663"/>
          </a:xfrm>
        </p:grpSpPr>
        <p:sp>
          <p:nvSpPr>
            <p:cNvPr id="4" name="Freeform 4"/>
            <p:cNvSpPr/>
            <p:nvPr/>
          </p:nvSpPr>
          <p:spPr>
            <a:xfrm>
              <a:off x="0" y="0"/>
              <a:ext cx="2986986" cy="859663"/>
            </a:xfrm>
            <a:custGeom>
              <a:avLst/>
              <a:gdLst/>
              <a:ahLst/>
              <a:cxnLst/>
              <a:rect l="l" t="t" r="r" b="b"/>
              <a:pathLst>
                <a:path w="2986986" h="859663">
                  <a:moveTo>
                    <a:pt x="34814" y="0"/>
                  </a:moveTo>
                  <a:lnTo>
                    <a:pt x="2952172" y="0"/>
                  </a:lnTo>
                  <a:cubicBezTo>
                    <a:pt x="2971399" y="0"/>
                    <a:pt x="2986986" y="15587"/>
                    <a:pt x="2986986" y="34814"/>
                  </a:cubicBezTo>
                  <a:lnTo>
                    <a:pt x="2986986" y="824848"/>
                  </a:lnTo>
                  <a:cubicBezTo>
                    <a:pt x="2986986" y="834081"/>
                    <a:pt x="2983318" y="842937"/>
                    <a:pt x="2976789" y="849466"/>
                  </a:cubicBezTo>
                  <a:cubicBezTo>
                    <a:pt x="2970260" y="855995"/>
                    <a:pt x="2961405" y="859663"/>
                    <a:pt x="2952172" y="859663"/>
                  </a:cubicBezTo>
                  <a:lnTo>
                    <a:pt x="34814" y="859663"/>
                  </a:lnTo>
                  <a:cubicBezTo>
                    <a:pt x="25581" y="859663"/>
                    <a:pt x="16726" y="855995"/>
                    <a:pt x="10197" y="849466"/>
                  </a:cubicBezTo>
                  <a:cubicBezTo>
                    <a:pt x="3668" y="842937"/>
                    <a:pt x="0" y="834081"/>
                    <a:pt x="0" y="824848"/>
                  </a:cubicBezTo>
                  <a:lnTo>
                    <a:pt x="0" y="34814"/>
                  </a:lnTo>
                  <a:cubicBezTo>
                    <a:pt x="0" y="25581"/>
                    <a:pt x="3668" y="16726"/>
                    <a:pt x="10197" y="10197"/>
                  </a:cubicBezTo>
                  <a:cubicBezTo>
                    <a:pt x="16726" y="3668"/>
                    <a:pt x="25581" y="0"/>
                    <a:pt x="34814" y="0"/>
                  </a:cubicBezTo>
                  <a:close/>
                </a:path>
              </a:pathLst>
            </a:custGeom>
            <a:solidFill>
              <a:srgbClr val="F5EDC9"/>
            </a:solidFill>
          </p:spPr>
          <p:txBody>
            <a:bodyPr/>
            <a:lstStyle/>
            <a:p>
              <a:endParaRPr lang="en-US"/>
            </a:p>
          </p:txBody>
        </p:sp>
        <p:sp>
          <p:nvSpPr>
            <p:cNvPr id="5" name="TextBox 5"/>
            <p:cNvSpPr txBox="1"/>
            <p:nvPr/>
          </p:nvSpPr>
          <p:spPr>
            <a:xfrm>
              <a:off x="0" y="0"/>
              <a:ext cx="2986986" cy="859663"/>
            </a:xfrm>
            <a:prstGeom prst="rect">
              <a:avLst/>
            </a:prstGeom>
          </p:spPr>
          <p:txBody>
            <a:bodyPr lIns="50800" tIns="50800" rIns="50800" bIns="50800" rtlCol="0" anchor="ctr"/>
            <a:lstStyle/>
            <a:p>
              <a:pPr algn="ctr">
                <a:lnSpc>
                  <a:spcPts val="2310"/>
                </a:lnSpc>
              </a:pPr>
              <a:endParaRPr/>
            </a:p>
          </p:txBody>
        </p:sp>
      </p:grpSp>
      <p:sp>
        <p:nvSpPr>
          <p:cNvPr id="6" name="TextBox 6"/>
          <p:cNvSpPr txBox="1"/>
          <p:nvPr/>
        </p:nvSpPr>
        <p:spPr>
          <a:xfrm>
            <a:off x="2300961" y="265989"/>
            <a:ext cx="10874544" cy="2682875"/>
          </a:xfrm>
          <a:prstGeom prst="rect">
            <a:avLst/>
          </a:prstGeom>
        </p:spPr>
        <p:txBody>
          <a:bodyPr lIns="0" tIns="0" rIns="0" bIns="0" rtlCol="0" anchor="t">
            <a:spAutoFit/>
          </a:bodyPr>
          <a:lstStyle/>
          <a:p>
            <a:pPr algn="just">
              <a:lnSpc>
                <a:spcPts val="7000"/>
              </a:lnSpc>
              <a:spcBef>
                <a:spcPct val="0"/>
              </a:spcBef>
            </a:pPr>
            <a:r>
              <a:rPr lang="en-US" sz="5000">
                <a:solidFill>
                  <a:srgbClr val="363E59"/>
                </a:solidFill>
                <a:latin typeface="#9Slide05 ViceroyJF"/>
                <a:ea typeface="#9Slide05 ViceroyJF"/>
                <a:cs typeface="#9Slide05 ViceroyJF"/>
                <a:sym typeface="#9Slide05 ViceroyJF"/>
              </a:rPr>
              <a:t>Video nói lên tình yêu quê hương đất nước của người dân Việt Nam được thể hiện qua nhiều hình thức: có thể là hành động, có thể là những giai điệu tự hào.</a:t>
            </a:r>
          </a:p>
        </p:txBody>
      </p:sp>
      <p:grpSp>
        <p:nvGrpSpPr>
          <p:cNvPr id="7" name="Group 7"/>
          <p:cNvGrpSpPr/>
          <p:nvPr/>
        </p:nvGrpSpPr>
        <p:grpSpPr>
          <a:xfrm>
            <a:off x="4290089" y="3264031"/>
            <a:ext cx="9118751" cy="3991038"/>
            <a:chOff x="0" y="0"/>
            <a:chExt cx="2401646" cy="1051138"/>
          </a:xfrm>
        </p:grpSpPr>
        <p:sp>
          <p:nvSpPr>
            <p:cNvPr id="8" name="Freeform 8"/>
            <p:cNvSpPr/>
            <p:nvPr/>
          </p:nvSpPr>
          <p:spPr>
            <a:xfrm>
              <a:off x="0" y="0"/>
              <a:ext cx="2401646" cy="1051137"/>
            </a:xfrm>
            <a:custGeom>
              <a:avLst/>
              <a:gdLst/>
              <a:ahLst/>
              <a:cxnLst/>
              <a:rect l="l" t="t" r="r" b="b"/>
              <a:pathLst>
                <a:path w="2401646" h="1051137">
                  <a:moveTo>
                    <a:pt x="43300" y="0"/>
                  </a:moveTo>
                  <a:lnTo>
                    <a:pt x="2358347" y="0"/>
                  </a:lnTo>
                  <a:cubicBezTo>
                    <a:pt x="2369830" y="0"/>
                    <a:pt x="2380844" y="4562"/>
                    <a:pt x="2388964" y="12682"/>
                  </a:cubicBezTo>
                  <a:cubicBezTo>
                    <a:pt x="2397084" y="20802"/>
                    <a:pt x="2401646" y="31816"/>
                    <a:pt x="2401646" y="43300"/>
                  </a:cubicBezTo>
                  <a:lnTo>
                    <a:pt x="2401646" y="1007838"/>
                  </a:lnTo>
                  <a:cubicBezTo>
                    <a:pt x="2401646" y="1031752"/>
                    <a:pt x="2382260" y="1051137"/>
                    <a:pt x="2358347" y="1051137"/>
                  </a:cubicBezTo>
                  <a:lnTo>
                    <a:pt x="43300" y="1051137"/>
                  </a:lnTo>
                  <a:cubicBezTo>
                    <a:pt x="31816" y="1051137"/>
                    <a:pt x="20802" y="1046576"/>
                    <a:pt x="12682" y="1038455"/>
                  </a:cubicBezTo>
                  <a:cubicBezTo>
                    <a:pt x="4562" y="1030335"/>
                    <a:pt x="0" y="1019322"/>
                    <a:pt x="0" y="1007838"/>
                  </a:cubicBezTo>
                  <a:lnTo>
                    <a:pt x="0" y="43300"/>
                  </a:lnTo>
                  <a:cubicBezTo>
                    <a:pt x="0" y="19386"/>
                    <a:pt x="19386" y="0"/>
                    <a:pt x="43300" y="0"/>
                  </a:cubicBezTo>
                  <a:close/>
                </a:path>
              </a:pathLst>
            </a:custGeom>
            <a:solidFill>
              <a:srgbClr val="F5EDC9"/>
            </a:solidFill>
          </p:spPr>
          <p:txBody>
            <a:bodyPr/>
            <a:lstStyle/>
            <a:p>
              <a:endParaRPr lang="en-US"/>
            </a:p>
          </p:txBody>
        </p:sp>
        <p:sp>
          <p:nvSpPr>
            <p:cNvPr id="9" name="TextBox 9"/>
            <p:cNvSpPr txBox="1"/>
            <p:nvPr/>
          </p:nvSpPr>
          <p:spPr>
            <a:xfrm>
              <a:off x="0" y="0"/>
              <a:ext cx="2401646" cy="1051138"/>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4432964" y="3592844"/>
            <a:ext cx="8614939" cy="4454525"/>
          </a:xfrm>
          <a:prstGeom prst="rect">
            <a:avLst/>
          </a:prstGeom>
        </p:spPr>
        <p:txBody>
          <a:bodyPr lIns="0" tIns="0" rIns="0" bIns="0" rtlCol="0" anchor="t">
            <a:spAutoFit/>
          </a:bodyPr>
          <a:lstStyle/>
          <a:p>
            <a:pPr algn="just">
              <a:lnSpc>
                <a:spcPts val="7000"/>
              </a:lnSpc>
            </a:pPr>
            <a:r>
              <a:rPr lang="en-US" sz="5000">
                <a:solidFill>
                  <a:srgbClr val="363E59"/>
                </a:solidFill>
                <a:latin typeface="#9Slide05 ViceroyJF"/>
                <a:ea typeface="#9Slide05 ViceroyJF"/>
                <a:cs typeface="#9Slide05 ViceroyJF"/>
                <a:sym typeface="#9Slide05 ViceroyJF"/>
              </a:rPr>
              <a:t>Tình yêu quê hương, đất nước là mạch nguồn thiêng liêng trong mỗi trái tim mỗi người dân Việt Nam, đây cũng chính là chủ đề của bài 7.</a:t>
            </a:r>
          </a:p>
          <a:p>
            <a:pPr algn="just">
              <a:lnSpc>
                <a:spcPts val="7000"/>
              </a:lnSpc>
              <a:spcBef>
                <a:spcPct val="0"/>
              </a:spcBef>
            </a:pPr>
            <a:endParaRPr lang="en-US" sz="5000">
              <a:solidFill>
                <a:srgbClr val="363E59"/>
              </a:solidFill>
              <a:latin typeface="#9Slide05 ViceroyJF"/>
              <a:ea typeface="#9Slide05 ViceroyJF"/>
              <a:cs typeface="#9Slide05 ViceroyJF"/>
              <a:sym typeface="#9Slide05 ViceroyJF"/>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4564677" y="4582478"/>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8" name="TextBox 8"/>
          <p:cNvSpPr txBox="1"/>
          <p:nvPr/>
        </p:nvSpPr>
        <p:spPr>
          <a:xfrm>
            <a:off x="1028700" y="4137987"/>
            <a:ext cx="9097391" cy="3143251"/>
          </a:xfrm>
          <a:prstGeom prst="rect">
            <a:avLst/>
          </a:prstGeom>
        </p:spPr>
        <p:txBody>
          <a:bodyPr lIns="0" tIns="0" rIns="0" bIns="0" rtlCol="0" anchor="t">
            <a:spAutoFit/>
          </a:bodyPr>
          <a:lstStyle/>
          <a:p>
            <a:pPr algn="just">
              <a:lnSpc>
                <a:spcPts val="6299"/>
              </a:lnSpc>
            </a:pPr>
            <a:r>
              <a:rPr lang="en-US" sz="4499">
                <a:solidFill>
                  <a:srgbClr val="363E59"/>
                </a:solidFill>
                <a:latin typeface="Roboto Condensed"/>
                <a:ea typeface="Roboto Condensed"/>
                <a:cs typeface="Roboto Condensed"/>
                <a:sym typeface="Roboto Condensed"/>
              </a:rPr>
              <a:t>Mạch cảm xúc của bài thơ đi từ niềm tự hào về vẻ đẹp, con người quê hương đến nỗi nhớ quê hương tha thiết.</a:t>
            </a:r>
          </a:p>
          <a:p>
            <a:pPr algn="just">
              <a:lnSpc>
                <a:spcPts val="6299"/>
              </a:lnSpc>
              <a:spcBef>
                <a:spcPct val="0"/>
              </a:spcBef>
            </a:pPr>
            <a:endParaRPr lang="en-US" sz="4499">
              <a:solidFill>
                <a:srgbClr val="363E59"/>
              </a:solidFill>
              <a:latin typeface="Roboto Condensed"/>
              <a:ea typeface="Roboto Condensed"/>
              <a:cs typeface="Roboto Condensed"/>
              <a:sym typeface="Roboto Condensed"/>
            </a:endParaRPr>
          </a:p>
        </p:txBody>
      </p:sp>
      <p:grpSp>
        <p:nvGrpSpPr>
          <p:cNvPr id="9" name="Group 9"/>
          <p:cNvGrpSpPr/>
          <p:nvPr/>
        </p:nvGrpSpPr>
        <p:grpSpPr>
          <a:xfrm>
            <a:off x="2650777" y="8412658"/>
            <a:ext cx="4176610" cy="845642"/>
            <a:chOff x="0" y="0"/>
            <a:chExt cx="1100012" cy="222720"/>
          </a:xfrm>
        </p:grpSpPr>
        <p:sp>
          <p:nvSpPr>
            <p:cNvPr id="10" name="Freeform 10"/>
            <p:cNvSpPr/>
            <p:nvPr/>
          </p:nvSpPr>
          <p:spPr>
            <a:xfrm>
              <a:off x="0" y="0"/>
              <a:ext cx="1100012" cy="222720"/>
            </a:xfrm>
            <a:custGeom>
              <a:avLst/>
              <a:gdLst/>
              <a:ahLst/>
              <a:cxnLst/>
              <a:rect l="l" t="t" r="r" b="b"/>
              <a:pathLst>
                <a:path w="1100012" h="222720">
                  <a:moveTo>
                    <a:pt x="94536" y="0"/>
                  </a:moveTo>
                  <a:lnTo>
                    <a:pt x="1005477" y="0"/>
                  </a:lnTo>
                  <a:cubicBezTo>
                    <a:pt x="1057687" y="0"/>
                    <a:pt x="1100012" y="42325"/>
                    <a:pt x="1100012" y="94536"/>
                  </a:cubicBezTo>
                  <a:lnTo>
                    <a:pt x="1100012" y="128185"/>
                  </a:lnTo>
                  <a:cubicBezTo>
                    <a:pt x="1100012" y="153257"/>
                    <a:pt x="1090052" y="177303"/>
                    <a:pt x="1072324" y="195032"/>
                  </a:cubicBezTo>
                  <a:cubicBezTo>
                    <a:pt x="1054595" y="212760"/>
                    <a:pt x="1030549" y="222720"/>
                    <a:pt x="1005477" y="222720"/>
                  </a:cubicBezTo>
                  <a:lnTo>
                    <a:pt x="94536" y="222720"/>
                  </a:lnTo>
                  <a:cubicBezTo>
                    <a:pt x="42325" y="222720"/>
                    <a:pt x="0" y="180395"/>
                    <a:pt x="0" y="128185"/>
                  </a:cubicBezTo>
                  <a:lnTo>
                    <a:pt x="0" y="94536"/>
                  </a:lnTo>
                  <a:cubicBezTo>
                    <a:pt x="0" y="42325"/>
                    <a:pt x="42325" y="0"/>
                    <a:pt x="94536" y="0"/>
                  </a:cubicBezTo>
                  <a:close/>
                </a:path>
              </a:pathLst>
            </a:custGeom>
            <a:solidFill>
              <a:srgbClr val="EFE0B2"/>
            </a:solidFill>
          </p:spPr>
          <p:txBody>
            <a:bodyPr/>
            <a:lstStyle/>
            <a:p>
              <a:endParaRPr lang="en-US"/>
            </a:p>
          </p:txBody>
        </p:sp>
        <p:sp>
          <p:nvSpPr>
            <p:cNvPr id="11" name="TextBox 11"/>
            <p:cNvSpPr txBox="1"/>
            <p:nvPr/>
          </p:nvSpPr>
          <p:spPr>
            <a:xfrm>
              <a:off x="0" y="-85725"/>
              <a:ext cx="1100012" cy="308445"/>
            </a:xfrm>
            <a:prstGeom prst="rect">
              <a:avLst/>
            </a:prstGeom>
          </p:spPr>
          <p:txBody>
            <a:bodyPr lIns="50800" tIns="50800" rIns="50800" bIns="50800" rtlCol="0" anchor="ctr"/>
            <a:lstStyle/>
            <a:p>
              <a:pPr algn="ctr">
                <a:lnSpc>
                  <a:spcPts val="5600"/>
                </a:lnSpc>
              </a:pPr>
              <a:r>
                <a:rPr lang="en-US" sz="4000" b="1">
                  <a:solidFill>
                    <a:srgbClr val="363E59"/>
                  </a:solidFill>
                  <a:latin typeface="Roboto Condensed Bold"/>
                  <a:ea typeface="Roboto Condensed Bold"/>
                  <a:cs typeface="Roboto Condensed Bold"/>
                  <a:sym typeface="Roboto Condensed Bold"/>
                </a:rPr>
                <a:t>Mạch cảm xúc</a:t>
              </a:r>
            </a:p>
          </p:txBody>
        </p:sp>
      </p:grpSp>
      <p:sp>
        <p:nvSpPr>
          <p:cNvPr id="12" name="TextBox 12"/>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3.2.2 Tìm hiểu bố cục, kết cấu, mạch cảm xúc, cảm hứng chủ đạo của văn bản Quê hương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4564677" y="4582478"/>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8" name="TextBox 8"/>
          <p:cNvSpPr txBox="1"/>
          <p:nvPr/>
        </p:nvSpPr>
        <p:spPr>
          <a:xfrm>
            <a:off x="1028700" y="3613969"/>
            <a:ext cx="9097391" cy="4908551"/>
          </a:xfrm>
          <a:prstGeom prst="rect">
            <a:avLst/>
          </a:prstGeom>
        </p:spPr>
        <p:txBody>
          <a:bodyPr lIns="0" tIns="0" rIns="0" bIns="0" rtlCol="0" anchor="t">
            <a:spAutoFit/>
          </a:bodyPr>
          <a:lstStyle/>
          <a:p>
            <a:pPr marL="863593" lvl="1" indent="-431796" algn="just">
              <a:lnSpc>
                <a:spcPts val="5599"/>
              </a:lnSpc>
              <a:buFont typeface="Arial"/>
              <a:buChar char="•"/>
            </a:pPr>
            <a:r>
              <a:rPr lang="en-US" sz="3999">
                <a:solidFill>
                  <a:srgbClr val="363E59"/>
                </a:solidFill>
                <a:latin typeface="Roboto Condensed"/>
                <a:ea typeface="Roboto Condensed"/>
                <a:cs typeface="Roboto Condensed"/>
                <a:sym typeface="Roboto Condensed"/>
              </a:rPr>
              <a:t>Cảm hứng chủ đạo của tác giả thể hiện trong bài thơ: tình yêu quê hương tha thiết. </a:t>
            </a:r>
          </a:p>
          <a:p>
            <a:pPr marL="863593" lvl="1" indent="-431796" algn="just">
              <a:lnSpc>
                <a:spcPts val="5599"/>
              </a:lnSpc>
              <a:buFont typeface="Arial"/>
              <a:buChar char="•"/>
            </a:pPr>
            <a:r>
              <a:rPr lang="en-US" sz="3999">
                <a:solidFill>
                  <a:srgbClr val="363E59"/>
                </a:solidFill>
                <a:latin typeface="Roboto Condensed"/>
                <a:ea typeface="Roboto Condensed"/>
                <a:cs typeface="Roboto Condensed"/>
                <a:sym typeface="Roboto Condensed"/>
              </a:rPr>
              <a:t>Cảm hứng đó được thể hiện rõ nhất ở các câu: </a:t>
            </a:r>
            <a:r>
              <a:rPr lang="en-US" sz="3999" i="1">
                <a:solidFill>
                  <a:srgbClr val="363E59"/>
                </a:solidFill>
                <a:latin typeface="Roboto Condensed Italics"/>
                <a:ea typeface="Roboto Condensed Italics"/>
                <a:cs typeface="Roboto Condensed Italics"/>
                <a:sym typeface="Roboto Condensed Italics"/>
              </a:rPr>
              <a:t>Nay xa cách lòng tôi luôn tưởng nhớ/Tôi thấy nhớ cái mùi nồng mặn quá!</a:t>
            </a:r>
          </a:p>
          <a:p>
            <a:pPr algn="just">
              <a:lnSpc>
                <a:spcPts val="5599"/>
              </a:lnSpc>
              <a:spcBef>
                <a:spcPct val="0"/>
              </a:spcBef>
            </a:pPr>
            <a:endParaRPr lang="en-US" sz="3999" i="1">
              <a:solidFill>
                <a:srgbClr val="363E59"/>
              </a:solidFill>
              <a:latin typeface="Roboto Condensed Italics"/>
              <a:ea typeface="Roboto Condensed Italics"/>
              <a:cs typeface="Roboto Condensed Italics"/>
              <a:sym typeface="Roboto Condensed Italics"/>
            </a:endParaRPr>
          </a:p>
        </p:txBody>
      </p:sp>
      <p:grpSp>
        <p:nvGrpSpPr>
          <p:cNvPr id="9" name="Group 9"/>
          <p:cNvGrpSpPr/>
          <p:nvPr/>
        </p:nvGrpSpPr>
        <p:grpSpPr>
          <a:xfrm>
            <a:off x="2650777" y="8412658"/>
            <a:ext cx="4176610" cy="845642"/>
            <a:chOff x="0" y="0"/>
            <a:chExt cx="1100012" cy="222720"/>
          </a:xfrm>
        </p:grpSpPr>
        <p:sp>
          <p:nvSpPr>
            <p:cNvPr id="10" name="Freeform 10"/>
            <p:cNvSpPr/>
            <p:nvPr/>
          </p:nvSpPr>
          <p:spPr>
            <a:xfrm>
              <a:off x="0" y="0"/>
              <a:ext cx="1100012" cy="222720"/>
            </a:xfrm>
            <a:custGeom>
              <a:avLst/>
              <a:gdLst/>
              <a:ahLst/>
              <a:cxnLst/>
              <a:rect l="l" t="t" r="r" b="b"/>
              <a:pathLst>
                <a:path w="1100012" h="222720">
                  <a:moveTo>
                    <a:pt x="94536" y="0"/>
                  </a:moveTo>
                  <a:lnTo>
                    <a:pt x="1005477" y="0"/>
                  </a:lnTo>
                  <a:cubicBezTo>
                    <a:pt x="1057687" y="0"/>
                    <a:pt x="1100012" y="42325"/>
                    <a:pt x="1100012" y="94536"/>
                  </a:cubicBezTo>
                  <a:lnTo>
                    <a:pt x="1100012" y="128185"/>
                  </a:lnTo>
                  <a:cubicBezTo>
                    <a:pt x="1100012" y="153257"/>
                    <a:pt x="1090052" y="177303"/>
                    <a:pt x="1072324" y="195032"/>
                  </a:cubicBezTo>
                  <a:cubicBezTo>
                    <a:pt x="1054595" y="212760"/>
                    <a:pt x="1030549" y="222720"/>
                    <a:pt x="1005477" y="222720"/>
                  </a:cubicBezTo>
                  <a:lnTo>
                    <a:pt x="94536" y="222720"/>
                  </a:lnTo>
                  <a:cubicBezTo>
                    <a:pt x="42325" y="222720"/>
                    <a:pt x="0" y="180395"/>
                    <a:pt x="0" y="128185"/>
                  </a:cubicBezTo>
                  <a:lnTo>
                    <a:pt x="0" y="94536"/>
                  </a:lnTo>
                  <a:cubicBezTo>
                    <a:pt x="0" y="42325"/>
                    <a:pt x="42325" y="0"/>
                    <a:pt x="94536" y="0"/>
                  </a:cubicBezTo>
                  <a:close/>
                </a:path>
              </a:pathLst>
            </a:custGeom>
            <a:solidFill>
              <a:srgbClr val="EFE0B2"/>
            </a:solidFill>
          </p:spPr>
          <p:txBody>
            <a:bodyPr/>
            <a:lstStyle/>
            <a:p>
              <a:endParaRPr lang="en-US"/>
            </a:p>
          </p:txBody>
        </p:sp>
        <p:sp>
          <p:nvSpPr>
            <p:cNvPr id="11" name="TextBox 11"/>
            <p:cNvSpPr txBox="1"/>
            <p:nvPr/>
          </p:nvSpPr>
          <p:spPr>
            <a:xfrm>
              <a:off x="0" y="-85725"/>
              <a:ext cx="1100012" cy="308445"/>
            </a:xfrm>
            <a:prstGeom prst="rect">
              <a:avLst/>
            </a:prstGeom>
          </p:spPr>
          <p:txBody>
            <a:bodyPr lIns="50800" tIns="50800" rIns="50800" bIns="50800" rtlCol="0" anchor="ctr"/>
            <a:lstStyle/>
            <a:p>
              <a:pPr algn="ctr">
                <a:lnSpc>
                  <a:spcPts val="5600"/>
                </a:lnSpc>
              </a:pPr>
              <a:r>
                <a:rPr lang="en-US" sz="4000" b="1">
                  <a:solidFill>
                    <a:srgbClr val="363E59"/>
                  </a:solidFill>
                  <a:latin typeface="Roboto Condensed Bold"/>
                  <a:ea typeface="Roboto Condensed Bold"/>
                  <a:cs typeface="Roboto Condensed Bold"/>
                  <a:sym typeface="Roboto Condensed Bold"/>
                </a:rPr>
                <a:t>Cảm hứng chủ đạo</a:t>
              </a:r>
            </a:p>
          </p:txBody>
        </p:sp>
      </p:grpSp>
      <p:sp>
        <p:nvSpPr>
          <p:cNvPr id="12" name="TextBox 12"/>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3.2.2 Tìm hiểu bố cục, kết cấu, mạch cảm xúc, cảm hứng chủ đạo của văn bản Quê hương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6369346" y="1376362"/>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8" name="TextBox 8"/>
          <p:cNvSpPr txBox="1"/>
          <p:nvPr/>
        </p:nvSpPr>
        <p:spPr>
          <a:xfrm>
            <a:off x="4498426" y="211138"/>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9" name="TextBox 9"/>
          <p:cNvSpPr txBox="1"/>
          <p:nvPr/>
        </p:nvSpPr>
        <p:spPr>
          <a:xfrm>
            <a:off x="5668307" y="1417690"/>
            <a:ext cx="13984219" cy="974672"/>
          </a:xfrm>
          <a:prstGeom prst="rect">
            <a:avLst/>
          </a:prstGeom>
        </p:spPr>
        <p:txBody>
          <a:bodyPr lIns="0" tIns="0" rIns="0" bIns="0" rtlCol="0" anchor="t">
            <a:spAutoFit/>
          </a:bodyPr>
          <a:lstStyle/>
          <a:p>
            <a:pPr algn="l">
              <a:lnSpc>
                <a:spcPts val="7702"/>
              </a:lnSpc>
              <a:spcBef>
                <a:spcPct val="0"/>
              </a:spcBef>
            </a:pPr>
            <a:r>
              <a:rPr lang="en-US" sz="5502">
                <a:solidFill>
                  <a:srgbClr val="394D57"/>
                </a:solidFill>
                <a:latin typeface="#9Slide05 Aphrodite Pro"/>
                <a:ea typeface="#9Slide05 Aphrodite Pro"/>
                <a:cs typeface="#9Slide05 Aphrodite Pro"/>
                <a:sym typeface="#9Slide05 Aphrodite Pro"/>
              </a:rPr>
              <a:t>3.2 Đọc hiểu văn bản</a:t>
            </a:r>
          </a:p>
        </p:txBody>
      </p:sp>
      <p:sp>
        <p:nvSpPr>
          <p:cNvPr id="10" name="TextBox 10"/>
          <p:cNvSpPr txBox="1"/>
          <p:nvPr/>
        </p:nvSpPr>
        <p:spPr>
          <a:xfrm rot="-962251">
            <a:off x="3056871" y="4936772"/>
            <a:ext cx="12679988" cy="2432018"/>
          </a:xfrm>
          <a:prstGeom prst="rect">
            <a:avLst/>
          </a:prstGeom>
        </p:spPr>
        <p:txBody>
          <a:bodyPr lIns="0" tIns="0" rIns="0" bIns="0" rtlCol="0" anchor="t">
            <a:spAutoFit/>
          </a:bodyPr>
          <a:lstStyle/>
          <a:p>
            <a:pPr algn="ctr">
              <a:lnSpc>
                <a:spcPts val="16998"/>
              </a:lnSpc>
            </a:pPr>
            <a:r>
              <a:rPr lang="en-US" sz="16998">
                <a:solidFill>
                  <a:srgbClr val="394D57"/>
                </a:solidFill>
                <a:latin typeface="#9Slide05 Wedding KT"/>
                <a:ea typeface="#9Slide05 Wedding KT"/>
                <a:cs typeface="#9Slide05 Wedding KT"/>
                <a:sym typeface="#9Slide05 Wedding KT"/>
              </a:rPr>
              <a:t>Vượt sóng</a:t>
            </a:r>
          </a:p>
        </p:txBody>
      </p:sp>
      <p:sp>
        <p:nvSpPr>
          <p:cNvPr id="12" name="TextBox 12"/>
          <p:cNvSpPr txBox="1"/>
          <p:nvPr/>
        </p:nvSpPr>
        <p:spPr>
          <a:xfrm>
            <a:off x="3645923" y="3209925"/>
            <a:ext cx="5729890" cy="781048"/>
          </a:xfrm>
          <a:prstGeom prst="rect">
            <a:avLst/>
          </a:prstGeom>
        </p:spPr>
        <p:txBody>
          <a:bodyPr lIns="0" tIns="0" rIns="0" bIns="0" rtlCol="0" anchor="t">
            <a:spAutoFit/>
          </a:bodyPr>
          <a:lstStyle/>
          <a:p>
            <a:pPr algn="ctr">
              <a:lnSpc>
                <a:spcPts val="5999"/>
              </a:lnSpc>
            </a:pPr>
            <a:r>
              <a:rPr lang="en-US" sz="5999" b="1">
                <a:solidFill>
                  <a:srgbClr val="394D57"/>
                </a:solidFill>
                <a:latin typeface="Fraunces Bold"/>
                <a:ea typeface="Fraunces Bold"/>
                <a:cs typeface="Fraunces Bold"/>
                <a:sym typeface="Fraunces Bold"/>
              </a:rPr>
              <a:t>CHẶNG 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644181" y="2784263"/>
            <a:ext cx="9885287" cy="4036597"/>
            <a:chOff x="0" y="0"/>
            <a:chExt cx="2722601" cy="1111757"/>
          </a:xfrm>
        </p:grpSpPr>
        <p:sp>
          <p:nvSpPr>
            <p:cNvPr id="5" name="Freeform 5"/>
            <p:cNvSpPr/>
            <p:nvPr/>
          </p:nvSpPr>
          <p:spPr>
            <a:xfrm>
              <a:off x="0" y="0"/>
              <a:ext cx="2722600" cy="1111757"/>
            </a:xfrm>
            <a:custGeom>
              <a:avLst/>
              <a:gdLst/>
              <a:ahLst/>
              <a:cxnLst/>
              <a:rect l="l" t="t" r="r" b="b"/>
              <a:pathLst>
                <a:path w="2722600" h="1111757">
                  <a:moveTo>
                    <a:pt x="39942" y="0"/>
                  </a:moveTo>
                  <a:lnTo>
                    <a:pt x="2682659" y="0"/>
                  </a:lnTo>
                  <a:cubicBezTo>
                    <a:pt x="2704718" y="0"/>
                    <a:pt x="2722600" y="17883"/>
                    <a:pt x="2722600" y="39942"/>
                  </a:cubicBezTo>
                  <a:lnTo>
                    <a:pt x="2722600" y="1071815"/>
                  </a:lnTo>
                  <a:cubicBezTo>
                    <a:pt x="2722600" y="1082409"/>
                    <a:pt x="2718392" y="1092568"/>
                    <a:pt x="2710902" y="1100059"/>
                  </a:cubicBezTo>
                  <a:cubicBezTo>
                    <a:pt x="2703411" y="1107549"/>
                    <a:pt x="2693252" y="1111757"/>
                    <a:pt x="2682659" y="1111757"/>
                  </a:cubicBezTo>
                  <a:lnTo>
                    <a:pt x="39942" y="1111757"/>
                  </a:lnTo>
                  <a:cubicBezTo>
                    <a:pt x="29349" y="1111757"/>
                    <a:pt x="19189" y="1107549"/>
                    <a:pt x="11699" y="1100059"/>
                  </a:cubicBezTo>
                  <a:cubicBezTo>
                    <a:pt x="4208" y="1092568"/>
                    <a:pt x="0" y="1082409"/>
                    <a:pt x="0" y="1071815"/>
                  </a:cubicBezTo>
                  <a:lnTo>
                    <a:pt x="0" y="39942"/>
                  </a:lnTo>
                  <a:cubicBezTo>
                    <a:pt x="0" y="29349"/>
                    <a:pt x="4208" y="19189"/>
                    <a:pt x="11699" y="11699"/>
                  </a:cubicBezTo>
                  <a:cubicBezTo>
                    <a:pt x="19189" y="4208"/>
                    <a:pt x="29349" y="0"/>
                    <a:pt x="39942" y="0"/>
                  </a:cubicBezTo>
                  <a:close/>
                </a:path>
              </a:pathLst>
            </a:custGeom>
            <a:solidFill>
              <a:srgbClr val="F5EDC9"/>
            </a:solidFill>
          </p:spPr>
          <p:txBody>
            <a:bodyPr/>
            <a:lstStyle/>
            <a:p>
              <a:endParaRPr lang="en-US"/>
            </a:p>
          </p:txBody>
        </p:sp>
        <p:sp>
          <p:nvSpPr>
            <p:cNvPr id="6" name="TextBox 6"/>
            <p:cNvSpPr txBox="1"/>
            <p:nvPr/>
          </p:nvSpPr>
          <p:spPr>
            <a:xfrm>
              <a:off x="0" y="0"/>
              <a:ext cx="2722601" cy="1111757"/>
            </a:xfrm>
            <a:prstGeom prst="rect">
              <a:avLst/>
            </a:prstGeom>
          </p:spPr>
          <p:txBody>
            <a:bodyPr lIns="50800" tIns="50800" rIns="50800" bIns="50800" rtlCol="0" anchor="ctr"/>
            <a:lstStyle/>
            <a:p>
              <a:pPr algn="ctr">
                <a:lnSpc>
                  <a:spcPts val="2310"/>
                </a:lnSpc>
              </a:pPr>
              <a:endParaRPr/>
            </a:p>
          </p:txBody>
        </p:sp>
      </p:grpSp>
      <p:grpSp>
        <p:nvGrpSpPr>
          <p:cNvPr id="7" name="Group 7"/>
          <p:cNvGrpSpPr/>
          <p:nvPr/>
        </p:nvGrpSpPr>
        <p:grpSpPr>
          <a:xfrm>
            <a:off x="14564677" y="4582478"/>
            <a:ext cx="681038" cy="681038"/>
            <a:chOff x="0" y="0"/>
            <a:chExt cx="908050" cy="908050"/>
          </a:xfrm>
        </p:grpSpPr>
        <p:sp>
          <p:nvSpPr>
            <p:cNvPr id="8" name="Freeform 8"/>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10" name="TextBox 10"/>
          <p:cNvSpPr txBox="1"/>
          <p:nvPr/>
        </p:nvSpPr>
        <p:spPr>
          <a:xfrm>
            <a:off x="383037" y="2843338"/>
            <a:ext cx="9836402" cy="3508374"/>
          </a:xfrm>
          <a:prstGeom prst="rect">
            <a:avLst/>
          </a:prstGeom>
        </p:spPr>
        <p:txBody>
          <a:bodyPr lIns="0" tIns="0" rIns="0" bIns="0" rtlCol="0" anchor="t">
            <a:spAutoFit/>
          </a:bodyPr>
          <a:lstStyle/>
          <a:p>
            <a:pPr marL="863606" lvl="1" indent="-431803" algn="just">
              <a:lnSpc>
                <a:spcPts val="5600"/>
              </a:lnSpc>
              <a:buFont typeface="Arial"/>
              <a:buChar char="•"/>
            </a:pPr>
            <a:r>
              <a:rPr lang="en-US" sz="4000" spc="-120">
                <a:solidFill>
                  <a:srgbClr val="363E59"/>
                </a:solidFill>
                <a:latin typeface="Roboto Condensed"/>
                <a:ea typeface="Roboto Condensed"/>
                <a:cs typeface="Roboto Condensed"/>
                <a:sym typeface="Roboto Condensed"/>
              </a:rPr>
              <a:t>Lớp chia thành 4 nhóm, mỗi nhóm gồm 5 - 7 HS.</a:t>
            </a:r>
          </a:p>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Các nhóm tiến hành thảo luận 15p, thời gian báo cáo 3p/nhóm.</a:t>
            </a:r>
          </a:p>
          <a:p>
            <a:pPr marL="863606" lvl="1" indent="-431803" algn="just">
              <a:lnSpc>
                <a:spcPts val="5600"/>
              </a:lnSpc>
              <a:buFont typeface="Arial"/>
              <a:buChar char="•"/>
            </a:pPr>
            <a:r>
              <a:rPr lang="en-US" sz="4000">
                <a:solidFill>
                  <a:srgbClr val="363E59"/>
                </a:solidFill>
                <a:latin typeface="Roboto Condensed"/>
                <a:ea typeface="Roboto Condensed"/>
                <a:cs typeface="Roboto Condensed"/>
                <a:sym typeface="Roboto Condensed"/>
              </a:rPr>
              <a:t>Thực hiện bài trên PHT, khuyến khích trang trí phù hợp</a:t>
            </a:r>
          </a:p>
        </p:txBody>
      </p:sp>
      <p:sp>
        <p:nvSpPr>
          <p:cNvPr id="12" name="TextBox 12"/>
          <p:cNvSpPr txBox="1"/>
          <p:nvPr/>
        </p:nvSpPr>
        <p:spPr>
          <a:xfrm>
            <a:off x="383037" y="135116"/>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3. Khám phá văn bản</a:t>
            </a:r>
          </a:p>
        </p:txBody>
      </p:sp>
      <p:sp>
        <p:nvSpPr>
          <p:cNvPr id="13" name="TextBox 13"/>
          <p:cNvSpPr txBox="1"/>
          <p:nvPr/>
        </p:nvSpPr>
        <p:spPr>
          <a:xfrm>
            <a:off x="1261496" y="1382448"/>
            <a:ext cx="13984219" cy="941652"/>
          </a:xfrm>
          <a:prstGeom prst="rect">
            <a:avLst/>
          </a:prstGeom>
        </p:spPr>
        <p:txBody>
          <a:bodyPr lIns="0" tIns="0" rIns="0" bIns="0" rtlCol="0" anchor="t">
            <a:spAutoFit/>
          </a:bodyPr>
          <a:lstStyle/>
          <a:p>
            <a:pPr algn="l">
              <a:lnSpc>
                <a:spcPts val="7422"/>
              </a:lnSpc>
              <a:spcBef>
                <a:spcPct val="0"/>
              </a:spcBef>
            </a:pPr>
            <a:r>
              <a:rPr lang="en-US" sz="5302">
                <a:solidFill>
                  <a:srgbClr val="394D57"/>
                </a:solidFill>
                <a:latin typeface="#9Slide05 Aphrodite Pro"/>
                <a:ea typeface="#9Slide05 Aphrodite Pro"/>
                <a:cs typeface="#9Slide05 Aphrodite Pro"/>
                <a:sym typeface="#9Slide05 Aphrodite Pro"/>
              </a:rPr>
              <a:t>3.2 Đọc hiểu văn bản</a:t>
            </a:r>
          </a:p>
        </p:txBody>
      </p:sp>
      <p:grpSp>
        <p:nvGrpSpPr>
          <p:cNvPr id="14" name="Group 14"/>
          <p:cNvGrpSpPr/>
          <p:nvPr/>
        </p:nvGrpSpPr>
        <p:grpSpPr>
          <a:xfrm>
            <a:off x="644181" y="7478085"/>
            <a:ext cx="9885287" cy="2485399"/>
            <a:chOff x="0" y="0"/>
            <a:chExt cx="2722601" cy="684527"/>
          </a:xfrm>
        </p:grpSpPr>
        <p:sp>
          <p:nvSpPr>
            <p:cNvPr id="15" name="Freeform 15"/>
            <p:cNvSpPr/>
            <p:nvPr/>
          </p:nvSpPr>
          <p:spPr>
            <a:xfrm>
              <a:off x="0" y="0"/>
              <a:ext cx="2722600" cy="684527"/>
            </a:xfrm>
            <a:custGeom>
              <a:avLst/>
              <a:gdLst/>
              <a:ahLst/>
              <a:cxnLst/>
              <a:rect l="l" t="t" r="r" b="b"/>
              <a:pathLst>
                <a:path w="2722600" h="684527">
                  <a:moveTo>
                    <a:pt x="39942" y="0"/>
                  </a:moveTo>
                  <a:lnTo>
                    <a:pt x="2682659" y="0"/>
                  </a:lnTo>
                  <a:cubicBezTo>
                    <a:pt x="2704718" y="0"/>
                    <a:pt x="2722600" y="17883"/>
                    <a:pt x="2722600" y="39942"/>
                  </a:cubicBezTo>
                  <a:lnTo>
                    <a:pt x="2722600" y="644585"/>
                  </a:lnTo>
                  <a:cubicBezTo>
                    <a:pt x="2722600" y="655179"/>
                    <a:pt x="2718392" y="665338"/>
                    <a:pt x="2710902" y="672829"/>
                  </a:cubicBezTo>
                  <a:cubicBezTo>
                    <a:pt x="2703411" y="680319"/>
                    <a:pt x="2693252" y="684527"/>
                    <a:pt x="2682659" y="684527"/>
                  </a:cubicBezTo>
                  <a:lnTo>
                    <a:pt x="39942" y="684527"/>
                  </a:lnTo>
                  <a:cubicBezTo>
                    <a:pt x="29349" y="684527"/>
                    <a:pt x="19189" y="680319"/>
                    <a:pt x="11699" y="672829"/>
                  </a:cubicBezTo>
                  <a:cubicBezTo>
                    <a:pt x="4208" y="665338"/>
                    <a:pt x="0" y="655179"/>
                    <a:pt x="0" y="644585"/>
                  </a:cubicBezTo>
                  <a:lnTo>
                    <a:pt x="0" y="39942"/>
                  </a:lnTo>
                  <a:cubicBezTo>
                    <a:pt x="0" y="29349"/>
                    <a:pt x="4208" y="19189"/>
                    <a:pt x="11699" y="11699"/>
                  </a:cubicBezTo>
                  <a:cubicBezTo>
                    <a:pt x="19189" y="4208"/>
                    <a:pt x="29349" y="0"/>
                    <a:pt x="39942" y="0"/>
                  </a:cubicBezTo>
                  <a:close/>
                </a:path>
              </a:pathLst>
            </a:custGeom>
            <a:solidFill>
              <a:srgbClr val="F5EDC9"/>
            </a:solidFill>
          </p:spPr>
          <p:txBody>
            <a:bodyPr/>
            <a:lstStyle/>
            <a:p>
              <a:endParaRPr lang="en-US"/>
            </a:p>
          </p:txBody>
        </p:sp>
        <p:sp>
          <p:nvSpPr>
            <p:cNvPr id="16" name="TextBox 16"/>
            <p:cNvSpPr txBox="1"/>
            <p:nvPr/>
          </p:nvSpPr>
          <p:spPr>
            <a:xfrm>
              <a:off x="0" y="0"/>
              <a:ext cx="2722601" cy="684527"/>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1028700" y="7628585"/>
            <a:ext cx="8986794" cy="2098674"/>
          </a:xfrm>
          <a:prstGeom prst="rect">
            <a:avLst/>
          </a:prstGeom>
        </p:spPr>
        <p:txBody>
          <a:bodyPr lIns="0" tIns="0" rIns="0" bIns="0" rtlCol="0" anchor="t">
            <a:spAutoFit/>
          </a:bodyPr>
          <a:lstStyle/>
          <a:p>
            <a:pPr algn="just">
              <a:lnSpc>
                <a:spcPts val="5600"/>
              </a:lnSpc>
            </a:pPr>
            <a:r>
              <a:rPr lang="en-US" sz="4000">
                <a:solidFill>
                  <a:srgbClr val="363E59"/>
                </a:solidFill>
                <a:latin typeface="Roboto Condensed"/>
                <a:ea typeface="Roboto Condensed"/>
                <a:cs typeface="Roboto Condensed"/>
                <a:sym typeface="Roboto Condensed"/>
              </a:rPr>
              <a:t>Các nhóm thực hiện bài của nhóm trên giấy phiếu học tập, khuyến khích trang trí phù hợp với nhiệm vụ.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618837" y="1625562"/>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aphicFrame>
        <p:nvGraphicFramePr>
          <p:cNvPr id="7" name="Table 7"/>
          <p:cNvGraphicFramePr>
            <a:graphicFrameLocks noGrp="1"/>
          </p:cNvGraphicFramePr>
          <p:nvPr/>
        </p:nvGraphicFramePr>
        <p:xfrm>
          <a:off x="575205" y="3580308"/>
          <a:ext cx="17137590" cy="6043261"/>
        </p:xfrm>
        <a:graphic>
          <a:graphicData uri="http://schemas.openxmlformats.org/drawingml/2006/table">
            <a:tbl>
              <a:tblPr/>
              <a:tblGrid>
                <a:gridCol w="2706329">
                  <a:extLst>
                    <a:ext uri="{9D8B030D-6E8A-4147-A177-3AD203B41FA5}">
                      <a16:colId xmlns:a16="http://schemas.microsoft.com/office/drawing/2014/main" val="20000"/>
                    </a:ext>
                  </a:extLst>
                </a:gridCol>
                <a:gridCol w="9952180">
                  <a:extLst>
                    <a:ext uri="{9D8B030D-6E8A-4147-A177-3AD203B41FA5}">
                      <a16:colId xmlns:a16="http://schemas.microsoft.com/office/drawing/2014/main" val="20001"/>
                    </a:ext>
                  </a:extLst>
                </a:gridCol>
                <a:gridCol w="4479081">
                  <a:extLst>
                    <a:ext uri="{9D8B030D-6E8A-4147-A177-3AD203B41FA5}">
                      <a16:colId xmlns:a16="http://schemas.microsoft.com/office/drawing/2014/main" val="20002"/>
                    </a:ext>
                  </a:extLst>
                </a:gridCol>
              </a:tblGrid>
              <a:tr h="850449">
                <a:tc>
                  <a:txBody>
                    <a:bodyPr/>
                    <a:lstStyle/>
                    <a:p>
                      <a:pPr algn="ctr">
                        <a:lnSpc>
                          <a:spcPts val="4799"/>
                        </a:lnSpc>
                        <a:defRPr/>
                      </a:pPr>
                      <a:r>
                        <a:rPr lang="en-US" sz="3999" b="1">
                          <a:solidFill>
                            <a:srgbClr val="363E59"/>
                          </a:solidFill>
                          <a:latin typeface="Roboto Condensed Bold"/>
                          <a:ea typeface="Roboto Condensed Bold"/>
                          <a:cs typeface="Roboto Condensed Bold"/>
                          <a:sym typeface="Roboto Condensed Bold"/>
                        </a:rPr>
                        <a:t>Nhiệm vụ</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tc>
                  <a:txBody>
                    <a:bodyPr/>
                    <a:lstStyle/>
                    <a:p>
                      <a:pPr algn="ctr">
                        <a:lnSpc>
                          <a:spcPts val="4799"/>
                        </a:lnSpc>
                        <a:defRPr/>
                      </a:pPr>
                      <a:r>
                        <a:rPr lang="en-US" sz="3999" b="1">
                          <a:solidFill>
                            <a:srgbClr val="363E59"/>
                          </a:solidFill>
                          <a:latin typeface="Roboto Condensed Bold"/>
                          <a:ea typeface="Roboto Condensed Bold"/>
                          <a:cs typeface="Roboto Condensed Bold"/>
                          <a:sym typeface="Roboto Condensed Bold"/>
                        </a:rPr>
                        <a:t>Định hướng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tc>
                  <a:txBody>
                    <a:bodyPr/>
                    <a:lstStyle/>
                    <a:p>
                      <a:pPr algn="ctr">
                        <a:lnSpc>
                          <a:spcPts val="4799"/>
                        </a:lnSpc>
                        <a:defRPr/>
                      </a:pPr>
                      <a:r>
                        <a:rPr lang="en-US" sz="3999" b="1">
                          <a:solidFill>
                            <a:srgbClr val="363E59"/>
                          </a:solidFill>
                          <a:latin typeface="Roboto Condensed Bold"/>
                          <a:ea typeface="Roboto Condensed Bold"/>
                          <a:cs typeface="Roboto Condensed Bold"/>
                          <a:sym typeface="Roboto Condensed Bold"/>
                        </a:rPr>
                        <a:t>Nội dung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extLst>
                  <a:ext uri="{0D108BD9-81ED-4DB2-BD59-A6C34878D82A}">
                    <a16:rowId xmlns:a16="http://schemas.microsoft.com/office/drawing/2014/main" val="10000"/>
                  </a:ext>
                </a:extLst>
              </a:tr>
              <a:tr h="784409">
                <a:tc rowSpan="6">
                  <a:txBody>
                    <a:bodyPr/>
                    <a:lstStyle/>
                    <a:p>
                      <a:pPr algn="l">
                        <a:lnSpc>
                          <a:spcPts val="4799"/>
                        </a:lnSpc>
                        <a:defRPr/>
                      </a:pPr>
                      <a:r>
                        <a:rPr lang="en-US" sz="3999" b="1">
                          <a:solidFill>
                            <a:srgbClr val="363E59"/>
                          </a:solidFill>
                          <a:latin typeface="Roboto Condensed Bold"/>
                          <a:ea typeface="Roboto Condensed Bold"/>
                          <a:cs typeface="Roboto Condensed Bold"/>
                          <a:sym typeface="Roboto Condensed Bold"/>
                        </a:rPr>
                        <a:t>Bức tranh quê hương của tác giả Tế Hanh</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tc rowSpan="2">
                  <a:txBody>
                    <a:bodyPr/>
                    <a:lstStyle/>
                    <a:p>
                      <a:pPr algn="just">
                        <a:lnSpc>
                          <a:spcPts val="4799"/>
                        </a:lnSpc>
                        <a:defRPr/>
                      </a:pPr>
                      <a:r>
                        <a:rPr lang="en-US" sz="3999">
                          <a:solidFill>
                            <a:srgbClr val="363E59"/>
                          </a:solidFill>
                          <a:latin typeface="Roboto Condensed"/>
                          <a:ea typeface="Roboto Condensed"/>
                          <a:cs typeface="Roboto Condensed"/>
                          <a:sym typeface="Roboto Condensed"/>
                        </a:rPr>
                        <a:t>Chép những câu thơ giới thiệu chung về quê hương tác giả (nghề nghiệp của làng, vị trí địa lí).</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tcPr>
                </a:tc>
                <a:tc rowSpan="6">
                  <a:txBody>
                    <a:bodyPr/>
                    <a:lstStyle/>
                    <a:p>
                      <a:pPr algn="just">
                        <a:lnSpc>
                          <a:spcPts val="47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1879">
                <a:tc vMerge="1">
                  <a:txBody>
                    <a:bodyPr/>
                    <a:lstStyle/>
                    <a:p>
                      <a:pPr algn="l">
                        <a:lnSpc>
                          <a:spcPts val="4799"/>
                        </a:lnSpc>
                        <a:defRPr/>
                      </a:pPr>
                      <a:r>
                        <a:rPr lang="en-US" sz="3999" b="1">
                          <a:solidFill>
                            <a:srgbClr val="363E59"/>
                          </a:solidFill>
                          <a:latin typeface="Roboto Condensed Bold"/>
                          <a:ea typeface="Roboto Condensed Bold"/>
                          <a:cs typeface="Roboto Condensed Bold"/>
                          <a:sym typeface="Roboto Condensed Bold"/>
                        </a:rPr>
                        <a:t>Bức tranh quê hương của tác giả Tế Hanh</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tc vMerge="1">
                  <a:txBody>
                    <a:bodyPr/>
                    <a:lstStyle/>
                    <a:p>
                      <a:pPr algn="just">
                        <a:lnSpc>
                          <a:spcPts val="4799"/>
                        </a:lnSpc>
                        <a:defRPr/>
                      </a:pPr>
                      <a:r>
                        <a:rPr lang="en-US" sz="3999">
                          <a:solidFill>
                            <a:srgbClr val="363E59"/>
                          </a:solidFill>
                          <a:latin typeface="Roboto Condensed"/>
                          <a:ea typeface="Roboto Condensed"/>
                          <a:cs typeface="Roboto Condensed"/>
                          <a:sym typeface="Roboto Condensed"/>
                        </a:rPr>
                        <a:t>Chép những câu thơ giới thiệu chung về quê hương tác giả (nghề nghiệp của làng, vị trí địa lí).</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tcPr>
                </a:tc>
                <a:tc vMerge="1">
                  <a:txBody>
                    <a:bodyPr/>
                    <a:lstStyle/>
                    <a:p>
                      <a:pPr algn="just">
                        <a:lnSpc>
                          <a:spcPts val="47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52091">
                <a:tc vMerge="1">
                  <a:txBody>
                    <a:bodyPr/>
                    <a:lstStyle/>
                    <a:p>
                      <a:pPr algn="l">
                        <a:lnSpc>
                          <a:spcPts val="4799"/>
                        </a:lnSpc>
                        <a:defRPr/>
                      </a:pPr>
                      <a:r>
                        <a:rPr lang="en-US" sz="3999" b="1">
                          <a:solidFill>
                            <a:srgbClr val="363E59"/>
                          </a:solidFill>
                          <a:latin typeface="Roboto Condensed Bold"/>
                          <a:ea typeface="Roboto Condensed Bold"/>
                          <a:cs typeface="Roboto Condensed Bold"/>
                          <a:sym typeface="Roboto Condensed Bold"/>
                        </a:rPr>
                        <a:t>Bức tranh quê hương của tác giả Tế Hanh</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tc rowSpan="2">
                  <a:txBody>
                    <a:bodyPr/>
                    <a:lstStyle/>
                    <a:p>
                      <a:pPr algn="just">
                        <a:lnSpc>
                          <a:spcPts val="4799"/>
                        </a:lnSpc>
                        <a:defRPr/>
                      </a:pPr>
                      <a:r>
                        <a:rPr lang="en-US" sz="3999">
                          <a:solidFill>
                            <a:srgbClr val="363E59"/>
                          </a:solidFill>
                          <a:latin typeface="Roboto Condensed"/>
                          <a:ea typeface="Roboto Condensed"/>
                          <a:cs typeface="Roboto Condensed"/>
                          <a:sym typeface="Roboto Condensed"/>
                        </a:rPr>
                        <a:t>Nhận xét khái quát về làng quê của tác giả.</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tcPr>
                </a:tc>
                <a:tc vMerge="1">
                  <a:txBody>
                    <a:bodyPr/>
                    <a:lstStyle/>
                    <a:p>
                      <a:pPr algn="just">
                        <a:lnSpc>
                          <a:spcPts val="47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vMerge="1">
                  <a:txBody>
                    <a:bodyPr/>
                    <a:lstStyle/>
                    <a:p>
                      <a:pPr algn="l">
                        <a:lnSpc>
                          <a:spcPts val="4799"/>
                        </a:lnSpc>
                        <a:defRPr/>
                      </a:pPr>
                      <a:r>
                        <a:rPr lang="en-US" sz="3999" b="1">
                          <a:solidFill>
                            <a:srgbClr val="363E59"/>
                          </a:solidFill>
                          <a:latin typeface="Roboto Condensed Bold"/>
                          <a:ea typeface="Roboto Condensed Bold"/>
                          <a:cs typeface="Roboto Condensed Bold"/>
                          <a:sym typeface="Roboto Condensed Bold"/>
                        </a:rPr>
                        <a:t>Bức tranh quê hương của tác giả Tế Hanh</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tc vMerge="1">
                  <a:txBody>
                    <a:bodyPr/>
                    <a:lstStyle/>
                    <a:p>
                      <a:pPr algn="just">
                        <a:lnSpc>
                          <a:spcPts val="4799"/>
                        </a:lnSpc>
                        <a:defRPr/>
                      </a:pPr>
                      <a:r>
                        <a:rPr lang="en-US" sz="3999">
                          <a:solidFill>
                            <a:srgbClr val="363E59"/>
                          </a:solidFill>
                          <a:latin typeface="Roboto Condensed"/>
                          <a:ea typeface="Roboto Condensed"/>
                          <a:cs typeface="Roboto Condensed"/>
                          <a:sym typeface="Roboto Condensed"/>
                        </a:rPr>
                        <a:t>Nhận xét khái quát về làng quê của tác giả.</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tcPr>
                </a:tc>
                <a:tc vMerge="1">
                  <a:txBody>
                    <a:bodyPr/>
                    <a:lstStyle/>
                    <a:p>
                      <a:pPr algn="just">
                        <a:lnSpc>
                          <a:spcPts val="47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766483">
                <a:tc vMerge="1">
                  <a:txBody>
                    <a:bodyPr/>
                    <a:lstStyle/>
                    <a:p>
                      <a:pPr algn="l">
                        <a:lnSpc>
                          <a:spcPts val="4799"/>
                        </a:lnSpc>
                        <a:defRPr/>
                      </a:pPr>
                      <a:r>
                        <a:rPr lang="en-US" sz="3999" b="1">
                          <a:solidFill>
                            <a:srgbClr val="363E59"/>
                          </a:solidFill>
                          <a:latin typeface="Roboto Condensed Bold"/>
                          <a:ea typeface="Roboto Condensed Bold"/>
                          <a:cs typeface="Roboto Condensed Bold"/>
                          <a:sym typeface="Roboto Condensed Bold"/>
                        </a:rPr>
                        <a:t>Bức tranh quê hương của tác giả Tế Hanh</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tc rowSpan="2">
                  <a:txBody>
                    <a:bodyPr/>
                    <a:lstStyle/>
                    <a:p>
                      <a:pPr algn="just">
                        <a:lnSpc>
                          <a:spcPts val="4799"/>
                        </a:lnSpc>
                        <a:defRPr/>
                      </a:pPr>
                      <a:r>
                        <a:rPr lang="en-US" sz="3999">
                          <a:solidFill>
                            <a:srgbClr val="363E59"/>
                          </a:solidFill>
                          <a:latin typeface="Roboto Condensed"/>
                          <a:ea typeface="Roboto Condensed"/>
                          <a:cs typeface="Roboto Condensed"/>
                          <a:sym typeface="Roboto Condensed"/>
                        </a:rPr>
                        <a:t>Em thích nhất hình ảnh nào trong bài thơ </a:t>
                      </a:r>
                      <a:r>
                        <a:rPr lang="en-US" sz="3999" i="1">
                          <a:solidFill>
                            <a:srgbClr val="363E59"/>
                          </a:solidFill>
                          <a:latin typeface="Roboto Condensed Italics"/>
                          <a:ea typeface="Roboto Condensed Italics"/>
                          <a:cs typeface="Roboto Condensed Italics"/>
                          <a:sym typeface="Roboto Condensed Italics"/>
                        </a:rPr>
                        <a:t>Quê hương</a:t>
                      </a:r>
                      <a:r>
                        <a:rPr lang="en-US" sz="3999">
                          <a:solidFill>
                            <a:srgbClr val="363E59"/>
                          </a:solidFill>
                          <a:latin typeface="Roboto Condensed"/>
                          <a:ea typeface="Roboto Condensed"/>
                          <a:cs typeface="Roboto Condensed"/>
                          <a:sym typeface="Roboto Condensed"/>
                        </a:rPr>
                        <a:t>? Vì sao?</a:t>
                      </a:r>
                      <a:endParaRPr lang="en-US" sz="1100"/>
                    </a:p>
                    <a:p>
                      <a:pPr algn="just">
                        <a:lnSpc>
                          <a:spcPts val="4799"/>
                        </a:lnSpc>
                      </a:pPr>
                      <a:r>
                        <a:rPr lang="en-US" sz="3999">
                          <a:solidFill>
                            <a:srgbClr val="363E59"/>
                          </a:solidFill>
                          <a:latin typeface="Roboto Condensed"/>
                          <a:ea typeface="Roboto Condensed"/>
                          <a:cs typeface="Roboto Condensed"/>
                          <a:sym typeface="Roboto Condensed"/>
                        </a:rPr>
                        <a:t>Vẽ một bức tranh miêu tả vẻ đẹp của quê hương tác giả thông qua lời bài thơ </a:t>
                      </a:r>
                      <a:r>
                        <a:rPr lang="en-US" sz="3999" i="1">
                          <a:solidFill>
                            <a:srgbClr val="363E59"/>
                          </a:solidFill>
                          <a:latin typeface="Roboto Condensed Italics"/>
                          <a:ea typeface="Roboto Condensed Italics"/>
                          <a:cs typeface="Roboto Condensed Italics"/>
                          <a:sym typeface="Roboto Condensed Italics"/>
                        </a:rPr>
                        <a:t>Quê hương</a:t>
                      </a:r>
                      <a:r>
                        <a:rPr lang="en-US" sz="3999">
                          <a:solidFill>
                            <a:srgbClr val="363E59"/>
                          </a:solidFill>
                          <a:latin typeface="Roboto Condensed"/>
                          <a:ea typeface="Roboto Condensed"/>
                          <a:cs typeface="Roboto Condensed"/>
                          <a:sym typeface="Roboto Condensed"/>
                        </a:rPr>
                        <a:t>.</a:t>
                      </a:r>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tcPr>
                </a:tc>
                <a:tc vMerge="1">
                  <a:txBody>
                    <a:bodyPr/>
                    <a:lstStyle/>
                    <a:p>
                      <a:pPr algn="just">
                        <a:lnSpc>
                          <a:spcPts val="47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0">
                <a:tc vMerge="1">
                  <a:txBody>
                    <a:bodyPr/>
                    <a:lstStyle/>
                    <a:p>
                      <a:pPr algn="l">
                        <a:lnSpc>
                          <a:spcPts val="4799"/>
                        </a:lnSpc>
                        <a:defRPr/>
                      </a:pPr>
                      <a:r>
                        <a:rPr lang="en-US" sz="3999" b="1">
                          <a:solidFill>
                            <a:srgbClr val="363E59"/>
                          </a:solidFill>
                          <a:latin typeface="Roboto Condensed Bold"/>
                          <a:ea typeface="Roboto Condensed Bold"/>
                          <a:cs typeface="Roboto Condensed Bold"/>
                          <a:sym typeface="Roboto Condensed Bold"/>
                        </a:rPr>
                        <a:t>Bức tranh quê hương của tác giả Tế Hanh</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solidFill>
                  </a:tcPr>
                </a:tc>
                <a:tc vMerge="1">
                  <a:txBody>
                    <a:bodyPr/>
                    <a:lstStyle/>
                    <a:p>
                      <a:pPr algn="just">
                        <a:lnSpc>
                          <a:spcPts val="4799"/>
                        </a:lnSpc>
                        <a:defRPr/>
                      </a:pPr>
                      <a:r>
                        <a:rPr lang="en-US" sz="3999">
                          <a:solidFill>
                            <a:srgbClr val="363E59"/>
                          </a:solidFill>
                          <a:latin typeface="Roboto Condensed"/>
                          <a:ea typeface="Roboto Condensed"/>
                          <a:cs typeface="Roboto Condensed"/>
                          <a:sym typeface="Roboto Condensed"/>
                        </a:rPr>
                        <a:t>Em thích nhất hình ảnh nào trong bài thơ </a:t>
                      </a:r>
                      <a:r>
                        <a:rPr lang="en-US" sz="3999" i="1">
                          <a:solidFill>
                            <a:srgbClr val="363E59"/>
                          </a:solidFill>
                          <a:latin typeface="Roboto Condensed Italics"/>
                          <a:ea typeface="Roboto Condensed Italics"/>
                          <a:cs typeface="Roboto Condensed Italics"/>
                          <a:sym typeface="Roboto Condensed Italics"/>
                        </a:rPr>
                        <a:t>Quê hương</a:t>
                      </a:r>
                      <a:r>
                        <a:rPr lang="en-US" sz="3999">
                          <a:solidFill>
                            <a:srgbClr val="363E59"/>
                          </a:solidFill>
                          <a:latin typeface="Roboto Condensed"/>
                          <a:ea typeface="Roboto Condensed"/>
                          <a:cs typeface="Roboto Condensed"/>
                          <a:sym typeface="Roboto Condensed"/>
                        </a:rPr>
                        <a:t>? Vì sao?</a:t>
                      </a:r>
                      <a:endParaRPr lang="en-US" sz="1100"/>
                    </a:p>
                    <a:p>
                      <a:pPr algn="just">
                        <a:lnSpc>
                          <a:spcPts val="4799"/>
                        </a:lnSpc>
                      </a:pPr>
                      <a:r>
                        <a:rPr lang="en-US" sz="3999">
                          <a:solidFill>
                            <a:srgbClr val="363E59"/>
                          </a:solidFill>
                          <a:latin typeface="Roboto Condensed"/>
                          <a:ea typeface="Roboto Condensed"/>
                          <a:cs typeface="Roboto Condensed"/>
                          <a:sym typeface="Roboto Condensed"/>
                        </a:rPr>
                        <a:t>Vẽ một bức tranh miêu tả vẻ đẹp của quê hương tác giả thông qua lời bài thơ </a:t>
                      </a:r>
                      <a:r>
                        <a:rPr lang="en-US" sz="3999" i="1">
                          <a:solidFill>
                            <a:srgbClr val="363E59"/>
                          </a:solidFill>
                          <a:latin typeface="Roboto Condensed Italics"/>
                          <a:ea typeface="Roboto Condensed Italics"/>
                          <a:cs typeface="Roboto Condensed Italics"/>
                          <a:sym typeface="Roboto Condensed Italics"/>
                        </a:rPr>
                        <a:t>Quê hương</a:t>
                      </a:r>
                      <a:r>
                        <a:rPr lang="en-US" sz="3999">
                          <a:solidFill>
                            <a:srgbClr val="363E59"/>
                          </a:solidFill>
                          <a:latin typeface="Roboto Condensed"/>
                          <a:ea typeface="Roboto Condensed"/>
                          <a:cs typeface="Roboto Condensed"/>
                          <a:sym typeface="Roboto Condensed"/>
                        </a:rPr>
                        <a:t>.</a:t>
                      </a:r>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tcPr>
                </a:tc>
                <a:tc vMerge="1">
                  <a:txBody>
                    <a:bodyPr/>
                    <a:lstStyle/>
                    <a:p>
                      <a:pPr algn="just">
                        <a:lnSpc>
                          <a:spcPts val="47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grpSp>
        <p:nvGrpSpPr>
          <p:cNvPr id="8" name="Group 8"/>
          <p:cNvGrpSpPr/>
          <p:nvPr/>
        </p:nvGrpSpPr>
        <p:grpSpPr>
          <a:xfrm>
            <a:off x="7234534" y="2306599"/>
            <a:ext cx="3331029" cy="948965"/>
            <a:chOff x="0" y="0"/>
            <a:chExt cx="877308" cy="249933"/>
          </a:xfrm>
        </p:grpSpPr>
        <p:sp>
          <p:nvSpPr>
            <p:cNvPr id="9" name="Freeform 9"/>
            <p:cNvSpPr/>
            <p:nvPr/>
          </p:nvSpPr>
          <p:spPr>
            <a:xfrm>
              <a:off x="0" y="0"/>
              <a:ext cx="877308" cy="249933"/>
            </a:xfrm>
            <a:custGeom>
              <a:avLst/>
              <a:gdLst/>
              <a:ahLst/>
              <a:cxnLst/>
              <a:rect l="l" t="t" r="r" b="b"/>
              <a:pathLst>
                <a:path w="877308" h="249933">
                  <a:moveTo>
                    <a:pt x="118533" y="0"/>
                  </a:moveTo>
                  <a:lnTo>
                    <a:pt x="758775" y="0"/>
                  </a:lnTo>
                  <a:cubicBezTo>
                    <a:pt x="824239" y="0"/>
                    <a:pt x="877308" y="53069"/>
                    <a:pt x="877308" y="118533"/>
                  </a:cubicBezTo>
                  <a:lnTo>
                    <a:pt x="877308" y="131400"/>
                  </a:lnTo>
                  <a:cubicBezTo>
                    <a:pt x="877308" y="196864"/>
                    <a:pt x="824239" y="249933"/>
                    <a:pt x="758775" y="249933"/>
                  </a:cubicBezTo>
                  <a:lnTo>
                    <a:pt x="118533" y="249933"/>
                  </a:lnTo>
                  <a:cubicBezTo>
                    <a:pt x="87096" y="249933"/>
                    <a:pt x="56947" y="237445"/>
                    <a:pt x="34718" y="215216"/>
                  </a:cubicBezTo>
                  <a:cubicBezTo>
                    <a:pt x="12488" y="192986"/>
                    <a:pt x="0" y="162837"/>
                    <a:pt x="0" y="131400"/>
                  </a:cubicBezTo>
                  <a:lnTo>
                    <a:pt x="0" y="118533"/>
                  </a:lnTo>
                  <a:cubicBezTo>
                    <a:pt x="0" y="87096"/>
                    <a:pt x="12488" y="56947"/>
                    <a:pt x="34718" y="34718"/>
                  </a:cubicBezTo>
                  <a:cubicBezTo>
                    <a:pt x="56947" y="12488"/>
                    <a:pt x="87096" y="0"/>
                    <a:pt x="118533" y="0"/>
                  </a:cubicBezTo>
                  <a:close/>
                </a:path>
              </a:pathLst>
            </a:custGeom>
            <a:solidFill>
              <a:srgbClr val="EFE0B2"/>
            </a:solidFill>
          </p:spPr>
          <p:txBody>
            <a:bodyPr/>
            <a:lstStyle/>
            <a:p>
              <a:endParaRPr lang="en-US"/>
            </a:p>
          </p:txBody>
        </p:sp>
        <p:sp>
          <p:nvSpPr>
            <p:cNvPr id="10" name="TextBox 10"/>
            <p:cNvSpPr txBox="1"/>
            <p:nvPr/>
          </p:nvSpPr>
          <p:spPr>
            <a:xfrm>
              <a:off x="0" y="-95250"/>
              <a:ext cx="877308"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Nhóm 1</a:t>
              </a: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618837" y="1625562"/>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7" name="Group 7"/>
          <p:cNvGrpSpPr/>
          <p:nvPr/>
        </p:nvGrpSpPr>
        <p:grpSpPr>
          <a:xfrm>
            <a:off x="7234534" y="1966081"/>
            <a:ext cx="3331029" cy="948965"/>
            <a:chOff x="0" y="0"/>
            <a:chExt cx="877308" cy="249933"/>
          </a:xfrm>
        </p:grpSpPr>
        <p:sp>
          <p:nvSpPr>
            <p:cNvPr id="8" name="Freeform 8"/>
            <p:cNvSpPr/>
            <p:nvPr/>
          </p:nvSpPr>
          <p:spPr>
            <a:xfrm>
              <a:off x="0" y="0"/>
              <a:ext cx="877308" cy="249933"/>
            </a:xfrm>
            <a:custGeom>
              <a:avLst/>
              <a:gdLst/>
              <a:ahLst/>
              <a:cxnLst/>
              <a:rect l="l" t="t" r="r" b="b"/>
              <a:pathLst>
                <a:path w="877308" h="249933">
                  <a:moveTo>
                    <a:pt x="118533" y="0"/>
                  </a:moveTo>
                  <a:lnTo>
                    <a:pt x="758775" y="0"/>
                  </a:lnTo>
                  <a:cubicBezTo>
                    <a:pt x="824239" y="0"/>
                    <a:pt x="877308" y="53069"/>
                    <a:pt x="877308" y="118533"/>
                  </a:cubicBezTo>
                  <a:lnTo>
                    <a:pt x="877308" y="131400"/>
                  </a:lnTo>
                  <a:cubicBezTo>
                    <a:pt x="877308" y="196864"/>
                    <a:pt x="824239" y="249933"/>
                    <a:pt x="758775" y="249933"/>
                  </a:cubicBezTo>
                  <a:lnTo>
                    <a:pt x="118533" y="249933"/>
                  </a:lnTo>
                  <a:cubicBezTo>
                    <a:pt x="87096" y="249933"/>
                    <a:pt x="56947" y="237445"/>
                    <a:pt x="34718" y="215216"/>
                  </a:cubicBezTo>
                  <a:cubicBezTo>
                    <a:pt x="12488" y="192986"/>
                    <a:pt x="0" y="162837"/>
                    <a:pt x="0" y="131400"/>
                  </a:cubicBezTo>
                  <a:lnTo>
                    <a:pt x="0" y="118533"/>
                  </a:lnTo>
                  <a:cubicBezTo>
                    <a:pt x="0" y="87096"/>
                    <a:pt x="12488" y="56947"/>
                    <a:pt x="34718" y="34718"/>
                  </a:cubicBezTo>
                  <a:cubicBezTo>
                    <a:pt x="56947" y="12488"/>
                    <a:pt x="87096" y="0"/>
                    <a:pt x="118533" y="0"/>
                  </a:cubicBezTo>
                  <a:close/>
                </a:path>
              </a:pathLst>
            </a:custGeom>
            <a:solidFill>
              <a:srgbClr val="EFE0B2"/>
            </a:solidFill>
          </p:spPr>
          <p:txBody>
            <a:bodyPr/>
            <a:lstStyle/>
            <a:p>
              <a:endParaRPr lang="en-US"/>
            </a:p>
          </p:txBody>
        </p:sp>
        <p:sp>
          <p:nvSpPr>
            <p:cNvPr id="9" name="TextBox 9"/>
            <p:cNvSpPr txBox="1"/>
            <p:nvPr/>
          </p:nvSpPr>
          <p:spPr>
            <a:xfrm>
              <a:off x="0" y="-95250"/>
              <a:ext cx="877308"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Nhóm 2</a:t>
              </a:r>
            </a:p>
          </p:txBody>
        </p:sp>
      </p:grpSp>
      <p:graphicFrame>
        <p:nvGraphicFramePr>
          <p:cNvPr id="10" name="Table 10"/>
          <p:cNvGraphicFramePr>
            <a:graphicFrameLocks noGrp="1"/>
          </p:cNvGraphicFramePr>
          <p:nvPr/>
        </p:nvGraphicFramePr>
        <p:xfrm>
          <a:off x="306849" y="3337624"/>
          <a:ext cx="17674302" cy="6765320"/>
        </p:xfrm>
        <a:graphic>
          <a:graphicData uri="http://schemas.openxmlformats.org/drawingml/2006/table">
            <a:tbl>
              <a:tblPr/>
              <a:tblGrid>
                <a:gridCol w="9035694">
                  <a:extLst>
                    <a:ext uri="{9D8B030D-6E8A-4147-A177-3AD203B41FA5}">
                      <a16:colId xmlns:a16="http://schemas.microsoft.com/office/drawing/2014/main" val="20000"/>
                    </a:ext>
                  </a:extLst>
                </a:gridCol>
                <a:gridCol w="4264638">
                  <a:extLst>
                    <a:ext uri="{9D8B030D-6E8A-4147-A177-3AD203B41FA5}">
                      <a16:colId xmlns:a16="http://schemas.microsoft.com/office/drawing/2014/main" val="20001"/>
                    </a:ext>
                  </a:extLst>
                </a:gridCol>
                <a:gridCol w="4373970">
                  <a:extLst>
                    <a:ext uri="{9D8B030D-6E8A-4147-A177-3AD203B41FA5}">
                      <a16:colId xmlns:a16="http://schemas.microsoft.com/office/drawing/2014/main" val="20002"/>
                    </a:ext>
                  </a:extLst>
                </a:gridCol>
              </a:tblGrid>
              <a:tr h="1481961">
                <a:tc>
                  <a:txBody>
                    <a:bodyPr/>
                    <a:lstStyle/>
                    <a:p>
                      <a:pPr marL="0" lvl="0" indent="0" algn="ctr">
                        <a:lnSpc>
                          <a:spcPts val="5599"/>
                        </a:lnSpc>
                        <a:spcBef>
                          <a:spcPct val="0"/>
                        </a:spcBef>
                        <a:defRPr/>
                      </a:pPr>
                      <a:r>
                        <a:rPr lang="en-US" sz="3999" b="1" u="none" strike="noStrike">
                          <a:solidFill>
                            <a:srgbClr val="363E59">
                              <a:alpha val="77647"/>
                            </a:srgbClr>
                          </a:solidFill>
                          <a:latin typeface="Roboto Condensed Bold"/>
                          <a:ea typeface="Roboto Condensed Bold"/>
                          <a:cs typeface="Roboto Condensed Bold"/>
                          <a:sym typeface="Roboto Condensed Bold"/>
                        </a:rPr>
                        <a:t>Định hướng</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a:txBody>
                    <a:bodyPr/>
                    <a:lstStyle/>
                    <a:p>
                      <a:pPr marL="0" lvl="0" indent="0" algn="ctr">
                        <a:lnSpc>
                          <a:spcPts val="5599"/>
                        </a:lnSpc>
                        <a:spcBef>
                          <a:spcPct val="0"/>
                        </a:spcBef>
                        <a:defRPr/>
                      </a:pPr>
                      <a:r>
                        <a:rPr lang="en-US" sz="3999" b="1" u="none" strike="noStrike" spc="-79">
                          <a:solidFill>
                            <a:srgbClr val="363E59">
                              <a:alpha val="77647"/>
                            </a:srgbClr>
                          </a:solidFill>
                          <a:latin typeface="Roboto Condensed Bold"/>
                          <a:ea typeface="Roboto Condensed Bold"/>
                          <a:cs typeface="Roboto Condensed Bold"/>
                          <a:sym typeface="Roboto Condensed Bold"/>
                        </a:rPr>
                        <a:t>Hình ảnh đoàn thuyền đánh cá ra khơi</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a:txBody>
                    <a:bodyPr/>
                    <a:lstStyle/>
                    <a:p>
                      <a:pPr marL="0" lvl="0" indent="0" algn="ctr">
                        <a:lnSpc>
                          <a:spcPts val="5599"/>
                        </a:lnSpc>
                        <a:spcBef>
                          <a:spcPct val="0"/>
                        </a:spcBef>
                        <a:defRPr/>
                      </a:pPr>
                      <a:r>
                        <a:rPr lang="en-US" sz="3999" b="1" u="none" strike="noStrike" spc="-79">
                          <a:solidFill>
                            <a:srgbClr val="363E59">
                              <a:alpha val="77647"/>
                            </a:srgbClr>
                          </a:solidFill>
                          <a:latin typeface="Roboto Condensed Bold"/>
                          <a:ea typeface="Roboto Condensed Bold"/>
                          <a:cs typeface="Roboto Condensed Bold"/>
                          <a:sym typeface="Roboto Condensed Bold"/>
                        </a:rPr>
                        <a:t>Hình ảnh đoàn thuyền đánh cá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extLst>
                  <a:ext uri="{0D108BD9-81ED-4DB2-BD59-A6C34878D82A}">
                    <a16:rowId xmlns:a16="http://schemas.microsoft.com/office/drawing/2014/main" val="10000"/>
                  </a:ext>
                </a:extLst>
              </a:tr>
              <a:tr h="722572">
                <a:tc rowSpan="2">
                  <a:txBody>
                    <a:bodyPr/>
                    <a:lstStyle/>
                    <a:p>
                      <a:pPr marL="0" lvl="0" indent="0" algn="just">
                        <a:lnSpc>
                          <a:spcPts val="5599"/>
                        </a:lnSpc>
                        <a:spcBef>
                          <a:spcPct val="0"/>
                        </a:spcBef>
                        <a:defRPr/>
                      </a:pPr>
                      <a:r>
                        <a:rPr lang="en-US" sz="3999" u="none" strike="noStrike">
                          <a:solidFill>
                            <a:srgbClr val="363E59">
                              <a:alpha val="77647"/>
                            </a:srgbClr>
                          </a:solidFill>
                          <a:latin typeface="Roboto Condensed"/>
                          <a:ea typeface="Roboto Condensed"/>
                          <a:cs typeface="Roboto Condensed"/>
                          <a:sym typeface="Roboto Condensed"/>
                        </a:rPr>
                        <a:t>Cảnh đoàn thuyền ra khơi và khi trở về được miêu tả với những từ ngữ, hình ảnh nào?</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rowSpan="6">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rowSpan="6">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1"/>
                  </a:ext>
                </a:extLst>
              </a:tr>
              <a:tr h="777091">
                <a:tc vMerge="1">
                  <a:txBody>
                    <a:bodyPr/>
                    <a:lstStyle/>
                    <a:p>
                      <a:pPr marL="0" lvl="0" indent="0" algn="just">
                        <a:lnSpc>
                          <a:spcPts val="5599"/>
                        </a:lnSpc>
                        <a:spcBef>
                          <a:spcPct val="0"/>
                        </a:spcBef>
                        <a:defRPr/>
                      </a:pPr>
                      <a:r>
                        <a:rPr lang="en-US" sz="3999" u="none" strike="noStrike">
                          <a:solidFill>
                            <a:srgbClr val="363E59">
                              <a:alpha val="77647"/>
                            </a:srgbClr>
                          </a:solidFill>
                          <a:latin typeface="Roboto Condensed"/>
                          <a:ea typeface="Roboto Condensed"/>
                          <a:cs typeface="Roboto Condensed"/>
                          <a:sym typeface="Roboto Condensed"/>
                        </a:rPr>
                        <a:t>Cảnh đoàn thuyền ra khơi và khi trở về được miêu tả với những từ ngữ, hình ảnh nào?</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2"/>
                  </a:ext>
                </a:extLst>
              </a:tr>
              <a:tr h="1533955">
                <a:tc rowSpan="2">
                  <a:txBody>
                    <a:bodyPr/>
                    <a:lstStyle/>
                    <a:p>
                      <a:pPr marL="0" lvl="0" indent="0" algn="just">
                        <a:lnSpc>
                          <a:spcPts val="5599"/>
                        </a:lnSpc>
                        <a:spcBef>
                          <a:spcPct val="0"/>
                        </a:spcBef>
                        <a:defRPr/>
                      </a:pPr>
                      <a:r>
                        <a:rPr lang="en-US" sz="3999" u="none" strike="noStrike">
                          <a:solidFill>
                            <a:srgbClr val="363E59">
                              <a:alpha val="77647"/>
                            </a:srgbClr>
                          </a:solidFill>
                          <a:latin typeface="Roboto Condensed"/>
                          <a:ea typeface="Roboto Condensed"/>
                          <a:cs typeface="Roboto Condensed"/>
                          <a:sym typeface="Roboto Condensed"/>
                        </a:rPr>
                        <a:t>Tác giả đã sử dụng những biện pháp nghệ thuật nào để làm nổi bật vẻ đẹp đoàn thuyền khi ra khơi và khi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3"/>
                  </a:ext>
                </a:extLst>
              </a:tr>
              <a:tr h="672557">
                <a:tc vMerge="1">
                  <a:txBody>
                    <a:bodyPr/>
                    <a:lstStyle/>
                    <a:p>
                      <a:pPr marL="0" lvl="0" indent="0" algn="just">
                        <a:lnSpc>
                          <a:spcPts val="5599"/>
                        </a:lnSpc>
                        <a:spcBef>
                          <a:spcPct val="0"/>
                        </a:spcBef>
                        <a:defRPr/>
                      </a:pPr>
                      <a:r>
                        <a:rPr lang="en-US" sz="3999" u="none" strike="noStrike">
                          <a:solidFill>
                            <a:srgbClr val="363E59">
                              <a:alpha val="77647"/>
                            </a:srgbClr>
                          </a:solidFill>
                          <a:latin typeface="Roboto Condensed"/>
                          <a:ea typeface="Roboto Condensed"/>
                          <a:cs typeface="Roboto Condensed"/>
                          <a:sym typeface="Roboto Condensed"/>
                        </a:rPr>
                        <a:t>Tác giả đã sử dụng những biện pháp nghệ thuật nào để làm nổi bật vẻ đẹp đoàn thuyền khi ra khơi và khi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4"/>
                  </a:ext>
                </a:extLst>
              </a:tr>
              <a:tr h="1551784">
                <a:tc rowSpan="2">
                  <a:txBody>
                    <a:bodyPr/>
                    <a:lstStyle/>
                    <a:p>
                      <a:pPr marL="0" lvl="0" indent="0" algn="l">
                        <a:lnSpc>
                          <a:spcPts val="5599"/>
                        </a:lnSpc>
                        <a:spcBef>
                          <a:spcPct val="0"/>
                        </a:spcBef>
                        <a:defRPr/>
                      </a:pPr>
                      <a:r>
                        <a:rPr lang="en-US" sz="3999" u="none" strike="noStrike">
                          <a:solidFill>
                            <a:srgbClr val="363E59">
                              <a:alpha val="77647"/>
                            </a:srgbClr>
                          </a:solidFill>
                          <a:latin typeface="Roboto Condensed"/>
                          <a:ea typeface="Roboto Condensed"/>
                          <a:cs typeface="Roboto Condensed"/>
                          <a:sym typeface="Roboto Condensed"/>
                        </a:rPr>
                        <a:t>Nhận xét về vẻ đẹp của bức tranh đoàn thuyền ra khơi và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5"/>
                  </a:ext>
                </a:extLst>
              </a:tr>
              <a:tr h="0">
                <a:tc vMerge="1">
                  <a:txBody>
                    <a:bodyPr/>
                    <a:lstStyle/>
                    <a:p>
                      <a:pPr marL="0" lvl="0" indent="0" algn="l">
                        <a:lnSpc>
                          <a:spcPts val="5599"/>
                        </a:lnSpc>
                        <a:spcBef>
                          <a:spcPct val="0"/>
                        </a:spcBef>
                        <a:defRPr/>
                      </a:pPr>
                      <a:r>
                        <a:rPr lang="en-US" sz="3999" u="none" strike="noStrike">
                          <a:solidFill>
                            <a:srgbClr val="363E59">
                              <a:alpha val="77647"/>
                            </a:srgbClr>
                          </a:solidFill>
                          <a:latin typeface="Roboto Condensed"/>
                          <a:ea typeface="Roboto Condensed"/>
                          <a:cs typeface="Roboto Condensed"/>
                          <a:sym typeface="Roboto Condensed"/>
                        </a:rPr>
                        <a:t>Nhận xét về vẻ đẹp của bức tranh đoàn thuyền ra khơi và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618837" y="1625562"/>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7" name="Group 7"/>
          <p:cNvGrpSpPr/>
          <p:nvPr/>
        </p:nvGrpSpPr>
        <p:grpSpPr>
          <a:xfrm>
            <a:off x="7234534" y="1966081"/>
            <a:ext cx="3331029" cy="948965"/>
            <a:chOff x="0" y="0"/>
            <a:chExt cx="877308" cy="249933"/>
          </a:xfrm>
        </p:grpSpPr>
        <p:sp>
          <p:nvSpPr>
            <p:cNvPr id="8" name="Freeform 8"/>
            <p:cNvSpPr/>
            <p:nvPr/>
          </p:nvSpPr>
          <p:spPr>
            <a:xfrm>
              <a:off x="0" y="0"/>
              <a:ext cx="877308" cy="249933"/>
            </a:xfrm>
            <a:custGeom>
              <a:avLst/>
              <a:gdLst/>
              <a:ahLst/>
              <a:cxnLst/>
              <a:rect l="l" t="t" r="r" b="b"/>
              <a:pathLst>
                <a:path w="877308" h="249933">
                  <a:moveTo>
                    <a:pt x="118533" y="0"/>
                  </a:moveTo>
                  <a:lnTo>
                    <a:pt x="758775" y="0"/>
                  </a:lnTo>
                  <a:cubicBezTo>
                    <a:pt x="824239" y="0"/>
                    <a:pt x="877308" y="53069"/>
                    <a:pt x="877308" y="118533"/>
                  </a:cubicBezTo>
                  <a:lnTo>
                    <a:pt x="877308" y="131400"/>
                  </a:lnTo>
                  <a:cubicBezTo>
                    <a:pt x="877308" y="196864"/>
                    <a:pt x="824239" y="249933"/>
                    <a:pt x="758775" y="249933"/>
                  </a:cubicBezTo>
                  <a:lnTo>
                    <a:pt x="118533" y="249933"/>
                  </a:lnTo>
                  <a:cubicBezTo>
                    <a:pt x="87096" y="249933"/>
                    <a:pt x="56947" y="237445"/>
                    <a:pt x="34718" y="215216"/>
                  </a:cubicBezTo>
                  <a:cubicBezTo>
                    <a:pt x="12488" y="192986"/>
                    <a:pt x="0" y="162837"/>
                    <a:pt x="0" y="131400"/>
                  </a:cubicBezTo>
                  <a:lnTo>
                    <a:pt x="0" y="118533"/>
                  </a:lnTo>
                  <a:cubicBezTo>
                    <a:pt x="0" y="87096"/>
                    <a:pt x="12488" y="56947"/>
                    <a:pt x="34718" y="34718"/>
                  </a:cubicBezTo>
                  <a:cubicBezTo>
                    <a:pt x="56947" y="12488"/>
                    <a:pt x="87096" y="0"/>
                    <a:pt x="118533" y="0"/>
                  </a:cubicBezTo>
                  <a:close/>
                </a:path>
              </a:pathLst>
            </a:custGeom>
            <a:solidFill>
              <a:srgbClr val="EFE0B2"/>
            </a:solidFill>
          </p:spPr>
          <p:txBody>
            <a:bodyPr/>
            <a:lstStyle/>
            <a:p>
              <a:endParaRPr lang="en-US"/>
            </a:p>
          </p:txBody>
        </p:sp>
        <p:sp>
          <p:nvSpPr>
            <p:cNvPr id="9" name="TextBox 9"/>
            <p:cNvSpPr txBox="1"/>
            <p:nvPr/>
          </p:nvSpPr>
          <p:spPr>
            <a:xfrm>
              <a:off x="0" y="-95250"/>
              <a:ext cx="877308"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Nhóm 3</a:t>
              </a:r>
            </a:p>
          </p:txBody>
        </p:sp>
      </p:grpSp>
      <p:graphicFrame>
        <p:nvGraphicFramePr>
          <p:cNvPr id="10" name="Table 10"/>
          <p:cNvGraphicFramePr>
            <a:graphicFrameLocks noGrp="1"/>
          </p:cNvGraphicFramePr>
          <p:nvPr/>
        </p:nvGraphicFramePr>
        <p:xfrm>
          <a:off x="197798" y="3185373"/>
          <a:ext cx="17892403" cy="7200027"/>
        </p:xfrm>
        <a:graphic>
          <a:graphicData uri="http://schemas.openxmlformats.org/drawingml/2006/table">
            <a:tbl>
              <a:tblPr/>
              <a:tblGrid>
                <a:gridCol w="9504371">
                  <a:extLst>
                    <a:ext uri="{9D8B030D-6E8A-4147-A177-3AD203B41FA5}">
                      <a16:colId xmlns:a16="http://schemas.microsoft.com/office/drawing/2014/main" val="20000"/>
                    </a:ext>
                  </a:extLst>
                </a:gridCol>
                <a:gridCol w="4163450">
                  <a:extLst>
                    <a:ext uri="{9D8B030D-6E8A-4147-A177-3AD203B41FA5}">
                      <a16:colId xmlns:a16="http://schemas.microsoft.com/office/drawing/2014/main" val="20001"/>
                    </a:ext>
                  </a:extLst>
                </a:gridCol>
                <a:gridCol w="4224582">
                  <a:extLst>
                    <a:ext uri="{9D8B030D-6E8A-4147-A177-3AD203B41FA5}">
                      <a16:colId xmlns:a16="http://schemas.microsoft.com/office/drawing/2014/main" val="20002"/>
                    </a:ext>
                  </a:extLst>
                </a:gridCol>
              </a:tblGrid>
              <a:tr h="1556751">
                <a:tc>
                  <a:txBody>
                    <a:bodyPr/>
                    <a:lstStyle/>
                    <a:p>
                      <a:pPr algn="ctr">
                        <a:lnSpc>
                          <a:spcPts val="5599"/>
                        </a:lnSpc>
                        <a:defRPr/>
                      </a:pPr>
                      <a:r>
                        <a:rPr lang="en-US" sz="3999" b="1">
                          <a:solidFill>
                            <a:srgbClr val="363E59">
                              <a:alpha val="77647"/>
                            </a:srgbClr>
                          </a:solidFill>
                          <a:latin typeface="Roboto Condensed Bold"/>
                          <a:ea typeface="Roboto Condensed Bold"/>
                          <a:cs typeface="Roboto Condensed Bold"/>
                          <a:sym typeface="Roboto Condensed Bold"/>
                        </a:rPr>
                        <a:t>Định hướng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a:txBody>
                    <a:bodyPr/>
                    <a:lstStyle/>
                    <a:p>
                      <a:pPr algn="ctr">
                        <a:lnSpc>
                          <a:spcPts val="5599"/>
                        </a:lnSpc>
                        <a:defRPr/>
                      </a:pPr>
                      <a:r>
                        <a:rPr lang="en-US" sz="3999" b="1" spc="-159">
                          <a:solidFill>
                            <a:srgbClr val="363E59">
                              <a:alpha val="77647"/>
                            </a:srgbClr>
                          </a:solidFill>
                          <a:latin typeface="Roboto Condensed Bold"/>
                          <a:ea typeface="Roboto Condensed Bold"/>
                          <a:cs typeface="Roboto Condensed Bold"/>
                          <a:sym typeface="Roboto Condensed Bold"/>
                        </a:rPr>
                        <a:t>Hình ảnh người dân chài ra khơi</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a:txBody>
                    <a:bodyPr/>
                    <a:lstStyle/>
                    <a:p>
                      <a:pPr algn="ctr">
                        <a:lnSpc>
                          <a:spcPts val="5599"/>
                        </a:lnSpc>
                        <a:defRPr/>
                      </a:pPr>
                      <a:r>
                        <a:rPr lang="en-US" sz="3999" b="1" spc="-159">
                          <a:solidFill>
                            <a:srgbClr val="363E59">
                              <a:alpha val="77647"/>
                            </a:srgbClr>
                          </a:solidFill>
                          <a:latin typeface="Roboto Condensed Bold"/>
                          <a:ea typeface="Roboto Condensed Bold"/>
                          <a:cs typeface="Roboto Condensed Bold"/>
                          <a:sym typeface="Roboto Condensed Bold"/>
                        </a:rPr>
                        <a:t>Hình ảnh người dân chài trở về</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extLst>
                  <a:ext uri="{0D108BD9-81ED-4DB2-BD59-A6C34878D82A}">
                    <a16:rowId xmlns:a16="http://schemas.microsoft.com/office/drawing/2014/main" val="10000"/>
                  </a:ext>
                </a:extLst>
              </a:tr>
              <a:tr h="1492835">
                <a:tc rowSpan="2">
                  <a:txBody>
                    <a:bodyPr/>
                    <a:lstStyle/>
                    <a:p>
                      <a:pPr algn="just">
                        <a:lnSpc>
                          <a:spcPts val="5599"/>
                        </a:lnSpc>
                        <a:defRPr/>
                      </a:pPr>
                      <a:r>
                        <a:rPr lang="en-US" sz="3999">
                          <a:solidFill>
                            <a:srgbClr val="363E59">
                              <a:alpha val="77647"/>
                            </a:srgbClr>
                          </a:solidFill>
                          <a:latin typeface="Roboto Condensed"/>
                          <a:ea typeface="Roboto Condensed"/>
                          <a:cs typeface="Roboto Condensed"/>
                          <a:sym typeface="Roboto Condensed"/>
                        </a:rPr>
                        <a:t>Hình ảnh con người ra khơi và khi trở về được miêu tả với những từ ngữ, hình ảnh nào?</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rowSpan="6">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rowSpan="6">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1"/>
                  </a:ext>
                </a:extLst>
              </a:tr>
              <a:tr h="63916">
                <a:tc vMerge="1">
                  <a:txBody>
                    <a:bodyPr/>
                    <a:lstStyle/>
                    <a:p>
                      <a:pPr algn="just">
                        <a:lnSpc>
                          <a:spcPts val="5599"/>
                        </a:lnSpc>
                        <a:defRPr/>
                      </a:pPr>
                      <a:r>
                        <a:rPr lang="en-US" sz="3999">
                          <a:solidFill>
                            <a:srgbClr val="363E59">
                              <a:alpha val="77647"/>
                            </a:srgbClr>
                          </a:solidFill>
                          <a:latin typeface="Roboto Condensed"/>
                          <a:ea typeface="Roboto Condensed"/>
                          <a:cs typeface="Roboto Condensed"/>
                          <a:sym typeface="Roboto Condensed"/>
                        </a:rPr>
                        <a:t>Hình ảnh con người ra khơi và khi trở về được miêu tả với những từ ngữ, hình ảnh nào?</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2"/>
                  </a:ext>
                </a:extLst>
              </a:tr>
              <a:tr h="2263211">
                <a:tc rowSpan="2">
                  <a:txBody>
                    <a:bodyPr/>
                    <a:lstStyle/>
                    <a:p>
                      <a:pPr algn="just">
                        <a:lnSpc>
                          <a:spcPts val="5599"/>
                        </a:lnSpc>
                        <a:defRPr/>
                      </a:pPr>
                      <a:r>
                        <a:rPr lang="en-US" sz="3999">
                          <a:solidFill>
                            <a:srgbClr val="363E59">
                              <a:alpha val="77647"/>
                            </a:srgbClr>
                          </a:solidFill>
                          <a:latin typeface="Roboto Condensed"/>
                          <a:ea typeface="Roboto Condensed"/>
                          <a:cs typeface="Roboto Condensed"/>
                          <a:sym typeface="Roboto Condensed"/>
                        </a:rPr>
                        <a:t>Tác giả đã sử dụng những biện pháp nghệ thuật nào để làm nổi bật vẻ đẹp của người dân làng chài?</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3"/>
                  </a:ext>
                </a:extLst>
              </a:tr>
              <a:tr h="0">
                <a:tc vMerge="1">
                  <a:txBody>
                    <a:bodyPr/>
                    <a:lstStyle/>
                    <a:p>
                      <a:pPr algn="just">
                        <a:lnSpc>
                          <a:spcPts val="5599"/>
                        </a:lnSpc>
                        <a:defRPr/>
                      </a:pPr>
                      <a:r>
                        <a:rPr lang="en-US" sz="3999">
                          <a:solidFill>
                            <a:srgbClr val="363E59">
                              <a:alpha val="77647"/>
                            </a:srgbClr>
                          </a:solidFill>
                          <a:latin typeface="Roboto Condensed"/>
                          <a:ea typeface="Roboto Condensed"/>
                          <a:cs typeface="Roboto Condensed"/>
                          <a:sym typeface="Roboto Condensed"/>
                        </a:rPr>
                        <a:t>Tác giả đã sử dụng những biện pháp nghệ thuật nào để làm nổi bật vẻ đẹp của người dân làng chài?</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4"/>
                  </a:ext>
                </a:extLst>
              </a:tr>
              <a:tr h="1715364">
                <a:tc rowSpan="2">
                  <a:txBody>
                    <a:bodyPr/>
                    <a:lstStyle/>
                    <a:p>
                      <a:pPr algn="just">
                        <a:lnSpc>
                          <a:spcPts val="5599"/>
                        </a:lnSpc>
                        <a:defRPr/>
                      </a:pPr>
                      <a:r>
                        <a:rPr lang="en-US" sz="3999" spc="-79">
                          <a:solidFill>
                            <a:srgbClr val="363E59">
                              <a:alpha val="77647"/>
                            </a:srgbClr>
                          </a:solidFill>
                          <a:latin typeface="Roboto Condensed"/>
                          <a:ea typeface="Roboto Condensed"/>
                          <a:cs typeface="Roboto Condensed"/>
                          <a:sym typeface="Roboto Condensed"/>
                        </a:rPr>
                        <a:t>Nhận xét về vẻ đẹp của người lao động nơi đây.</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5"/>
                  </a:ext>
                </a:extLst>
              </a:tr>
              <a:tr h="0">
                <a:tc vMerge="1">
                  <a:txBody>
                    <a:bodyPr/>
                    <a:lstStyle/>
                    <a:p>
                      <a:pPr algn="just">
                        <a:lnSpc>
                          <a:spcPts val="5599"/>
                        </a:lnSpc>
                        <a:defRPr/>
                      </a:pPr>
                      <a:r>
                        <a:rPr lang="en-US" sz="3999" spc="-79">
                          <a:solidFill>
                            <a:srgbClr val="363E59">
                              <a:alpha val="77647"/>
                            </a:srgbClr>
                          </a:solidFill>
                          <a:latin typeface="Roboto Condensed"/>
                          <a:ea typeface="Roboto Condensed"/>
                          <a:cs typeface="Roboto Condensed"/>
                          <a:sym typeface="Roboto Condensed"/>
                        </a:rPr>
                        <a:t>Nhận xét về vẻ đẹp của người lao động nơi đây.</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618837" y="1625562"/>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7" name="Group 7"/>
          <p:cNvGrpSpPr/>
          <p:nvPr/>
        </p:nvGrpSpPr>
        <p:grpSpPr>
          <a:xfrm>
            <a:off x="7234534" y="1966081"/>
            <a:ext cx="3331029" cy="948965"/>
            <a:chOff x="0" y="0"/>
            <a:chExt cx="877308" cy="249933"/>
          </a:xfrm>
        </p:grpSpPr>
        <p:sp>
          <p:nvSpPr>
            <p:cNvPr id="8" name="Freeform 8"/>
            <p:cNvSpPr/>
            <p:nvPr/>
          </p:nvSpPr>
          <p:spPr>
            <a:xfrm>
              <a:off x="0" y="0"/>
              <a:ext cx="877308" cy="249933"/>
            </a:xfrm>
            <a:custGeom>
              <a:avLst/>
              <a:gdLst/>
              <a:ahLst/>
              <a:cxnLst/>
              <a:rect l="l" t="t" r="r" b="b"/>
              <a:pathLst>
                <a:path w="877308" h="249933">
                  <a:moveTo>
                    <a:pt x="118533" y="0"/>
                  </a:moveTo>
                  <a:lnTo>
                    <a:pt x="758775" y="0"/>
                  </a:lnTo>
                  <a:cubicBezTo>
                    <a:pt x="824239" y="0"/>
                    <a:pt x="877308" y="53069"/>
                    <a:pt x="877308" y="118533"/>
                  </a:cubicBezTo>
                  <a:lnTo>
                    <a:pt x="877308" y="131400"/>
                  </a:lnTo>
                  <a:cubicBezTo>
                    <a:pt x="877308" y="196864"/>
                    <a:pt x="824239" y="249933"/>
                    <a:pt x="758775" y="249933"/>
                  </a:cubicBezTo>
                  <a:lnTo>
                    <a:pt x="118533" y="249933"/>
                  </a:lnTo>
                  <a:cubicBezTo>
                    <a:pt x="87096" y="249933"/>
                    <a:pt x="56947" y="237445"/>
                    <a:pt x="34718" y="215216"/>
                  </a:cubicBezTo>
                  <a:cubicBezTo>
                    <a:pt x="12488" y="192986"/>
                    <a:pt x="0" y="162837"/>
                    <a:pt x="0" y="131400"/>
                  </a:cubicBezTo>
                  <a:lnTo>
                    <a:pt x="0" y="118533"/>
                  </a:lnTo>
                  <a:cubicBezTo>
                    <a:pt x="0" y="87096"/>
                    <a:pt x="12488" y="56947"/>
                    <a:pt x="34718" y="34718"/>
                  </a:cubicBezTo>
                  <a:cubicBezTo>
                    <a:pt x="56947" y="12488"/>
                    <a:pt x="87096" y="0"/>
                    <a:pt x="118533" y="0"/>
                  </a:cubicBezTo>
                  <a:close/>
                </a:path>
              </a:pathLst>
            </a:custGeom>
            <a:solidFill>
              <a:srgbClr val="EFE0B2"/>
            </a:solidFill>
          </p:spPr>
          <p:txBody>
            <a:bodyPr/>
            <a:lstStyle/>
            <a:p>
              <a:endParaRPr lang="en-US"/>
            </a:p>
          </p:txBody>
        </p:sp>
        <p:sp>
          <p:nvSpPr>
            <p:cNvPr id="9" name="TextBox 9"/>
            <p:cNvSpPr txBox="1"/>
            <p:nvPr/>
          </p:nvSpPr>
          <p:spPr>
            <a:xfrm>
              <a:off x="0" y="-95250"/>
              <a:ext cx="877308"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Nhóm 4</a:t>
              </a:r>
            </a:p>
          </p:txBody>
        </p:sp>
      </p:grpSp>
      <p:graphicFrame>
        <p:nvGraphicFramePr>
          <p:cNvPr id="10" name="Table 10"/>
          <p:cNvGraphicFramePr>
            <a:graphicFrameLocks noGrp="1"/>
          </p:cNvGraphicFramePr>
          <p:nvPr/>
        </p:nvGraphicFramePr>
        <p:xfrm>
          <a:off x="598136" y="3334928"/>
          <a:ext cx="17091728" cy="6406159"/>
        </p:xfrm>
        <a:graphic>
          <a:graphicData uri="http://schemas.openxmlformats.org/drawingml/2006/table">
            <a:tbl>
              <a:tblPr/>
              <a:tblGrid>
                <a:gridCol w="2766879">
                  <a:extLst>
                    <a:ext uri="{9D8B030D-6E8A-4147-A177-3AD203B41FA5}">
                      <a16:colId xmlns:a16="http://schemas.microsoft.com/office/drawing/2014/main" val="20000"/>
                    </a:ext>
                  </a:extLst>
                </a:gridCol>
                <a:gridCol w="9694488">
                  <a:extLst>
                    <a:ext uri="{9D8B030D-6E8A-4147-A177-3AD203B41FA5}">
                      <a16:colId xmlns:a16="http://schemas.microsoft.com/office/drawing/2014/main" val="20001"/>
                    </a:ext>
                  </a:extLst>
                </a:gridCol>
                <a:gridCol w="4630361">
                  <a:extLst>
                    <a:ext uri="{9D8B030D-6E8A-4147-A177-3AD203B41FA5}">
                      <a16:colId xmlns:a16="http://schemas.microsoft.com/office/drawing/2014/main" val="20002"/>
                    </a:ext>
                  </a:extLst>
                </a:gridCol>
              </a:tblGrid>
              <a:tr h="850253">
                <a:tc>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Nhiệm vụ</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Định Hướng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 Nội dung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extLst>
                  <a:ext uri="{0D108BD9-81ED-4DB2-BD59-A6C34878D82A}">
                    <a16:rowId xmlns:a16="http://schemas.microsoft.com/office/drawing/2014/main" val="10000"/>
                  </a:ext>
                </a:extLst>
              </a:tr>
              <a:tr h="321834">
                <a:tc rowSpan="7">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rowSpan="2">
                  <a:txBody>
                    <a:bodyPr/>
                    <a:lstStyle/>
                    <a:p>
                      <a:pPr algn="just">
                        <a:lnSpc>
                          <a:spcPts val="5599"/>
                        </a:lnSpc>
                        <a:defRPr/>
                      </a:pPr>
                      <a:r>
                        <a:rPr lang="en-US" sz="3999">
                          <a:solidFill>
                            <a:srgbClr val="363E59">
                              <a:alpha val="65882"/>
                            </a:srgbClr>
                          </a:solidFill>
                          <a:latin typeface="Roboto Condensed"/>
                          <a:ea typeface="Roboto Condensed"/>
                          <a:cs typeface="Roboto Condensed"/>
                          <a:sym typeface="Roboto Condensed"/>
                        </a:rPr>
                        <a:t>Khi đi xa quê Tế Hanh nhớ những hình ảnh nào của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tc rowSpan="7">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extLst>
                  <a:ext uri="{0D108BD9-81ED-4DB2-BD59-A6C34878D82A}">
                    <a16:rowId xmlns:a16="http://schemas.microsoft.com/office/drawing/2014/main" val="10001"/>
                  </a:ext>
                </a:extLst>
              </a:tr>
              <a:tr h="1235372">
                <a:tc vMerge="1">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vMerge="1">
                  <a:txBody>
                    <a:bodyPr/>
                    <a:lstStyle/>
                    <a:p>
                      <a:pPr algn="just">
                        <a:lnSpc>
                          <a:spcPts val="5599"/>
                        </a:lnSpc>
                        <a:defRPr/>
                      </a:pPr>
                      <a:r>
                        <a:rPr lang="en-US" sz="3999">
                          <a:solidFill>
                            <a:srgbClr val="363E59">
                              <a:alpha val="65882"/>
                            </a:srgbClr>
                          </a:solidFill>
                          <a:latin typeface="Roboto Condensed"/>
                          <a:ea typeface="Roboto Condensed"/>
                          <a:cs typeface="Roboto Condensed"/>
                          <a:sym typeface="Roboto Condensed"/>
                        </a:rPr>
                        <a:t>Khi đi xa quê Tế Hanh nhớ những hình ảnh nào của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extLst>
                  <a:ext uri="{0D108BD9-81ED-4DB2-BD59-A6C34878D82A}">
                    <a16:rowId xmlns:a16="http://schemas.microsoft.com/office/drawing/2014/main" val="10002"/>
                  </a:ext>
                </a:extLst>
              </a:tr>
              <a:tr h="704431">
                <a:tc vMerge="1">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rowSpan="2">
                  <a:txBody>
                    <a:bodyPr/>
                    <a:lstStyle/>
                    <a:p>
                      <a:pPr algn="just">
                        <a:lnSpc>
                          <a:spcPts val="5599"/>
                        </a:lnSpc>
                        <a:defRPr/>
                      </a:pPr>
                      <a:r>
                        <a:rPr lang="en-US" sz="3999">
                          <a:solidFill>
                            <a:srgbClr val="363E59">
                              <a:alpha val="65882"/>
                            </a:srgbClr>
                          </a:solidFill>
                          <a:latin typeface="Roboto Condensed"/>
                          <a:ea typeface="Roboto Condensed"/>
                          <a:cs typeface="Roboto Condensed"/>
                          <a:sym typeface="Roboto Condensed"/>
                        </a:rPr>
                        <a:t>Hình ảnh “con thuyền” trong 4 câu thơ cuối gợi cho em điều gì?</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extLst>
                  <a:ext uri="{0D108BD9-81ED-4DB2-BD59-A6C34878D82A}">
                    <a16:rowId xmlns:a16="http://schemas.microsoft.com/office/drawing/2014/main" val="10003"/>
                  </a:ext>
                </a:extLst>
              </a:tr>
              <a:tr h="852775">
                <a:tc vMerge="1">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vMerge="1">
                  <a:txBody>
                    <a:bodyPr/>
                    <a:lstStyle/>
                    <a:p>
                      <a:pPr algn="just">
                        <a:lnSpc>
                          <a:spcPts val="5599"/>
                        </a:lnSpc>
                        <a:defRPr/>
                      </a:pPr>
                      <a:r>
                        <a:rPr lang="en-US" sz="3999">
                          <a:solidFill>
                            <a:srgbClr val="363E59">
                              <a:alpha val="65882"/>
                            </a:srgbClr>
                          </a:solidFill>
                          <a:latin typeface="Roboto Condensed"/>
                          <a:ea typeface="Roboto Condensed"/>
                          <a:cs typeface="Roboto Condensed"/>
                          <a:sym typeface="Roboto Condensed"/>
                        </a:rPr>
                        <a:t>Hình ảnh “con thuyền” trong 4 câu thơ cuối gợi cho em điều gì?</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extLst>
                  <a:ext uri="{0D108BD9-81ED-4DB2-BD59-A6C34878D82A}">
                    <a16:rowId xmlns:a16="http://schemas.microsoft.com/office/drawing/2014/main" val="10004"/>
                  </a:ext>
                </a:extLst>
              </a:tr>
              <a:tr h="58950">
                <a:tc vMerge="1">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rowSpan="2">
                  <a:txBody>
                    <a:bodyPr/>
                    <a:lstStyle/>
                    <a:p>
                      <a:pPr algn="just">
                        <a:lnSpc>
                          <a:spcPts val="5599"/>
                        </a:lnSpc>
                        <a:defRPr/>
                      </a:pPr>
                      <a:r>
                        <a:rPr lang="en-US" sz="3999">
                          <a:solidFill>
                            <a:srgbClr val="363E59">
                              <a:alpha val="65882"/>
                            </a:srgbClr>
                          </a:solidFill>
                          <a:latin typeface="Roboto Condensed"/>
                          <a:ea typeface="Roboto Condensed"/>
                          <a:cs typeface="Roboto Condensed"/>
                          <a:sym typeface="Roboto Condensed"/>
                        </a:rPr>
                        <a:t>Xác định chủ đề, đề tài, tư tưởng của bài thơ.</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extLst>
                  <a:ext uri="{0D108BD9-81ED-4DB2-BD59-A6C34878D82A}">
                    <a16:rowId xmlns:a16="http://schemas.microsoft.com/office/drawing/2014/main" val="10005"/>
                  </a:ext>
                </a:extLst>
              </a:tr>
              <a:tr h="808321">
                <a:tc vMerge="1">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vMerge="1">
                  <a:txBody>
                    <a:bodyPr/>
                    <a:lstStyle/>
                    <a:p>
                      <a:pPr algn="just">
                        <a:lnSpc>
                          <a:spcPts val="5599"/>
                        </a:lnSpc>
                        <a:defRPr/>
                      </a:pPr>
                      <a:r>
                        <a:rPr lang="en-US" sz="3999">
                          <a:solidFill>
                            <a:srgbClr val="363E59">
                              <a:alpha val="65882"/>
                            </a:srgbClr>
                          </a:solidFill>
                          <a:latin typeface="Roboto Condensed"/>
                          <a:ea typeface="Roboto Condensed"/>
                          <a:cs typeface="Roboto Condensed"/>
                          <a:sym typeface="Roboto Condensed"/>
                        </a:rPr>
                        <a:t>Xác định chủ đề, đề tài, tư tưởng của bài thơ.</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extLst>
                  <a:ext uri="{0D108BD9-81ED-4DB2-BD59-A6C34878D82A}">
                    <a16:rowId xmlns:a16="http://schemas.microsoft.com/office/drawing/2014/main" val="10006"/>
                  </a:ext>
                </a:extLst>
              </a:tr>
              <a:tr h="1574223">
                <a:tc vMerge="1">
                  <a:txBody>
                    <a:bodyPr/>
                    <a:lstStyle/>
                    <a:p>
                      <a:pPr algn="ctr">
                        <a:lnSpc>
                          <a:spcPts val="5599"/>
                        </a:lnSpc>
                        <a:defRPr/>
                      </a:pPr>
                      <a:r>
                        <a:rPr lang="en-US" sz="3999" b="1">
                          <a:solidFill>
                            <a:srgbClr val="363E59">
                              <a:alpha val="6588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65882"/>
                      </a:srgbClr>
                    </a:solidFill>
                  </a:tcPr>
                </a:tc>
                <a:tc>
                  <a:txBody>
                    <a:bodyPr/>
                    <a:lstStyle/>
                    <a:p>
                      <a:pPr algn="just">
                        <a:lnSpc>
                          <a:spcPts val="5599"/>
                        </a:lnSpc>
                        <a:defRPr/>
                      </a:pPr>
                      <a:r>
                        <a:rPr lang="en-US" sz="3999">
                          <a:solidFill>
                            <a:srgbClr val="363E59">
                              <a:alpha val="65882"/>
                            </a:srgbClr>
                          </a:solidFill>
                          <a:latin typeface="Roboto Condensed"/>
                          <a:ea typeface="Roboto Condensed"/>
                          <a:cs typeface="Roboto Condensed"/>
                          <a:sym typeface="Roboto Condensed"/>
                        </a:rPr>
                        <a:t>Qua bài thơ này em rút ra được bài học và thông điệp gì?</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65882"/>
                      </a:srgbClr>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grpSp>
        <p:nvGrpSpPr>
          <p:cNvPr id="5" name="Group 5"/>
          <p:cNvGrpSpPr/>
          <p:nvPr/>
        </p:nvGrpSpPr>
        <p:grpSpPr>
          <a:xfrm>
            <a:off x="1028700" y="4233436"/>
            <a:ext cx="11136705" cy="2305733"/>
            <a:chOff x="0" y="0"/>
            <a:chExt cx="3067266" cy="635044"/>
          </a:xfrm>
        </p:grpSpPr>
        <p:sp>
          <p:nvSpPr>
            <p:cNvPr id="6" name="Freeform 6"/>
            <p:cNvSpPr/>
            <p:nvPr/>
          </p:nvSpPr>
          <p:spPr>
            <a:xfrm>
              <a:off x="0" y="0"/>
              <a:ext cx="3067265" cy="635044"/>
            </a:xfrm>
            <a:custGeom>
              <a:avLst/>
              <a:gdLst/>
              <a:ahLst/>
              <a:cxnLst/>
              <a:rect l="l" t="t" r="r" b="b"/>
              <a:pathLst>
                <a:path w="3067265" h="635044">
                  <a:moveTo>
                    <a:pt x="35454" y="0"/>
                  </a:moveTo>
                  <a:lnTo>
                    <a:pt x="3031812" y="0"/>
                  </a:lnTo>
                  <a:cubicBezTo>
                    <a:pt x="3051392" y="0"/>
                    <a:pt x="3067265" y="15873"/>
                    <a:pt x="3067265" y="35454"/>
                  </a:cubicBezTo>
                  <a:lnTo>
                    <a:pt x="3067265" y="599590"/>
                  </a:lnTo>
                  <a:cubicBezTo>
                    <a:pt x="3067265" y="608993"/>
                    <a:pt x="3063530" y="618011"/>
                    <a:pt x="3056881" y="624660"/>
                  </a:cubicBezTo>
                  <a:cubicBezTo>
                    <a:pt x="3050232" y="631309"/>
                    <a:pt x="3041215" y="635044"/>
                    <a:pt x="3031812" y="635044"/>
                  </a:cubicBezTo>
                  <a:lnTo>
                    <a:pt x="35454" y="635044"/>
                  </a:lnTo>
                  <a:cubicBezTo>
                    <a:pt x="26051" y="635044"/>
                    <a:pt x="17033" y="631309"/>
                    <a:pt x="10384" y="624660"/>
                  </a:cubicBezTo>
                  <a:cubicBezTo>
                    <a:pt x="3735" y="618011"/>
                    <a:pt x="0" y="608993"/>
                    <a:pt x="0" y="599590"/>
                  </a:cubicBezTo>
                  <a:lnTo>
                    <a:pt x="0" y="35454"/>
                  </a:lnTo>
                  <a:cubicBezTo>
                    <a:pt x="0" y="26051"/>
                    <a:pt x="3735" y="17033"/>
                    <a:pt x="10384" y="10384"/>
                  </a:cubicBezTo>
                  <a:cubicBezTo>
                    <a:pt x="17033" y="3735"/>
                    <a:pt x="26051" y="0"/>
                    <a:pt x="35454" y="0"/>
                  </a:cubicBezTo>
                  <a:close/>
                </a:path>
              </a:pathLst>
            </a:custGeom>
            <a:solidFill>
              <a:srgbClr val="F5EDC9"/>
            </a:solidFill>
          </p:spPr>
          <p:txBody>
            <a:bodyPr/>
            <a:lstStyle/>
            <a:p>
              <a:endParaRPr lang="en-US"/>
            </a:p>
          </p:txBody>
        </p:sp>
        <p:sp>
          <p:nvSpPr>
            <p:cNvPr id="7" name="TextBox 7"/>
            <p:cNvSpPr txBox="1"/>
            <p:nvPr/>
          </p:nvSpPr>
          <p:spPr>
            <a:xfrm>
              <a:off x="0" y="0"/>
              <a:ext cx="3067266" cy="635044"/>
            </a:xfrm>
            <a:prstGeom prst="rect">
              <a:avLst/>
            </a:prstGeom>
          </p:spPr>
          <p:txBody>
            <a:bodyPr lIns="50800" tIns="50800" rIns="50800" bIns="50800" rtlCol="0" anchor="ctr"/>
            <a:lstStyle/>
            <a:p>
              <a:pPr algn="ctr">
                <a:lnSpc>
                  <a:spcPts val="2310"/>
                </a:lnSpc>
              </a:pPr>
              <a:endParaRPr/>
            </a:p>
          </p:txBody>
        </p:sp>
      </p:grpSp>
      <p:sp>
        <p:nvSpPr>
          <p:cNvPr id="9" name="TextBox 9"/>
          <p:cNvSpPr txBox="1"/>
          <p:nvPr/>
        </p:nvSpPr>
        <p:spPr>
          <a:xfrm>
            <a:off x="1543050" y="4161387"/>
            <a:ext cx="10622355" cy="2259331"/>
          </a:xfrm>
          <a:prstGeom prst="rect">
            <a:avLst/>
          </a:prstGeom>
        </p:spPr>
        <p:txBody>
          <a:bodyPr lIns="0" tIns="0" rIns="0" bIns="0" rtlCol="0" anchor="t">
            <a:spAutoFit/>
          </a:bodyPr>
          <a:lstStyle/>
          <a:p>
            <a:pPr algn="just">
              <a:lnSpc>
                <a:spcPts val="8819"/>
              </a:lnSpc>
            </a:pPr>
            <a:r>
              <a:rPr lang="en-US" sz="6299">
                <a:solidFill>
                  <a:srgbClr val="363E59"/>
                </a:solidFill>
                <a:latin typeface="#9Slide05 ViceroyJF"/>
                <a:ea typeface="#9Slide05 ViceroyJF"/>
                <a:cs typeface="#9Slide05 ViceroyJF"/>
                <a:sym typeface="#9Slide05 ViceroyJF"/>
              </a:rPr>
              <a:t>Làng tôi ở vốn làm nghề chài lưới </a:t>
            </a:r>
          </a:p>
          <a:p>
            <a:pPr algn="just">
              <a:lnSpc>
                <a:spcPts val="8819"/>
              </a:lnSpc>
            </a:pPr>
            <a:r>
              <a:rPr lang="en-US" sz="6299">
                <a:solidFill>
                  <a:srgbClr val="363E59"/>
                </a:solidFill>
                <a:latin typeface="#9Slide05 ViceroyJF"/>
                <a:ea typeface="#9Slide05 ViceroyJF"/>
                <a:cs typeface="#9Slide05 ViceroyJF"/>
                <a:sym typeface="#9Slide05 ViceroyJF"/>
              </a:rPr>
              <a:t>Nước bao vây cách biển nửa ngày sông</a:t>
            </a:r>
          </a:p>
        </p:txBody>
      </p:sp>
      <p:sp>
        <p:nvSpPr>
          <p:cNvPr id="11" name="Freeform 11"/>
          <p:cNvSpPr/>
          <p:nvPr/>
        </p:nvSpPr>
        <p:spPr>
          <a:xfrm>
            <a:off x="3979358" y="6539169"/>
            <a:ext cx="5749738" cy="3917009"/>
          </a:xfrm>
          <a:custGeom>
            <a:avLst/>
            <a:gdLst/>
            <a:ahLst/>
            <a:cxnLst/>
            <a:rect l="l" t="t" r="r" b="b"/>
            <a:pathLst>
              <a:path w="5749738" h="3917009">
                <a:moveTo>
                  <a:pt x="0" y="0"/>
                </a:moveTo>
                <a:lnTo>
                  <a:pt x="5749739" y="0"/>
                </a:lnTo>
                <a:lnTo>
                  <a:pt x="5749739" y="3917009"/>
                </a:lnTo>
                <a:lnTo>
                  <a:pt x="0" y="3917009"/>
                </a:lnTo>
                <a:lnTo>
                  <a:pt x="0" y="0"/>
                </a:lnTo>
                <a:close/>
              </a:path>
            </a:pathLst>
          </a:custGeom>
          <a:blipFill>
            <a:blip r:embed="rId3">
              <a:alphaModFix amt="77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241193" y="2689410"/>
            <a:ext cx="12103191"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a. Giới thiệu chung về quê hương (hai câu đầu)</a:t>
            </a:r>
          </a:p>
        </p:txBody>
      </p:sp>
      <p:sp>
        <p:nvSpPr>
          <p:cNvPr id="13" name="TextBox 13"/>
          <p:cNvSpPr txBox="1"/>
          <p:nvPr/>
        </p:nvSpPr>
        <p:spPr>
          <a:xfrm>
            <a:off x="435057" y="272044"/>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14" name="TextBox 14"/>
          <p:cNvSpPr txBox="1"/>
          <p:nvPr/>
        </p:nvSpPr>
        <p:spPr>
          <a:xfrm>
            <a:off x="4120410" y="7757899"/>
            <a:ext cx="5023590" cy="1393824"/>
          </a:xfrm>
          <a:prstGeom prst="rect">
            <a:avLst/>
          </a:prstGeom>
        </p:spPr>
        <p:txBody>
          <a:bodyPr lIns="0" tIns="0" rIns="0" bIns="0" rtlCol="0" anchor="t">
            <a:spAutoFit/>
          </a:bodyPr>
          <a:lstStyle/>
          <a:p>
            <a:pPr algn="ctr">
              <a:lnSpc>
                <a:spcPts val="5600"/>
              </a:lnSpc>
            </a:pPr>
            <a:r>
              <a:rPr lang="en-US" sz="4000">
                <a:solidFill>
                  <a:srgbClr val="000000"/>
                </a:solidFill>
                <a:latin typeface="Roboto Condensed"/>
                <a:ea typeface="Roboto Condensed"/>
                <a:cs typeface="Roboto Condensed"/>
                <a:sym typeface="Roboto Condensed"/>
              </a:rPr>
              <a:t>Nhận xét khái quát về làng quê của tác giả?</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777992" y="2575611"/>
            <a:ext cx="11125628" cy="3119755"/>
          </a:xfrm>
          <a:prstGeom prst="rect">
            <a:avLst/>
          </a:prstGeom>
        </p:spPr>
        <p:txBody>
          <a:bodyPr lIns="0" tIns="0" rIns="0" bIns="0" rtlCol="0" anchor="t">
            <a:spAutoFit/>
          </a:bodyPr>
          <a:lstStyle/>
          <a:p>
            <a:pPr algn="just">
              <a:lnSpc>
                <a:spcPts val="8119"/>
              </a:lnSpc>
            </a:pPr>
            <a:r>
              <a:rPr lang="en-US" sz="5799">
                <a:solidFill>
                  <a:srgbClr val="701D18"/>
                </a:solidFill>
                <a:latin typeface="#9Slide05 ViceroyJF"/>
                <a:ea typeface="#9Slide05 ViceroyJF"/>
                <a:cs typeface="#9Slide05 ViceroyJF"/>
                <a:sym typeface="#9Slide05 ViceroyJF"/>
              </a:rPr>
              <a:t>Làng tôi ở vốn làm nghề chài lưới</a:t>
            </a:r>
          </a:p>
          <a:p>
            <a:pPr algn="just">
              <a:lnSpc>
                <a:spcPts val="8119"/>
              </a:lnSpc>
            </a:pPr>
            <a:endParaRPr lang="en-US" sz="5799">
              <a:solidFill>
                <a:srgbClr val="701D18"/>
              </a:solidFill>
              <a:latin typeface="#9Slide05 ViceroyJF"/>
              <a:ea typeface="#9Slide05 ViceroyJF"/>
              <a:cs typeface="#9Slide05 ViceroyJF"/>
              <a:sym typeface="#9Slide05 ViceroyJF"/>
            </a:endParaRPr>
          </a:p>
          <a:p>
            <a:pPr algn="just">
              <a:lnSpc>
                <a:spcPts val="8119"/>
              </a:lnSpc>
            </a:pPr>
            <a:r>
              <a:rPr lang="en-US" sz="5799">
                <a:solidFill>
                  <a:srgbClr val="701D18"/>
                </a:solidFill>
                <a:latin typeface="#9Slide05 ViceroyJF"/>
                <a:ea typeface="#9Slide05 ViceroyJF"/>
                <a:cs typeface="#9Slide05 ViceroyJF"/>
                <a:sym typeface="#9Slide05 ViceroyJF"/>
              </a:rPr>
              <a:t>Nước bao vây cách biển nửa ngày sông.</a:t>
            </a:r>
          </a:p>
        </p:txBody>
      </p:sp>
      <p:sp>
        <p:nvSpPr>
          <p:cNvPr id="6" name="AutoShape 6"/>
          <p:cNvSpPr/>
          <p:nvPr/>
        </p:nvSpPr>
        <p:spPr>
          <a:xfrm>
            <a:off x="5210022" y="1589716"/>
            <a:ext cx="1550560" cy="959479"/>
          </a:xfrm>
          <a:prstGeom prst="line">
            <a:avLst/>
          </a:prstGeom>
          <a:ln w="38100" cap="flat">
            <a:solidFill>
              <a:srgbClr val="000000"/>
            </a:solidFill>
            <a:prstDash val="solid"/>
            <a:headEnd type="none" w="sm" len="sm"/>
            <a:tailEnd type="arrow" w="med" len="sm"/>
          </a:ln>
        </p:spPr>
        <p:txBody>
          <a:bodyPr/>
          <a:lstStyle/>
          <a:p>
            <a:endParaRPr lang="en-US"/>
          </a:p>
        </p:txBody>
      </p:sp>
      <p:sp>
        <p:nvSpPr>
          <p:cNvPr id="7" name="TextBox 7"/>
          <p:cNvSpPr txBox="1"/>
          <p:nvPr/>
        </p:nvSpPr>
        <p:spPr>
          <a:xfrm>
            <a:off x="2492776" y="785172"/>
            <a:ext cx="16412522" cy="804545"/>
          </a:xfrm>
          <a:prstGeom prst="rect">
            <a:avLst/>
          </a:prstGeom>
        </p:spPr>
        <p:txBody>
          <a:bodyPr lIns="0" tIns="0" rIns="0" bIns="0" rtlCol="0" anchor="t">
            <a:spAutoFit/>
          </a:bodyPr>
          <a:lstStyle/>
          <a:p>
            <a:pPr algn="just">
              <a:lnSpc>
                <a:spcPts val="6580"/>
              </a:lnSpc>
            </a:pPr>
            <a:r>
              <a:rPr lang="en-US" sz="4700" b="1">
                <a:solidFill>
                  <a:srgbClr val="9E582B"/>
                </a:solidFill>
                <a:latin typeface="Roboto Condensed Bold"/>
                <a:ea typeface="Roboto Condensed Bold"/>
                <a:cs typeface="Roboto Condensed Bold"/>
                <a:sym typeface="Roboto Condensed Bold"/>
              </a:rPr>
              <a:t>Nghề truyền thống</a:t>
            </a:r>
          </a:p>
        </p:txBody>
      </p:sp>
      <p:sp>
        <p:nvSpPr>
          <p:cNvPr id="8" name="AutoShape 8"/>
          <p:cNvSpPr/>
          <p:nvPr/>
        </p:nvSpPr>
        <p:spPr>
          <a:xfrm flipV="1">
            <a:off x="4520416" y="5675796"/>
            <a:ext cx="2587369" cy="895350"/>
          </a:xfrm>
          <a:prstGeom prst="line">
            <a:avLst/>
          </a:prstGeom>
          <a:ln w="38100" cap="flat">
            <a:solidFill>
              <a:srgbClr val="000000"/>
            </a:solidFill>
            <a:prstDash val="solid"/>
            <a:headEnd type="none" w="sm" len="sm"/>
            <a:tailEnd type="arrow" w="med" len="sm"/>
          </a:ln>
        </p:spPr>
        <p:txBody>
          <a:bodyPr/>
          <a:lstStyle/>
          <a:p>
            <a:endParaRPr lang="en-US"/>
          </a:p>
        </p:txBody>
      </p:sp>
      <p:sp>
        <p:nvSpPr>
          <p:cNvPr id="9" name="TextBox 9"/>
          <p:cNvSpPr txBox="1"/>
          <p:nvPr/>
        </p:nvSpPr>
        <p:spPr>
          <a:xfrm>
            <a:off x="1028700" y="6475896"/>
            <a:ext cx="10599777" cy="3290570"/>
          </a:xfrm>
          <a:prstGeom prst="rect">
            <a:avLst/>
          </a:prstGeom>
        </p:spPr>
        <p:txBody>
          <a:bodyPr lIns="0" tIns="0" rIns="0" bIns="0" rtlCol="0" anchor="t">
            <a:spAutoFit/>
          </a:bodyPr>
          <a:lstStyle/>
          <a:p>
            <a:pPr algn="just">
              <a:lnSpc>
                <a:spcPts val="6580"/>
              </a:lnSpc>
            </a:pPr>
            <a:r>
              <a:rPr lang="en-US" sz="4700" b="1">
                <a:solidFill>
                  <a:srgbClr val="9E582B"/>
                </a:solidFill>
                <a:latin typeface="Roboto Condensed Bold"/>
                <a:ea typeface="Roboto Condensed Bold"/>
                <a:cs typeface="Roboto Condensed Bold"/>
                <a:sym typeface="Roboto Condensed Bold"/>
              </a:rPr>
              <a:t>Vị trí của làng</a:t>
            </a:r>
          </a:p>
          <a:p>
            <a:pPr algn="just">
              <a:lnSpc>
                <a:spcPts val="6580"/>
              </a:lnSpc>
            </a:pPr>
            <a:r>
              <a:rPr lang="en-US" sz="4700">
                <a:solidFill>
                  <a:srgbClr val="9E582B"/>
                </a:solidFill>
                <a:latin typeface="Roboto Condensed"/>
                <a:ea typeface="Roboto Condensed"/>
                <a:cs typeface="Roboto Condensed"/>
                <a:sym typeface="Roboto Condensed"/>
              </a:rPr>
              <a:t>sống chung với nước, đi thuyền nửa ngày xuôi sông thì ra tới biển nước bao vây cách biển nửa ngày sông</a:t>
            </a:r>
          </a:p>
        </p:txBody>
      </p:sp>
      <p:grpSp>
        <p:nvGrpSpPr>
          <p:cNvPr id="10" name="Group 10"/>
          <p:cNvGrpSpPr/>
          <p:nvPr/>
        </p:nvGrpSpPr>
        <p:grpSpPr>
          <a:xfrm>
            <a:off x="4156047" y="4805275"/>
            <a:ext cx="5903477" cy="870521"/>
            <a:chOff x="0" y="0"/>
            <a:chExt cx="1554825" cy="229273"/>
          </a:xfrm>
        </p:grpSpPr>
        <p:sp>
          <p:nvSpPr>
            <p:cNvPr id="11" name="Freeform 11"/>
            <p:cNvSpPr/>
            <p:nvPr/>
          </p:nvSpPr>
          <p:spPr>
            <a:xfrm>
              <a:off x="0" y="0"/>
              <a:ext cx="1554825" cy="229273"/>
            </a:xfrm>
            <a:custGeom>
              <a:avLst/>
              <a:gdLst/>
              <a:ahLst/>
              <a:cxnLst/>
              <a:rect l="l" t="t" r="r" b="b"/>
              <a:pathLst>
                <a:path w="1554825" h="229273">
                  <a:moveTo>
                    <a:pt x="0" y="0"/>
                  </a:moveTo>
                  <a:lnTo>
                    <a:pt x="1554825" y="0"/>
                  </a:lnTo>
                  <a:lnTo>
                    <a:pt x="1554825" y="229273"/>
                  </a:lnTo>
                  <a:lnTo>
                    <a:pt x="0" y="229273"/>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12" name="TextBox 12"/>
            <p:cNvSpPr txBox="1"/>
            <p:nvPr/>
          </p:nvSpPr>
          <p:spPr>
            <a:xfrm>
              <a:off x="0" y="0"/>
              <a:ext cx="1554825" cy="229273"/>
            </a:xfrm>
            <a:prstGeom prst="rect">
              <a:avLst/>
            </a:prstGeom>
          </p:spPr>
          <p:txBody>
            <a:bodyPr lIns="50800" tIns="50800" rIns="50800" bIns="50800" rtlCol="0" anchor="ctr"/>
            <a:lstStyle/>
            <a:p>
              <a:pPr algn="ctr">
                <a:lnSpc>
                  <a:spcPts val="2310"/>
                </a:lnSpc>
              </a:pPr>
              <a:endParaRPr/>
            </a:p>
          </p:txBody>
        </p:sp>
      </p:grpSp>
      <p:grpSp>
        <p:nvGrpSpPr>
          <p:cNvPr id="13" name="Group 13"/>
          <p:cNvGrpSpPr/>
          <p:nvPr/>
        </p:nvGrpSpPr>
        <p:grpSpPr>
          <a:xfrm>
            <a:off x="4520416" y="2756586"/>
            <a:ext cx="4623584" cy="836267"/>
            <a:chOff x="0" y="0"/>
            <a:chExt cx="1217734" cy="220251"/>
          </a:xfrm>
        </p:grpSpPr>
        <p:sp>
          <p:nvSpPr>
            <p:cNvPr id="14" name="Freeform 14"/>
            <p:cNvSpPr/>
            <p:nvPr/>
          </p:nvSpPr>
          <p:spPr>
            <a:xfrm>
              <a:off x="0" y="0"/>
              <a:ext cx="1217734" cy="220251"/>
            </a:xfrm>
            <a:custGeom>
              <a:avLst/>
              <a:gdLst/>
              <a:ahLst/>
              <a:cxnLst/>
              <a:rect l="l" t="t" r="r" b="b"/>
              <a:pathLst>
                <a:path w="1217734" h="220251">
                  <a:moveTo>
                    <a:pt x="0" y="0"/>
                  </a:moveTo>
                  <a:lnTo>
                    <a:pt x="1217734" y="0"/>
                  </a:lnTo>
                  <a:lnTo>
                    <a:pt x="1217734" y="220251"/>
                  </a:lnTo>
                  <a:lnTo>
                    <a:pt x="0" y="220251"/>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15" name="TextBox 15"/>
            <p:cNvSpPr txBox="1"/>
            <p:nvPr/>
          </p:nvSpPr>
          <p:spPr>
            <a:xfrm>
              <a:off x="0" y="0"/>
              <a:ext cx="1217734" cy="220251"/>
            </a:xfrm>
            <a:prstGeom prst="rect">
              <a:avLst/>
            </a:prstGeom>
          </p:spPr>
          <p:txBody>
            <a:bodyPr lIns="50800" tIns="50800" rIns="50800" bIns="50800" rtlCol="0" anchor="ctr"/>
            <a:lstStyle/>
            <a:p>
              <a:pPr algn="ctr">
                <a:lnSpc>
                  <a:spcPts val="2310"/>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33" r="-3198"/>
            </a:stretch>
          </a:blipFill>
        </p:spPr>
        <p:txBody>
          <a:bodyPr/>
          <a:lstStyle/>
          <a:p>
            <a:endParaRPr lang="en-US"/>
          </a:p>
        </p:txBody>
      </p:sp>
      <p:sp>
        <p:nvSpPr>
          <p:cNvPr id="4" name="Freeform 4"/>
          <p:cNvSpPr/>
          <p:nvPr/>
        </p:nvSpPr>
        <p:spPr>
          <a:xfrm>
            <a:off x="598785" y="47625"/>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5206092" y="3026791"/>
            <a:ext cx="8411969" cy="2361595"/>
          </a:xfrm>
          <a:prstGeom prst="rect">
            <a:avLst/>
          </a:prstGeom>
        </p:spPr>
        <p:txBody>
          <a:bodyPr lIns="0" tIns="0" rIns="0" bIns="0" rtlCol="0" anchor="t">
            <a:spAutoFit/>
          </a:bodyPr>
          <a:lstStyle/>
          <a:p>
            <a:pPr algn="ctr">
              <a:lnSpc>
                <a:spcPts val="19255"/>
              </a:lnSpc>
            </a:pPr>
            <a:r>
              <a:rPr lang="en-US" sz="13753">
                <a:solidFill>
                  <a:srgbClr val="E89823"/>
                </a:solidFill>
                <a:latin typeface="#9Slide05 Dear Saturday"/>
                <a:ea typeface="#9Slide05 Dear Saturday"/>
                <a:cs typeface="#9Slide05 Dear Saturday"/>
                <a:sym typeface="#9Slide05 Dear Saturday"/>
              </a:rPr>
              <a:t>Quê hương</a:t>
            </a:r>
          </a:p>
        </p:txBody>
      </p:sp>
      <p:sp>
        <p:nvSpPr>
          <p:cNvPr id="11" name="TextBox 11"/>
          <p:cNvSpPr txBox="1"/>
          <p:nvPr/>
        </p:nvSpPr>
        <p:spPr>
          <a:xfrm>
            <a:off x="2295196" y="1028700"/>
            <a:ext cx="15144982" cy="1638300"/>
          </a:xfrm>
          <a:prstGeom prst="rect">
            <a:avLst/>
          </a:prstGeom>
        </p:spPr>
        <p:txBody>
          <a:bodyPr lIns="0" tIns="0" rIns="0" bIns="0" rtlCol="0" anchor="t">
            <a:spAutoFit/>
          </a:bodyPr>
          <a:lstStyle/>
          <a:p>
            <a:pPr algn="ctr">
              <a:lnSpc>
                <a:spcPts val="6480"/>
              </a:lnSpc>
            </a:pPr>
            <a:r>
              <a:rPr lang="en-US" sz="5400" b="1" spc="270">
                <a:solidFill>
                  <a:srgbClr val="BE8244"/>
                </a:solidFill>
                <a:latin typeface="Fraunces Bold"/>
                <a:ea typeface="Fraunces Bold"/>
                <a:cs typeface="Fraunces Bold"/>
                <a:sym typeface="Fraunces Bold"/>
              </a:rPr>
              <a:t>BÀI 7: </a:t>
            </a:r>
          </a:p>
          <a:p>
            <a:pPr algn="ctr">
              <a:lnSpc>
                <a:spcPts val="6480"/>
              </a:lnSpc>
            </a:pPr>
            <a:r>
              <a:rPr lang="en-US" sz="5400" b="1" spc="270">
                <a:solidFill>
                  <a:srgbClr val="BE8244"/>
                </a:solidFill>
                <a:latin typeface="Fraunces Bold"/>
                <a:ea typeface="Fraunces Bold"/>
                <a:cs typeface="Fraunces Bold"/>
                <a:sym typeface="Fraunces Bold"/>
              </a:rPr>
              <a:t>THƠ TÁM CHỮ VÀ THƠ TỰ DO</a:t>
            </a:r>
          </a:p>
        </p:txBody>
      </p:sp>
      <p:sp>
        <p:nvSpPr>
          <p:cNvPr id="12" name="TextBox 12"/>
          <p:cNvSpPr txBox="1"/>
          <p:nvPr/>
        </p:nvSpPr>
        <p:spPr>
          <a:xfrm>
            <a:off x="14086445" y="4471526"/>
            <a:ext cx="2205257" cy="916861"/>
          </a:xfrm>
          <a:prstGeom prst="rect">
            <a:avLst/>
          </a:prstGeom>
        </p:spPr>
        <p:txBody>
          <a:bodyPr lIns="0" tIns="0" rIns="0" bIns="0" rtlCol="0" anchor="t">
            <a:spAutoFit/>
          </a:bodyPr>
          <a:lstStyle/>
          <a:p>
            <a:pPr algn="ctr">
              <a:lnSpc>
                <a:spcPts val="7403"/>
              </a:lnSpc>
            </a:pPr>
            <a:r>
              <a:rPr lang="en-US" sz="5288">
                <a:solidFill>
                  <a:srgbClr val="ECBC77"/>
                </a:solidFill>
                <a:latin typeface="Roboto Condensed"/>
                <a:ea typeface="Roboto Condensed"/>
                <a:cs typeface="Roboto Condensed"/>
                <a:sym typeface="Roboto Condensed"/>
              </a:rPr>
              <a:t>Tế Hanh</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grpSp>
        <p:nvGrpSpPr>
          <p:cNvPr id="5" name="Group 5"/>
          <p:cNvGrpSpPr/>
          <p:nvPr/>
        </p:nvGrpSpPr>
        <p:grpSpPr>
          <a:xfrm>
            <a:off x="1028700" y="4233436"/>
            <a:ext cx="11136705" cy="2305733"/>
            <a:chOff x="0" y="0"/>
            <a:chExt cx="3067266" cy="635044"/>
          </a:xfrm>
        </p:grpSpPr>
        <p:sp>
          <p:nvSpPr>
            <p:cNvPr id="6" name="Freeform 6"/>
            <p:cNvSpPr/>
            <p:nvPr/>
          </p:nvSpPr>
          <p:spPr>
            <a:xfrm>
              <a:off x="0" y="0"/>
              <a:ext cx="3067265" cy="635044"/>
            </a:xfrm>
            <a:custGeom>
              <a:avLst/>
              <a:gdLst/>
              <a:ahLst/>
              <a:cxnLst/>
              <a:rect l="l" t="t" r="r" b="b"/>
              <a:pathLst>
                <a:path w="3067265" h="635044">
                  <a:moveTo>
                    <a:pt x="35454" y="0"/>
                  </a:moveTo>
                  <a:lnTo>
                    <a:pt x="3031812" y="0"/>
                  </a:lnTo>
                  <a:cubicBezTo>
                    <a:pt x="3051392" y="0"/>
                    <a:pt x="3067265" y="15873"/>
                    <a:pt x="3067265" y="35454"/>
                  </a:cubicBezTo>
                  <a:lnTo>
                    <a:pt x="3067265" y="599590"/>
                  </a:lnTo>
                  <a:cubicBezTo>
                    <a:pt x="3067265" y="608993"/>
                    <a:pt x="3063530" y="618011"/>
                    <a:pt x="3056881" y="624660"/>
                  </a:cubicBezTo>
                  <a:cubicBezTo>
                    <a:pt x="3050232" y="631309"/>
                    <a:pt x="3041215" y="635044"/>
                    <a:pt x="3031812" y="635044"/>
                  </a:cubicBezTo>
                  <a:lnTo>
                    <a:pt x="35454" y="635044"/>
                  </a:lnTo>
                  <a:cubicBezTo>
                    <a:pt x="26051" y="635044"/>
                    <a:pt x="17033" y="631309"/>
                    <a:pt x="10384" y="624660"/>
                  </a:cubicBezTo>
                  <a:cubicBezTo>
                    <a:pt x="3735" y="618011"/>
                    <a:pt x="0" y="608993"/>
                    <a:pt x="0" y="599590"/>
                  </a:cubicBezTo>
                  <a:lnTo>
                    <a:pt x="0" y="35454"/>
                  </a:lnTo>
                  <a:cubicBezTo>
                    <a:pt x="0" y="26051"/>
                    <a:pt x="3735" y="17033"/>
                    <a:pt x="10384" y="10384"/>
                  </a:cubicBezTo>
                  <a:cubicBezTo>
                    <a:pt x="17033" y="3735"/>
                    <a:pt x="26051" y="0"/>
                    <a:pt x="35454" y="0"/>
                  </a:cubicBezTo>
                  <a:close/>
                </a:path>
              </a:pathLst>
            </a:custGeom>
            <a:solidFill>
              <a:srgbClr val="F5EDC9"/>
            </a:solidFill>
          </p:spPr>
          <p:txBody>
            <a:bodyPr/>
            <a:lstStyle/>
            <a:p>
              <a:endParaRPr lang="en-US"/>
            </a:p>
          </p:txBody>
        </p:sp>
        <p:sp>
          <p:nvSpPr>
            <p:cNvPr id="7" name="TextBox 7"/>
            <p:cNvSpPr txBox="1"/>
            <p:nvPr/>
          </p:nvSpPr>
          <p:spPr>
            <a:xfrm>
              <a:off x="0" y="0"/>
              <a:ext cx="3067266" cy="635044"/>
            </a:xfrm>
            <a:prstGeom prst="rect">
              <a:avLst/>
            </a:prstGeom>
          </p:spPr>
          <p:txBody>
            <a:bodyPr lIns="50800" tIns="50800" rIns="50800" bIns="50800" rtlCol="0" anchor="ctr"/>
            <a:lstStyle/>
            <a:p>
              <a:pPr algn="ctr">
                <a:lnSpc>
                  <a:spcPts val="2310"/>
                </a:lnSpc>
              </a:pPr>
              <a:endParaRPr/>
            </a:p>
          </p:txBody>
        </p:sp>
      </p:grpSp>
      <p:sp>
        <p:nvSpPr>
          <p:cNvPr id="10" name="Freeform 10"/>
          <p:cNvSpPr/>
          <p:nvPr/>
        </p:nvSpPr>
        <p:spPr>
          <a:xfrm flipV="1">
            <a:off x="642926" y="8200596"/>
            <a:ext cx="979565" cy="1155829"/>
          </a:xfrm>
          <a:custGeom>
            <a:avLst/>
            <a:gdLst/>
            <a:ahLst/>
            <a:cxnLst/>
            <a:rect l="l" t="t" r="r" b="b"/>
            <a:pathLst>
              <a:path w="979565" h="1155829">
                <a:moveTo>
                  <a:pt x="0" y="1155828"/>
                </a:moveTo>
                <a:lnTo>
                  <a:pt x="979565" y="1155828"/>
                </a:lnTo>
                <a:lnTo>
                  <a:pt x="979565" y="0"/>
                </a:lnTo>
                <a:lnTo>
                  <a:pt x="0" y="0"/>
                </a:lnTo>
                <a:lnTo>
                  <a:pt x="0" y="1155828"/>
                </a:lnTo>
                <a:close/>
              </a:path>
            </a:pathLst>
          </a:custGeom>
          <a:blipFill>
            <a:blip r:embed="rId3"/>
            <a:stretch>
              <a:fillRect/>
            </a:stretch>
          </a:blipFill>
        </p:spPr>
        <p:txBody>
          <a:bodyPr/>
          <a:lstStyle/>
          <a:p>
            <a:endParaRPr lang="en-US"/>
          </a:p>
        </p:txBody>
      </p:sp>
      <p:sp>
        <p:nvSpPr>
          <p:cNvPr id="11" name="TextBox 11"/>
          <p:cNvSpPr txBox="1"/>
          <p:nvPr/>
        </p:nvSpPr>
        <p:spPr>
          <a:xfrm>
            <a:off x="1543050" y="4161387"/>
            <a:ext cx="10622355" cy="2259331"/>
          </a:xfrm>
          <a:prstGeom prst="rect">
            <a:avLst/>
          </a:prstGeom>
        </p:spPr>
        <p:txBody>
          <a:bodyPr lIns="0" tIns="0" rIns="0" bIns="0" rtlCol="0" anchor="t">
            <a:spAutoFit/>
          </a:bodyPr>
          <a:lstStyle/>
          <a:p>
            <a:pPr algn="just">
              <a:lnSpc>
                <a:spcPts val="8819"/>
              </a:lnSpc>
            </a:pPr>
            <a:r>
              <a:rPr lang="en-US" sz="6299">
                <a:solidFill>
                  <a:srgbClr val="363E59"/>
                </a:solidFill>
                <a:latin typeface="#9Slide05 ViceroyJF"/>
                <a:ea typeface="#9Slide05 ViceroyJF"/>
                <a:cs typeface="#9Slide05 ViceroyJF"/>
                <a:sym typeface="#9Slide05 ViceroyJF"/>
              </a:rPr>
              <a:t>Làng tôi ở vốn làm nghề chài lưới </a:t>
            </a:r>
          </a:p>
          <a:p>
            <a:pPr algn="just">
              <a:lnSpc>
                <a:spcPts val="8819"/>
              </a:lnSpc>
            </a:pPr>
            <a:r>
              <a:rPr lang="en-US" sz="6299">
                <a:solidFill>
                  <a:srgbClr val="363E59"/>
                </a:solidFill>
                <a:latin typeface="#9Slide05 ViceroyJF"/>
                <a:ea typeface="#9Slide05 ViceroyJF"/>
                <a:cs typeface="#9Slide05 ViceroyJF"/>
                <a:sym typeface="#9Slide05 ViceroyJF"/>
              </a:rPr>
              <a:t>Nước bao vây cách biển nửa ngày sông</a:t>
            </a:r>
          </a:p>
        </p:txBody>
      </p:sp>
      <p:sp>
        <p:nvSpPr>
          <p:cNvPr id="12" name="TextBox 12"/>
          <p:cNvSpPr txBox="1"/>
          <p:nvPr/>
        </p:nvSpPr>
        <p:spPr>
          <a:xfrm>
            <a:off x="1241193" y="2689410"/>
            <a:ext cx="12103191"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a. Giới thiệu chung về quê hương (hai câu đầu)</a:t>
            </a:r>
          </a:p>
        </p:txBody>
      </p:sp>
      <p:sp>
        <p:nvSpPr>
          <p:cNvPr id="13" name="TextBox 13"/>
          <p:cNvSpPr txBox="1"/>
          <p:nvPr/>
        </p:nvSpPr>
        <p:spPr>
          <a:xfrm>
            <a:off x="435057" y="272044"/>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14" name="TextBox 14"/>
          <p:cNvSpPr txBox="1"/>
          <p:nvPr/>
        </p:nvSpPr>
        <p:spPr>
          <a:xfrm>
            <a:off x="642926" y="6702059"/>
            <a:ext cx="13713882" cy="1562101"/>
          </a:xfrm>
          <a:prstGeom prst="rect">
            <a:avLst/>
          </a:prstGeom>
        </p:spPr>
        <p:txBody>
          <a:bodyPr lIns="0" tIns="0" rIns="0" bIns="0" rtlCol="0" anchor="t">
            <a:spAutoFit/>
          </a:bodyPr>
          <a:lstStyle/>
          <a:p>
            <a:pPr algn="just">
              <a:lnSpc>
                <a:spcPts val="6299"/>
              </a:lnSpc>
            </a:pPr>
            <a:r>
              <a:rPr lang="en-US" sz="4499" b="1">
                <a:solidFill>
                  <a:srgbClr val="363E59"/>
                </a:solidFill>
                <a:latin typeface="Roboto Condensed Bold"/>
                <a:ea typeface="Roboto Condensed Bold"/>
                <a:cs typeface="Roboto Condensed Bold"/>
                <a:sym typeface="Roboto Condensed Bold"/>
              </a:rPr>
              <a:t>- </a:t>
            </a:r>
            <a:r>
              <a:rPr lang="en-US" sz="4499">
                <a:solidFill>
                  <a:srgbClr val="363E59"/>
                </a:solidFill>
                <a:latin typeface="Roboto Condensed"/>
                <a:ea typeface="Roboto Condensed"/>
                <a:cs typeface="Roboto Condensed"/>
                <a:sym typeface="Roboto Condensed"/>
              </a:rPr>
              <a:t>Nghề truyền thống: nghề chài lưới.</a:t>
            </a:r>
          </a:p>
          <a:p>
            <a:pPr algn="just">
              <a:lnSpc>
                <a:spcPts val="6299"/>
              </a:lnSpc>
              <a:spcBef>
                <a:spcPct val="0"/>
              </a:spcBef>
            </a:pPr>
            <a:r>
              <a:rPr lang="en-US" sz="4499">
                <a:solidFill>
                  <a:srgbClr val="363E59"/>
                </a:solidFill>
                <a:latin typeface="Roboto Condensed"/>
                <a:ea typeface="Roboto Condensed"/>
                <a:cs typeface="Roboto Condensed"/>
                <a:sym typeface="Roboto Condensed"/>
              </a:rPr>
              <a:t>- Vị trí của làng: nước bao vây cách biển nửa ngày sông.</a:t>
            </a:r>
          </a:p>
        </p:txBody>
      </p:sp>
      <p:sp>
        <p:nvSpPr>
          <p:cNvPr id="15" name="TextBox 15"/>
          <p:cNvSpPr txBox="1"/>
          <p:nvPr/>
        </p:nvSpPr>
        <p:spPr>
          <a:xfrm>
            <a:off x="1990792" y="8683260"/>
            <a:ext cx="13713882" cy="771526"/>
          </a:xfrm>
          <a:prstGeom prst="rect">
            <a:avLst/>
          </a:prstGeom>
        </p:spPr>
        <p:txBody>
          <a:bodyPr lIns="0" tIns="0" rIns="0" bIns="0" rtlCol="0" anchor="t">
            <a:spAutoFit/>
          </a:bodyPr>
          <a:lstStyle/>
          <a:p>
            <a:pPr algn="just">
              <a:lnSpc>
                <a:spcPts val="6299"/>
              </a:lnSpc>
              <a:spcBef>
                <a:spcPct val="0"/>
              </a:spcBef>
            </a:pPr>
            <a:r>
              <a:rPr lang="en-US" sz="4499" b="1">
                <a:solidFill>
                  <a:srgbClr val="363E59"/>
                </a:solidFill>
                <a:latin typeface="Roboto Condensed Bold"/>
                <a:ea typeface="Roboto Condensed Bold"/>
                <a:cs typeface="Roboto Condensed Bold"/>
                <a:sym typeface="Roboto Condensed Bold"/>
              </a:rPr>
              <a:t>Lời giới thiệu nhẹ nhàng, tâm tình</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618837" y="1625562"/>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7" name="Group 7"/>
          <p:cNvGrpSpPr/>
          <p:nvPr/>
        </p:nvGrpSpPr>
        <p:grpSpPr>
          <a:xfrm>
            <a:off x="7234534" y="1966081"/>
            <a:ext cx="3331029" cy="948965"/>
            <a:chOff x="0" y="0"/>
            <a:chExt cx="877308" cy="249933"/>
          </a:xfrm>
        </p:grpSpPr>
        <p:sp>
          <p:nvSpPr>
            <p:cNvPr id="8" name="Freeform 8"/>
            <p:cNvSpPr/>
            <p:nvPr/>
          </p:nvSpPr>
          <p:spPr>
            <a:xfrm>
              <a:off x="0" y="0"/>
              <a:ext cx="877308" cy="249933"/>
            </a:xfrm>
            <a:custGeom>
              <a:avLst/>
              <a:gdLst/>
              <a:ahLst/>
              <a:cxnLst/>
              <a:rect l="l" t="t" r="r" b="b"/>
              <a:pathLst>
                <a:path w="877308" h="249933">
                  <a:moveTo>
                    <a:pt x="118533" y="0"/>
                  </a:moveTo>
                  <a:lnTo>
                    <a:pt x="758775" y="0"/>
                  </a:lnTo>
                  <a:cubicBezTo>
                    <a:pt x="824239" y="0"/>
                    <a:pt x="877308" y="53069"/>
                    <a:pt x="877308" y="118533"/>
                  </a:cubicBezTo>
                  <a:lnTo>
                    <a:pt x="877308" y="131400"/>
                  </a:lnTo>
                  <a:cubicBezTo>
                    <a:pt x="877308" y="196864"/>
                    <a:pt x="824239" y="249933"/>
                    <a:pt x="758775" y="249933"/>
                  </a:cubicBezTo>
                  <a:lnTo>
                    <a:pt x="118533" y="249933"/>
                  </a:lnTo>
                  <a:cubicBezTo>
                    <a:pt x="87096" y="249933"/>
                    <a:pt x="56947" y="237445"/>
                    <a:pt x="34718" y="215216"/>
                  </a:cubicBezTo>
                  <a:cubicBezTo>
                    <a:pt x="12488" y="192986"/>
                    <a:pt x="0" y="162837"/>
                    <a:pt x="0" y="131400"/>
                  </a:cubicBezTo>
                  <a:lnTo>
                    <a:pt x="0" y="118533"/>
                  </a:lnTo>
                  <a:cubicBezTo>
                    <a:pt x="0" y="87096"/>
                    <a:pt x="12488" y="56947"/>
                    <a:pt x="34718" y="34718"/>
                  </a:cubicBezTo>
                  <a:cubicBezTo>
                    <a:pt x="56947" y="12488"/>
                    <a:pt x="87096" y="0"/>
                    <a:pt x="118533" y="0"/>
                  </a:cubicBezTo>
                  <a:close/>
                </a:path>
              </a:pathLst>
            </a:custGeom>
            <a:solidFill>
              <a:srgbClr val="EFE0B2"/>
            </a:solidFill>
          </p:spPr>
          <p:txBody>
            <a:bodyPr/>
            <a:lstStyle/>
            <a:p>
              <a:endParaRPr lang="en-US"/>
            </a:p>
          </p:txBody>
        </p:sp>
        <p:sp>
          <p:nvSpPr>
            <p:cNvPr id="9" name="TextBox 9"/>
            <p:cNvSpPr txBox="1"/>
            <p:nvPr/>
          </p:nvSpPr>
          <p:spPr>
            <a:xfrm>
              <a:off x="0" y="-95250"/>
              <a:ext cx="877308"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Nhóm 2</a:t>
              </a:r>
            </a:p>
          </p:txBody>
        </p:sp>
      </p:grpSp>
      <p:graphicFrame>
        <p:nvGraphicFramePr>
          <p:cNvPr id="10" name="Table 10"/>
          <p:cNvGraphicFramePr>
            <a:graphicFrameLocks noGrp="1"/>
          </p:cNvGraphicFramePr>
          <p:nvPr/>
        </p:nvGraphicFramePr>
        <p:xfrm>
          <a:off x="306849" y="3337624"/>
          <a:ext cx="17674302" cy="6722666"/>
        </p:xfrm>
        <a:graphic>
          <a:graphicData uri="http://schemas.openxmlformats.org/drawingml/2006/table">
            <a:tbl>
              <a:tblPr/>
              <a:tblGrid>
                <a:gridCol w="9035694">
                  <a:extLst>
                    <a:ext uri="{9D8B030D-6E8A-4147-A177-3AD203B41FA5}">
                      <a16:colId xmlns:a16="http://schemas.microsoft.com/office/drawing/2014/main" val="20000"/>
                    </a:ext>
                  </a:extLst>
                </a:gridCol>
                <a:gridCol w="4264638">
                  <a:extLst>
                    <a:ext uri="{9D8B030D-6E8A-4147-A177-3AD203B41FA5}">
                      <a16:colId xmlns:a16="http://schemas.microsoft.com/office/drawing/2014/main" val="20001"/>
                    </a:ext>
                  </a:extLst>
                </a:gridCol>
                <a:gridCol w="4373970">
                  <a:extLst>
                    <a:ext uri="{9D8B030D-6E8A-4147-A177-3AD203B41FA5}">
                      <a16:colId xmlns:a16="http://schemas.microsoft.com/office/drawing/2014/main" val="20002"/>
                    </a:ext>
                  </a:extLst>
                </a:gridCol>
              </a:tblGrid>
              <a:tr h="1481988">
                <a:tc>
                  <a:txBody>
                    <a:bodyPr/>
                    <a:lstStyle/>
                    <a:p>
                      <a:pPr marL="0" lvl="0" indent="0" algn="ctr">
                        <a:lnSpc>
                          <a:spcPts val="5599"/>
                        </a:lnSpc>
                        <a:spcBef>
                          <a:spcPct val="0"/>
                        </a:spcBef>
                        <a:defRPr/>
                      </a:pPr>
                      <a:r>
                        <a:rPr lang="en-US" sz="3999" b="1" u="none" strike="noStrike">
                          <a:solidFill>
                            <a:srgbClr val="363E59">
                              <a:alpha val="77647"/>
                            </a:srgbClr>
                          </a:solidFill>
                          <a:latin typeface="Roboto Condensed Bold"/>
                          <a:ea typeface="Roboto Condensed Bold"/>
                          <a:cs typeface="Roboto Condensed Bold"/>
                          <a:sym typeface="Roboto Condensed Bold"/>
                        </a:rPr>
                        <a:t>Định hướng</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a:txBody>
                    <a:bodyPr/>
                    <a:lstStyle/>
                    <a:p>
                      <a:pPr marL="0" lvl="0" indent="0" algn="ctr">
                        <a:lnSpc>
                          <a:spcPts val="5599"/>
                        </a:lnSpc>
                        <a:spcBef>
                          <a:spcPct val="0"/>
                        </a:spcBef>
                        <a:defRPr/>
                      </a:pPr>
                      <a:r>
                        <a:rPr lang="en-US" sz="3999" b="1" u="none" strike="noStrike" spc="-79">
                          <a:solidFill>
                            <a:srgbClr val="363E59">
                              <a:alpha val="77647"/>
                            </a:srgbClr>
                          </a:solidFill>
                          <a:latin typeface="Roboto Condensed Bold"/>
                          <a:ea typeface="Roboto Condensed Bold"/>
                          <a:cs typeface="Roboto Condensed Bold"/>
                          <a:sym typeface="Roboto Condensed Bold"/>
                        </a:rPr>
                        <a:t>Hình ảnh đoàn thuyền đánh cá ra khơi</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a:txBody>
                    <a:bodyPr/>
                    <a:lstStyle/>
                    <a:p>
                      <a:pPr marL="0" lvl="0" indent="0" algn="ctr">
                        <a:lnSpc>
                          <a:spcPts val="5599"/>
                        </a:lnSpc>
                        <a:spcBef>
                          <a:spcPct val="0"/>
                        </a:spcBef>
                        <a:defRPr/>
                      </a:pPr>
                      <a:r>
                        <a:rPr lang="en-US" sz="3999" b="1" u="none" strike="noStrike" spc="-79">
                          <a:solidFill>
                            <a:srgbClr val="363E59">
                              <a:alpha val="77647"/>
                            </a:srgbClr>
                          </a:solidFill>
                          <a:latin typeface="Roboto Condensed Bold"/>
                          <a:ea typeface="Roboto Condensed Bold"/>
                          <a:cs typeface="Roboto Condensed Bold"/>
                          <a:sym typeface="Roboto Condensed Bold"/>
                        </a:rPr>
                        <a:t>Hình ảnh đoàn thuyền đánh cá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extLst>
                  <a:ext uri="{0D108BD9-81ED-4DB2-BD59-A6C34878D82A}">
                    <a16:rowId xmlns:a16="http://schemas.microsoft.com/office/drawing/2014/main" val="10000"/>
                  </a:ext>
                </a:extLst>
              </a:tr>
              <a:tr h="722585">
                <a:tc rowSpan="2">
                  <a:txBody>
                    <a:bodyPr/>
                    <a:lstStyle/>
                    <a:p>
                      <a:pPr marL="0" lvl="0" indent="0" algn="just">
                        <a:lnSpc>
                          <a:spcPts val="5599"/>
                        </a:lnSpc>
                        <a:spcBef>
                          <a:spcPct val="0"/>
                        </a:spcBef>
                        <a:defRPr/>
                      </a:pPr>
                      <a:r>
                        <a:rPr lang="en-US" sz="3999" b="1" u="none" strike="noStrike">
                          <a:solidFill>
                            <a:srgbClr val="363E59">
                              <a:alpha val="77647"/>
                            </a:srgbClr>
                          </a:solidFill>
                          <a:latin typeface="Roboto Condensed Bold"/>
                          <a:ea typeface="Roboto Condensed Bold"/>
                          <a:cs typeface="Roboto Condensed Bold"/>
                          <a:sym typeface="Roboto Condensed Bold"/>
                        </a:rPr>
                        <a:t>Cảnh đoàn thuyền ra khơi và khi trở về được miêu tả với những từ ngữ, hình ảnh nào?</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rowSpan="6">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rowSpan="6">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1"/>
                  </a:ext>
                </a:extLst>
              </a:tr>
              <a:tr h="759402">
                <a:tc vMerge="1">
                  <a:txBody>
                    <a:bodyPr/>
                    <a:lstStyle/>
                    <a:p>
                      <a:pPr marL="0" lvl="0" indent="0" algn="just">
                        <a:lnSpc>
                          <a:spcPts val="5599"/>
                        </a:lnSpc>
                        <a:spcBef>
                          <a:spcPct val="0"/>
                        </a:spcBef>
                        <a:defRPr/>
                      </a:pPr>
                      <a:r>
                        <a:rPr lang="en-US" sz="3999" b="1" u="none" strike="noStrike">
                          <a:solidFill>
                            <a:srgbClr val="363E59">
                              <a:alpha val="77647"/>
                            </a:srgbClr>
                          </a:solidFill>
                          <a:latin typeface="Roboto Condensed Bold"/>
                          <a:ea typeface="Roboto Condensed Bold"/>
                          <a:cs typeface="Roboto Condensed Bold"/>
                          <a:sym typeface="Roboto Condensed Bold"/>
                        </a:rPr>
                        <a:t>Cảnh đoàn thuyền ra khơi và khi trở về được miêu tả với những từ ngữ, hình ảnh nào?</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2"/>
                  </a:ext>
                </a:extLst>
              </a:tr>
              <a:tr h="1533983">
                <a:tc rowSpan="2">
                  <a:txBody>
                    <a:bodyPr/>
                    <a:lstStyle/>
                    <a:p>
                      <a:pPr marL="0" lvl="0" indent="0" algn="just">
                        <a:lnSpc>
                          <a:spcPts val="5599"/>
                        </a:lnSpc>
                        <a:spcBef>
                          <a:spcPct val="0"/>
                        </a:spcBef>
                        <a:defRPr/>
                      </a:pPr>
                      <a:r>
                        <a:rPr lang="en-US" sz="3999" b="1" u="none" strike="noStrike">
                          <a:solidFill>
                            <a:srgbClr val="363E59">
                              <a:alpha val="77647"/>
                            </a:srgbClr>
                          </a:solidFill>
                          <a:latin typeface="Roboto Condensed Bold"/>
                          <a:ea typeface="Roboto Condensed Bold"/>
                          <a:cs typeface="Roboto Condensed Bold"/>
                          <a:sym typeface="Roboto Condensed Bold"/>
                        </a:rPr>
                        <a:t>Tác giả đã sử dụng những biện pháp nghệ thuật nào để làm nổi bật vẻ đẹp đoàn thuyền khi ra khơi và khi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3"/>
                  </a:ext>
                </a:extLst>
              </a:tr>
              <a:tr h="647496">
                <a:tc vMerge="1">
                  <a:txBody>
                    <a:bodyPr/>
                    <a:lstStyle/>
                    <a:p>
                      <a:pPr marL="0" lvl="0" indent="0" algn="just">
                        <a:lnSpc>
                          <a:spcPts val="5599"/>
                        </a:lnSpc>
                        <a:spcBef>
                          <a:spcPct val="0"/>
                        </a:spcBef>
                        <a:defRPr/>
                      </a:pPr>
                      <a:r>
                        <a:rPr lang="en-US" sz="3999" b="1" u="none" strike="noStrike">
                          <a:solidFill>
                            <a:srgbClr val="363E59">
                              <a:alpha val="77647"/>
                            </a:srgbClr>
                          </a:solidFill>
                          <a:latin typeface="Roboto Condensed Bold"/>
                          <a:ea typeface="Roboto Condensed Bold"/>
                          <a:cs typeface="Roboto Condensed Bold"/>
                          <a:sym typeface="Roboto Condensed Bold"/>
                        </a:rPr>
                        <a:t>Tác giả đã sử dụng những biện pháp nghệ thuật nào để làm nổi bật vẻ đẹp đoàn thuyền khi ra khơi và khi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4"/>
                  </a:ext>
                </a:extLst>
              </a:tr>
              <a:tr h="1551812">
                <a:tc rowSpan="2">
                  <a:txBody>
                    <a:bodyPr/>
                    <a:lstStyle/>
                    <a:p>
                      <a:pPr marL="0" lvl="0" indent="0" algn="l">
                        <a:lnSpc>
                          <a:spcPts val="5599"/>
                        </a:lnSpc>
                        <a:spcBef>
                          <a:spcPct val="0"/>
                        </a:spcBef>
                        <a:defRPr/>
                      </a:pPr>
                      <a:r>
                        <a:rPr lang="en-US" sz="3999" b="1" u="none" strike="noStrike">
                          <a:solidFill>
                            <a:srgbClr val="363E59">
                              <a:alpha val="77647"/>
                            </a:srgbClr>
                          </a:solidFill>
                          <a:latin typeface="Roboto Condensed Bold"/>
                          <a:ea typeface="Roboto Condensed Bold"/>
                          <a:cs typeface="Roboto Condensed Bold"/>
                          <a:sym typeface="Roboto Condensed Bold"/>
                        </a:rPr>
                        <a:t>Nhận xét về vẻ đẹp của bức tranh đoàn thuyền ra khơi và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5"/>
                  </a:ext>
                </a:extLst>
              </a:tr>
              <a:tr h="0">
                <a:tc vMerge="1">
                  <a:txBody>
                    <a:bodyPr/>
                    <a:lstStyle/>
                    <a:p>
                      <a:pPr marL="0" lvl="0" indent="0" algn="l">
                        <a:lnSpc>
                          <a:spcPts val="5599"/>
                        </a:lnSpc>
                        <a:spcBef>
                          <a:spcPct val="0"/>
                        </a:spcBef>
                        <a:defRPr/>
                      </a:pPr>
                      <a:r>
                        <a:rPr lang="en-US" sz="3999" b="1" u="none" strike="noStrike">
                          <a:solidFill>
                            <a:srgbClr val="363E59">
                              <a:alpha val="77647"/>
                            </a:srgbClr>
                          </a:solidFill>
                          <a:latin typeface="Roboto Condensed Bold"/>
                          <a:ea typeface="Roboto Condensed Bold"/>
                          <a:cs typeface="Roboto Condensed Bold"/>
                          <a:sym typeface="Roboto Condensed Bold"/>
                        </a:rPr>
                        <a:t>Nhận xét về vẻ đẹp của bức tranh đoàn thuyền ra khơi và trở về</a:t>
                      </a: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tc vMerge="1">
                  <a:txBody>
                    <a:bodyPr/>
                    <a:lstStyle/>
                    <a:p>
                      <a:pPr marL="0" lvl="0" indent="0" algn="ctr">
                        <a:lnSpc>
                          <a:spcPts val="5599"/>
                        </a:lnSpc>
                        <a:spcBef>
                          <a:spcPct val="0"/>
                        </a:spcBef>
                        <a:defRPr/>
                      </a:pPr>
                      <a:endParaRPr lang="en-US" sz="1100"/>
                    </a:p>
                  </a:txBody>
                  <a:tcPr marL="0" marR="0" marT="0" marB="0"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77647"/>
                      </a:srgb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grpSp>
        <p:nvGrpSpPr>
          <p:cNvPr id="5" name="Group 5"/>
          <p:cNvGrpSpPr/>
          <p:nvPr/>
        </p:nvGrpSpPr>
        <p:grpSpPr>
          <a:xfrm>
            <a:off x="1028700" y="3994334"/>
            <a:ext cx="11136705" cy="5998116"/>
            <a:chOff x="0" y="0"/>
            <a:chExt cx="3067266" cy="1651998"/>
          </a:xfrm>
        </p:grpSpPr>
        <p:sp>
          <p:nvSpPr>
            <p:cNvPr id="6" name="Freeform 6"/>
            <p:cNvSpPr/>
            <p:nvPr/>
          </p:nvSpPr>
          <p:spPr>
            <a:xfrm>
              <a:off x="0" y="0"/>
              <a:ext cx="3067265" cy="1651998"/>
            </a:xfrm>
            <a:custGeom>
              <a:avLst/>
              <a:gdLst/>
              <a:ahLst/>
              <a:cxnLst/>
              <a:rect l="l" t="t" r="r" b="b"/>
              <a:pathLst>
                <a:path w="3067265" h="1651998">
                  <a:moveTo>
                    <a:pt x="35454" y="0"/>
                  </a:moveTo>
                  <a:lnTo>
                    <a:pt x="3031812" y="0"/>
                  </a:lnTo>
                  <a:cubicBezTo>
                    <a:pt x="3051392" y="0"/>
                    <a:pt x="3067265" y="15873"/>
                    <a:pt x="3067265" y="35454"/>
                  </a:cubicBezTo>
                  <a:lnTo>
                    <a:pt x="3067265" y="1616544"/>
                  </a:lnTo>
                  <a:cubicBezTo>
                    <a:pt x="3067265" y="1636125"/>
                    <a:pt x="3051392" y="1651998"/>
                    <a:pt x="3031812" y="1651998"/>
                  </a:cubicBezTo>
                  <a:lnTo>
                    <a:pt x="35454" y="1651998"/>
                  </a:lnTo>
                  <a:cubicBezTo>
                    <a:pt x="26051" y="1651998"/>
                    <a:pt x="17033" y="1648263"/>
                    <a:pt x="10384" y="1641614"/>
                  </a:cubicBezTo>
                  <a:cubicBezTo>
                    <a:pt x="3735" y="1634965"/>
                    <a:pt x="0" y="1625947"/>
                    <a:pt x="0" y="1616544"/>
                  </a:cubicBezTo>
                  <a:lnTo>
                    <a:pt x="0" y="35454"/>
                  </a:lnTo>
                  <a:cubicBezTo>
                    <a:pt x="0" y="26051"/>
                    <a:pt x="3735" y="17033"/>
                    <a:pt x="10384" y="10384"/>
                  </a:cubicBezTo>
                  <a:cubicBezTo>
                    <a:pt x="17033" y="3735"/>
                    <a:pt x="26051" y="0"/>
                    <a:pt x="35454" y="0"/>
                  </a:cubicBezTo>
                  <a:close/>
                </a:path>
              </a:pathLst>
            </a:custGeom>
            <a:solidFill>
              <a:srgbClr val="F5EDC9"/>
            </a:solidFill>
          </p:spPr>
          <p:txBody>
            <a:bodyPr/>
            <a:lstStyle/>
            <a:p>
              <a:endParaRPr lang="en-US"/>
            </a:p>
          </p:txBody>
        </p:sp>
        <p:sp>
          <p:nvSpPr>
            <p:cNvPr id="7" name="TextBox 7"/>
            <p:cNvSpPr txBox="1"/>
            <p:nvPr/>
          </p:nvSpPr>
          <p:spPr>
            <a:xfrm>
              <a:off x="0" y="0"/>
              <a:ext cx="3067266" cy="1651998"/>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1241193" y="4294737"/>
            <a:ext cx="11462184" cy="5486400"/>
          </a:xfrm>
          <a:prstGeom prst="rect">
            <a:avLst/>
          </a:prstGeom>
        </p:spPr>
        <p:txBody>
          <a:bodyPr lIns="0" tIns="0" rIns="0" bIns="0" rtlCol="0" anchor="t">
            <a:spAutoFit/>
          </a:bodyPr>
          <a:lstStyle/>
          <a:p>
            <a:pPr algn="l">
              <a:lnSpc>
                <a:spcPts val="7199"/>
              </a:lnSpc>
            </a:pPr>
            <a:r>
              <a:rPr lang="en-US" sz="5999">
                <a:solidFill>
                  <a:srgbClr val="363E59"/>
                </a:solidFill>
                <a:latin typeface="#9Slide05 ViceroyJF"/>
                <a:ea typeface="#9Slide05 ViceroyJF"/>
                <a:cs typeface="#9Slide05 ViceroyJF"/>
                <a:sym typeface="#9Slide05 ViceroyJF"/>
              </a:rPr>
              <a:t>Khi trời trong, gió nhẹ, sớm mai hồng, </a:t>
            </a:r>
          </a:p>
          <a:p>
            <a:pPr algn="l">
              <a:lnSpc>
                <a:spcPts val="7199"/>
              </a:lnSpc>
            </a:pPr>
            <a:r>
              <a:rPr lang="en-US" sz="5999">
                <a:solidFill>
                  <a:srgbClr val="363E59"/>
                </a:solidFill>
                <a:latin typeface="#9Slide05 ViceroyJF"/>
                <a:ea typeface="#9Slide05 ViceroyJF"/>
                <a:cs typeface="#9Slide05 ViceroyJF"/>
                <a:sym typeface="#9Slide05 ViceroyJF"/>
              </a:rPr>
              <a:t>Dân trai tráng bơi thuyền đi đánh cá. </a:t>
            </a:r>
          </a:p>
          <a:p>
            <a:pPr algn="l">
              <a:lnSpc>
                <a:spcPts val="7199"/>
              </a:lnSpc>
            </a:pPr>
            <a:r>
              <a:rPr lang="en-US" sz="5999">
                <a:solidFill>
                  <a:srgbClr val="363E59"/>
                </a:solidFill>
                <a:latin typeface="#9Slide05 ViceroyJF"/>
                <a:ea typeface="#9Slide05 ViceroyJF"/>
                <a:cs typeface="#9Slide05 ViceroyJF"/>
                <a:sym typeface="#9Slide05 ViceroyJF"/>
              </a:rPr>
              <a:t>Chiếc thuyền nhẹ hăng như con tuấn mã Phăng mái chèo mạnh mẽ vượt trường giang Cánh buồm giương to như mảnh hồn làng Rướn thân trắng bao la thâu góp gió...</a:t>
            </a:r>
          </a:p>
        </p:txBody>
      </p:sp>
      <p:sp>
        <p:nvSpPr>
          <p:cNvPr id="11" name="TextBox 11"/>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12" name="TextBox 12"/>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13" name="Group 13"/>
          <p:cNvGrpSpPr/>
          <p:nvPr/>
        </p:nvGrpSpPr>
        <p:grpSpPr>
          <a:xfrm>
            <a:off x="3968781" y="2668474"/>
            <a:ext cx="5256544" cy="845642"/>
            <a:chOff x="0" y="0"/>
            <a:chExt cx="1384440" cy="222720"/>
          </a:xfrm>
        </p:grpSpPr>
        <p:sp>
          <p:nvSpPr>
            <p:cNvPr id="14" name="Freeform 14"/>
            <p:cNvSpPr/>
            <p:nvPr/>
          </p:nvSpPr>
          <p:spPr>
            <a:xfrm>
              <a:off x="0" y="0"/>
              <a:ext cx="1384440" cy="222720"/>
            </a:xfrm>
            <a:custGeom>
              <a:avLst/>
              <a:gdLst/>
              <a:ahLst/>
              <a:cxnLst/>
              <a:rect l="l" t="t" r="r" b="b"/>
              <a:pathLst>
                <a:path w="1384440" h="222720">
                  <a:moveTo>
                    <a:pt x="75114" y="0"/>
                  </a:moveTo>
                  <a:lnTo>
                    <a:pt x="1309326" y="0"/>
                  </a:lnTo>
                  <a:cubicBezTo>
                    <a:pt x="1350810" y="0"/>
                    <a:pt x="1384440" y="33630"/>
                    <a:pt x="1384440" y="75114"/>
                  </a:cubicBezTo>
                  <a:lnTo>
                    <a:pt x="1384440" y="147607"/>
                  </a:lnTo>
                  <a:cubicBezTo>
                    <a:pt x="1384440" y="189091"/>
                    <a:pt x="1350810" y="222720"/>
                    <a:pt x="1309326" y="222720"/>
                  </a:cubicBezTo>
                  <a:lnTo>
                    <a:pt x="75114" y="222720"/>
                  </a:lnTo>
                  <a:cubicBezTo>
                    <a:pt x="33630" y="222720"/>
                    <a:pt x="0" y="189091"/>
                    <a:pt x="0" y="147607"/>
                  </a:cubicBezTo>
                  <a:lnTo>
                    <a:pt x="0" y="75114"/>
                  </a:lnTo>
                  <a:cubicBezTo>
                    <a:pt x="0" y="33630"/>
                    <a:pt x="33630" y="0"/>
                    <a:pt x="75114" y="0"/>
                  </a:cubicBezTo>
                  <a:close/>
                </a:path>
              </a:pathLst>
            </a:custGeom>
            <a:solidFill>
              <a:srgbClr val="EFE0B2"/>
            </a:solidFill>
          </p:spPr>
          <p:txBody>
            <a:bodyPr/>
            <a:lstStyle/>
            <a:p>
              <a:endParaRPr lang="en-US"/>
            </a:p>
          </p:txBody>
        </p:sp>
        <p:sp>
          <p:nvSpPr>
            <p:cNvPr id="15" name="TextBox 15"/>
            <p:cNvSpPr txBox="1"/>
            <p:nvPr/>
          </p:nvSpPr>
          <p:spPr>
            <a:xfrm>
              <a:off x="0" y="-85725"/>
              <a:ext cx="1384440" cy="308445"/>
            </a:xfrm>
            <a:prstGeom prst="rect">
              <a:avLst/>
            </a:prstGeom>
          </p:spPr>
          <p:txBody>
            <a:bodyPr lIns="50800" tIns="50800" rIns="50800" bIns="50800" rtlCol="0" anchor="ctr"/>
            <a:lstStyle/>
            <a:p>
              <a:pPr algn="ctr">
                <a:lnSpc>
                  <a:spcPts val="5600"/>
                </a:lnSpc>
              </a:pPr>
              <a:r>
                <a:rPr lang="en-US" sz="4000" b="1">
                  <a:solidFill>
                    <a:srgbClr val="363E59"/>
                  </a:solidFill>
                  <a:latin typeface="Roboto Condensed Bold"/>
                  <a:ea typeface="Roboto Condensed Bold"/>
                  <a:cs typeface="Roboto Condensed Bold"/>
                  <a:sym typeface="Roboto Condensed Bold"/>
                </a:rPr>
                <a:t>Đoàn thuyền ra khơi</a:t>
              </a:r>
            </a:p>
          </p:txBody>
        </p:sp>
      </p:grpSp>
      <p:grpSp>
        <p:nvGrpSpPr>
          <p:cNvPr id="16" name="Group 16"/>
          <p:cNvGrpSpPr/>
          <p:nvPr/>
        </p:nvGrpSpPr>
        <p:grpSpPr>
          <a:xfrm>
            <a:off x="2573591" y="4330816"/>
            <a:ext cx="8025419" cy="2204321"/>
            <a:chOff x="-15172" y="-341163"/>
            <a:chExt cx="2113691" cy="580562"/>
          </a:xfrm>
        </p:grpSpPr>
        <p:sp>
          <p:nvSpPr>
            <p:cNvPr id="17" name="Freeform 17"/>
            <p:cNvSpPr/>
            <p:nvPr/>
          </p:nvSpPr>
          <p:spPr>
            <a:xfrm>
              <a:off x="-15172" y="-341163"/>
              <a:ext cx="2098519" cy="239399"/>
            </a:xfrm>
            <a:custGeom>
              <a:avLst/>
              <a:gdLst/>
              <a:ahLst/>
              <a:cxnLst/>
              <a:rect l="l" t="t" r="r" b="b"/>
              <a:pathLst>
                <a:path w="2098519" h="239399">
                  <a:moveTo>
                    <a:pt x="0" y="0"/>
                  </a:moveTo>
                  <a:lnTo>
                    <a:pt x="2098519" y="0"/>
                  </a:lnTo>
                  <a:lnTo>
                    <a:pt x="2098519" y="239399"/>
                  </a:lnTo>
                  <a:lnTo>
                    <a:pt x="0" y="239399"/>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18" name="TextBox 18"/>
            <p:cNvSpPr txBox="1"/>
            <p:nvPr/>
          </p:nvSpPr>
          <p:spPr>
            <a:xfrm>
              <a:off x="0" y="0"/>
              <a:ext cx="2098519" cy="239399"/>
            </a:xfrm>
            <a:prstGeom prst="rect">
              <a:avLst/>
            </a:prstGeom>
          </p:spPr>
          <p:txBody>
            <a:bodyPr lIns="50800" tIns="50800" rIns="50800" bIns="50800" rtlCol="0" anchor="ctr"/>
            <a:lstStyle/>
            <a:p>
              <a:pPr algn="ctr">
                <a:lnSpc>
                  <a:spcPts val="2310"/>
                </a:lnSpc>
              </a:pPr>
              <a:endParaRPr/>
            </a:p>
          </p:txBody>
        </p:sp>
      </p:grpSp>
      <p:grpSp>
        <p:nvGrpSpPr>
          <p:cNvPr id="19" name="Group 19"/>
          <p:cNvGrpSpPr/>
          <p:nvPr/>
        </p:nvGrpSpPr>
        <p:grpSpPr>
          <a:xfrm>
            <a:off x="1111436" y="6247914"/>
            <a:ext cx="3496724" cy="767441"/>
            <a:chOff x="0" y="0"/>
            <a:chExt cx="920948" cy="220251"/>
          </a:xfrm>
        </p:grpSpPr>
        <p:sp>
          <p:nvSpPr>
            <p:cNvPr id="20" name="Freeform 20"/>
            <p:cNvSpPr/>
            <p:nvPr/>
          </p:nvSpPr>
          <p:spPr>
            <a:xfrm>
              <a:off x="0" y="0"/>
              <a:ext cx="920948" cy="220251"/>
            </a:xfrm>
            <a:custGeom>
              <a:avLst/>
              <a:gdLst/>
              <a:ahLst/>
              <a:cxnLst/>
              <a:rect l="l" t="t" r="r" b="b"/>
              <a:pathLst>
                <a:path w="920948" h="220251">
                  <a:moveTo>
                    <a:pt x="0" y="0"/>
                  </a:moveTo>
                  <a:lnTo>
                    <a:pt x="920948" y="0"/>
                  </a:lnTo>
                  <a:lnTo>
                    <a:pt x="920948" y="220251"/>
                  </a:lnTo>
                  <a:lnTo>
                    <a:pt x="0" y="220251"/>
                  </a:lnTo>
                  <a:close/>
                </a:path>
              </a:pathLst>
            </a:custGeom>
            <a:solidFill>
              <a:srgbClr val="000000">
                <a:alpha val="0"/>
              </a:srgbClr>
            </a:solidFill>
            <a:ln w="57150" cap="sq">
              <a:solidFill>
                <a:srgbClr val="4A181B"/>
              </a:solidFill>
              <a:prstDash val="solid"/>
              <a:miter/>
            </a:ln>
          </p:spPr>
          <p:txBody>
            <a:bodyPr/>
            <a:lstStyle/>
            <a:p>
              <a:endParaRPr lang="en-US"/>
            </a:p>
          </p:txBody>
        </p:sp>
        <p:sp>
          <p:nvSpPr>
            <p:cNvPr id="21" name="TextBox 21"/>
            <p:cNvSpPr txBox="1"/>
            <p:nvPr/>
          </p:nvSpPr>
          <p:spPr>
            <a:xfrm>
              <a:off x="0" y="0"/>
              <a:ext cx="920948" cy="220251"/>
            </a:xfrm>
            <a:prstGeom prst="rect">
              <a:avLst/>
            </a:prstGeom>
          </p:spPr>
          <p:txBody>
            <a:bodyPr lIns="50800" tIns="50800" rIns="50800" bIns="50800" rtlCol="0" anchor="ctr"/>
            <a:lstStyle/>
            <a:p>
              <a:pPr algn="ctr">
                <a:lnSpc>
                  <a:spcPts val="2310"/>
                </a:lnSpc>
              </a:pPr>
              <a:endParaRPr/>
            </a:p>
          </p:txBody>
        </p:sp>
      </p:grpSp>
      <p:grpSp>
        <p:nvGrpSpPr>
          <p:cNvPr id="22" name="Group 22"/>
          <p:cNvGrpSpPr/>
          <p:nvPr/>
        </p:nvGrpSpPr>
        <p:grpSpPr>
          <a:xfrm>
            <a:off x="6684089" y="6153782"/>
            <a:ext cx="4413003" cy="1538937"/>
            <a:chOff x="0" y="-185065"/>
            <a:chExt cx="1162273" cy="405316"/>
          </a:xfrm>
        </p:grpSpPr>
        <p:sp>
          <p:nvSpPr>
            <p:cNvPr id="23" name="Freeform 23"/>
            <p:cNvSpPr/>
            <p:nvPr/>
          </p:nvSpPr>
          <p:spPr>
            <a:xfrm>
              <a:off x="41509" y="-185065"/>
              <a:ext cx="1120764" cy="220251"/>
            </a:xfrm>
            <a:custGeom>
              <a:avLst/>
              <a:gdLst/>
              <a:ahLst/>
              <a:cxnLst/>
              <a:rect l="l" t="t" r="r" b="b"/>
              <a:pathLst>
                <a:path w="1120764" h="220251">
                  <a:moveTo>
                    <a:pt x="0" y="0"/>
                  </a:moveTo>
                  <a:lnTo>
                    <a:pt x="1120764" y="0"/>
                  </a:lnTo>
                  <a:lnTo>
                    <a:pt x="1120764" y="220251"/>
                  </a:lnTo>
                  <a:lnTo>
                    <a:pt x="0" y="220251"/>
                  </a:lnTo>
                  <a:close/>
                </a:path>
              </a:pathLst>
            </a:custGeom>
            <a:solidFill>
              <a:srgbClr val="000000">
                <a:alpha val="0"/>
              </a:srgbClr>
            </a:solidFill>
            <a:ln w="57150" cap="sq">
              <a:solidFill>
                <a:srgbClr val="422C06"/>
              </a:solidFill>
              <a:prstDash val="solid"/>
              <a:miter/>
            </a:ln>
          </p:spPr>
          <p:txBody>
            <a:bodyPr/>
            <a:lstStyle/>
            <a:p>
              <a:endParaRPr lang="en-US"/>
            </a:p>
          </p:txBody>
        </p:sp>
        <p:sp>
          <p:nvSpPr>
            <p:cNvPr id="24" name="TextBox 24"/>
            <p:cNvSpPr txBox="1"/>
            <p:nvPr/>
          </p:nvSpPr>
          <p:spPr>
            <a:xfrm>
              <a:off x="0" y="0"/>
              <a:ext cx="1120764" cy="220251"/>
            </a:xfrm>
            <a:prstGeom prst="rect">
              <a:avLst/>
            </a:prstGeom>
          </p:spPr>
          <p:txBody>
            <a:bodyPr lIns="50800" tIns="50800" rIns="50800" bIns="50800" rtlCol="0" anchor="ctr"/>
            <a:lstStyle/>
            <a:p>
              <a:pPr algn="ctr">
                <a:lnSpc>
                  <a:spcPts val="2310"/>
                </a:lnSpc>
              </a:pPr>
              <a:endParaRPr/>
            </a:p>
          </p:txBody>
        </p:sp>
      </p:grpSp>
      <p:grpSp>
        <p:nvGrpSpPr>
          <p:cNvPr id="25" name="Group 25"/>
          <p:cNvGrpSpPr/>
          <p:nvPr/>
        </p:nvGrpSpPr>
        <p:grpSpPr>
          <a:xfrm>
            <a:off x="1025421" y="8056320"/>
            <a:ext cx="3103997" cy="713584"/>
            <a:chOff x="0" y="0"/>
            <a:chExt cx="817513" cy="187940"/>
          </a:xfrm>
        </p:grpSpPr>
        <p:sp>
          <p:nvSpPr>
            <p:cNvPr id="26" name="Freeform 26"/>
            <p:cNvSpPr/>
            <p:nvPr/>
          </p:nvSpPr>
          <p:spPr>
            <a:xfrm>
              <a:off x="0" y="0"/>
              <a:ext cx="817513" cy="187940"/>
            </a:xfrm>
            <a:custGeom>
              <a:avLst/>
              <a:gdLst/>
              <a:ahLst/>
              <a:cxnLst/>
              <a:rect l="l" t="t" r="r" b="b"/>
              <a:pathLst>
                <a:path w="817513" h="187940">
                  <a:moveTo>
                    <a:pt x="0" y="0"/>
                  </a:moveTo>
                  <a:lnTo>
                    <a:pt x="817513" y="0"/>
                  </a:lnTo>
                  <a:lnTo>
                    <a:pt x="817513" y="187940"/>
                  </a:lnTo>
                  <a:lnTo>
                    <a:pt x="0" y="187940"/>
                  </a:lnTo>
                  <a:close/>
                </a:path>
              </a:pathLst>
            </a:custGeom>
            <a:solidFill>
              <a:srgbClr val="000000">
                <a:alpha val="0"/>
              </a:srgbClr>
            </a:solidFill>
            <a:ln w="57150" cap="sq">
              <a:solidFill>
                <a:srgbClr val="4A181B"/>
              </a:solidFill>
              <a:prstDash val="solid"/>
              <a:miter/>
            </a:ln>
          </p:spPr>
          <p:txBody>
            <a:bodyPr/>
            <a:lstStyle/>
            <a:p>
              <a:endParaRPr lang="en-US"/>
            </a:p>
          </p:txBody>
        </p:sp>
        <p:sp>
          <p:nvSpPr>
            <p:cNvPr id="27" name="TextBox 27"/>
            <p:cNvSpPr txBox="1"/>
            <p:nvPr/>
          </p:nvSpPr>
          <p:spPr>
            <a:xfrm>
              <a:off x="0" y="0"/>
              <a:ext cx="817513" cy="187940"/>
            </a:xfrm>
            <a:prstGeom prst="rect">
              <a:avLst/>
            </a:prstGeom>
          </p:spPr>
          <p:txBody>
            <a:bodyPr lIns="50800" tIns="50800" rIns="50800" bIns="50800" rtlCol="0" anchor="ctr"/>
            <a:lstStyle/>
            <a:p>
              <a:pPr algn="ctr">
                <a:lnSpc>
                  <a:spcPts val="2310"/>
                </a:lnSpc>
              </a:pPr>
              <a:endParaRPr/>
            </a:p>
          </p:txBody>
        </p:sp>
      </p:grpSp>
      <p:grpSp>
        <p:nvGrpSpPr>
          <p:cNvPr id="28" name="Group 28"/>
          <p:cNvGrpSpPr/>
          <p:nvPr/>
        </p:nvGrpSpPr>
        <p:grpSpPr>
          <a:xfrm>
            <a:off x="6579020" y="7985915"/>
            <a:ext cx="4873355" cy="828781"/>
            <a:chOff x="0" y="0"/>
            <a:chExt cx="1283517" cy="239399"/>
          </a:xfrm>
        </p:grpSpPr>
        <p:sp>
          <p:nvSpPr>
            <p:cNvPr id="29" name="Freeform 29"/>
            <p:cNvSpPr/>
            <p:nvPr/>
          </p:nvSpPr>
          <p:spPr>
            <a:xfrm>
              <a:off x="0" y="0"/>
              <a:ext cx="1283517" cy="239399"/>
            </a:xfrm>
            <a:custGeom>
              <a:avLst/>
              <a:gdLst/>
              <a:ahLst/>
              <a:cxnLst/>
              <a:rect l="l" t="t" r="r" b="b"/>
              <a:pathLst>
                <a:path w="1283517" h="239399">
                  <a:moveTo>
                    <a:pt x="0" y="0"/>
                  </a:moveTo>
                  <a:lnTo>
                    <a:pt x="1283517" y="0"/>
                  </a:lnTo>
                  <a:lnTo>
                    <a:pt x="1283517" y="239399"/>
                  </a:lnTo>
                  <a:lnTo>
                    <a:pt x="0" y="239399"/>
                  </a:lnTo>
                  <a:close/>
                </a:path>
              </a:pathLst>
            </a:custGeom>
            <a:solidFill>
              <a:srgbClr val="000000">
                <a:alpha val="0"/>
              </a:srgbClr>
            </a:solidFill>
            <a:ln w="57150" cap="sq">
              <a:solidFill>
                <a:srgbClr val="422C06"/>
              </a:solidFill>
              <a:prstDash val="solid"/>
              <a:miter/>
            </a:ln>
          </p:spPr>
          <p:txBody>
            <a:bodyPr/>
            <a:lstStyle/>
            <a:p>
              <a:endParaRPr lang="en-US"/>
            </a:p>
          </p:txBody>
        </p:sp>
        <p:sp>
          <p:nvSpPr>
            <p:cNvPr id="30" name="TextBox 30"/>
            <p:cNvSpPr txBox="1"/>
            <p:nvPr/>
          </p:nvSpPr>
          <p:spPr>
            <a:xfrm>
              <a:off x="0" y="0"/>
              <a:ext cx="1283517" cy="239399"/>
            </a:xfrm>
            <a:prstGeom prst="rect">
              <a:avLst/>
            </a:prstGeom>
          </p:spPr>
          <p:txBody>
            <a:bodyPr lIns="50800" tIns="50800" rIns="50800" bIns="50800" rtlCol="0" anchor="ctr"/>
            <a:lstStyle/>
            <a:p>
              <a:pPr algn="ctr">
                <a:lnSpc>
                  <a:spcPts val="2310"/>
                </a:lnSpc>
              </a:pPr>
              <a:endParaRPr/>
            </a:p>
          </p:txBody>
        </p:sp>
      </p:grpSp>
      <p:grpSp>
        <p:nvGrpSpPr>
          <p:cNvPr id="31" name="Group 31"/>
          <p:cNvGrpSpPr/>
          <p:nvPr/>
        </p:nvGrpSpPr>
        <p:grpSpPr>
          <a:xfrm>
            <a:off x="1164674" y="8972063"/>
            <a:ext cx="1686334" cy="705759"/>
            <a:chOff x="0" y="0"/>
            <a:chExt cx="444137" cy="185879"/>
          </a:xfrm>
        </p:grpSpPr>
        <p:sp>
          <p:nvSpPr>
            <p:cNvPr id="32" name="Freeform 32"/>
            <p:cNvSpPr/>
            <p:nvPr/>
          </p:nvSpPr>
          <p:spPr>
            <a:xfrm>
              <a:off x="0" y="0"/>
              <a:ext cx="444137" cy="185879"/>
            </a:xfrm>
            <a:custGeom>
              <a:avLst/>
              <a:gdLst/>
              <a:ahLst/>
              <a:cxnLst/>
              <a:rect l="l" t="t" r="r" b="b"/>
              <a:pathLst>
                <a:path w="444137" h="185879">
                  <a:moveTo>
                    <a:pt x="0" y="0"/>
                  </a:moveTo>
                  <a:lnTo>
                    <a:pt x="444137" y="0"/>
                  </a:lnTo>
                  <a:lnTo>
                    <a:pt x="444137" y="185879"/>
                  </a:lnTo>
                  <a:lnTo>
                    <a:pt x="0" y="185879"/>
                  </a:lnTo>
                  <a:close/>
                </a:path>
              </a:pathLst>
            </a:custGeom>
            <a:solidFill>
              <a:srgbClr val="000000">
                <a:alpha val="0"/>
              </a:srgbClr>
            </a:solidFill>
            <a:ln w="57150" cap="sq">
              <a:solidFill>
                <a:schemeClr val="accent2">
                  <a:lumMod val="75000"/>
                </a:schemeClr>
              </a:solidFill>
              <a:prstDash val="solid"/>
              <a:miter/>
            </a:ln>
          </p:spPr>
          <p:txBody>
            <a:bodyPr/>
            <a:lstStyle/>
            <a:p>
              <a:endParaRPr lang="en-US"/>
            </a:p>
          </p:txBody>
        </p:sp>
        <p:sp>
          <p:nvSpPr>
            <p:cNvPr id="33" name="TextBox 33"/>
            <p:cNvSpPr txBox="1"/>
            <p:nvPr/>
          </p:nvSpPr>
          <p:spPr>
            <a:xfrm>
              <a:off x="0" y="0"/>
              <a:ext cx="444137" cy="185879"/>
            </a:xfrm>
            <a:prstGeom prst="rect">
              <a:avLst/>
            </a:prstGeom>
            <a:ln>
              <a:solidFill>
                <a:schemeClr val="accent2">
                  <a:lumMod val="75000"/>
                </a:schemeClr>
              </a:solidFill>
            </a:ln>
          </p:spPr>
          <p:txBody>
            <a:bodyPr lIns="50800" tIns="50800" rIns="50800" bIns="50800" rtlCol="0" anchor="ctr"/>
            <a:lstStyle/>
            <a:p>
              <a:pPr algn="ctr">
                <a:lnSpc>
                  <a:spcPts val="2310"/>
                </a:lnSpc>
              </a:pPr>
              <a:endParaRPr/>
            </a:p>
          </p:txBody>
        </p:sp>
      </p:grpSp>
      <p:grpSp>
        <p:nvGrpSpPr>
          <p:cNvPr id="34" name="Group 34"/>
          <p:cNvGrpSpPr/>
          <p:nvPr/>
        </p:nvGrpSpPr>
        <p:grpSpPr>
          <a:xfrm>
            <a:off x="7162800" y="8973871"/>
            <a:ext cx="1348261" cy="648091"/>
            <a:chOff x="0" y="0"/>
            <a:chExt cx="355098" cy="170691"/>
          </a:xfrm>
        </p:grpSpPr>
        <p:sp>
          <p:nvSpPr>
            <p:cNvPr id="35" name="Freeform 35"/>
            <p:cNvSpPr/>
            <p:nvPr/>
          </p:nvSpPr>
          <p:spPr>
            <a:xfrm>
              <a:off x="0" y="0"/>
              <a:ext cx="355098" cy="170691"/>
            </a:xfrm>
            <a:custGeom>
              <a:avLst/>
              <a:gdLst/>
              <a:ahLst/>
              <a:cxnLst/>
              <a:rect l="l" t="t" r="r" b="b"/>
              <a:pathLst>
                <a:path w="355098" h="170691">
                  <a:moveTo>
                    <a:pt x="0" y="0"/>
                  </a:moveTo>
                  <a:lnTo>
                    <a:pt x="355098" y="0"/>
                  </a:lnTo>
                  <a:lnTo>
                    <a:pt x="355098" y="170691"/>
                  </a:lnTo>
                  <a:lnTo>
                    <a:pt x="0" y="170691"/>
                  </a:lnTo>
                  <a:close/>
                </a:path>
              </a:pathLst>
            </a:custGeom>
            <a:solidFill>
              <a:srgbClr val="000000">
                <a:alpha val="0"/>
              </a:srgbClr>
            </a:solidFill>
            <a:ln w="57150" cap="sq">
              <a:solidFill>
                <a:schemeClr val="accent2">
                  <a:lumMod val="75000"/>
                </a:schemeClr>
              </a:solidFill>
              <a:prstDash val="solid"/>
              <a:miter/>
            </a:ln>
          </p:spPr>
          <p:txBody>
            <a:bodyPr/>
            <a:lstStyle/>
            <a:p>
              <a:endParaRPr lang="en-US"/>
            </a:p>
          </p:txBody>
        </p:sp>
        <p:sp>
          <p:nvSpPr>
            <p:cNvPr id="36" name="TextBox 36"/>
            <p:cNvSpPr txBox="1"/>
            <p:nvPr/>
          </p:nvSpPr>
          <p:spPr>
            <a:xfrm>
              <a:off x="0" y="0"/>
              <a:ext cx="355098" cy="170691"/>
            </a:xfrm>
            <a:prstGeom prst="rect">
              <a:avLst/>
            </a:prstGeom>
            <a:ln>
              <a:solidFill>
                <a:schemeClr val="accent2">
                  <a:lumMod val="75000"/>
                </a:schemeClr>
              </a:solidFill>
            </a:ln>
          </p:spPr>
          <p:txBody>
            <a:bodyPr lIns="50800" tIns="50800" rIns="50800" bIns="50800" rtlCol="0" anchor="ctr"/>
            <a:lstStyle/>
            <a:p>
              <a:pPr algn="ctr">
                <a:lnSpc>
                  <a:spcPts val="2310"/>
                </a:lnSpc>
              </a:pPr>
              <a:endParaRPr/>
            </a:p>
          </p:txBody>
        </p:sp>
      </p:grpSp>
      <p:grpSp>
        <p:nvGrpSpPr>
          <p:cNvPr id="37" name="Group 37"/>
          <p:cNvGrpSpPr/>
          <p:nvPr/>
        </p:nvGrpSpPr>
        <p:grpSpPr>
          <a:xfrm>
            <a:off x="1241193" y="7124700"/>
            <a:ext cx="1686334" cy="705759"/>
            <a:chOff x="0" y="0"/>
            <a:chExt cx="444137" cy="185879"/>
          </a:xfrm>
        </p:grpSpPr>
        <p:sp>
          <p:nvSpPr>
            <p:cNvPr id="38" name="Freeform 38"/>
            <p:cNvSpPr/>
            <p:nvPr/>
          </p:nvSpPr>
          <p:spPr>
            <a:xfrm>
              <a:off x="0" y="0"/>
              <a:ext cx="444137" cy="185879"/>
            </a:xfrm>
            <a:custGeom>
              <a:avLst/>
              <a:gdLst/>
              <a:ahLst/>
              <a:cxnLst/>
              <a:rect l="l" t="t" r="r" b="b"/>
              <a:pathLst>
                <a:path w="444137" h="185879">
                  <a:moveTo>
                    <a:pt x="0" y="0"/>
                  </a:moveTo>
                  <a:lnTo>
                    <a:pt x="444137" y="0"/>
                  </a:lnTo>
                  <a:lnTo>
                    <a:pt x="444137" y="185879"/>
                  </a:lnTo>
                  <a:lnTo>
                    <a:pt x="0" y="185879"/>
                  </a:lnTo>
                  <a:close/>
                </a:path>
              </a:pathLst>
            </a:custGeom>
            <a:solidFill>
              <a:srgbClr val="000000">
                <a:alpha val="0"/>
              </a:srgbClr>
            </a:solidFill>
            <a:ln w="57150" cap="sq">
              <a:solidFill>
                <a:schemeClr val="accent2">
                  <a:lumMod val="75000"/>
                </a:schemeClr>
              </a:solidFill>
              <a:prstDash val="solid"/>
              <a:miter/>
            </a:ln>
          </p:spPr>
          <p:txBody>
            <a:bodyPr/>
            <a:lstStyle/>
            <a:p>
              <a:endParaRPr lang="en-US"/>
            </a:p>
          </p:txBody>
        </p:sp>
        <p:sp>
          <p:nvSpPr>
            <p:cNvPr id="39" name="TextBox 39"/>
            <p:cNvSpPr txBox="1"/>
            <p:nvPr/>
          </p:nvSpPr>
          <p:spPr>
            <a:xfrm>
              <a:off x="0" y="0"/>
              <a:ext cx="444137" cy="185879"/>
            </a:xfrm>
            <a:prstGeom prst="rect">
              <a:avLst/>
            </a:prstGeom>
            <a:ln>
              <a:solidFill>
                <a:schemeClr val="accent2">
                  <a:lumMod val="75000"/>
                </a:schemeClr>
              </a:solidFill>
            </a:ln>
          </p:spPr>
          <p:txBody>
            <a:bodyPr lIns="50800" tIns="50800" rIns="50800" bIns="50800" rtlCol="0" anchor="ctr"/>
            <a:lstStyle/>
            <a:p>
              <a:pPr algn="ctr">
                <a:lnSpc>
                  <a:spcPts val="2310"/>
                </a:lnSpc>
              </a:pPr>
              <a:endParaRPr/>
            </a:p>
          </p:txBody>
        </p:sp>
      </p:grpSp>
      <p:grpSp>
        <p:nvGrpSpPr>
          <p:cNvPr id="40" name="Group 40"/>
          <p:cNvGrpSpPr/>
          <p:nvPr/>
        </p:nvGrpSpPr>
        <p:grpSpPr>
          <a:xfrm>
            <a:off x="12663487" y="3148083"/>
            <a:ext cx="4555924" cy="845642"/>
            <a:chOff x="0" y="0"/>
            <a:chExt cx="1199914" cy="222720"/>
          </a:xfrm>
        </p:grpSpPr>
        <p:sp>
          <p:nvSpPr>
            <p:cNvPr id="41" name="Freeform 41"/>
            <p:cNvSpPr/>
            <p:nvPr/>
          </p:nvSpPr>
          <p:spPr>
            <a:xfrm>
              <a:off x="0" y="0"/>
              <a:ext cx="1199914" cy="222720"/>
            </a:xfrm>
            <a:custGeom>
              <a:avLst/>
              <a:gdLst/>
              <a:ahLst/>
              <a:cxnLst/>
              <a:rect l="l" t="t" r="r" b="b"/>
              <a:pathLst>
                <a:path w="1199914" h="222720">
                  <a:moveTo>
                    <a:pt x="86665" y="0"/>
                  </a:moveTo>
                  <a:lnTo>
                    <a:pt x="1113249" y="0"/>
                  </a:lnTo>
                  <a:cubicBezTo>
                    <a:pt x="1161113" y="0"/>
                    <a:pt x="1199914" y="38801"/>
                    <a:pt x="1199914" y="86665"/>
                  </a:cubicBezTo>
                  <a:lnTo>
                    <a:pt x="1199914" y="136056"/>
                  </a:lnTo>
                  <a:cubicBezTo>
                    <a:pt x="1199914" y="183919"/>
                    <a:pt x="1161113" y="222720"/>
                    <a:pt x="1113249" y="222720"/>
                  </a:cubicBezTo>
                  <a:lnTo>
                    <a:pt x="86665" y="222720"/>
                  </a:lnTo>
                  <a:cubicBezTo>
                    <a:pt x="38801" y="222720"/>
                    <a:pt x="0" y="183919"/>
                    <a:pt x="0" y="136056"/>
                  </a:cubicBezTo>
                  <a:lnTo>
                    <a:pt x="0" y="86665"/>
                  </a:lnTo>
                  <a:cubicBezTo>
                    <a:pt x="0" y="38801"/>
                    <a:pt x="38801" y="0"/>
                    <a:pt x="86665" y="0"/>
                  </a:cubicBezTo>
                  <a:close/>
                </a:path>
              </a:pathLst>
            </a:custGeom>
            <a:solidFill>
              <a:srgbClr val="FFFFFF"/>
            </a:solidFill>
          </p:spPr>
          <p:txBody>
            <a:bodyPr/>
            <a:lstStyle/>
            <a:p>
              <a:endParaRPr lang="en-US"/>
            </a:p>
          </p:txBody>
        </p:sp>
        <p:sp>
          <p:nvSpPr>
            <p:cNvPr id="42" name="TextBox 42"/>
            <p:cNvSpPr txBox="1"/>
            <p:nvPr/>
          </p:nvSpPr>
          <p:spPr>
            <a:xfrm>
              <a:off x="0" y="-85725"/>
              <a:ext cx="1199914" cy="308445"/>
            </a:xfrm>
            <a:prstGeom prst="rect">
              <a:avLst/>
            </a:prstGeom>
          </p:spPr>
          <p:txBody>
            <a:bodyPr lIns="50800" tIns="50800" rIns="50800" bIns="50800" rtlCol="0" anchor="ctr"/>
            <a:lstStyle/>
            <a:p>
              <a:pPr algn="ctr">
                <a:lnSpc>
                  <a:spcPts val="5600"/>
                </a:lnSpc>
              </a:pPr>
              <a:r>
                <a:rPr lang="en-US" sz="4000" b="1">
                  <a:solidFill>
                    <a:srgbClr val="E98024"/>
                  </a:solidFill>
                  <a:latin typeface="Roboto Condensed Bold"/>
                  <a:ea typeface="Roboto Condensed Bold"/>
                  <a:cs typeface="Roboto Condensed Bold"/>
                  <a:sym typeface="Roboto Condensed Bold"/>
                </a:rPr>
                <a:t>Không gian tươi sáng</a:t>
              </a:r>
            </a:p>
          </p:txBody>
        </p:sp>
      </p:grpSp>
      <p:grpSp>
        <p:nvGrpSpPr>
          <p:cNvPr id="43" name="Group 43"/>
          <p:cNvGrpSpPr/>
          <p:nvPr/>
        </p:nvGrpSpPr>
        <p:grpSpPr>
          <a:xfrm>
            <a:off x="12706656" y="4250899"/>
            <a:ext cx="3965504" cy="892601"/>
            <a:chOff x="0" y="0"/>
            <a:chExt cx="1044413" cy="235088"/>
          </a:xfrm>
        </p:grpSpPr>
        <p:sp>
          <p:nvSpPr>
            <p:cNvPr id="44" name="Freeform 44"/>
            <p:cNvSpPr/>
            <p:nvPr/>
          </p:nvSpPr>
          <p:spPr>
            <a:xfrm>
              <a:off x="0" y="0"/>
              <a:ext cx="1044413" cy="235088"/>
            </a:xfrm>
            <a:custGeom>
              <a:avLst/>
              <a:gdLst/>
              <a:ahLst/>
              <a:cxnLst/>
              <a:rect l="l" t="t" r="r" b="b"/>
              <a:pathLst>
                <a:path w="1044413" h="235088">
                  <a:moveTo>
                    <a:pt x="99568" y="0"/>
                  </a:moveTo>
                  <a:lnTo>
                    <a:pt x="944844" y="0"/>
                  </a:lnTo>
                  <a:cubicBezTo>
                    <a:pt x="999834" y="0"/>
                    <a:pt x="1044413" y="44578"/>
                    <a:pt x="1044413" y="99568"/>
                  </a:cubicBezTo>
                  <a:lnTo>
                    <a:pt x="1044413" y="135520"/>
                  </a:lnTo>
                  <a:cubicBezTo>
                    <a:pt x="1044413" y="190510"/>
                    <a:pt x="999834" y="235088"/>
                    <a:pt x="944844" y="235088"/>
                  </a:cubicBezTo>
                  <a:lnTo>
                    <a:pt x="99568" y="235088"/>
                  </a:lnTo>
                  <a:cubicBezTo>
                    <a:pt x="44578" y="235088"/>
                    <a:pt x="0" y="190510"/>
                    <a:pt x="0" y="135520"/>
                  </a:cubicBezTo>
                  <a:lnTo>
                    <a:pt x="0" y="99568"/>
                  </a:lnTo>
                  <a:cubicBezTo>
                    <a:pt x="0" y="44578"/>
                    <a:pt x="44578" y="0"/>
                    <a:pt x="99568" y="0"/>
                  </a:cubicBezTo>
                  <a:close/>
                </a:path>
              </a:pathLst>
            </a:custGeom>
            <a:solidFill>
              <a:srgbClr val="FFFFFF"/>
            </a:solidFill>
          </p:spPr>
          <p:txBody>
            <a:bodyPr/>
            <a:lstStyle/>
            <a:p>
              <a:endParaRPr lang="en-US"/>
            </a:p>
          </p:txBody>
        </p:sp>
        <p:sp>
          <p:nvSpPr>
            <p:cNvPr id="45" name="TextBox 45"/>
            <p:cNvSpPr txBox="1"/>
            <p:nvPr/>
          </p:nvSpPr>
          <p:spPr>
            <a:xfrm>
              <a:off x="0" y="-85725"/>
              <a:ext cx="1044413" cy="320813"/>
            </a:xfrm>
            <a:prstGeom prst="rect">
              <a:avLst/>
            </a:prstGeom>
          </p:spPr>
          <p:txBody>
            <a:bodyPr lIns="50800" tIns="50800" rIns="50800" bIns="50800" rtlCol="0" anchor="ctr"/>
            <a:lstStyle/>
            <a:p>
              <a:pPr algn="ctr">
                <a:lnSpc>
                  <a:spcPts val="5600"/>
                </a:lnSpc>
              </a:pPr>
              <a:r>
                <a:rPr lang="en-US" sz="4000" b="1">
                  <a:solidFill>
                    <a:srgbClr val="4A181B"/>
                  </a:solidFill>
                  <a:latin typeface="Roboto Condensed Bold"/>
                  <a:ea typeface="Roboto Condensed Bold"/>
                  <a:cs typeface="Roboto Condensed Bold"/>
                  <a:sym typeface="Roboto Condensed Bold"/>
                </a:rPr>
                <a:t>Hình ảnh so sánh</a:t>
              </a:r>
            </a:p>
          </p:txBody>
        </p:sp>
      </p:grpSp>
      <p:grpSp>
        <p:nvGrpSpPr>
          <p:cNvPr id="46" name="Group 46"/>
          <p:cNvGrpSpPr/>
          <p:nvPr/>
        </p:nvGrpSpPr>
        <p:grpSpPr>
          <a:xfrm>
            <a:off x="12663487" y="5176781"/>
            <a:ext cx="3962224" cy="1185919"/>
            <a:chOff x="0" y="-58968"/>
            <a:chExt cx="1043549" cy="312341"/>
          </a:xfrm>
        </p:grpSpPr>
        <p:sp>
          <p:nvSpPr>
            <p:cNvPr id="47" name="Freeform 47"/>
            <p:cNvSpPr/>
            <p:nvPr/>
          </p:nvSpPr>
          <p:spPr>
            <a:xfrm>
              <a:off x="0" y="0"/>
              <a:ext cx="1043549" cy="226616"/>
            </a:xfrm>
            <a:custGeom>
              <a:avLst/>
              <a:gdLst/>
              <a:ahLst/>
              <a:cxnLst/>
              <a:rect l="l" t="t" r="r" b="b"/>
              <a:pathLst>
                <a:path w="1043549" h="226616">
                  <a:moveTo>
                    <a:pt x="99651" y="0"/>
                  </a:moveTo>
                  <a:lnTo>
                    <a:pt x="943898" y="0"/>
                  </a:lnTo>
                  <a:cubicBezTo>
                    <a:pt x="998934" y="0"/>
                    <a:pt x="1043549" y="44615"/>
                    <a:pt x="1043549" y="99651"/>
                  </a:cubicBezTo>
                  <a:lnTo>
                    <a:pt x="1043549" y="126965"/>
                  </a:lnTo>
                  <a:cubicBezTo>
                    <a:pt x="1043549" y="182001"/>
                    <a:pt x="998934" y="226616"/>
                    <a:pt x="943898" y="226616"/>
                  </a:cubicBezTo>
                  <a:lnTo>
                    <a:pt x="99651" y="226616"/>
                  </a:lnTo>
                  <a:cubicBezTo>
                    <a:pt x="44615" y="226616"/>
                    <a:pt x="0" y="182001"/>
                    <a:pt x="0" y="126965"/>
                  </a:cubicBezTo>
                  <a:lnTo>
                    <a:pt x="0" y="99651"/>
                  </a:lnTo>
                  <a:cubicBezTo>
                    <a:pt x="0" y="44615"/>
                    <a:pt x="44615" y="0"/>
                    <a:pt x="99651" y="0"/>
                  </a:cubicBezTo>
                  <a:close/>
                </a:path>
              </a:pathLst>
            </a:custGeom>
            <a:solidFill>
              <a:srgbClr val="FFFFFF"/>
            </a:solidFill>
          </p:spPr>
          <p:txBody>
            <a:bodyPr/>
            <a:lstStyle/>
            <a:p>
              <a:endParaRPr lang="en-US"/>
            </a:p>
          </p:txBody>
        </p:sp>
        <p:sp>
          <p:nvSpPr>
            <p:cNvPr id="48" name="TextBox 48"/>
            <p:cNvSpPr txBox="1"/>
            <p:nvPr/>
          </p:nvSpPr>
          <p:spPr>
            <a:xfrm>
              <a:off x="0" y="-58968"/>
              <a:ext cx="1043549" cy="312341"/>
            </a:xfrm>
            <a:prstGeom prst="rect">
              <a:avLst/>
            </a:prstGeom>
          </p:spPr>
          <p:txBody>
            <a:bodyPr lIns="50800" tIns="50800" rIns="50800" bIns="50800" rtlCol="0" anchor="ctr"/>
            <a:lstStyle/>
            <a:p>
              <a:pPr algn="ctr">
                <a:lnSpc>
                  <a:spcPts val="5600"/>
                </a:lnSpc>
              </a:pPr>
              <a:r>
                <a:rPr lang="en-US" sz="4000" b="1">
                  <a:solidFill>
                    <a:srgbClr val="9E582B"/>
                  </a:solidFill>
                  <a:latin typeface="Roboto Condensed Bold"/>
                  <a:ea typeface="Roboto Condensed Bold"/>
                  <a:cs typeface="Roboto Condensed Bold"/>
                  <a:sym typeface="Roboto Condensed Bold"/>
                </a:rPr>
                <a:t>Động từ mạnh</a:t>
              </a:r>
            </a:p>
          </p:txBody>
        </p:sp>
      </p:grpSp>
      <p:grpSp>
        <p:nvGrpSpPr>
          <p:cNvPr id="49" name="Group 49"/>
          <p:cNvGrpSpPr/>
          <p:nvPr/>
        </p:nvGrpSpPr>
        <p:grpSpPr>
          <a:xfrm>
            <a:off x="7592480" y="7163359"/>
            <a:ext cx="1348261" cy="648091"/>
            <a:chOff x="0" y="0"/>
            <a:chExt cx="355098" cy="170691"/>
          </a:xfrm>
        </p:grpSpPr>
        <p:sp>
          <p:nvSpPr>
            <p:cNvPr id="50" name="Freeform 50"/>
            <p:cNvSpPr/>
            <p:nvPr/>
          </p:nvSpPr>
          <p:spPr>
            <a:xfrm>
              <a:off x="0" y="0"/>
              <a:ext cx="355098" cy="170691"/>
            </a:xfrm>
            <a:custGeom>
              <a:avLst/>
              <a:gdLst/>
              <a:ahLst/>
              <a:cxnLst/>
              <a:rect l="l" t="t" r="r" b="b"/>
              <a:pathLst>
                <a:path w="355098" h="170691">
                  <a:moveTo>
                    <a:pt x="0" y="0"/>
                  </a:moveTo>
                  <a:lnTo>
                    <a:pt x="355098" y="0"/>
                  </a:lnTo>
                  <a:lnTo>
                    <a:pt x="355098" y="170691"/>
                  </a:lnTo>
                  <a:lnTo>
                    <a:pt x="0" y="170691"/>
                  </a:lnTo>
                  <a:close/>
                </a:path>
              </a:pathLst>
            </a:custGeom>
            <a:solidFill>
              <a:srgbClr val="000000">
                <a:alpha val="0"/>
              </a:srgbClr>
            </a:solidFill>
            <a:ln w="57150" cap="sq">
              <a:solidFill>
                <a:schemeClr val="accent2">
                  <a:lumMod val="75000"/>
                </a:schemeClr>
              </a:solidFill>
              <a:prstDash val="solid"/>
              <a:miter/>
            </a:ln>
          </p:spPr>
          <p:txBody>
            <a:bodyPr/>
            <a:lstStyle/>
            <a:p>
              <a:endParaRPr lang="en-US"/>
            </a:p>
          </p:txBody>
        </p:sp>
        <p:sp>
          <p:nvSpPr>
            <p:cNvPr id="51" name="TextBox 51"/>
            <p:cNvSpPr txBox="1"/>
            <p:nvPr/>
          </p:nvSpPr>
          <p:spPr>
            <a:xfrm>
              <a:off x="0" y="0"/>
              <a:ext cx="355098" cy="170691"/>
            </a:xfrm>
            <a:prstGeom prst="rect">
              <a:avLst/>
            </a:prstGeom>
            <a:ln>
              <a:solidFill>
                <a:schemeClr val="accent2">
                  <a:lumMod val="75000"/>
                </a:schemeClr>
              </a:solidFill>
            </a:ln>
          </p:spPr>
          <p:txBody>
            <a:bodyPr lIns="50800" tIns="50800" rIns="50800" bIns="50800" rtlCol="0" anchor="ctr"/>
            <a:lstStyle/>
            <a:p>
              <a:pPr algn="ctr">
                <a:lnSpc>
                  <a:spcPts val="2310"/>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par>
                                <p:cTn id="36" presetID="16" presetClass="entr" presetSubtype="21"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arn(inVertical)">
                                      <p:cBhvr>
                                        <p:cTn id="4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8" name="TextBox 8"/>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9" name="Group 9"/>
          <p:cNvGrpSpPr/>
          <p:nvPr/>
        </p:nvGrpSpPr>
        <p:grpSpPr>
          <a:xfrm>
            <a:off x="3968781" y="2668474"/>
            <a:ext cx="5256544" cy="948965"/>
            <a:chOff x="0" y="0"/>
            <a:chExt cx="1384440" cy="249933"/>
          </a:xfrm>
        </p:grpSpPr>
        <p:sp>
          <p:nvSpPr>
            <p:cNvPr id="10" name="Freeform 10"/>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1" name="TextBox 11"/>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Đoàn thuyền ra khơi</a:t>
              </a:r>
            </a:p>
          </p:txBody>
        </p:sp>
      </p:grpSp>
      <p:sp>
        <p:nvSpPr>
          <p:cNvPr id="12" name="TextBox 12"/>
          <p:cNvSpPr txBox="1"/>
          <p:nvPr/>
        </p:nvSpPr>
        <p:spPr>
          <a:xfrm>
            <a:off x="1553298" y="3933216"/>
            <a:ext cx="8127703" cy="673261"/>
          </a:xfrm>
          <a:prstGeom prst="rect">
            <a:avLst/>
          </a:prstGeom>
        </p:spPr>
        <p:txBody>
          <a:bodyPr wrap="square" lIns="0" tIns="0" rIns="0" bIns="0" rtlCol="0" anchor="t">
            <a:spAutoFit/>
          </a:bodyPr>
          <a:lstStyle/>
          <a:p>
            <a:pPr algn="l">
              <a:lnSpc>
                <a:spcPts val="5490"/>
              </a:lnSpc>
              <a:spcBef>
                <a:spcPct val="0"/>
              </a:spcBef>
            </a:pPr>
            <a:r>
              <a:rPr lang="en-US" sz="4500">
                <a:solidFill>
                  <a:srgbClr val="000000"/>
                </a:solidFill>
                <a:latin typeface="Roboto Condensed"/>
                <a:ea typeface="Roboto Condensed"/>
                <a:cs typeface="Roboto Condensed"/>
                <a:sym typeface="Roboto Condensed"/>
              </a:rPr>
              <a:t>- Không gian: trời trong, gió nhẹ</a:t>
            </a:r>
          </a:p>
        </p:txBody>
      </p:sp>
      <p:sp>
        <p:nvSpPr>
          <p:cNvPr id="13" name="TextBox 13"/>
          <p:cNvSpPr txBox="1"/>
          <p:nvPr/>
        </p:nvSpPr>
        <p:spPr>
          <a:xfrm>
            <a:off x="1553299" y="4893336"/>
            <a:ext cx="8127702" cy="673261"/>
          </a:xfrm>
          <a:prstGeom prst="rect">
            <a:avLst/>
          </a:prstGeom>
        </p:spPr>
        <p:txBody>
          <a:bodyPr wrap="square" lIns="0" tIns="0" rIns="0" bIns="0" rtlCol="0" anchor="t">
            <a:spAutoFit/>
          </a:bodyPr>
          <a:lstStyle/>
          <a:p>
            <a:pPr algn="l">
              <a:lnSpc>
                <a:spcPts val="5490"/>
              </a:lnSpc>
              <a:spcBef>
                <a:spcPct val="0"/>
              </a:spcBef>
            </a:pPr>
            <a:r>
              <a:rPr lang="en-US" sz="4500" b="1">
                <a:solidFill>
                  <a:srgbClr val="000000"/>
                </a:solidFill>
                <a:latin typeface="Roboto Condensed Bold"/>
                <a:ea typeface="Roboto Condensed Bold"/>
                <a:cs typeface="Roboto Condensed Bold"/>
                <a:sym typeface="Roboto Condensed Bold"/>
              </a:rPr>
              <a:t>=&gt; Gợi sự tươi mới, trẻ trung.</a:t>
            </a:r>
          </a:p>
        </p:txBody>
      </p:sp>
      <p:sp>
        <p:nvSpPr>
          <p:cNvPr id="14" name="TextBox 14"/>
          <p:cNvSpPr txBox="1"/>
          <p:nvPr/>
        </p:nvSpPr>
        <p:spPr>
          <a:xfrm>
            <a:off x="1553299" y="5853394"/>
            <a:ext cx="11155734" cy="2788920"/>
          </a:xfrm>
          <a:prstGeom prst="rect">
            <a:avLst/>
          </a:prstGeom>
        </p:spPr>
        <p:txBody>
          <a:bodyPr lIns="0" tIns="0" rIns="0" bIns="0" rtlCol="0" anchor="t">
            <a:spAutoFit/>
          </a:bodyPr>
          <a:lstStyle/>
          <a:p>
            <a:pPr algn="l">
              <a:lnSpc>
                <a:spcPts val="5490"/>
              </a:lnSpc>
              <a:spcBef>
                <a:spcPct val="0"/>
              </a:spcBef>
            </a:pPr>
            <a:r>
              <a:rPr lang="en-US" sz="4500">
                <a:solidFill>
                  <a:srgbClr val="000000"/>
                </a:solidFill>
                <a:latin typeface="Roboto Condensed"/>
                <a:ea typeface="Roboto Condensed"/>
                <a:cs typeface="Roboto Condensed"/>
                <a:sym typeface="Roboto Condensed"/>
              </a:rPr>
              <a:t>- Hình ảnh chiếc thuyền: được tập trung miêu tả với nhiều chi tiết</a:t>
            </a:r>
          </a:p>
          <a:p>
            <a:pPr algn="l">
              <a:lnSpc>
                <a:spcPts val="5490"/>
              </a:lnSpc>
              <a:spcBef>
                <a:spcPct val="0"/>
              </a:spcBef>
            </a:pPr>
            <a:r>
              <a:rPr lang="en-US" sz="4500">
                <a:solidFill>
                  <a:srgbClr val="000000"/>
                </a:solidFill>
                <a:latin typeface="Roboto Condensed"/>
                <a:ea typeface="Roboto Condensed"/>
                <a:cs typeface="Roboto Condensed"/>
                <a:sym typeface="Roboto Condensed"/>
              </a:rPr>
              <a:t>+ So sánh: hăng như con tuấn mã, </a:t>
            </a:r>
          </a:p>
          <a:p>
            <a:pPr algn="l">
              <a:lnSpc>
                <a:spcPts val="5490"/>
              </a:lnSpc>
              <a:spcBef>
                <a:spcPct val="0"/>
              </a:spcBef>
            </a:pPr>
            <a:r>
              <a:rPr lang="en-US" sz="4500">
                <a:solidFill>
                  <a:srgbClr val="000000"/>
                </a:solidFill>
                <a:latin typeface="Roboto Condensed"/>
                <a:ea typeface="Roboto Condensed"/>
                <a:cs typeface="Roboto Condensed"/>
                <a:sym typeface="Roboto Condensed"/>
              </a:rPr>
              <a:t>+ Động từ mạnh, dứt khoát: phăng, vượt</a:t>
            </a:r>
          </a:p>
        </p:txBody>
      </p:sp>
      <p:sp>
        <p:nvSpPr>
          <p:cNvPr id="15" name="TextBox 15"/>
          <p:cNvSpPr txBox="1"/>
          <p:nvPr/>
        </p:nvSpPr>
        <p:spPr>
          <a:xfrm>
            <a:off x="1553299" y="8897302"/>
            <a:ext cx="8127703" cy="702945"/>
          </a:xfrm>
          <a:prstGeom prst="rect">
            <a:avLst/>
          </a:prstGeom>
        </p:spPr>
        <p:txBody>
          <a:bodyPr lIns="0" tIns="0" rIns="0" bIns="0" rtlCol="0" anchor="t">
            <a:spAutoFit/>
          </a:bodyPr>
          <a:lstStyle/>
          <a:p>
            <a:pPr algn="l">
              <a:lnSpc>
                <a:spcPts val="5490"/>
              </a:lnSpc>
              <a:spcBef>
                <a:spcPct val="0"/>
              </a:spcBef>
            </a:pPr>
            <a:r>
              <a:rPr lang="en-US" sz="4500" b="1">
                <a:solidFill>
                  <a:srgbClr val="000000"/>
                </a:solidFill>
                <a:latin typeface="Roboto Condensed Bold"/>
                <a:ea typeface="Roboto Condensed Bold"/>
                <a:cs typeface="Roboto Condensed Bold"/>
                <a:sym typeface="Roboto Condensed Bold"/>
              </a:rPr>
              <a:t>=&gt; Gợi tả sức mạnh của con thuyền.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8" name="TextBox 8"/>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9" name="Group 9"/>
          <p:cNvGrpSpPr/>
          <p:nvPr/>
        </p:nvGrpSpPr>
        <p:grpSpPr>
          <a:xfrm>
            <a:off x="3968781" y="2668474"/>
            <a:ext cx="5256544" cy="948965"/>
            <a:chOff x="0" y="0"/>
            <a:chExt cx="1384440" cy="249933"/>
          </a:xfrm>
        </p:grpSpPr>
        <p:sp>
          <p:nvSpPr>
            <p:cNvPr id="10" name="Freeform 10"/>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1" name="TextBox 11"/>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Đoàn thuyền ra khơi</a:t>
              </a:r>
            </a:p>
          </p:txBody>
        </p:sp>
      </p:grpSp>
      <p:sp>
        <p:nvSpPr>
          <p:cNvPr id="12" name="TextBox 12"/>
          <p:cNvSpPr txBox="1"/>
          <p:nvPr/>
        </p:nvSpPr>
        <p:spPr>
          <a:xfrm>
            <a:off x="1275957" y="4185474"/>
            <a:ext cx="9222284" cy="702945"/>
          </a:xfrm>
          <a:prstGeom prst="rect">
            <a:avLst/>
          </a:prstGeom>
        </p:spPr>
        <p:txBody>
          <a:bodyPr lIns="0" tIns="0" rIns="0" bIns="0" rtlCol="0" anchor="t">
            <a:spAutoFit/>
          </a:bodyPr>
          <a:lstStyle/>
          <a:p>
            <a:pPr algn="l">
              <a:lnSpc>
                <a:spcPts val="5490"/>
              </a:lnSpc>
              <a:spcBef>
                <a:spcPct val="0"/>
              </a:spcBef>
            </a:pPr>
            <a:r>
              <a:rPr lang="en-US" sz="4500">
                <a:solidFill>
                  <a:srgbClr val="000000"/>
                </a:solidFill>
                <a:latin typeface="Roboto Condensed"/>
                <a:ea typeface="Roboto Condensed"/>
                <a:cs typeface="Roboto Condensed"/>
                <a:sym typeface="Roboto Condensed"/>
              </a:rPr>
              <a:t>- Cánh buồm – so sánh – mảnh hồn làng </a:t>
            </a:r>
          </a:p>
        </p:txBody>
      </p:sp>
      <p:sp>
        <p:nvSpPr>
          <p:cNvPr id="13" name="TextBox 13"/>
          <p:cNvSpPr txBox="1"/>
          <p:nvPr/>
        </p:nvSpPr>
        <p:spPr>
          <a:xfrm>
            <a:off x="1275957" y="5505731"/>
            <a:ext cx="10809598" cy="3484245"/>
          </a:xfrm>
          <a:prstGeom prst="rect">
            <a:avLst/>
          </a:prstGeom>
        </p:spPr>
        <p:txBody>
          <a:bodyPr lIns="0" tIns="0" rIns="0" bIns="0" rtlCol="0" anchor="t">
            <a:spAutoFit/>
          </a:bodyPr>
          <a:lstStyle/>
          <a:p>
            <a:pPr algn="just">
              <a:lnSpc>
                <a:spcPts val="5490"/>
              </a:lnSpc>
              <a:spcBef>
                <a:spcPct val="0"/>
              </a:spcBef>
            </a:pPr>
            <a:r>
              <a:rPr lang="en-US" sz="4500" b="1">
                <a:solidFill>
                  <a:srgbClr val="000000"/>
                </a:solidFill>
                <a:latin typeface="Roboto Condensed Bold"/>
                <a:ea typeface="Roboto Condensed Bold"/>
                <a:cs typeface="Roboto Condensed Bold"/>
                <a:sym typeface="Roboto Condensed Bold"/>
              </a:rPr>
              <a:t>=&gt; Cái vô hình trở nên hữu hình, linh hồn của làng trở thành thứ dẫn đường chỉ lối, tăng thêm sức mạnh cho con người trước sóng to gió lớn. Con thuyền đã mang theo cả tin yêu, hạnh phúc và hi vọng của những người dân nơi đây.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8" name="TextBox 8"/>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9" name="Group 9"/>
          <p:cNvGrpSpPr/>
          <p:nvPr/>
        </p:nvGrpSpPr>
        <p:grpSpPr>
          <a:xfrm>
            <a:off x="3968781" y="2668474"/>
            <a:ext cx="5256544" cy="948965"/>
            <a:chOff x="0" y="0"/>
            <a:chExt cx="1384440" cy="249933"/>
          </a:xfrm>
        </p:grpSpPr>
        <p:sp>
          <p:nvSpPr>
            <p:cNvPr id="10" name="Freeform 10"/>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1" name="TextBox 11"/>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Đoàn thuyền ra khơi</a:t>
              </a:r>
            </a:p>
          </p:txBody>
        </p:sp>
      </p:grpSp>
      <p:sp>
        <p:nvSpPr>
          <p:cNvPr id="12" name="TextBox 12"/>
          <p:cNvSpPr txBox="1"/>
          <p:nvPr/>
        </p:nvSpPr>
        <p:spPr>
          <a:xfrm>
            <a:off x="1275957" y="4185474"/>
            <a:ext cx="5734443" cy="1378583"/>
          </a:xfrm>
          <a:prstGeom prst="rect">
            <a:avLst/>
          </a:prstGeom>
        </p:spPr>
        <p:txBody>
          <a:bodyPr wrap="square" lIns="0" tIns="0" rIns="0" bIns="0" rtlCol="0" anchor="t">
            <a:spAutoFit/>
          </a:bodyPr>
          <a:lstStyle/>
          <a:p>
            <a:pPr algn="l">
              <a:lnSpc>
                <a:spcPts val="5490"/>
              </a:lnSpc>
            </a:pPr>
            <a:r>
              <a:rPr lang="en-US" sz="4500">
                <a:solidFill>
                  <a:srgbClr val="000000"/>
                </a:solidFill>
                <a:latin typeface="Roboto Condensed"/>
                <a:ea typeface="Roboto Condensed"/>
                <a:cs typeface="Roboto Condensed"/>
                <a:sym typeface="Roboto Condensed"/>
              </a:rPr>
              <a:t>- Động từ rướn, thâu </a:t>
            </a:r>
          </a:p>
          <a:p>
            <a:pPr algn="l">
              <a:lnSpc>
                <a:spcPts val="5490"/>
              </a:lnSpc>
              <a:spcBef>
                <a:spcPct val="0"/>
              </a:spcBef>
            </a:pPr>
            <a:endParaRPr lang="en-US" sz="4500">
              <a:solidFill>
                <a:srgbClr val="000000"/>
              </a:solidFill>
              <a:latin typeface="Roboto Condensed"/>
              <a:ea typeface="Roboto Condensed"/>
              <a:cs typeface="Roboto Condensed"/>
              <a:sym typeface="Roboto Condensed"/>
            </a:endParaRPr>
          </a:p>
        </p:txBody>
      </p:sp>
      <p:sp>
        <p:nvSpPr>
          <p:cNvPr id="13" name="TextBox 13"/>
          <p:cNvSpPr txBox="1"/>
          <p:nvPr/>
        </p:nvSpPr>
        <p:spPr>
          <a:xfrm>
            <a:off x="1275957" y="5505731"/>
            <a:ext cx="9973540" cy="1398270"/>
          </a:xfrm>
          <a:prstGeom prst="rect">
            <a:avLst/>
          </a:prstGeom>
        </p:spPr>
        <p:txBody>
          <a:bodyPr lIns="0" tIns="0" rIns="0" bIns="0" rtlCol="0" anchor="t">
            <a:spAutoFit/>
          </a:bodyPr>
          <a:lstStyle/>
          <a:p>
            <a:pPr algn="just">
              <a:lnSpc>
                <a:spcPts val="5490"/>
              </a:lnSpc>
              <a:spcBef>
                <a:spcPct val="0"/>
              </a:spcBef>
            </a:pPr>
            <a:r>
              <a:rPr lang="en-US" sz="4500" b="1">
                <a:solidFill>
                  <a:srgbClr val="000000"/>
                </a:solidFill>
                <a:latin typeface="Roboto Condensed Bold"/>
                <a:ea typeface="Roboto Condensed Bold"/>
                <a:cs typeface="Roboto Condensed Bold"/>
                <a:sym typeface="Roboto Condensed Bold"/>
              </a:rPr>
              <a:t>=&gt; Gợi hình ảnh của cánh buồm mạnh mẽ, rộng lớn.</a:t>
            </a:r>
          </a:p>
        </p:txBody>
      </p:sp>
      <p:sp>
        <p:nvSpPr>
          <p:cNvPr id="14" name="Freeform 14"/>
          <p:cNvSpPr/>
          <p:nvPr/>
        </p:nvSpPr>
        <p:spPr>
          <a:xfrm flipV="1">
            <a:off x="514350" y="7257379"/>
            <a:ext cx="1028700" cy="1213805"/>
          </a:xfrm>
          <a:custGeom>
            <a:avLst/>
            <a:gdLst/>
            <a:ahLst/>
            <a:cxnLst/>
            <a:rect l="l" t="t" r="r" b="b"/>
            <a:pathLst>
              <a:path w="1028700" h="1213805">
                <a:moveTo>
                  <a:pt x="0" y="1213805"/>
                </a:moveTo>
                <a:lnTo>
                  <a:pt x="1028700" y="1213805"/>
                </a:lnTo>
                <a:lnTo>
                  <a:pt x="1028700" y="0"/>
                </a:lnTo>
                <a:lnTo>
                  <a:pt x="0" y="0"/>
                </a:lnTo>
                <a:lnTo>
                  <a:pt x="0" y="1213805"/>
                </a:lnTo>
                <a:close/>
              </a:path>
            </a:pathLst>
          </a:custGeom>
          <a:blipFill>
            <a:blip r:embed="rId3"/>
            <a:stretch>
              <a:fillRect/>
            </a:stretch>
          </a:blipFill>
        </p:spPr>
        <p:txBody>
          <a:bodyPr/>
          <a:lstStyle/>
          <a:p>
            <a:endParaRPr lang="en-US"/>
          </a:p>
        </p:txBody>
      </p:sp>
      <p:sp>
        <p:nvSpPr>
          <p:cNvPr id="15" name="TextBox 15"/>
          <p:cNvSpPr txBox="1"/>
          <p:nvPr/>
        </p:nvSpPr>
        <p:spPr>
          <a:xfrm>
            <a:off x="1790307" y="7475501"/>
            <a:ext cx="10295248" cy="2093595"/>
          </a:xfrm>
          <a:prstGeom prst="rect">
            <a:avLst/>
          </a:prstGeom>
        </p:spPr>
        <p:txBody>
          <a:bodyPr lIns="0" tIns="0" rIns="0" bIns="0" rtlCol="0" anchor="t">
            <a:spAutoFit/>
          </a:bodyPr>
          <a:lstStyle/>
          <a:p>
            <a:pPr algn="just">
              <a:lnSpc>
                <a:spcPts val="5490"/>
              </a:lnSpc>
              <a:spcBef>
                <a:spcPct val="0"/>
              </a:spcBef>
            </a:pPr>
            <a:r>
              <a:rPr lang="en-US" sz="4500" b="1">
                <a:solidFill>
                  <a:srgbClr val="000000"/>
                </a:solidFill>
                <a:latin typeface="Roboto Condensed Bold"/>
                <a:ea typeface="Roboto Condensed Bold"/>
                <a:cs typeface="Roboto Condensed Bold"/>
                <a:sym typeface="Roboto Condensed Bold"/>
              </a:rPr>
              <a:t>Một bức tranh thiên nhiên sáng tạo tuyệt vời nhất. Đó là niềm tự hào, sự ca ngợi quê hương, 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grpSp>
        <p:nvGrpSpPr>
          <p:cNvPr id="5" name="Group 5"/>
          <p:cNvGrpSpPr/>
          <p:nvPr/>
        </p:nvGrpSpPr>
        <p:grpSpPr>
          <a:xfrm>
            <a:off x="1028700" y="3790341"/>
            <a:ext cx="11136705" cy="6202109"/>
            <a:chOff x="0" y="0"/>
            <a:chExt cx="3067266" cy="1708182"/>
          </a:xfrm>
        </p:grpSpPr>
        <p:sp>
          <p:nvSpPr>
            <p:cNvPr id="6" name="Freeform 6"/>
            <p:cNvSpPr/>
            <p:nvPr/>
          </p:nvSpPr>
          <p:spPr>
            <a:xfrm>
              <a:off x="0" y="0"/>
              <a:ext cx="3067265" cy="1708182"/>
            </a:xfrm>
            <a:custGeom>
              <a:avLst/>
              <a:gdLst/>
              <a:ahLst/>
              <a:cxnLst/>
              <a:rect l="l" t="t" r="r" b="b"/>
              <a:pathLst>
                <a:path w="3067265" h="1708182">
                  <a:moveTo>
                    <a:pt x="35454" y="0"/>
                  </a:moveTo>
                  <a:lnTo>
                    <a:pt x="3031812" y="0"/>
                  </a:lnTo>
                  <a:cubicBezTo>
                    <a:pt x="3051392" y="0"/>
                    <a:pt x="3067265" y="15873"/>
                    <a:pt x="3067265" y="35454"/>
                  </a:cubicBezTo>
                  <a:lnTo>
                    <a:pt x="3067265" y="1672728"/>
                  </a:lnTo>
                  <a:cubicBezTo>
                    <a:pt x="3067265" y="1682131"/>
                    <a:pt x="3063530" y="1691149"/>
                    <a:pt x="3056881" y="1697797"/>
                  </a:cubicBezTo>
                  <a:cubicBezTo>
                    <a:pt x="3050232" y="1704446"/>
                    <a:pt x="3041215" y="1708182"/>
                    <a:pt x="3031812" y="1708182"/>
                  </a:cubicBezTo>
                  <a:lnTo>
                    <a:pt x="35454" y="1708182"/>
                  </a:lnTo>
                  <a:cubicBezTo>
                    <a:pt x="26051" y="1708182"/>
                    <a:pt x="17033" y="1704446"/>
                    <a:pt x="10384" y="1697797"/>
                  </a:cubicBezTo>
                  <a:cubicBezTo>
                    <a:pt x="3735" y="1691149"/>
                    <a:pt x="0" y="1682131"/>
                    <a:pt x="0" y="1672728"/>
                  </a:cubicBezTo>
                  <a:lnTo>
                    <a:pt x="0" y="35454"/>
                  </a:lnTo>
                  <a:cubicBezTo>
                    <a:pt x="0" y="26051"/>
                    <a:pt x="3735" y="17033"/>
                    <a:pt x="10384" y="10384"/>
                  </a:cubicBezTo>
                  <a:cubicBezTo>
                    <a:pt x="17033" y="3735"/>
                    <a:pt x="26051" y="0"/>
                    <a:pt x="35454" y="0"/>
                  </a:cubicBezTo>
                  <a:close/>
                </a:path>
              </a:pathLst>
            </a:custGeom>
            <a:solidFill>
              <a:srgbClr val="F5EDC9"/>
            </a:solidFill>
          </p:spPr>
          <p:txBody>
            <a:bodyPr/>
            <a:lstStyle/>
            <a:p>
              <a:endParaRPr lang="en-US"/>
            </a:p>
          </p:txBody>
        </p:sp>
        <p:sp>
          <p:nvSpPr>
            <p:cNvPr id="7" name="TextBox 7"/>
            <p:cNvSpPr txBox="1"/>
            <p:nvPr/>
          </p:nvSpPr>
          <p:spPr>
            <a:xfrm>
              <a:off x="0" y="0"/>
              <a:ext cx="3067266" cy="1708182"/>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1241193" y="3733191"/>
            <a:ext cx="11825687" cy="6457217"/>
          </a:xfrm>
          <a:prstGeom prst="rect">
            <a:avLst/>
          </a:prstGeom>
        </p:spPr>
        <p:txBody>
          <a:bodyPr lIns="0" tIns="0" rIns="0" bIns="0" rtlCol="0" anchor="t">
            <a:spAutoFit/>
          </a:bodyPr>
          <a:lstStyle/>
          <a:p>
            <a:pPr algn="l">
              <a:lnSpc>
                <a:spcPts val="7199"/>
              </a:lnSpc>
            </a:pPr>
            <a:r>
              <a:rPr lang="en-US" sz="5999">
                <a:solidFill>
                  <a:srgbClr val="363E59"/>
                </a:solidFill>
                <a:latin typeface="#9Slide05 ViceroyJF"/>
                <a:ea typeface="#9Slide05 ViceroyJF"/>
                <a:cs typeface="#9Slide05 ViceroyJF"/>
                <a:sym typeface="#9Slide05 ViceroyJF"/>
              </a:rPr>
              <a:t>Ngày hôm sau ồn ào trên bến đỗ</a:t>
            </a:r>
          </a:p>
          <a:p>
            <a:pPr algn="l">
              <a:lnSpc>
                <a:spcPts val="7199"/>
              </a:lnSpc>
            </a:pPr>
            <a:r>
              <a:rPr lang="en-US" sz="5999">
                <a:solidFill>
                  <a:srgbClr val="363E59"/>
                </a:solidFill>
                <a:latin typeface="#9Slide05 ViceroyJF"/>
                <a:ea typeface="#9Slide05 ViceroyJF"/>
                <a:cs typeface="#9Slide05 ViceroyJF"/>
                <a:sym typeface="#9Slide05 ViceroyJF"/>
              </a:rPr>
              <a:t>Khắp dân làng tấp nập đón ghe về.</a:t>
            </a:r>
          </a:p>
          <a:p>
            <a:pPr algn="l">
              <a:lnSpc>
                <a:spcPts val="7199"/>
              </a:lnSpc>
            </a:pPr>
            <a:r>
              <a:rPr lang="en-US" sz="5999">
                <a:solidFill>
                  <a:srgbClr val="363E59"/>
                </a:solidFill>
                <a:latin typeface="#9Slide05 ViceroyJF"/>
                <a:ea typeface="#9Slide05 ViceroyJF"/>
                <a:cs typeface="#9Slide05 ViceroyJF"/>
                <a:sym typeface="#9Slide05 ViceroyJF"/>
              </a:rPr>
              <a:t>Nhờ ơn trời, biển lặng, cá đầy ghe</a:t>
            </a:r>
          </a:p>
          <a:p>
            <a:pPr algn="l">
              <a:lnSpc>
                <a:spcPts val="7199"/>
              </a:lnSpc>
            </a:pPr>
            <a:r>
              <a:rPr lang="en-US" sz="5999">
                <a:solidFill>
                  <a:srgbClr val="363E59"/>
                </a:solidFill>
                <a:latin typeface="#9Slide05 ViceroyJF"/>
                <a:ea typeface="#9Slide05 ViceroyJF"/>
                <a:cs typeface="#9Slide05 ViceroyJF"/>
                <a:sym typeface="#9Slide05 ViceroyJF"/>
              </a:rPr>
              <a:t>Những con cá tươi ngon thân bạc trắng.</a:t>
            </a:r>
          </a:p>
          <a:p>
            <a:pPr algn="l">
              <a:lnSpc>
                <a:spcPts val="7199"/>
              </a:lnSpc>
            </a:pPr>
            <a:r>
              <a:rPr lang="en-US" sz="5999">
                <a:solidFill>
                  <a:srgbClr val="363E59"/>
                </a:solidFill>
                <a:latin typeface="#9Slide05 ViceroyJF"/>
                <a:ea typeface="#9Slide05 ViceroyJF"/>
                <a:cs typeface="#9Slide05 ViceroyJF"/>
                <a:sym typeface="#9Slide05 ViceroyJF"/>
              </a:rPr>
              <a:t>…</a:t>
            </a:r>
          </a:p>
          <a:p>
            <a:pPr algn="l">
              <a:lnSpc>
                <a:spcPts val="7199"/>
              </a:lnSpc>
            </a:pPr>
            <a:r>
              <a:rPr lang="en-US" sz="5999">
                <a:solidFill>
                  <a:srgbClr val="363E59"/>
                </a:solidFill>
                <a:latin typeface="#9Slide05 ViceroyJF"/>
                <a:ea typeface="#9Slide05 ViceroyJF"/>
                <a:cs typeface="#9Slide05 ViceroyJF"/>
                <a:sym typeface="#9Slide05 ViceroyJF"/>
              </a:rPr>
              <a:t>Chiếc thuyền im, bến mỏi trở về nằm,</a:t>
            </a:r>
          </a:p>
          <a:p>
            <a:pPr algn="l">
              <a:lnSpc>
                <a:spcPts val="7199"/>
              </a:lnSpc>
            </a:pPr>
            <a:r>
              <a:rPr lang="en-US" sz="5999">
                <a:solidFill>
                  <a:srgbClr val="363E59"/>
                </a:solidFill>
                <a:latin typeface="#9Slide05 ViceroyJF"/>
                <a:ea typeface="#9Slide05 ViceroyJF"/>
                <a:cs typeface="#9Slide05 ViceroyJF"/>
                <a:sym typeface="#9Slide05 ViceroyJF"/>
              </a:rPr>
              <a:t>Nghe chất muối thấm dần trong thớ vở.</a:t>
            </a:r>
          </a:p>
        </p:txBody>
      </p:sp>
      <p:sp>
        <p:nvSpPr>
          <p:cNvPr id="11" name="TextBox 11"/>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12" name="TextBox 12"/>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13" name="Group 13"/>
          <p:cNvGrpSpPr/>
          <p:nvPr/>
        </p:nvGrpSpPr>
        <p:grpSpPr>
          <a:xfrm>
            <a:off x="3968781" y="2621938"/>
            <a:ext cx="5256544" cy="948965"/>
            <a:chOff x="0" y="0"/>
            <a:chExt cx="1384440" cy="249933"/>
          </a:xfrm>
        </p:grpSpPr>
        <p:sp>
          <p:nvSpPr>
            <p:cNvPr id="14" name="Freeform 14"/>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5" name="TextBox 15"/>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Đoàn thuyền trở về</a:t>
              </a:r>
            </a:p>
          </p:txBody>
        </p:sp>
      </p:grpSp>
      <p:grpSp>
        <p:nvGrpSpPr>
          <p:cNvPr id="16" name="Group 16"/>
          <p:cNvGrpSpPr/>
          <p:nvPr/>
        </p:nvGrpSpPr>
        <p:grpSpPr>
          <a:xfrm>
            <a:off x="5162759" y="3829492"/>
            <a:ext cx="1396747" cy="712591"/>
            <a:chOff x="0" y="0"/>
            <a:chExt cx="367868" cy="187678"/>
          </a:xfrm>
        </p:grpSpPr>
        <p:sp>
          <p:nvSpPr>
            <p:cNvPr id="17" name="Freeform 17"/>
            <p:cNvSpPr/>
            <p:nvPr/>
          </p:nvSpPr>
          <p:spPr>
            <a:xfrm>
              <a:off x="0" y="0"/>
              <a:ext cx="367868" cy="187678"/>
            </a:xfrm>
            <a:custGeom>
              <a:avLst/>
              <a:gdLst/>
              <a:ahLst/>
              <a:cxnLst/>
              <a:rect l="l" t="t" r="r" b="b"/>
              <a:pathLst>
                <a:path w="367868" h="187678">
                  <a:moveTo>
                    <a:pt x="0" y="0"/>
                  </a:moveTo>
                  <a:lnTo>
                    <a:pt x="367868" y="0"/>
                  </a:lnTo>
                  <a:lnTo>
                    <a:pt x="367868" y="187678"/>
                  </a:lnTo>
                  <a:lnTo>
                    <a:pt x="0" y="187678"/>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18" name="TextBox 18"/>
            <p:cNvSpPr txBox="1"/>
            <p:nvPr/>
          </p:nvSpPr>
          <p:spPr>
            <a:xfrm>
              <a:off x="0" y="0"/>
              <a:ext cx="367868" cy="187678"/>
            </a:xfrm>
            <a:prstGeom prst="rect">
              <a:avLst/>
            </a:prstGeom>
          </p:spPr>
          <p:txBody>
            <a:bodyPr lIns="50800" tIns="50800" rIns="50800" bIns="50800" rtlCol="0" anchor="ctr"/>
            <a:lstStyle/>
            <a:p>
              <a:pPr algn="ctr">
                <a:lnSpc>
                  <a:spcPts val="2310"/>
                </a:lnSpc>
              </a:pPr>
              <a:endParaRPr/>
            </a:p>
          </p:txBody>
        </p:sp>
      </p:grpSp>
      <p:grpSp>
        <p:nvGrpSpPr>
          <p:cNvPr id="19" name="Group 19"/>
          <p:cNvGrpSpPr/>
          <p:nvPr/>
        </p:nvGrpSpPr>
        <p:grpSpPr>
          <a:xfrm>
            <a:off x="2947585" y="8423035"/>
            <a:ext cx="2215174" cy="729977"/>
            <a:chOff x="0" y="0"/>
            <a:chExt cx="583420" cy="192257"/>
          </a:xfrm>
        </p:grpSpPr>
        <p:sp>
          <p:nvSpPr>
            <p:cNvPr id="20" name="Freeform 20"/>
            <p:cNvSpPr/>
            <p:nvPr/>
          </p:nvSpPr>
          <p:spPr>
            <a:xfrm>
              <a:off x="0" y="0"/>
              <a:ext cx="583420" cy="192257"/>
            </a:xfrm>
            <a:custGeom>
              <a:avLst/>
              <a:gdLst/>
              <a:ahLst/>
              <a:cxnLst/>
              <a:rect l="l" t="t" r="r" b="b"/>
              <a:pathLst>
                <a:path w="583420" h="192257">
                  <a:moveTo>
                    <a:pt x="0" y="0"/>
                  </a:moveTo>
                  <a:lnTo>
                    <a:pt x="583420" y="0"/>
                  </a:lnTo>
                  <a:lnTo>
                    <a:pt x="583420" y="192257"/>
                  </a:lnTo>
                  <a:lnTo>
                    <a:pt x="0" y="192257"/>
                  </a:lnTo>
                  <a:close/>
                </a:path>
              </a:pathLst>
            </a:custGeom>
            <a:solidFill>
              <a:srgbClr val="000000">
                <a:alpha val="0"/>
              </a:srgbClr>
            </a:solidFill>
            <a:ln w="57150" cap="sq">
              <a:solidFill>
                <a:srgbClr val="4A181B"/>
              </a:solidFill>
              <a:prstDash val="solid"/>
              <a:miter/>
            </a:ln>
          </p:spPr>
          <p:txBody>
            <a:bodyPr/>
            <a:lstStyle/>
            <a:p>
              <a:endParaRPr lang="en-US"/>
            </a:p>
          </p:txBody>
        </p:sp>
        <p:sp>
          <p:nvSpPr>
            <p:cNvPr id="21" name="TextBox 21"/>
            <p:cNvSpPr txBox="1"/>
            <p:nvPr/>
          </p:nvSpPr>
          <p:spPr>
            <a:xfrm>
              <a:off x="0" y="0"/>
              <a:ext cx="583420" cy="192257"/>
            </a:xfrm>
            <a:prstGeom prst="rect">
              <a:avLst/>
            </a:prstGeom>
          </p:spPr>
          <p:txBody>
            <a:bodyPr lIns="50800" tIns="50800" rIns="50800" bIns="50800" rtlCol="0" anchor="ctr"/>
            <a:lstStyle/>
            <a:p>
              <a:pPr algn="ctr">
                <a:lnSpc>
                  <a:spcPts val="2310"/>
                </a:lnSpc>
              </a:pPr>
              <a:endParaRPr/>
            </a:p>
          </p:txBody>
        </p:sp>
      </p:grpSp>
      <p:grpSp>
        <p:nvGrpSpPr>
          <p:cNvPr id="22" name="Group 22"/>
          <p:cNvGrpSpPr/>
          <p:nvPr/>
        </p:nvGrpSpPr>
        <p:grpSpPr>
          <a:xfrm>
            <a:off x="5489365" y="8381613"/>
            <a:ext cx="4710222" cy="771399"/>
            <a:chOff x="0" y="0"/>
            <a:chExt cx="1240552" cy="228208"/>
          </a:xfrm>
        </p:grpSpPr>
        <p:sp>
          <p:nvSpPr>
            <p:cNvPr id="23" name="Freeform 23"/>
            <p:cNvSpPr/>
            <p:nvPr/>
          </p:nvSpPr>
          <p:spPr>
            <a:xfrm>
              <a:off x="0" y="0"/>
              <a:ext cx="1240552" cy="228208"/>
            </a:xfrm>
            <a:custGeom>
              <a:avLst/>
              <a:gdLst/>
              <a:ahLst/>
              <a:cxnLst/>
              <a:rect l="l" t="t" r="r" b="b"/>
              <a:pathLst>
                <a:path w="1240552" h="228208">
                  <a:moveTo>
                    <a:pt x="0" y="0"/>
                  </a:moveTo>
                  <a:lnTo>
                    <a:pt x="1240552" y="0"/>
                  </a:lnTo>
                  <a:lnTo>
                    <a:pt x="1240552" y="228208"/>
                  </a:lnTo>
                  <a:lnTo>
                    <a:pt x="0" y="228208"/>
                  </a:lnTo>
                  <a:close/>
                </a:path>
              </a:pathLst>
            </a:custGeom>
            <a:solidFill>
              <a:srgbClr val="000000">
                <a:alpha val="0"/>
              </a:srgbClr>
            </a:solidFill>
            <a:ln w="57150" cap="sq">
              <a:solidFill>
                <a:srgbClr val="422C06"/>
              </a:solidFill>
              <a:prstDash val="solid"/>
              <a:miter/>
            </a:ln>
          </p:spPr>
          <p:txBody>
            <a:bodyPr/>
            <a:lstStyle/>
            <a:p>
              <a:endParaRPr lang="en-US"/>
            </a:p>
          </p:txBody>
        </p:sp>
        <p:sp>
          <p:nvSpPr>
            <p:cNvPr id="24" name="TextBox 24"/>
            <p:cNvSpPr txBox="1"/>
            <p:nvPr/>
          </p:nvSpPr>
          <p:spPr>
            <a:xfrm>
              <a:off x="0" y="0"/>
              <a:ext cx="1240552" cy="228208"/>
            </a:xfrm>
            <a:prstGeom prst="rect">
              <a:avLst/>
            </a:prstGeom>
          </p:spPr>
          <p:txBody>
            <a:bodyPr lIns="50800" tIns="50800" rIns="50800" bIns="50800" rtlCol="0" anchor="ctr"/>
            <a:lstStyle/>
            <a:p>
              <a:pPr algn="ctr">
                <a:lnSpc>
                  <a:spcPts val="2310"/>
                </a:lnSpc>
              </a:pPr>
              <a:endParaRPr/>
            </a:p>
          </p:txBody>
        </p:sp>
      </p:grpSp>
      <p:grpSp>
        <p:nvGrpSpPr>
          <p:cNvPr id="25" name="Group 25"/>
          <p:cNvGrpSpPr/>
          <p:nvPr/>
        </p:nvGrpSpPr>
        <p:grpSpPr>
          <a:xfrm>
            <a:off x="4083852" y="9343841"/>
            <a:ext cx="6702679" cy="705759"/>
            <a:chOff x="0" y="0"/>
            <a:chExt cx="1765315" cy="185879"/>
          </a:xfrm>
        </p:grpSpPr>
        <p:sp>
          <p:nvSpPr>
            <p:cNvPr id="26" name="Freeform 26"/>
            <p:cNvSpPr/>
            <p:nvPr/>
          </p:nvSpPr>
          <p:spPr>
            <a:xfrm>
              <a:off x="0" y="0"/>
              <a:ext cx="1765315" cy="185879"/>
            </a:xfrm>
            <a:custGeom>
              <a:avLst/>
              <a:gdLst/>
              <a:ahLst/>
              <a:cxnLst/>
              <a:rect l="l" t="t" r="r" b="b"/>
              <a:pathLst>
                <a:path w="1765315" h="185879">
                  <a:moveTo>
                    <a:pt x="0" y="0"/>
                  </a:moveTo>
                  <a:lnTo>
                    <a:pt x="1765315" y="0"/>
                  </a:lnTo>
                  <a:lnTo>
                    <a:pt x="1765315" y="185879"/>
                  </a:lnTo>
                  <a:lnTo>
                    <a:pt x="0" y="185879"/>
                  </a:lnTo>
                  <a:close/>
                </a:path>
              </a:pathLst>
            </a:custGeom>
            <a:solidFill>
              <a:srgbClr val="000000">
                <a:alpha val="0"/>
              </a:srgbClr>
            </a:solidFill>
            <a:ln w="57150" cap="sq">
              <a:solidFill>
                <a:srgbClr val="AD784D"/>
              </a:solidFill>
              <a:prstDash val="solid"/>
              <a:miter/>
            </a:ln>
          </p:spPr>
          <p:txBody>
            <a:bodyPr/>
            <a:lstStyle/>
            <a:p>
              <a:endParaRPr lang="en-US"/>
            </a:p>
          </p:txBody>
        </p:sp>
        <p:sp>
          <p:nvSpPr>
            <p:cNvPr id="27" name="TextBox 27"/>
            <p:cNvSpPr txBox="1"/>
            <p:nvPr/>
          </p:nvSpPr>
          <p:spPr>
            <a:xfrm>
              <a:off x="0" y="0"/>
              <a:ext cx="1765315" cy="185879"/>
            </a:xfrm>
            <a:prstGeom prst="rect">
              <a:avLst/>
            </a:prstGeom>
          </p:spPr>
          <p:txBody>
            <a:bodyPr lIns="50800" tIns="50800" rIns="50800" bIns="50800" rtlCol="0" anchor="ctr"/>
            <a:lstStyle/>
            <a:p>
              <a:pPr algn="ctr">
                <a:lnSpc>
                  <a:spcPts val="2310"/>
                </a:lnSpc>
              </a:pPr>
              <a:endParaRPr/>
            </a:p>
          </p:txBody>
        </p:sp>
      </p:grpSp>
      <p:grpSp>
        <p:nvGrpSpPr>
          <p:cNvPr id="28" name="Group 28"/>
          <p:cNvGrpSpPr/>
          <p:nvPr/>
        </p:nvGrpSpPr>
        <p:grpSpPr>
          <a:xfrm>
            <a:off x="12663487" y="2905568"/>
            <a:ext cx="4555924" cy="1171130"/>
            <a:chOff x="0" y="-63872"/>
            <a:chExt cx="1199914" cy="308445"/>
          </a:xfrm>
        </p:grpSpPr>
        <p:sp>
          <p:nvSpPr>
            <p:cNvPr id="29" name="Freeform 29"/>
            <p:cNvSpPr/>
            <p:nvPr/>
          </p:nvSpPr>
          <p:spPr>
            <a:xfrm>
              <a:off x="0" y="0"/>
              <a:ext cx="1199914" cy="222720"/>
            </a:xfrm>
            <a:custGeom>
              <a:avLst/>
              <a:gdLst/>
              <a:ahLst/>
              <a:cxnLst/>
              <a:rect l="l" t="t" r="r" b="b"/>
              <a:pathLst>
                <a:path w="1199914" h="222720">
                  <a:moveTo>
                    <a:pt x="86665" y="0"/>
                  </a:moveTo>
                  <a:lnTo>
                    <a:pt x="1113249" y="0"/>
                  </a:lnTo>
                  <a:cubicBezTo>
                    <a:pt x="1161113" y="0"/>
                    <a:pt x="1199914" y="38801"/>
                    <a:pt x="1199914" y="86665"/>
                  </a:cubicBezTo>
                  <a:lnTo>
                    <a:pt x="1199914" y="136056"/>
                  </a:lnTo>
                  <a:cubicBezTo>
                    <a:pt x="1199914" y="183919"/>
                    <a:pt x="1161113" y="222720"/>
                    <a:pt x="1113249" y="222720"/>
                  </a:cubicBezTo>
                  <a:lnTo>
                    <a:pt x="86665" y="222720"/>
                  </a:lnTo>
                  <a:cubicBezTo>
                    <a:pt x="38801" y="222720"/>
                    <a:pt x="0" y="183919"/>
                    <a:pt x="0" y="136056"/>
                  </a:cubicBezTo>
                  <a:lnTo>
                    <a:pt x="0" y="86665"/>
                  </a:lnTo>
                  <a:cubicBezTo>
                    <a:pt x="0" y="38801"/>
                    <a:pt x="38801" y="0"/>
                    <a:pt x="86665" y="0"/>
                  </a:cubicBezTo>
                  <a:close/>
                </a:path>
              </a:pathLst>
            </a:custGeom>
            <a:solidFill>
              <a:srgbClr val="FFFFFF"/>
            </a:solidFill>
          </p:spPr>
          <p:txBody>
            <a:bodyPr/>
            <a:lstStyle/>
            <a:p>
              <a:endParaRPr lang="en-US"/>
            </a:p>
          </p:txBody>
        </p:sp>
        <p:sp>
          <p:nvSpPr>
            <p:cNvPr id="30" name="TextBox 30"/>
            <p:cNvSpPr txBox="1"/>
            <p:nvPr/>
          </p:nvSpPr>
          <p:spPr>
            <a:xfrm>
              <a:off x="0" y="-63872"/>
              <a:ext cx="1199914" cy="308445"/>
            </a:xfrm>
            <a:prstGeom prst="rect">
              <a:avLst/>
            </a:prstGeom>
          </p:spPr>
          <p:txBody>
            <a:bodyPr lIns="50800" tIns="50800" rIns="50800" bIns="50800" rtlCol="0" anchor="ctr"/>
            <a:lstStyle/>
            <a:p>
              <a:pPr algn="ctr">
                <a:lnSpc>
                  <a:spcPts val="5600"/>
                </a:lnSpc>
              </a:pPr>
              <a:r>
                <a:rPr lang="en-US" sz="4000" b="1">
                  <a:solidFill>
                    <a:srgbClr val="E98024"/>
                  </a:solidFill>
                  <a:latin typeface="Roboto Condensed Bold"/>
                  <a:ea typeface="Roboto Condensed Bold"/>
                  <a:cs typeface="Roboto Condensed Bold"/>
                  <a:sym typeface="Roboto Condensed Bold"/>
                </a:rPr>
                <a:t>Hình ảnh thuyền về</a:t>
              </a:r>
            </a:p>
          </p:txBody>
        </p:sp>
      </p:grpSp>
      <p:grpSp>
        <p:nvGrpSpPr>
          <p:cNvPr id="31" name="Group 31"/>
          <p:cNvGrpSpPr/>
          <p:nvPr/>
        </p:nvGrpSpPr>
        <p:grpSpPr>
          <a:xfrm>
            <a:off x="12706656" y="4001611"/>
            <a:ext cx="3965504" cy="1218089"/>
            <a:chOff x="0" y="-65656"/>
            <a:chExt cx="1044413" cy="320813"/>
          </a:xfrm>
        </p:grpSpPr>
        <p:sp>
          <p:nvSpPr>
            <p:cNvPr id="32" name="Freeform 32"/>
            <p:cNvSpPr/>
            <p:nvPr/>
          </p:nvSpPr>
          <p:spPr>
            <a:xfrm>
              <a:off x="0" y="0"/>
              <a:ext cx="1044413" cy="235088"/>
            </a:xfrm>
            <a:custGeom>
              <a:avLst/>
              <a:gdLst/>
              <a:ahLst/>
              <a:cxnLst/>
              <a:rect l="l" t="t" r="r" b="b"/>
              <a:pathLst>
                <a:path w="1044413" h="235088">
                  <a:moveTo>
                    <a:pt x="99568" y="0"/>
                  </a:moveTo>
                  <a:lnTo>
                    <a:pt x="944844" y="0"/>
                  </a:lnTo>
                  <a:cubicBezTo>
                    <a:pt x="999834" y="0"/>
                    <a:pt x="1044413" y="44578"/>
                    <a:pt x="1044413" y="99568"/>
                  </a:cubicBezTo>
                  <a:lnTo>
                    <a:pt x="1044413" y="135520"/>
                  </a:lnTo>
                  <a:cubicBezTo>
                    <a:pt x="1044413" y="190510"/>
                    <a:pt x="999834" y="235088"/>
                    <a:pt x="944844" y="235088"/>
                  </a:cubicBezTo>
                  <a:lnTo>
                    <a:pt x="99568" y="235088"/>
                  </a:lnTo>
                  <a:cubicBezTo>
                    <a:pt x="44578" y="235088"/>
                    <a:pt x="0" y="190510"/>
                    <a:pt x="0" y="135520"/>
                  </a:cubicBezTo>
                  <a:lnTo>
                    <a:pt x="0" y="99568"/>
                  </a:lnTo>
                  <a:cubicBezTo>
                    <a:pt x="0" y="44578"/>
                    <a:pt x="44578" y="0"/>
                    <a:pt x="99568" y="0"/>
                  </a:cubicBezTo>
                  <a:close/>
                </a:path>
              </a:pathLst>
            </a:custGeom>
            <a:solidFill>
              <a:srgbClr val="FFFFFF"/>
            </a:solidFill>
          </p:spPr>
          <p:txBody>
            <a:bodyPr/>
            <a:lstStyle/>
            <a:p>
              <a:endParaRPr lang="en-US"/>
            </a:p>
          </p:txBody>
        </p:sp>
        <p:sp>
          <p:nvSpPr>
            <p:cNvPr id="33" name="TextBox 33"/>
            <p:cNvSpPr txBox="1"/>
            <p:nvPr/>
          </p:nvSpPr>
          <p:spPr>
            <a:xfrm>
              <a:off x="0" y="-65656"/>
              <a:ext cx="1044413" cy="320813"/>
            </a:xfrm>
            <a:prstGeom prst="rect">
              <a:avLst/>
            </a:prstGeom>
          </p:spPr>
          <p:txBody>
            <a:bodyPr lIns="50800" tIns="50800" rIns="50800" bIns="50800" rtlCol="0" anchor="ctr"/>
            <a:lstStyle/>
            <a:p>
              <a:pPr algn="ctr">
                <a:lnSpc>
                  <a:spcPts val="5600"/>
                </a:lnSpc>
              </a:pPr>
              <a:r>
                <a:rPr lang="en-US" sz="4000" b="1">
                  <a:solidFill>
                    <a:srgbClr val="4A181B"/>
                  </a:solidFill>
                  <a:latin typeface="Roboto Condensed Bold"/>
                  <a:ea typeface="Roboto Condensed Bold"/>
                  <a:cs typeface="Roboto Condensed Bold"/>
                  <a:sym typeface="Roboto Condensed Bold"/>
                </a:rPr>
                <a:t>Hình ảnh nhân hóa</a:t>
              </a:r>
            </a:p>
          </p:txBody>
        </p:sp>
      </p:grpSp>
      <p:grpSp>
        <p:nvGrpSpPr>
          <p:cNvPr id="34" name="Group 34"/>
          <p:cNvGrpSpPr/>
          <p:nvPr/>
        </p:nvGrpSpPr>
        <p:grpSpPr>
          <a:xfrm>
            <a:off x="12663487" y="5400675"/>
            <a:ext cx="3962224" cy="860432"/>
            <a:chOff x="0" y="0"/>
            <a:chExt cx="1043549" cy="226616"/>
          </a:xfrm>
        </p:grpSpPr>
        <p:sp>
          <p:nvSpPr>
            <p:cNvPr id="35" name="Freeform 35"/>
            <p:cNvSpPr/>
            <p:nvPr/>
          </p:nvSpPr>
          <p:spPr>
            <a:xfrm>
              <a:off x="0" y="0"/>
              <a:ext cx="1043549" cy="226616"/>
            </a:xfrm>
            <a:custGeom>
              <a:avLst/>
              <a:gdLst/>
              <a:ahLst/>
              <a:cxnLst/>
              <a:rect l="l" t="t" r="r" b="b"/>
              <a:pathLst>
                <a:path w="1043549" h="226616">
                  <a:moveTo>
                    <a:pt x="99651" y="0"/>
                  </a:moveTo>
                  <a:lnTo>
                    <a:pt x="943898" y="0"/>
                  </a:lnTo>
                  <a:cubicBezTo>
                    <a:pt x="998934" y="0"/>
                    <a:pt x="1043549" y="44615"/>
                    <a:pt x="1043549" y="99651"/>
                  </a:cubicBezTo>
                  <a:lnTo>
                    <a:pt x="1043549" y="126965"/>
                  </a:lnTo>
                  <a:cubicBezTo>
                    <a:pt x="1043549" y="182001"/>
                    <a:pt x="998934" y="226616"/>
                    <a:pt x="943898" y="226616"/>
                  </a:cubicBezTo>
                  <a:lnTo>
                    <a:pt x="99651" y="226616"/>
                  </a:lnTo>
                  <a:cubicBezTo>
                    <a:pt x="44615" y="226616"/>
                    <a:pt x="0" y="182001"/>
                    <a:pt x="0" y="126965"/>
                  </a:cubicBezTo>
                  <a:lnTo>
                    <a:pt x="0" y="99651"/>
                  </a:lnTo>
                  <a:cubicBezTo>
                    <a:pt x="0" y="44615"/>
                    <a:pt x="44615" y="0"/>
                    <a:pt x="99651" y="0"/>
                  </a:cubicBezTo>
                  <a:close/>
                </a:path>
              </a:pathLst>
            </a:custGeom>
            <a:solidFill>
              <a:srgbClr val="FFFFFF"/>
            </a:solidFill>
          </p:spPr>
          <p:txBody>
            <a:bodyPr/>
            <a:lstStyle/>
            <a:p>
              <a:endParaRPr lang="en-US"/>
            </a:p>
          </p:txBody>
        </p:sp>
        <p:sp>
          <p:nvSpPr>
            <p:cNvPr id="36" name="TextBox 36"/>
            <p:cNvSpPr txBox="1"/>
            <p:nvPr/>
          </p:nvSpPr>
          <p:spPr>
            <a:xfrm>
              <a:off x="0" y="-85725"/>
              <a:ext cx="1043549" cy="312341"/>
            </a:xfrm>
            <a:prstGeom prst="rect">
              <a:avLst/>
            </a:prstGeom>
          </p:spPr>
          <p:txBody>
            <a:bodyPr lIns="50800" tIns="50800" rIns="50800" bIns="50800" rtlCol="0" anchor="ctr"/>
            <a:lstStyle/>
            <a:p>
              <a:pPr algn="ctr">
                <a:lnSpc>
                  <a:spcPts val="5600"/>
                </a:lnSpc>
              </a:pPr>
              <a:r>
                <a:rPr lang="en-US" sz="4000" b="1">
                  <a:solidFill>
                    <a:srgbClr val="9E582B"/>
                  </a:solidFill>
                  <a:latin typeface="Roboto Condensed Bold"/>
                  <a:ea typeface="Roboto Condensed Bold"/>
                  <a:cs typeface="Roboto Condensed Bold"/>
                  <a:sym typeface="Roboto Condensed Bold"/>
                </a:rPr>
                <a:t>Hình ảnh ẩn dụ</a:t>
              </a:r>
            </a:p>
          </p:txBody>
        </p:sp>
      </p:grpSp>
      <p:grpSp>
        <p:nvGrpSpPr>
          <p:cNvPr id="37" name="Group 37"/>
          <p:cNvGrpSpPr/>
          <p:nvPr/>
        </p:nvGrpSpPr>
        <p:grpSpPr>
          <a:xfrm>
            <a:off x="5253712" y="4832056"/>
            <a:ext cx="2021581" cy="703475"/>
            <a:chOff x="0" y="0"/>
            <a:chExt cx="532433" cy="185277"/>
          </a:xfrm>
        </p:grpSpPr>
        <p:sp>
          <p:nvSpPr>
            <p:cNvPr id="38" name="Freeform 38"/>
            <p:cNvSpPr/>
            <p:nvPr/>
          </p:nvSpPr>
          <p:spPr>
            <a:xfrm>
              <a:off x="0" y="0"/>
              <a:ext cx="532433" cy="185277"/>
            </a:xfrm>
            <a:custGeom>
              <a:avLst/>
              <a:gdLst/>
              <a:ahLst/>
              <a:cxnLst/>
              <a:rect l="l" t="t" r="r" b="b"/>
              <a:pathLst>
                <a:path w="532433" h="185277">
                  <a:moveTo>
                    <a:pt x="0" y="0"/>
                  </a:moveTo>
                  <a:lnTo>
                    <a:pt x="532433" y="0"/>
                  </a:lnTo>
                  <a:lnTo>
                    <a:pt x="532433" y="185277"/>
                  </a:lnTo>
                  <a:lnTo>
                    <a:pt x="0" y="185277"/>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39" name="TextBox 39"/>
            <p:cNvSpPr txBox="1"/>
            <p:nvPr/>
          </p:nvSpPr>
          <p:spPr>
            <a:xfrm>
              <a:off x="0" y="0"/>
              <a:ext cx="532433" cy="185277"/>
            </a:xfrm>
            <a:prstGeom prst="rect">
              <a:avLst/>
            </a:prstGeom>
          </p:spPr>
          <p:txBody>
            <a:bodyPr lIns="50800" tIns="50800" rIns="50800" bIns="50800" rtlCol="0" anchor="ctr"/>
            <a:lstStyle/>
            <a:p>
              <a:pPr algn="ctr">
                <a:lnSpc>
                  <a:spcPts val="2310"/>
                </a:lnSpc>
              </a:pPr>
              <a:endParaRPr/>
            </a:p>
          </p:txBody>
        </p:sp>
      </p:grpSp>
      <p:grpSp>
        <p:nvGrpSpPr>
          <p:cNvPr id="40" name="Group 40"/>
          <p:cNvGrpSpPr/>
          <p:nvPr/>
        </p:nvGrpSpPr>
        <p:grpSpPr>
          <a:xfrm>
            <a:off x="6618616" y="5725865"/>
            <a:ext cx="2996161" cy="808977"/>
            <a:chOff x="0" y="0"/>
            <a:chExt cx="789112" cy="213064"/>
          </a:xfrm>
        </p:grpSpPr>
        <p:sp>
          <p:nvSpPr>
            <p:cNvPr id="41" name="Freeform 41"/>
            <p:cNvSpPr/>
            <p:nvPr/>
          </p:nvSpPr>
          <p:spPr>
            <a:xfrm>
              <a:off x="0" y="0"/>
              <a:ext cx="789112" cy="213064"/>
            </a:xfrm>
            <a:custGeom>
              <a:avLst/>
              <a:gdLst/>
              <a:ahLst/>
              <a:cxnLst/>
              <a:rect l="l" t="t" r="r" b="b"/>
              <a:pathLst>
                <a:path w="789112" h="213064">
                  <a:moveTo>
                    <a:pt x="0" y="0"/>
                  </a:moveTo>
                  <a:lnTo>
                    <a:pt x="789112" y="0"/>
                  </a:lnTo>
                  <a:lnTo>
                    <a:pt x="789112" y="213064"/>
                  </a:lnTo>
                  <a:lnTo>
                    <a:pt x="0" y="213064"/>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42" name="TextBox 42"/>
            <p:cNvSpPr txBox="1"/>
            <p:nvPr/>
          </p:nvSpPr>
          <p:spPr>
            <a:xfrm>
              <a:off x="0" y="0"/>
              <a:ext cx="789112" cy="213064"/>
            </a:xfrm>
            <a:prstGeom prst="rect">
              <a:avLst/>
            </a:prstGeom>
          </p:spPr>
          <p:txBody>
            <a:bodyPr lIns="50800" tIns="50800" rIns="50800" bIns="50800" rtlCol="0" anchor="ctr"/>
            <a:lstStyle/>
            <a:p>
              <a:pPr algn="ctr">
                <a:lnSpc>
                  <a:spcPts val="2310"/>
                </a:lnSpc>
              </a:pPr>
              <a:endParaRPr/>
            </a:p>
          </p:txBody>
        </p:sp>
      </p:grpSp>
      <p:grpSp>
        <p:nvGrpSpPr>
          <p:cNvPr id="43" name="Group 43"/>
          <p:cNvGrpSpPr/>
          <p:nvPr/>
        </p:nvGrpSpPr>
        <p:grpSpPr>
          <a:xfrm>
            <a:off x="4028720" y="6677579"/>
            <a:ext cx="6812945" cy="676240"/>
            <a:chOff x="0" y="0"/>
            <a:chExt cx="1794356" cy="178104"/>
          </a:xfrm>
        </p:grpSpPr>
        <p:sp>
          <p:nvSpPr>
            <p:cNvPr id="44" name="Freeform 44"/>
            <p:cNvSpPr/>
            <p:nvPr/>
          </p:nvSpPr>
          <p:spPr>
            <a:xfrm>
              <a:off x="0" y="0"/>
              <a:ext cx="1794356" cy="178104"/>
            </a:xfrm>
            <a:custGeom>
              <a:avLst/>
              <a:gdLst/>
              <a:ahLst/>
              <a:cxnLst/>
              <a:rect l="l" t="t" r="r" b="b"/>
              <a:pathLst>
                <a:path w="1794356" h="178104">
                  <a:moveTo>
                    <a:pt x="0" y="0"/>
                  </a:moveTo>
                  <a:lnTo>
                    <a:pt x="1794356" y="0"/>
                  </a:lnTo>
                  <a:lnTo>
                    <a:pt x="1794356" y="178104"/>
                  </a:lnTo>
                  <a:lnTo>
                    <a:pt x="0" y="178104"/>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45" name="TextBox 45"/>
            <p:cNvSpPr txBox="1"/>
            <p:nvPr/>
          </p:nvSpPr>
          <p:spPr>
            <a:xfrm>
              <a:off x="0" y="0"/>
              <a:ext cx="1794356" cy="178104"/>
            </a:xfrm>
            <a:prstGeom prst="rect">
              <a:avLst/>
            </a:prstGeom>
          </p:spPr>
          <p:txBody>
            <a:bodyPr lIns="50800" tIns="50800" rIns="50800" bIns="50800" rtlCol="0" anchor="ctr"/>
            <a:lstStyle/>
            <a:p>
              <a:pPr algn="ctr">
                <a:lnSpc>
                  <a:spcPts val="231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16" presetClass="entr" presetSubtype="21"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par>
                                <p:cTn id="17" presetID="16" presetClass="entr" presetSubtype="2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8" name="TextBox 8"/>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9" name="Group 9"/>
          <p:cNvGrpSpPr/>
          <p:nvPr/>
        </p:nvGrpSpPr>
        <p:grpSpPr>
          <a:xfrm>
            <a:off x="3968781" y="2668474"/>
            <a:ext cx="5256544" cy="948965"/>
            <a:chOff x="0" y="0"/>
            <a:chExt cx="1384440" cy="249933"/>
          </a:xfrm>
        </p:grpSpPr>
        <p:sp>
          <p:nvSpPr>
            <p:cNvPr id="10" name="Freeform 10"/>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1" name="TextBox 11"/>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Đoàn thuyền trở về</a:t>
              </a:r>
            </a:p>
          </p:txBody>
        </p:sp>
      </p:grpSp>
      <p:sp>
        <p:nvSpPr>
          <p:cNvPr id="12" name="TextBox 12"/>
          <p:cNvSpPr txBox="1"/>
          <p:nvPr/>
        </p:nvSpPr>
        <p:spPr>
          <a:xfrm>
            <a:off x="1275957" y="4147374"/>
            <a:ext cx="10388984" cy="2971800"/>
          </a:xfrm>
          <a:prstGeom prst="rect">
            <a:avLst/>
          </a:prstGeom>
        </p:spPr>
        <p:txBody>
          <a:bodyPr wrap="square" lIns="0" tIns="0" rIns="0" bIns="0" rtlCol="0" anchor="t">
            <a:spAutoFit/>
          </a:bodyPr>
          <a:lstStyle/>
          <a:p>
            <a:pPr algn="l">
              <a:lnSpc>
                <a:spcPts val="5850"/>
              </a:lnSpc>
            </a:pPr>
            <a:r>
              <a:rPr lang="en-US" sz="4500">
                <a:solidFill>
                  <a:srgbClr val="000000"/>
                </a:solidFill>
                <a:latin typeface="Roboto Condensed"/>
                <a:ea typeface="Roboto Condensed"/>
                <a:cs typeface="Roboto Condensed"/>
                <a:sym typeface="Roboto Condensed"/>
              </a:rPr>
              <a:t>- Ngày hôm sau ồn ào, tấp nập trên bến. </a:t>
            </a:r>
          </a:p>
          <a:p>
            <a:pPr algn="l">
              <a:lnSpc>
                <a:spcPts val="5850"/>
              </a:lnSpc>
            </a:pPr>
            <a:r>
              <a:rPr lang="en-US" sz="4500">
                <a:solidFill>
                  <a:srgbClr val="000000"/>
                </a:solidFill>
                <a:latin typeface="Roboto Condensed"/>
                <a:ea typeface="Roboto Condensed"/>
                <a:cs typeface="Roboto Condensed"/>
                <a:sym typeface="Roboto Condensed"/>
              </a:rPr>
              <a:t>- Nhờ ơn trời cá đầy ghe. </a:t>
            </a:r>
          </a:p>
          <a:p>
            <a:pPr algn="l">
              <a:lnSpc>
                <a:spcPts val="5850"/>
              </a:lnSpc>
            </a:pPr>
            <a:r>
              <a:rPr lang="en-US" sz="4500">
                <a:solidFill>
                  <a:srgbClr val="000000"/>
                </a:solidFill>
                <a:latin typeface="Roboto Condensed"/>
                <a:ea typeface="Roboto Condensed"/>
                <a:cs typeface="Roboto Condensed"/>
                <a:sym typeface="Roboto Condensed"/>
              </a:rPr>
              <a:t>- Những con cá tươi ngon thân bạc trắng.</a:t>
            </a:r>
          </a:p>
          <a:p>
            <a:pPr algn="l">
              <a:lnSpc>
                <a:spcPts val="5850"/>
              </a:lnSpc>
            </a:pPr>
            <a:endParaRPr lang="en-US" sz="4500">
              <a:solidFill>
                <a:srgbClr val="000000"/>
              </a:solidFill>
              <a:latin typeface="Roboto Condensed"/>
              <a:ea typeface="Roboto Condensed"/>
              <a:cs typeface="Roboto Condensed"/>
              <a:sym typeface="Roboto Condensed"/>
            </a:endParaRPr>
          </a:p>
        </p:txBody>
      </p:sp>
      <p:sp>
        <p:nvSpPr>
          <p:cNvPr id="13" name="TextBox 13"/>
          <p:cNvSpPr txBox="1"/>
          <p:nvPr/>
        </p:nvSpPr>
        <p:spPr>
          <a:xfrm>
            <a:off x="1275957" y="6955344"/>
            <a:ext cx="10295248" cy="1398270"/>
          </a:xfrm>
          <a:prstGeom prst="rect">
            <a:avLst/>
          </a:prstGeom>
        </p:spPr>
        <p:txBody>
          <a:bodyPr lIns="0" tIns="0" rIns="0" bIns="0" rtlCol="0" anchor="t">
            <a:spAutoFit/>
          </a:bodyPr>
          <a:lstStyle/>
          <a:p>
            <a:pPr algn="just">
              <a:lnSpc>
                <a:spcPts val="5490"/>
              </a:lnSpc>
              <a:spcBef>
                <a:spcPct val="0"/>
              </a:spcBef>
            </a:pPr>
            <a:r>
              <a:rPr lang="en-US" sz="4500" b="1">
                <a:solidFill>
                  <a:srgbClr val="000000"/>
                </a:solidFill>
                <a:latin typeface="Roboto Condensed Bold"/>
                <a:ea typeface="Roboto Condensed Bold"/>
                <a:cs typeface="Roboto Condensed Bold"/>
                <a:sym typeface="Roboto Condensed Bold"/>
              </a:rPr>
              <a:t> =&gt; Cuộc sống lao động vui tươi, rộn ràng, đầm ấm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8" name="TextBox 8"/>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9" name="Group 9"/>
          <p:cNvGrpSpPr/>
          <p:nvPr/>
        </p:nvGrpSpPr>
        <p:grpSpPr>
          <a:xfrm>
            <a:off x="3968781" y="2756264"/>
            <a:ext cx="5256544" cy="948965"/>
            <a:chOff x="0" y="0"/>
            <a:chExt cx="1384440" cy="249933"/>
          </a:xfrm>
        </p:grpSpPr>
        <p:sp>
          <p:nvSpPr>
            <p:cNvPr id="10" name="Freeform 10"/>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1" name="TextBox 11"/>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Đoàn thuyền trở về</a:t>
              </a:r>
            </a:p>
          </p:txBody>
        </p:sp>
      </p:grpSp>
      <p:sp>
        <p:nvSpPr>
          <p:cNvPr id="12" name="TextBox 12"/>
          <p:cNvSpPr txBox="1"/>
          <p:nvPr/>
        </p:nvSpPr>
        <p:spPr>
          <a:xfrm>
            <a:off x="1275957" y="4147374"/>
            <a:ext cx="10323583" cy="2971800"/>
          </a:xfrm>
          <a:prstGeom prst="rect">
            <a:avLst/>
          </a:prstGeom>
        </p:spPr>
        <p:txBody>
          <a:bodyPr lIns="0" tIns="0" rIns="0" bIns="0" rtlCol="0" anchor="t">
            <a:spAutoFit/>
          </a:bodyPr>
          <a:lstStyle/>
          <a:p>
            <a:pPr algn="l">
              <a:lnSpc>
                <a:spcPts val="5850"/>
              </a:lnSpc>
            </a:pPr>
            <a:r>
              <a:rPr lang="en-US" sz="4500">
                <a:solidFill>
                  <a:srgbClr val="000000"/>
                </a:solidFill>
                <a:latin typeface="Roboto Condensed"/>
                <a:ea typeface="Roboto Condensed"/>
                <a:cs typeface="Roboto Condensed"/>
                <a:sym typeface="Roboto Condensed"/>
              </a:rPr>
              <a:t>- Hình ảnh con thuyền: im, bến mỏi trở về nằm, chất muối thấm dần trong thớ vỏ. </a:t>
            </a:r>
          </a:p>
          <a:p>
            <a:pPr algn="l">
              <a:lnSpc>
                <a:spcPts val="5850"/>
              </a:lnSpc>
            </a:pPr>
            <a:r>
              <a:rPr lang="en-US" sz="4500">
                <a:solidFill>
                  <a:srgbClr val="000000"/>
                </a:solidFill>
                <a:latin typeface="Roboto Condensed"/>
                <a:ea typeface="Roboto Condensed"/>
                <a:cs typeface="Roboto Condensed"/>
                <a:sym typeface="Roboto Condensed"/>
              </a:rPr>
              <a:t>- Nghệ thuật nhân hóa, ẩn dụ</a:t>
            </a:r>
          </a:p>
          <a:p>
            <a:pPr algn="l">
              <a:lnSpc>
                <a:spcPts val="5850"/>
              </a:lnSpc>
            </a:pPr>
            <a:endParaRPr lang="en-US" sz="4500">
              <a:solidFill>
                <a:srgbClr val="000000"/>
              </a:solidFill>
              <a:latin typeface="Roboto Condensed"/>
              <a:ea typeface="Roboto Condensed"/>
              <a:cs typeface="Roboto Condensed"/>
              <a:sym typeface="Roboto Condensed"/>
            </a:endParaRPr>
          </a:p>
        </p:txBody>
      </p:sp>
      <p:sp>
        <p:nvSpPr>
          <p:cNvPr id="13" name="TextBox 13"/>
          <p:cNvSpPr txBox="1"/>
          <p:nvPr/>
        </p:nvSpPr>
        <p:spPr>
          <a:xfrm>
            <a:off x="1275957" y="7100124"/>
            <a:ext cx="10295248" cy="2788920"/>
          </a:xfrm>
          <a:prstGeom prst="rect">
            <a:avLst/>
          </a:prstGeom>
        </p:spPr>
        <p:txBody>
          <a:bodyPr lIns="0" tIns="0" rIns="0" bIns="0" rtlCol="0" anchor="t">
            <a:spAutoFit/>
          </a:bodyPr>
          <a:lstStyle/>
          <a:p>
            <a:pPr algn="just">
              <a:lnSpc>
                <a:spcPts val="5490"/>
              </a:lnSpc>
              <a:spcBef>
                <a:spcPct val="0"/>
              </a:spcBef>
            </a:pPr>
            <a:r>
              <a:rPr lang="en-US" sz="4500" b="1">
                <a:solidFill>
                  <a:srgbClr val="000000"/>
                </a:solidFill>
                <a:latin typeface="Roboto Condensed Bold"/>
                <a:ea typeface="Roboto Condensed Bold"/>
                <a:cs typeface="Roboto Condensed Bold"/>
                <a:sym typeface="Roboto Condensed Bold"/>
              </a:rPr>
              <a:t>=&gt; Con thuyền cũng như có linh hồn biết mệt mỏi sau một chuyến lao động hăng say, cái mặn mòi của biển cả cũng đang thấm dần vào những thớ gỗ của nó.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618837" y="1625562"/>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7" name="Group 7"/>
          <p:cNvGrpSpPr/>
          <p:nvPr/>
        </p:nvGrpSpPr>
        <p:grpSpPr>
          <a:xfrm>
            <a:off x="7234534" y="1966081"/>
            <a:ext cx="3331029" cy="948965"/>
            <a:chOff x="0" y="0"/>
            <a:chExt cx="877308" cy="249933"/>
          </a:xfrm>
        </p:grpSpPr>
        <p:sp>
          <p:nvSpPr>
            <p:cNvPr id="8" name="Freeform 8"/>
            <p:cNvSpPr/>
            <p:nvPr/>
          </p:nvSpPr>
          <p:spPr>
            <a:xfrm>
              <a:off x="0" y="0"/>
              <a:ext cx="877308" cy="249933"/>
            </a:xfrm>
            <a:custGeom>
              <a:avLst/>
              <a:gdLst/>
              <a:ahLst/>
              <a:cxnLst/>
              <a:rect l="l" t="t" r="r" b="b"/>
              <a:pathLst>
                <a:path w="877308" h="249933">
                  <a:moveTo>
                    <a:pt x="118533" y="0"/>
                  </a:moveTo>
                  <a:lnTo>
                    <a:pt x="758775" y="0"/>
                  </a:lnTo>
                  <a:cubicBezTo>
                    <a:pt x="824239" y="0"/>
                    <a:pt x="877308" y="53069"/>
                    <a:pt x="877308" y="118533"/>
                  </a:cubicBezTo>
                  <a:lnTo>
                    <a:pt x="877308" y="131400"/>
                  </a:lnTo>
                  <a:cubicBezTo>
                    <a:pt x="877308" y="196864"/>
                    <a:pt x="824239" y="249933"/>
                    <a:pt x="758775" y="249933"/>
                  </a:cubicBezTo>
                  <a:lnTo>
                    <a:pt x="118533" y="249933"/>
                  </a:lnTo>
                  <a:cubicBezTo>
                    <a:pt x="87096" y="249933"/>
                    <a:pt x="56947" y="237445"/>
                    <a:pt x="34718" y="215216"/>
                  </a:cubicBezTo>
                  <a:cubicBezTo>
                    <a:pt x="12488" y="192986"/>
                    <a:pt x="0" y="162837"/>
                    <a:pt x="0" y="131400"/>
                  </a:cubicBezTo>
                  <a:lnTo>
                    <a:pt x="0" y="118533"/>
                  </a:lnTo>
                  <a:cubicBezTo>
                    <a:pt x="0" y="87096"/>
                    <a:pt x="12488" y="56947"/>
                    <a:pt x="34718" y="34718"/>
                  </a:cubicBezTo>
                  <a:cubicBezTo>
                    <a:pt x="56947" y="12488"/>
                    <a:pt x="87096" y="0"/>
                    <a:pt x="118533" y="0"/>
                  </a:cubicBezTo>
                  <a:close/>
                </a:path>
              </a:pathLst>
            </a:custGeom>
            <a:solidFill>
              <a:srgbClr val="EFE0B2"/>
            </a:solidFill>
          </p:spPr>
          <p:txBody>
            <a:bodyPr/>
            <a:lstStyle/>
            <a:p>
              <a:endParaRPr lang="en-US"/>
            </a:p>
          </p:txBody>
        </p:sp>
        <p:sp>
          <p:nvSpPr>
            <p:cNvPr id="9" name="TextBox 9"/>
            <p:cNvSpPr txBox="1"/>
            <p:nvPr/>
          </p:nvSpPr>
          <p:spPr>
            <a:xfrm>
              <a:off x="0" y="-95250"/>
              <a:ext cx="877308"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Nhóm 3</a:t>
              </a:r>
            </a:p>
          </p:txBody>
        </p:sp>
      </p:grpSp>
      <p:graphicFrame>
        <p:nvGraphicFramePr>
          <p:cNvPr id="10" name="Table 10"/>
          <p:cNvGraphicFramePr>
            <a:graphicFrameLocks noGrp="1"/>
          </p:cNvGraphicFramePr>
          <p:nvPr/>
        </p:nvGraphicFramePr>
        <p:xfrm>
          <a:off x="197798" y="3185373"/>
          <a:ext cx="17892403" cy="7200027"/>
        </p:xfrm>
        <a:graphic>
          <a:graphicData uri="http://schemas.openxmlformats.org/drawingml/2006/table">
            <a:tbl>
              <a:tblPr/>
              <a:tblGrid>
                <a:gridCol w="9504371">
                  <a:extLst>
                    <a:ext uri="{9D8B030D-6E8A-4147-A177-3AD203B41FA5}">
                      <a16:colId xmlns:a16="http://schemas.microsoft.com/office/drawing/2014/main" val="20000"/>
                    </a:ext>
                  </a:extLst>
                </a:gridCol>
                <a:gridCol w="4163450">
                  <a:extLst>
                    <a:ext uri="{9D8B030D-6E8A-4147-A177-3AD203B41FA5}">
                      <a16:colId xmlns:a16="http://schemas.microsoft.com/office/drawing/2014/main" val="20001"/>
                    </a:ext>
                  </a:extLst>
                </a:gridCol>
                <a:gridCol w="4224582">
                  <a:extLst>
                    <a:ext uri="{9D8B030D-6E8A-4147-A177-3AD203B41FA5}">
                      <a16:colId xmlns:a16="http://schemas.microsoft.com/office/drawing/2014/main" val="20002"/>
                    </a:ext>
                  </a:extLst>
                </a:gridCol>
              </a:tblGrid>
              <a:tr h="1556751">
                <a:tc>
                  <a:txBody>
                    <a:bodyPr/>
                    <a:lstStyle/>
                    <a:p>
                      <a:pPr algn="ctr">
                        <a:lnSpc>
                          <a:spcPts val="5599"/>
                        </a:lnSpc>
                        <a:defRPr/>
                      </a:pPr>
                      <a:r>
                        <a:rPr lang="en-US" sz="3999" b="1">
                          <a:solidFill>
                            <a:srgbClr val="363E59">
                              <a:alpha val="90980"/>
                            </a:srgbClr>
                          </a:solidFill>
                          <a:latin typeface="Roboto Condensed Bold"/>
                          <a:ea typeface="Roboto Condensed Bold"/>
                          <a:cs typeface="Roboto Condensed Bold"/>
                          <a:sym typeface="Roboto Condensed Bold"/>
                        </a:rPr>
                        <a:t>Định hướng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tc>
                  <a:txBody>
                    <a:bodyPr/>
                    <a:lstStyle/>
                    <a:p>
                      <a:pPr algn="ctr">
                        <a:lnSpc>
                          <a:spcPts val="5599"/>
                        </a:lnSpc>
                        <a:defRPr/>
                      </a:pPr>
                      <a:r>
                        <a:rPr lang="en-US" sz="3999" b="1" spc="-159">
                          <a:solidFill>
                            <a:srgbClr val="363E59">
                              <a:alpha val="90980"/>
                            </a:srgbClr>
                          </a:solidFill>
                          <a:latin typeface="Roboto Condensed Bold"/>
                          <a:ea typeface="Roboto Condensed Bold"/>
                          <a:cs typeface="Roboto Condensed Bold"/>
                          <a:sym typeface="Roboto Condensed Bold"/>
                        </a:rPr>
                        <a:t>Hình ảnh người dân chài ra khơi</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tc>
                  <a:txBody>
                    <a:bodyPr/>
                    <a:lstStyle/>
                    <a:p>
                      <a:pPr algn="ctr">
                        <a:lnSpc>
                          <a:spcPts val="5599"/>
                        </a:lnSpc>
                        <a:defRPr/>
                      </a:pPr>
                      <a:r>
                        <a:rPr lang="en-US" sz="3999" b="1" spc="-159">
                          <a:solidFill>
                            <a:srgbClr val="363E59">
                              <a:alpha val="90980"/>
                            </a:srgbClr>
                          </a:solidFill>
                          <a:latin typeface="Roboto Condensed Bold"/>
                          <a:ea typeface="Roboto Condensed Bold"/>
                          <a:cs typeface="Roboto Condensed Bold"/>
                          <a:sym typeface="Roboto Condensed Bold"/>
                        </a:rPr>
                        <a:t>Hình ảnh người dân chài trở về</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extLst>
                  <a:ext uri="{0D108BD9-81ED-4DB2-BD59-A6C34878D82A}">
                    <a16:rowId xmlns:a16="http://schemas.microsoft.com/office/drawing/2014/main" val="10000"/>
                  </a:ext>
                </a:extLst>
              </a:tr>
              <a:tr h="1492835">
                <a:tc rowSpan="2">
                  <a:txBody>
                    <a:bodyPr/>
                    <a:lstStyle/>
                    <a:p>
                      <a:pPr algn="just">
                        <a:lnSpc>
                          <a:spcPts val="5599"/>
                        </a:lnSpc>
                        <a:defRPr/>
                      </a:pPr>
                      <a:r>
                        <a:rPr lang="en-US" sz="3999">
                          <a:solidFill>
                            <a:srgbClr val="363E59">
                              <a:alpha val="90980"/>
                            </a:srgbClr>
                          </a:solidFill>
                          <a:latin typeface="Roboto Condensed"/>
                          <a:ea typeface="Roboto Condensed"/>
                          <a:cs typeface="Roboto Condensed"/>
                          <a:sym typeface="Roboto Condensed"/>
                        </a:rPr>
                        <a:t>Hình ảnh con người ra khơi và khi trở về được miêu tả với những từ ngữ, hình ảnh nào?</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tc rowSpan="6">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tc rowSpan="6">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1"/>
                  </a:ext>
                </a:extLst>
              </a:tr>
              <a:tr h="63916">
                <a:tc vMerge="1">
                  <a:txBody>
                    <a:bodyPr/>
                    <a:lstStyle/>
                    <a:p>
                      <a:pPr algn="just">
                        <a:lnSpc>
                          <a:spcPts val="5599"/>
                        </a:lnSpc>
                        <a:defRPr/>
                      </a:pPr>
                      <a:r>
                        <a:rPr lang="en-US" sz="3999">
                          <a:solidFill>
                            <a:srgbClr val="363E59">
                              <a:alpha val="90980"/>
                            </a:srgbClr>
                          </a:solidFill>
                          <a:latin typeface="Roboto Condensed"/>
                          <a:ea typeface="Roboto Condensed"/>
                          <a:cs typeface="Roboto Condensed"/>
                          <a:sym typeface="Roboto Condensed"/>
                        </a:rPr>
                        <a:t>Hình ảnh con người ra khơi và khi trở về được miêu tả với những từ ngữ, hình ảnh nào?</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2"/>
                  </a:ext>
                </a:extLst>
              </a:tr>
              <a:tr h="2263211">
                <a:tc rowSpan="2">
                  <a:txBody>
                    <a:bodyPr/>
                    <a:lstStyle/>
                    <a:p>
                      <a:pPr algn="just">
                        <a:lnSpc>
                          <a:spcPts val="5599"/>
                        </a:lnSpc>
                        <a:defRPr/>
                      </a:pPr>
                      <a:r>
                        <a:rPr lang="en-US" sz="3999">
                          <a:solidFill>
                            <a:srgbClr val="363E59">
                              <a:alpha val="90980"/>
                            </a:srgbClr>
                          </a:solidFill>
                          <a:latin typeface="Roboto Condensed"/>
                          <a:ea typeface="Roboto Condensed"/>
                          <a:cs typeface="Roboto Condensed"/>
                          <a:sym typeface="Roboto Condensed"/>
                        </a:rPr>
                        <a:t>Tác giả đã sử dụng những biện pháp nghệ thuật nào để làm nổi bật vẻ đẹp của người dân làng chài?</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3"/>
                  </a:ext>
                </a:extLst>
              </a:tr>
              <a:tr h="0">
                <a:tc vMerge="1">
                  <a:txBody>
                    <a:bodyPr/>
                    <a:lstStyle/>
                    <a:p>
                      <a:pPr algn="just">
                        <a:lnSpc>
                          <a:spcPts val="5599"/>
                        </a:lnSpc>
                        <a:defRPr/>
                      </a:pPr>
                      <a:r>
                        <a:rPr lang="en-US" sz="3999">
                          <a:solidFill>
                            <a:srgbClr val="363E59">
                              <a:alpha val="90980"/>
                            </a:srgbClr>
                          </a:solidFill>
                          <a:latin typeface="Roboto Condensed"/>
                          <a:ea typeface="Roboto Condensed"/>
                          <a:cs typeface="Roboto Condensed"/>
                          <a:sym typeface="Roboto Condensed"/>
                        </a:rPr>
                        <a:t>Tác giả đã sử dụng những biện pháp nghệ thuật nào để làm nổi bật vẻ đẹp của người dân làng chài?</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4"/>
                  </a:ext>
                </a:extLst>
              </a:tr>
              <a:tr h="1715364">
                <a:tc rowSpan="2">
                  <a:txBody>
                    <a:bodyPr/>
                    <a:lstStyle/>
                    <a:p>
                      <a:pPr algn="just">
                        <a:lnSpc>
                          <a:spcPts val="5599"/>
                        </a:lnSpc>
                        <a:defRPr/>
                      </a:pPr>
                      <a:r>
                        <a:rPr lang="en-US" sz="3999" spc="-79">
                          <a:solidFill>
                            <a:srgbClr val="363E59">
                              <a:alpha val="90980"/>
                            </a:srgbClr>
                          </a:solidFill>
                          <a:latin typeface="Roboto Condensed"/>
                          <a:ea typeface="Roboto Condensed"/>
                          <a:cs typeface="Roboto Condensed"/>
                          <a:sym typeface="Roboto Condensed"/>
                        </a:rPr>
                        <a:t>Nhận xét về vẻ đẹp của người lao động nơi đây.</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5"/>
                  </a:ext>
                </a:extLst>
              </a:tr>
              <a:tr h="0">
                <a:tc vMerge="1">
                  <a:txBody>
                    <a:bodyPr/>
                    <a:lstStyle/>
                    <a:p>
                      <a:pPr algn="just">
                        <a:lnSpc>
                          <a:spcPts val="5599"/>
                        </a:lnSpc>
                        <a:defRPr/>
                      </a:pPr>
                      <a:r>
                        <a:rPr lang="en-US" sz="3999" spc="-79">
                          <a:solidFill>
                            <a:srgbClr val="363E59">
                              <a:alpha val="90980"/>
                            </a:srgbClr>
                          </a:solidFill>
                          <a:latin typeface="Roboto Condensed"/>
                          <a:ea typeface="Roboto Condensed"/>
                          <a:cs typeface="Roboto Condensed"/>
                          <a:sym typeface="Roboto Condensed"/>
                        </a:rPr>
                        <a:t>Nhận xét về vẻ đẹp của người lao động nơi đây.</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90980"/>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tc vMerge="1">
                  <a:txBody>
                    <a:bodyPr/>
                    <a:lstStyle/>
                    <a:p>
                      <a:pPr algn="ctr">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Freeform 5"/>
          <p:cNvSpPr/>
          <p:nvPr/>
        </p:nvSpPr>
        <p:spPr>
          <a:xfrm>
            <a:off x="331234" y="2064167"/>
            <a:ext cx="1913189" cy="1913189"/>
          </a:xfrm>
          <a:custGeom>
            <a:avLst/>
            <a:gdLst/>
            <a:ahLst/>
            <a:cxnLst/>
            <a:rect l="l" t="t" r="r" b="b"/>
            <a:pathLst>
              <a:path w="1913189" h="1913189">
                <a:moveTo>
                  <a:pt x="0" y="0"/>
                </a:moveTo>
                <a:lnTo>
                  <a:pt x="1913188" y="0"/>
                </a:lnTo>
                <a:lnTo>
                  <a:pt x="1913188" y="1913189"/>
                </a:lnTo>
                <a:lnTo>
                  <a:pt x="0" y="19131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860494" y="4110706"/>
            <a:ext cx="14855997" cy="1331667"/>
          </a:xfrm>
          <a:prstGeom prst="rect">
            <a:avLst/>
          </a:prstGeom>
        </p:spPr>
        <p:txBody>
          <a:bodyPr lIns="0" tIns="0" rIns="0" bIns="0" rtlCol="0" anchor="t">
            <a:spAutoFit/>
          </a:bodyPr>
          <a:lstStyle/>
          <a:p>
            <a:pPr algn="just">
              <a:lnSpc>
                <a:spcPts val="5351"/>
              </a:lnSpc>
              <a:spcBef>
                <a:spcPct val="0"/>
              </a:spcBef>
            </a:pPr>
            <a:r>
              <a:rPr lang="en-US" sz="3822" b="1">
                <a:solidFill>
                  <a:srgbClr val="AD784D"/>
                </a:solidFill>
                <a:latin typeface="Roboto Condensed Bold"/>
                <a:ea typeface="Roboto Condensed Bold"/>
                <a:cs typeface="Roboto Condensed Bold"/>
                <a:sym typeface="Roboto Condensed Bold"/>
              </a:rPr>
              <a:t>Nhận biết và phân tích được tình cảm, cảm xúc, cảm hứng chủ đạo, tư tưởng của người viết thể hiện qua văn bản.</a:t>
            </a:r>
          </a:p>
        </p:txBody>
      </p:sp>
      <p:sp>
        <p:nvSpPr>
          <p:cNvPr id="7" name="TextBox 7"/>
          <p:cNvSpPr txBox="1"/>
          <p:nvPr/>
        </p:nvSpPr>
        <p:spPr>
          <a:xfrm>
            <a:off x="1860494" y="6140647"/>
            <a:ext cx="14855997" cy="1331667"/>
          </a:xfrm>
          <a:prstGeom prst="rect">
            <a:avLst/>
          </a:prstGeom>
        </p:spPr>
        <p:txBody>
          <a:bodyPr lIns="0" tIns="0" rIns="0" bIns="0" rtlCol="0" anchor="t">
            <a:spAutoFit/>
          </a:bodyPr>
          <a:lstStyle/>
          <a:p>
            <a:pPr algn="just">
              <a:lnSpc>
                <a:spcPts val="5351"/>
              </a:lnSpc>
              <a:spcBef>
                <a:spcPct val="0"/>
              </a:spcBef>
            </a:pPr>
            <a:r>
              <a:rPr lang="en-US" sz="3822" b="1">
                <a:solidFill>
                  <a:srgbClr val="AD784D"/>
                </a:solidFill>
                <a:latin typeface="Roboto Condensed Bold"/>
                <a:ea typeface="Roboto Condensed Bold"/>
                <a:cs typeface="Roboto Condensed Bold"/>
                <a:sym typeface="Roboto Condensed Bold"/>
              </a:rPr>
              <a:t>Liên hệ được các vấn đề được đề cập trong văn bản, các thông điệp trong văn bản với những vấn đề của xã hội đương đại.</a:t>
            </a:r>
          </a:p>
        </p:txBody>
      </p:sp>
      <p:sp>
        <p:nvSpPr>
          <p:cNvPr id="8" name="Freeform 8"/>
          <p:cNvSpPr/>
          <p:nvPr/>
        </p:nvSpPr>
        <p:spPr>
          <a:xfrm>
            <a:off x="331234" y="4186906"/>
            <a:ext cx="1913189" cy="1913189"/>
          </a:xfrm>
          <a:custGeom>
            <a:avLst/>
            <a:gdLst/>
            <a:ahLst/>
            <a:cxnLst/>
            <a:rect l="l" t="t" r="r" b="b"/>
            <a:pathLst>
              <a:path w="1913189" h="1913189">
                <a:moveTo>
                  <a:pt x="0" y="0"/>
                </a:moveTo>
                <a:lnTo>
                  <a:pt x="1913188" y="0"/>
                </a:lnTo>
                <a:lnTo>
                  <a:pt x="1913188" y="1913188"/>
                </a:lnTo>
                <a:lnTo>
                  <a:pt x="0" y="1913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31234" y="5887986"/>
            <a:ext cx="1913189" cy="1913189"/>
          </a:xfrm>
          <a:custGeom>
            <a:avLst/>
            <a:gdLst/>
            <a:ahLst/>
            <a:cxnLst/>
            <a:rect l="l" t="t" r="r" b="b"/>
            <a:pathLst>
              <a:path w="1913189" h="1913189">
                <a:moveTo>
                  <a:pt x="0" y="0"/>
                </a:moveTo>
                <a:lnTo>
                  <a:pt x="1913188" y="0"/>
                </a:lnTo>
                <a:lnTo>
                  <a:pt x="1913188" y="1913189"/>
                </a:lnTo>
                <a:lnTo>
                  <a:pt x="0" y="19131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028700" y="-370721"/>
            <a:ext cx="3657600" cy="1951118"/>
          </a:xfrm>
          <a:custGeom>
            <a:avLst/>
            <a:gdLst/>
            <a:ahLst/>
            <a:cxnLst/>
            <a:rect l="l" t="t" r="r" b="b"/>
            <a:pathLst>
              <a:path w="3657600" h="1951118">
                <a:moveTo>
                  <a:pt x="0" y="0"/>
                </a:moveTo>
                <a:lnTo>
                  <a:pt x="3657600" y="0"/>
                </a:lnTo>
                <a:lnTo>
                  <a:pt x="3657600" y="1951117"/>
                </a:lnTo>
                <a:lnTo>
                  <a:pt x="0" y="19511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571509" y="604838"/>
            <a:ext cx="15144982" cy="847725"/>
          </a:xfrm>
          <a:prstGeom prst="rect">
            <a:avLst/>
          </a:prstGeom>
        </p:spPr>
        <p:txBody>
          <a:bodyPr lIns="0" tIns="0" rIns="0" bIns="0" rtlCol="0" anchor="t">
            <a:spAutoFit/>
          </a:bodyPr>
          <a:lstStyle/>
          <a:p>
            <a:pPr algn="ctr">
              <a:lnSpc>
                <a:spcPts val="6720"/>
              </a:lnSpc>
            </a:pPr>
            <a:r>
              <a:rPr lang="en-US" sz="5600" b="1" spc="280">
                <a:solidFill>
                  <a:srgbClr val="4A181B"/>
                </a:solidFill>
                <a:latin typeface="Fraunces Bold"/>
                <a:ea typeface="Fraunces Bold"/>
                <a:cs typeface="Fraunces Bold"/>
                <a:sym typeface="Fraunces Bold"/>
              </a:rPr>
              <a:t>MỤC TIÊU BÀI HỌC </a:t>
            </a:r>
          </a:p>
        </p:txBody>
      </p:sp>
      <p:sp>
        <p:nvSpPr>
          <p:cNvPr id="12" name="TextBox 12"/>
          <p:cNvSpPr txBox="1"/>
          <p:nvPr/>
        </p:nvSpPr>
        <p:spPr>
          <a:xfrm>
            <a:off x="1860494" y="2071631"/>
            <a:ext cx="14855997" cy="1331667"/>
          </a:xfrm>
          <a:prstGeom prst="rect">
            <a:avLst/>
          </a:prstGeom>
        </p:spPr>
        <p:txBody>
          <a:bodyPr lIns="0" tIns="0" rIns="0" bIns="0" rtlCol="0" anchor="t">
            <a:spAutoFit/>
          </a:bodyPr>
          <a:lstStyle/>
          <a:p>
            <a:pPr algn="just">
              <a:lnSpc>
                <a:spcPts val="5351"/>
              </a:lnSpc>
              <a:spcBef>
                <a:spcPct val="0"/>
              </a:spcBef>
            </a:pPr>
            <a:r>
              <a:rPr lang="en-US" sz="3822" b="1">
                <a:solidFill>
                  <a:srgbClr val="AD784D"/>
                </a:solidFill>
                <a:latin typeface="Roboto Condensed Bold"/>
                <a:ea typeface="Roboto Condensed Bold"/>
                <a:cs typeface="Roboto Condensed Bold"/>
                <a:sym typeface="Roboto Condensed Bold"/>
              </a:rPr>
              <a:t>Nhận biết và phân tích được nét độc đáo về hình thức của bài thơ tám chữ hoặc thơ tự do thể hiện qua kết cấu, bố cục, ngôn ngữ, biện pháp tu từ.</a:t>
            </a:r>
          </a:p>
        </p:txBody>
      </p:sp>
      <p:sp>
        <p:nvSpPr>
          <p:cNvPr id="13" name="TextBox 13"/>
          <p:cNvSpPr txBox="1"/>
          <p:nvPr/>
        </p:nvSpPr>
        <p:spPr>
          <a:xfrm>
            <a:off x="3093960" y="8249401"/>
            <a:ext cx="14855997" cy="655392"/>
          </a:xfrm>
          <a:prstGeom prst="rect">
            <a:avLst/>
          </a:prstGeom>
        </p:spPr>
        <p:txBody>
          <a:bodyPr lIns="0" tIns="0" rIns="0" bIns="0" rtlCol="0" anchor="t">
            <a:spAutoFit/>
          </a:bodyPr>
          <a:lstStyle/>
          <a:p>
            <a:pPr algn="just">
              <a:lnSpc>
                <a:spcPts val="5351"/>
              </a:lnSpc>
              <a:spcBef>
                <a:spcPct val="0"/>
              </a:spcBef>
            </a:pPr>
            <a:r>
              <a:rPr lang="en-US" sz="3822" b="1">
                <a:solidFill>
                  <a:srgbClr val="AD784D"/>
                </a:solidFill>
                <a:latin typeface="Roboto Condensed Bold"/>
                <a:ea typeface="Roboto Condensed Bold"/>
                <a:cs typeface="Roboto Condensed Bold"/>
                <a:sym typeface="Roboto Condensed Bold"/>
              </a:rPr>
              <a:t>Biết cách đọc hiểu kiểu văn bản thơ tám chữ và thơ tự do</a:t>
            </a:r>
          </a:p>
        </p:txBody>
      </p:sp>
      <p:sp>
        <p:nvSpPr>
          <p:cNvPr id="14" name="Freeform 14"/>
          <p:cNvSpPr/>
          <p:nvPr/>
        </p:nvSpPr>
        <p:spPr>
          <a:xfrm>
            <a:off x="1544946" y="7472314"/>
            <a:ext cx="1913189" cy="1913189"/>
          </a:xfrm>
          <a:custGeom>
            <a:avLst/>
            <a:gdLst/>
            <a:ahLst/>
            <a:cxnLst/>
            <a:rect l="l" t="t" r="r" b="b"/>
            <a:pathLst>
              <a:path w="1913189" h="1913189">
                <a:moveTo>
                  <a:pt x="0" y="0"/>
                </a:moveTo>
                <a:lnTo>
                  <a:pt x="1913188" y="0"/>
                </a:lnTo>
                <a:lnTo>
                  <a:pt x="1913188" y="1913189"/>
                </a:lnTo>
                <a:lnTo>
                  <a:pt x="0" y="19131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grpSp>
        <p:nvGrpSpPr>
          <p:cNvPr id="5" name="Group 5"/>
          <p:cNvGrpSpPr/>
          <p:nvPr/>
        </p:nvGrpSpPr>
        <p:grpSpPr>
          <a:xfrm>
            <a:off x="1028700" y="4947156"/>
            <a:ext cx="11136705" cy="2900625"/>
            <a:chOff x="0" y="0"/>
            <a:chExt cx="3067266" cy="798889"/>
          </a:xfrm>
        </p:grpSpPr>
        <p:sp>
          <p:nvSpPr>
            <p:cNvPr id="6" name="Freeform 6"/>
            <p:cNvSpPr/>
            <p:nvPr/>
          </p:nvSpPr>
          <p:spPr>
            <a:xfrm>
              <a:off x="0" y="0"/>
              <a:ext cx="3067265" cy="798889"/>
            </a:xfrm>
            <a:custGeom>
              <a:avLst/>
              <a:gdLst/>
              <a:ahLst/>
              <a:cxnLst/>
              <a:rect l="l" t="t" r="r" b="b"/>
              <a:pathLst>
                <a:path w="3067265" h="798889">
                  <a:moveTo>
                    <a:pt x="35454" y="0"/>
                  </a:moveTo>
                  <a:lnTo>
                    <a:pt x="3031812" y="0"/>
                  </a:lnTo>
                  <a:cubicBezTo>
                    <a:pt x="3051392" y="0"/>
                    <a:pt x="3067265" y="15873"/>
                    <a:pt x="3067265" y="35454"/>
                  </a:cubicBezTo>
                  <a:lnTo>
                    <a:pt x="3067265" y="763435"/>
                  </a:lnTo>
                  <a:cubicBezTo>
                    <a:pt x="3067265" y="772838"/>
                    <a:pt x="3063530" y="781856"/>
                    <a:pt x="3056881" y="788504"/>
                  </a:cubicBezTo>
                  <a:cubicBezTo>
                    <a:pt x="3050232" y="795153"/>
                    <a:pt x="3041215" y="798889"/>
                    <a:pt x="3031812" y="798889"/>
                  </a:cubicBezTo>
                  <a:lnTo>
                    <a:pt x="35454" y="798889"/>
                  </a:lnTo>
                  <a:cubicBezTo>
                    <a:pt x="26051" y="798889"/>
                    <a:pt x="17033" y="795153"/>
                    <a:pt x="10384" y="788504"/>
                  </a:cubicBezTo>
                  <a:cubicBezTo>
                    <a:pt x="3735" y="781856"/>
                    <a:pt x="0" y="772838"/>
                    <a:pt x="0" y="763435"/>
                  </a:cubicBezTo>
                  <a:lnTo>
                    <a:pt x="0" y="35454"/>
                  </a:lnTo>
                  <a:cubicBezTo>
                    <a:pt x="0" y="26051"/>
                    <a:pt x="3735" y="17033"/>
                    <a:pt x="10384" y="10384"/>
                  </a:cubicBezTo>
                  <a:cubicBezTo>
                    <a:pt x="17033" y="3735"/>
                    <a:pt x="26051" y="0"/>
                    <a:pt x="35454" y="0"/>
                  </a:cubicBezTo>
                  <a:close/>
                </a:path>
              </a:pathLst>
            </a:custGeom>
            <a:solidFill>
              <a:srgbClr val="F5EDC9"/>
            </a:solidFill>
          </p:spPr>
          <p:txBody>
            <a:bodyPr/>
            <a:lstStyle/>
            <a:p>
              <a:endParaRPr lang="en-US"/>
            </a:p>
          </p:txBody>
        </p:sp>
        <p:sp>
          <p:nvSpPr>
            <p:cNvPr id="7" name="TextBox 7"/>
            <p:cNvSpPr txBox="1"/>
            <p:nvPr/>
          </p:nvSpPr>
          <p:spPr>
            <a:xfrm>
              <a:off x="0" y="0"/>
              <a:ext cx="3067266" cy="798889"/>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1522350" y="5314950"/>
            <a:ext cx="11825687" cy="2771775"/>
          </a:xfrm>
          <a:prstGeom prst="rect">
            <a:avLst/>
          </a:prstGeom>
        </p:spPr>
        <p:txBody>
          <a:bodyPr lIns="0" tIns="0" rIns="0" bIns="0" rtlCol="0" anchor="t">
            <a:spAutoFit/>
          </a:bodyPr>
          <a:lstStyle/>
          <a:p>
            <a:pPr algn="l">
              <a:lnSpc>
                <a:spcPts val="7199"/>
              </a:lnSpc>
            </a:pPr>
            <a:r>
              <a:rPr lang="en-US" sz="5999">
                <a:solidFill>
                  <a:srgbClr val="363E59"/>
                </a:solidFill>
                <a:latin typeface="#9Slide05 ViceroyJF"/>
                <a:ea typeface="#9Slide05 ViceroyJF"/>
                <a:cs typeface="#9Slide05 ViceroyJF"/>
                <a:sym typeface="#9Slide05 ViceroyJF"/>
              </a:rPr>
              <a:t>Khi trời trong, gió nhẹ, sớm mai hồng,</a:t>
            </a:r>
          </a:p>
          <a:p>
            <a:pPr algn="l">
              <a:lnSpc>
                <a:spcPts val="7199"/>
              </a:lnSpc>
            </a:pPr>
            <a:r>
              <a:rPr lang="en-US" sz="5999">
                <a:solidFill>
                  <a:srgbClr val="363E59"/>
                </a:solidFill>
                <a:latin typeface="#9Slide05 ViceroyJF"/>
                <a:ea typeface="#9Slide05 ViceroyJF"/>
                <a:cs typeface="#9Slide05 ViceroyJF"/>
                <a:sym typeface="#9Slide05 ViceroyJF"/>
              </a:rPr>
              <a:t>Dân trai tráng bơi thuyền đi đánh cá.</a:t>
            </a:r>
          </a:p>
          <a:p>
            <a:pPr algn="l">
              <a:lnSpc>
                <a:spcPts val="7199"/>
              </a:lnSpc>
            </a:pPr>
            <a:endParaRPr lang="en-US" sz="5999">
              <a:solidFill>
                <a:srgbClr val="363E59"/>
              </a:solidFill>
              <a:latin typeface="#9Slide05 ViceroyJF"/>
              <a:ea typeface="#9Slide05 ViceroyJF"/>
              <a:cs typeface="#9Slide05 ViceroyJF"/>
              <a:sym typeface="#9Slide05 ViceroyJF"/>
            </a:endParaRPr>
          </a:p>
        </p:txBody>
      </p:sp>
      <p:sp>
        <p:nvSpPr>
          <p:cNvPr id="11" name="TextBox 11"/>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12" name="TextBox 12"/>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13" name="Group 13"/>
          <p:cNvGrpSpPr/>
          <p:nvPr/>
        </p:nvGrpSpPr>
        <p:grpSpPr>
          <a:xfrm>
            <a:off x="3968781" y="2385082"/>
            <a:ext cx="5256544" cy="1310618"/>
            <a:chOff x="0" y="-62382"/>
            <a:chExt cx="1384440" cy="345183"/>
          </a:xfrm>
        </p:grpSpPr>
        <p:sp>
          <p:nvSpPr>
            <p:cNvPr id="14" name="Freeform 14"/>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5" name="TextBox 15"/>
            <p:cNvSpPr txBox="1"/>
            <p:nvPr/>
          </p:nvSpPr>
          <p:spPr>
            <a:xfrm>
              <a:off x="0" y="-62382"/>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Người dân ra khơi</a:t>
              </a:r>
            </a:p>
          </p:txBody>
        </p:sp>
      </p:grpSp>
      <p:grpSp>
        <p:nvGrpSpPr>
          <p:cNvPr id="16" name="Group 16"/>
          <p:cNvGrpSpPr/>
          <p:nvPr/>
        </p:nvGrpSpPr>
        <p:grpSpPr>
          <a:xfrm>
            <a:off x="1403683" y="6342304"/>
            <a:ext cx="3795868" cy="934796"/>
            <a:chOff x="0" y="0"/>
            <a:chExt cx="999735" cy="283416"/>
          </a:xfrm>
        </p:grpSpPr>
        <p:sp>
          <p:nvSpPr>
            <p:cNvPr id="17" name="Freeform 17"/>
            <p:cNvSpPr/>
            <p:nvPr/>
          </p:nvSpPr>
          <p:spPr>
            <a:xfrm>
              <a:off x="0" y="0"/>
              <a:ext cx="999735" cy="283416"/>
            </a:xfrm>
            <a:custGeom>
              <a:avLst/>
              <a:gdLst/>
              <a:ahLst/>
              <a:cxnLst/>
              <a:rect l="l" t="t" r="r" b="b"/>
              <a:pathLst>
                <a:path w="999735" h="283416">
                  <a:moveTo>
                    <a:pt x="0" y="0"/>
                  </a:moveTo>
                  <a:lnTo>
                    <a:pt x="999735" y="0"/>
                  </a:lnTo>
                  <a:lnTo>
                    <a:pt x="999735" y="283416"/>
                  </a:lnTo>
                  <a:lnTo>
                    <a:pt x="0" y="283416"/>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18" name="TextBox 18"/>
            <p:cNvSpPr txBox="1"/>
            <p:nvPr/>
          </p:nvSpPr>
          <p:spPr>
            <a:xfrm>
              <a:off x="0" y="0"/>
              <a:ext cx="999735" cy="283416"/>
            </a:xfrm>
            <a:prstGeom prst="rect">
              <a:avLst/>
            </a:prstGeom>
          </p:spPr>
          <p:txBody>
            <a:bodyPr lIns="50800" tIns="50800" rIns="50800" bIns="50800" rtlCol="0" anchor="ctr"/>
            <a:lstStyle/>
            <a:p>
              <a:pPr algn="ctr">
                <a:lnSpc>
                  <a:spcPts val="2310"/>
                </a:lnSpc>
              </a:pPr>
              <a:endParaRPr/>
            </a:p>
          </p:txBody>
        </p:sp>
      </p:grpSp>
      <p:grpSp>
        <p:nvGrpSpPr>
          <p:cNvPr id="19" name="Group 19"/>
          <p:cNvGrpSpPr/>
          <p:nvPr/>
        </p:nvGrpSpPr>
        <p:grpSpPr>
          <a:xfrm>
            <a:off x="12703376" y="4956681"/>
            <a:ext cx="4555924" cy="845642"/>
            <a:chOff x="0" y="0"/>
            <a:chExt cx="1199914" cy="222720"/>
          </a:xfrm>
        </p:grpSpPr>
        <p:sp>
          <p:nvSpPr>
            <p:cNvPr id="20" name="Freeform 20"/>
            <p:cNvSpPr/>
            <p:nvPr/>
          </p:nvSpPr>
          <p:spPr>
            <a:xfrm>
              <a:off x="0" y="0"/>
              <a:ext cx="1199914" cy="222720"/>
            </a:xfrm>
            <a:custGeom>
              <a:avLst/>
              <a:gdLst/>
              <a:ahLst/>
              <a:cxnLst/>
              <a:rect l="l" t="t" r="r" b="b"/>
              <a:pathLst>
                <a:path w="1199914" h="222720">
                  <a:moveTo>
                    <a:pt x="86665" y="0"/>
                  </a:moveTo>
                  <a:lnTo>
                    <a:pt x="1113249" y="0"/>
                  </a:lnTo>
                  <a:cubicBezTo>
                    <a:pt x="1161113" y="0"/>
                    <a:pt x="1199914" y="38801"/>
                    <a:pt x="1199914" y="86665"/>
                  </a:cubicBezTo>
                  <a:lnTo>
                    <a:pt x="1199914" y="136056"/>
                  </a:lnTo>
                  <a:cubicBezTo>
                    <a:pt x="1199914" y="183919"/>
                    <a:pt x="1161113" y="222720"/>
                    <a:pt x="1113249" y="222720"/>
                  </a:cubicBezTo>
                  <a:lnTo>
                    <a:pt x="86665" y="222720"/>
                  </a:lnTo>
                  <a:cubicBezTo>
                    <a:pt x="38801" y="222720"/>
                    <a:pt x="0" y="183919"/>
                    <a:pt x="0" y="136056"/>
                  </a:cubicBezTo>
                  <a:lnTo>
                    <a:pt x="0" y="86665"/>
                  </a:lnTo>
                  <a:cubicBezTo>
                    <a:pt x="0" y="38801"/>
                    <a:pt x="38801" y="0"/>
                    <a:pt x="86665" y="0"/>
                  </a:cubicBezTo>
                  <a:close/>
                </a:path>
              </a:pathLst>
            </a:custGeom>
            <a:solidFill>
              <a:srgbClr val="FFFFFF"/>
            </a:solidFill>
          </p:spPr>
          <p:txBody>
            <a:bodyPr/>
            <a:lstStyle/>
            <a:p>
              <a:endParaRPr lang="en-US"/>
            </a:p>
          </p:txBody>
        </p:sp>
        <p:sp>
          <p:nvSpPr>
            <p:cNvPr id="21" name="TextBox 21"/>
            <p:cNvSpPr txBox="1"/>
            <p:nvPr/>
          </p:nvSpPr>
          <p:spPr>
            <a:xfrm>
              <a:off x="0" y="-85725"/>
              <a:ext cx="1199914" cy="308445"/>
            </a:xfrm>
            <a:prstGeom prst="rect">
              <a:avLst/>
            </a:prstGeom>
          </p:spPr>
          <p:txBody>
            <a:bodyPr lIns="50800" tIns="50800" rIns="50800" bIns="50800" rtlCol="0" anchor="ctr"/>
            <a:lstStyle/>
            <a:p>
              <a:pPr algn="ctr">
                <a:lnSpc>
                  <a:spcPts val="5600"/>
                </a:lnSpc>
              </a:pPr>
              <a:r>
                <a:rPr lang="en-US" sz="4000" b="1">
                  <a:solidFill>
                    <a:srgbClr val="E98024"/>
                  </a:solidFill>
                  <a:latin typeface="Roboto Condensed Bold"/>
                  <a:ea typeface="Roboto Condensed Bold"/>
                  <a:cs typeface="Roboto Condensed Bold"/>
                  <a:sym typeface="Roboto Condensed Bold"/>
                </a:rPr>
                <a:t>Hình ảnh người dân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8" name="TextBox 8"/>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9" name="Group 9"/>
          <p:cNvGrpSpPr/>
          <p:nvPr/>
        </p:nvGrpSpPr>
        <p:grpSpPr>
          <a:xfrm>
            <a:off x="3968781" y="2756264"/>
            <a:ext cx="5256544" cy="948965"/>
            <a:chOff x="0" y="0"/>
            <a:chExt cx="1384440" cy="249933"/>
          </a:xfrm>
        </p:grpSpPr>
        <p:sp>
          <p:nvSpPr>
            <p:cNvPr id="10" name="Freeform 10"/>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1" name="TextBox 11"/>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Người dân ra khơi</a:t>
              </a:r>
            </a:p>
          </p:txBody>
        </p:sp>
      </p:grpSp>
      <p:sp>
        <p:nvSpPr>
          <p:cNvPr id="12" name="TextBox 12"/>
          <p:cNvSpPr txBox="1"/>
          <p:nvPr/>
        </p:nvSpPr>
        <p:spPr>
          <a:xfrm>
            <a:off x="1192254" y="4451856"/>
            <a:ext cx="10809598" cy="711733"/>
          </a:xfrm>
          <a:prstGeom prst="rect">
            <a:avLst/>
          </a:prstGeom>
        </p:spPr>
        <p:txBody>
          <a:bodyPr lIns="0" tIns="0" rIns="0" bIns="0" rtlCol="0" anchor="t">
            <a:spAutoFit/>
          </a:bodyPr>
          <a:lstStyle/>
          <a:p>
            <a:pPr algn="l">
              <a:lnSpc>
                <a:spcPts val="5850"/>
              </a:lnSpc>
            </a:pPr>
            <a:r>
              <a:rPr lang="en-US" sz="4500">
                <a:solidFill>
                  <a:srgbClr val="000000"/>
                </a:solidFill>
                <a:latin typeface="Roboto Condensed"/>
                <a:ea typeface="Roboto Condensed"/>
                <a:cs typeface="Roboto Condensed"/>
                <a:sym typeface="Roboto Condensed"/>
              </a:rPr>
              <a:t>- Hình ảnh dân chài: trai tráng</a:t>
            </a:r>
            <a:endParaRPr lang="en-US" sz="4500" b="1">
              <a:solidFill>
                <a:srgbClr val="000000"/>
              </a:solidFill>
              <a:latin typeface="Roboto Condensed Bold"/>
              <a:ea typeface="Roboto Condensed Bold"/>
              <a:cs typeface="Roboto Condensed Bold"/>
              <a:sym typeface="Roboto Condensed Bold"/>
            </a:endParaRPr>
          </a:p>
        </p:txBody>
      </p:sp>
      <p:sp>
        <p:nvSpPr>
          <p:cNvPr id="13" name="TextBox 13"/>
          <p:cNvSpPr txBox="1"/>
          <p:nvPr/>
        </p:nvSpPr>
        <p:spPr>
          <a:xfrm>
            <a:off x="1712161" y="7100124"/>
            <a:ext cx="9859044" cy="2788920"/>
          </a:xfrm>
          <a:prstGeom prst="rect">
            <a:avLst/>
          </a:prstGeom>
        </p:spPr>
        <p:txBody>
          <a:bodyPr lIns="0" tIns="0" rIns="0" bIns="0" rtlCol="0" anchor="t">
            <a:spAutoFit/>
          </a:bodyPr>
          <a:lstStyle/>
          <a:p>
            <a:pPr algn="just">
              <a:lnSpc>
                <a:spcPts val="5490"/>
              </a:lnSpc>
              <a:spcBef>
                <a:spcPct val="0"/>
              </a:spcBef>
            </a:pPr>
            <a:r>
              <a:rPr lang="en-US" sz="4500" b="1">
                <a:solidFill>
                  <a:srgbClr val="000000"/>
                </a:solidFill>
                <a:latin typeface="Roboto Condensed Bold"/>
                <a:ea typeface="Roboto Condensed Bold"/>
                <a:cs typeface="Roboto Condensed Bold"/>
                <a:sym typeface="Roboto Condensed Bold"/>
              </a:rPr>
              <a:t>Hình ảnh người dân với vẻ mặt hăm hở, tự tin tươi mới, tràn đầy sức sống ra khơi đánh cá, hứa hẹn một chuyến ra khơi bội thu, thắng lợi.</a:t>
            </a:r>
          </a:p>
        </p:txBody>
      </p:sp>
      <p:sp>
        <p:nvSpPr>
          <p:cNvPr id="14" name="Freeform 14"/>
          <p:cNvSpPr/>
          <p:nvPr/>
        </p:nvSpPr>
        <p:spPr>
          <a:xfrm flipV="1">
            <a:off x="435057" y="6376224"/>
            <a:ext cx="1028700" cy="1213805"/>
          </a:xfrm>
          <a:custGeom>
            <a:avLst/>
            <a:gdLst/>
            <a:ahLst/>
            <a:cxnLst/>
            <a:rect l="l" t="t" r="r" b="b"/>
            <a:pathLst>
              <a:path w="1028700" h="1213805">
                <a:moveTo>
                  <a:pt x="0" y="1213805"/>
                </a:moveTo>
                <a:lnTo>
                  <a:pt x="1028700" y="1213805"/>
                </a:lnTo>
                <a:lnTo>
                  <a:pt x="1028700" y="0"/>
                </a:lnTo>
                <a:lnTo>
                  <a:pt x="0" y="0"/>
                </a:lnTo>
                <a:lnTo>
                  <a:pt x="0" y="1213805"/>
                </a:lnTo>
                <a:close/>
              </a:path>
            </a:pathLst>
          </a:custGeom>
          <a:blipFill>
            <a:blip r:embed="rId3"/>
            <a:stretch>
              <a:fillRect/>
            </a:stretch>
          </a:blipFill>
        </p:spPr>
        <p:txBody>
          <a:bodyPr/>
          <a:lstStyle/>
          <a:p>
            <a:endParaRPr lang="en-US"/>
          </a:p>
        </p:txBody>
      </p:sp>
      <p:sp>
        <p:nvSpPr>
          <p:cNvPr id="16" name="TextBox 12">
            <a:extLst>
              <a:ext uri="{FF2B5EF4-FFF2-40B4-BE49-F238E27FC236}">
                <a16:creationId xmlns:a16="http://schemas.microsoft.com/office/drawing/2014/main" id="{E291AA1B-696B-CADE-E3AE-8AB7AC9973B7}"/>
              </a:ext>
            </a:extLst>
          </p:cNvPr>
          <p:cNvSpPr txBox="1"/>
          <p:nvPr/>
        </p:nvSpPr>
        <p:spPr>
          <a:xfrm>
            <a:off x="1344654" y="5503949"/>
            <a:ext cx="10809598" cy="1468351"/>
          </a:xfrm>
          <a:prstGeom prst="rect">
            <a:avLst/>
          </a:prstGeom>
        </p:spPr>
        <p:txBody>
          <a:bodyPr lIns="0" tIns="0" rIns="0" bIns="0" rtlCol="0" anchor="t">
            <a:spAutoFit/>
          </a:bodyPr>
          <a:lstStyle/>
          <a:p>
            <a:pPr algn="l">
              <a:lnSpc>
                <a:spcPts val="5850"/>
              </a:lnSpc>
            </a:pPr>
            <a:r>
              <a:rPr lang="en-US" sz="4500" b="1">
                <a:solidFill>
                  <a:srgbClr val="000000"/>
                </a:solidFill>
                <a:latin typeface="Roboto Condensed Bold"/>
                <a:ea typeface="Roboto Condensed Bold"/>
                <a:cs typeface="Roboto Condensed Bold"/>
                <a:sym typeface="Roboto Condensed Bold"/>
              </a:rPr>
              <a:t>=&gt; khỏe mạnh, lực lưỡng, căng tràn sức sống.</a:t>
            </a:r>
          </a:p>
          <a:p>
            <a:pPr algn="l">
              <a:lnSpc>
                <a:spcPts val="5850"/>
              </a:lnSpc>
            </a:pPr>
            <a:endParaRPr lang="en-US" sz="4500" b="1">
              <a:solidFill>
                <a:srgbClr val="000000"/>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grpSp>
        <p:nvGrpSpPr>
          <p:cNvPr id="5" name="Group 5"/>
          <p:cNvGrpSpPr/>
          <p:nvPr/>
        </p:nvGrpSpPr>
        <p:grpSpPr>
          <a:xfrm>
            <a:off x="1028700" y="3790341"/>
            <a:ext cx="11136705" cy="6202109"/>
            <a:chOff x="0" y="0"/>
            <a:chExt cx="3067266" cy="1708182"/>
          </a:xfrm>
        </p:grpSpPr>
        <p:sp>
          <p:nvSpPr>
            <p:cNvPr id="6" name="Freeform 6"/>
            <p:cNvSpPr/>
            <p:nvPr/>
          </p:nvSpPr>
          <p:spPr>
            <a:xfrm>
              <a:off x="0" y="0"/>
              <a:ext cx="3067265" cy="1708182"/>
            </a:xfrm>
            <a:custGeom>
              <a:avLst/>
              <a:gdLst/>
              <a:ahLst/>
              <a:cxnLst/>
              <a:rect l="l" t="t" r="r" b="b"/>
              <a:pathLst>
                <a:path w="3067265" h="1708182">
                  <a:moveTo>
                    <a:pt x="35454" y="0"/>
                  </a:moveTo>
                  <a:lnTo>
                    <a:pt x="3031812" y="0"/>
                  </a:lnTo>
                  <a:cubicBezTo>
                    <a:pt x="3051392" y="0"/>
                    <a:pt x="3067265" y="15873"/>
                    <a:pt x="3067265" y="35454"/>
                  </a:cubicBezTo>
                  <a:lnTo>
                    <a:pt x="3067265" y="1672728"/>
                  </a:lnTo>
                  <a:cubicBezTo>
                    <a:pt x="3067265" y="1682131"/>
                    <a:pt x="3063530" y="1691149"/>
                    <a:pt x="3056881" y="1697797"/>
                  </a:cubicBezTo>
                  <a:cubicBezTo>
                    <a:pt x="3050232" y="1704446"/>
                    <a:pt x="3041215" y="1708182"/>
                    <a:pt x="3031812" y="1708182"/>
                  </a:cubicBezTo>
                  <a:lnTo>
                    <a:pt x="35454" y="1708182"/>
                  </a:lnTo>
                  <a:cubicBezTo>
                    <a:pt x="26051" y="1708182"/>
                    <a:pt x="17033" y="1704446"/>
                    <a:pt x="10384" y="1697797"/>
                  </a:cubicBezTo>
                  <a:cubicBezTo>
                    <a:pt x="3735" y="1691149"/>
                    <a:pt x="0" y="1682131"/>
                    <a:pt x="0" y="1672728"/>
                  </a:cubicBezTo>
                  <a:lnTo>
                    <a:pt x="0" y="35454"/>
                  </a:lnTo>
                  <a:cubicBezTo>
                    <a:pt x="0" y="26051"/>
                    <a:pt x="3735" y="17033"/>
                    <a:pt x="10384" y="10384"/>
                  </a:cubicBezTo>
                  <a:cubicBezTo>
                    <a:pt x="17033" y="3735"/>
                    <a:pt x="26051" y="0"/>
                    <a:pt x="35454" y="0"/>
                  </a:cubicBezTo>
                  <a:close/>
                </a:path>
              </a:pathLst>
            </a:custGeom>
            <a:solidFill>
              <a:srgbClr val="F5EDC9"/>
            </a:solidFill>
          </p:spPr>
          <p:txBody>
            <a:bodyPr/>
            <a:lstStyle/>
            <a:p>
              <a:endParaRPr lang="en-US"/>
            </a:p>
          </p:txBody>
        </p:sp>
        <p:sp>
          <p:nvSpPr>
            <p:cNvPr id="7" name="TextBox 7"/>
            <p:cNvSpPr txBox="1"/>
            <p:nvPr/>
          </p:nvSpPr>
          <p:spPr>
            <a:xfrm>
              <a:off x="0" y="0"/>
              <a:ext cx="3067266" cy="1708182"/>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1241193" y="3733191"/>
            <a:ext cx="11825687" cy="6915150"/>
          </a:xfrm>
          <a:prstGeom prst="rect">
            <a:avLst/>
          </a:prstGeom>
        </p:spPr>
        <p:txBody>
          <a:bodyPr lIns="0" tIns="0" rIns="0" bIns="0" rtlCol="0" anchor="t">
            <a:spAutoFit/>
          </a:bodyPr>
          <a:lstStyle/>
          <a:p>
            <a:pPr algn="l">
              <a:lnSpc>
                <a:spcPts val="6000"/>
              </a:lnSpc>
            </a:pPr>
            <a:r>
              <a:rPr lang="en-US" sz="5000">
                <a:solidFill>
                  <a:srgbClr val="363E59"/>
                </a:solidFill>
                <a:latin typeface="#9Slide05 ViceroyJF"/>
                <a:ea typeface="#9Slide05 ViceroyJF"/>
                <a:cs typeface="#9Slide05 ViceroyJF"/>
                <a:sym typeface="#9Slide05 ViceroyJF"/>
              </a:rPr>
              <a:t>Ngày hôm sau ồn ào trên bến đỗ</a:t>
            </a:r>
          </a:p>
          <a:p>
            <a:pPr algn="l">
              <a:lnSpc>
                <a:spcPts val="6000"/>
              </a:lnSpc>
            </a:pPr>
            <a:r>
              <a:rPr lang="en-US" sz="5000">
                <a:solidFill>
                  <a:srgbClr val="363E59"/>
                </a:solidFill>
                <a:latin typeface="#9Slide05 ViceroyJF"/>
                <a:ea typeface="#9Slide05 ViceroyJF"/>
                <a:cs typeface="#9Slide05 ViceroyJF"/>
                <a:sym typeface="#9Slide05 ViceroyJF"/>
              </a:rPr>
              <a:t>Khắp dân làng tấp nập đón ghe về</a:t>
            </a:r>
          </a:p>
          <a:p>
            <a:pPr algn="l">
              <a:lnSpc>
                <a:spcPts val="6000"/>
              </a:lnSpc>
            </a:pPr>
            <a:r>
              <a:rPr lang="en-US" sz="5000">
                <a:solidFill>
                  <a:srgbClr val="363E59"/>
                </a:solidFill>
                <a:latin typeface="#9Slide05 ViceroyJF"/>
                <a:ea typeface="#9Slide05 ViceroyJF"/>
                <a:cs typeface="#9Slide05 ViceroyJF"/>
                <a:sym typeface="#9Slide05 ViceroyJF"/>
              </a:rPr>
              <a:t>“Nhờ ơn trời, biển lặng cá đầy ghe”,</a:t>
            </a:r>
          </a:p>
          <a:p>
            <a:pPr algn="l">
              <a:lnSpc>
                <a:spcPts val="6000"/>
              </a:lnSpc>
            </a:pPr>
            <a:r>
              <a:rPr lang="en-US" sz="5000">
                <a:solidFill>
                  <a:srgbClr val="363E59"/>
                </a:solidFill>
                <a:latin typeface="#9Slide05 ViceroyJF"/>
                <a:ea typeface="#9Slide05 ViceroyJF"/>
                <a:cs typeface="#9Slide05 ViceroyJF"/>
                <a:sym typeface="#9Slide05 ViceroyJF"/>
              </a:rPr>
              <a:t>Những con cá tươi ngon thân bạc trắng.</a:t>
            </a:r>
          </a:p>
          <a:p>
            <a:pPr algn="l">
              <a:lnSpc>
                <a:spcPts val="6000"/>
              </a:lnSpc>
            </a:pPr>
            <a:r>
              <a:rPr lang="en-US" sz="5000">
                <a:solidFill>
                  <a:srgbClr val="363E59"/>
                </a:solidFill>
                <a:latin typeface="#9Slide05 ViceroyJF"/>
                <a:ea typeface="#9Slide05 ViceroyJF"/>
                <a:cs typeface="#9Slide05 ViceroyJF"/>
                <a:sym typeface="#9Slide05 ViceroyJF"/>
              </a:rPr>
              <a:t>Dân chài lưới làn da ngăm rám nắng,</a:t>
            </a:r>
          </a:p>
          <a:p>
            <a:pPr algn="l">
              <a:lnSpc>
                <a:spcPts val="6000"/>
              </a:lnSpc>
            </a:pPr>
            <a:r>
              <a:rPr lang="en-US" sz="5000">
                <a:solidFill>
                  <a:srgbClr val="363E59"/>
                </a:solidFill>
                <a:latin typeface="#9Slide05 ViceroyJF"/>
                <a:ea typeface="#9Slide05 ViceroyJF"/>
                <a:cs typeface="#9Slide05 ViceroyJF"/>
                <a:sym typeface="#9Slide05 ViceroyJF"/>
              </a:rPr>
              <a:t>Cả thân hình nồng thở vị xa xăm;</a:t>
            </a:r>
          </a:p>
          <a:p>
            <a:pPr algn="l">
              <a:lnSpc>
                <a:spcPts val="6000"/>
              </a:lnSpc>
            </a:pPr>
            <a:r>
              <a:rPr lang="en-US" sz="5000">
                <a:solidFill>
                  <a:srgbClr val="363E59"/>
                </a:solidFill>
                <a:latin typeface="#9Slide05 ViceroyJF"/>
                <a:ea typeface="#9Slide05 ViceroyJF"/>
                <a:cs typeface="#9Slide05 ViceroyJF"/>
                <a:sym typeface="#9Slide05 ViceroyJF"/>
              </a:rPr>
              <a:t>Chiễc thuyền im, bến mỏi trở về nằm</a:t>
            </a:r>
          </a:p>
          <a:p>
            <a:pPr algn="l">
              <a:lnSpc>
                <a:spcPts val="6000"/>
              </a:lnSpc>
            </a:pPr>
            <a:r>
              <a:rPr lang="en-US" sz="5000">
                <a:solidFill>
                  <a:srgbClr val="363E59"/>
                </a:solidFill>
                <a:latin typeface="#9Slide05 ViceroyJF"/>
                <a:ea typeface="#9Slide05 ViceroyJF"/>
                <a:cs typeface="#9Slide05 ViceroyJF"/>
                <a:sym typeface="#9Slide05 ViceroyJF"/>
              </a:rPr>
              <a:t>Nghe chất muối thấm dần trong thớ vở</a:t>
            </a:r>
          </a:p>
          <a:p>
            <a:pPr algn="l">
              <a:lnSpc>
                <a:spcPts val="6000"/>
              </a:lnSpc>
            </a:pPr>
            <a:endParaRPr lang="en-US" sz="5000">
              <a:solidFill>
                <a:srgbClr val="363E59"/>
              </a:solidFill>
              <a:latin typeface="#9Slide05 ViceroyJF"/>
              <a:ea typeface="#9Slide05 ViceroyJF"/>
              <a:cs typeface="#9Slide05 ViceroyJF"/>
              <a:sym typeface="#9Slide05 ViceroyJF"/>
            </a:endParaRPr>
          </a:p>
        </p:txBody>
      </p:sp>
      <p:sp>
        <p:nvSpPr>
          <p:cNvPr id="11" name="TextBox 11"/>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12" name="TextBox 12"/>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13" name="Group 13"/>
          <p:cNvGrpSpPr/>
          <p:nvPr/>
        </p:nvGrpSpPr>
        <p:grpSpPr>
          <a:xfrm>
            <a:off x="3968781" y="2621938"/>
            <a:ext cx="5256544" cy="948965"/>
            <a:chOff x="0" y="0"/>
            <a:chExt cx="1384440" cy="249933"/>
          </a:xfrm>
        </p:grpSpPr>
        <p:sp>
          <p:nvSpPr>
            <p:cNvPr id="14" name="Freeform 14"/>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5" name="TextBox 15"/>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Người dân trở về</a:t>
              </a:r>
            </a:p>
          </p:txBody>
        </p:sp>
      </p:grpSp>
      <p:grpSp>
        <p:nvGrpSpPr>
          <p:cNvPr id="16" name="Group 16"/>
          <p:cNvGrpSpPr/>
          <p:nvPr/>
        </p:nvGrpSpPr>
        <p:grpSpPr>
          <a:xfrm>
            <a:off x="4347376" y="3776072"/>
            <a:ext cx="1345916" cy="591949"/>
            <a:chOff x="0" y="0"/>
            <a:chExt cx="354480" cy="185307"/>
          </a:xfrm>
        </p:grpSpPr>
        <p:sp>
          <p:nvSpPr>
            <p:cNvPr id="17" name="Freeform 17"/>
            <p:cNvSpPr/>
            <p:nvPr/>
          </p:nvSpPr>
          <p:spPr>
            <a:xfrm>
              <a:off x="0" y="0"/>
              <a:ext cx="354480" cy="185307"/>
            </a:xfrm>
            <a:custGeom>
              <a:avLst/>
              <a:gdLst/>
              <a:ahLst/>
              <a:cxnLst/>
              <a:rect l="l" t="t" r="r" b="b"/>
              <a:pathLst>
                <a:path w="354480" h="185307">
                  <a:moveTo>
                    <a:pt x="0" y="0"/>
                  </a:moveTo>
                  <a:lnTo>
                    <a:pt x="354480" y="0"/>
                  </a:lnTo>
                  <a:lnTo>
                    <a:pt x="354480" y="185307"/>
                  </a:lnTo>
                  <a:lnTo>
                    <a:pt x="0" y="185307"/>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18" name="TextBox 18"/>
            <p:cNvSpPr txBox="1"/>
            <p:nvPr/>
          </p:nvSpPr>
          <p:spPr>
            <a:xfrm>
              <a:off x="0" y="0"/>
              <a:ext cx="354480" cy="185307"/>
            </a:xfrm>
            <a:prstGeom prst="rect">
              <a:avLst/>
            </a:prstGeom>
          </p:spPr>
          <p:txBody>
            <a:bodyPr lIns="50800" tIns="50800" rIns="50800" bIns="50800" rtlCol="0" anchor="ctr"/>
            <a:lstStyle/>
            <a:p>
              <a:pPr algn="ctr">
                <a:lnSpc>
                  <a:spcPts val="2310"/>
                </a:lnSpc>
              </a:pPr>
              <a:endParaRPr/>
            </a:p>
          </p:txBody>
        </p:sp>
      </p:grpSp>
      <p:grpSp>
        <p:nvGrpSpPr>
          <p:cNvPr id="19" name="Group 19"/>
          <p:cNvGrpSpPr/>
          <p:nvPr/>
        </p:nvGrpSpPr>
        <p:grpSpPr>
          <a:xfrm>
            <a:off x="1334298" y="5310553"/>
            <a:ext cx="2727588" cy="667024"/>
            <a:chOff x="0" y="0"/>
            <a:chExt cx="718377" cy="175677"/>
          </a:xfrm>
        </p:grpSpPr>
        <p:sp>
          <p:nvSpPr>
            <p:cNvPr id="20" name="Freeform 20"/>
            <p:cNvSpPr/>
            <p:nvPr/>
          </p:nvSpPr>
          <p:spPr>
            <a:xfrm>
              <a:off x="0" y="0"/>
              <a:ext cx="718377" cy="175677"/>
            </a:xfrm>
            <a:custGeom>
              <a:avLst/>
              <a:gdLst/>
              <a:ahLst/>
              <a:cxnLst/>
              <a:rect l="l" t="t" r="r" b="b"/>
              <a:pathLst>
                <a:path w="718377" h="175677">
                  <a:moveTo>
                    <a:pt x="0" y="0"/>
                  </a:moveTo>
                  <a:lnTo>
                    <a:pt x="718377" y="0"/>
                  </a:lnTo>
                  <a:lnTo>
                    <a:pt x="718377" y="175677"/>
                  </a:lnTo>
                  <a:lnTo>
                    <a:pt x="0" y="175677"/>
                  </a:lnTo>
                  <a:close/>
                </a:path>
              </a:pathLst>
            </a:custGeom>
            <a:solidFill>
              <a:srgbClr val="000000">
                <a:alpha val="0"/>
              </a:srgbClr>
            </a:solidFill>
            <a:ln w="57150" cap="sq">
              <a:solidFill>
                <a:srgbClr val="4A181B"/>
              </a:solidFill>
              <a:prstDash val="solid"/>
              <a:miter/>
            </a:ln>
          </p:spPr>
          <p:txBody>
            <a:bodyPr/>
            <a:lstStyle/>
            <a:p>
              <a:endParaRPr lang="en-US"/>
            </a:p>
          </p:txBody>
        </p:sp>
        <p:sp>
          <p:nvSpPr>
            <p:cNvPr id="21" name="TextBox 21"/>
            <p:cNvSpPr txBox="1"/>
            <p:nvPr/>
          </p:nvSpPr>
          <p:spPr>
            <a:xfrm>
              <a:off x="0" y="0"/>
              <a:ext cx="718377" cy="175677"/>
            </a:xfrm>
            <a:prstGeom prst="rect">
              <a:avLst/>
            </a:prstGeom>
          </p:spPr>
          <p:txBody>
            <a:bodyPr lIns="50800" tIns="50800" rIns="50800" bIns="50800" rtlCol="0" anchor="ctr"/>
            <a:lstStyle/>
            <a:p>
              <a:pPr algn="ctr">
                <a:lnSpc>
                  <a:spcPts val="2310"/>
                </a:lnSpc>
              </a:pPr>
              <a:endParaRPr/>
            </a:p>
          </p:txBody>
        </p:sp>
      </p:grpSp>
      <p:grpSp>
        <p:nvGrpSpPr>
          <p:cNvPr id="22" name="Group 22"/>
          <p:cNvGrpSpPr/>
          <p:nvPr/>
        </p:nvGrpSpPr>
        <p:grpSpPr>
          <a:xfrm>
            <a:off x="4083855" y="6793020"/>
            <a:ext cx="5141470" cy="691345"/>
            <a:chOff x="0" y="0"/>
            <a:chExt cx="1354132" cy="182083"/>
          </a:xfrm>
        </p:grpSpPr>
        <p:sp>
          <p:nvSpPr>
            <p:cNvPr id="23" name="Freeform 23"/>
            <p:cNvSpPr/>
            <p:nvPr/>
          </p:nvSpPr>
          <p:spPr>
            <a:xfrm>
              <a:off x="0" y="0"/>
              <a:ext cx="1354132" cy="182083"/>
            </a:xfrm>
            <a:custGeom>
              <a:avLst/>
              <a:gdLst/>
              <a:ahLst/>
              <a:cxnLst/>
              <a:rect l="l" t="t" r="r" b="b"/>
              <a:pathLst>
                <a:path w="1354132" h="182083">
                  <a:moveTo>
                    <a:pt x="0" y="0"/>
                  </a:moveTo>
                  <a:lnTo>
                    <a:pt x="1354132" y="0"/>
                  </a:lnTo>
                  <a:lnTo>
                    <a:pt x="1354132" y="182083"/>
                  </a:lnTo>
                  <a:lnTo>
                    <a:pt x="0" y="182083"/>
                  </a:lnTo>
                  <a:close/>
                </a:path>
              </a:pathLst>
            </a:custGeom>
            <a:solidFill>
              <a:srgbClr val="000000">
                <a:alpha val="0"/>
              </a:srgbClr>
            </a:solidFill>
            <a:ln w="57150" cap="sq">
              <a:solidFill>
                <a:srgbClr val="AD784D"/>
              </a:solidFill>
              <a:prstDash val="solid"/>
              <a:miter/>
            </a:ln>
          </p:spPr>
          <p:txBody>
            <a:bodyPr/>
            <a:lstStyle/>
            <a:p>
              <a:endParaRPr lang="en-US"/>
            </a:p>
          </p:txBody>
        </p:sp>
        <p:sp>
          <p:nvSpPr>
            <p:cNvPr id="24" name="TextBox 24"/>
            <p:cNvSpPr txBox="1"/>
            <p:nvPr/>
          </p:nvSpPr>
          <p:spPr>
            <a:xfrm>
              <a:off x="0" y="0"/>
              <a:ext cx="1354132" cy="182083"/>
            </a:xfrm>
            <a:prstGeom prst="rect">
              <a:avLst/>
            </a:prstGeom>
          </p:spPr>
          <p:txBody>
            <a:bodyPr lIns="50800" tIns="50800" rIns="50800" bIns="50800" rtlCol="0" anchor="ctr"/>
            <a:lstStyle/>
            <a:p>
              <a:pPr algn="ctr">
                <a:lnSpc>
                  <a:spcPts val="2310"/>
                </a:lnSpc>
              </a:pPr>
              <a:endParaRPr/>
            </a:p>
          </p:txBody>
        </p:sp>
      </p:grpSp>
      <p:grpSp>
        <p:nvGrpSpPr>
          <p:cNvPr id="25" name="Group 25"/>
          <p:cNvGrpSpPr/>
          <p:nvPr/>
        </p:nvGrpSpPr>
        <p:grpSpPr>
          <a:xfrm>
            <a:off x="12663487" y="3148083"/>
            <a:ext cx="4555924" cy="845642"/>
            <a:chOff x="0" y="0"/>
            <a:chExt cx="1199914" cy="222720"/>
          </a:xfrm>
        </p:grpSpPr>
        <p:sp>
          <p:nvSpPr>
            <p:cNvPr id="26" name="Freeform 26"/>
            <p:cNvSpPr/>
            <p:nvPr/>
          </p:nvSpPr>
          <p:spPr>
            <a:xfrm>
              <a:off x="0" y="0"/>
              <a:ext cx="1199914" cy="222720"/>
            </a:xfrm>
            <a:custGeom>
              <a:avLst/>
              <a:gdLst/>
              <a:ahLst/>
              <a:cxnLst/>
              <a:rect l="l" t="t" r="r" b="b"/>
              <a:pathLst>
                <a:path w="1199914" h="222720">
                  <a:moveTo>
                    <a:pt x="86665" y="0"/>
                  </a:moveTo>
                  <a:lnTo>
                    <a:pt x="1113249" y="0"/>
                  </a:lnTo>
                  <a:cubicBezTo>
                    <a:pt x="1161113" y="0"/>
                    <a:pt x="1199914" y="38801"/>
                    <a:pt x="1199914" y="86665"/>
                  </a:cubicBezTo>
                  <a:lnTo>
                    <a:pt x="1199914" y="136056"/>
                  </a:lnTo>
                  <a:cubicBezTo>
                    <a:pt x="1199914" y="183919"/>
                    <a:pt x="1161113" y="222720"/>
                    <a:pt x="1113249" y="222720"/>
                  </a:cubicBezTo>
                  <a:lnTo>
                    <a:pt x="86665" y="222720"/>
                  </a:lnTo>
                  <a:cubicBezTo>
                    <a:pt x="38801" y="222720"/>
                    <a:pt x="0" y="183919"/>
                    <a:pt x="0" y="136056"/>
                  </a:cubicBezTo>
                  <a:lnTo>
                    <a:pt x="0" y="86665"/>
                  </a:lnTo>
                  <a:cubicBezTo>
                    <a:pt x="0" y="38801"/>
                    <a:pt x="38801" y="0"/>
                    <a:pt x="86665" y="0"/>
                  </a:cubicBezTo>
                  <a:close/>
                </a:path>
              </a:pathLst>
            </a:custGeom>
            <a:solidFill>
              <a:srgbClr val="FFFFFF"/>
            </a:solidFill>
          </p:spPr>
          <p:txBody>
            <a:bodyPr/>
            <a:lstStyle/>
            <a:p>
              <a:endParaRPr lang="en-US"/>
            </a:p>
          </p:txBody>
        </p:sp>
        <p:sp>
          <p:nvSpPr>
            <p:cNvPr id="27" name="TextBox 27"/>
            <p:cNvSpPr txBox="1"/>
            <p:nvPr/>
          </p:nvSpPr>
          <p:spPr>
            <a:xfrm>
              <a:off x="0" y="-85725"/>
              <a:ext cx="1199914" cy="308445"/>
            </a:xfrm>
            <a:prstGeom prst="rect">
              <a:avLst/>
            </a:prstGeom>
          </p:spPr>
          <p:txBody>
            <a:bodyPr lIns="50800" tIns="50800" rIns="50800" bIns="50800" rtlCol="0" anchor="ctr"/>
            <a:lstStyle/>
            <a:p>
              <a:pPr algn="ctr">
                <a:lnSpc>
                  <a:spcPts val="5600"/>
                </a:lnSpc>
              </a:pPr>
              <a:r>
                <a:rPr lang="en-US" sz="4000" b="1">
                  <a:solidFill>
                    <a:srgbClr val="E98024"/>
                  </a:solidFill>
                  <a:latin typeface="Roboto Condensed Bold"/>
                  <a:ea typeface="Roboto Condensed Bold"/>
                  <a:cs typeface="Roboto Condensed Bold"/>
                  <a:sym typeface="Roboto Condensed Bold"/>
                </a:rPr>
                <a:t>Khung cảnh trở về</a:t>
              </a:r>
            </a:p>
          </p:txBody>
        </p:sp>
      </p:grpSp>
      <p:grpSp>
        <p:nvGrpSpPr>
          <p:cNvPr id="28" name="Group 28"/>
          <p:cNvGrpSpPr/>
          <p:nvPr/>
        </p:nvGrpSpPr>
        <p:grpSpPr>
          <a:xfrm>
            <a:off x="12663487" y="4274379"/>
            <a:ext cx="4952498" cy="845642"/>
            <a:chOff x="0" y="0"/>
            <a:chExt cx="1304362" cy="222720"/>
          </a:xfrm>
        </p:grpSpPr>
        <p:sp>
          <p:nvSpPr>
            <p:cNvPr id="29" name="Freeform 29"/>
            <p:cNvSpPr/>
            <p:nvPr/>
          </p:nvSpPr>
          <p:spPr>
            <a:xfrm>
              <a:off x="0" y="0"/>
              <a:ext cx="1304362" cy="222720"/>
            </a:xfrm>
            <a:custGeom>
              <a:avLst/>
              <a:gdLst/>
              <a:ahLst/>
              <a:cxnLst/>
              <a:rect l="l" t="t" r="r" b="b"/>
              <a:pathLst>
                <a:path w="1304362" h="222720">
                  <a:moveTo>
                    <a:pt x="79725" y="0"/>
                  </a:moveTo>
                  <a:lnTo>
                    <a:pt x="1224637" y="0"/>
                  </a:lnTo>
                  <a:cubicBezTo>
                    <a:pt x="1268667" y="0"/>
                    <a:pt x="1304362" y="35694"/>
                    <a:pt x="1304362" y="79725"/>
                  </a:cubicBezTo>
                  <a:lnTo>
                    <a:pt x="1304362" y="142995"/>
                  </a:lnTo>
                  <a:cubicBezTo>
                    <a:pt x="1304362" y="187026"/>
                    <a:pt x="1268667" y="222720"/>
                    <a:pt x="1224637" y="222720"/>
                  </a:cubicBezTo>
                  <a:lnTo>
                    <a:pt x="79725" y="222720"/>
                  </a:lnTo>
                  <a:cubicBezTo>
                    <a:pt x="35694" y="222720"/>
                    <a:pt x="0" y="187026"/>
                    <a:pt x="0" y="142995"/>
                  </a:cubicBezTo>
                  <a:lnTo>
                    <a:pt x="0" y="79725"/>
                  </a:lnTo>
                  <a:cubicBezTo>
                    <a:pt x="0" y="35694"/>
                    <a:pt x="35694" y="0"/>
                    <a:pt x="79725" y="0"/>
                  </a:cubicBezTo>
                  <a:close/>
                </a:path>
              </a:pathLst>
            </a:custGeom>
            <a:solidFill>
              <a:srgbClr val="FFFFFF"/>
            </a:solidFill>
          </p:spPr>
          <p:txBody>
            <a:bodyPr/>
            <a:lstStyle/>
            <a:p>
              <a:endParaRPr lang="en-US"/>
            </a:p>
          </p:txBody>
        </p:sp>
        <p:sp>
          <p:nvSpPr>
            <p:cNvPr id="30" name="TextBox 30"/>
            <p:cNvSpPr txBox="1"/>
            <p:nvPr/>
          </p:nvSpPr>
          <p:spPr>
            <a:xfrm>
              <a:off x="0" y="-85725"/>
              <a:ext cx="1304362" cy="308445"/>
            </a:xfrm>
            <a:prstGeom prst="rect">
              <a:avLst/>
            </a:prstGeom>
          </p:spPr>
          <p:txBody>
            <a:bodyPr lIns="50800" tIns="50800" rIns="50800" bIns="50800" rtlCol="0" anchor="ctr"/>
            <a:lstStyle/>
            <a:p>
              <a:pPr algn="ctr">
                <a:lnSpc>
                  <a:spcPts val="5600"/>
                </a:lnSpc>
              </a:pPr>
              <a:r>
                <a:rPr lang="en-US" sz="4000" b="1">
                  <a:solidFill>
                    <a:srgbClr val="4A181B"/>
                  </a:solidFill>
                  <a:latin typeface="Roboto Condensed Bold"/>
                  <a:ea typeface="Roboto Condensed Bold"/>
                  <a:cs typeface="Roboto Condensed Bold"/>
                  <a:sym typeface="Roboto Condensed Bold"/>
                </a:rPr>
                <a:t>Lời cảm tạ thiên nhiên</a:t>
              </a:r>
            </a:p>
          </p:txBody>
        </p:sp>
      </p:grpSp>
      <p:grpSp>
        <p:nvGrpSpPr>
          <p:cNvPr id="31" name="Group 31"/>
          <p:cNvGrpSpPr/>
          <p:nvPr/>
        </p:nvGrpSpPr>
        <p:grpSpPr>
          <a:xfrm>
            <a:off x="12663487" y="5554756"/>
            <a:ext cx="5243300" cy="845642"/>
            <a:chOff x="0" y="0"/>
            <a:chExt cx="1380952" cy="222720"/>
          </a:xfrm>
        </p:grpSpPr>
        <p:sp>
          <p:nvSpPr>
            <p:cNvPr id="32" name="Freeform 32"/>
            <p:cNvSpPr/>
            <p:nvPr/>
          </p:nvSpPr>
          <p:spPr>
            <a:xfrm>
              <a:off x="0" y="0"/>
              <a:ext cx="1380952" cy="222720"/>
            </a:xfrm>
            <a:custGeom>
              <a:avLst/>
              <a:gdLst/>
              <a:ahLst/>
              <a:cxnLst/>
              <a:rect l="l" t="t" r="r" b="b"/>
              <a:pathLst>
                <a:path w="1380952" h="222720">
                  <a:moveTo>
                    <a:pt x="75303" y="0"/>
                  </a:moveTo>
                  <a:lnTo>
                    <a:pt x="1305648" y="0"/>
                  </a:lnTo>
                  <a:cubicBezTo>
                    <a:pt x="1347237" y="0"/>
                    <a:pt x="1380952" y="33714"/>
                    <a:pt x="1380952" y="75303"/>
                  </a:cubicBezTo>
                  <a:lnTo>
                    <a:pt x="1380952" y="147417"/>
                  </a:lnTo>
                  <a:cubicBezTo>
                    <a:pt x="1380952" y="189006"/>
                    <a:pt x="1347237" y="222720"/>
                    <a:pt x="1305648" y="222720"/>
                  </a:cubicBezTo>
                  <a:lnTo>
                    <a:pt x="75303" y="222720"/>
                  </a:lnTo>
                  <a:cubicBezTo>
                    <a:pt x="33714" y="222720"/>
                    <a:pt x="0" y="189006"/>
                    <a:pt x="0" y="147417"/>
                  </a:cubicBezTo>
                  <a:lnTo>
                    <a:pt x="0" y="75303"/>
                  </a:lnTo>
                  <a:cubicBezTo>
                    <a:pt x="0" y="33714"/>
                    <a:pt x="33714" y="0"/>
                    <a:pt x="75303" y="0"/>
                  </a:cubicBezTo>
                  <a:close/>
                </a:path>
              </a:pathLst>
            </a:custGeom>
            <a:solidFill>
              <a:srgbClr val="FFFFFF"/>
            </a:solidFill>
          </p:spPr>
          <p:txBody>
            <a:bodyPr/>
            <a:lstStyle/>
            <a:p>
              <a:endParaRPr lang="en-US"/>
            </a:p>
          </p:txBody>
        </p:sp>
        <p:sp>
          <p:nvSpPr>
            <p:cNvPr id="33" name="TextBox 33"/>
            <p:cNvSpPr txBox="1"/>
            <p:nvPr/>
          </p:nvSpPr>
          <p:spPr>
            <a:xfrm>
              <a:off x="0" y="-85725"/>
              <a:ext cx="1380952" cy="308445"/>
            </a:xfrm>
            <a:prstGeom prst="rect">
              <a:avLst/>
            </a:prstGeom>
          </p:spPr>
          <p:txBody>
            <a:bodyPr lIns="50800" tIns="50800" rIns="50800" bIns="50800" rtlCol="0" anchor="ctr"/>
            <a:lstStyle/>
            <a:p>
              <a:pPr algn="ctr">
                <a:lnSpc>
                  <a:spcPts val="5600"/>
                </a:lnSpc>
              </a:pPr>
              <a:r>
                <a:rPr lang="en-US" sz="4000" b="1">
                  <a:solidFill>
                    <a:srgbClr val="9E582B"/>
                  </a:solidFill>
                  <a:latin typeface="Roboto Condensed Bold"/>
                  <a:ea typeface="Roboto Condensed Bold"/>
                  <a:cs typeface="Roboto Condensed Bold"/>
                  <a:sym typeface="Roboto Condensed Bold"/>
                </a:rPr>
                <a:t>Hình ảnh ẩn dụ_dân chài</a:t>
              </a:r>
            </a:p>
          </p:txBody>
        </p:sp>
      </p:grpSp>
      <p:grpSp>
        <p:nvGrpSpPr>
          <p:cNvPr id="34" name="Group 34"/>
          <p:cNvGrpSpPr/>
          <p:nvPr/>
        </p:nvGrpSpPr>
        <p:grpSpPr>
          <a:xfrm>
            <a:off x="4572000" y="4587459"/>
            <a:ext cx="1785235" cy="699078"/>
            <a:chOff x="0" y="0"/>
            <a:chExt cx="470185" cy="184119"/>
          </a:xfrm>
        </p:grpSpPr>
        <p:sp>
          <p:nvSpPr>
            <p:cNvPr id="35" name="Freeform 35"/>
            <p:cNvSpPr/>
            <p:nvPr/>
          </p:nvSpPr>
          <p:spPr>
            <a:xfrm>
              <a:off x="0" y="0"/>
              <a:ext cx="470185" cy="184119"/>
            </a:xfrm>
            <a:custGeom>
              <a:avLst/>
              <a:gdLst/>
              <a:ahLst/>
              <a:cxnLst/>
              <a:rect l="l" t="t" r="r" b="b"/>
              <a:pathLst>
                <a:path w="470185" h="184119">
                  <a:moveTo>
                    <a:pt x="0" y="0"/>
                  </a:moveTo>
                  <a:lnTo>
                    <a:pt x="470185" y="0"/>
                  </a:lnTo>
                  <a:lnTo>
                    <a:pt x="470185" y="184119"/>
                  </a:lnTo>
                  <a:lnTo>
                    <a:pt x="0" y="184119"/>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36" name="TextBox 36"/>
            <p:cNvSpPr txBox="1"/>
            <p:nvPr/>
          </p:nvSpPr>
          <p:spPr>
            <a:xfrm>
              <a:off x="0" y="0"/>
              <a:ext cx="470185" cy="184119"/>
            </a:xfrm>
            <a:prstGeom prst="rect">
              <a:avLst/>
            </a:prstGeom>
          </p:spPr>
          <p:txBody>
            <a:bodyPr lIns="50800" tIns="50800" rIns="50800" bIns="50800" rtlCol="0" anchor="ctr"/>
            <a:lstStyle/>
            <a:p>
              <a:pPr algn="ctr">
                <a:lnSpc>
                  <a:spcPts val="2310"/>
                </a:lnSpc>
              </a:pPr>
              <a:endParaRPr/>
            </a:p>
          </p:txBody>
        </p:sp>
      </p:grpSp>
      <p:grpSp>
        <p:nvGrpSpPr>
          <p:cNvPr id="37" name="Group 37"/>
          <p:cNvGrpSpPr/>
          <p:nvPr/>
        </p:nvGrpSpPr>
        <p:grpSpPr>
          <a:xfrm>
            <a:off x="1981200" y="7689534"/>
            <a:ext cx="6462645" cy="599682"/>
            <a:chOff x="0" y="0"/>
            <a:chExt cx="1702096" cy="157941"/>
          </a:xfrm>
        </p:grpSpPr>
        <p:sp>
          <p:nvSpPr>
            <p:cNvPr id="38" name="Freeform 38"/>
            <p:cNvSpPr/>
            <p:nvPr/>
          </p:nvSpPr>
          <p:spPr>
            <a:xfrm>
              <a:off x="0" y="0"/>
              <a:ext cx="1702096" cy="157941"/>
            </a:xfrm>
            <a:custGeom>
              <a:avLst/>
              <a:gdLst/>
              <a:ahLst/>
              <a:cxnLst/>
              <a:rect l="l" t="t" r="r" b="b"/>
              <a:pathLst>
                <a:path w="1702096" h="157941">
                  <a:moveTo>
                    <a:pt x="0" y="0"/>
                  </a:moveTo>
                  <a:lnTo>
                    <a:pt x="1702096" y="0"/>
                  </a:lnTo>
                  <a:lnTo>
                    <a:pt x="1702096" y="157941"/>
                  </a:lnTo>
                  <a:lnTo>
                    <a:pt x="0" y="157941"/>
                  </a:lnTo>
                  <a:close/>
                </a:path>
              </a:pathLst>
            </a:custGeom>
            <a:solidFill>
              <a:srgbClr val="000000">
                <a:alpha val="0"/>
              </a:srgbClr>
            </a:solidFill>
            <a:ln w="57150" cap="sq">
              <a:solidFill>
                <a:srgbClr val="AD784D"/>
              </a:solidFill>
              <a:prstDash val="solid"/>
              <a:miter/>
            </a:ln>
          </p:spPr>
          <p:txBody>
            <a:bodyPr/>
            <a:lstStyle/>
            <a:p>
              <a:endParaRPr lang="en-US"/>
            </a:p>
          </p:txBody>
        </p:sp>
        <p:sp>
          <p:nvSpPr>
            <p:cNvPr id="39" name="TextBox 39"/>
            <p:cNvSpPr txBox="1"/>
            <p:nvPr/>
          </p:nvSpPr>
          <p:spPr>
            <a:xfrm>
              <a:off x="0" y="0"/>
              <a:ext cx="1702096" cy="157941"/>
            </a:xfrm>
            <a:prstGeom prst="rect">
              <a:avLst/>
            </a:prstGeom>
          </p:spPr>
          <p:txBody>
            <a:bodyPr lIns="50800" tIns="50800" rIns="50800" bIns="50800" rtlCol="0" anchor="ctr"/>
            <a:lstStyle/>
            <a:p>
              <a:pPr algn="ctr">
                <a:lnSpc>
                  <a:spcPts val="2310"/>
                </a:lnSpc>
              </a:pPr>
              <a:endParaRPr/>
            </a:p>
          </p:txBody>
        </p:sp>
      </p:grpSp>
      <p:grpSp>
        <p:nvGrpSpPr>
          <p:cNvPr id="40" name="Group 40"/>
          <p:cNvGrpSpPr/>
          <p:nvPr/>
        </p:nvGrpSpPr>
        <p:grpSpPr>
          <a:xfrm>
            <a:off x="2576412" y="8410200"/>
            <a:ext cx="6159279" cy="582294"/>
            <a:chOff x="0" y="0"/>
            <a:chExt cx="1622197" cy="153361"/>
          </a:xfrm>
        </p:grpSpPr>
        <p:sp>
          <p:nvSpPr>
            <p:cNvPr id="41" name="Freeform 41"/>
            <p:cNvSpPr/>
            <p:nvPr/>
          </p:nvSpPr>
          <p:spPr>
            <a:xfrm>
              <a:off x="0" y="0"/>
              <a:ext cx="1622197" cy="153361"/>
            </a:xfrm>
            <a:custGeom>
              <a:avLst/>
              <a:gdLst/>
              <a:ahLst/>
              <a:cxnLst/>
              <a:rect l="l" t="t" r="r" b="b"/>
              <a:pathLst>
                <a:path w="1622197" h="153361">
                  <a:moveTo>
                    <a:pt x="0" y="0"/>
                  </a:moveTo>
                  <a:lnTo>
                    <a:pt x="1622197" y="0"/>
                  </a:lnTo>
                  <a:lnTo>
                    <a:pt x="1622197" y="153361"/>
                  </a:lnTo>
                  <a:lnTo>
                    <a:pt x="0" y="153361"/>
                  </a:lnTo>
                  <a:close/>
                </a:path>
              </a:pathLst>
            </a:custGeom>
            <a:solidFill>
              <a:srgbClr val="000000">
                <a:alpha val="0"/>
              </a:srgbClr>
            </a:solidFill>
            <a:ln w="57150" cap="sq">
              <a:solidFill>
                <a:srgbClr val="AD784D"/>
              </a:solidFill>
              <a:prstDash val="solid"/>
              <a:miter/>
            </a:ln>
          </p:spPr>
          <p:txBody>
            <a:bodyPr/>
            <a:lstStyle/>
            <a:p>
              <a:endParaRPr lang="en-US"/>
            </a:p>
          </p:txBody>
        </p:sp>
        <p:sp>
          <p:nvSpPr>
            <p:cNvPr id="42" name="TextBox 42"/>
            <p:cNvSpPr txBox="1"/>
            <p:nvPr/>
          </p:nvSpPr>
          <p:spPr>
            <a:xfrm>
              <a:off x="0" y="0"/>
              <a:ext cx="1622197" cy="153361"/>
            </a:xfrm>
            <a:prstGeom prst="rect">
              <a:avLst/>
            </a:prstGeom>
          </p:spPr>
          <p:txBody>
            <a:bodyPr lIns="50800" tIns="50800" rIns="50800" bIns="50800" rtlCol="0" anchor="ctr"/>
            <a:lstStyle/>
            <a:p>
              <a:pPr algn="ctr">
                <a:lnSpc>
                  <a:spcPts val="2310"/>
                </a:lnSpc>
              </a:pPr>
              <a:endParaRPr/>
            </a:p>
          </p:txBody>
        </p:sp>
      </p:grpSp>
      <p:grpSp>
        <p:nvGrpSpPr>
          <p:cNvPr id="43" name="Group 43"/>
          <p:cNvGrpSpPr/>
          <p:nvPr/>
        </p:nvGrpSpPr>
        <p:grpSpPr>
          <a:xfrm>
            <a:off x="2576412" y="9141614"/>
            <a:ext cx="6586638" cy="694244"/>
            <a:chOff x="0" y="0"/>
            <a:chExt cx="1734752" cy="182846"/>
          </a:xfrm>
        </p:grpSpPr>
        <p:sp>
          <p:nvSpPr>
            <p:cNvPr id="44" name="Freeform 44"/>
            <p:cNvSpPr/>
            <p:nvPr/>
          </p:nvSpPr>
          <p:spPr>
            <a:xfrm>
              <a:off x="0" y="0"/>
              <a:ext cx="1734752" cy="182846"/>
            </a:xfrm>
            <a:custGeom>
              <a:avLst/>
              <a:gdLst/>
              <a:ahLst/>
              <a:cxnLst/>
              <a:rect l="l" t="t" r="r" b="b"/>
              <a:pathLst>
                <a:path w="1734752" h="182846">
                  <a:moveTo>
                    <a:pt x="0" y="0"/>
                  </a:moveTo>
                  <a:lnTo>
                    <a:pt x="1734752" y="0"/>
                  </a:lnTo>
                  <a:lnTo>
                    <a:pt x="1734752" y="182846"/>
                  </a:lnTo>
                  <a:lnTo>
                    <a:pt x="0" y="182846"/>
                  </a:lnTo>
                  <a:close/>
                </a:path>
              </a:pathLst>
            </a:custGeom>
            <a:solidFill>
              <a:srgbClr val="000000">
                <a:alpha val="0"/>
              </a:srgbClr>
            </a:solidFill>
            <a:ln w="57150" cap="sq">
              <a:solidFill>
                <a:srgbClr val="AD784D"/>
              </a:solidFill>
              <a:prstDash val="solid"/>
              <a:miter/>
            </a:ln>
          </p:spPr>
          <p:txBody>
            <a:bodyPr/>
            <a:lstStyle/>
            <a:p>
              <a:endParaRPr lang="en-US"/>
            </a:p>
          </p:txBody>
        </p:sp>
        <p:sp>
          <p:nvSpPr>
            <p:cNvPr id="45" name="TextBox 45"/>
            <p:cNvSpPr txBox="1"/>
            <p:nvPr/>
          </p:nvSpPr>
          <p:spPr>
            <a:xfrm>
              <a:off x="0" y="0"/>
              <a:ext cx="1734752" cy="182846"/>
            </a:xfrm>
            <a:prstGeom prst="rect">
              <a:avLst/>
            </a:prstGeom>
          </p:spPr>
          <p:txBody>
            <a:bodyPr lIns="50800" tIns="50800" rIns="50800" bIns="50800" rtlCol="0" anchor="ctr"/>
            <a:lstStyle/>
            <a:p>
              <a:pPr algn="ctr">
                <a:lnSpc>
                  <a:spcPts val="2310"/>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par>
                                <p:cTn id="36" presetID="16" presetClass="entr" presetSubtype="2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8" name="TextBox 8"/>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9" name="Group 9"/>
          <p:cNvGrpSpPr/>
          <p:nvPr/>
        </p:nvGrpSpPr>
        <p:grpSpPr>
          <a:xfrm>
            <a:off x="3968781" y="2756264"/>
            <a:ext cx="5256544" cy="948965"/>
            <a:chOff x="0" y="0"/>
            <a:chExt cx="1384440" cy="249933"/>
          </a:xfrm>
        </p:grpSpPr>
        <p:sp>
          <p:nvSpPr>
            <p:cNvPr id="10" name="Freeform 10"/>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1" name="TextBox 11"/>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Người dân trở về</a:t>
              </a:r>
            </a:p>
          </p:txBody>
        </p:sp>
      </p:grpSp>
      <p:sp>
        <p:nvSpPr>
          <p:cNvPr id="12" name="TextBox 12"/>
          <p:cNvSpPr txBox="1"/>
          <p:nvPr/>
        </p:nvSpPr>
        <p:spPr>
          <a:xfrm>
            <a:off x="562411" y="4257004"/>
            <a:ext cx="11523144" cy="4457700"/>
          </a:xfrm>
          <a:prstGeom prst="rect">
            <a:avLst/>
          </a:prstGeom>
        </p:spPr>
        <p:txBody>
          <a:bodyPr lIns="0" tIns="0" rIns="0" bIns="0" rtlCol="0" anchor="t">
            <a:spAutoFit/>
          </a:bodyPr>
          <a:lstStyle/>
          <a:p>
            <a:pPr algn="l">
              <a:lnSpc>
                <a:spcPts val="5850"/>
              </a:lnSpc>
            </a:pPr>
            <a:r>
              <a:rPr lang="en-US" sz="4500">
                <a:solidFill>
                  <a:srgbClr val="000000"/>
                </a:solidFill>
                <a:latin typeface="Roboto Condensed"/>
                <a:ea typeface="Roboto Condensed"/>
                <a:cs typeface="Roboto Condensed"/>
                <a:sym typeface="Roboto Condensed"/>
              </a:rPr>
              <a:t>- Người dân tấp nập, hớn hở với thành quả ra khơi.</a:t>
            </a:r>
          </a:p>
          <a:p>
            <a:pPr algn="l">
              <a:lnSpc>
                <a:spcPts val="5850"/>
              </a:lnSpc>
            </a:pPr>
            <a:r>
              <a:rPr lang="en-US" sz="4500">
                <a:solidFill>
                  <a:srgbClr val="000000"/>
                </a:solidFill>
                <a:latin typeface="Roboto Condensed"/>
                <a:ea typeface="Roboto Condensed"/>
                <a:cs typeface="Roboto Condensed"/>
                <a:sym typeface="Roboto Condensed"/>
              </a:rPr>
              <a:t>- Sự ồn ào trên bến đỗ, với nét cười trên gương mặt báo hiệu sự bội thu của chuyến ra khơi.</a:t>
            </a:r>
          </a:p>
          <a:p>
            <a:pPr algn="l">
              <a:lnSpc>
                <a:spcPts val="5850"/>
              </a:lnSpc>
            </a:pPr>
            <a:r>
              <a:rPr lang="en-US" sz="4500">
                <a:solidFill>
                  <a:srgbClr val="000000"/>
                </a:solidFill>
                <a:latin typeface="Roboto Condensed"/>
                <a:ea typeface="Roboto Condensed"/>
                <a:cs typeface="Roboto Condensed"/>
                <a:sym typeface="Roboto Condensed"/>
              </a:rPr>
              <a:t>- “</a:t>
            </a:r>
            <a:r>
              <a:rPr lang="en-US" sz="4500" i="1">
                <a:solidFill>
                  <a:srgbClr val="000000"/>
                </a:solidFill>
                <a:latin typeface="Roboto Condensed Italics"/>
                <a:ea typeface="Roboto Condensed Italics"/>
                <a:cs typeface="Roboto Condensed Italics"/>
                <a:sym typeface="Roboto Condensed Italics"/>
              </a:rPr>
              <a:t>Nhờ ơn trời</a:t>
            </a:r>
            <a:r>
              <a:rPr lang="en-US" sz="4500">
                <a:solidFill>
                  <a:srgbClr val="000000"/>
                </a:solidFill>
                <a:latin typeface="Roboto Condensed"/>
                <a:ea typeface="Roboto Condensed"/>
                <a:cs typeface="Roboto Condensed"/>
                <a:sym typeface="Roboto Condensed"/>
              </a:rPr>
              <a:t>”: đây là một nét đặc trưng của người lao động miền biển, họ cảm ơn mẹ thiên nhiên vì đã ban tặng những sản vật quý.</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1028700" y="1598900"/>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b. Cảnh đoàn thuyền - ngư dân ra khơi đánh cá và trở về</a:t>
            </a:r>
          </a:p>
        </p:txBody>
      </p:sp>
      <p:sp>
        <p:nvSpPr>
          <p:cNvPr id="8" name="TextBox 8"/>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9" name="TextBox 9"/>
          <p:cNvSpPr txBox="1"/>
          <p:nvPr/>
        </p:nvSpPr>
        <p:spPr>
          <a:xfrm>
            <a:off x="944531" y="4257342"/>
            <a:ext cx="11305042" cy="2971800"/>
          </a:xfrm>
          <a:prstGeom prst="rect">
            <a:avLst/>
          </a:prstGeom>
        </p:spPr>
        <p:txBody>
          <a:bodyPr lIns="0" tIns="0" rIns="0" bIns="0" rtlCol="0" anchor="t">
            <a:spAutoFit/>
          </a:bodyPr>
          <a:lstStyle/>
          <a:p>
            <a:pPr algn="just">
              <a:lnSpc>
                <a:spcPts val="5850"/>
              </a:lnSpc>
            </a:pPr>
            <a:r>
              <a:rPr lang="en-US" sz="4500">
                <a:solidFill>
                  <a:srgbClr val="000000"/>
                </a:solidFill>
                <a:latin typeface="Roboto Condensed"/>
                <a:ea typeface="Roboto Condensed"/>
                <a:cs typeface="Roboto Condensed"/>
                <a:sym typeface="Roboto Condensed"/>
              </a:rPr>
              <a:t>- Biện pháp ẩn dụ: hình ảnh con thuyền sau chuyến ra khơi tượng trưng cho hình ảnh người dân làng chài tự cảm nhận được thân thể mình sau một ngày lao động vất vả. </a:t>
            </a:r>
          </a:p>
        </p:txBody>
      </p:sp>
      <p:sp>
        <p:nvSpPr>
          <p:cNvPr id="10" name="TextBox 10"/>
          <p:cNvSpPr txBox="1"/>
          <p:nvPr/>
        </p:nvSpPr>
        <p:spPr>
          <a:xfrm>
            <a:off x="1906766" y="7769031"/>
            <a:ext cx="10178789" cy="2352676"/>
          </a:xfrm>
          <a:prstGeom prst="rect">
            <a:avLst/>
          </a:prstGeom>
        </p:spPr>
        <p:txBody>
          <a:bodyPr lIns="0" tIns="0" rIns="0" bIns="0" rtlCol="0" anchor="t">
            <a:spAutoFit/>
          </a:bodyPr>
          <a:lstStyle/>
          <a:p>
            <a:pPr algn="just">
              <a:lnSpc>
                <a:spcPts val="6299"/>
              </a:lnSpc>
            </a:pPr>
            <a:r>
              <a:rPr lang="en-US" sz="4499" b="1">
                <a:solidFill>
                  <a:srgbClr val="363E59"/>
                </a:solidFill>
                <a:latin typeface="Roboto Condensed Bold"/>
                <a:ea typeface="Roboto Condensed Bold"/>
                <a:cs typeface="Roboto Condensed Bold"/>
                <a:sym typeface="Roboto Condensed Bold"/>
              </a:rPr>
              <a:t>Vẻ đẹp của người lao động khỏe mạnh, tinh thần đầy sức sống, đậm chất miền biển.</a:t>
            </a:r>
          </a:p>
          <a:p>
            <a:pPr algn="just">
              <a:lnSpc>
                <a:spcPts val="6299"/>
              </a:lnSpc>
            </a:pPr>
            <a:endParaRPr lang="en-US" sz="4499" b="1">
              <a:solidFill>
                <a:srgbClr val="363E59"/>
              </a:solidFill>
              <a:latin typeface="Roboto Condensed Bold"/>
              <a:ea typeface="Roboto Condensed Bold"/>
              <a:cs typeface="Roboto Condensed Bold"/>
              <a:sym typeface="Roboto Condensed Bold"/>
            </a:endParaRPr>
          </a:p>
        </p:txBody>
      </p:sp>
      <p:sp>
        <p:nvSpPr>
          <p:cNvPr id="11" name="Freeform 11"/>
          <p:cNvSpPr/>
          <p:nvPr/>
        </p:nvSpPr>
        <p:spPr>
          <a:xfrm flipV="1">
            <a:off x="514350" y="7257379"/>
            <a:ext cx="1028700" cy="1213805"/>
          </a:xfrm>
          <a:custGeom>
            <a:avLst/>
            <a:gdLst/>
            <a:ahLst/>
            <a:cxnLst/>
            <a:rect l="l" t="t" r="r" b="b"/>
            <a:pathLst>
              <a:path w="1028700" h="1213805">
                <a:moveTo>
                  <a:pt x="0" y="1213805"/>
                </a:moveTo>
                <a:lnTo>
                  <a:pt x="1028700" y="1213805"/>
                </a:lnTo>
                <a:lnTo>
                  <a:pt x="1028700" y="0"/>
                </a:lnTo>
                <a:lnTo>
                  <a:pt x="0" y="0"/>
                </a:lnTo>
                <a:lnTo>
                  <a:pt x="0" y="1213805"/>
                </a:lnTo>
                <a:close/>
              </a:path>
            </a:pathLst>
          </a:custGeom>
          <a:blipFill>
            <a:blip r:embed="rId3"/>
            <a:stretch>
              <a:fillRect/>
            </a:stretch>
          </a:blipFill>
        </p:spPr>
        <p:txBody>
          <a:bodyPr/>
          <a:lstStyle/>
          <a:p>
            <a:endParaRPr lang="en-US"/>
          </a:p>
        </p:txBody>
      </p:sp>
      <p:grpSp>
        <p:nvGrpSpPr>
          <p:cNvPr id="12" name="Group 12"/>
          <p:cNvGrpSpPr/>
          <p:nvPr/>
        </p:nvGrpSpPr>
        <p:grpSpPr>
          <a:xfrm>
            <a:off x="3968781" y="2756264"/>
            <a:ext cx="5256544" cy="948965"/>
            <a:chOff x="0" y="0"/>
            <a:chExt cx="1384440" cy="249933"/>
          </a:xfrm>
        </p:grpSpPr>
        <p:sp>
          <p:nvSpPr>
            <p:cNvPr id="13" name="Freeform 13"/>
            <p:cNvSpPr/>
            <p:nvPr/>
          </p:nvSpPr>
          <p:spPr>
            <a:xfrm>
              <a:off x="0" y="0"/>
              <a:ext cx="1384440" cy="249933"/>
            </a:xfrm>
            <a:custGeom>
              <a:avLst/>
              <a:gdLst/>
              <a:ahLst/>
              <a:cxnLst/>
              <a:rect l="l" t="t" r="r" b="b"/>
              <a:pathLst>
                <a:path w="1384440" h="249933">
                  <a:moveTo>
                    <a:pt x="75114" y="0"/>
                  </a:moveTo>
                  <a:lnTo>
                    <a:pt x="1309326" y="0"/>
                  </a:lnTo>
                  <a:cubicBezTo>
                    <a:pt x="1350810" y="0"/>
                    <a:pt x="1384440" y="33630"/>
                    <a:pt x="1384440" y="75114"/>
                  </a:cubicBezTo>
                  <a:lnTo>
                    <a:pt x="1384440" y="174820"/>
                  </a:lnTo>
                  <a:cubicBezTo>
                    <a:pt x="1384440" y="216304"/>
                    <a:pt x="1350810" y="249933"/>
                    <a:pt x="1309326" y="249933"/>
                  </a:cubicBezTo>
                  <a:lnTo>
                    <a:pt x="75114" y="249933"/>
                  </a:lnTo>
                  <a:cubicBezTo>
                    <a:pt x="33630" y="249933"/>
                    <a:pt x="0" y="216304"/>
                    <a:pt x="0" y="174820"/>
                  </a:cubicBezTo>
                  <a:lnTo>
                    <a:pt x="0" y="75114"/>
                  </a:lnTo>
                  <a:cubicBezTo>
                    <a:pt x="0" y="33630"/>
                    <a:pt x="33630" y="0"/>
                    <a:pt x="75114" y="0"/>
                  </a:cubicBezTo>
                  <a:close/>
                </a:path>
              </a:pathLst>
            </a:custGeom>
            <a:solidFill>
              <a:srgbClr val="EFE0B2"/>
            </a:solidFill>
          </p:spPr>
          <p:txBody>
            <a:bodyPr/>
            <a:lstStyle/>
            <a:p>
              <a:endParaRPr lang="en-US"/>
            </a:p>
          </p:txBody>
        </p:sp>
        <p:sp>
          <p:nvSpPr>
            <p:cNvPr id="14" name="TextBox 14"/>
            <p:cNvSpPr txBox="1"/>
            <p:nvPr/>
          </p:nvSpPr>
          <p:spPr>
            <a:xfrm>
              <a:off x="0" y="-95250"/>
              <a:ext cx="1384440"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Người dân trở về</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5618837" y="1625562"/>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484444" y="298809"/>
            <a:ext cx="14129620" cy="200779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7" name="Group 7"/>
          <p:cNvGrpSpPr/>
          <p:nvPr/>
        </p:nvGrpSpPr>
        <p:grpSpPr>
          <a:xfrm>
            <a:off x="7234534" y="1966081"/>
            <a:ext cx="3331029" cy="948965"/>
            <a:chOff x="0" y="0"/>
            <a:chExt cx="877308" cy="249933"/>
          </a:xfrm>
        </p:grpSpPr>
        <p:sp>
          <p:nvSpPr>
            <p:cNvPr id="8" name="Freeform 8"/>
            <p:cNvSpPr/>
            <p:nvPr/>
          </p:nvSpPr>
          <p:spPr>
            <a:xfrm>
              <a:off x="0" y="0"/>
              <a:ext cx="877308" cy="249933"/>
            </a:xfrm>
            <a:custGeom>
              <a:avLst/>
              <a:gdLst/>
              <a:ahLst/>
              <a:cxnLst/>
              <a:rect l="l" t="t" r="r" b="b"/>
              <a:pathLst>
                <a:path w="877308" h="249933">
                  <a:moveTo>
                    <a:pt x="118533" y="0"/>
                  </a:moveTo>
                  <a:lnTo>
                    <a:pt x="758775" y="0"/>
                  </a:lnTo>
                  <a:cubicBezTo>
                    <a:pt x="824239" y="0"/>
                    <a:pt x="877308" y="53069"/>
                    <a:pt x="877308" y="118533"/>
                  </a:cubicBezTo>
                  <a:lnTo>
                    <a:pt x="877308" y="131400"/>
                  </a:lnTo>
                  <a:cubicBezTo>
                    <a:pt x="877308" y="196864"/>
                    <a:pt x="824239" y="249933"/>
                    <a:pt x="758775" y="249933"/>
                  </a:cubicBezTo>
                  <a:lnTo>
                    <a:pt x="118533" y="249933"/>
                  </a:lnTo>
                  <a:cubicBezTo>
                    <a:pt x="87096" y="249933"/>
                    <a:pt x="56947" y="237445"/>
                    <a:pt x="34718" y="215216"/>
                  </a:cubicBezTo>
                  <a:cubicBezTo>
                    <a:pt x="12488" y="192986"/>
                    <a:pt x="0" y="162837"/>
                    <a:pt x="0" y="131400"/>
                  </a:cubicBezTo>
                  <a:lnTo>
                    <a:pt x="0" y="118533"/>
                  </a:lnTo>
                  <a:cubicBezTo>
                    <a:pt x="0" y="87096"/>
                    <a:pt x="12488" y="56947"/>
                    <a:pt x="34718" y="34718"/>
                  </a:cubicBezTo>
                  <a:cubicBezTo>
                    <a:pt x="56947" y="12488"/>
                    <a:pt x="87096" y="0"/>
                    <a:pt x="118533" y="0"/>
                  </a:cubicBezTo>
                  <a:close/>
                </a:path>
              </a:pathLst>
            </a:custGeom>
            <a:solidFill>
              <a:srgbClr val="EFE0B2"/>
            </a:solidFill>
          </p:spPr>
          <p:txBody>
            <a:bodyPr/>
            <a:lstStyle/>
            <a:p>
              <a:endParaRPr lang="en-US"/>
            </a:p>
          </p:txBody>
        </p:sp>
        <p:sp>
          <p:nvSpPr>
            <p:cNvPr id="9" name="TextBox 9"/>
            <p:cNvSpPr txBox="1"/>
            <p:nvPr/>
          </p:nvSpPr>
          <p:spPr>
            <a:xfrm>
              <a:off x="0" y="-95250"/>
              <a:ext cx="877308" cy="345183"/>
            </a:xfrm>
            <a:prstGeom prst="rect">
              <a:avLst/>
            </a:prstGeom>
          </p:spPr>
          <p:txBody>
            <a:bodyPr lIns="50800" tIns="50800" rIns="50800" bIns="50800" rtlCol="0" anchor="ctr"/>
            <a:lstStyle/>
            <a:p>
              <a:pPr algn="ctr">
                <a:lnSpc>
                  <a:spcPts val="6299"/>
                </a:lnSpc>
              </a:pPr>
              <a:r>
                <a:rPr lang="en-US" sz="4500" b="1">
                  <a:solidFill>
                    <a:srgbClr val="363E59"/>
                  </a:solidFill>
                  <a:latin typeface="Roboto Condensed Bold"/>
                  <a:ea typeface="Roboto Condensed Bold"/>
                  <a:cs typeface="Roboto Condensed Bold"/>
                  <a:sym typeface="Roboto Condensed Bold"/>
                </a:rPr>
                <a:t>Nhóm 4</a:t>
              </a:r>
            </a:p>
          </p:txBody>
        </p:sp>
      </p:grpSp>
      <p:graphicFrame>
        <p:nvGraphicFramePr>
          <p:cNvPr id="10" name="Table 10"/>
          <p:cNvGraphicFramePr>
            <a:graphicFrameLocks noGrp="1"/>
          </p:cNvGraphicFramePr>
          <p:nvPr/>
        </p:nvGraphicFramePr>
        <p:xfrm>
          <a:off x="598136" y="3334928"/>
          <a:ext cx="17091728" cy="6406159"/>
        </p:xfrm>
        <a:graphic>
          <a:graphicData uri="http://schemas.openxmlformats.org/drawingml/2006/table">
            <a:tbl>
              <a:tblPr/>
              <a:tblGrid>
                <a:gridCol w="2766879">
                  <a:extLst>
                    <a:ext uri="{9D8B030D-6E8A-4147-A177-3AD203B41FA5}">
                      <a16:colId xmlns:a16="http://schemas.microsoft.com/office/drawing/2014/main" val="20000"/>
                    </a:ext>
                  </a:extLst>
                </a:gridCol>
                <a:gridCol w="9694488">
                  <a:extLst>
                    <a:ext uri="{9D8B030D-6E8A-4147-A177-3AD203B41FA5}">
                      <a16:colId xmlns:a16="http://schemas.microsoft.com/office/drawing/2014/main" val="20001"/>
                    </a:ext>
                  </a:extLst>
                </a:gridCol>
                <a:gridCol w="4630361">
                  <a:extLst>
                    <a:ext uri="{9D8B030D-6E8A-4147-A177-3AD203B41FA5}">
                      <a16:colId xmlns:a16="http://schemas.microsoft.com/office/drawing/2014/main" val="20002"/>
                    </a:ext>
                  </a:extLst>
                </a:gridCol>
              </a:tblGrid>
              <a:tr h="850253">
                <a:tc>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Nhiệm vụ</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Định Hướng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 Nội dung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extLst>
                  <a:ext uri="{0D108BD9-81ED-4DB2-BD59-A6C34878D82A}">
                    <a16:rowId xmlns:a16="http://schemas.microsoft.com/office/drawing/2014/main" val="10000"/>
                  </a:ext>
                </a:extLst>
              </a:tr>
              <a:tr h="321834">
                <a:tc rowSpan="7">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rowSpan="2">
                  <a:txBody>
                    <a:bodyPr/>
                    <a:lstStyle/>
                    <a:p>
                      <a:pPr algn="just">
                        <a:lnSpc>
                          <a:spcPts val="5599"/>
                        </a:lnSpc>
                        <a:defRPr/>
                      </a:pPr>
                      <a:r>
                        <a:rPr lang="en-US" sz="3999">
                          <a:solidFill>
                            <a:srgbClr val="363E59">
                              <a:alpha val="83922"/>
                            </a:srgbClr>
                          </a:solidFill>
                          <a:latin typeface="Roboto Condensed"/>
                          <a:ea typeface="Roboto Condensed"/>
                          <a:cs typeface="Roboto Condensed"/>
                          <a:sym typeface="Roboto Condensed"/>
                        </a:rPr>
                        <a:t>Khi đi xa quê Tế Hanh nhớ những hình ảnh nào của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tc rowSpan="7">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extLst>
                  <a:ext uri="{0D108BD9-81ED-4DB2-BD59-A6C34878D82A}">
                    <a16:rowId xmlns:a16="http://schemas.microsoft.com/office/drawing/2014/main" val="10001"/>
                  </a:ext>
                </a:extLst>
              </a:tr>
              <a:tr h="1235372">
                <a:tc vMerge="1">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vMerge="1">
                  <a:txBody>
                    <a:bodyPr/>
                    <a:lstStyle/>
                    <a:p>
                      <a:pPr algn="just">
                        <a:lnSpc>
                          <a:spcPts val="5599"/>
                        </a:lnSpc>
                        <a:defRPr/>
                      </a:pPr>
                      <a:r>
                        <a:rPr lang="en-US" sz="3999">
                          <a:solidFill>
                            <a:srgbClr val="363E59">
                              <a:alpha val="83922"/>
                            </a:srgbClr>
                          </a:solidFill>
                          <a:latin typeface="Roboto Condensed"/>
                          <a:ea typeface="Roboto Condensed"/>
                          <a:cs typeface="Roboto Condensed"/>
                          <a:sym typeface="Roboto Condensed"/>
                        </a:rPr>
                        <a:t>Khi đi xa quê Tế Hanh nhớ những hình ảnh nào của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extLst>
                  <a:ext uri="{0D108BD9-81ED-4DB2-BD59-A6C34878D82A}">
                    <a16:rowId xmlns:a16="http://schemas.microsoft.com/office/drawing/2014/main" val="10002"/>
                  </a:ext>
                </a:extLst>
              </a:tr>
              <a:tr h="704431">
                <a:tc vMerge="1">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rowSpan="2">
                  <a:txBody>
                    <a:bodyPr/>
                    <a:lstStyle/>
                    <a:p>
                      <a:pPr algn="just">
                        <a:lnSpc>
                          <a:spcPts val="5599"/>
                        </a:lnSpc>
                        <a:defRPr/>
                      </a:pPr>
                      <a:r>
                        <a:rPr lang="en-US" sz="3999">
                          <a:solidFill>
                            <a:srgbClr val="363E59">
                              <a:alpha val="83922"/>
                            </a:srgbClr>
                          </a:solidFill>
                          <a:latin typeface="Roboto Condensed"/>
                          <a:ea typeface="Roboto Condensed"/>
                          <a:cs typeface="Roboto Condensed"/>
                          <a:sym typeface="Roboto Condensed"/>
                        </a:rPr>
                        <a:t>Hình ảnh “con thuyền” trong 4 câu thơ cuối gợi cho em điều gì?</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extLst>
                  <a:ext uri="{0D108BD9-81ED-4DB2-BD59-A6C34878D82A}">
                    <a16:rowId xmlns:a16="http://schemas.microsoft.com/office/drawing/2014/main" val="10003"/>
                  </a:ext>
                </a:extLst>
              </a:tr>
              <a:tr h="852775">
                <a:tc vMerge="1">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vMerge="1">
                  <a:txBody>
                    <a:bodyPr/>
                    <a:lstStyle/>
                    <a:p>
                      <a:pPr algn="just">
                        <a:lnSpc>
                          <a:spcPts val="5599"/>
                        </a:lnSpc>
                        <a:defRPr/>
                      </a:pPr>
                      <a:r>
                        <a:rPr lang="en-US" sz="3999">
                          <a:solidFill>
                            <a:srgbClr val="363E59">
                              <a:alpha val="83922"/>
                            </a:srgbClr>
                          </a:solidFill>
                          <a:latin typeface="Roboto Condensed"/>
                          <a:ea typeface="Roboto Condensed"/>
                          <a:cs typeface="Roboto Condensed"/>
                          <a:sym typeface="Roboto Condensed"/>
                        </a:rPr>
                        <a:t>Hình ảnh “con thuyền” trong 4 câu thơ cuối gợi cho em điều gì?</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extLst>
                  <a:ext uri="{0D108BD9-81ED-4DB2-BD59-A6C34878D82A}">
                    <a16:rowId xmlns:a16="http://schemas.microsoft.com/office/drawing/2014/main" val="10004"/>
                  </a:ext>
                </a:extLst>
              </a:tr>
              <a:tr h="58950">
                <a:tc vMerge="1">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rowSpan="2">
                  <a:txBody>
                    <a:bodyPr/>
                    <a:lstStyle/>
                    <a:p>
                      <a:pPr algn="just">
                        <a:lnSpc>
                          <a:spcPts val="5599"/>
                        </a:lnSpc>
                        <a:defRPr/>
                      </a:pPr>
                      <a:r>
                        <a:rPr lang="en-US" sz="3999">
                          <a:solidFill>
                            <a:srgbClr val="363E59">
                              <a:alpha val="83922"/>
                            </a:srgbClr>
                          </a:solidFill>
                          <a:latin typeface="Roboto Condensed"/>
                          <a:ea typeface="Roboto Condensed"/>
                          <a:cs typeface="Roboto Condensed"/>
                          <a:sym typeface="Roboto Condensed"/>
                        </a:rPr>
                        <a:t>Xác định chủ đề, đề tài, tư tưởng của bài thơ.</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extLst>
                  <a:ext uri="{0D108BD9-81ED-4DB2-BD59-A6C34878D82A}">
                    <a16:rowId xmlns:a16="http://schemas.microsoft.com/office/drawing/2014/main" val="10005"/>
                  </a:ext>
                </a:extLst>
              </a:tr>
              <a:tr h="808321">
                <a:tc vMerge="1">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vMerge="1">
                  <a:txBody>
                    <a:bodyPr/>
                    <a:lstStyle/>
                    <a:p>
                      <a:pPr algn="just">
                        <a:lnSpc>
                          <a:spcPts val="5599"/>
                        </a:lnSpc>
                        <a:defRPr/>
                      </a:pPr>
                      <a:r>
                        <a:rPr lang="en-US" sz="3999">
                          <a:solidFill>
                            <a:srgbClr val="363E59">
                              <a:alpha val="83922"/>
                            </a:srgbClr>
                          </a:solidFill>
                          <a:latin typeface="Roboto Condensed"/>
                          <a:ea typeface="Roboto Condensed"/>
                          <a:cs typeface="Roboto Condensed"/>
                          <a:sym typeface="Roboto Condensed"/>
                        </a:rPr>
                        <a:t>Xác định chủ đề, đề tài, tư tưởng của bài thơ.</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extLst>
                  <a:ext uri="{0D108BD9-81ED-4DB2-BD59-A6C34878D82A}">
                    <a16:rowId xmlns:a16="http://schemas.microsoft.com/office/drawing/2014/main" val="10006"/>
                  </a:ext>
                </a:extLst>
              </a:tr>
              <a:tr h="1574223">
                <a:tc vMerge="1">
                  <a:txBody>
                    <a:bodyPr/>
                    <a:lstStyle/>
                    <a:p>
                      <a:pPr algn="ctr">
                        <a:lnSpc>
                          <a:spcPts val="5599"/>
                        </a:lnSpc>
                        <a:defRPr/>
                      </a:pPr>
                      <a:r>
                        <a:rPr lang="en-US" sz="3999" b="1">
                          <a:solidFill>
                            <a:srgbClr val="363E59">
                              <a:alpha val="83922"/>
                            </a:srgbClr>
                          </a:solidFill>
                          <a:latin typeface="Roboto Condensed Bold"/>
                          <a:ea typeface="Roboto Condensed Bold"/>
                          <a:cs typeface="Roboto Condensed Bold"/>
                          <a:sym typeface="Roboto Condensed Bold"/>
                        </a:rPr>
                        <a:t>Vẽ nỗi nhớ của tác giả về quê hương.</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EFE0B2">
                        <a:alpha val="83922"/>
                      </a:srgbClr>
                    </a:solidFill>
                  </a:tcPr>
                </a:tc>
                <a:tc>
                  <a:txBody>
                    <a:bodyPr/>
                    <a:lstStyle/>
                    <a:p>
                      <a:pPr algn="just">
                        <a:lnSpc>
                          <a:spcPts val="5599"/>
                        </a:lnSpc>
                        <a:defRPr/>
                      </a:pPr>
                      <a:r>
                        <a:rPr lang="en-US" sz="3999">
                          <a:solidFill>
                            <a:srgbClr val="363E59">
                              <a:alpha val="83922"/>
                            </a:srgbClr>
                          </a:solidFill>
                          <a:latin typeface="Roboto Condensed"/>
                          <a:ea typeface="Roboto Condensed"/>
                          <a:cs typeface="Roboto Condensed"/>
                          <a:sym typeface="Roboto Condensed"/>
                        </a:rPr>
                        <a:t>Qua bài thơ này em rút ra được bài học và thông điệp gì?</a:t>
                      </a: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tc vMerge="1">
                  <a:txBody>
                    <a:bodyPr/>
                    <a:lstStyle/>
                    <a:p>
                      <a:pPr algn="just">
                        <a:lnSpc>
                          <a:spcPts val="5599"/>
                        </a:lnSpc>
                        <a:defRPr/>
                      </a:pPr>
                      <a:endParaRPr lang="en-US" sz="1100"/>
                    </a:p>
                  </a:txBody>
                  <a:tcPr marL="28575" marR="28575" marT="28575" marB="28575" anchor="ctr">
                    <a:lnL w="19050" cap="flat" cmpd="sng" algn="ctr">
                      <a:solidFill>
                        <a:srgbClr val="312F84"/>
                      </a:solidFill>
                      <a:prstDash val="solid"/>
                      <a:round/>
                      <a:headEnd type="none" w="med" len="med"/>
                      <a:tailEnd type="none" w="med" len="med"/>
                    </a:lnL>
                    <a:lnR w="19050" cap="flat" cmpd="sng" algn="ctr">
                      <a:solidFill>
                        <a:srgbClr val="312F84"/>
                      </a:solidFill>
                      <a:prstDash val="solid"/>
                      <a:round/>
                      <a:headEnd type="none" w="med" len="med"/>
                      <a:tailEnd type="none" w="med" len="med"/>
                    </a:lnR>
                    <a:lnT w="19050" cap="flat" cmpd="sng" algn="ctr">
                      <a:solidFill>
                        <a:srgbClr val="312F84"/>
                      </a:solidFill>
                      <a:prstDash val="solid"/>
                      <a:round/>
                      <a:headEnd type="none" w="med" len="med"/>
                      <a:tailEnd type="none" w="med" len="med"/>
                    </a:lnT>
                    <a:lnB w="19050" cap="flat" cmpd="sng" algn="ctr">
                      <a:solidFill>
                        <a:srgbClr val="312F84"/>
                      </a:solidFill>
                      <a:prstDash val="solid"/>
                      <a:round/>
                      <a:headEnd type="none" w="med" len="med"/>
                      <a:tailEnd type="none" w="med" len="med"/>
                    </a:lnB>
                    <a:solidFill>
                      <a:srgbClr val="FFFFFF">
                        <a:alpha val="83922"/>
                      </a:srgbClr>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grpSp>
        <p:nvGrpSpPr>
          <p:cNvPr id="5" name="Group 5"/>
          <p:cNvGrpSpPr/>
          <p:nvPr/>
        </p:nvGrpSpPr>
        <p:grpSpPr>
          <a:xfrm>
            <a:off x="5191657" y="4274379"/>
            <a:ext cx="11136705" cy="4602695"/>
            <a:chOff x="0" y="0"/>
            <a:chExt cx="3067266" cy="1267672"/>
          </a:xfrm>
        </p:grpSpPr>
        <p:sp>
          <p:nvSpPr>
            <p:cNvPr id="6" name="Freeform 6"/>
            <p:cNvSpPr/>
            <p:nvPr/>
          </p:nvSpPr>
          <p:spPr>
            <a:xfrm>
              <a:off x="0" y="0"/>
              <a:ext cx="3067265" cy="1267672"/>
            </a:xfrm>
            <a:custGeom>
              <a:avLst/>
              <a:gdLst/>
              <a:ahLst/>
              <a:cxnLst/>
              <a:rect l="l" t="t" r="r" b="b"/>
              <a:pathLst>
                <a:path w="3067265" h="1267672">
                  <a:moveTo>
                    <a:pt x="35454" y="0"/>
                  </a:moveTo>
                  <a:lnTo>
                    <a:pt x="3031812" y="0"/>
                  </a:lnTo>
                  <a:cubicBezTo>
                    <a:pt x="3051392" y="0"/>
                    <a:pt x="3067265" y="15873"/>
                    <a:pt x="3067265" y="35454"/>
                  </a:cubicBezTo>
                  <a:lnTo>
                    <a:pt x="3067265" y="1232218"/>
                  </a:lnTo>
                  <a:cubicBezTo>
                    <a:pt x="3067265" y="1241621"/>
                    <a:pt x="3063530" y="1250639"/>
                    <a:pt x="3056881" y="1257288"/>
                  </a:cubicBezTo>
                  <a:cubicBezTo>
                    <a:pt x="3050232" y="1263937"/>
                    <a:pt x="3041215" y="1267672"/>
                    <a:pt x="3031812" y="1267672"/>
                  </a:cubicBezTo>
                  <a:lnTo>
                    <a:pt x="35454" y="1267672"/>
                  </a:lnTo>
                  <a:cubicBezTo>
                    <a:pt x="15873" y="1267672"/>
                    <a:pt x="0" y="1251799"/>
                    <a:pt x="0" y="1232218"/>
                  </a:cubicBezTo>
                  <a:lnTo>
                    <a:pt x="0" y="35454"/>
                  </a:lnTo>
                  <a:cubicBezTo>
                    <a:pt x="0" y="26051"/>
                    <a:pt x="3735" y="17033"/>
                    <a:pt x="10384" y="10384"/>
                  </a:cubicBezTo>
                  <a:cubicBezTo>
                    <a:pt x="17033" y="3735"/>
                    <a:pt x="26051" y="0"/>
                    <a:pt x="35454" y="0"/>
                  </a:cubicBezTo>
                  <a:close/>
                </a:path>
              </a:pathLst>
            </a:custGeom>
            <a:solidFill>
              <a:srgbClr val="F5EDC9"/>
            </a:solidFill>
          </p:spPr>
          <p:txBody>
            <a:bodyPr/>
            <a:lstStyle/>
            <a:p>
              <a:endParaRPr lang="en-US"/>
            </a:p>
          </p:txBody>
        </p:sp>
        <p:sp>
          <p:nvSpPr>
            <p:cNvPr id="7" name="TextBox 7"/>
            <p:cNvSpPr txBox="1"/>
            <p:nvPr/>
          </p:nvSpPr>
          <p:spPr>
            <a:xfrm>
              <a:off x="0" y="0"/>
              <a:ext cx="3067266" cy="1267672"/>
            </a:xfrm>
            <a:prstGeom prst="rect">
              <a:avLst/>
            </a:prstGeom>
          </p:spPr>
          <p:txBody>
            <a:bodyPr lIns="50800" tIns="50800" rIns="50800" bIns="50800" rtlCol="0" anchor="ctr"/>
            <a:lstStyle/>
            <a:p>
              <a:pPr algn="ctr">
                <a:lnSpc>
                  <a:spcPts val="2310"/>
                </a:lnSpc>
              </a:pPr>
              <a:endParaRPr/>
            </a:p>
          </p:txBody>
        </p:sp>
      </p:grpSp>
      <p:sp>
        <p:nvSpPr>
          <p:cNvPr id="9" name="TextBox 9"/>
          <p:cNvSpPr txBox="1"/>
          <p:nvPr/>
        </p:nvSpPr>
        <p:spPr>
          <a:xfrm>
            <a:off x="5790242" y="4604256"/>
            <a:ext cx="11825687" cy="4638675"/>
          </a:xfrm>
          <a:prstGeom prst="rect">
            <a:avLst/>
          </a:prstGeom>
        </p:spPr>
        <p:txBody>
          <a:bodyPr lIns="0" tIns="0" rIns="0" bIns="0" rtlCol="0" anchor="t">
            <a:spAutoFit/>
          </a:bodyPr>
          <a:lstStyle/>
          <a:p>
            <a:pPr algn="l">
              <a:lnSpc>
                <a:spcPts val="7200"/>
              </a:lnSpc>
            </a:pPr>
            <a:r>
              <a:rPr lang="en-US" sz="6000">
                <a:solidFill>
                  <a:srgbClr val="363E59"/>
                </a:solidFill>
                <a:latin typeface="#9Slide05 ViceroyJF"/>
                <a:ea typeface="#9Slide05 ViceroyJF"/>
                <a:cs typeface="#9Slide05 ViceroyJF"/>
                <a:sym typeface="#9Slide05 ViceroyJF"/>
              </a:rPr>
              <a:t>Nay xa cách lòng tôi luôn tưởng nhớ </a:t>
            </a:r>
          </a:p>
          <a:p>
            <a:pPr algn="l">
              <a:lnSpc>
                <a:spcPts val="7200"/>
              </a:lnSpc>
            </a:pPr>
            <a:r>
              <a:rPr lang="en-US" sz="6000">
                <a:solidFill>
                  <a:srgbClr val="363E59"/>
                </a:solidFill>
                <a:latin typeface="#9Slide05 ViceroyJF"/>
                <a:ea typeface="#9Slide05 ViceroyJF"/>
                <a:cs typeface="#9Slide05 ViceroyJF"/>
                <a:sym typeface="#9Slide05 ViceroyJF"/>
              </a:rPr>
              <a:t>Màu nước xanh, cá bạc, chiếc buồm vôi </a:t>
            </a:r>
          </a:p>
          <a:p>
            <a:pPr algn="l">
              <a:lnSpc>
                <a:spcPts val="7200"/>
              </a:lnSpc>
            </a:pPr>
            <a:r>
              <a:rPr lang="en-US" sz="6000">
                <a:solidFill>
                  <a:srgbClr val="363E59"/>
                </a:solidFill>
                <a:latin typeface="#9Slide05 ViceroyJF"/>
                <a:ea typeface="#9Slide05 ViceroyJF"/>
                <a:cs typeface="#9Slide05 ViceroyJF"/>
                <a:sym typeface="#9Slide05 ViceroyJF"/>
              </a:rPr>
              <a:t>Thoáng con thuyền rẽ sóng chạy ra khơi </a:t>
            </a:r>
          </a:p>
          <a:p>
            <a:pPr algn="l">
              <a:lnSpc>
                <a:spcPts val="7200"/>
              </a:lnSpc>
            </a:pPr>
            <a:r>
              <a:rPr lang="en-US" sz="6000">
                <a:solidFill>
                  <a:srgbClr val="363E59"/>
                </a:solidFill>
                <a:latin typeface="#9Slide05 ViceroyJF"/>
                <a:ea typeface="#9Slide05 ViceroyJF"/>
                <a:cs typeface="#9Slide05 ViceroyJF"/>
                <a:sym typeface="#9Slide05 ViceroyJF"/>
              </a:rPr>
              <a:t>Tôi thấy nhớ cái mùi nồng mặn quá!</a:t>
            </a:r>
          </a:p>
          <a:p>
            <a:pPr algn="l">
              <a:lnSpc>
                <a:spcPts val="7200"/>
              </a:lnSpc>
            </a:pPr>
            <a:endParaRPr lang="en-US" sz="6000">
              <a:solidFill>
                <a:srgbClr val="363E59"/>
              </a:solidFill>
              <a:latin typeface="#9Slide05 ViceroyJF"/>
              <a:ea typeface="#9Slide05 ViceroyJF"/>
              <a:cs typeface="#9Slide05 ViceroyJF"/>
              <a:sym typeface="#9Slide05 ViceroyJF"/>
            </a:endParaRPr>
          </a:p>
        </p:txBody>
      </p:sp>
      <p:sp>
        <p:nvSpPr>
          <p:cNvPr id="10" name="TextBox 10"/>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grpSp>
        <p:nvGrpSpPr>
          <p:cNvPr id="11" name="Group 11"/>
          <p:cNvGrpSpPr/>
          <p:nvPr/>
        </p:nvGrpSpPr>
        <p:grpSpPr>
          <a:xfrm>
            <a:off x="8166829" y="9038999"/>
            <a:ext cx="3283662" cy="845642"/>
            <a:chOff x="0" y="0"/>
            <a:chExt cx="864833" cy="222720"/>
          </a:xfrm>
        </p:grpSpPr>
        <p:sp>
          <p:nvSpPr>
            <p:cNvPr id="12" name="Freeform 12"/>
            <p:cNvSpPr/>
            <p:nvPr/>
          </p:nvSpPr>
          <p:spPr>
            <a:xfrm>
              <a:off x="0" y="0"/>
              <a:ext cx="864833" cy="222720"/>
            </a:xfrm>
            <a:custGeom>
              <a:avLst/>
              <a:gdLst/>
              <a:ahLst/>
              <a:cxnLst/>
              <a:rect l="l" t="t" r="r" b="b"/>
              <a:pathLst>
                <a:path w="864833" h="222720">
                  <a:moveTo>
                    <a:pt x="111360" y="0"/>
                  </a:moveTo>
                  <a:lnTo>
                    <a:pt x="753473" y="0"/>
                  </a:lnTo>
                  <a:cubicBezTo>
                    <a:pt x="814975" y="0"/>
                    <a:pt x="864833" y="49858"/>
                    <a:pt x="864833" y="111360"/>
                  </a:cubicBezTo>
                  <a:lnTo>
                    <a:pt x="864833" y="111360"/>
                  </a:lnTo>
                  <a:cubicBezTo>
                    <a:pt x="864833" y="172863"/>
                    <a:pt x="814975" y="222720"/>
                    <a:pt x="753473" y="222720"/>
                  </a:cubicBezTo>
                  <a:lnTo>
                    <a:pt x="111360" y="222720"/>
                  </a:lnTo>
                  <a:cubicBezTo>
                    <a:pt x="49858" y="222720"/>
                    <a:pt x="0" y="172863"/>
                    <a:pt x="0" y="111360"/>
                  </a:cubicBezTo>
                  <a:lnTo>
                    <a:pt x="0" y="111360"/>
                  </a:lnTo>
                  <a:cubicBezTo>
                    <a:pt x="0" y="49858"/>
                    <a:pt x="49858" y="0"/>
                    <a:pt x="111360" y="0"/>
                  </a:cubicBezTo>
                  <a:close/>
                </a:path>
              </a:pathLst>
            </a:custGeom>
            <a:solidFill>
              <a:srgbClr val="FFFFFF"/>
            </a:solidFill>
          </p:spPr>
          <p:txBody>
            <a:bodyPr/>
            <a:lstStyle/>
            <a:p>
              <a:endParaRPr lang="en-US"/>
            </a:p>
          </p:txBody>
        </p:sp>
        <p:sp>
          <p:nvSpPr>
            <p:cNvPr id="13" name="TextBox 13"/>
            <p:cNvSpPr txBox="1"/>
            <p:nvPr/>
          </p:nvSpPr>
          <p:spPr>
            <a:xfrm>
              <a:off x="0" y="-85725"/>
              <a:ext cx="864833" cy="308445"/>
            </a:xfrm>
            <a:prstGeom prst="rect">
              <a:avLst/>
            </a:prstGeom>
          </p:spPr>
          <p:txBody>
            <a:bodyPr lIns="50800" tIns="50800" rIns="50800" bIns="50800" rtlCol="0" anchor="ctr"/>
            <a:lstStyle/>
            <a:p>
              <a:pPr algn="ctr">
                <a:lnSpc>
                  <a:spcPts val="5600"/>
                </a:lnSpc>
              </a:pPr>
              <a:r>
                <a:rPr lang="en-US" sz="4000" b="1">
                  <a:solidFill>
                    <a:srgbClr val="E98024"/>
                  </a:solidFill>
                  <a:latin typeface="Roboto Condensed Bold"/>
                  <a:ea typeface="Roboto Condensed Bold"/>
                  <a:cs typeface="Roboto Condensed Bold"/>
                  <a:sym typeface="Roboto Condensed Bold"/>
                </a:rPr>
                <a:t>Tình cảm</a:t>
              </a:r>
            </a:p>
          </p:txBody>
        </p:sp>
      </p:grpSp>
      <p:grpSp>
        <p:nvGrpSpPr>
          <p:cNvPr id="14" name="Group 14"/>
          <p:cNvGrpSpPr/>
          <p:nvPr/>
        </p:nvGrpSpPr>
        <p:grpSpPr>
          <a:xfrm>
            <a:off x="12271704" y="4670931"/>
            <a:ext cx="2669744" cy="848325"/>
            <a:chOff x="0" y="0"/>
            <a:chExt cx="703143" cy="223427"/>
          </a:xfrm>
        </p:grpSpPr>
        <p:sp>
          <p:nvSpPr>
            <p:cNvPr id="15" name="Freeform 15"/>
            <p:cNvSpPr/>
            <p:nvPr/>
          </p:nvSpPr>
          <p:spPr>
            <a:xfrm>
              <a:off x="0" y="0"/>
              <a:ext cx="703143" cy="223427"/>
            </a:xfrm>
            <a:custGeom>
              <a:avLst/>
              <a:gdLst/>
              <a:ahLst/>
              <a:cxnLst/>
              <a:rect l="l" t="t" r="r" b="b"/>
              <a:pathLst>
                <a:path w="703143" h="223427">
                  <a:moveTo>
                    <a:pt x="0" y="0"/>
                  </a:moveTo>
                  <a:lnTo>
                    <a:pt x="703143" y="0"/>
                  </a:lnTo>
                  <a:lnTo>
                    <a:pt x="703143" y="223427"/>
                  </a:lnTo>
                  <a:lnTo>
                    <a:pt x="0" y="223427"/>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16" name="TextBox 16"/>
            <p:cNvSpPr txBox="1"/>
            <p:nvPr/>
          </p:nvSpPr>
          <p:spPr>
            <a:xfrm>
              <a:off x="0" y="0"/>
              <a:ext cx="703143" cy="223427"/>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1243953" y="1681233"/>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c. Nỗi nhớ quê hương của tác giả</a:t>
            </a:r>
          </a:p>
        </p:txBody>
      </p:sp>
      <p:grpSp>
        <p:nvGrpSpPr>
          <p:cNvPr id="19" name="Group 19"/>
          <p:cNvGrpSpPr/>
          <p:nvPr/>
        </p:nvGrpSpPr>
        <p:grpSpPr>
          <a:xfrm>
            <a:off x="7189658" y="4719338"/>
            <a:ext cx="1954342" cy="681615"/>
            <a:chOff x="0" y="0"/>
            <a:chExt cx="514724" cy="179520"/>
          </a:xfrm>
        </p:grpSpPr>
        <p:sp>
          <p:nvSpPr>
            <p:cNvPr id="20" name="Freeform 20"/>
            <p:cNvSpPr/>
            <p:nvPr/>
          </p:nvSpPr>
          <p:spPr>
            <a:xfrm>
              <a:off x="0" y="0"/>
              <a:ext cx="514724" cy="179520"/>
            </a:xfrm>
            <a:custGeom>
              <a:avLst/>
              <a:gdLst/>
              <a:ahLst/>
              <a:cxnLst/>
              <a:rect l="l" t="t" r="r" b="b"/>
              <a:pathLst>
                <a:path w="514724" h="179520">
                  <a:moveTo>
                    <a:pt x="0" y="0"/>
                  </a:moveTo>
                  <a:lnTo>
                    <a:pt x="514724" y="0"/>
                  </a:lnTo>
                  <a:lnTo>
                    <a:pt x="514724" y="179520"/>
                  </a:lnTo>
                  <a:lnTo>
                    <a:pt x="0" y="179520"/>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21" name="TextBox 21"/>
            <p:cNvSpPr txBox="1"/>
            <p:nvPr/>
          </p:nvSpPr>
          <p:spPr>
            <a:xfrm>
              <a:off x="0" y="0"/>
              <a:ext cx="514724" cy="179520"/>
            </a:xfrm>
            <a:prstGeom prst="rect">
              <a:avLst/>
            </a:prstGeom>
          </p:spPr>
          <p:txBody>
            <a:bodyPr lIns="50800" tIns="50800" rIns="50800" bIns="50800" rtlCol="0" anchor="ctr"/>
            <a:lstStyle/>
            <a:p>
              <a:pPr algn="ctr">
                <a:lnSpc>
                  <a:spcPts val="2310"/>
                </a:lnSpc>
              </a:pPr>
              <a:endParaRPr/>
            </a:p>
          </p:txBody>
        </p:sp>
      </p:grpSp>
      <p:grpSp>
        <p:nvGrpSpPr>
          <p:cNvPr id="22" name="Group 22"/>
          <p:cNvGrpSpPr/>
          <p:nvPr/>
        </p:nvGrpSpPr>
        <p:grpSpPr>
          <a:xfrm>
            <a:off x="7523999" y="5681181"/>
            <a:ext cx="7852984" cy="703374"/>
            <a:chOff x="0" y="0"/>
            <a:chExt cx="2068276" cy="185251"/>
          </a:xfrm>
        </p:grpSpPr>
        <p:sp>
          <p:nvSpPr>
            <p:cNvPr id="23" name="Freeform 23"/>
            <p:cNvSpPr/>
            <p:nvPr/>
          </p:nvSpPr>
          <p:spPr>
            <a:xfrm>
              <a:off x="0" y="0"/>
              <a:ext cx="2068275" cy="185251"/>
            </a:xfrm>
            <a:custGeom>
              <a:avLst/>
              <a:gdLst/>
              <a:ahLst/>
              <a:cxnLst/>
              <a:rect l="l" t="t" r="r" b="b"/>
              <a:pathLst>
                <a:path w="2068275" h="185251">
                  <a:moveTo>
                    <a:pt x="0" y="0"/>
                  </a:moveTo>
                  <a:lnTo>
                    <a:pt x="2068275" y="0"/>
                  </a:lnTo>
                  <a:lnTo>
                    <a:pt x="2068275" y="185251"/>
                  </a:lnTo>
                  <a:lnTo>
                    <a:pt x="0" y="185251"/>
                  </a:lnTo>
                  <a:close/>
                </a:path>
              </a:pathLst>
            </a:custGeom>
            <a:solidFill>
              <a:srgbClr val="000000">
                <a:alpha val="0"/>
              </a:srgbClr>
            </a:solidFill>
            <a:ln w="57150" cap="sq">
              <a:solidFill>
                <a:srgbClr val="4A181B"/>
              </a:solidFill>
              <a:prstDash val="solid"/>
              <a:miter/>
            </a:ln>
          </p:spPr>
          <p:txBody>
            <a:bodyPr/>
            <a:lstStyle/>
            <a:p>
              <a:endParaRPr lang="en-US"/>
            </a:p>
          </p:txBody>
        </p:sp>
        <p:sp>
          <p:nvSpPr>
            <p:cNvPr id="24" name="TextBox 24"/>
            <p:cNvSpPr txBox="1"/>
            <p:nvPr/>
          </p:nvSpPr>
          <p:spPr>
            <a:xfrm>
              <a:off x="0" y="0"/>
              <a:ext cx="2068276" cy="185251"/>
            </a:xfrm>
            <a:prstGeom prst="rect">
              <a:avLst/>
            </a:prstGeom>
          </p:spPr>
          <p:txBody>
            <a:bodyPr lIns="50800" tIns="50800" rIns="50800" bIns="50800" rtlCol="0" anchor="ctr"/>
            <a:lstStyle/>
            <a:p>
              <a:pPr algn="ctr">
                <a:lnSpc>
                  <a:spcPts val="2310"/>
                </a:lnSpc>
              </a:pPr>
              <a:endParaRPr/>
            </a:p>
          </p:txBody>
        </p:sp>
      </p:grpSp>
      <p:grpSp>
        <p:nvGrpSpPr>
          <p:cNvPr id="25" name="Group 25"/>
          <p:cNvGrpSpPr/>
          <p:nvPr/>
        </p:nvGrpSpPr>
        <p:grpSpPr>
          <a:xfrm>
            <a:off x="10130448" y="7537080"/>
            <a:ext cx="5246535" cy="641667"/>
            <a:chOff x="0" y="0"/>
            <a:chExt cx="1381803" cy="168999"/>
          </a:xfrm>
        </p:grpSpPr>
        <p:sp>
          <p:nvSpPr>
            <p:cNvPr id="26" name="Freeform 26"/>
            <p:cNvSpPr/>
            <p:nvPr/>
          </p:nvSpPr>
          <p:spPr>
            <a:xfrm>
              <a:off x="0" y="0"/>
              <a:ext cx="1381803" cy="168999"/>
            </a:xfrm>
            <a:custGeom>
              <a:avLst/>
              <a:gdLst/>
              <a:ahLst/>
              <a:cxnLst/>
              <a:rect l="l" t="t" r="r" b="b"/>
              <a:pathLst>
                <a:path w="1381803" h="168999">
                  <a:moveTo>
                    <a:pt x="0" y="0"/>
                  </a:moveTo>
                  <a:lnTo>
                    <a:pt x="1381803" y="0"/>
                  </a:lnTo>
                  <a:lnTo>
                    <a:pt x="1381803" y="168999"/>
                  </a:lnTo>
                  <a:lnTo>
                    <a:pt x="0" y="168999"/>
                  </a:lnTo>
                  <a:close/>
                </a:path>
              </a:pathLst>
            </a:custGeom>
            <a:solidFill>
              <a:srgbClr val="000000">
                <a:alpha val="0"/>
              </a:srgbClr>
            </a:solidFill>
            <a:ln w="57150" cap="sq">
              <a:solidFill>
                <a:srgbClr val="4A181B"/>
              </a:solidFill>
              <a:prstDash val="solid"/>
              <a:miter/>
            </a:ln>
          </p:spPr>
          <p:txBody>
            <a:bodyPr/>
            <a:lstStyle/>
            <a:p>
              <a:endParaRPr lang="en-US"/>
            </a:p>
          </p:txBody>
        </p:sp>
        <p:sp>
          <p:nvSpPr>
            <p:cNvPr id="27" name="TextBox 27"/>
            <p:cNvSpPr txBox="1"/>
            <p:nvPr/>
          </p:nvSpPr>
          <p:spPr>
            <a:xfrm>
              <a:off x="0" y="0"/>
              <a:ext cx="1381803" cy="168999"/>
            </a:xfrm>
            <a:prstGeom prst="rect">
              <a:avLst/>
            </a:prstGeom>
          </p:spPr>
          <p:txBody>
            <a:bodyPr lIns="50800" tIns="50800" rIns="50800" bIns="50800" rtlCol="0" anchor="ctr"/>
            <a:lstStyle/>
            <a:p>
              <a:pPr algn="ctr">
                <a:lnSpc>
                  <a:spcPts val="2310"/>
                </a:lnSpc>
              </a:pPr>
              <a:endParaRPr/>
            </a:p>
          </p:txBody>
        </p:sp>
      </p:grpSp>
      <p:grpSp>
        <p:nvGrpSpPr>
          <p:cNvPr id="28" name="Group 28"/>
          <p:cNvGrpSpPr/>
          <p:nvPr/>
        </p:nvGrpSpPr>
        <p:grpSpPr>
          <a:xfrm>
            <a:off x="8090265" y="7330423"/>
            <a:ext cx="1053735" cy="848325"/>
            <a:chOff x="0" y="0"/>
            <a:chExt cx="277527" cy="223427"/>
          </a:xfrm>
        </p:grpSpPr>
        <p:sp>
          <p:nvSpPr>
            <p:cNvPr id="29" name="Freeform 29"/>
            <p:cNvSpPr/>
            <p:nvPr/>
          </p:nvSpPr>
          <p:spPr>
            <a:xfrm>
              <a:off x="0" y="0"/>
              <a:ext cx="277527" cy="223427"/>
            </a:xfrm>
            <a:custGeom>
              <a:avLst/>
              <a:gdLst/>
              <a:ahLst/>
              <a:cxnLst/>
              <a:rect l="l" t="t" r="r" b="b"/>
              <a:pathLst>
                <a:path w="277527" h="223427">
                  <a:moveTo>
                    <a:pt x="0" y="0"/>
                  </a:moveTo>
                  <a:lnTo>
                    <a:pt x="277527" y="0"/>
                  </a:lnTo>
                  <a:lnTo>
                    <a:pt x="277527" y="223427"/>
                  </a:lnTo>
                  <a:lnTo>
                    <a:pt x="0" y="223427"/>
                  </a:lnTo>
                  <a:close/>
                </a:path>
              </a:pathLst>
            </a:custGeom>
            <a:solidFill>
              <a:srgbClr val="000000">
                <a:alpha val="0"/>
              </a:srgbClr>
            </a:solidFill>
            <a:ln w="57150" cap="sq">
              <a:solidFill>
                <a:srgbClr val="E98024"/>
              </a:solidFill>
              <a:prstDash val="solid"/>
              <a:miter/>
            </a:ln>
          </p:spPr>
          <p:txBody>
            <a:bodyPr/>
            <a:lstStyle/>
            <a:p>
              <a:endParaRPr lang="en-US"/>
            </a:p>
          </p:txBody>
        </p:sp>
        <p:sp>
          <p:nvSpPr>
            <p:cNvPr id="30" name="TextBox 30"/>
            <p:cNvSpPr txBox="1"/>
            <p:nvPr/>
          </p:nvSpPr>
          <p:spPr>
            <a:xfrm>
              <a:off x="0" y="0"/>
              <a:ext cx="277527" cy="223427"/>
            </a:xfrm>
            <a:prstGeom prst="rect">
              <a:avLst/>
            </a:prstGeom>
          </p:spPr>
          <p:txBody>
            <a:bodyPr lIns="50800" tIns="50800" rIns="50800" bIns="50800" rtlCol="0" anchor="ctr"/>
            <a:lstStyle/>
            <a:p>
              <a:pPr algn="ctr">
                <a:lnSpc>
                  <a:spcPts val="2310"/>
                </a:lnSpc>
              </a:pPr>
              <a:endParaRPr/>
            </a:p>
          </p:txBody>
        </p:sp>
      </p:grpSp>
      <p:grpSp>
        <p:nvGrpSpPr>
          <p:cNvPr id="31" name="Group 31"/>
          <p:cNvGrpSpPr/>
          <p:nvPr/>
        </p:nvGrpSpPr>
        <p:grpSpPr>
          <a:xfrm>
            <a:off x="7738468" y="6500305"/>
            <a:ext cx="2811063" cy="714368"/>
            <a:chOff x="0" y="0"/>
            <a:chExt cx="740362" cy="188146"/>
          </a:xfrm>
        </p:grpSpPr>
        <p:sp>
          <p:nvSpPr>
            <p:cNvPr id="32" name="Freeform 32"/>
            <p:cNvSpPr/>
            <p:nvPr/>
          </p:nvSpPr>
          <p:spPr>
            <a:xfrm>
              <a:off x="0" y="0"/>
              <a:ext cx="740362" cy="188146"/>
            </a:xfrm>
            <a:custGeom>
              <a:avLst/>
              <a:gdLst/>
              <a:ahLst/>
              <a:cxnLst/>
              <a:rect l="l" t="t" r="r" b="b"/>
              <a:pathLst>
                <a:path w="740362" h="188146">
                  <a:moveTo>
                    <a:pt x="0" y="0"/>
                  </a:moveTo>
                  <a:lnTo>
                    <a:pt x="740362" y="0"/>
                  </a:lnTo>
                  <a:lnTo>
                    <a:pt x="740362" y="188146"/>
                  </a:lnTo>
                  <a:lnTo>
                    <a:pt x="0" y="188146"/>
                  </a:lnTo>
                  <a:close/>
                </a:path>
              </a:pathLst>
            </a:custGeom>
            <a:solidFill>
              <a:srgbClr val="000000">
                <a:alpha val="0"/>
              </a:srgbClr>
            </a:solidFill>
            <a:ln w="57150" cap="sq">
              <a:solidFill>
                <a:srgbClr val="4A181B"/>
              </a:solidFill>
              <a:prstDash val="solid"/>
              <a:miter/>
            </a:ln>
          </p:spPr>
          <p:txBody>
            <a:bodyPr/>
            <a:lstStyle/>
            <a:p>
              <a:endParaRPr lang="en-US"/>
            </a:p>
          </p:txBody>
        </p:sp>
        <p:sp>
          <p:nvSpPr>
            <p:cNvPr id="33" name="TextBox 33"/>
            <p:cNvSpPr txBox="1"/>
            <p:nvPr/>
          </p:nvSpPr>
          <p:spPr>
            <a:xfrm>
              <a:off x="0" y="0"/>
              <a:ext cx="740362" cy="188146"/>
            </a:xfrm>
            <a:prstGeom prst="rect">
              <a:avLst/>
            </a:prstGeom>
          </p:spPr>
          <p:txBody>
            <a:bodyPr lIns="50800" tIns="50800" rIns="50800" bIns="50800" rtlCol="0" anchor="ctr"/>
            <a:lstStyle/>
            <a:p>
              <a:pPr algn="ctr">
                <a:lnSpc>
                  <a:spcPts val="2310"/>
                </a:lnSpc>
              </a:pPr>
              <a:endParaRPr/>
            </a:p>
          </p:txBody>
        </p:sp>
      </p:grpSp>
      <p:grpSp>
        <p:nvGrpSpPr>
          <p:cNvPr id="34" name="Group 34"/>
          <p:cNvGrpSpPr/>
          <p:nvPr/>
        </p:nvGrpSpPr>
        <p:grpSpPr>
          <a:xfrm>
            <a:off x="11703086" y="9038999"/>
            <a:ext cx="3283662" cy="845642"/>
            <a:chOff x="0" y="0"/>
            <a:chExt cx="864833" cy="222720"/>
          </a:xfrm>
        </p:grpSpPr>
        <p:sp>
          <p:nvSpPr>
            <p:cNvPr id="35" name="Freeform 35"/>
            <p:cNvSpPr/>
            <p:nvPr/>
          </p:nvSpPr>
          <p:spPr>
            <a:xfrm>
              <a:off x="0" y="0"/>
              <a:ext cx="864833" cy="222720"/>
            </a:xfrm>
            <a:custGeom>
              <a:avLst/>
              <a:gdLst/>
              <a:ahLst/>
              <a:cxnLst/>
              <a:rect l="l" t="t" r="r" b="b"/>
              <a:pathLst>
                <a:path w="864833" h="222720">
                  <a:moveTo>
                    <a:pt x="111360" y="0"/>
                  </a:moveTo>
                  <a:lnTo>
                    <a:pt x="753473" y="0"/>
                  </a:lnTo>
                  <a:cubicBezTo>
                    <a:pt x="814975" y="0"/>
                    <a:pt x="864833" y="49858"/>
                    <a:pt x="864833" y="111360"/>
                  </a:cubicBezTo>
                  <a:lnTo>
                    <a:pt x="864833" y="111360"/>
                  </a:lnTo>
                  <a:cubicBezTo>
                    <a:pt x="864833" y="172863"/>
                    <a:pt x="814975" y="222720"/>
                    <a:pt x="753473" y="222720"/>
                  </a:cubicBezTo>
                  <a:lnTo>
                    <a:pt x="111360" y="222720"/>
                  </a:lnTo>
                  <a:cubicBezTo>
                    <a:pt x="49858" y="222720"/>
                    <a:pt x="0" y="172863"/>
                    <a:pt x="0" y="111360"/>
                  </a:cubicBezTo>
                  <a:lnTo>
                    <a:pt x="0" y="111360"/>
                  </a:lnTo>
                  <a:cubicBezTo>
                    <a:pt x="0" y="49858"/>
                    <a:pt x="49858" y="0"/>
                    <a:pt x="111360" y="0"/>
                  </a:cubicBezTo>
                  <a:close/>
                </a:path>
              </a:pathLst>
            </a:custGeom>
            <a:solidFill>
              <a:srgbClr val="FFFFFF"/>
            </a:solidFill>
          </p:spPr>
          <p:txBody>
            <a:bodyPr/>
            <a:lstStyle/>
            <a:p>
              <a:endParaRPr lang="en-US"/>
            </a:p>
          </p:txBody>
        </p:sp>
        <p:sp>
          <p:nvSpPr>
            <p:cNvPr id="36" name="TextBox 36"/>
            <p:cNvSpPr txBox="1"/>
            <p:nvPr/>
          </p:nvSpPr>
          <p:spPr>
            <a:xfrm>
              <a:off x="0" y="-85725"/>
              <a:ext cx="864833" cy="308445"/>
            </a:xfrm>
            <a:prstGeom prst="rect">
              <a:avLst/>
            </a:prstGeom>
          </p:spPr>
          <p:txBody>
            <a:bodyPr lIns="50800" tIns="50800" rIns="50800" bIns="50800" rtlCol="0" anchor="ctr"/>
            <a:lstStyle/>
            <a:p>
              <a:pPr algn="ctr">
                <a:lnSpc>
                  <a:spcPts val="5600"/>
                </a:lnSpc>
              </a:pPr>
              <a:r>
                <a:rPr lang="en-US" sz="4000" b="1">
                  <a:solidFill>
                    <a:srgbClr val="422C06"/>
                  </a:solidFill>
                  <a:latin typeface="Roboto Condensed Bold"/>
                  <a:ea typeface="Roboto Condensed Bold"/>
                  <a:cs typeface="Roboto Condensed Bold"/>
                  <a:sym typeface="Roboto Condensed Bold"/>
                </a:rPr>
                <a:t>Hình ảnh</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3855893" y="1936147"/>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c. Nỗi nhớ quê hương của tác giả</a:t>
            </a:r>
          </a:p>
        </p:txBody>
      </p:sp>
      <p:sp>
        <p:nvSpPr>
          <p:cNvPr id="7" name="TextBox 7"/>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8" name="TextBox 8"/>
          <p:cNvSpPr txBox="1"/>
          <p:nvPr/>
        </p:nvSpPr>
        <p:spPr>
          <a:xfrm>
            <a:off x="5704357" y="3904641"/>
            <a:ext cx="11305042" cy="3714750"/>
          </a:xfrm>
          <a:prstGeom prst="rect">
            <a:avLst/>
          </a:prstGeom>
        </p:spPr>
        <p:txBody>
          <a:bodyPr lIns="0" tIns="0" rIns="0" bIns="0" rtlCol="0" anchor="t">
            <a:spAutoFit/>
          </a:bodyPr>
          <a:lstStyle/>
          <a:p>
            <a:pPr algn="just">
              <a:lnSpc>
                <a:spcPts val="5850"/>
              </a:lnSpc>
            </a:pPr>
            <a:r>
              <a:rPr lang="en-US" sz="4500">
                <a:solidFill>
                  <a:srgbClr val="000000"/>
                </a:solidFill>
                <a:latin typeface="Roboto Condensed"/>
                <a:ea typeface="Roboto Condensed"/>
                <a:cs typeface="Roboto Condensed"/>
                <a:sym typeface="Roboto Condensed"/>
              </a:rPr>
              <a:t>- “</a:t>
            </a:r>
            <a:r>
              <a:rPr lang="en-US" sz="4500" i="1">
                <a:solidFill>
                  <a:srgbClr val="000000"/>
                </a:solidFill>
                <a:latin typeface="Roboto Condensed Italics"/>
                <a:ea typeface="Roboto Condensed Italics"/>
                <a:cs typeface="Roboto Condensed Italics"/>
                <a:sym typeface="Roboto Condensed Italics"/>
              </a:rPr>
              <a:t>luôn tưởng nhớ</a:t>
            </a:r>
            <a:r>
              <a:rPr lang="en-US" sz="4500">
                <a:solidFill>
                  <a:srgbClr val="000000"/>
                </a:solidFill>
                <a:latin typeface="Roboto Condensed"/>
                <a:ea typeface="Roboto Condensed"/>
                <a:cs typeface="Roboto Condensed"/>
                <a:sym typeface="Roboto Condensed"/>
              </a:rPr>
              <a:t>”: nỗi nhớ thường trực</a:t>
            </a:r>
          </a:p>
          <a:p>
            <a:pPr algn="just">
              <a:lnSpc>
                <a:spcPts val="5850"/>
              </a:lnSpc>
            </a:pPr>
            <a:r>
              <a:rPr lang="en-US" sz="4500">
                <a:solidFill>
                  <a:srgbClr val="000000"/>
                </a:solidFill>
                <a:latin typeface="Roboto Condensed"/>
                <a:ea typeface="Roboto Condensed"/>
                <a:cs typeface="Roboto Condensed"/>
                <a:sym typeface="Roboto Condensed"/>
              </a:rPr>
              <a:t>+ màu nước xanh</a:t>
            </a:r>
          </a:p>
          <a:p>
            <a:pPr algn="just">
              <a:lnSpc>
                <a:spcPts val="5850"/>
              </a:lnSpc>
            </a:pPr>
            <a:r>
              <a:rPr lang="en-US" sz="4500">
                <a:solidFill>
                  <a:srgbClr val="000000"/>
                </a:solidFill>
                <a:latin typeface="Roboto Condensed"/>
                <a:ea typeface="Roboto Condensed"/>
                <a:cs typeface="Roboto Condensed"/>
                <a:sym typeface="Roboto Condensed"/>
              </a:rPr>
              <a:t>+ màu cá bạc</a:t>
            </a:r>
          </a:p>
          <a:p>
            <a:pPr algn="just">
              <a:lnSpc>
                <a:spcPts val="5850"/>
              </a:lnSpc>
            </a:pPr>
            <a:r>
              <a:rPr lang="en-US" sz="4500">
                <a:solidFill>
                  <a:srgbClr val="000000"/>
                </a:solidFill>
                <a:latin typeface="Roboto Condensed"/>
                <a:ea typeface="Roboto Condensed"/>
                <a:cs typeface="Roboto Condensed"/>
                <a:sym typeface="Roboto Condensed"/>
              </a:rPr>
              <a:t>+ cánh buồm vôi</a:t>
            </a:r>
          </a:p>
          <a:p>
            <a:pPr algn="just">
              <a:lnSpc>
                <a:spcPts val="5850"/>
              </a:lnSpc>
            </a:pPr>
            <a:r>
              <a:rPr lang="en-US" sz="4500">
                <a:solidFill>
                  <a:srgbClr val="000000"/>
                </a:solidFill>
                <a:latin typeface="Roboto Condensed"/>
                <a:ea typeface="Roboto Condensed"/>
                <a:cs typeface="Roboto Condensed"/>
                <a:sym typeface="Roboto Condensed"/>
              </a:rPr>
              <a:t>+ mùi nồng mặn của biển quê hương</a:t>
            </a:r>
          </a:p>
        </p:txBody>
      </p:sp>
      <p:sp>
        <p:nvSpPr>
          <p:cNvPr id="9" name="Freeform 9"/>
          <p:cNvSpPr/>
          <p:nvPr/>
        </p:nvSpPr>
        <p:spPr>
          <a:xfrm flipV="1">
            <a:off x="6920843" y="8567743"/>
            <a:ext cx="1028700" cy="1213805"/>
          </a:xfrm>
          <a:custGeom>
            <a:avLst/>
            <a:gdLst/>
            <a:ahLst/>
            <a:cxnLst/>
            <a:rect l="l" t="t" r="r" b="b"/>
            <a:pathLst>
              <a:path w="1028700" h="1213805">
                <a:moveTo>
                  <a:pt x="0" y="1213805"/>
                </a:moveTo>
                <a:lnTo>
                  <a:pt x="1028700" y="1213805"/>
                </a:lnTo>
                <a:lnTo>
                  <a:pt x="1028700" y="0"/>
                </a:lnTo>
                <a:lnTo>
                  <a:pt x="0" y="0"/>
                </a:lnTo>
                <a:lnTo>
                  <a:pt x="0" y="1213805"/>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3515375" y="1936147"/>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c. Nỗi nhớ quê hương của tác giả</a:t>
            </a:r>
          </a:p>
        </p:txBody>
      </p:sp>
      <p:sp>
        <p:nvSpPr>
          <p:cNvPr id="7" name="TextBox 7"/>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8" name="TextBox 8"/>
          <p:cNvSpPr txBox="1"/>
          <p:nvPr/>
        </p:nvSpPr>
        <p:spPr>
          <a:xfrm>
            <a:off x="5704357" y="3783504"/>
            <a:ext cx="11305042" cy="4457700"/>
          </a:xfrm>
          <a:prstGeom prst="rect">
            <a:avLst/>
          </a:prstGeom>
        </p:spPr>
        <p:txBody>
          <a:bodyPr lIns="0" tIns="0" rIns="0" bIns="0" rtlCol="0" anchor="t">
            <a:spAutoFit/>
          </a:bodyPr>
          <a:lstStyle/>
          <a:p>
            <a:pPr algn="just">
              <a:lnSpc>
                <a:spcPts val="5850"/>
              </a:lnSpc>
            </a:pPr>
            <a:r>
              <a:rPr lang="en-US" sz="4500">
                <a:solidFill>
                  <a:srgbClr val="000000"/>
                </a:solidFill>
                <a:latin typeface="Roboto Condensed"/>
                <a:ea typeface="Roboto Condensed"/>
                <a:cs typeface="Roboto Condensed"/>
                <a:sym typeface="Roboto Condensed"/>
              </a:rPr>
              <a:t>- Hình ảnh con thuyền (hình ảnh tưởng tượng, mà cũng có thể là hình ảnh trong hiện thực)</a:t>
            </a:r>
          </a:p>
          <a:p>
            <a:pPr algn="just">
              <a:lnSpc>
                <a:spcPts val="5850"/>
              </a:lnSpc>
            </a:pPr>
            <a:r>
              <a:rPr lang="en-US" sz="4500">
                <a:solidFill>
                  <a:srgbClr val="000000"/>
                </a:solidFill>
                <a:latin typeface="Roboto Condensed"/>
                <a:ea typeface="Roboto Condensed"/>
                <a:cs typeface="Roboto Condensed"/>
                <a:sym typeface="Roboto Condensed"/>
              </a:rPr>
              <a:t>- Câu thơ cảm thán: Tôi thấy nhớ cái mùi nồng mặn quá!</a:t>
            </a:r>
          </a:p>
          <a:p>
            <a:pPr algn="just">
              <a:lnSpc>
                <a:spcPts val="5850"/>
              </a:lnSpc>
            </a:pPr>
            <a:r>
              <a:rPr lang="en-US" sz="4500" b="1">
                <a:solidFill>
                  <a:srgbClr val="000000"/>
                </a:solidFill>
                <a:latin typeface="Roboto Condensed Bold"/>
                <a:ea typeface="Roboto Condensed Bold"/>
                <a:cs typeface="Roboto Condensed Bold"/>
                <a:sym typeface="Roboto Condensed Bold"/>
              </a:rPr>
              <a:t>=&gt; Nỗi nhớ da diết của nhà thơ.</a:t>
            </a:r>
          </a:p>
          <a:p>
            <a:pPr algn="just">
              <a:lnSpc>
                <a:spcPts val="5850"/>
              </a:lnSpc>
            </a:pPr>
            <a:endParaRPr lang="en-US" sz="4500" b="1">
              <a:solidFill>
                <a:srgbClr val="000000"/>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3855893" y="1918679"/>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c. Nỗi nhớ quê hương của tác giả</a:t>
            </a:r>
          </a:p>
        </p:txBody>
      </p:sp>
      <p:sp>
        <p:nvSpPr>
          <p:cNvPr id="7" name="TextBox 7"/>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8" name="TextBox 8"/>
          <p:cNvSpPr txBox="1"/>
          <p:nvPr/>
        </p:nvSpPr>
        <p:spPr>
          <a:xfrm>
            <a:off x="5486400" y="4451856"/>
            <a:ext cx="12177450" cy="4457700"/>
          </a:xfrm>
          <a:prstGeom prst="rect">
            <a:avLst/>
          </a:prstGeom>
        </p:spPr>
        <p:txBody>
          <a:bodyPr lIns="0" tIns="0" rIns="0" bIns="0" rtlCol="0" anchor="t">
            <a:spAutoFit/>
          </a:bodyPr>
          <a:lstStyle/>
          <a:p>
            <a:pPr algn="just">
              <a:lnSpc>
                <a:spcPts val="5850"/>
              </a:lnSpc>
            </a:pPr>
            <a:r>
              <a:rPr lang="en-US" sz="4500" b="1">
                <a:solidFill>
                  <a:srgbClr val="000000"/>
                </a:solidFill>
                <a:latin typeface="Roboto Condensed Bold"/>
                <a:ea typeface="Roboto Condensed Bold"/>
                <a:cs typeface="Roboto Condensed Bold"/>
                <a:sym typeface="Roboto Condensed Bold"/>
              </a:rPr>
              <a:t>Khi xa quê hương tác giả nhớ tất cả những gì quen thuộc, đặc trưng nơi mình sinh ra và lớn lên; nhớ màu nước, con thuyền, cá bạc, nhớ cả mùi vị mặn mòi của biển cả quê hương. Đây là nỗi nhớ da diết thể hiện tình yêu quê hương tha thiết, sâu sắc của tác giả.</a:t>
            </a:r>
          </a:p>
          <a:p>
            <a:pPr algn="just">
              <a:lnSpc>
                <a:spcPts val="5850"/>
              </a:lnSpc>
            </a:pPr>
            <a:endParaRPr lang="en-US" sz="4500" b="1">
              <a:solidFill>
                <a:srgbClr val="000000"/>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0100019" y="-318230"/>
            <a:ext cx="8266029" cy="8266029"/>
          </a:xfrm>
          <a:custGeom>
            <a:avLst/>
            <a:gdLst/>
            <a:ahLst/>
            <a:cxnLst/>
            <a:rect l="l" t="t" r="r" b="b"/>
            <a:pathLst>
              <a:path w="8266029" h="8266029">
                <a:moveTo>
                  <a:pt x="0" y="0"/>
                </a:moveTo>
                <a:lnTo>
                  <a:pt x="8266029" y="0"/>
                </a:lnTo>
                <a:lnTo>
                  <a:pt x="8266029" y="8266029"/>
                </a:lnTo>
                <a:lnTo>
                  <a:pt x="0" y="826602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356907"/>
            <a:ext cx="12781843" cy="1210311"/>
          </a:xfrm>
          <a:prstGeom prst="rect">
            <a:avLst/>
          </a:prstGeom>
        </p:spPr>
        <p:txBody>
          <a:bodyPr lIns="0" tIns="0" rIns="0" bIns="0" rtlCol="0" anchor="t">
            <a:spAutoFit/>
          </a:bodyPr>
          <a:lstStyle/>
          <a:p>
            <a:pPr algn="ctr">
              <a:lnSpc>
                <a:spcPts val="9939"/>
              </a:lnSpc>
            </a:pPr>
            <a:r>
              <a:rPr lang="en-US" sz="7099" b="1">
                <a:solidFill>
                  <a:srgbClr val="4A181B"/>
                </a:solidFill>
                <a:latin typeface="Fraunces Bold"/>
                <a:ea typeface="Fraunces Bold"/>
                <a:cs typeface="Fraunces Bold"/>
                <a:sym typeface="Fraunces Bold"/>
              </a:rPr>
              <a:t>I. TRI THỨC NGỮ VĂN</a:t>
            </a:r>
          </a:p>
        </p:txBody>
      </p:sp>
      <p:sp>
        <p:nvSpPr>
          <p:cNvPr id="5" name="Freeform 5"/>
          <p:cNvSpPr/>
          <p:nvPr/>
        </p:nvSpPr>
        <p:spPr>
          <a:xfrm>
            <a:off x="11450222" y="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254946" y="2213314"/>
            <a:ext cx="9406179" cy="3888740"/>
          </a:xfrm>
          <a:prstGeom prst="rect">
            <a:avLst/>
          </a:prstGeom>
        </p:spPr>
        <p:txBody>
          <a:bodyPr lIns="0" tIns="0" rIns="0" bIns="0" rtlCol="0" anchor="t">
            <a:spAutoFit/>
          </a:bodyPr>
          <a:lstStyle/>
          <a:p>
            <a:pPr marL="949959" lvl="1" indent="-474979" algn="just">
              <a:lnSpc>
                <a:spcPts val="6159"/>
              </a:lnSpc>
              <a:buFont typeface="Arial"/>
              <a:buChar char="•"/>
            </a:pPr>
            <a:r>
              <a:rPr lang="en-US" sz="4399">
                <a:solidFill>
                  <a:srgbClr val="363E59"/>
                </a:solidFill>
                <a:latin typeface="Roboto Condensed"/>
                <a:ea typeface="Roboto Condensed"/>
                <a:cs typeface="Roboto Condensed"/>
                <a:sym typeface="Roboto Condensed"/>
              </a:rPr>
              <a:t>HS hoạt động nhóm đôi, nhiệm vụ được chia theo 3 dãy bàn</a:t>
            </a:r>
          </a:p>
          <a:p>
            <a:pPr marL="949959" lvl="1" indent="-474979" algn="just">
              <a:lnSpc>
                <a:spcPts val="6159"/>
              </a:lnSpc>
              <a:buFont typeface="Arial"/>
              <a:buChar char="•"/>
            </a:pPr>
            <a:r>
              <a:rPr lang="en-US" sz="4399">
                <a:solidFill>
                  <a:srgbClr val="363E59"/>
                </a:solidFill>
                <a:latin typeface="Roboto Condensed"/>
                <a:ea typeface="Roboto Condensed"/>
                <a:cs typeface="Roboto Condensed"/>
                <a:sym typeface="Roboto Condensed"/>
              </a:rPr>
              <a:t>HS dựa vào kiến thức đã học và đọc Tri thức Ngữ Văn trong SGK tr.33; hãy hoàn thành PHT</a:t>
            </a:r>
          </a:p>
        </p:txBody>
      </p:sp>
      <p:sp>
        <p:nvSpPr>
          <p:cNvPr id="7" name="TextBox 7"/>
          <p:cNvSpPr txBox="1"/>
          <p:nvPr/>
        </p:nvSpPr>
        <p:spPr>
          <a:xfrm>
            <a:off x="1909252" y="7179310"/>
            <a:ext cx="16378748" cy="3107690"/>
          </a:xfrm>
          <a:prstGeom prst="rect">
            <a:avLst/>
          </a:prstGeom>
        </p:spPr>
        <p:txBody>
          <a:bodyPr lIns="0" tIns="0" rIns="0" bIns="0" rtlCol="0" anchor="t">
            <a:spAutoFit/>
          </a:bodyPr>
          <a:lstStyle/>
          <a:p>
            <a:pPr marL="949959" lvl="1" indent="-474979" algn="just">
              <a:lnSpc>
                <a:spcPts val="6159"/>
              </a:lnSpc>
              <a:buFont typeface="Arial"/>
              <a:buChar char="•"/>
            </a:pPr>
            <a:r>
              <a:rPr lang="en-US" sz="4399">
                <a:solidFill>
                  <a:srgbClr val="363E59"/>
                </a:solidFill>
                <a:latin typeface="Roboto Condensed"/>
                <a:ea typeface="Roboto Condensed"/>
                <a:cs typeface="Roboto Condensed"/>
                <a:sym typeface="Roboto Condensed"/>
              </a:rPr>
              <a:t>NV1 (dãy 1): Nêu đặc trưng của thơ tự do và thơ tám chữ.</a:t>
            </a:r>
          </a:p>
          <a:p>
            <a:pPr marL="949959" lvl="1" indent="-474979" algn="just">
              <a:lnSpc>
                <a:spcPts val="6159"/>
              </a:lnSpc>
              <a:buFont typeface="Arial"/>
              <a:buChar char="•"/>
            </a:pPr>
            <a:r>
              <a:rPr lang="en-US" sz="4399">
                <a:solidFill>
                  <a:srgbClr val="363E59"/>
                </a:solidFill>
                <a:latin typeface="Roboto Condensed"/>
                <a:ea typeface="Roboto Condensed"/>
                <a:cs typeface="Roboto Condensed"/>
                <a:sym typeface="Roboto Condensed"/>
              </a:rPr>
              <a:t>NV2 (dãy 2): Trình bày kết cấu, bố cục và ngôn từ trong tác phẩm thơ.</a:t>
            </a:r>
          </a:p>
          <a:p>
            <a:pPr marL="949959" lvl="1" indent="-474979" algn="just">
              <a:lnSpc>
                <a:spcPts val="6159"/>
              </a:lnSpc>
              <a:buFont typeface="Arial"/>
              <a:buChar char="•"/>
            </a:pPr>
            <a:r>
              <a:rPr lang="en-US" sz="4399">
                <a:solidFill>
                  <a:srgbClr val="363E59"/>
                </a:solidFill>
                <a:latin typeface="Roboto Condensed"/>
                <a:ea typeface="Roboto Condensed"/>
                <a:cs typeface="Roboto Condensed"/>
                <a:sym typeface="Roboto Condensed"/>
              </a:rPr>
              <a:t>NV3 (dãy 3): Nêu cảm hứng chủ đạo và tư tưởng của tác phẩm.</a:t>
            </a:r>
          </a:p>
          <a:p>
            <a:pPr algn="just">
              <a:lnSpc>
                <a:spcPts val="6159"/>
              </a:lnSpc>
              <a:spcBef>
                <a:spcPct val="0"/>
              </a:spcBef>
            </a:pPr>
            <a:endParaRPr lang="en-US" sz="4399">
              <a:solidFill>
                <a:srgbClr val="363E59"/>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3855893" y="1918679"/>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d. Đề tài, chủ đề, tư tưởng</a:t>
            </a:r>
          </a:p>
        </p:txBody>
      </p:sp>
      <p:sp>
        <p:nvSpPr>
          <p:cNvPr id="10" name="Freeform 10"/>
          <p:cNvSpPr/>
          <p:nvPr/>
        </p:nvSpPr>
        <p:spPr>
          <a:xfrm>
            <a:off x="5072915" y="3461728"/>
            <a:ext cx="5753257" cy="3917009"/>
          </a:xfrm>
          <a:custGeom>
            <a:avLst/>
            <a:gdLst/>
            <a:ahLst/>
            <a:cxnLst/>
            <a:rect l="l" t="t" r="r" b="b"/>
            <a:pathLst>
              <a:path w="5753257" h="3917009">
                <a:moveTo>
                  <a:pt x="0" y="0"/>
                </a:moveTo>
                <a:lnTo>
                  <a:pt x="5753257" y="0"/>
                </a:lnTo>
                <a:lnTo>
                  <a:pt x="5753257" y="3917009"/>
                </a:lnTo>
                <a:lnTo>
                  <a:pt x="0" y="3917009"/>
                </a:lnTo>
                <a:lnTo>
                  <a:pt x="0" y="0"/>
                </a:lnTo>
                <a:close/>
              </a:path>
            </a:pathLst>
          </a:custGeom>
          <a:blipFill>
            <a:blip r:embed="rId2">
              <a:alphaModFix amt="8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12" name="TextBox 12"/>
          <p:cNvSpPr txBox="1"/>
          <p:nvPr/>
        </p:nvSpPr>
        <p:spPr>
          <a:xfrm>
            <a:off x="6135477" y="4229772"/>
            <a:ext cx="3846234" cy="2358390"/>
          </a:xfrm>
          <a:prstGeom prst="rect">
            <a:avLst/>
          </a:prstGeom>
        </p:spPr>
        <p:txBody>
          <a:bodyPr lIns="0" tIns="0" rIns="0" bIns="0" rtlCol="0" anchor="t">
            <a:spAutoFit/>
          </a:bodyPr>
          <a:lstStyle/>
          <a:p>
            <a:pPr algn="ctr">
              <a:lnSpc>
                <a:spcPts val="6255"/>
              </a:lnSpc>
            </a:pPr>
            <a:r>
              <a:rPr lang="en-US" sz="4500">
                <a:solidFill>
                  <a:srgbClr val="363E59"/>
                </a:solidFill>
                <a:latin typeface="Roboto Condensed"/>
                <a:ea typeface="Roboto Condensed"/>
                <a:cs typeface="Roboto Condensed"/>
                <a:sym typeface="Roboto Condensed"/>
              </a:rPr>
              <a:t>Đề tài, chủ đề của văn bản </a:t>
            </a:r>
            <a:r>
              <a:rPr lang="en-US" sz="4500" i="1">
                <a:solidFill>
                  <a:srgbClr val="363E59"/>
                </a:solidFill>
                <a:latin typeface="Roboto Condensed Italics"/>
                <a:ea typeface="Roboto Condensed Italics"/>
                <a:cs typeface="Roboto Condensed Italics"/>
                <a:sym typeface="Roboto Condensed Italics"/>
              </a:rPr>
              <a:t>Quê hương</a:t>
            </a:r>
            <a:r>
              <a:rPr lang="en-US" sz="4500">
                <a:solidFill>
                  <a:srgbClr val="363E59"/>
                </a:solidFill>
                <a:latin typeface="Roboto Condensed"/>
                <a:ea typeface="Roboto Condensed"/>
                <a:cs typeface="Roboto Condensed"/>
                <a:sym typeface="Roboto Condensed"/>
              </a:rPr>
              <a:t> là gì?</a:t>
            </a:r>
          </a:p>
        </p:txBody>
      </p:sp>
      <p:sp>
        <p:nvSpPr>
          <p:cNvPr id="13" name="Freeform 13"/>
          <p:cNvSpPr/>
          <p:nvPr/>
        </p:nvSpPr>
        <p:spPr>
          <a:xfrm>
            <a:off x="11256142" y="5112301"/>
            <a:ext cx="5753257" cy="3917009"/>
          </a:xfrm>
          <a:custGeom>
            <a:avLst/>
            <a:gdLst/>
            <a:ahLst/>
            <a:cxnLst/>
            <a:rect l="l" t="t" r="r" b="b"/>
            <a:pathLst>
              <a:path w="5753257" h="3917009">
                <a:moveTo>
                  <a:pt x="0" y="0"/>
                </a:moveTo>
                <a:lnTo>
                  <a:pt x="5753257" y="0"/>
                </a:lnTo>
                <a:lnTo>
                  <a:pt x="5753257" y="3917009"/>
                </a:lnTo>
                <a:lnTo>
                  <a:pt x="0" y="3917009"/>
                </a:lnTo>
                <a:lnTo>
                  <a:pt x="0" y="0"/>
                </a:lnTo>
                <a:close/>
              </a:path>
            </a:pathLst>
          </a:custGeom>
          <a:blipFill>
            <a:blip r:embed="rId2">
              <a:alphaModFix amt="8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11652874" y="6240161"/>
            <a:ext cx="5016006" cy="1567815"/>
          </a:xfrm>
          <a:prstGeom prst="rect">
            <a:avLst/>
          </a:prstGeom>
        </p:spPr>
        <p:txBody>
          <a:bodyPr lIns="0" tIns="0" rIns="0" bIns="0" rtlCol="0" anchor="t">
            <a:spAutoFit/>
          </a:bodyPr>
          <a:lstStyle/>
          <a:p>
            <a:pPr algn="l">
              <a:lnSpc>
                <a:spcPts val="6255"/>
              </a:lnSpc>
            </a:pPr>
            <a:r>
              <a:rPr lang="en-US" sz="4500">
                <a:solidFill>
                  <a:srgbClr val="363E59"/>
                </a:solidFill>
                <a:latin typeface="Roboto Condensed"/>
                <a:ea typeface="Roboto Condensed"/>
                <a:cs typeface="Roboto Condensed"/>
                <a:sym typeface="Roboto Condensed"/>
              </a:rPr>
              <a:t> Tư tưởng của văn bản </a:t>
            </a:r>
            <a:r>
              <a:rPr lang="en-US" sz="4500" i="1">
                <a:solidFill>
                  <a:srgbClr val="363E59"/>
                </a:solidFill>
                <a:latin typeface="Roboto Condensed Italics"/>
                <a:ea typeface="Roboto Condensed Italics"/>
                <a:cs typeface="Roboto Condensed Italics"/>
                <a:sym typeface="Roboto Condensed Italics"/>
              </a:rPr>
              <a:t>Quê hương</a:t>
            </a:r>
            <a:r>
              <a:rPr lang="en-US" sz="4500">
                <a:solidFill>
                  <a:srgbClr val="363E59"/>
                </a:solidFill>
                <a:latin typeface="Roboto Condensed"/>
                <a:ea typeface="Roboto Condensed"/>
                <a:cs typeface="Roboto Condensed"/>
                <a:sym typeface="Roboto Condensed"/>
              </a:rPr>
              <a:t> là gì?</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3855893" y="1918679"/>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d. Đề tài, chủ đề, tư tưởng</a:t>
            </a:r>
          </a:p>
        </p:txBody>
      </p:sp>
      <p:sp>
        <p:nvSpPr>
          <p:cNvPr id="7" name="Freeform 7"/>
          <p:cNvSpPr/>
          <p:nvPr/>
        </p:nvSpPr>
        <p:spPr>
          <a:xfrm flipV="1">
            <a:off x="6920843" y="8567743"/>
            <a:ext cx="1028700" cy="1213805"/>
          </a:xfrm>
          <a:custGeom>
            <a:avLst/>
            <a:gdLst/>
            <a:ahLst/>
            <a:cxnLst/>
            <a:rect l="l" t="t" r="r" b="b"/>
            <a:pathLst>
              <a:path w="1028700" h="1213805">
                <a:moveTo>
                  <a:pt x="0" y="1213805"/>
                </a:moveTo>
                <a:lnTo>
                  <a:pt x="1028700" y="1213805"/>
                </a:lnTo>
                <a:lnTo>
                  <a:pt x="1028700" y="0"/>
                </a:lnTo>
                <a:lnTo>
                  <a:pt x="0" y="0"/>
                </a:lnTo>
                <a:lnTo>
                  <a:pt x="0" y="1213805"/>
                </a:lnTo>
                <a:close/>
              </a:path>
            </a:pathLst>
          </a:custGeom>
          <a:blipFill>
            <a:blip r:embed="rId3"/>
            <a:stretch>
              <a:fillRect/>
            </a:stretch>
          </a:blipFill>
        </p:spPr>
        <p:txBody>
          <a:bodyPr/>
          <a:lstStyle/>
          <a:p>
            <a:endParaRPr lang="en-US"/>
          </a:p>
        </p:txBody>
      </p:sp>
      <p:sp>
        <p:nvSpPr>
          <p:cNvPr id="10" name="Freeform 10"/>
          <p:cNvSpPr/>
          <p:nvPr/>
        </p:nvSpPr>
        <p:spPr>
          <a:xfrm>
            <a:off x="9571836" y="2383822"/>
            <a:ext cx="4498921" cy="3063015"/>
          </a:xfrm>
          <a:custGeom>
            <a:avLst/>
            <a:gdLst/>
            <a:ahLst/>
            <a:cxnLst/>
            <a:rect l="l" t="t" r="r" b="b"/>
            <a:pathLst>
              <a:path w="4498921" h="3063015">
                <a:moveTo>
                  <a:pt x="0" y="0"/>
                </a:moveTo>
                <a:lnTo>
                  <a:pt x="4498921" y="0"/>
                </a:lnTo>
                <a:lnTo>
                  <a:pt x="4498921" y="3063016"/>
                </a:lnTo>
                <a:lnTo>
                  <a:pt x="0" y="3063016"/>
                </a:lnTo>
                <a:lnTo>
                  <a:pt x="0" y="0"/>
                </a:lnTo>
                <a:close/>
              </a:path>
            </a:pathLst>
          </a:custGeom>
          <a:blipFill>
            <a:blip r:embed="rId4">
              <a:alphaModFix amt="82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12" name="TextBox 12"/>
          <p:cNvSpPr txBox="1"/>
          <p:nvPr/>
        </p:nvSpPr>
        <p:spPr>
          <a:xfrm>
            <a:off x="9571836" y="3428391"/>
            <a:ext cx="4495312" cy="1486916"/>
          </a:xfrm>
          <a:prstGeom prst="rect">
            <a:avLst/>
          </a:prstGeom>
        </p:spPr>
        <p:txBody>
          <a:bodyPr lIns="0" tIns="0" rIns="0" bIns="0" rtlCol="0" anchor="t">
            <a:spAutoFit/>
          </a:bodyPr>
          <a:lstStyle/>
          <a:p>
            <a:pPr algn="ctr">
              <a:lnSpc>
                <a:spcPts val="5977"/>
              </a:lnSpc>
            </a:pPr>
            <a:r>
              <a:rPr lang="en-US" sz="4300">
                <a:solidFill>
                  <a:srgbClr val="363E59"/>
                </a:solidFill>
                <a:latin typeface="Roboto Condensed"/>
                <a:ea typeface="Roboto Condensed"/>
                <a:cs typeface="Roboto Condensed"/>
                <a:sym typeface="Roboto Condensed"/>
              </a:rPr>
              <a:t>Đề tài: quê hương</a:t>
            </a:r>
          </a:p>
          <a:p>
            <a:pPr algn="ctr">
              <a:lnSpc>
                <a:spcPts val="5977"/>
              </a:lnSpc>
            </a:pPr>
            <a:endParaRPr lang="en-US" sz="4300">
              <a:solidFill>
                <a:srgbClr val="363E59"/>
              </a:solidFill>
              <a:latin typeface="Roboto Condensed"/>
              <a:ea typeface="Roboto Condensed"/>
              <a:cs typeface="Roboto Condensed"/>
              <a:sym typeface="Roboto Condensed"/>
            </a:endParaRPr>
          </a:p>
        </p:txBody>
      </p:sp>
      <p:sp>
        <p:nvSpPr>
          <p:cNvPr id="13" name="Freeform 13"/>
          <p:cNvSpPr/>
          <p:nvPr/>
        </p:nvSpPr>
        <p:spPr>
          <a:xfrm>
            <a:off x="11300283" y="5658823"/>
            <a:ext cx="7408332" cy="5043839"/>
          </a:xfrm>
          <a:custGeom>
            <a:avLst/>
            <a:gdLst/>
            <a:ahLst/>
            <a:cxnLst/>
            <a:rect l="l" t="t" r="r" b="b"/>
            <a:pathLst>
              <a:path w="7408332" h="5043839">
                <a:moveTo>
                  <a:pt x="0" y="0"/>
                </a:moveTo>
                <a:lnTo>
                  <a:pt x="7408331" y="0"/>
                </a:lnTo>
                <a:lnTo>
                  <a:pt x="7408331" y="5043839"/>
                </a:lnTo>
                <a:lnTo>
                  <a:pt x="0" y="5043839"/>
                </a:lnTo>
                <a:lnTo>
                  <a:pt x="0" y="0"/>
                </a:lnTo>
                <a:close/>
              </a:path>
            </a:pathLst>
          </a:custGeom>
          <a:blipFill>
            <a:blip r:embed="rId4">
              <a:alphaModFix amt="82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2369219" y="6789682"/>
            <a:ext cx="5270459" cy="2991866"/>
          </a:xfrm>
          <a:prstGeom prst="rect">
            <a:avLst/>
          </a:prstGeom>
        </p:spPr>
        <p:txBody>
          <a:bodyPr lIns="0" tIns="0" rIns="0" bIns="0" rtlCol="0" anchor="t">
            <a:spAutoFit/>
          </a:bodyPr>
          <a:lstStyle/>
          <a:p>
            <a:pPr algn="ctr">
              <a:lnSpc>
                <a:spcPts val="5977"/>
              </a:lnSpc>
            </a:pPr>
            <a:r>
              <a:rPr lang="en-US" sz="4300">
                <a:solidFill>
                  <a:srgbClr val="363E59"/>
                </a:solidFill>
                <a:latin typeface="Roboto Condensed"/>
                <a:ea typeface="Roboto Condensed"/>
                <a:cs typeface="Roboto Condensed"/>
                <a:sym typeface="Roboto Condensed"/>
              </a:rPr>
              <a:t>Tư tưởng: niềm tự hào, tình yêu tha thiết đối với quê hương làng biển của tác giả.</a:t>
            </a:r>
          </a:p>
        </p:txBody>
      </p:sp>
      <p:sp>
        <p:nvSpPr>
          <p:cNvPr id="15" name="Freeform 15"/>
          <p:cNvSpPr/>
          <p:nvPr/>
        </p:nvSpPr>
        <p:spPr>
          <a:xfrm>
            <a:off x="4902864" y="4899425"/>
            <a:ext cx="5619130" cy="3825691"/>
          </a:xfrm>
          <a:custGeom>
            <a:avLst/>
            <a:gdLst/>
            <a:ahLst/>
            <a:cxnLst/>
            <a:rect l="l" t="t" r="r" b="b"/>
            <a:pathLst>
              <a:path w="5619130" h="3825691">
                <a:moveTo>
                  <a:pt x="0" y="0"/>
                </a:moveTo>
                <a:lnTo>
                  <a:pt x="5619130" y="0"/>
                </a:lnTo>
                <a:lnTo>
                  <a:pt x="5619130" y="3825691"/>
                </a:lnTo>
                <a:lnTo>
                  <a:pt x="0" y="3825691"/>
                </a:lnTo>
                <a:lnTo>
                  <a:pt x="0" y="0"/>
                </a:lnTo>
                <a:close/>
              </a:path>
            </a:pathLst>
          </a:custGeom>
          <a:blipFill>
            <a:blip r:embed="rId4">
              <a:alphaModFix amt="82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5334104" y="5691767"/>
            <a:ext cx="4756650" cy="2272029"/>
          </a:xfrm>
          <a:prstGeom prst="rect">
            <a:avLst/>
          </a:prstGeom>
        </p:spPr>
        <p:txBody>
          <a:bodyPr lIns="0" tIns="0" rIns="0" bIns="0" rtlCol="0" anchor="t">
            <a:spAutoFit/>
          </a:bodyPr>
          <a:lstStyle/>
          <a:p>
            <a:pPr algn="ctr">
              <a:lnSpc>
                <a:spcPts val="6020"/>
              </a:lnSpc>
              <a:spcBef>
                <a:spcPct val="0"/>
              </a:spcBef>
            </a:pPr>
            <a:r>
              <a:rPr lang="en-US" sz="4300">
                <a:solidFill>
                  <a:srgbClr val="000000"/>
                </a:solidFill>
                <a:latin typeface="Roboto Condensed"/>
                <a:ea typeface="Roboto Condensed"/>
                <a:cs typeface="Roboto Condensed"/>
                <a:sym typeface="Roboto Condensed"/>
              </a:rPr>
              <a:t>Chủ đề: nỗi nhớ quê hương da diết của một người con xa xứ.</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P spid="15" grpId="0" animBg="1"/>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6328362" y="2833078"/>
            <a:ext cx="681038" cy="681038"/>
            <a:chOff x="0" y="0"/>
            <a:chExt cx="908050" cy="908050"/>
          </a:xfrm>
        </p:grpSpPr>
        <p:sp>
          <p:nvSpPr>
            <p:cNvPr id="4" name="Freeform 4"/>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6" name="TextBox 6"/>
          <p:cNvSpPr txBox="1"/>
          <p:nvPr/>
        </p:nvSpPr>
        <p:spPr>
          <a:xfrm>
            <a:off x="3855893" y="1918679"/>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e. Bài học, thông điệp</a:t>
            </a:r>
          </a:p>
        </p:txBody>
      </p:sp>
      <p:sp>
        <p:nvSpPr>
          <p:cNvPr id="7" name="Freeform 7"/>
          <p:cNvSpPr/>
          <p:nvPr/>
        </p:nvSpPr>
        <p:spPr>
          <a:xfrm flipV="1">
            <a:off x="6920843" y="8567743"/>
            <a:ext cx="1028700" cy="1213805"/>
          </a:xfrm>
          <a:custGeom>
            <a:avLst/>
            <a:gdLst/>
            <a:ahLst/>
            <a:cxnLst/>
            <a:rect l="l" t="t" r="r" b="b"/>
            <a:pathLst>
              <a:path w="1028700" h="1213805">
                <a:moveTo>
                  <a:pt x="0" y="1213805"/>
                </a:moveTo>
                <a:lnTo>
                  <a:pt x="1028700" y="1213805"/>
                </a:lnTo>
                <a:lnTo>
                  <a:pt x="1028700" y="0"/>
                </a:lnTo>
                <a:lnTo>
                  <a:pt x="0" y="0"/>
                </a:lnTo>
                <a:lnTo>
                  <a:pt x="0" y="1213805"/>
                </a:lnTo>
                <a:close/>
              </a:path>
            </a:pathLst>
          </a:custGeom>
          <a:blipFill>
            <a:blip r:embed="rId3"/>
            <a:stretch>
              <a:fillRect/>
            </a:stretch>
          </a:blipFill>
        </p:spPr>
        <p:txBody>
          <a:bodyPr/>
          <a:lstStyle/>
          <a:p>
            <a:endParaRPr lang="en-US"/>
          </a:p>
        </p:txBody>
      </p:sp>
      <p:grpSp>
        <p:nvGrpSpPr>
          <p:cNvPr id="10" name="Group 10"/>
          <p:cNvGrpSpPr/>
          <p:nvPr/>
        </p:nvGrpSpPr>
        <p:grpSpPr>
          <a:xfrm>
            <a:off x="8624241" y="6788299"/>
            <a:ext cx="7490720" cy="2241011"/>
            <a:chOff x="0" y="0"/>
            <a:chExt cx="1972865" cy="590225"/>
          </a:xfrm>
        </p:grpSpPr>
        <p:sp>
          <p:nvSpPr>
            <p:cNvPr id="11" name="Freeform 11"/>
            <p:cNvSpPr/>
            <p:nvPr/>
          </p:nvSpPr>
          <p:spPr>
            <a:xfrm>
              <a:off x="0" y="0"/>
              <a:ext cx="1972865" cy="590225"/>
            </a:xfrm>
            <a:custGeom>
              <a:avLst/>
              <a:gdLst/>
              <a:ahLst/>
              <a:cxnLst/>
              <a:rect l="l" t="t" r="r" b="b"/>
              <a:pathLst>
                <a:path w="1972865" h="590225">
                  <a:moveTo>
                    <a:pt x="52710" y="0"/>
                  </a:moveTo>
                  <a:lnTo>
                    <a:pt x="1920154" y="0"/>
                  </a:lnTo>
                  <a:cubicBezTo>
                    <a:pt x="1934134" y="0"/>
                    <a:pt x="1947541" y="5553"/>
                    <a:pt x="1957426" y="15438"/>
                  </a:cubicBezTo>
                  <a:cubicBezTo>
                    <a:pt x="1967311" y="25324"/>
                    <a:pt x="1972865" y="38731"/>
                    <a:pt x="1972865" y="52710"/>
                  </a:cubicBezTo>
                  <a:lnTo>
                    <a:pt x="1972865" y="537515"/>
                  </a:lnTo>
                  <a:cubicBezTo>
                    <a:pt x="1972865" y="551494"/>
                    <a:pt x="1967311" y="564901"/>
                    <a:pt x="1957426" y="574787"/>
                  </a:cubicBezTo>
                  <a:cubicBezTo>
                    <a:pt x="1947541" y="584672"/>
                    <a:pt x="1934134" y="590225"/>
                    <a:pt x="1920154" y="590225"/>
                  </a:cubicBezTo>
                  <a:lnTo>
                    <a:pt x="52710" y="590225"/>
                  </a:lnTo>
                  <a:cubicBezTo>
                    <a:pt x="38731" y="590225"/>
                    <a:pt x="25324" y="584672"/>
                    <a:pt x="15438" y="574787"/>
                  </a:cubicBezTo>
                  <a:cubicBezTo>
                    <a:pt x="5553" y="564901"/>
                    <a:pt x="0" y="551494"/>
                    <a:pt x="0" y="537515"/>
                  </a:cubicBezTo>
                  <a:lnTo>
                    <a:pt x="0" y="52710"/>
                  </a:lnTo>
                  <a:cubicBezTo>
                    <a:pt x="0" y="38731"/>
                    <a:pt x="5553" y="25324"/>
                    <a:pt x="15438" y="15438"/>
                  </a:cubicBezTo>
                  <a:cubicBezTo>
                    <a:pt x="25324" y="5553"/>
                    <a:pt x="38731" y="0"/>
                    <a:pt x="52710" y="0"/>
                  </a:cubicBezTo>
                  <a:close/>
                </a:path>
              </a:pathLst>
            </a:custGeom>
            <a:solidFill>
              <a:srgbClr val="F5EDC9"/>
            </a:solidFill>
          </p:spPr>
          <p:txBody>
            <a:bodyPr/>
            <a:lstStyle/>
            <a:p>
              <a:endParaRPr lang="en-US"/>
            </a:p>
          </p:txBody>
        </p:sp>
        <p:sp>
          <p:nvSpPr>
            <p:cNvPr id="12" name="TextBox 12"/>
            <p:cNvSpPr txBox="1"/>
            <p:nvPr/>
          </p:nvSpPr>
          <p:spPr>
            <a:xfrm>
              <a:off x="0" y="0"/>
              <a:ext cx="1972865" cy="590225"/>
            </a:xfrm>
            <a:prstGeom prst="rect">
              <a:avLst/>
            </a:prstGeom>
          </p:spPr>
          <p:txBody>
            <a:bodyPr lIns="50800" tIns="50800" rIns="50800" bIns="50800" rtlCol="0" anchor="ctr"/>
            <a:lstStyle/>
            <a:p>
              <a:pPr algn="ctr">
                <a:lnSpc>
                  <a:spcPts val="2310"/>
                </a:lnSpc>
              </a:pPr>
              <a:endParaRPr/>
            </a:p>
          </p:txBody>
        </p:sp>
      </p:grpSp>
      <p:grpSp>
        <p:nvGrpSpPr>
          <p:cNvPr id="13" name="Group 13"/>
          <p:cNvGrpSpPr/>
          <p:nvPr/>
        </p:nvGrpSpPr>
        <p:grpSpPr>
          <a:xfrm>
            <a:off x="5486400" y="3600450"/>
            <a:ext cx="7490720" cy="2241011"/>
            <a:chOff x="0" y="0"/>
            <a:chExt cx="1972865" cy="590225"/>
          </a:xfrm>
        </p:grpSpPr>
        <p:sp>
          <p:nvSpPr>
            <p:cNvPr id="14" name="Freeform 14"/>
            <p:cNvSpPr/>
            <p:nvPr/>
          </p:nvSpPr>
          <p:spPr>
            <a:xfrm>
              <a:off x="0" y="0"/>
              <a:ext cx="1972865" cy="590225"/>
            </a:xfrm>
            <a:custGeom>
              <a:avLst/>
              <a:gdLst/>
              <a:ahLst/>
              <a:cxnLst/>
              <a:rect l="l" t="t" r="r" b="b"/>
              <a:pathLst>
                <a:path w="1972865" h="590225">
                  <a:moveTo>
                    <a:pt x="52710" y="0"/>
                  </a:moveTo>
                  <a:lnTo>
                    <a:pt x="1920154" y="0"/>
                  </a:lnTo>
                  <a:cubicBezTo>
                    <a:pt x="1934134" y="0"/>
                    <a:pt x="1947541" y="5553"/>
                    <a:pt x="1957426" y="15438"/>
                  </a:cubicBezTo>
                  <a:cubicBezTo>
                    <a:pt x="1967311" y="25324"/>
                    <a:pt x="1972865" y="38731"/>
                    <a:pt x="1972865" y="52710"/>
                  </a:cubicBezTo>
                  <a:lnTo>
                    <a:pt x="1972865" y="537515"/>
                  </a:lnTo>
                  <a:cubicBezTo>
                    <a:pt x="1972865" y="551494"/>
                    <a:pt x="1967311" y="564901"/>
                    <a:pt x="1957426" y="574787"/>
                  </a:cubicBezTo>
                  <a:cubicBezTo>
                    <a:pt x="1947541" y="584672"/>
                    <a:pt x="1934134" y="590225"/>
                    <a:pt x="1920154" y="590225"/>
                  </a:cubicBezTo>
                  <a:lnTo>
                    <a:pt x="52710" y="590225"/>
                  </a:lnTo>
                  <a:cubicBezTo>
                    <a:pt x="38731" y="590225"/>
                    <a:pt x="25324" y="584672"/>
                    <a:pt x="15438" y="574787"/>
                  </a:cubicBezTo>
                  <a:cubicBezTo>
                    <a:pt x="5553" y="564901"/>
                    <a:pt x="0" y="551494"/>
                    <a:pt x="0" y="537515"/>
                  </a:cubicBezTo>
                  <a:lnTo>
                    <a:pt x="0" y="52710"/>
                  </a:lnTo>
                  <a:cubicBezTo>
                    <a:pt x="0" y="38731"/>
                    <a:pt x="5553" y="25324"/>
                    <a:pt x="15438" y="15438"/>
                  </a:cubicBezTo>
                  <a:cubicBezTo>
                    <a:pt x="25324" y="5553"/>
                    <a:pt x="38731" y="0"/>
                    <a:pt x="52710" y="0"/>
                  </a:cubicBezTo>
                  <a:close/>
                </a:path>
              </a:pathLst>
            </a:custGeom>
            <a:solidFill>
              <a:srgbClr val="F5EDC9"/>
            </a:solidFill>
          </p:spPr>
          <p:txBody>
            <a:bodyPr/>
            <a:lstStyle/>
            <a:p>
              <a:endParaRPr lang="en-US"/>
            </a:p>
          </p:txBody>
        </p:sp>
        <p:sp>
          <p:nvSpPr>
            <p:cNvPr id="15" name="TextBox 15"/>
            <p:cNvSpPr txBox="1"/>
            <p:nvPr/>
          </p:nvSpPr>
          <p:spPr>
            <a:xfrm>
              <a:off x="0" y="0"/>
              <a:ext cx="1972865" cy="590225"/>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17" name="TextBox 17"/>
          <p:cNvSpPr txBox="1"/>
          <p:nvPr/>
        </p:nvSpPr>
        <p:spPr>
          <a:xfrm>
            <a:off x="5918399" y="3889423"/>
            <a:ext cx="6451202" cy="1567815"/>
          </a:xfrm>
          <a:prstGeom prst="rect">
            <a:avLst/>
          </a:prstGeom>
        </p:spPr>
        <p:txBody>
          <a:bodyPr lIns="0" tIns="0" rIns="0" bIns="0" rtlCol="0" anchor="t">
            <a:spAutoFit/>
          </a:bodyPr>
          <a:lstStyle/>
          <a:p>
            <a:pPr algn="just">
              <a:lnSpc>
                <a:spcPts val="6255"/>
              </a:lnSpc>
            </a:pPr>
            <a:r>
              <a:rPr lang="en-US" sz="4500">
                <a:solidFill>
                  <a:srgbClr val="312F84"/>
                </a:solidFill>
                <a:latin typeface="Roboto Condensed"/>
                <a:ea typeface="Roboto Condensed"/>
                <a:cs typeface="Roboto Condensed"/>
                <a:sym typeface="Roboto Condensed"/>
              </a:rPr>
              <a:t>Yêu mến quê hương – nơi chôn rau cắt rốn của mình</a:t>
            </a:r>
          </a:p>
        </p:txBody>
      </p:sp>
      <p:sp>
        <p:nvSpPr>
          <p:cNvPr id="18" name="TextBox 18"/>
          <p:cNvSpPr txBox="1"/>
          <p:nvPr/>
        </p:nvSpPr>
        <p:spPr>
          <a:xfrm>
            <a:off x="9144000" y="7135511"/>
            <a:ext cx="6051349" cy="2358390"/>
          </a:xfrm>
          <a:prstGeom prst="rect">
            <a:avLst/>
          </a:prstGeom>
        </p:spPr>
        <p:txBody>
          <a:bodyPr lIns="0" tIns="0" rIns="0" bIns="0" rtlCol="0" anchor="t">
            <a:spAutoFit/>
          </a:bodyPr>
          <a:lstStyle/>
          <a:p>
            <a:pPr algn="just">
              <a:lnSpc>
                <a:spcPts val="6255"/>
              </a:lnSpc>
            </a:pPr>
            <a:r>
              <a:rPr lang="en-US" sz="4500">
                <a:solidFill>
                  <a:srgbClr val="312F84"/>
                </a:solidFill>
                <a:latin typeface="Roboto Condensed"/>
                <a:ea typeface="Roboto Condensed"/>
                <a:cs typeface="Roboto Condensed"/>
                <a:sym typeface="Roboto Condensed"/>
              </a:rPr>
              <a:t>Tự hào về vẻ đẹp của quê hương, đất nước.</a:t>
            </a:r>
          </a:p>
          <a:p>
            <a:pPr algn="just">
              <a:lnSpc>
                <a:spcPts val="6255"/>
              </a:lnSpc>
            </a:pPr>
            <a:endParaRPr lang="en-US" sz="4500">
              <a:solidFill>
                <a:srgbClr val="312F84"/>
              </a:solidFill>
              <a:latin typeface="Roboto Condensed"/>
              <a:ea typeface="Roboto Condensed"/>
              <a:cs typeface="Roboto Condensed"/>
              <a:sym typeface="Roboto Condensed"/>
            </a:endParaRPr>
          </a:p>
        </p:txBody>
      </p:sp>
      <p:sp>
        <p:nvSpPr>
          <p:cNvPr id="19" name="Freeform 19"/>
          <p:cNvSpPr/>
          <p:nvPr/>
        </p:nvSpPr>
        <p:spPr>
          <a:xfrm>
            <a:off x="6759041" y="2969601"/>
            <a:ext cx="8436308" cy="5743720"/>
          </a:xfrm>
          <a:custGeom>
            <a:avLst/>
            <a:gdLst/>
            <a:ahLst/>
            <a:cxnLst/>
            <a:rect l="l" t="t" r="r" b="b"/>
            <a:pathLst>
              <a:path w="8436308" h="5743720">
                <a:moveTo>
                  <a:pt x="0" y="0"/>
                </a:moveTo>
                <a:lnTo>
                  <a:pt x="8436308" y="0"/>
                </a:lnTo>
                <a:lnTo>
                  <a:pt x="8436308" y="5743719"/>
                </a:lnTo>
                <a:lnTo>
                  <a:pt x="0" y="5743719"/>
                </a:lnTo>
                <a:lnTo>
                  <a:pt x="0" y="0"/>
                </a:lnTo>
                <a:close/>
              </a:path>
            </a:pathLst>
          </a:custGeom>
          <a:blipFill>
            <a:blip r:embed="rId4">
              <a:alphaModFix amt="82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20"/>
          <p:cNvSpPr txBox="1"/>
          <p:nvPr/>
        </p:nvSpPr>
        <p:spPr>
          <a:xfrm>
            <a:off x="7435193" y="4770771"/>
            <a:ext cx="6744960" cy="3034029"/>
          </a:xfrm>
          <a:prstGeom prst="rect">
            <a:avLst/>
          </a:prstGeom>
        </p:spPr>
        <p:txBody>
          <a:bodyPr lIns="0" tIns="0" rIns="0" bIns="0" rtlCol="0" anchor="t">
            <a:spAutoFit/>
          </a:bodyPr>
          <a:lstStyle/>
          <a:p>
            <a:pPr algn="ctr">
              <a:lnSpc>
                <a:spcPts val="6020"/>
              </a:lnSpc>
            </a:pPr>
            <a:r>
              <a:rPr lang="en-US" sz="4300">
                <a:solidFill>
                  <a:srgbClr val="000000"/>
                </a:solidFill>
                <a:latin typeface="Roboto Condensed"/>
                <a:ea typeface="Roboto Condensed"/>
                <a:cs typeface="Roboto Condensed"/>
                <a:sym typeface="Roboto Condensed"/>
              </a:rPr>
              <a:t>Những thông điệp và những bài học được nhà thơ gửi gắm trong văn bản </a:t>
            </a:r>
            <a:r>
              <a:rPr lang="en-US" sz="4300" i="1">
                <a:solidFill>
                  <a:srgbClr val="000000"/>
                </a:solidFill>
                <a:latin typeface="Roboto Condensed Italics"/>
                <a:ea typeface="Roboto Condensed Italics"/>
                <a:cs typeface="Roboto Condensed Italics"/>
                <a:sym typeface="Roboto Condensed Italics"/>
              </a:rPr>
              <a:t>Quê hương</a:t>
            </a:r>
            <a:r>
              <a:rPr lang="en-US" sz="4300">
                <a:solidFill>
                  <a:srgbClr val="000000"/>
                </a:solidFill>
                <a:latin typeface="Roboto Condensed"/>
                <a:ea typeface="Roboto Condensed"/>
                <a:cs typeface="Roboto Condensed"/>
                <a:sym typeface="Roboto Condensed"/>
              </a:rPr>
              <a:t> là gì?</a:t>
            </a:r>
          </a:p>
          <a:p>
            <a:pPr algn="ctr">
              <a:lnSpc>
                <a:spcPts val="6020"/>
              </a:lnSpc>
              <a:spcBef>
                <a:spcPct val="0"/>
              </a:spcBef>
            </a:pPr>
            <a:endParaRPr lang="en-US" sz="4300">
              <a:solidFill>
                <a:srgbClr val="000000"/>
              </a:solidFill>
              <a:latin typeface="Roboto Condensed"/>
              <a:ea typeface="Roboto Condensed"/>
              <a:cs typeface="Roboto Condensed"/>
              <a:sym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19" grpId="1" animBg="1"/>
      <p:bldP spid="20" grpId="0"/>
      <p:bldP spid="20"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6" name="TextBox 6"/>
          <p:cNvSpPr txBox="1"/>
          <p:nvPr/>
        </p:nvSpPr>
        <p:spPr>
          <a:xfrm>
            <a:off x="4267200" y="1638300"/>
            <a:ext cx="8818925" cy="4810135"/>
          </a:xfrm>
          <a:prstGeom prst="rect">
            <a:avLst/>
          </a:prstGeom>
        </p:spPr>
        <p:txBody>
          <a:bodyPr lIns="0" tIns="0" rIns="0" bIns="0" rtlCol="0" anchor="t">
            <a:spAutoFit/>
          </a:bodyPr>
          <a:lstStyle/>
          <a:p>
            <a:pPr algn="just">
              <a:lnSpc>
                <a:spcPts val="12599"/>
              </a:lnSpc>
            </a:pPr>
            <a:r>
              <a:rPr lang="en-US" sz="8999" dirty="0" err="1">
                <a:solidFill>
                  <a:srgbClr val="383838"/>
                </a:solidFill>
                <a:latin typeface="#9Slide05 Wedding KT"/>
                <a:ea typeface="#9Slide05 Wedding KT"/>
                <a:cs typeface="#9Slide05 Wedding KT"/>
                <a:sym typeface="#9Slide05 Wedding KT"/>
              </a:rPr>
              <a:t>Tình</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yêu</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với</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quê</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hương</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đất</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nước</a:t>
            </a:r>
            <a:r>
              <a:rPr lang="en-US" sz="8999" dirty="0">
                <a:solidFill>
                  <a:srgbClr val="383838"/>
                </a:solidFill>
                <a:latin typeface="#9Slide05 Wedding KT"/>
                <a:ea typeface="#9Slide05 Wedding KT"/>
                <a:cs typeface="#9Slide05 Wedding KT"/>
                <a:sym typeface="#9Slide05 Wedding KT"/>
              </a:rPr>
              <a:t> qua </a:t>
            </a:r>
            <a:r>
              <a:rPr lang="en-US" sz="8999" dirty="0" err="1">
                <a:solidFill>
                  <a:srgbClr val="383838"/>
                </a:solidFill>
                <a:latin typeface="#9Slide05 Wedding KT"/>
                <a:ea typeface="#9Slide05 Wedding KT"/>
                <a:cs typeface="#9Slide05 Wedding KT"/>
                <a:sym typeface="#9Slide05 Wedding KT"/>
              </a:rPr>
              <a:t>mỗi</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thời</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đại</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được</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thể</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hiện</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như</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thế</a:t>
            </a:r>
            <a:r>
              <a:rPr lang="en-US" sz="8999" dirty="0">
                <a:solidFill>
                  <a:srgbClr val="383838"/>
                </a:solidFill>
                <a:latin typeface="#9Slide05 Wedding KT"/>
                <a:ea typeface="#9Slide05 Wedding KT"/>
                <a:cs typeface="#9Slide05 Wedding KT"/>
                <a:sym typeface="#9Slide05 Wedding KT"/>
              </a:rPr>
              <a:t> </a:t>
            </a:r>
            <a:r>
              <a:rPr lang="en-US" sz="8999" dirty="0" err="1">
                <a:solidFill>
                  <a:srgbClr val="383838"/>
                </a:solidFill>
                <a:latin typeface="#9Slide05 Wedding KT"/>
                <a:ea typeface="#9Slide05 Wedding KT"/>
                <a:cs typeface="#9Slide05 Wedding KT"/>
                <a:sym typeface="#9Slide05 Wedding KT"/>
              </a:rPr>
              <a:t>nào</a:t>
            </a:r>
            <a:r>
              <a:rPr lang="en-US" sz="8999" dirty="0">
                <a:solidFill>
                  <a:srgbClr val="383838"/>
                </a:solidFill>
                <a:latin typeface="#9Slide05 Wedding KT"/>
                <a:ea typeface="#9Slide05 Wedding KT"/>
                <a:cs typeface="#9Slide05 Wedding KT"/>
                <a:sym typeface="#9Slide05 Wedding KT"/>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TextBox 5"/>
          <p:cNvSpPr txBox="1"/>
          <p:nvPr/>
        </p:nvSpPr>
        <p:spPr>
          <a:xfrm>
            <a:off x="3855893" y="1918679"/>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e. Bài học, thông điệp</a:t>
            </a:r>
          </a:p>
        </p:txBody>
      </p:sp>
      <p:sp>
        <p:nvSpPr>
          <p:cNvPr id="6" name="TextBox 6"/>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7" name="Freeform 7"/>
          <p:cNvSpPr/>
          <p:nvPr/>
        </p:nvSpPr>
        <p:spPr>
          <a:xfrm>
            <a:off x="6889876" y="3086100"/>
            <a:ext cx="4508247" cy="4114800"/>
          </a:xfrm>
          <a:custGeom>
            <a:avLst/>
            <a:gdLst/>
            <a:ahLst/>
            <a:cxnLst/>
            <a:rect l="l" t="t" r="r" b="b"/>
            <a:pathLst>
              <a:path w="4508247" h="4114800">
                <a:moveTo>
                  <a:pt x="0" y="0"/>
                </a:moveTo>
                <a:lnTo>
                  <a:pt x="4508248" y="0"/>
                </a:lnTo>
                <a:lnTo>
                  <a:pt x="4508248" y="4114800"/>
                </a:lnTo>
                <a:lnTo>
                  <a:pt x="0" y="4114800"/>
                </a:lnTo>
                <a:lnTo>
                  <a:pt x="0" y="0"/>
                </a:lnTo>
                <a:close/>
              </a:path>
            </a:pathLst>
          </a:custGeom>
          <a:blipFill>
            <a:blip r:embed="rId3">
              <a:alphaModFix amt="6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7365412" y="4040080"/>
            <a:ext cx="3557175" cy="1567815"/>
          </a:xfrm>
          <a:prstGeom prst="rect">
            <a:avLst/>
          </a:prstGeom>
        </p:spPr>
        <p:txBody>
          <a:bodyPr lIns="0" tIns="0" rIns="0" bIns="0" rtlCol="0" anchor="t">
            <a:spAutoFit/>
          </a:bodyPr>
          <a:lstStyle/>
          <a:p>
            <a:pPr algn="ctr">
              <a:lnSpc>
                <a:spcPts val="6255"/>
              </a:lnSpc>
            </a:pPr>
            <a:r>
              <a:rPr lang="en-US" sz="4500">
                <a:solidFill>
                  <a:srgbClr val="363E59"/>
                </a:solidFill>
                <a:latin typeface="#9Slide05 SVNVanilla Daisy Pro" panose="00000500000000000000" pitchFamily="2" charset="0"/>
                <a:ea typeface="Roboto Condensed"/>
                <a:cs typeface="Roboto Condensed"/>
                <a:sym typeface="Roboto Condensed"/>
              </a:rPr>
              <a:t>Yêu quê hương, đất nước là...</a:t>
            </a:r>
          </a:p>
        </p:txBody>
      </p:sp>
      <p:sp>
        <p:nvSpPr>
          <p:cNvPr id="9" name="Freeform 9"/>
          <p:cNvSpPr/>
          <p:nvPr/>
        </p:nvSpPr>
        <p:spPr>
          <a:xfrm>
            <a:off x="-150365" y="2278509"/>
            <a:ext cx="9762021" cy="5191335"/>
          </a:xfrm>
          <a:custGeom>
            <a:avLst/>
            <a:gdLst/>
            <a:ahLst/>
            <a:cxnLst/>
            <a:rect l="l" t="t" r="r" b="b"/>
            <a:pathLst>
              <a:path w="9762021" h="5191335">
                <a:moveTo>
                  <a:pt x="0" y="0"/>
                </a:moveTo>
                <a:lnTo>
                  <a:pt x="9762021" y="0"/>
                </a:lnTo>
                <a:lnTo>
                  <a:pt x="9762021" y="5191335"/>
                </a:lnTo>
                <a:lnTo>
                  <a:pt x="0" y="5191335"/>
                </a:lnTo>
                <a:lnTo>
                  <a:pt x="0" y="0"/>
                </a:lnTo>
                <a:close/>
              </a:path>
            </a:pathLst>
          </a:custGeom>
          <a:blipFill>
            <a:blip r:embed="rId5"/>
            <a:stretch>
              <a:fillRect b="-5842"/>
            </a:stretch>
          </a:blipFill>
        </p:spPr>
        <p:txBody>
          <a:bodyPr/>
          <a:lstStyle/>
          <a:p>
            <a:endParaRPr lang="en-US"/>
          </a:p>
        </p:txBody>
      </p:sp>
      <p:sp>
        <p:nvSpPr>
          <p:cNvPr id="12" name="Freeform 12"/>
          <p:cNvSpPr/>
          <p:nvPr/>
        </p:nvSpPr>
        <p:spPr>
          <a:xfrm>
            <a:off x="752952" y="7746034"/>
            <a:ext cx="4661349" cy="2144061"/>
          </a:xfrm>
          <a:custGeom>
            <a:avLst/>
            <a:gdLst/>
            <a:ahLst/>
            <a:cxnLst/>
            <a:rect l="l" t="t" r="r" b="b"/>
            <a:pathLst>
              <a:path w="4661349" h="4474895">
                <a:moveTo>
                  <a:pt x="0" y="0"/>
                </a:moveTo>
                <a:lnTo>
                  <a:pt x="4661349" y="0"/>
                </a:lnTo>
                <a:lnTo>
                  <a:pt x="4661349" y="4474895"/>
                </a:lnTo>
                <a:lnTo>
                  <a:pt x="0" y="4474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2574109" y="8314490"/>
            <a:ext cx="4988371" cy="1683575"/>
          </a:xfrm>
          <a:custGeom>
            <a:avLst/>
            <a:gdLst/>
            <a:ahLst/>
            <a:cxnLst/>
            <a:rect l="l" t="t" r="r" b="b"/>
            <a:pathLst>
              <a:path w="4988371" h="1683575">
                <a:moveTo>
                  <a:pt x="0" y="0"/>
                </a:moveTo>
                <a:lnTo>
                  <a:pt x="4988372" y="0"/>
                </a:lnTo>
                <a:lnTo>
                  <a:pt x="4988372" y="1683575"/>
                </a:lnTo>
                <a:lnTo>
                  <a:pt x="0" y="16835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6889876" y="6160275"/>
            <a:ext cx="7209386" cy="5407039"/>
          </a:xfrm>
          <a:custGeom>
            <a:avLst/>
            <a:gdLst/>
            <a:ahLst/>
            <a:cxnLst/>
            <a:rect l="l" t="t" r="r" b="b"/>
            <a:pathLst>
              <a:path w="7209386" h="5407039">
                <a:moveTo>
                  <a:pt x="0" y="0"/>
                </a:moveTo>
                <a:lnTo>
                  <a:pt x="7209386" y="0"/>
                </a:lnTo>
                <a:lnTo>
                  <a:pt x="7209386" y="5407040"/>
                </a:lnTo>
                <a:lnTo>
                  <a:pt x="0" y="5407040"/>
                </a:lnTo>
                <a:lnTo>
                  <a:pt x="0" y="0"/>
                </a:lnTo>
                <a:close/>
              </a:path>
            </a:pathLst>
          </a:custGeom>
          <a:blipFill>
            <a:blip r:embed="rId10"/>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5" name="TextBox 5"/>
          <p:cNvSpPr txBox="1"/>
          <p:nvPr/>
        </p:nvSpPr>
        <p:spPr>
          <a:xfrm>
            <a:off x="3855893" y="1918679"/>
            <a:ext cx="12812987" cy="790575"/>
          </a:xfrm>
          <a:prstGeom prst="rect">
            <a:avLst/>
          </a:prstGeom>
        </p:spPr>
        <p:txBody>
          <a:bodyPr lIns="0" tIns="0" rIns="0" bIns="0" rtlCol="0" anchor="t">
            <a:spAutoFit/>
          </a:bodyPr>
          <a:lstStyle/>
          <a:p>
            <a:pPr algn="just">
              <a:lnSpc>
                <a:spcPts val="6300"/>
              </a:lnSpc>
            </a:pPr>
            <a:r>
              <a:rPr lang="en-US" sz="4500" b="1">
                <a:solidFill>
                  <a:srgbClr val="363E59"/>
                </a:solidFill>
                <a:latin typeface="Roboto Condensed Bold"/>
                <a:ea typeface="Roboto Condensed Bold"/>
                <a:cs typeface="Roboto Condensed Bold"/>
                <a:sym typeface="Roboto Condensed Bold"/>
              </a:rPr>
              <a:t>e. Bài học, thông điệp</a:t>
            </a:r>
          </a:p>
        </p:txBody>
      </p:sp>
      <p:sp>
        <p:nvSpPr>
          <p:cNvPr id="6" name="TextBox 6"/>
          <p:cNvSpPr txBox="1"/>
          <p:nvPr/>
        </p:nvSpPr>
        <p:spPr>
          <a:xfrm>
            <a:off x="435057" y="272044"/>
            <a:ext cx="18273557" cy="998141"/>
          </a:xfrm>
          <a:prstGeom prst="rect">
            <a:avLst/>
          </a:prstGeom>
        </p:spPr>
        <p:txBody>
          <a:bodyPr lIns="0" tIns="0" rIns="0" bIns="0" rtlCol="0" anchor="t">
            <a:spAutoFit/>
          </a:bodyPr>
          <a:lstStyle/>
          <a:p>
            <a:pPr algn="l">
              <a:lnSpc>
                <a:spcPts val="7953"/>
              </a:lnSpc>
            </a:pPr>
            <a:r>
              <a:rPr lang="en-US" sz="5302">
                <a:solidFill>
                  <a:srgbClr val="394D57"/>
                </a:solidFill>
                <a:latin typeface="#9Slide05 Aphrodite Pro"/>
                <a:ea typeface="#9Slide05 Aphrodite Pro"/>
                <a:cs typeface="#9Slide05 Aphrodite Pro"/>
                <a:sym typeface="#9Slide05 Aphrodite Pro"/>
              </a:rPr>
              <a:t> 3.2.3 Tìm hiểu cảm xúc trữ tình trong bài thơ Quê hương</a:t>
            </a:r>
          </a:p>
        </p:txBody>
      </p:sp>
      <p:sp>
        <p:nvSpPr>
          <p:cNvPr id="7" name="Freeform 7"/>
          <p:cNvSpPr/>
          <p:nvPr/>
        </p:nvSpPr>
        <p:spPr>
          <a:xfrm>
            <a:off x="6889876" y="3086100"/>
            <a:ext cx="4508247" cy="4114800"/>
          </a:xfrm>
          <a:custGeom>
            <a:avLst/>
            <a:gdLst/>
            <a:ahLst/>
            <a:cxnLst/>
            <a:rect l="l" t="t" r="r" b="b"/>
            <a:pathLst>
              <a:path w="4508247" h="4114800">
                <a:moveTo>
                  <a:pt x="0" y="0"/>
                </a:moveTo>
                <a:lnTo>
                  <a:pt x="4508248" y="0"/>
                </a:lnTo>
                <a:lnTo>
                  <a:pt x="4508248" y="4114800"/>
                </a:lnTo>
                <a:lnTo>
                  <a:pt x="0" y="4114800"/>
                </a:lnTo>
                <a:lnTo>
                  <a:pt x="0" y="0"/>
                </a:lnTo>
                <a:close/>
              </a:path>
            </a:pathLst>
          </a:custGeom>
          <a:blipFill>
            <a:blip r:embed="rId3">
              <a:alphaModFix amt="6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0" y="4946839"/>
            <a:ext cx="18288000" cy="5340161"/>
          </a:xfrm>
          <a:custGeom>
            <a:avLst/>
            <a:gdLst/>
            <a:ahLst/>
            <a:cxnLst/>
            <a:rect l="l" t="t" r="r" b="b"/>
            <a:pathLst>
              <a:path w="18288000" h="5340161">
                <a:moveTo>
                  <a:pt x="0" y="0"/>
                </a:moveTo>
                <a:lnTo>
                  <a:pt x="18288000" y="0"/>
                </a:lnTo>
                <a:lnTo>
                  <a:pt x="18288000" y="5340161"/>
                </a:lnTo>
                <a:lnTo>
                  <a:pt x="0" y="5340161"/>
                </a:lnTo>
                <a:lnTo>
                  <a:pt x="0" y="0"/>
                </a:lnTo>
                <a:close/>
              </a:path>
            </a:pathLst>
          </a:custGeom>
          <a:blipFill>
            <a:blip r:embed="rId5">
              <a:alphaModFix amt="85000"/>
            </a:blip>
            <a:stretch>
              <a:fillRect l="-3578" r="-3578"/>
            </a:stretch>
          </a:blipFill>
        </p:spPr>
        <p:txBody>
          <a:bodyPr/>
          <a:lstStyle/>
          <a:p>
            <a:endParaRPr lang="en-US"/>
          </a:p>
        </p:txBody>
      </p:sp>
      <p:sp>
        <p:nvSpPr>
          <p:cNvPr id="10" name="TextBox 8">
            <a:extLst>
              <a:ext uri="{FF2B5EF4-FFF2-40B4-BE49-F238E27FC236}">
                <a16:creationId xmlns:a16="http://schemas.microsoft.com/office/drawing/2014/main" id="{BEE89B52-9F3A-8700-78AA-7CA9BCFF13BC}"/>
              </a:ext>
            </a:extLst>
          </p:cNvPr>
          <p:cNvSpPr txBox="1"/>
          <p:nvPr/>
        </p:nvSpPr>
        <p:spPr>
          <a:xfrm>
            <a:off x="7365412" y="4040080"/>
            <a:ext cx="3557175" cy="1567815"/>
          </a:xfrm>
          <a:prstGeom prst="rect">
            <a:avLst/>
          </a:prstGeom>
        </p:spPr>
        <p:txBody>
          <a:bodyPr lIns="0" tIns="0" rIns="0" bIns="0" rtlCol="0" anchor="t">
            <a:spAutoFit/>
          </a:bodyPr>
          <a:lstStyle/>
          <a:p>
            <a:pPr algn="ctr">
              <a:lnSpc>
                <a:spcPts val="6255"/>
              </a:lnSpc>
            </a:pPr>
            <a:r>
              <a:rPr lang="en-US" sz="4500">
                <a:solidFill>
                  <a:srgbClr val="363E59"/>
                </a:solidFill>
                <a:latin typeface="#9Slide05 SVNVanilla Daisy Pro" panose="00000500000000000000" pitchFamily="2" charset="0"/>
                <a:ea typeface="Roboto Condensed"/>
                <a:cs typeface="Roboto Condensed"/>
                <a:sym typeface="Roboto Condensed"/>
              </a:rPr>
              <a:t>Yêu quê hương, đất nước là...</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6369346" y="1376362"/>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Freeform 7"/>
          <p:cNvSpPr/>
          <p:nvPr/>
        </p:nvSpPr>
        <p:spPr>
          <a:xfrm rot="545749">
            <a:off x="11415003" y="3615132"/>
            <a:ext cx="11270762" cy="7537322"/>
          </a:xfrm>
          <a:custGeom>
            <a:avLst/>
            <a:gdLst/>
            <a:ahLst/>
            <a:cxnLst/>
            <a:rect l="l" t="t" r="r" b="b"/>
            <a:pathLst>
              <a:path w="11270762" h="7537322">
                <a:moveTo>
                  <a:pt x="0" y="0"/>
                </a:moveTo>
                <a:lnTo>
                  <a:pt x="11270762" y="0"/>
                </a:lnTo>
                <a:lnTo>
                  <a:pt x="11270762" y="7537322"/>
                </a:lnTo>
                <a:lnTo>
                  <a:pt x="0" y="7537322"/>
                </a:lnTo>
                <a:lnTo>
                  <a:pt x="0" y="0"/>
                </a:lnTo>
                <a:close/>
              </a:path>
            </a:pathLst>
          </a:custGeom>
          <a:blipFill>
            <a:blip r:embed="rId3">
              <a:alphaModFix amt="51000"/>
            </a:blip>
            <a:stretch>
              <a:fillRect/>
            </a:stretch>
          </a:blipFill>
        </p:spPr>
        <p:txBody>
          <a:bodyPr/>
          <a:lstStyle/>
          <a:p>
            <a:endParaRPr lang="en-US"/>
          </a:p>
        </p:txBody>
      </p:sp>
      <p:sp>
        <p:nvSpPr>
          <p:cNvPr id="8" name="TextBox 8"/>
          <p:cNvSpPr txBox="1"/>
          <p:nvPr/>
        </p:nvSpPr>
        <p:spPr>
          <a:xfrm>
            <a:off x="4498426" y="211138"/>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4. Luyện tập</a:t>
            </a:r>
          </a:p>
        </p:txBody>
      </p:sp>
      <p:sp>
        <p:nvSpPr>
          <p:cNvPr id="9" name="Freeform 9"/>
          <p:cNvSpPr/>
          <p:nvPr/>
        </p:nvSpPr>
        <p:spPr>
          <a:xfrm>
            <a:off x="13555861" y="334963"/>
            <a:ext cx="6989045" cy="4114800"/>
          </a:xfrm>
          <a:custGeom>
            <a:avLst/>
            <a:gdLst/>
            <a:ahLst/>
            <a:cxnLst/>
            <a:rect l="l" t="t" r="r" b="b"/>
            <a:pathLst>
              <a:path w="6989045" h="4114800">
                <a:moveTo>
                  <a:pt x="0" y="0"/>
                </a:moveTo>
                <a:lnTo>
                  <a:pt x="6989045" y="0"/>
                </a:lnTo>
                <a:lnTo>
                  <a:pt x="698904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3645923" y="3209925"/>
            <a:ext cx="5729890" cy="781048"/>
          </a:xfrm>
          <a:prstGeom prst="rect">
            <a:avLst/>
          </a:prstGeom>
        </p:spPr>
        <p:txBody>
          <a:bodyPr lIns="0" tIns="0" rIns="0" bIns="0" rtlCol="0" anchor="t">
            <a:spAutoFit/>
          </a:bodyPr>
          <a:lstStyle/>
          <a:p>
            <a:pPr algn="ctr">
              <a:lnSpc>
                <a:spcPts val="5999"/>
              </a:lnSpc>
            </a:pPr>
            <a:r>
              <a:rPr lang="en-US" sz="5999" b="1">
                <a:solidFill>
                  <a:srgbClr val="394D57"/>
                </a:solidFill>
                <a:latin typeface="Fraunces Bold"/>
                <a:ea typeface="Fraunces Bold"/>
                <a:cs typeface="Fraunces Bold"/>
                <a:sym typeface="Fraunces Bold"/>
              </a:rPr>
              <a:t>CHẶNG 3</a:t>
            </a:r>
          </a:p>
        </p:txBody>
      </p:sp>
      <p:sp>
        <p:nvSpPr>
          <p:cNvPr id="12" name="Freeform 12"/>
          <p:cNvSpPr/>
          <p:nvPr/>
        </p:nvSpPr>
        <p:spPr>
          <a:xfrm rot="545749">
            <a:off x="7821636" y="7020964"/>
            <a:ext cx="6136913" cy="4104060"/>
          </a:xfrm>
          <a:custGeom>
            <a:avLst/>
            <a:gdLst/>
            <a:ahLst/>
            <a:cxnLst/>
            <a:rect l="l" t="t" r="r" b="b"/>
            <a:pathLst>
              <a:path w="6136913" h="4104060">
                <a:moveTo>
                  <a:pt x="0" y="0"/>
                </a:moveTo>
                <a:lnTo>
                  <a:pt x="6136913" y="0"/>
                </a:lnTo>
                <a:lnTo>
                  <a:pt x="6136913" y="4104060"/>
                </a:lnTo>
                <a:lnTo>
                  <a:pt x="0" y="4104060"/>
                </a:lnTo>
                <a:lnTo>
                  <a:pt x="0" y="0"/>
                </a:lnTo>
                <a:close/>
              </a:path>
            </a:pathLst>
          </a:custGeom>
          <a:blipFill>
            <a:blip r:embed="rId3">
              <a:alphaModFix amt="51000"/>
            </a:blip>
            <a:stretch>
              <a:fillRect/>
            </a:stretch>
          </a:blipFill>
        </p:spPr>
        <p:txBody>
          <a:bodyPr/>
          <a:lstStyle/>
          <a:p>
            <a:endParaRPr lang="en-US"/>
          </a:p>
        </p:txBody>
      </p:sp>
      <p:sp>
        <p:nvSpPr>
          <p:cNvPr id="13" name="Freeform 13"/>
          <p:cNvSpPr/>
          <p:nvPr/>
        </p:nvSpPr>
        <p:spPr>
          <a:xfrm>
            <a:off x="4498426" y="0"/>
            <a:ext cx="15290951" cy="11226396"/>
          </a:xfrm>
          <a:custGeom>
            <a:avLst/>
            <a:gdLst/>
            <a:ahLst/>
            <a:cxnLst/>
            <a:rect l="l" t="t" r="r" b="b"/>
            <a:pathLst>
              <a:path w="15290951" h="11226396">
                <a:moveTo>
                  <a:pt x="0" y="0"/>
                </a:moveTo>
                <a:lnTo>
                  <a:pt x="15290952" y="0"/>
                </a:lnTo>
                <a:lnTo>
                  <a:pt x="15290952" y="11226396"/>
                </a:lnTo>
                <a:lnTo>
                  <a:pt x="0" y="11226396"/>
                </a:lnTo>
                <a:lnTo>
                  <a:pt x="0" y="0"/>
                </a:lnTo>
                <a:close/>
              </a:path>
            </a:pathLst>
          </a:custGeom>
          <a:blipFill>
            <a:blip r:embed="rId6"/>
            <a:stretch>
              <a:fillRect t="-6440" b="-6440"/>
            </a:stretch>
          </a:blipFill>
        </p:spPr>
        <p:txBody>
          <a:bodyPr/>
          <a:lstStyle/>
          <a:p>
            <a:endParaRPr lang="en-US"/>
          </a:p>
        </p:txBody>
      </p:sp>
      <p:sp>
        <p:nvSpPr>
          <p:cNvPr id="14" name="TextBox 14"/>
          <p:cNvSpPr txBox="1"/>
          <p:nvPr/>
        </p:nvSpPr>
        <p:spPr>
          <a:xfrm rot="-962251">
            <a:off x="3056871" y="4622318"/>
            <a:ext cx="12679988" cy="2432018"/>
          </a:xfrm>
          <a:prstGeom prst="rect">
            <a:avLst/>
          </a:prstGeom>
        </p:spPr>
        <p:txBody>
          <a:bodyPr lIns="0" tIns="0" rIns="0" bIns="0" rtlCol="0" anchor="t">
            <a:spAutoFit/>
          </a:bodyPr>
          <a:lstStyle/>
          <a:p>
            <a:pPr algn="ctr">
              <a:lnSpc>
                <a:spcPts val="16998"/>
              </a:lnSpc>
            </a:pPr>
            <a:r>
              <a:rPr lang="en-US" sz="16998">
                <a:solidFill>
                  <a:srgbClr val="394D57"/>
                </a:solidFill>
                <a:latin typeface="#9Slide05 Wedding KT"/>
                <a:ea typeface="#9Slide05 Wedding KT"/>
                <a:cs typeface="#9Slide05 Wedding KT"/>
                <a:sym typeface="#9Slide05 Wedding KT"/>
              </a:rPr>
              <a:t>Cập bến</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4" name="Group 4"/>
          <p:cNvGrpSpPr/>
          <p:nvPr/>
        </p:nvGrpSpPr>
        <p:grpSpPr>
          <a:xfrm>
            <a:off x="16369346" y="1376362"/>
            <a:ext cx="681038" cy="681038"/>
            <a:chOff x="0" y="0"/>
            <a:chExt cx="908050" cy="908050"/>
          </a:xfrm>
        </p:grpSpPr>
        <p:sp>
          <p:nvSpPr>
            <p:cNvPr id="5" name="Freeform 5"/>
            <p:cNvSpPr/>
            <p:nvPr/>
          </p:nvSpPr>
          <p:spPr>
            <a:xfrm>
              <a:off x="46990" y="39370"/>
              <a:ext cx="797560" cy="820420"/>
            </a:xfrm>
            <a:custGeom>
              <a:avLst/>
              <a:gdLst/>
              <a:ahLst/>
              <a:cxnLst/>
              <a:rect l="l" t="t" r="r" b="b"/>
              <a:pathLst>
                <a:path w="797560" h="820420">
                  <a:moveTo>
                    <a:pt x="797560" y="289560"/>
                  </a:moveTo>
                  <a:cubicBezTo>
                    <a:pt x="797560" y="546100"/>
                    <a:pt x="768350" y="612140"/>
                    <a:pt x="728980" y="661670"/>
                  </a:cubicBezTo>
                  <a:cubicBezTo>
                    <a:pt x="690880" y="711200"/>
                    <a:pt x="633730" y="755650"/>
                    <a:pt x="576580" y="781050"/>
                  </a:cubicBezTo>
                  <a:cubicBezTo>
                    <a:pt x="519430" y="806450"/>
                    <a:pt x="448310" y="820420"/>
                    <a:pt x="384810" y="816610"/>
                  </a:cubicBezTo>
                  <a:cubicBezTo>
                    <a:pt x="322580" y="812800"/>
                    <a:pt x="252730" y="791210"/>
                    <a:pt x="199390" y="758190"/>
                  </a:cubicBezTo>
                  <a:cubicBezTo>
                    <a:pt x="146050" y="725170"/>
                    <a:pt x="93980" y="674370"/>
                    <a:pt x="62230" y="621030"/>
                  </a:cubicBezTo>
                  <a:cubicBezTo>
                    <a:pt x="29210" y="566420"/>
                    <a:pt x="7620" y="497840"/>
                    <a:pt x="3810" y="435610"/>
                  </a:cubicBezTo>
                  <a:cubicBezTo>
                    <a:pt x="0" y="372110"/>
                    <a:pt x="12700" y="300990"/>
                    <a:pt x="39370" y="243840"/>
                  </a:cubicBezTo>
                  <a:cubicBezTo>
                    <a:pt x="64770" y="186690"/>
                    <a:pt x="109220" y="129540"/>
                    <a:pt x="158750" y="90170"/>
                  </a:cubicBezTo>
                  <a:cubicBezTo>
                    <a:pt x="208280" y="52070"/>
                    <a:pt x="274320" y="21590"/>
                    <a:pt x="336550" y="11430"/>
                  </a:cubicBezTo>
                  <a:cubicBezTo>
                    <a:pt x="398780" y="0"/>
                    <a:pt x="469900" y="3810"/>
                    <a:pt x="530860" y="22860"/>
                  </a:cubicBezTo>
                  <a:cubicBezTo>
                    <a:pt x="590550" y="41910"/>
                    <a:pt x="697230" y="123190"/>
                    <a:pt x="697230" y="123190"/>
                  </a:cubicBezTo>
                </a:path>
              </a:pathLst>
            </a:custGeom>
            <a:solidFill>
              <a:srgbClr val="FFFFFF"/>
            </a:solidFill>
            <a:ln cap="sq">
              <a:noFill/>
              <a:prstDash val="solid"/>
              <a:miter/>
            </a:ln>
          </p:spPr>
          <p:txBody>
            <a:bodyPr/>
            <a:lstStyle/>
            <a:p>
              <a:endParaRPr lang="en-US"/>
            </a:p>
          </p:txBody>
        </p:sp>
      </p:grpSp>
      <p:sp>
        <p:nvSpPr>
          <p:cNvPr id="7" name="TextBox 7"/>
          <p:cNvSpPr txBox="1"/>
          <p:nvPr/>
        </p:nvSpPr>
        <p:spPr>
          <a:xfrm>
            <a:off x="4498426" y="211138"/>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4. Luyện tập</a:t>
            </a:r>
          </a:p>
        </p:txBody>
      </p:sp>
      <p:sp>
        <p:nvSpPr>
          <p:cNvPr id="9" name="Freeform 9"/>
          <p:cNvSpPr/>
          <p:nvPr/>
        </p:nvSpPr>
        <p:spPr>
          <a:xfrm rot="545749">
            <a:off x="7821636" y="7020964"/>
            <a:ext cx="6136913" cy="4104060"/>
          </a:xfrm>
          <a:custGeom>
            <a:avLst/>
            <a:gdLst/>
            <a:ahLst/>
            <a:cxnLst/>
            <a:rect l="l" t="t" r="r" b="b"/>
            <a:pathLst>
              <a:path w="6136913" h="4104060">
                <a:moveTo>
                  <a:pt x="0" y="0"/>
                </a:moveTo>
                <a:lnTo>
                  <a:pt x="6136913" y="0"/>
                </a:lnTo>
                <a:lnTo>
                  <a:pt x="6136913" y="4104060"/>
                </a:lnTo>
                <a:lnTo>
                  <a:pt x="0" y="4104060"/>
                </a:lnTo>
                <a:lnTo>
                  <a:pt x="0" y="0"/>
                </a:lnTo>
                <a:close/>
              </a:path>
            </a:pathLst>
          </a:custGeom>
          <a:blipFill>
            <a:blip r:embed="rId3">
              <a:alphaModFix amt="51000"/>
            </a:blip>
            <a:stretch>
              <a:fillRect/>
            </a:stretch>
          </a:blipFill>
        </p:spPr>
        <p:txBody>
          <a:bodyPr/>
          <a:lstStyle/>
          <a:p>
            <a:endParaRPr lang="en-US"/>
          </a:p>
        </p:txBody>
      </p:sp>
      <p:sp>
        <p:nvSpPr>
          <p:cNvPr id="10" name="Freeform 10"/>
          <p:cNvSpPr/>
          <p:nvPr/>
        </p:nvSpPr>
        <p:spPr>
          <a:xfrm>
            <a:off x="2547576" y="334963"/>
            <a:ext cx="15740424" cy="10462073"/>
          </a:xfrm>
          <a:custGeom>
            <a:avLst/>
            <a:gdLst/>
            <a:ahLst/>
            <a:cxnLst/>
            <a:rect l="l" t="t" r="r" b="b"/>
            <a:pathLst>
              <a:path w="15740424" h="10462073">
                <a:moveTo>
                  <a:pt x="0" y="0"/>
                </a:moveTo>
                <a:lnTo>
                  <a:pt x="15740424" y="0"/>
                </a:lnTo>
                <a:lnTo>
                  <a:pt x="15740424" y="10462073"/>
                </a:lnTo>
                <a:lnTo>
                  <a:pt x="0" y="10462073"/>
                </a:lnTo>
                <a:lnTo>
                  <a:pt x="0" y="0"/>
                </a:lnTo>
                <a:close/>
              </a:path>
            </a:pathLst>
          </a:custGeom>
          <a:blipFill>
            <a:blip r:embed="rId4"/>
            <a:stretch>
              <a:fillRect t="-12343" b="-12343"/>
            </a:stretch>
          </a:blipFill>
        </p:spPr>
        <p:txBody>
          <a:bodyPr/>
          <a:lstStyle/>
          <a:p>
            <a:endParaRPr lang="en-US"/>
          </a:p>
        </p:txBody>
      </p:sp>
      <p:grpSp>
        <p:nvGrpSpPr>
          <p:cNvPr id="11" name="Group 11"/>
          <p:cNvGrpSpPr/>
          <p:nvPr/>
        </p:nvGrpSpPr>
        <p:grpSpPr>
          <a:xfrm>
            <a:off x="139727" y="2392363"/>
            <a:ext cx="10278061" cy="7591255"/>
            <a:chOff x="0" y="0"/>
            <a:chExt cx="2830778" cy="2090780"/>
          </a:xfrm>
        </p:grpSpPr>
        <p:sp>
          <p:nvSpPr>
            <p:cNvPr id="12" name="Freeform 12"/>
            <p:cNvSpPr/>
            <p:nvPr/>
          </p:nvSpPr>
          <p:spPr>
            <a:xfrm>
              <a:off x="0" y="0"/>
              <a:ext cx="2830778" cy="2090780"/>
            </a:xfrm>
            <a:custGeom>
              <a:avLst/>
              <a:gdLst/>
              <a:ahLst/>
              <a:cxnLst/>
              <a:rect l="l" t="t" r="r" b="b"/>
              <a:pathLst>
                <a:path w="2830778" h="2090780">
                  <a:moveTo>
                    <a:pt x="38416" y="0"/>
                  </a:moveTo>
                  <a:lnTo>
                    <a:pt x="2792363" y="0"/>
                  </a:lnTo>
                  <a:cubicBezTo>
                    <a:pt x="2802551" y="0"/>
                    <a:pt x="2812322" y="4047"/>
                    <a:pt x="2819527" y="11252"/>
                  </a:cubicBezTo>
                  <a:cubicBezTo>
                    <a:pt x="2826731" y="18456"/>
                    <a:pt x="2830778" y="28227"/>
                    <a:pt x="2830778" y="38416"/>
                  </a:cubicBezTo>
                  <a:lnTo>
                    <a:pt x="2830778" y="2052364"/>
                  </a:lnTo>
                  <a:cubicBezTo>
                    <a:pt x="2830778" y="2062552"/>
                    <a:pt x="2826731" y="2072324"/>
                    <a:pt x="2819527" y="2079528"/>
                  </a:cubicBezTo>
                  <a:cubicBezTo>
                    <a:pt x="2812322" y="2086732"/>
                    <a:pt x="2802551" y="2090780"/>
                    <a:pt x="2792363" y="2090780"/>
                  </a:cubicBezTo>
                  <a:lnTo>
                    <a:pt x="38416" y="2090780"/>
                  </a:lnTo>
                  <a:cubicBezTo>
                    <a:pt x="17199" y="2090780"/>
                    <a:pt x="0" y="2073580"/>
                    <a:pt x="0" y="2052364"/>
                  </a:cubicBezTo>
                  <a:lnTo>
                    <a:pt x="0" y="38416"/>
                  </a:lnTo>
                  <a:cubicBezTo>
                    <a:pt x="0" y="28227"/>
                    <a:pt x="4047" y="18456"/>
                    <a:pt x="11252" y="11252"/>
                  </a:cubicBezTo>
                  <a:cubicBezTo>
                    <a:pt x="18456" y="4047"/>
                    <a:pt x="28227" y="0"/>
                    <a:pt x="38416" y="0"/>
                  </a:cubicBezTo>
                  <a:close/>
                </a:path>
              </a:pathLst>
            </a:custGeom>
            <a:solidFill>
              <a:srgbClr val="F5EDC9">
                <a:alpha val="61961"/>
              </a:srgbClr>
            </a:solidFill>
          </p:spPr>
          <p:txBody>
            <a:bodyPr/>
            <a:lstStyle/>
            <a:p>
              <a:endParaRPr lang="en-US"/>
            </a:p>
          </p:txBody>
        </p:sp>
        <p:sp>
          <p:nvSpPr>
            <p:cNvPr id="13" name="TextBox 13"/>
            <p:cNvSpPr txBox="1"/>
            <p:nvPr/>
          </p:nvSpPr>
          <p:spPr>
            <a:xfrm>
              <a:off x="0" y="0"/>
              <a:ext cx="2830778" cy="2090780"/>
            </a:xfrm>
            <a:prstGeom prst="rect">
              <a:avLst/>
            </a:prstGeom>
          </p:spPr>
          <p:txBody>
            <a:bodyPr lIns="50800" tIns="50800" rIns="50800" bIns="50800" rtlCol="0" anchor="ctr"/>
            <a:lstStyle/>
            <a:p>
              <a:pPr algn="ctr">
                <a:lnSpc>
                  <a:spcPts val="2310"/>
                </a:lnSpc>
              </a:pPr>
              <a:endParaRPr/>
            </a:p>
          </p:txBody>
        </p:sp>
      </p:grpSp>
      <p:sp>
        <p:nvSpPr>
          <p:cNvPr id="14" name="TextBox 14"/>
          <p:cNvSpPr txBox="1"/>
          <p:nvPr/>
        </p:nvSpPr>
        <p:spPr>
          <a:xfrm>
            <a:off x="392602" y="3323187"/>
            <a:ext cx="9772310" cy="6381750"/>
          </a:xfrm>
          <a:prstGeom prst="rect">
            <a:avLst/>
          </a:prstGeom>
        </p:spPr>
        <p:txBody>
          <a:bodyPr lIns="0" tIns="0" rIns="0" bIns="0" rtlCol="0" anchor="t">
            <a:spAutoFit/>
          </a:bodyPr>
          <a:lstStyle/>
          <a:p>
            <a:pPr algn="just">
              <a:lnSpc>
                <a:spcPts val="6299"/>
              </a:lnSpc>
            </a:pPr>
            <a:r>
              <a:rPr lang="en-US" sz="4500" b="1" dirty="0" err="1">
                <a:solidFill>
                  <a:srgbClr val="363E59"/>
                </a:solidFill>
                <a:latin typeface="Roboto Condensed Bold"/>
                <a:ea typeface="Roboto Condensed Bold"/>
                <a:cs typeface="Roboto Condensed Bold"/>
                <a:sym typeface="Roboto Condensed Bold"/>
              </a:rPr>
              <a:t>Quê</a:t>
            </a:r>
            <a:r>
              <a:rPr lang="en-US" sz="4500" b="1" dirty="0">
                <a:solidFill>
                  <a:srgbClr val="363E59"/>
                </a:solidFill>
                <a:latin typeface="Roboto Condensed Bold"/>
                <a:ea typeface="Roboto Condensed Bold"/>
                <a:cs typeface="Roboto Condensed Bold"/>
                <a:sym typeface="Roboto Condensed Bold"/>
              </a:rPr>
              <a:t> </a:t>
            </a:r>
            <a:r>
              <a:rPr lang="en-US" sz="4500" b="1" dirty="0" err="1">
                <a:solidFill>
                  <a:srgbClr val="363E59"/>
                </a:solidFill>
                <a:latin typeface="Roboto Condensed Bold"/>
                <a:ea typeface="Roboto Condensed Bold"/>
                <a:cs typeface="Roboto Condensed Bold"/>
                <a:sym typeface="Roboto Condensed Bold"/>
              </a:rPr>
              <a:t>hương</a:t>
            </a:r>
            <a:r>
              <a:rPr lang="en-US" sz="4500" b="1" dirty="0">
                <a:solidFill>
                  <a:srgbClr val="363E59"/>
                </a:solidFill>
                <a:latin typeface="Roboto Condensed Bold"/>
                <a:ea typeface="Roboto Condensed Bold"/>
                <a:cs typeface="Roboto Condensed Bold"/>
                <a:sym typeface="Roboto Condensed Bold"/>
              </a:rPr>
              <a:t> </a:t>
            </a:r>
            <a:r>
              <a:rPr lang="en-US" sz="4500" b="1" dirty="0" err="1">
                <a:solidFill>
                  <a:srgbClr val="363E59"/>
                </a:solidFill>
                <a:latin typeface="Roboto Condensed Bold"/>
                <a:ea typeface="Roboto Condensed Bold"/>
                <a:cs typeface="Roboto Condensed Bold"/>
                <a:sym typeface="Roboto Condensed Bold"/>
              </a:rPr>
              <a:t>nơi</a:t>
            </a:r>
            <a:r>
              <a:rPr lang="en-US" sz="4500" b="1" dirty="0">
                <a:solidFill>
                  <a:srgbClr val="363E59"/>
                </a:solidFill>
                <a:latin typeface="Roboto Condensed Bold"/>
                <a:ea typeface="Roboto Condensed Bold"/>
                <a:cs typeface="Roboto Condensed Bold"/>
                <a:sym typeface="Roboto Condensed Bold"/>
              </a:rPr>
              <a:t> </a:t>
            </a:r>
            <a:r>
              <a:rPr lang="en-US" sz="4500" b="1" dirty="0" err="1">
                <a:solidFill>
                  <a:srgbClr val="363E59"/>
                </a:solidFill>
                <a:latin typeface="Roboto Condensed Bold"/>
                <a:ea typeface="Roboto Condensed Bold"/>
                <a:cs typeface="Roboto Condensed Bold"/>
                <a:sym typeface="Roboto Condensed Bold"/>
              </a:rPr>
              <a:t>gặp</a:t>
            </a:r>
            <a:r>
              <a:rPr lang="en-US" sz="4500" b="1" dirty="0">
                <a:solidFill>
                  <a:srgbClr val="363E59"/>
                </a:solidFill>
                <a:latin typeface="Roboto Condensed Bold"/>
                <a:ea typeface="Roboto Condensed Bold"/>
                <a:cs typeface="Roboto Condensed Bold"/>
                <a:sym typeface="Roboto Condensed Bold"/>
              </a:rPr>
              <a:t> </a:t>
            </a:r>
            <a:r>
              <a:rPr lang="en-US" sz="4500" b="1" dirty="0" err="1">
                <a:solidFill>
                  <a:srgbClr val="363E59"/>
                </a:solidFill>
                <a:latin typeface="Roboto Condensed Bold"/>
                <a:ea typeface="Roboto Condensed Bold"/>
                <a:cs typeface="Roboto Condensed Bold"/>
                <a:sym typeface="Roboto Condensed Bold"/>
              </a:rPr>
              <a:t>gỡ</a:t>
            </a:r>
            <a:r>
              <a:rPr lang="en-US" sz="4500" b="1" dirty="0">
                <a:solidFill>
                  <a:srgbClr val="363E59"/>
                </a:solidFill>
                <a:latin typeface="Roboto Condensed Bold"/>
                <a:ea typeface="Roboto Condensed Bold"/>
                <a:cs typeface="Roboto Condensed Bold"/>
                <a:sym typeface="Roboto Condensed Bold"/>
              </a:rPr>
              <a:t> </a:t>
            </a:r>
            <a:r>
              <a:rPr lang="en-US" sz="4500" b="1" dirty="0" err="1">
                <a:solidFill>
                  <a:srgbClr val="363E59"/>
                </a:solidFill>
                <a:latin typeface="Roboto Condensed Bold"/>
                <a:ea typeface="Roboto Condensed Bold"/>
                <a:cs typeface="Roboto Condensed Bold"/>
                <a:sym typeface="Roboto Condensed Bold"/>
              </a:rPr>
              <a:t>tâm</a:t>
            </a:r>
            <a:r>
              <a:rPr lang="en-US" sz="4500" b="1" dirty="0">
                <a:solidFill>
                  <a:srgbClr val="363E59"/>
                </a:solidFill>
                <a:latin typeface="Roboto Condensed Bold"/>
                <a:ea typeface="Roboto Condensed Bold"/>
                <a:cs typeface="Roboto Condensed Bold"/>
                <a:sym typeface="Roboto Condensed Bold"/>
              </a:rPr>
              <a:t> </a:t>
            </a:r>
            <a:r>
              <a:rPr lang="en-US" sz="4500" b="1" dirty="0" err="1">
                <a:solidFill>
                  <a:srgbClr val="363E59"/>
                </a:solidFill>
                <a:latin typeface="Roboto Condensed Bold"/>
                <a:ea typeface="Roboto Condensed Bold"/>
                <a:cs typeface="Roboto Condensed Bold"/>
                <a:sym typeface="Roboto Condensed Bold"/>
              </a:rPr>
              <a:t>hồn</a:t>
            </a:r>
            <a:endParaRPr lang="en-US" sz="4500" b="1" dirty="0">
              <a:solidFill>
                <a:srgbClr val="363E59"/>
              </a:solidFill>
              <a:latin typeface="Roboto Condensed Bold"/>
              <a:ea typeface="Roboto Condensed Bold"/>
              <a:cs typeface="Roboto Condensed Bold"/>
              <a:sym typeface="Roboto Condensed Bold"/>
            </a:endParaRPr>
          </a:p>
          <a:p>
            <a:pPr algn="just">
              <a:lnSpc>
                <a:spcPts val="6299"/>
              </a:lnSpc>
            </a:pPr>
            <a:r>
              <a:rPr lang="en-US" sz="4500" dirty="0">
                <a:solidFill>
                  <a:srgbClr val="363E59"/>
                </a:solidFill>
                <a:latin typeface="Roboto Condensed"/>
                <a:ea typeface="Roboto Condensed"/>
                <a:cs typeface="Roboto Condensed"/>
                <a:sym typeface="Roboto Condensed"/>
              </a:rPr>
              <a:t>- HS chia sẻ </a:t>
            </a:r>
            <a:r>
              <a:rPr lang="en-US" sz="4500" dirty="0" err="1">
                <a:solidFill>
                  <a:srgbClr val="363E59"/>
                </a:solidFill>
                <a:latin typeface="Roboto Condensed"/>
                <a:ea typeface="Roboto Condensed"/>
                <a:cs typeface="Roboto Condensed"/>
                <a:sym typeface="Roboto Condensed"/>
              </a:rPr>
              <a:t>những</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cảm</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nhận</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trong</a:t>
            </a:r>
            <a:r>
              <a:rPr lang="en-US" sz="4500" dirty="0">
                <a:solidFill>
                  <a:srgbClr val="363E59"/>
                </a:solidFill>
                <a:latin typeface="Roboto Condensed"/>
                <a:ea typeface="Roboto Condensed"/>
                <a:cs typeface="Roboto Condensed"/>
                <a:sym typeface="Roboto Condensed"/>
              </a:rPr>
              <a:t> PHT </a:t>
            </a:r>
            <a:r>
              <a:rPr lang="en-US" sz="4500" dirty="0" err="1">
                <a:solidFill>
                  <a:srgbClr val="363E59"/>
                </a:solidFill>
                <a:latin typeface="Roboto Condensed"/>
                <a:ea typeface="Roboto Condensed"/>
                <a:cs typeface="Roboto Condensed"/>
                <a:sym typeface="Roboto Condensed"/>
              </a:rPr>
              <a:t>Quê</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hương</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nơi</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gặp</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gơ</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tâm</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hồn</a:t>
            </a:r>
            <a:endParaRPr lang="en-US" sz="4500" dirty="0">
              <a:solidFill>
                <a:srgbClr val="363E59"/>
              </a:solidFill>
              <a:latin typeface="Roboto Condensed"/>
              <a:ea typeface="Roboto Condensed"/>
              <a:cs typeface="Roboto Condensed"/>
              <a:sym typeface="Roboto Condensed"/>
            </a:endParaRPr>
          </a:p>
          <a:p>
            <a:pPr algn="just">
              <a:lnSpc>
                <a:spcPts val="6299"/>
              </a:lnSpc>
            </a:pPr>
            <a:r>
              <a:rPr lang="en-US" sz="4500" dirty="0">
                <a:solidFill>
                  <a:srgbClr val="363E59"/>
                </a:solidFill>
                <a:latin typeface="Roboto Condensed"/>
                <a:ea typeface="Roboto Condensed"/>
                <a:cs typeface="Roboto Condensed"/>
                <a:sym typeface="Roboto Condensed"/>
              </a:rPr>
              <a:t>-GV sẽ </a:t>
            </a:r>
            <a:r>
              <a:rPr lang="en-US" sz="4500" dirty="0" err="1">
                <a:solidFill>
                  <a:srgbClr val="363E59"/>
                </a:solidFill>
                <a:latin typeface="Roboto Condensed"/>
                <a:ea typeface="Roboto Condensed"/>
                <a:cs typeface="Roboto Condensed"/>
                <a:sym typeface="Roboto Condensed"/>
              </a:rPr>
              <a:t>gọi</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bất</a:t>
            </a:r>
            <a:r>
              <a:rPr lang="en-US" sz="4500" dirty="0">
                <a:solidFill>
                  <a:srgbClr val="363E59"/>
                </a:solidFill>
                <a:latin typeface="Roboto Condensed"/>
                <a:ea typeface="Roboto Condensed"/>
                <a:cs typeface="Roboto Condensed"/>
                <a:sym typeface="Roboto Condensed"/>
              </a:rPr>
              <a:t> kì </a:t>
            </a:r>
            <a:r>
              <a:rPr lang="en-US" sz="4500" dirty="0" err="1">
                <a:solidFill>
                  <a:srgbClr val="363E59"/>
                </a:solidFill>
                <a:latin typeface="Roboto Condensed"/>
                <a:ea typeface="Roboto Condensed"/>
                <a:cs typeface="Roboto Condensed"/>
                <a:sym typeface="Roboto Condensed"/>
              </a:rPr>
              <a:t>các</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bạn</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thuộc</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các</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nhóm</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lên</a:t>
            </a:r>
            <a:r>
              <a:rPr lang="en-US" sz="4500" dirty="0">
                <a:solidFill>
                  <a:srgbClr val="363E59"/>
                </a:solidFill>
                <a:latin typeface="Roboto Condensed"/>
                <a:ea typeface="Roboto Condensed"/>
                <a:cs typeface="Roboto Condensed"/>
                <a:sym typeface="Roboto Condensed"/>
              </a:rPr>
              <a:t> chia sẻ</a:t>
            </a:r>
          </a:p>
          <a:p>
            <a:pPr algn="just">
              <a:lnSpc>
                <a:spcPts val="6299"/>
              </a:lnSpc>
            </a:pPr>
            <a:r>
              <a:rPr lang="en-US" sz="4500" dirty="0">
                <a:solidFill>
                  <a:srgbClr val="363E59"/>
                </a:solidFill>
                <a:latin typeface="Roboto Condensed"/>
                <a:ea typeface="Roboto Condensed"/>
                <a:cs typeface="Roboto Condensed"/>
                <a:sym typeface="Roboto Condensed"/>
              </a:rPr>
              <a:t> - HS </a:t>
            </a:r>
            <a:r>
              <a:rPr lang="en-US" sz="4500" dirty="0" err="1">
                <a:solidFill>
                  <a:srgbClr val="363E59"/>
                </a:solidFill>
                <a:latin typeface="Roboto Condensed"/>
                <a:ea typeface="Roboto Condensed"/>
                <a:cs typeface="Roboto Condensed"/>
                <a:sym typeface="Roboto Condensed"/>
              </a:rPr>
              <a:t>làm</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việc</a:t>
            </a:r>
            <a:r>
              <a:rPr lang="en-US" sz="4500" dirty="0">
                <a:solidFill>
                  <a:srgbClr val="363E59"/>
                </a:solidFill>
                <a:latin typeface="Roboto Condensed"/>
                <a:ea typeface="Roboto Condensed"/>
                <a:cs typeface="Roboto Condensed"/>
                <a:sym typeface="Roboto Condensed"/>
              </a:rPr>
              <a:t> cá </a:t>
            </a:r>
            <a:r>
              <a:rPr lang="en-US" sz="4500" dirty="0" err="1">
                <a:solidFill>
                  <a:srgbClr val="363E59"/>
                </a:solidFill>
                <a:latin typeface="Roboto Condensed"/>
                <a:ea typeface="Roboto Condensed"/>
                <a:cs typeface="Roboto Condensed"/>
                <a:sym typeface="Roboto Condensed"/>
              </a:rPr>
              <a:t>nhân</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thời</a:t>
            </a:r>
            <a:r>
              <a:rPr lang="en-US" sz="4500" dirty="0">
                <a:solidFill>
                  <a:srgbClr val="363E59"/>
                </a:solidFill>
                <a:latin typeface="Roboto Condensed"/>
                <a:ea typeface="Roboto Condensed"/>
                <a:cs typeface="Roboto Condensed"/>
                <a:sym typeface="Roboto Condensed"/>
              </a:rPr>
              <a:t> </a:t>
            </a:r>
            <a:r>
              <a:rPr lang="en-US" sz="4500" dirty="0" err="1">
                <a:solidFill>
                  <a:srgbClr val="363E59"/>
                </a:solidFill>
                <a:latin typeface="Roboto Condensed"/>
                <a:ea typeface="Roboto Condensed"/>
                <a:cs typeface="Roboto Condensed"/>
                <a:sym typeface="Roboto Condensed"/>
              </a:rPr>
              <a:t>gian</a:t>
            </a:r>
            <a:r>
              <a:rPr lang="en-US" sz="4500" dirty="0">
                <a:solidFill>
                  <a:srgbClr val="363E59"/>
                </a:solidFill>
                <a:latin typeface="Roboto Condensed"/>
                <a:ea typeface="Roboto Condensed"/>
                <a:cs typeface="Roboto Condensed"/>
                <a:sym typeface="Roboto Condensed"/>
              </a:rPr>
              <a:t>: 7p, chia sẻ 1p/1hs</a:t>
            </a:r>
          </a:p>
          <a:p>
            <a:pPr algn="just">
              <a:lnSpc>
                <a:spcPts val="6299"/>
              </a:lnSpc>
            </a:pPr>
            <a:endParaRPr lang="en-US" sz="4500" dirty="0">
              <a:solidFill>
                <a:srgbClr val="363E59"/>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028700" y="2248650"/>
            <a:ext cx="10278061" cy="7009650"/>
            <a:chOff x="0" y="0"/>
            <a:chExt cx="2830778" cy="1930594"/>
          </a:xfrm>
        </p:grpSpPr>
        <p:sp>
          <p:nvSpPr>
            <p:cNvPr id="4" name="Freeform 4"/>
            <p:cNvSpPr/>
            <p:nvPr/>
          </p:nvSpPr>
          <p:spPr>
            <a:xfrm>
              <a:off x="0" y="0"/>
              <a:ext cx="2830778" cy="1930594"/>
            </a:xfrm>
            <a:custGeom>
              <a:avLst/>
              <a:gdLst/>
              <a:ahLst/>
              <a:cxnLst/>
              <a:rect l="l" t="t" r="r" b="b"/>
              <a:pathLst>
                <a:path w="2830778" h="1930594">
                  <a:moveTo>
                    <a:pt x="38416" y="0"/>
                  </a:moveTo>
                  <a:lnTo>
                    <a:pt x="2792363" y="0"/>
                  </a:lnTo>
                  <a:cubicBezTo>
                    <a:pt x="2802551" y="0"/>
                    <a:pt x="2812322" y="4047"/>
                    <a:pt x="2819527" y="11252"/>
                  </a:cubicBezTo>
                  <a:cubicBezTo>
                    <a:pt x="2826731" y="18456"/>
                    <a:pt x="2830778" y="28227"/>
                    <a:pt x="2830778" y="38416"/>
                  </a:cubicBezTo>
                  <a:lnTo>
                    <a:pt x="2830778" y="1892178"/>
                  </a:lnTo>
                  <a:cubicBezTo>
                    <a:pt x="2830778" y="1902367"/>
                    <a:pt x="2826731" y="1912138"/>
                    <a:pt x="2819527" y="1919343"/>
                  </a:cubicBezTo>
                  <a:cubicBezTo>
                    <a:pt x="2812322" y="1926547"/>
                    <a:pt x="2802551" y="1930594"/>
                    <a:pt x="2792363" y="1930594"/>
                  </a:cubicBezTo>
                  <a:lnTo>
                    <a:pt x="38416" y="1930594"/>
                  </a:lnTo>
                  <a:cubicBezTo>
                    <a:pt x="17199" y="1930594"/>
                    <a:pt x="0" y="1913395"/>
                    <a:pt x="0" y="1892178"/>
                  </a:cubicBezTo>
                  <a:lnTo>
                    <a:pt x="0" y="38416"/>
                  </a:lnTo>
                  <a:cubicBezTo>
                    <a:pt x="0" y="28227"/>
                    <a:pt x="4047" y="18456"/>
                    <a:pt x="11252" y="11252"/>
                  </a:cubicBezTo>
                  <a:cubicBezTo>
                    <a:pt x="18456" y="4047"/>
                    <a:pt x="28227" y="0"/>
                    <a:pt x="38416" y="0"/>
                  </a:cubicBezTo>
                  <a:close/>
                </a:path>
              </a:pathLst>
            </a:custGeom>
            <a:solidFill>
              <a:srgbClr val="F5EDC9"/>
            </a:solidFill>
          </p:spPr>
          <p:txBody>
            <a:bodyPr/>
            <a:lstStyle/>
            <a:p>
              <a:endParaRPr lang="en-US"/>
            </a:p>
          </p:txBody>
        </p:sp>
        <p:sp>
          <p:nvSpPr>
            <p:cNvPr id="5" name="TextBox 5"/>
            <p:cNvSpPr txBox="1"/>
            <p:nvPr/>
          </p:nvSpPr>
          <p:spPr>
            <a:xfrm>
              <a:off x="0" y="0"/>
              <a:ext cx="2830778" cy="1930594"/>
            </a:xfrm>
            <a:prstGeom prst="rect">
              <a:avLst/>
            </a:prstGeom>
          </p:spPr>
          <p:txBody>
            <a:bodyPr lIns="50800" tIns="50800" rIns="50800" bIns="50800" rtlCol="0" anchor="ctr"/>
            <a:lstStyle/>
            <a:p>
              <a:pPr algn="ctr">
                <a:lnSpc>
                  <a:spcPts val="2310"/>
                </a:lnSpc>
              </a:pPr>
              <a:endParaRPr/>
            </a:p>
          </p:txBody>
        </p:sp>
      </p:grpSp>
      <p:sp>
        <p:nvSpPr>
          <p:cNvPr id="6" name="Freeform 6"/>
          <p:cNvSpPr/>
          <p:nvPr/>
        </p:nvSpPr>
        <p:spPr>
          <a:xfrm>
            <a:off x="10767823" y="469641"/>
            <a:ext cx="6989045" cy="4114800"/>
          </a:xfrm>
          <a:custGeom>
            <a:avLst/>
            <a:gdLst/>
            <a:ahLst/>
            <a:cxnLst/>
            <a:rect l="l" t="t" r="r" b="b"/>
            <a:pathLst>
              <a:path w="6989045" h="4114800">
                <a:moveTo>
                  <a:pt x="0" y="0"/>
                </a:moveTo>
                <a:lnTo>
                  <a:pt x="6989045" y="0"/>
                </a:lnTo>
                <a:lnTo>
                  <a:pt x="698904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281576" y="2915025"/>
            <a:ext cx="9772310" cy="5581650"/>
          </a:xfrm>
          <a:prstGeom prst="rect">
            <a:avLst/>
          </a:prstGeom>
        </p:spPr>
        <p:txBody>
          <a:bodyPr lIns="0" tIns="0" rIns="0" bIns="0" rtlCol="0" anchor="t">
            <a:spAutoFit/>
          </a:bodyPr>
          <a:lstStyle/>
          <a:p>
            <a:pPr algn="just">
              <a:lnSpc>
                <a:spcPts val="6299"/>
              </a:lnSpc>
            </a:pPr>
            <a:r>
              <a:rPr lang="en-US" sz="4500">
                <a:solidFill>
                  <a:srgbClr val="363E59"/>
                </a:solidFill>
                <a:latin typeface="Roboto Condensed"/>
                <a:ea typeface="Roboto Condensed"/>
                <a:cs typeface="Roboto Condensed"/>
                <a:sym typeface="Roboto Condensed"/>
              </a:rPr>
              <a:t>- Nhiệm vụ 1: Bài thơ khơi gợi trong em tình cảm gì đối với nơi em đã sinh ra và lớn lên? (Trả lời bằng một đoạn văn khoảng 10 - 12 câu/ vẽ tranh/ làm thơ…) </a:t>
            </a:r>
          </a:p>
          <a:p>
            <a:pPr algn="just">
              <a:lnSpc>
                <a:spcPts val="6299"/>
              </a:lnSpc>
            </a:pPr>
            <a:r>
              <a:rPr lang="en-US" sz="4500">
                <a:solidFill>
                  <a:srgbClr val="363E59"/>
                </a:solidFill>
                <a:latin typeface="Roboto Condensed"/>
                <a:ea typeface="Roboto Condensed"/>
                <a:cs typeface="Roboto Condensed"/>
                <a:sym typeface="Roboto Condensed"/>
              </a:rPr>
              <a:t>- Nhiệm vụ 2: Đọc và chuẩn bị trước văn bản</a:t>
            </a:r>
            <a:r>
              <a:rPr lang="en-US" sz="4500" i="1">
                <a:solidFill>
                  <a:srgbClr val="363E59"/>
                </a:solidFill>
                <a:latin typeface="Roboto Condensed Italics"/>
                <a:ea typeface="Roboto Condensed Italics"/>
                <a:cs typeface="Roboto Condensed Italics"/>
                <a:sym typeface="Roboto Condensed Italics"/>
              </a:rPr>
              <a:t> Bếp lửa</a:t>
            </a:r>
            <a:r>
              <a:rPr lang="en-US" sz="4500">
                <a:solidFill>
                  <a:srgbClr val="363E59"/>
                </a:solidFill>
                <a:latin typeface="Roboto Condensed"/>
                <a:ea typeface="Roboto Condensed"/>
                <a:cs typeface="Roboto Condensed"/>
                <a:sym typeface="Roboto Condensed"/>
              </a:rPr>
              <a:t> (Bằng Việt)</a:t>
            </a:r>
          </a:p>
          <a:p>
            <a:pPr algn="just">
              <a:lnSpc>
                <a:spcPts val="6299"/>
              </a:lnSpc>
            </a:pPr>
            <a:endParaRPr lang="en-US" sz="4500">
              <a:solidFill>
                <a:srgbClr val="363E59"/>
              </a:solidFill>
              <a:latin typeface="Roboto Condensed"/>
              <a:ea typeface="Roboto Condensed"/>
              <a:cs typeface="Roboto Condensed"/>
              <a:sym typeface="Roboto Condensed"/>
            </a:endParaRPr>
          </a:p>
        </p:txBody>
      </p:sp>
      <p:sp>
        <p:nvSpPr>
          <p:cNvPr id="10" name="TextBox 10"/>
          <p:cNvSpPr txBox="1"/>
          <p:nvPr/>
        </p:nvSpPr>
        <p:spPr>
          <a:xfrm>
            <a:off x="4176778" y="904875"/>
            <a:ext cx="9291147" cy="1038225"/>
          </a:xfrm>
          <a:prstGeom prst="rect">
            <a:avLst/>
          </a:prstGeom>
        </p:spPr>
        <p:txBody>
          <a:bodyPr lIns="0" tIns="0" rIns="0" bIns="0" rtlCol="0" anchor="t">
            <a:spAutoFit/>
          </a:bodyPr>
          <a:lstStyle/>
          <a:p>
            <a:pPr algn="l">
              <a:lnSpc>
                <a:spcPts val="8400"/>
              </a:lnSpc>
              <a:spcBef>
                <a:spcPct val="0"/>
              </a:spcBef>
            </a:pPr>
            <a:r>
              <a:rPr lang="en-US" sz="6000">
                <a:solidFill>
                  <a:srgbClr val="363E59"/>
                </a:solidFill>
                <a:latin typeface="#9Slide07 SVNUT Triumph Press"/>
                <a:ea typeface="#9Slide07 SVNUT Triumph Press"/>
                <a:cs typeface="#9Slide07 SVNUT Triumph Press"/>
                <a:sym typeface="#9Slide07 SVNUT Triumph Press"/>
              </a:rPr>
              <a:t>5. Vận dụng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3412037303"/>
              </p:ext>
            </p:extLst>
          </p:nvPr>
        </p:nvGraphicFramePr>
        <p:xfrm>
          <a:off x="401135" y="1028700"/>
          <a:ext cx="17485730" cy="8264525"/>
        </p:xfrm>
        <a:graphic>
          <a:graphicData uri="http://schemas.openxmlformats.org/drawingml/2006/table">
            <a:tbl>
              <a:tblPr>
                <a:tableStyleId>{21E4AEA4-8DFA-4A89-87EB-49C32662AFE0}</a:tableStyleId>
              </a:tblPr>
              <a:tblGrid>
                <a:gridCol w="2104142">
                  <a:extLst>
                    <a:ext uri="{9D8B030D-6E8A-4147-A177-3AD203B41FA5}">
                      <a16:colId xmlns:a16="http://schemas.microsoft.com/office/drawing/2014/main" val="20000"/>
                    </a:ext>
                  </a:extLst>
                </a:gridCol>
                <a:gridCol w="15381588">
                  <a:extLst>
                    <a:ext uri="{9D8B030D-6E8A-4147-A177-3AD203B41FA5}">
                      <a16:colId xmlns:a16="http://schemas.microsoft.com/office/drawing/2014/main" val="20001"/>
                    </a:ext>
                  </a:extLst>
                </a:gridCol>
              </a:tblGrid>
              <a:tr h="2120660">
                <a:tc>
                  <a:txBody>
                    <a:bodyPr/>
                    <a:lstStyle/>
                    <a:p>
                      <a:pPr algn="ctr">
                        <a:lnSpc>
                          <a:spcPts val="5180"/>
                        </a:lnSpc>
                        <a:defRPr/>
                      </a:pPr>
                      <a:r>
                        <a:rPr lang="en-US" sz="3700" b="1">
                          <a:solidFill>
                            <a:srgbClr val="000000"/>
                          </a:solidFill>
                          <a:latin typeface="Roboto" panose="02000000000000000000" pitchFamily="2" charset="0"/>
                          <a:ea typeface="Roboto" panose="02000000000000000000" pitchFamily="2" charset="0"/>
                          <a:cs typeface="Roboto" panose="02000000000000000000" pitchFamily="2" charset="0"/>
                          <a:sym typeface="Roboto Condensed Bold"/>
                        </a:rPr>
                        <a:t>Mở đoạn </a:t>
                      </a:r>
                      <a:endParaRPr lang="en-US" sz="1100">
                        <a:latin typeface="Roboto" panose="02000000000000000000" pitchFamily="2" charset="0"/>
                        <a:ea typeface="Roboto" panose="02000000000000000000" pitchFamily="2" charset="0"/>
                        <a:cs typeface="Roboto" panose="02000000000000000000" pitchFamily="2" charset="0"/>
                      </a:endParaRPr>
                    </a:p>
                    <a:p>
                      <a:pPr algn="ctr">
                        <a:lnSpc>
                          <a:spcPts val="5180"/>
                        </a:lnSpc>
                      </a:pPr>
                      <a:r>
                        <a:rPr lang="en-US" sz="3700" b="1">
                          <a:solidFill>
                            <a:srgbClr val="000000"/>
                          </a:solidFill>
                          <a:latin typeface="Roboto" panose="02000000000000000000" pitchFamily="2" charset="0"/>
                          <a:ea typeface="Roboto" panose="02000000000000000000" pitchFamily="2" charset="0"/>
                          <a:cs typeface="Roboto" panose="02000000000000000000" pitchFamily="2" charset="0"/>
                          <a:sym typeface="Roboto Condensed Bold"/>
                        </a:rPr>
                        <a:t>(1 câu)</a:t>
                      </a:r>
                    </a:p>
                  </a:txBody>
                  <a:tcPr marL="190500" marR="190500" marT="190500" marB="190500" anchor="ctr"/>
                </a:tc>
                <a:tc>
                  <a:txBody>
                    <a:bodyPr/>
                    <a:lstStyle/>
                    <a:p>
                      <a:pPr algn="just">
                        <a:lnSpc>
                          <a:spcPts val="5180"/>
                        </a:lnSpc>
                        <a:defRPr/>
                      </a:pPr>
                      <a:r>
                        <a:rPr lang="en-US" sz="3700">
                          <a:solidFill>
                            <a:srgbClr val="000000"/>
                          </a:solidFill>
                          <a:latin typeface="Roboto" panose="02000000000000000000" pitchFamily="2" charset="0"/>
                          <a:ea typeface="Roboto" panose="02000000000000000000" pitchFamily="2" charset="0"/>
                          <a:cs typeface="Roboto" panose="02000000000000000000" pitchFamily="2" charset="0"/>
                          <a:sym typeface="Roboto Condensed"/>
                        </a:rPr>
                        <a:t>Khẳng định bài thơ gợi cho em tình yêu và lòng biết ơn quê hương bởi đây không chỉ là nơi em sinh ra và lớn lên mà còn nuôi dưỡng và giáo dục em nên người.</a:t>
                      </a:r>
                      <a:endParaRPr lang="en-US" sz="1100">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tc>
                <a:extLst>
                  <a:ext uri="{0D108BD9-81ED-4DB2-BD59-A6C34878D82A}">
                    <a16:rowId xmlns:a16="http://schemas.microsoft.com/office/drawing/2014/main" val="10000"/>
                  </a:ext>
                </a:extLst>
              </a:tr>
              <a:tr h="3592061">
                <a:tc>
                  <a:txBody>
                    <a:bodyPr/>
                    <a:lstStyle/>
                    <a:p>
                      <a:pPr algn="ctr">
                        <a:lnSpc>
                          <a:spcPts val="5180"/>
                        </a:lnSpc>
                        <a:defRPr/>
                      </a:pPr>
                      <a:r>
                        <a:rPr lang="en-US" sz="3700" b="1">
                          <a:solidFill>
                            <a:srgbClr val="000000"/>
                          </a:solidFill>
                          <a:latin typeface="Roboto" panose="02000000000000000000" pitchFamily="2" charset="0"/>
                          <a:ea typeface="Roboto" panose="02000000000000000000" pitchFamily="2" charset="0"/>
                          <a:cs typeface="Roboto" panose="02000000000000000000" pitchFamily="2" charset="0"/>
                          <a:sym typeface="Roboto Condensed Bold"/>
                        </a:rPr>
                        <a:t>Thân đoạn </a:t>
                      </a:r>
                      <a:endParaRPr lang="en-US" sz="1100">
                        <a:latin typeface="Roboto" panose="02000000000000000000" pitchFamily="2" charset="0"/>
                        <a:ea typeface="Roboto" panose="02000000000000000000" pitchFamily="2" charset="0"/>
                        <a:cs typeface="Roboto" panose="02000000000000000000" pitchFamily="2" charset="0"/>
                      </a:endParaRPr>
                    </a:p>
                    <a:p>
                      <a:pPr algn="ctr">
                        <a:lnSpc>
                          <a:spcPts val="5180"/>
                        </a:lnSpc>
                      </a:pPr>
                      <a:r>
                        <a:rPr lang="en-US" sz="3700" b="1">
                          <a:solidFill>
                            <a:srgbClr val="000000"/>
                          </a:solidFill>
                          <a:latin typeface="Roboto" panose="02000000000000000000" pitchFamily="2" charset="0"/>
                          <a:ea typeface="Roboto" panose="02000000000000000000" pitchFamily="2" charset="0"/>
                          <a:cs typeface="Roboto" panose="02000000000000000000" pitchFamily="2" charset="0"/>
                          <a:sym typeface="Roboto Condensed Bold"/>
                        </a:rPr>
                        <a:t>(6-7 câu)</a:t>
                      </a:r>
                    </a:p>
                  </a:txBody>
                  <a:tcPr marL="190500" marR="190500" marT="190500" marB="190500" anchor="ctr"/>
                </a:tc>
                <a:tc>
                  <a:txBody>
                    <a:bodyPr/>
                    <a:lstStyle/>
                    <a:p>
                      <a:pPr marL="798831" lvl="1" indent="-399416" algn="just">
                        <a:lnSpc>
                          <a:spcPts val="5180"/>
                        </a:lnSpc>
                        <a:buFont typeface="Arial"/>
                        <a:buChar char="•"/>
                        <a:defRPr/>
                      </a:pPr>
                      <a:r>
                        <a:rPr lang="en-US" sz="3700">
                          <a:solidFill>
                            <a:srgbClr val="000000"/>
                          </a:solidFill>
                          <a:latin typeface="Roboto" panose="02000000000000000000" pitchFamily="2" charset="0"/>
                          <a:ea typeface="Roboto" panose="02000000000000000000" pitchFamily="2" charset="0"/>
                          <a:cs typeface="Roboto" panose="02000000000000000000" pitchFamily="2" charset="0"/>
                          <a:sym typeface="Roboto Condensed"/>
                        </a:rPr>
                        <a:t>Khái quát lại nỗi nhớ quê hương của tác giả trong bài thơ Quê hương.</a:t>
                      </a:r>
                      <a:endParaRPr lang="en-US" sz="1100">
                        <a:latin typeface="Roboto" panose="02000000000000000000" pitchFamily="2" charset="0"/>
                        <a:ea typeface="Roboto" panose="02000000000000000000" pitchFamily="2" charset="0"/>
                        <a:cs typeface="Roboto" panose="02000000000000000000" pitchFamily="2" charset="0"/>
                      </a:endParaRPr>
                    </a:p>
                    <a:p>
                      <a:pPr marL="798831" lvl="1" indent="-399416" algn="just">
                        <a:lnSpc>
                          <a:spcPts val="5180"/>
                        </a:lnSpc>
                        <a:buFont typeface="Arial"/>
                        <a:buChar char="•"/>
                      </a:pPr>
                      <a:r>
                        <a:rPr lang="en-US" sz="3700">
                          <a:solidFill>
                            <a:srgbClr val="000000"/>
                          </a:solidFill>
                          <a:latin typeface="Roboto" panose="02000000000000000000" pitchFamily="2" charset="0"/>
                          <a:ea typeface="Roboto" panose="02000000000000000000" pitchFamily="2" charset="0"/>
                          <a:cs typeface="Roboto" panose="02000000000000000000" pitchFamily="2" charset="0"/>
                          <a:sym typeface="Roboto Condensed"/>
                        </a:rPr>
                        <a:t>Khơi gợi về những kỉ niệm tuổi thơ với những trò chơi thú vị</a:t>
                      </a:r>
                    </a:p>
                    <a:p>
                      <a:pPr marL="798831" lvl="1" indent="-399416" algn="just">
                        <a:lnSpc>
                          <a:spcPts val="5180"/>
                        </a:lnSpc>
                        <a:buFont typeface="Arial"/>
                        <a:buChar char="•"/>
                      </a:pPr>
                      <a:r>
                        <a:rPr lang="en-US" sz="3700">
                          <a:solidFill>
                            <a:srgbClr val="000000"/>
                          </a:solidFill>
                          <a:latin typeface="Roboto" panose="02000000000000000000" pitchFamily="2" charset="0"/>
                          <a:ea typeface="Roboto" panose="02000000000000000000" pitchFamily="2" charset="0"/>
                          <a:cs typeface="Roboto" panose="02000000000000000000" pitchFamily="2" charset="0"/>
                          <a:sym typeface="Roboto Condensed"/>
                        </a:rPr>
                        <a:t>Khơi gợi lại những kỉ niệm bên người thân: bà, mẹ, …</a:t>
                      </a:r>
                    </a:p>
                    <a:p>
                      <a:pPr marL="798831" lvl="1" indent="-399416" algn="just">
                        <a:lnSpc>
                          <a:spcPts val="5180"/>
                        </a:lnSpc>
                        <a:buFont typeface="Arial"/>
                        <a:buChar char="•"/>
                      </a:pPr>
                      <a:r>
                        <a:rPr lang="en-US" sz="3700">
                          <a:solidFill>
                            <a:srgbClr val="000000"/>
                          </a:solidFill>
                          <a:latin typeface="Roboto" panose="02000000000000000000" pitchFamily="2" charset="0"/>
                          <a:ea typeface="Roboto" panose="02000000000000000000" pitchFamily="2" charset="0"/>
                          <a:cs typeface="Roboto" panose="02000000000000000000" pitchFamily="2" charset="0"/>
                          <a:sym typeface="Roboto Condensed"/>
                        </a:rPr>
                        <a:t>Từ đó khơi gợi lên tình yêu quê hương, đất nước trong lòng em.</a:t>
                      </a:r>
                    </a:p>
                  </a:txBody>
                  <a:tcPr marL="190500" marR="190500" marT="190500" marB="190500" anchor="ctr"/>
                </a:tc>
                <a:extLst>
                  <a:ext uri="{0D108BD9-81ED-4DB2-BD59-A6C34878D82A}">
                    <a16:rowId xmlns:a16="http://schemas.microsoft.com/office/drawing/2014/main" val="10001"/>
                  </a:ext>
                </a:extLst>
              </a:tr>
              <a:tr h="2120660">
                <a:tc>
                  <a:txBody>
                    <a:bodyPr/>
                    <a:lstStyle/>
                    <a:p>
                      <a:pPr algn="ctr">
                        <a:lnSpc>
                          <a:spcPts val="5180"/>
                        </a:lnSpc>
                        <a:defRPr/>
                      </a:pPr>
                      <a:r>
                        <a:rPr lang="en-US" sz="3700" b="1">
                          <a:solidFill>
                            <a:srgbClr val="000000"/>
                          </a:solidFill>
                          <a:latin typeface="Roboto" panose="02000000000000000000" pitchFamily="2" charset="0"/>
                          <a:ea typeface="Roboto" panose="02000000000000000000" pitchFamily="2" charset="0"/>
                          <a:cs typeface="Roboto" panose="02000000000000000000" pitchFamily="2" charset="0"/>
                          <a:sym typeface="Roboto Condensed Bold"/>
                        </a:rPr>
                        <a:t>Kết đoạn (1 câu)</a:t>
                      </a:r>
                      <a:endParaRPr lang="en-US" sz="1100">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tc>
                <a:tc>
                  <a:txBody>
                    <a:bodyPr/>
                    <a:lstStyle/>
                    <a:p>
                      <a:pPr algn="just">
                        <a:lnSpc>
                          <a:spcPts val="5180"/>
                        </a:lnSpc>
                        <a:defRPr/>
                      </a:pPr>
                      <a:r>
                        <a:rPr lang="en-US" sz="3700">
                          <a:solidFill>
                            <a:srgbClr val="000000"/>
                          </a:solidFill>
                          <a:latin typeface="Roboto" panose="02000000000000000000" pitchFamily="2" charset="0"/>
                          <a:ea typeface="Roboto" panose="02000000000000000000" pitchFamily="2" charset="0"/>
                          <a:cs typeface="Roboto" panose="02000000000000000000" pitchFamily="2" charset="0"/>
                          <a:sym typeface="Roboto Condensed"/>
                        </a:rPr>
                        <a:t>Khẳng định dù đi đâu nhưng tình cảm với quê hương vẫn là điều không bao giờ thay đổi</a:t>
                      </a:r>
                      <a:endParaRPr lang="en-US" sz="1100">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0" y="-133350"/>
            <a:ext cx="12781843" cy="1210311"/>
          </a:xfrm>
          <a:prstGeom prst="rect">
            <a:avLst/>
          </a:prstGeom>
        </p:spPr>
        <p:txBody>
          <a:bodyPr lIns="0" tIns="0" rIns="0" bIns="0" rtlCol="0" anchor="t">
            <a:spAutoFit/>
          </a:bodyPr>
          <a:lstStyle/>
          <a:p>
            <a:pPr algn="ctr">
              <a:lnSpc>
                <a:spcPts val="9939"/>
              </a:lnSpc>
            </a:pPr>
            <a:r>
              <a:rPr lang="en-US" sz="7099" b="1">
                <a:solidFill>
                  <a:srgbClr val="4A181B"/>
                </a:solidFill>
                <a:latin typeface="Fraunces Bold"/>
                <a:ea typeface="Fraunces Bold"/>
                <a:cs typeface="Fraunces Bold"/>
                <a:sym typeface="Fraunces Bold"/>
              </a:rPr>
              <a:t>I. TRI THỨC NGỮ VĂN</a:t>
            </a:r>
          </a:p>
        </p:txBody>
      </p:sp>
      <p:graphicFrame>
        <p:nvGraphicFramePr>
          <p:cNvPr id="6" name="Table 6"/>
          <p:cNvGraphicFramePr>
            <a:graphicFrameLocks noGrp="1"/>
          </p:cNvGraphicFramePr>
          <p:nvPr>
            <p:extLst>
              <p:ext uri="{D42A27DB-BD31-4B8C-83A1-F6EECF244321}">
                <p14:modId xmlns:p14="http://schemas.microsoft.com/office/powerpoint/2010/main" val="1975406247"/>
              </p:ext>
            </p:extLst>
          </p:nvPr>
        </p:nvGraphicFramePr>
        <p:xfrm>
          <a:off x="116551" y="2253320"/>
          <a:ext cx="12380250" cy="7858346"/>
        </p:xfrm>
        <a:graphic>
          <a:graphicData uri="http://schemas.openxmlformats.org/drawingml/2006/table">
            <a:tbl>
              <a:tblPr/>
              <a:tblGrid>
                <a:gridCol w="2585971">
                  <a:extLst>
                    <a:ext uri="{9D8B030D-6E8A-4147-A177-3AD203B41FA5}">
                      <a16:colId xmlns:a16="http://schemas.microsoft.com/office/drawing/2014/main" val="20000"/>
                    </a:ext>
                  </a:extLst>
                </a:gridCol>
                <a:gridCol w="4911365">
                  <a:extLst>
                    <a:ext uri="{9D8B030D-6E8A-4147-A177-3AD203B41FA5}">
                      <a16:colId xmlns:a16="http://schemas.microsoft.com/office/drawing/2014/main" val="20001"/>
                    </a:ext>
                  </a:extLst>
                </a:gridCol>
                <a:gridCol w="4882914">
                  <a:extLst>
                    <a:ext uri="{9D8B030D-6E8A-4147-A177-3AD203B41FA5}">
                      <a16:colId xmlns:a16="http://schemas.microsoft.com/office/drawing/2014/main" val="20002"/>
                    </a:ext>
                  </a:extLst>
                </a:gridCol>
              </a:tblGrid>
              <a:tr h="585643">
                <a:tc>
                  <a:txBody>
                    <a:bodyPr/>
                    <a:lstStyle/>
                    <a:p>
                      <a:pPr algn="ctr">
                        <a:lnSpc>
                          <a:spcPts val="4900"/>
                        </a:lnSpc>
                        <a:defRPr/>
                      </a:pPr>
                      <a:r>
                        <a:rPr lang="en-US" sz="3500" b="1">
                          <a:solidFill>
                            <a:srgbClr val="363E59">
                              <a:alpha val="87843"/>
                            </a:srgbClr>
                          </a:solidFill>
                          <a:latin typeface="Roboto Condensed Bold"/>
                          <a:ea typeface="Roboto Condensed Bold"/>
                          <a:cs typeface="Roboto Condensed Bold"/>
                          <a:sym typeface="Roboto Condensed Bold"/>
                        </a:rPr>
                        <a:t>Phương diện</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5EDC9">
                        <a:alpha val="87843"/>
                      </a:srgbClr>
                    </a:solidFill>
                  </a:tcPr>
                </a:tc>
                <a:tc>
                  <a:txBody>
                    <a:bodyPr/>
                    <a:lstStyle/>
                    <a:p>
                      <a:pPr algn="ctr">
                        <a:lnSpc>
                          <a:spcPts val="4900"/>
                        </a:lnSpc>
                        <a:defRPr/>
                      </a:pPr>
                      <a:r>
                        <a:rPr lang="en-US" sz="3500" b="1">
                          <a:solidFill>
                            <a:srgbClr val="363E59">
                              <a:alpha val="87843"/>
                            </a:srgbClr>
                          </a:solidFill>
                          <a:latin typeface="Roboto Condensed Bold"/>
                          <a:ea typeface="Roboto Condensed Bold"/>
                          <a:cs typeface="Roboto Condensed Bold"/>
                          <a:sym typeface="Roboto Condensed Bold"/>
                        </a:rPr>
                        <a:t>Đặc điểm thơ tám chữ</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5EDC9">
                        <a:alpha val="87843"/>
                      </a:srgbClr>
                    </a:solidFill>
                  </a:tcPr>
                </a:tc>
                <a:tc>
                  <a:txBody>
                    <a:bodyPr/>
                    <a:lstStyle/>
                    <a:p>
                      <a:pPr algn="ctr">
                        <a:lnSpc>
                          <a:spcPts val="4900"/>
                        </a:lnSpc>
                        <a:defRPr/>
                      </a:pPr>
                      <a:r>
                        <a:rPr lang="en-US" sz="3500" b="1">
                          <a:solidFill>
                            <a:srgbClr val="363E59">
                              <a:alpha val="87843"/>
                            </a:srgbClr>
                          </a:solidFill>
                          <a:latin typeface="Roboto Condensed Bold"/>
                          <a:ea typeface="Roboto Condensed Bold"/>
                          <a:cs typeface="Roboto Condensed Bold"/>
                          <a:sym typeface="Roboto Condensed Bold"/>
                        </a:rPr>
                        <a:t>Đặc điểm thơ tự do</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5EDC9">
                        <a:alpha val="87843"/>
                      </a:srgbClr>
                    </a:solidFill>
                  </a:tcPr>
                </a:tc>
                <a:extLst>
                  <a:ext uri="{0D108BD9-81ED-4DB2-BD59-A6C34878D82A}">
                    <a16:rowId xmlns:a16="http://schemas.microsoft.com/office/drawing/2014/main" val="10000"/>
                  </a:ext>
                </a:extLst>
              </a:tr>
              <a:tr h="1114349">
                <a:tc>
                  <a:txBody>
                    <a:bodyPr/>
                    <a:lstStyle/>
                    <a:p>
                      <a:pPr algn="ctr">
                        <a:lnSpc>
                          <a:spcPts val="4900"/>
                        </a:lnSpc>
                        <a:defRPr/>
                      </a:pPr>
                      <a:r>
                        <a:rPr lang="en-US" sz="3500" b="1">
                          <a:solidFill>
                            <a:srgbClr val="363E59">
                              <a:alpha val="87843"/>
                            </a:srgbClr>
                          </a:solidFill>
                          <a:latin typeface="Roboto Condensed Bold"/>
                          <a:ea typeface="Roboto Condensed Bold"/>
                          <a:cs typeface="Roboto Condensed Bold"/>
                          <a:sym typeface="Roboto Condensed Bold"/>
                        </a:rPr>
                        <a:t>Số chữ / dòng</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5EDC9">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Mỗi dòng thơ có 8 chữ</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Không quy định số lượng chữ</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extLst>
                  <a:ext uri="{0D108BD9-81ED-4DB2-BD59-A6C34878D82A}">
                    <a16:rowId xmlns:a16="http://schemas.microsoft.com/office/drawing/2014/main" val="10001"/>
                  </a:ext>
                </a:extLst>
              </a:tr>
              <a:tr h="585643">
                <a:tc>
                  <a:txBody>
                    <a:bodyPr/>
                    <a:lstStyle/>
                    <a:p>
                      <a:pPr algn="ctr">
                        <a:lnSpc>
                          <a:spcPts val="4900"/>
                        </a:lnSpc>
                        <a:defRPr/>
                      </a:pPr>
                      <a:r>
                        <a:rPr lang="en-US" sz="3500" b="1">
                          <a:solidFill>
                            <a:srgbClr val="363E59">
                              <a:alpha val="87843"/>
                            </a:srgbClr>
                          </a:solidFill>
                          <a:latin typeface="Roboto Condensed Bold"/>
                          <a:ea typeface="Roboto Condensed Bold"/>
                          <a:cs typeface="Roboto Condensed Bold"/>
                          <a:sym typeface="Roboto Condensed Bold"/>
                        </a:rPr>
                        <a:t>Số dòng / khổ</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5EDC9">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Số dòng không hạn định</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Số dòng không hạn định</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extLst>
                  <a:ext uri="{0D108BD9-81ED-4DB2-BD59-A6C34878D82A}">
                    <a16:rowId xmlns:a16="http://schemas.microsoft.com/office/drawing/2014/main" val="10002"/>
                  </a:ext>
                </a:extLst>
              </a:tr>
              <a:tr h="1643055">
                <a:tc>
                  <a:txBody>
                    <a:bodyPr/>
                    <a:lstStyle/>
                    <a:p>
                      <a:pPr algn="ctr">
                        <a:lnSpc>
                          <a:spcPts val="4900"/>
                        </a:lnSpc>
                        <a:defRPr/>
                      </a:pPr>
                      <a:r>
                        <a:rPr lang="en-US" sz="3500" b="1">
                          <a:solidFill>
                            <a:srgbClr val="363E59">
                              <a:alpha val="87843"/>
                            </a:srgbClr>
                          </a:solidFill>
                          <a:latin typeface="Roboto Condensed Bold"/>
                          <a:ea typeface="Roboto Condensed Bold"/>
                          <a:cs typeface="Roboto Condensed Bold"/>
                          <a:sym typeface="Roboto Condensed Bold"/>
                        </a:rPr>
                        <a:t>Cách gieo vần</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5EDC9">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Gieo vần theo nhiều cách khác nhau nhưng phổ biến nhất là vần chân</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Gieo vần linh hoạt</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extLst>
                  <a:ext uri="{0D108BD9-81ED-4DB2-BD59-A6C34878D82A}">
                    <a16:rowId xmlns:a16="http://schemas.microsoft.com/office/drawing/2014/main" val="10003"/>
                  </a:ext>
                </a:extLst>
              </a:tr>
              <a:tr h="1114349">
                <a:tc>
                  <a:txBody>
                    <a:bodyPr/>
                    <a:lstStyle/>
                    <a:p>
                      <a:pPr algn="ctr">
                        <a:lnSpc>
                          <a:spcPts val="4900"/>
                        </a:lnSpc>
                        <a:defRPr/>
                      </a:pPr>
                      <a:r>
                        <a:rPr lang="en-US" sz="3500" b="1">
                          <a:solidFill>
                            <a:srgbClr val="363E59">
                              <a:alpha val="87843"/>
                            </a:srgbClr>
                          </a:solidFill>
                          <a:latin typeface="Roboto Condensed Bold"/>
                          <a:ea typeface="Roboto Condensed Bold"/>
                          <a:cs typeface="Roboto Condensed Bold"/>
                          <a:sym typeface="Roboto Condensed Bold"/>
                        </a:rPr>
                        <a:t>Cách ngắt nhịp</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5EDC9">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Cách ngắt nhịp đa dạng</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Cách ngắt nhịp đa dạng</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extLst>
                  <a:ext uri="{0D108BD9-81ED-4DB2-BD59-A6C34878D82A}">
                    <a16:rowId xmlns:a16="http://schemas.microsoft.com/office/drawing/2014/main" val="10004"/>
                  </a:ext>
                </a:extLst>
              </a:tr>
              <a:tr h="1643055">
                <a:tc>
                  <a:txBody>
                    <a:bodyPr/>
                    <a:lstStyle/>
                    <a:p>
                      <a:pPr algn="ctr">
                        <a:lnSpc>
                          <a:spcPts val="4900"/>
                        </a:lnSpc>
                        <a:defRPr/>
                      </a:pPr>
                      <a:r>
                        <a:rPr lang="en-US" sz="3500" b="1">
                          <a:solidFill>
                            <a:srgbClr val="363E59">
                              <a:alpha val="87843"/>
                            </a:srgbClr>
                          </a:solidFill>
                          <a:latin typeface="Roboto Condensed Bold"/>
                          <a:ea typeface="Roboto Condensed Bold"/>
                          <a:cs typeface="Roboto Condensed Bold"/>
                          <a:sym typeface="Roboto Condensed Bold"/>
                        </a:rPr>
                        <a:t>Tính chất</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5EDC9">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Có tính chất tương đối phóng khoáng nhưng rất chú trọng tính nhạc trong thơ</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tc>
                  <a:txBody>
                    <a:bodyPr/>
                    <a:lstStyle/>
                    <a:p>
                      <a:pPr algn="ctr">
                        <a:lnSpc>
                          <a:spcPts val="4900"/>
                        </a:lnSpc>
                        <a:defRPr/>
                      </a:pPr>
                      <a:r>
                        <a:rPr lang="en-US" sz="3500">
                          <a:solidFill>
                            <a:srgbClr val="363E59">
                              <a:alpha val="87843"/>
                            </a:srgbClr>
                          </a:solidFill>
                          <a:latin typeface="Roboto Condensed"/>
                          <a:ea typeface="Roboto Condensed"/>
                          <a:cs typeface="Roboto Condensed"/>
                          <a:sym typeface="Roboto Condensed"/>
                        </a:rPr>
                        <a:t>Có tính chất phóng khoáng, tự do, thiện hiện cảm xúc của người viết</a:t>
                      </a:r>
                      <a:endParaRPr lang="en-US" sz="1100"/>
                    </a:p>
                  </a:txBody>
                  <a:tcPr marL="0" marR="0" marT="0" marB="0" anchor="ctr">
                    <a:lnL w="9525" cap="flat" cmpd="sng" algn="ctr">
                      <a:solidFill>
                        <a:srgbClr val="8D5B31"/>
                      </a:solidFill>
                      <a:prstDash val="solid"/>
                      <a:round/>
                      <a:headEnd type="none" w="med" len="med"/>
                      <a:tailEnd type="none" w="med" len="med"/>
                    </a:lnL>
                    <a:lnR w="9525" cap="flat" cmpd="sng" algn="ctr">
                      <a:solidFill>
                        <a:srgbClr val="8D5B31"/>
                      </a:solidFill>
                      <a:prstDash val="solid"/>
                      <a:round/>
                      <a:headEnd type="none" w="med" len="med"/>
                      <a:tailEnd type="none" w="med" len="med"/>
                    </a:lnR>
                    <a:lnT w="9525" cap="flat" cmpd="sng" algn="ctr">
                      <a:solidFill>
                        <a:srgbClr val="8D5B31"/>
                      </a:solidFill>
                      <a:prstDash val="solid"/>
                      <a:round/>
                      <a:headEnd type="none" w="med" len="med"/>
                      <a:tailEnd type="none" w="med" len="med"/>
                    </a:lnT>
                    <a:lnB w="9525" cap="flat" cmpd="sng" algn="ctr">
                      <a:solidFill>
                        <a:srgbClr val="8D5B31"/>
                      </a:solidFill>
                      <a:prstDash val="solid"/>
                      <a:round/>
                      <a:headEnd type="none" w="med" len="med"/>
                      <a:tailEnd type="none" w="med" len="med"/>
                    </a:lnB>
                    <a:solidFill>
                      <a:srgbClr val="FFFFFF">
                        <a:alpha val="87843"/>
                      </a:srgbClr>
                    </a:solidFill>
                  </a:tcPr>
                </a:tc>
                <a:extLst>
                  <a:ext uri="{0D108BD9-81ED-4DB2-BD59-A6C34878D82A}">
                    <a16:rowId xmlns:a16="http://schemas.microsoft.com/office/drawing/2014/main" val="10005"/>
                  </a:ext>
                </a:extLst>
              </a:tr>
            </a:tbl>
          </a:graphicData>
        </a:graphic>
      </p:graphicFrame>
      <p:sp>
        <p:nvSpPr>
          <p:cNvPr id="7" name="TextBox 7"/>
          <p:cNvSpPr txBox="1"/>
          <p:nvPr/>
        </p:nvSpPr>
        <p:spPr>
          <a:xfrm>
            <a:off x="107026" y="1112691"/>
            <a:ext cx="17244768" cy="946150"/>
          </a:xfrm>
          <a:prstGeom prst="rect">
            <a:avLst/>
          </a:prstGeom>
        </p:spPr>
        <p:txBody>
          <a:bodyPr lIns="0" tIns="0" rIns="0" bIns="0" rtlCol="0" anchor="t">
            <a:spAutoFit/>
          </a:bodyPr>
          <a:lstStyle/>
          <a:p>
            <a:pPr algn="ctr">
              <a:lnSpc>
                <a:spcPts val="7700"/>
              </a:lnSpc>
              <a:spcBef>
                <a:spcPct val="0"/>
              </a:spcBef>
            </a:pPr>
            <a:r>
              <a:rPr lang="en-US" sz="5500">
                <a:solidFill>
                  <a:srgbClr val="4A181B"/>
                </a:solidFill>
                <a:latin typeface="#9Slide07 SVNUT Triumph Press"/>
                <a:ea typeface="#9Slide07 SVNUT Triumph Press"/>
                <a:cs typeface="#9Slide07 SVNUT Triumph Press"/>
                <a:sym typeface="#9Slide07 SVNUT Triumph Press"/>
              </a:rPr>
              <a:t>1.Đặc trưng của văn bản thơ tám chữ và thơ tự do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36561" y="3128750"/>
            <a:ext cx="12231655" cy="6778284"/>
            <a:chOff x="0" y="0"/>
            <a:chExt cx="3221506" cy="1785227"/>
          </a:xfrm>
        </p:grpSpPr>
        <p:sp>
          <p:nvSpPr>
            <p:cNvPr id="4" name="Freeform 4"/>
            <p:cNvSpPr/>
            <p:nvPr/>
          </p:nvSpPr>
          <p:spPr>
            <a:xfrm>
              <a:off x="0" y="0"/>
              <a:ext cx="3221506" cy="1785227"/>
            </a:xfrm>
            <a:custGeom>
              <a:avLst/>
              <a:gdLst/>
              <a:ahLst/>
              <a:cxnLst/>
              <a:rect l="l" t="t" r="r" b="b"/>
              <a:pathLst>
                <a:path w="3221506" h="1785227">
                  <a:moveTo>
                    <a:pt x="32280" y="0"/>
                  </a:moveTo>
                  <a:lnTo>
                    <a:pt x="3189226" y="0"/>
                  </a:lnTo>
                  <a:cubicBezTo>
                    <a:pt x="3197787" y="0"/>
                    <a:pt x="3205997" y="3401"/>
                    <a:pt x="3212051" y="9455"/>
                  </a:cubicBezTo>
                  <a:cubicBezTo>
                    <a:pt x="3218105" y="15508"/>
                    <a:pt x="3221506" y="23719"/>
                    <a:pt x="3221506" y="32280"/>
                  </a:cubicBezTo>
                  <a:lnTo>
                    <a:pt x="3221506" y="1752947"/>
                  </a:lnTo>
                  <a:cubicBezTo>
                    <a:pt x="3221506" y="1761508"/>
                    <a:pt x="3218105" y="1769719"/>
                    <a:pt x="3212051" y="1775773"/>
                  </a:cubicBezTo>
                  <a:cubicBezTo>
                    <a:pt x="3205997" y="1781826"/>
                    <a:pt x="3197787" y="1785227"/>
                    <a:pt x="3189226" y="1785227"/>
                  </a:cubicBezTo>
                  <a:lnTo>
                    <a:pt x="32280" y="1785227"/>
                  </a:lnTo>
                  <a:cubicBezTo>
                    <a:pt x="23719" y="1785227"/>
                    <a:pt x="15508" y="1781826"/>
                    <a:pt x="9455" y="1775773"/>
                  </a:cubicBezTo>
                  <a:cubicBezTo>
                    <a:pt x="3401" y="1769719"/>
                    <a:pt x="0" y="1761508"/>
                    <a:pt x="0" y="1752947"/>
                  </a:cubicBezTo>
                  <a:lnTo>
                    <a:pt x="0" y="32280"/>
                  </a:lnTo>
                  <a:cubicBezTo>
                    <a:pt x="0" y="23719"/>
                    <a:pt x="3401" y="15508"/>
                    <a:pt x="9455" y="9455"/>
                  </a:cubicBezTo>
                  <a:cubicBezTo>
                    <a:pt x="15508" y="3401"/>
                    <a:pt x="23719" y="0"/>
                    <a:pt x="32280" y="0"/>
                  </a:cubicBezTo>
                  <a:close/>
                </a:path>
              </a:pathLst>
            </a:custGeom>
            <a:solidFill>
              <a:srgbClr val="F5EDC9"/>
            </a:solidFill>
          </p:spPr>
          <p:txBody>
            <a:bodyPr/>
            <a:lstStyle/>
            <a:p>
              <a:endParaRPr lang="en-US"/>
            </a:p>
          </p:txBody>
        </p:sp>
        <p:sp>
          <p:nvSpPr>
            <p:cNvPr id="5" name="TextBox 5"/>
            <p:cNvSpPr txBox="1"/>
            <p:nvPr/>
          </p:nvSpPr>
          <p:spPr>
            <a:xfrm>
              <a:off x="0" y="-38100"/>
              <a:ext cx="3221506" cy="182332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36561" y="3316074"/>
            <a:ext cx="11833680" cy="6318250"/>
          </a:xfrm>
          <a:prstGeom prst="rect">
            <a:avLst/>
          </a:prstGeom>
        </p:spPr>
        <p:txBody>
          <a:bodyPr lIns="0" tIns="0" rIns="0" bIns="0" rtlCol="0" anchor="t">
            <a:spAutoFit/>
          </a:bodyPr>
          <a:lstStyle/>
          <a:p>
            <a:pPr algn="just">
              <a:lnSpc>
                <a:spcPts val="5599"/>
              </a:lnSpc>
            </a:pPr>
            <a:r>
              <a:rPr lang="en-US" sz="3999">
                <a:solidFill>
                  <a:srgbClr val="363E59"/>
                </a:solidFill>
                <a:latin typeface="Roboto Condensed"/>
                <a:ea typeface="Roboto Condensed"/>
                <a:cs typeface="Roboto Condensed"/>
                <a:sym typeface="Roboto Condensed"/>
              </a:rPr>
              <a:t>Kết cấu là sự sắp xếp, tổ chức các thành tố của một bài thơ thành một đơn vị ________________________ có ý nghĩa tùy theo nội dung và bài thơ.</a:t>
            </a:r>
          </a:p>
          <a:p>
            <a:pPr algn="just">
              <a:lnSpc>
                <a:spcPts val="5599"/>
              </a:lnSpc>
            </a:pPr>
            <a:r>
              <a:rPr lang="en-US" sz="3999">
                <a:solidFill>
                  <a:srgbClr val="363E59"/>
                </a:solidFill>
                <a:latin typeface="Roboto Condensed"/>
                <a:ea typeface="Roboto Condensed"/>
                <a:cs typeface="Roboto Condensed"/>
                <a:sym typeface="Roboto Condensed"/>
              </a:rPr>
              <a:t>+ Khi sáng tác người viết có những mục đích nhất định về __________ và ___________</a:t>
            </a:r>
          </a:p>
          <a:p>
            <a:pPr algn="just">
              <a:lnSpc>
                <a:spcPts val="5599"/>
              </a:lnSpc>
            </a:pPr>
            <a:r>
              <a:rPr lang="en-US" sz="3999">
                <a:solidFill>
                  <a:srgbClr val="363E59"/>
                </a:solidFill>
                <a:latin typeface="Roboto Condensed"/>
                <a:ea typeface="Roboto Condensed"/>
                <a:cs typeface="Roboto Condensed"/>
                <a:sym typeface="Roboto Condensed"/>
              </a:rPr>
              <a:t>+Theo những mục đích ấy, tác giả sẽ xây dựng một kiểu_________ nghĩa là bố trí, sắp xếp từ ngữ, các dòng hoặc khổ hay đoạn thơ để khắc họa ______________________ và ________________theo trật tự nhất định.</a:t>
            </a:r>
          </a:p>
        </p:txBody>
      </p:sp>
      <p:sp>
        <p:nvSpPr>
          <p:cNvPr id="9" name="TextBox 9"/>
          <p:cNvSpPr txBox="1"/>
          <p:nvPr/>
        </p:nvSpPr>
        <p:spPr>
          <a:xfrm>
            <a:off x="1266541" y="1714500"/>
            <a:ext cx="10489376" cy="863600"/>
          </a:xfrm>
          <a:prstGeom prst="rect">
            <a:avLst/>
          </a:prstGeom>
        </p:spPr>
        <p:txBody>
          <a:bodyPr lIns="0" tIns="0" rIns="0" bIns="0" rtlCol="0" anchor="t">
            <a:spAutoFit/>
          </a:bodyPr>
          <a:lstStyle/>
          <a:p>
            <a:pPr algn="l">
              <a:lnSpc>
                <a:spcPts val="7000"/>
              </a:lnSpc>
              <a:spcBef>
                <a:spcPct val="0"/>
              </a:spcBef>
            </a:pPr>
            <a:r>
              <a:rPr lang="en-US" sz="5000">
                <a:solidFill>
                  <a:srgbClr val="4F2C33"/>
                </a:solidFill>
                <a:latin typeface="#9Slide07 SVNUT Triumph Press"/>
                <a:ea typeface="#9Slide07 SVNUT Triumph Press"/>
                <a:cs typeface="#9Slide07 SVNUT Triumph Press"/>
                <a:sym typeface="#9Slide07 SVNUT Triumph Press"/>
              </a:rPr>
              <a:t>2. Kết cấu, bố cục, ngôn từ</a:t>
            </a:r>
          </a:p>
        </p:txBody>
      </p:sp>
      <p:sp>
        <p:nvSpPr>
          <p:cNvPr id="10" name="TextBox 10"/>
          <p:cNvSpPr txBox="1"/>
          <p:nvPr/>
        </p:nvSpPr>
        <p:spPr>
          <a:xfrm>
            <a:off x="4981315" y="4012734"/>
            <a:ext cx="4643934"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thống nhất, hoàn chỉnh</a:t>
            </a:r>
          </a:p>
        </p:txBody>
      </p:sp>
      <p:sp>
        <p:nvSpPr>
          <p:cNvPr id="11" name="TextBox 11"/>
          <p:cNvSpPr txBox="1"/>
          <p:nvPr/>
        </p:nvSpPr>
        <p:spPr>
          <a:xfrm>
            <a:off x="394358" y="6135474"/>
            <a:ext cx="1744365"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tư tưởng</a:t>
            </a:r>
          </a:p>
        </p:txBody>
      </p:sp>
      <p:sp>
        <p:nvSpPr>
          <p:cNvPr id="12" name="TextBox 12"/>
          <p:cNvSpPr txBox="1"/>
          <p:nvPr/>
        </p:nvSpPr>
        <p:spPr>
          <a:xfrm>
            <a:off x="3170939" y="6135474"/>
            <a:ext cx="2166739"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nghệ thuật</a:t>
            </a:r>
          </a:p>
        </p:txBody>
      </p:sp>
      <p:sp>
        <p:nvSpPr>
          <p:cNvPr id="13" name="TextBox 13"/>
          <p:cNvSpPr txBox="1"/>
          <p:nvPr/>
        </p:nvSpPr>
        <p:spPr>
          <a:xfrm>
            <a:off x="1266541" y="7511836"/>
            <a:ext cx="1481931"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kết cấu</a:t>
            </a:r>
          </a:p>
        </p:txBody>
      </p:sp>
      <p:sp>
        <p:nvSpPr>
          <p:cNvPr id="14" name="TextBox 14"/>
          <p:cNvSpPr txBox="1"/>
          <p:nvPr/>
        </p:nvSpPr>
        <p:spPr>
          <a:xfrm>
            <a:off x="895350" y="8888199"/>
            <a:ext cx="3032820"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bộc lộ cảm xúc</a:t>
            </a:r>
          </a:p>
        </p:txBody>
      </p:sp>
      <p:sp>
        <p:nvSpPr>
          <p:cNvPr id="15" name="TextBox 15"/>
          <p:cNvSpPr txBox="1"/>
          <p:nvPr/>
        </p:nvSpPr>
        <p:spPr>
          <a:xfrm>
            <a:off x="7589523" y="8182712"/>
            <a:ext cx="4480719" cy="679451"/>
          </a:xfrm>
          <a:prstGeom prst="rect">
            <a:avLst/>
          </a:prstGeom>
        </p:spPr>
        <p:txBody>
          <a:bodyPr lIns="0" tIns="0" rIns="0" bIns="0" rtlCol="0" anchor="t">
            <a:spAutoFit/>
          </a:bodyPr>
          <a:lstStyle/>
          <a:p>
            <a:pPr algn="ctr">
              <a:lnSpc>
                <a:spcPts val="5599"/>
              </a:lnSpc>
              <a:spcBef>
                <a:spcPct val="0"/>
              </a:spcBef>
            </a:pPr>
            <a:r>
              <a:rPr lang="en-US" sz="3999" b="1">
                <a:solidFill>
                  <a:srgbClr val="363E59"/>
                </a:solidFill>
                <a:latin typeface="Roboto Condensed Bold"/>
                <a:ea typeface="Roboto Condensed Bold"/>
                <a:cs typeface="Roboto Condensed Bold"/>
                <a:sym typeface="Roboto Condensed Bold"/>
              </a:rPr>
              <a:t>hình tượng nghệ thuật</a:t>
            </a:r>
          </a:p>
        </p:txBody>
      </p:sp>
      <p:sp>
        <p:nvSpPr>
          <p:cNvPr id="16" name="TextBox 16"/>
          <p:cNvSpPr txBox="1"/>
          <p:nvPr/>
        </p:nvSpPr>
        <p:spPr>
          <a:xfrm>
            <a:off x="0" y="356869"/>
            <a:ext cx="12781843" cy="1210311"/>
          </a:xfrm>
          <a:prstGeom prst="rect">
            <a:avLst/>
          </a:prstGeom>
        </p:spPr>
        <p:txBody>
          <a:bodyPr lIns="0" tIns="0" rIns="0" bIns="0" rtlCol="0" anchor="t">
            <a:spAutoFit/>
          </a:bodyPr>
          <a:lstStyle/>
          <a:p>
            <a:pPr algn="ctr">
              <a:lnSpc>
                <a:spcPts val="9939"/>
              </a:lnSpc>
            </a:pPr>
            <a:r>
              <a:rPr lang="en-US" sz="7099" b="1">
                <a:solidFill>
                  <a:srgbClr val="4A181B"/>
                </a:solidFill>
                <a:latin typeface="Fraunces Bold"/>
                <a:ea typeface="Fraunces Bold"/>
                <a:cs typeface="Fraunces Bold"/>
                <a:sym typeface="Fraunces Bold"/>
              </a:rPr>
              <a:t>I. TRI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TotalTime>
  <Words>5585</Words>
  <Application>Microsoft Office PowerPoint</Application>
  <PresentationFormat>Custom</PresentationFormat>
  <Paragraphs>533</Paragraphs>
  <Slides>79</Slides>
  <Notes>1</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79</vt:i4>
      </vt:variant>
    </vt:vector>
  </HeadingPairs>
  <TitlesOfParts>
    <vt:vector size="98" baseType="lpstr">
      <vt:lpstr>Fraunces Bold</vt:lpstr>
      <vt:lpstr>#9Slide05 Scriptina KT</vt:lpstr>
      <vt:lpstr>#9Slide07 SVNNexa Rust Slab Bla</vt:lpstr>
      <vt:lpstr>#9Slide05 Wedding KT</vt:lpstr>
      <vt:lpstr>Arial</vt:lpstr>
      <vt:lpstr>#9Slide05 ViceroyJF</vt:lpstr>
      <vt:lpstr>#9Slide05 Dear Saturday</vt:lpstr>
      <vt:lpstr>#9Slide07 SVNUT Triumph Press</vt:lpstr>
      <vt:lpstr>Roboto</vt:lpstr>
      <vt:lpstr>Roboto Condensed Italics</vt:lpstr>
      <vt:lpstr>Calibri</vt:lpstr>
      <vt:lpstr>#9Slide07 SVNRevolution</vt:lpstr>
      <vt:lpstr>#9Slide05 Aphrodite Pro</vt:lpstr>
      <vt:lpstr>Roboto Condensed Bold Italics</vt:lpstr>
      <vt:lpstr>#9Slide05 SVNVanilla Daisy Pro</vt:lpstr>
      <vt:lpstr>Roboto Condensed</vt:lpstr>
      <vt:lpstr>Aptos</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SỬA_ B7_VB1_QUÊ HƯƠNG</dc:title>
  <dc:creator>HP</dc:creator>
  <cp:lastModifiedBy>QuangHung Xuan</cp:lastModifiedBy>
  <cp:revision>5</cp:revision>
  <dcterms:created xsi:type="dcterms:W3CDTF">2006-08-16T00:00:00Z</dcterms:created>
  <dcterms:modified xsi:type="dcterms:W3CDTF">2026-02-11T16:38:16Z</dcterms:modified>
  <dc:identifier>DAGZU4A9NZg</dc:identifier>
</cp:coreProperties>
</file>