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9Slide05 Braxton Regular" panose="020B0604020202020204" charset="-93"/>
      <p:regular r:id="rId38"/>
    </p:embeddedFont>
    <p:embeddedFont>
      <p:font typeface="#9Slide05 Dear Saturday" panose="020B0604020202020204" charset="-93"/>
      <p:regular r:id="rId39"/>
    </p:embeddedFont>
    <p:embeddedFont>
      <p:font typeface="#9Slide06 ThuPhap Thien An" panose="020B0604020202020204" charset="-93"/>
      <p:regular r:id="rId40"/>
    </p:embeddedFont>
    <p:embeddedFont>
      <p:font typeface="#9Slide07 SVNUT Triumph Press" panose="00000500000000000000" charset="0"/>
      <p:boldItalic r:id="rId41"/>
    </p:embeddedFont>
    <p:embeddedFont>
      <p:font typeface="Cambria" panose="02040503050406030204" pitchFamily="18" charset="0"/>
      <p:regular r:id="rId42"/>
      <p:bold r:id="rId43"/>
      <p:italic r:id="rId44"/>
      <p:boldItalic r:id="rId45"/>
    </p:embeddedFont>
    <p:embeddedFont>
      <p:font typeface="Fraunces Bold" panose="020B0604020202020204" charset="-93"/>
      <p:regular r:id="rId46"/>
    </p:embeddedFont>
    <p:embeddedFont>
      <p:font typeface="Roboto Condensed" panose="02000000000000000000" pitchFamily="2" charset="0"/>
      <p:regular r:id="rId47"/>
      <p:bold r:id="rId48"/>
      <p:italic r:id="rId49"/>
    </p:embeddedFont>
    <p:embeddedFont>
      <p:font typeface="Roboto Condensed Bold" panose="02000000000000000000" charset="0"/>
      <p:regular r:id="rId50"/>
    </p:embeddedFont>
    <p:embeddedFont>
      <p:font typeface="Roboto Condensed Bold Italics" panose="020B0604020202020204" charset="0"/>
      <p:regular r:id="rId51"/>
    </p:embeddedFont>
    <p:embeddedFont>
      <p:font typeface="Roboto Condensed Italics"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748"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483"/>
            </a:stretch>
          </a:blipFill>
        </p:spPr>
        <p:txBody>
          <a:bodyPr/>
          <a:lstStyle/>
          <a:p>
            <a:endParaRPr lang="en-GB"/>
          </a:p>
        </p:txBody>
      </p:sp>
      <p:sp>
        <p:nvSpPr>
          <p:cNvPr id="3" name="Freeform 3"/>
          <p:cNvSpPr/>
          <p:nvPr/>
        </p:nvSpPr>
        <p:spPr>
          <a:xfrm>
            <a:off x="14837611" y="7200900"/>
            <a:ext cx="4411579" cy="4114800"/>
          </a:xfrm>
          <a:custGeom>
            <a:avLst/>
            <a:gdLst/>
            <a:ahLst/>
            <a:cxnLst/>
            <a:rect l="l" t="t" r="r" b="b"/>
            <a:pathLst>
              <a:path w="4411579" h="4114800">
                <a:moveTo>
                  <a:pt x="0" y="0"/>
                </a:moveTo>
                <a:lnTo>
                  <a:pt x="4411578" y="0"/>
                </a:lnTo>
                <a:lnTo>
                  <a:pt x="441157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524880" y="1859596"/>
            <a:ext cx="5176209" cy="5341304"/>
          </a:xfrm>
          <a:custGeom>
            <a:avLst/>
            <a:gdLst/>
            <a:ahLst/>
            <a:cxnLst/>
            <a:rect l="l" t="t" r="r" b="b"/>
            <a:pathLst>
              <a:path w="5176209" h="5341304">
                <a:moveTo>
                  <a:pt x="0" y="0"/>
                </a:moveTo>
                <a:lnTo>
                  <a:pt x="5176210" y="0"/>
                </a:lnTo>
                <a:lnTo>
                  <a:pt x="5176210" y="5341304"/>
                </a:lnTo>
                <a:lnTo>
                  <a:pt x="0" y="53413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5" name="Group 5"/>
          <p:cNvGrpSpPr/>
          <p:nvPr/>
        </p:nvGrpSpPr>
        <p:grpSpPr>
          <a:xfrm>
            <a:off x="1719520" y="4530248"/>
            <a:ext cx="14980175" cy="5052385"/>
            <a:chOff x="0" y="0"/>
            <a:chExt cx="3945396" cy="1330669"/>
          </a:xfrm>
        </p:grpSpPr>
        <p:sp>
          <p:nvSpPr>
            <p:cNvPr id="6" name="Freeform 6"/>
            <p:cNvSpPr/>
            <p:nvPr/>
          </p:nvSpPr>
          <p:spPr>
            <a:xfrm>
              <a:off x="0" y="0"/>
              <a:ext cx="3945396" cy="1330669"/>
            </a:xfrm>
            <a:custGeom>
              <a:avLst/>
              <a:gdLst/>
              <a:ahLst/>
              <a:cxnLst/>
              <a:rect l="l" t="t" r="r" b="b"/>
              <a:pathLst>
                <a:path w="3945396" h="1330669">
                  <a:moveTo>
                    <a:pt x="26357" y="0"/>
                  </a:moveTo>
                  <a:lnTo>
                    <a:pt x="3919039" y="0"/>
                  </a:lnTo>
                  <a:cubicBezTo>
                    <a:pt x="3933596" y="0"/>
                    <a:pt x="3945396" y="11801"/>
                    <a:pt x="3945396" y="26357"/>
                  </a:cubicBezTo>
                  <a:lnTo>
                    <a:pt x="3945396" y="1304312"/>
                  </a:lnTo>
                  <a:cubicBezTo>
                    <a:pt x="3945396" y="1318869"/>
                    <a:pt x="3933596" y="1330669"/>
                    <a:pt x="3919039" y="1330669"/>
                  </a:cubicBezTo>
                  <a:lnTo>
                    <a:pt x="26357" y="1330669"/>
                  </a:lnTo>
                  <a:cubicBezTo>
                    <a:pt x="11801" y="1330669"/>
                    <a:pt x="0" y="1318869"/>
                    <a:pt x="0" y="1304312"/>
                  </a:cubicBezTo>
                  <a:lnTo>
                    <a:pt x="0" y="26357"/>
                  </a:lnTo>
                  <a:cubicBezTo>
                    <a:pt x="0" y="11801"/>
                    <a:pt x="11801" y="0"/>
                    <a:pt x="26357" y="0"/>
                  </a:cubicBezTo>
                  <a:close/>
                </a:path>
              </a:pathLst>
            </a:custGeom>
            <a:solidFill>
              <a:srgbClr val="FFFFFF">
                <a:alpha val="85882"/>
              </a:srgbClr>
            </a:solidFill>
          </p:spPr>
          <p:txBody>
            <a:bodyPr/>
            <a:lstStyle/>
            <a:p>
              <a:endParaRPr lang="en-GB"/>
            </a:p>
          </p:txBody>
        </p:sp>
        <p:sp>
          <p:nvSpPr>
            <p:cNvPr id="7" name="TextBox 7"/>
            <p:cNvSpPr txBox="1"/>
            <p:nvPr/>
          </p:nvSpPr>
          <p:spPr>
            <a:xfrm>
              <a:off x="0" y="-47625"/>
              <a:ext cx="3945396" cy="137829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507079" y="457200"/>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1.CHUẨN BỊ ĐỌC</a:t>
            </a:r>
          </a:p>
        </p:txBody>
      </p:sp>
      <p:grpSp>
        <p:nvGrpSpPr>
          <p:cNvPr id="9" name="Group 9"/>
          <p:cNvGrpSpPr/>
          <p:nvPr/>
        </p:nvGrpSpPr>
        <p:grpSpPr>
          <a:xfrm>
            <a:off x="3756793" y="2127067"/>
            <a:ext cx="10905629" cy="1492824"/>
            <a:chOff x="0" y="0"/>
            <a:chExt cx="2373127" cy="324847"/>
          </a:xfrm>
        </p:grpSpPr>
        <p:sp>
          <p:nvSpPr>
            <p:cNvPr id="10" name="Freeform 10"/>
            <p:cNvSpPr/>
            <p:nvPr/>
          </p:nvSpPr>
          <p:spPr>
            <a:xfrm>
              <a:off x="0" y="0"/>
              <a:ext cx="2373126" cy="324847"/>
            </a:xfrm>
            <a:custGeom>
              <a:avLst/>
              <a:gdLst/>
              <a:ahLst/>
              <a:cxnLst/>
              <a:rect l="l" t="t" r="r" b="b"/>
              <a:pathLst>
                <a:path w="2373126" h="324847">
                  <a:moveTo>
                    <a:pt x="36205" y="0"/>
                  </a:moveTo>
                  <a:lnTo>
                    <a:pt x="2336922" y="0"/>
                  </a:lnTo>
                  <a:cubicBezTo>
                    <a:pt x="2346524" y="0"/>
                    <a:pt x="2355733" y="3814"/>
                    <a:pt x="2362522" y="10604"/>
                  </a:cubicBezTo>
                  <a:cubicBezTo>
                    <a:pt x="2369312" y="17394"/>
                    <a:pt x="2373126" y="26603"/>
                    <a:pt x="2373126" y="36205"/>
                  </a:cubicBezTo>
                  <a:lnTo>
                    <a:pt x="2373126" y="288642"/>
                  </a:lnTo>
                  <a:cubicBezTo>
                    <a:pt x="2373126" y="298244"/>
                    <a:pt x="2369312" y="307453"/>
                    <a:pt x="2362522" y="314243"/>
                  </a:cubicBezTo>
                  <a:cubicBezTo>
                    <a:pt x="2355733" y="321032"/>
                    <a:pt x="2346524" y="324847"/>
                    <a:pt x="2336922" y="324847"/>
                  </a:cubicBezTo>
                  <a:lnTo>
                    <a:pt x="36205" y="324847"/>
                  </a:lnTo>
                  <a:cubicBezTo>
                    <a:pt x="26603" y="324847"/>
                    <a:pt x="17394" y="321032"/>
                    <a:pt x="10604" y="314243"/>
                  </a:cubicBezTo>
                  <a:cubicBezTo>
                    <a:pt x="3814" y="307453"/>
                    <a:pt x="0" y="298244"/>
                    <a:pt x="0" y="288642"/>
                  </a:cubicBezTo>
                  <a:lnTo>
                    <a:pt x="0" y="36205"/>
                  </a:lnTo>
                  <a:cubicBezTo>
                    <a:pt x="0" y="26603"/>
                    <a:pt x="3814" y="17394"/>
                    <a:pt x="10604" y="10604"/>
                  </a:cubicBezTo>
                  <a:cubicBezTo>
                    <a:pt x="17394" y="3814"/>
                    <a:pt x="26603" y="0"/>
                    <a:pt x="36205" y="0"/>
                  </a:cubicBezTo>
                  <a:close/>
                </a:path>
              </a:pathLst>
            </a:custGeom>
            <a:solidFill>
              <a:srgbClr val="FFFFFF">
                <a:alpha val="85882"/>
              </a:srgbClr>
            </a:solidFill>
          </p:spPr>
          <p:txBody>
            <a:bodyPr/>
            <a:lstStyle/>
            <a:p>
              <a:endParaRPr lang="en-GB"/>
            </a:p>
          </p:txBody>
        </p:sp>
        <p:sp>
          <p:nvSpPr>
            <p:cNvPr id="11" name="TextBox 11"/>
            <p:cNvSpPr txBox="1"/>
            <p:nvPr/>
          </p:nvSpPr>
          <p:spPr>
            <a:xfrm>
              <a:off x="0" y="-47625"/>
              <a:ext cx="2373127" cy="372472"/>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625577" y="2238152"/>
            <a:ext cx="11036845" cy="1194453"/>
          </a:xfrm>
          <a:prstGeom prst="rect">
            <a:avLst/>
          </a:prstGeom>
        </p:spPr>
        <p:txBody>
          <a:bodyPr lIns="0" tIns="0" rIns="0" bIns="0" rtlCol="0" anchor="t">
            <a:spAutoFit/>
          </a:bodyPr>
          <a:lstStyle/>
          <a:p>
            <a:pPr algn="ctr">
              <a:lnSpc>
                <a:spcPts val="8859"/>
              </a:lnSpc>
            </a:pPr>
            <a:r>
              <a:rPr lang="en-US" sz="7382">
                <a:solidFill>
                  <a:srgbClr val="22170B"/>
                </a:solidFill>
                <a:latin typeface="#9Slide06 ThuPhap Thien An"/>
              </a:rPr>
              <a:t>Chân dung thi sĩ</a:t>
            </a:r>
          </a:p>
        </p:txBody>
      </p:sp>
      <p:sp>
        <p:nvSpPr>
          <p:cNvPr id="13" name="TextBox 13"/>
          <p:cNvSpPr txBox="1"/>
          <p:nvPr/>
        </p:nvSpPr>
        <p:spPr>
          <a:xfrm>
            <a:off x="1997472" y="5054600"/>
            <a:ext cx="14293057" cy="353943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00000"/>
                </a:solidFill>
                <a:latin typeface="Roboto Condensed"/>
              </a:rPr>
              <a:t>GV có 3 nhân vật bí ẩn và các thông tin về nhân vật trong tranh lần lượt hiện ra.</a:t>
            </a:r>
          </a:p>
          <a:p>
            <a:pPr marL="863599" lvl="1" indent="-431800" algn="just">
              <a:lnSpc>
                <a:spcPts val="5599"/>
              </a:lnSpc>
              <a:buFont typeface="Arial"/>
              <a:buChar char="•"/>
            </a:pPr>
            <a:r>
              <a:rPr lang="en-US" sz="3999">
                <a:solidFill>
                  <a:srgbClr val="000000"/>
                </a:solidFill>
                <a:latin typeface="Roboto Condensed"/>
              </a:rPr>
              <a:t>HS sẽ đoán xem nhân vật đó là ai.</a:t>
            </a:r>
          </a:p>
          <a:p>
            <a:pPr marL="863599" lvl="1" indent="-431800" algn="just">
              <a:lnSpc>
                <a:spcPts val="5599"/>
              </a:lnSpc>
              <a:buFont typeface="Arial"/>
              <a:buChar char="•"/>
            </a:pPr>
            <a:r>
              <a:rPr lang="en-US" sz="3999">
                <a:solidFill>
                  <a:srgbClr val="000000"/>
                </a:solidFill>
                <a:latin typeface="Roboto Condensed"/>
              </a:rPr>
              <a:t>Trả lời được ở dữ kiện 1 được </a:t>
            </a:r>
            <a:r>
              <a:rPr lang="en-US" sz="3999">
                <a:solidFill>
                  <a:srgbClr val="000000"/>
                </a:solidFill>
                <a:latin typeface="Roboto Condensed Bold"/>
              </a:rPr>
              <a:t>10 điểm</a:t>
            </a:r>
            <a:r>
              <a:rPr lang="en-US" sz="3999">
                <a:solidFill>
                  <a:srgbClr val="000000"/>
                </a:solidFill>
                <a:latin typeface="Roboto Condensed"/>
              </a:rPr>
              <a:t>/ dữ kiện 2 được </a:t>
            </a:r>
            <a:r>
              <a:rPr lang="en-US" sz="3999">
                <a:solidFill>
                  <a:srgbClr val="000000"/>
                </a:solidFill>
                <a:latin typeface="Roboto Condensed Bold"/>
              </a:rPr>
              <a:t>9 điểm</a:t>
            </a:r>
            <a:r>
              <a:rPr lang="en-US" sz="3999">
                <a:solidFill>
                  <a:srgbClr val="000000"/>
                </a:solidFill>
                <a:latin typeface="Roboto Condensed"/>
              </a:rPr>
              <a:t>/ dữ kiện 3 được</a:t>
            </a:r>
            <a:r>
              <a:rPr lang="en-US" sz="3999">
                <a:solidFill>
                  <a:srgbClr val="000000"/>
                </a:solidFill>
                <a:latin typeface="Roboto Condensed Bold"/>
              </a:rPr>
              <a:t> 8 điểm</a:t>
            </a:r>
            <a:r>
              <a:rPr lang="en-US" sz="3999">
                <a:solidFill>
                  <a:srgbClr val="000000"/>
                </a:solidFill>
                <a:latin typeface="Roboto Condensed"/>
              </a:rPr>
              <a:t>/ dữ kiện 4 được </a:t>
            </a:r>
            <a:r>
              <a:rPr lang="en-US" sz="3999">
                <a:solidFill>
                  <a:srgbClr val="000000"/>
                </a:solidFill>
                <a:latin typeface="Roboto Condensed Bold"/>
              </a:rPr>
              <a:t>+ điểm tích cực.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4089020" y="324101"/>
            <a:ext cx="9795083" cy="1409197"/>
            <a:chOff x="0" y="0"/>
            <a:chExt cx="2131465" cy="306649"/>
          </a:xfrm>
        </p:grpSpPr>
        <p:sp>
          <p:nvSpPr>
            <p:cNvPr id="4" name="Freeform 4"/>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217497"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Giải nghĩa từ khó</a:t>
            </a:r>
          </a:p>
        </p:txBody>
      </p:sp>
      <p:graphicFrame>
        <p:nvGraphicFramePr>
          <p:cNvPr id="7" name="Table 7"/>
          <p:cNvGraphicFramePr>
            <a:graphicFrameLocks noGrp="1"/>
          </p:cNvGraphicFramePr>
          <p:nvPr/>
        </p:nvGraphicFramePr>
        <p:xfrm>
          <a:off x="2044291" y="2523893"/>
          <a:ext cx="15215008" cy="6098311"/>
        </p:xfrm>
        <a:graphic>
          <a:graphicData uri="http://schemas.openxmlformats.org/drawingml/2006/table">
            <a:tbl>
              <a:tblPr/>
              <a:tblGrid>
                <a:gridCol w="2363605">
                  <a:extLst>
                    <a:ext uri="{9D8B030D-6E8A-4147-A177-3AD203B41FA5}">
                      <a16:colId xmlns:a16="http://schemas.microsoft.com/office/drawing/2014/main" val="20000"/>
                    </a:ext>
                  </a:extLst>
                </a:gridCol>
                <a:gridCol w="2040788">
                  <a:extLst>
                    <a:ext uri="{9D8B030D-6E8A-4147-A177-3AD203B41FA5}">
                      <a16:colId xmlns:a16="http://schemas.microsoft.com/office/drawing/2014/main" val="20001"/>
                    </a:ext>
                  </a:extLst>
                </a:gridCol>
                <a:gridCol w="10810615">
                  <a:extLst>
                    <a:ext uri="{9D8B030D-6E8A-4147-A177-3AD203B41FA5}">
                      <a16:colId xmlns:a16="http://schemas.microsoft.com/office/drawing/2014/main" val="20002"/>
                    </a:ext>
                  </a:extLst>
                </a:gridCol>
              </a:tblGrid>
              <a:tr h="867452">
                <a:tc>
                  <a:txBody>
                    <a:bodyPr/>
                    <a:lstStyle/>
                    <a:p>
                      <a:pPr algn="ctr">
                        <a:lnSpc>
                          <a:spcPts val="4200"/>
                        </a:lnSpc>
                        <a:defRPr/>
                      </a:pPr>
                      <a:r>
                        <a:rPr lang="en-US" sz="3500">
                          <a:solidFill>
                            <a:srgbClr val="000000"/>
                          </a:solidFill>
                          <a:latin typeface="Roboto Condensed Bold"/>
                        </a:rPr>
                        <a:t>Từ khó</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200"/>
                        </a:lnSpc>
                        <a:defRPr/>
                      </a:pPr>
                      <a:r>
                        <a:rPr lang="en-US" sz="3500">
                          <a:solidFill>
                            <a:srgbClr val="000000"/>
                          </a:solidFill>
                          <a:latin typeface="Roboto Condensed Bold"/>
                        </a:rPr>
                        <a:t>Nghĩa của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0"/>
                  </a:ext>
                </a:extLst>
              </a:tr>
              <a:tr h="867452">
                <a:tc>
                  <a:txBody>
                    <a:bodyPr/>
                    <a:lstStyle/>
                    <a:p>
                      <a:pPr algn="ctr">
                        <a:lnSpc>
                          <a:spcPts val="4200"/>
                        </a:lnSpc>
                        <a:defRPr/>
                      </a:pPr>
                      <a:r>
                        <a:rPr lang="en-US" sz="3500">
                          <a:solidFill>
                            <a:srgbClr val="100907"/>
                          </a:solidFill>
                          <a:latin typeface="Roboto Condensed Italics"/>
                        </a:rPr>
                        <a:t>Vọng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rowSpan="5">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núi</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1"/>
                  </a:ext>
                </a:extLst>
              </a:tr>
              <a:tr h="941505">
                <a:tc>
                  <a:txBody>
                    <a:bodyPr/>
                    <a:lstStyle/>
                    <a:p>
                      <a:pPr algn="ctr">
                        <a:lnSpc>
                          <a:spcPts val="4200"/>
                        </a:lnSpc>
                        <a:defRPr/>
                      </a:pPr>
                      <a:r>
                        <a:rPr lang="en-US" sz="3500">
                          <a:solidFill>
                            <a:srgbClr val="100907"/>
                          </a:solidFill>
                          <a:latin typeface="Roboto Condensed Italics"/>
                        </a:rPr>
                        <a:t>Sơn</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vMerge="1">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Trông từ xa</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2"/>
                  </a:ext>
                </a:extLst>
              </a:tr>
              <a:tr h="1401269">
                <a:tc>
                  <a:txBody>
                    <a:bodyPr/>
                    <a:lstStyle/>
                    <a:p>
                      <a:pPr algn="ctr">
                        <a:lnSpc>
                          <a:spcPts val="4200"/>
                        </a:lnSpc>
                        <a:defRPr/>
                      </a:pPr>
                      <a:r>
                        <a:rPr lang="en-US" sz="3500">
                          <a:solidFill>
                            <a:srgbClr val="100907"/>
                          </a:solidFill>
                          <a:latin typeface="Roboto Condensed Italics"/>
                        </a:rPr>
                        <a:t>Bộc bố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vMerge="1">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Ngọn núi cao ở phía Tây Bắc của dãy Lư Sơn, đứng xa mây phủ lên núi nhìn như chiếc lò hương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3"/>
                  </a:ext>
                </a:extLst>
              </a:tr>
              <a:tr h="957182">
                <a:tc>
                  <a:txBody>
                    <a:bodyPr/>
                    <a:lstStyle/>
                    <a:p>
                      <a:pPr algn="ctr">
                        <a:lnSpc>
                          <a:spcPts val="4200"/>
                        </a:lnSpc>
                        <a:defRPr/>
                      </a:pPr>
                      <a:r>
                        <a:rPr lang="en-US" sz="3500">
                          <a:solidFill>
                            <a:srgbClr val="100907"/>
                          </a:solidFill>
                          <a:latin typeface="Roboto Condensed Italics"/>
                        </a:rPr>
                        <a:t>Hương Lô</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vMerge="1">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treo</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4"/>
                  </a:ext>
                </a:extLst>
              </a:tr>
              <a:tr h="1063451">
                <a:tc>
                  <a:txBody>
                    <a:bodyPr/>
                    <a:lstStyle/>
                    <a:p>
                      <a:pPr algn="ctr">
                        <a:lnSpc>
                          <a:spcPts val="4200"/>
                        </a:lnSpc>
                        <a:defRPr/>
                      </a:pPr>
                      <a:r>
                        <a:rPr lang="en-US" sz="3500">
                          <a:solidFill>
                            <a:srgbClr val="100907"/>
                          </a:solidFill>
                          <a:latin typeface="Roboto Condensed Italics"/>
                        </a:rPr>
                        <a:t>Quải</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vMerge="1">
                  <a:txBody>
                    <a:bodyPr/>
                    <a:lstStyle/>
                    <a:p>
                      <a:pPr algn="ctr">
                        <a:lnSpc>
                          <a:spcPts val="4200"/>
                        </a:lnSpc>
                        <a:defRPr/>
                      </a:pP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Thác nước trên núi chảy xuống nhìn xa như tấm lụa buông rủ</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4089020" y="324101"/>
            <a:ext cx="9795083" cy="1409197"/>
            <a:chOff x="0" y="0"/>
            <a:chExt cx="2131465" cy="306649"/>
          </a:xfrm>
        </p:grpSpPr>
        <p:sp>
          <p:nvSpPr>
            <p:cNvPr id="4" name="Freeform 4"/>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217497"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Giải nghĩa từ khó</a:t>
            </a:r>
          </a:p>
        </p:txBody>
      </p:sp>
      <p:graphicFrame>
        <p:nvGraphicFramePr>
          <p:cNvPr id="7" name="Table 7"/>
          <p:cNvGraphicFramePr>
            <a:graphicFrameLocks noGrp="1"/>
          </p:cNvGraphicFramePr>
          <p:nvPr/>
        </p:nvGraphicFramePr>
        <p:xfrm>
          <a:off x="1409307" y="2264292"/>
          <a:ext cx="15154511" cy="6639585"/>
        </p:xfrm>
        <a:graphic>
          <a:graphicData uri="http://schemas.openxmlformats.org/drawingml/2006/table">
            <a:tbl>
              <a:tblPr/>
              <a:tblGrid>
                <a:gridCol w="5760306">
                  <a:extLst>
                    <a:ext uri="{9D8B030D-6E8A-4147-A177-3AD203B41FA5}">
                      <a16:colId xmlns:a16="http://schemas.microsoft.com/office/drawing/2014/main" val="20000"/>
                    </a:ext>
                  </a:extLst>
                </a:gridCol>
                <a:gridCol w="9394205">
                  <a:extLst>
                    <a:ext uri="{9D8B030D-6E8A-4147-A177-3AD203B41FA5}">
                      <a16:colId xmlns:a16="http://schemas.microsoft.com/office/drawing/2014/main" val="20001"/>
                    </a:ext>
                  </a:extLst>
                </a:gridCol>
              </a:tblGrid>
              <a:tr h="921038">
                <a:tc>
                  <a:txBody>
                    <a:bodyPr/>
                    <a:lstStyle/>
                    <a:p>
                      <a:pPr algn="ctr">
                        <a:lnSpc>
                          <a:spcPts val="4200"/>
                        </a:lnSpc>
                        <a:defRPr/>
                      </a:pPr>
                      <a:r>
                        <a:rPr lang="en-US" sz="3500">
                          <a:solidFill>
                            <a:srgbClr val="000000"/>
                          </a:solidFill>
                          <a:latin typeface="Roboto Condensed Bold"/>
                        </a:rPr>
                        <a:t>Từ khó</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4200"/>
                        </a:lnSpc>
                        <a:defRPr/>
                      </a:pPr>
                      <a:r>
                        <a:rPr lang="en-US" sz="3500">
                          <a:solidFill>
                            <a:srgbClr val="000000"/>
                          </a:solidFill>
                          <a:latin typeface="Roboto Condensed Bold"/>
                        </a:rPr>
                        <a:t>Nghĩa của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0"/>
                  </a:ext>
                </a:extLst>
              </a:tr>
              <a:tr h="921038">
                <a:tc>
                  <a:txBody>
                    <a:bodyPr/>
                    <a:lstStyle/>
                    <a:p>
                      <a:pPr algn="ctr">
                        <a:lnSpc>
                          <a:spcPts val="4200"/>
                        </a:lnSpc>
                        <a:defRPr/>
                      </a:pPr>
                      <a:r>
                        <a:rPr lang="en-US" sz="3500">
                          <a:solidFill>
                            <a:srgbClr val="100907"/>
                          </a:solidFill>
                          <a:latin typeface="Roboto Condensed Italics"/>
                        </a:rPr>
                        <a:t>Vọng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Trông từ xa</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1"/>
                  </a:ext>
                </a:extLst>
              </a:tr>
              <a:tr h="963013">
                <a:tc>
                  <a:txBody>
                    <a:bodyPr/>
                    <a:lstStyle/>
                    <a:p>
                      <a:pPr algn="ctr">
                        <a:lnSpc>
                          <a:spcPts val="4200"/>
                        </a:lnSpc>
                        <a:defRPr/>
                      </a:pPr>
                      <a:r>
                        <a:rPr lang="en-US" sz="3500">
                          <a:solidFill>
                            <a:srgbClr val="100907"/>
                          </a:solidFill>
                          <a:latin typeface="Roboto Condensed Italics"/>
                        </a:rPr>
                        <a:t>Sơn</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Núi</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2"/>
                  </a:ext>
                </a:extLst>
              </a:tr>
              <a:tr h="1401180">
                <a:tc>
                  <a:txBody>
                    <a:bodyPr/>
                    <a:lstStyle/>
                    <a:p>
                      <a:pPr algn="ctr">
                        <a:lnSpc>
                          <a:spcPts val="4200"/>
                        </a:lnSpc>
                        <a:defRPr/>
                      </a:pPr>
                      <a:r>
                        <a:rPr lang="en-US" sz="3500">
                          <a:solidFill>
                            <a:srgbClr val="100907"/>
                          </a:solidFill>
                          <a:latin typeface="Roboto Condensed Italics"/>
                        </a:rPr>
                        <a:t>Bộc bố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Thác nước trên núi chảy xuống nhìn xa như tấm lụa buông rủ</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3"/>
                  </a:ext>
                </a:extLst>
              </a:tr>
              <a:tr h="1401180">
                <a:tc>
                  <a:txBody>
                    <a:bodyPr/>
                    <a:lstStyle/>
                    <a:p>
                      <a:pPr algn="ctr">
                        <a:lnSpc>
                          <a:spcPts val="4200"/>
                        </a:lnSpc>
                        <a:defRPr/>
                      </a:pPr>
                      <a:r>
                        <a:rPr lang="en-US" sz="3500">
                          <a:solidFill>
                            <a:srgbClr val="100907"/>
                          </a:solidFill>
                          <a:latin typeface="Roboto Condensed Italics"/>
                        </a:rPr>
                        <a:t>Hương Lô</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Ngọn núi cao ở phía Tây Bắc của dãy Lư Sơn, đứng xa mây phủ lên núi nhìn như chiếc lò hương</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4"/>
                  </a:ext>
                </a:extLst>
              </a:tr>
              <a:tr h="1032136">
                <a:tc>
                  <a:txBody>
                    <a:bodyPr/>
                    <a:lstStyle/>
                    <a:p>
                      <a:pPr algn="ctr">
                        <a:lnSpc>
                          <a:spcPts val="4200"/>
                        </a:lnSpc>
                        <a:defRPr/>
                      </a:pPr>
                      <a:r>
                        <a:rPr lang="en-US" sz="3500">
                          <a:solidFill>
                            <a:srgbClr val="100907"/>
                          </a:solidFill>
                          <a:latin typeface="Roboto Condensed Italics"/>
                        </a:rPr>
                        <a:t>Quải</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4200"/>
                        </a:lnSpc>
                        <a:defRPr/>
                      </a:pPr>
                      <a:r>
                        <a:rPr lang="en-US" sz="3500">
                          <a:solidFill>
                            <a:srgbClr val="000000"/>
                          </a:solidFill>
                          <a:latin typeface="Roboto Condensed"/>
                        </a:rPr>
                        <a:t>treo</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0" y="0"/>
            <a:ext cx="3794253" cy="10252763"/>
          </a:xfrm>
          <a:custGeom>
            <a:avLst/>
            <a:gdLst/>
            <a:ahLst/>
            <a:cxnLst/>
            <a:rect l="l" t="t" r="r" b="b"/>
            <a:pathLst>
              <a:path w="3794253" h="10252763">
                <a:moveTo>
                  <a:pt x="0" y="0"/>
                </a:moveTo>
                <a:lnTo>
                  <a:pt x="3794253" y="0"/>
                </a:lnTo>
                <a:lnTo>
                  <a:pt x="3794253" y="10252763"/>
                </a:lnTo>
                <a:lnTo>
                  <a:pt x="0" y="10252763"/>
                </a:lnTo>
                <a:lnTo>
                  <a:pt x="0" y="0"/>
                </a:lnTo>
                <a:close/>
              </a:path>
            </a:pathLst>
          </a:custGeom>
          <a:blipFill>
            <a:blip r:embed="rId2"/>
            <a:stretch>
              <a:fillRect l="-64248" r="-19303" b="-2460"/>
            </a:stretch>
          </a:blipFill>
        </p:spPr>
        <p:txBody>
          <a:bodyPr/>
          <a:lstStyle/>
          <a:p>
            <a:endParaRPr lang="en-GB"/>
          </a:p>
        </p:txBody>
      </p:sp>
      <p:sp>
        <p:nvSpPr>
          <p:cNvPr id="3" name="TextBox 3"/>
          <p:cNvSpPr txBox="1"/>
          <p:nvPr/>
        </p:nvSpPr>
        <p:spPr>
          <a:xfrm>
            <a:off x="4709228" y="457200"/>
            <a:ext cx="13350172" cy="1154162"/>
          </a:xfrm>
          <a:prstGeom prst="rect">
            <a:avLst/>
          </a:prstGeom>
        </p:spPr>
        <p:txBody>
          <a:bodyPr wrap="square" lIns="0" tIns="0" rIns="0" bIns="0" rtlCol="0" anchor="t">
            <a:spAutoFit/>
          </a:bodyPr>
          <a:lstStyle/>
          <a:p>
            <a:pPr algn="l">
              <a:lnSpc>
                <a:spcPts val="9000"/>
              </a:lnSpc>
            </a:pPr>
            <a:r>
              <a:rPr lang="en-US" sz="7500" spc="35" dirty="0">
                <a:solidFill>
                  <a:srgbClr val="22170B"/>
                </a:solidFill>
                <a:latin typeface="Fraunces Bold"/>
              </a:rPr>
              <a:t>3. KHÁM PHÁ VĂN BẢN</a:t>
            </a:r>
          </a:p>
        </p:txBody>
      </p:sp>
      <p:sp>
        <p:nvSpPr>
          <p:cNvPr id="4" name="TextBox 4"/>
          <p:cNvSpPr txBox="1"/>
          <p:nvPr/>
        </p:nvSpPr>
        <p:spPr>
          <a:xfrm>
            <a:off x="4247235" y="1809786"/>
            <a:ext cx="15133844" cy="1303020"/>
          </a:xfrm>
          <a:prstGeom prst="rect">
            <a:avLst/>
          </a:prstGeom>
        </p:spPr>
        <p:txBody>
          <a:bodyPr lIns="0" tIns="0" rIns="0" bIns="0" rtlCol="0" anchor="t">
            <a:spAutoFit/>
          </a:bodyPr>
          <a:lstStyle/>
          <a:p>
            <a:pPr algn="ctr">
              <a:lnSpc>
                <a:spcPts val="10080"/>
              </a:lnSpc>
              <a:spcBef>
                <a:spcPct val="0"/>
              </a:spcBef>
            </a:pPr>
            <a:r>
              <a:rPr lang="en-US" sz="7200">
                <a:solidFill>
                  <a:srgbClr val="22170B"/>
                </a:solidFill>
                <a:latin typeface="#9Slide06 ThuPhap Thien An"/>
              </a:rPr>
              <a:t>Hoạt động nhóm</a:t>
            </a:r>
          </a:p>
        </p:txBody>
      </p:sp>
      <p:grpSp>
        <p:nvGrpSpPr>
          <p:cNvPr id="5" name="Group 5"/>
          <p:cNvGrpSpPr/>
          <p:nvPr/>
        </p:nvGrpSpPr>
        <p:grpSpPr>
          <a:xfrm>
            <a:off x="6186610" y="3989106"/>
            <a:ext cx="11072690" cy="2347465"/>
            <a:chOff x="0" y="0"/>
            <a:chExt cx="2409480" cy="510822"/>
          </a:xfrm>
        </p:grpSpPr>
        <p:sp>
          <p:nvSpPr>
            <p:cNvPr id="6" name="Freeform 6"/>
            <p:cNvSpPr/>
            <p:nvPr/>
          </p:nvSpPr>
          <p:spPr>
            <a:xfrm>
              <a:off x="0" y="0"/>
              <a:ext cx="2409480" cy="510822"/>
            </a:xfrm>
            <a:custGeom>
              <a:avLst/>
              <a:gdLst/>
              <a:ahLst/>
              <a:cxnLst/>
              <a:rect l="l" t="t" r="r" b="b"/>
              <a:pathLst>
                <a:path w="2409480" h="510822">
                  <a:moveTo>
                    <a:pt x="35659" y="0"/>
                  </a:moveTo>
                  <a:lnTo>
                    <a:pt x="2373821" y="0"/>
                  </a:lnTo>
                  <a:cubicBezTo>
                    <a:pt x="2383279" y="0"/>
                    <a:pt x="2392349" y="3757"/>
                    <a:pt x="2399036" y="10444"/>
                  </a:cubicBezTo>
                  <a:cubicBezTo>
                    <a:pt x="2405723" y="17132"/>
                    <a:pt x="2409480" y="26201"/>
                    <a:pt x="2409480" y="35659"/>
                  </a:cubicBezTo>
                  <a:lnTo>
                    <a:pt x="2409480" y="475163"/>
                  </a:lnTo>
                  <a:cubicBezTo>
                    <a:pt x="2409480" y="484620"/>
                    <a:pt x="2405723" y="493690"/>
                    <a:pt x="2399036" y="500378"/>
                  </a:cubicBezTo>
                  <a:cubicBezTo>
                    <a:pt x="2392349" y="507065"/>
                    <a:pt x="2383279" y="510822"/>
                    <a:pt x="2373821" y="510822"/>
                  </a:cubicBezTo>
                  <a:lnTo>
                    <a:pt x="35659" y="510822"/>
                  </a:lnTo>
                  <a:cubicBezTo>
                    <a:pt x="26201" y="510822"/>
                    <a:pt x="17132" y="507065"/>
                    <a:pt x="10444" y="500378"/>
                  </a:cubicBezTo>
                  <a:cubicBezTo>
                    <a:pt x="3757" y="493690"/>
                    <a:pt x="0" y="484620"/>
                    <a:pt x="0" y="475163"/>
                  </a:cubicBezTo>
                  <a:lnTo>
                    <a:pt x="0" y="35659"/>
                  </a:lnTo>
                  <a:cubicBezTo>
                    <a:pt x="0" y="26201"/>
                    <a:pt x="3757" y="17132"/>
                    <a:pt x="10444" y="10444"/>
                  </a:cubicBezTo>
                  <a:cubicBezTo>
                    <a:pt x="17132" y="3757"/>
                    <a:pt x="26201" y="0"/>
                    <a:pt x="35659" y="0"/>
                  </a:cubicBezTo>
                  <a:close/>
                </a:path>
              </a:pathLst>
            </a:custGeom>
            <a:solidFill>
              <a:srgbClr val="FFFFFF">
                <a:alpha val="40784"/>
              </a:srgbClr>
            </a:solidFill>
          </p:spPr>
          <p:txBody>
            <a:bodyPr/>
            <a:lstStyle/>
            <a:p>
              <a:endParaRPr lang="en-GB"/>
            </a:p>
          </p:txBody>
        </p:sp>
        <p:sp>
          <p:nvSpPr>
            <p:cNvPr id="7" name="TextBox 7"/>
            <p:cNvSpPr txBox="1"/>
            <p:nvPr/>
          </p:nvSpPr>
          <p:spPr>
            <a:xfrm>
              <a:off x="0" y="-47625"/>
              <a:ext cx="2409480" cy="55844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113788">
            <a:off x="4308600" y="2919791"/>
            <a:ext cx="3110027" cy="1774841"/>
            <a:chOff x="0" y="0"/>
            <a:chExt cx="4146703" cy="2366455"/>
          </a:xfrm>
        </p:grpSpPr>
        <p:sp>
          <p:nvSpPr>
            <p:cNvPr id="9" name="Freeform 9"/>
            <p:cNvSpPr/>
            <p:nvPr/>
          </p:nvSpPr>
          <p:spPr>
            <a:xfrm>
              <a:off x="11365" y="11365"/>
              <a:ext cx="4123950" cy="2343717"/>
            </a:xfrm>
            <a:custGeom>
              <a:avLst/>
              <a:gdLst/>
              <a:ahLst/>
              <a:cxnLst/>
              <a:rect l="l" t="t" r="r" b="b"/>
              <a:pathLst>
                <a:path w="4123950" h="2343717">
                  <a:moveTo>
                    <a:pt x="0" y="1171896"/>
                  </a:moveTo>
                  <a:cubicBezTo>
                    <a:pt x="0" y="524690"/>
                    <a:pt x="923152" y="0"/>
                    <a:pt x="2062013" y="0"/>
                  </a:cubicBezTo>
                  <a:cubicBezTo>
                    <a:pt x="3200875" y="0"/>
                    <a:pt x="4123950" y="524690"/>
                    <a:pt x="4123950" y="1171896"/>
                  </a:cubicBezTo>
                  <a:cubicBezTo>
                    <a:pt x="4123950" y="1819103"/>
                    <a:pt x="3200799" y="2343717"/>
                    <a:pt x="2062013" y="2343717"/>
                  </a:cubicBezTo>
                  <a:cubicBezTo>
                    <a:pt x="923227" y="2343717"/>
                    <a:pt x="0" y="1819027"/>
                    <a:pt x="0" y="1171896"/>
                  </a:cubicBezTo>
                  <a:close/>
                </a:path>
              </a:pathLst>
            </a:custGeom>
            <a:solidFill>
              <a:srgbClr val="5F5D5E"/>
            </a:solidFill>
          </p:spPr>
          <p:txBody>
            <a:bodyPr/>
            <a:lstStyle/>
            <a:p>
              <a:endParaRPr lang="en-GB"/>
            </a:p>
          </p:txBody>
        </p:sp>
        <p:sp>
          <p:nvSpPr>
            <p:cNvPr id="10" name="Freeform 10"/>
            <p:cNvSpPr/>
            <p:nvPr/>
          </p:nvSpPr>
          <p:spPr>
            <a:xfrm>
              <a:off x="0" y="0"/>
              <a:ext cx="4146681" cy="2366569"/>
            </a:xfrm>
            <a:custGeom>
              <a:avLst/>
              <a:gdLst/>
              <a:ahLst/>
              <a:cxnLst/>
              <a:rect l="l" t="t" r="r" b="b"/>
              <a:pathLst>
                <a:path w="4146681" h="2366569">
                  <a:moveTo>
                    <a:pt x="0" y="1183261"/>
                  </a:moveTo>
                  <a:cubicBezTo>
                    <a:pt x="0" y="524842"/>
                    <a:pt x="934744" y="0"/>
                    <a:pt x="2073378" y="0"/>
                  </a:cubicBezTo>
                  <a:cubicBezTo>
                    <a:pt x="3212012" y="0"/>
                    <a:pt x="4146681" y="524842"/>
                    <a:pt x="4146681" y="1183261"/>
                  </a:cubicBezTo>
                  <a:lnTo>
                    <a:pt x="4135315" y="1183261"/>
                  </a:lnTo>
                  <a:lnTo>
                    <a:pt x="4146681" y="1183261"/>
                  </a:lnTo>
                  <a:cubicBezTo>
                    <a:pt x="4146681" y="1841681"/>
                    <a:pt x="3211937" y="2366569"/>
                    <a:pt x="2073302" y="2366569"/>
                  </a:cubicBezTo>
                  <a:lnTo>
                    <a:pt x="2073302" y="2355158"/>
                  </a:lnTo>
                  <a:lnTo>
                    <a:pt x="2073302" y="2366569"/>
                  </a:lnTo>
                  <a:cubicBezTo>
                    <a:pt x="934744" y="2366447"/>
                    <a:pt x="0" y="1841605"/>
                    <a:pt x="0" y="1183261"/>
                  </a:cubicBezTo>
                  <a:lnTo>
                    <a:pt x="11365" y="1183261"/>
                  </a:lnTo>
                  <a:lnTo>
                    <a:pt x="22730" y="1183261"/>
                  </a:lnTo>
                  <a:lnTo>
                    <a:pt x="11365" y="1183261"/>
                  </a:lnTo>
                  <a:lnTo>
                    <a:pt x="0" y="1183261"/>
                  </a:lnTo>
                  <a:moveTo>
                    <a:pt x="22730" y="1183261"/>
                  </a:moveTo>
                  <a:cubicBezTo>
                    <a:pt x="22730" y="1189550"/>
                    <a:pt x="17654" y="1194626"/>
                    <a:pt x="11365" y="1194626"/>
                  </a:cubicBezTo>
                  <a:cubicBezTo>
                    <a:pt x="5076" y="1194626"/>
                    <a:pt x="0" y="1189550"/>
                    <a:pt x="0" y="1183261"/>
                  </a:cubicBezTo>
                  <a:cubicBezTo>
                    <a:pt x="0" y="1176973"/>
                    <a:pt x="5076" y="1171896"/>
                    <a:pt x="11365" y="1171896"/>
                  </a:cubicBezTo>
                  <a:cubicBezTo>
                    <a:pt x="17654" y="1171896"/>
                    <a:pt x="22730" y="1176973"/>
                    <a:pt x="22730" y="1183261"/>
                  </a:cubicBezTo>
                  <a:cubicBezTo>
                    <a:pt x="22730" y="1819254"/>
                    <a:pt x="934365" y="2343792"/>
                    <a:pt x="2073378" y="2343792"/>
                  </a:cubicBezTo>
                  <a:cubicBezTo>
                    <a:pt x="3212391" y="2343792"/>
                    <a:pt x="4124026" y="1819330"/>
                    <a:pt x="4124026" y="1183261"/>
                  </a:cubicBezTo>
                  <a:cubicBezTo>
                    <a:pt x="4124026" y="547193"/>
                    <a:pt x="3212316" y="22730"/>
                    <a:pt x="2073378" y="22730"/>
                  </a:cubicBezTo>
                  <a:lnTo>
                    <a:pt x="2073378" y="11365"/>
                  </a:lnTo>
                  <a:lnTo>
                    <a:pt x="2073378" y="22730"/>
                  </a:lnTo>
                  <a:cubicBezTo>
                    <a:pt x="934365" y="22730"/>
                    <a:pt x="22730" y="547193"/>
                    <a:pt x="22730" y="1183261"/>
                  </a:cubicBezTo>
                  <a:close/>
                </a:path>
              </a:pathLst>
            </a:custGeom>
            <a:solidFill>
              <a:srgbClr val="FFFFFF"/>
            </a:solidFill>
          </p:spPr>
          <p:txBody>
            <a:bodyPr/>
            <a:lstStyle/>
            <a:p>
              <a:endParaRPr lang="en-GB"/>
            </a:p>
          </p:txBody>
        </p:sp>
        <p:sp>
          <p:nvSpPr>
            <p:cNvPr id="11" name="TextBox 11"/>
            <p:cNvSpPr txBox="1"/>
            <p:nvPr/>
          </p:nvSpPr>
          <p:spPr>
            <a:xfrm>
              <a:off x="0" y="-57150"/>
              <a:ext cx="4146703" cy="2423605"/>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1</a:t>
              </a:r>
            </a:p>
          </p:txBody>
        </p:sp>
      </p:grpSp>
      <p:sp>
        <p:nvSpPr>
          <p:cNvPr id="12" name="TextBox 12"/>
          <p:cNvSpPr txBox="1"/>
          <p:nvPr/>
        </p:nvSpPr>
        <p:spPr>
          <a:xfrm>
            <a:off x="6720087" y="4255592"/>
            <a:ext cx="10188141" cy="1581150"/>
          </a:xfrm>
          <a:prstGeom prst="rect">
            <a:avLst/>
          </a:prstGeom>
        </p:spPr>
        <p:txBody>
          <a:bodyPr lIns="0" tIns="0" rIns="0" bIns="0" rtlCol="0" anchor="t">
            <a:spAutoFit/>
          </a:bodyPr>
          <a:lstStyle/>
          <a:p>
            <a:pPr marL="971550" lvl="1" indent="-485775" algn="just">
              <a:lnSpc>
                <a:spcPts val="6299"/>
              </a:lnSpc>
              <a:buFont typeface="Arial"/>
              <a:buChar char="•"/>
            </a:pPr>
            <a:r>
              <a:rPr lang="en-US" sz="4500" spc="21">
                <a:solidFill>
                  <a:srgbClr val="22170B"/>
                </a:solidFill>
                <a:latin typeface="Roboto Condensed"/>
              </a:rPr>
              <a:t>Lớp chia thành 04 nhóm, bốc thăm nhiệm vụ sau đây và thực hiện ở nhà.</a:t>
            </a:r>
          </a:p>
        </p:txBody>
      </p:sp>
      <p:grpSp>
        <p:nvGrpSpPr>
          <p:cNvPr id="13" name="Group 13"/>
          <p:cNvGrpSpPr/>
          <p:nvPr/>
        </p:nvGrpSpPr>
        <p:grpSpPr>
          <a:xfrm>
            <a:off x="6186610" y="6717571"/>
            <a:ext cx="11072690" cy="2347465"/>
            <a:chOff x="0" y="0"/>
            <a:chExt cx="2409480" cy="510822"/>
          </a:xfrm>
        </p:grpSpPr>
        <p:sp>
          <p:nvSpPr>
            <p:cNvPr id="14" name="Freeform 14"/>
            <p:cNvSpPr/>
            <p:nvPr/>
          </p:nvSpPr>
          <p:spPr>
            <a:xfrm>
              <a:off x="0" y="0"/>
              <a:ext cx="2409480" cy="510822"/>
            </a:xfrm>
            <a:custGeom>
              <a:avLst/>
              <a:gdLst/>
              <a:ahLst/>
              <a:cxnLst/>
              <a:rect l="l" t="t" r="r" b="b"/>
              <a:pathLst>
                <a:path w="2409480" h="510822">
                  <a:moveTo>
                    <a:pt x="35659" y="0"/>
                  </a:moveTo>
                  <a:lnTo>
                    <a:pt x="2373821" y="0"/>
                  </a:lnTo>
                  <a:cubicBezTo>
                    <a:pt x="2383279" y="0"/>
                    <a:pt x="2392349" y="3757"/>
                    <a:pt x="2399036" y="10444"/>
                  </a:cubicBezTo>
                  <a:cubicBezTo>
                    <a:pt x="2405723" y="17132"/>
                    <a:pt x="2409480" y="26201"/>
                    <a:pt x="2409480" y="35659"/>
                  </a:cubicBezTo>
                  <a:lnTo>
                    <a:pt x="2409480" y="475163"/>
                  </a:lnTo>
                  <a:cubicBezTo>
                    <a:pt x="2409480" y="484620"/>
                    <a:pt x="2405723" y="493690"/>
                    <a:pt x="2399036" y="500378"/>
                  </a:cubicBezTo>
                  <a:cubicBezTo>
                    <a:pt x="2392349" y="507065"/>
                    <a:pt x="2383279" y="510822"/>
                    <a:pt x="2373821" y="510822"/>
                  </a:cubicBezTo>
                  <a:lnTo>
                    <a:pt x="35659" y="510822"/>
                  </a:lnTo>
                  <a:cubicBezTo>
                    <a:pt x="26201" y="510822"/>
                    <a:pt x="17132" y="507065"/>
                    <a:pt x="10444" y="500378"/>
                  </a:cubicBezTo>
                  <a:cubicBezTo>
                    <a:pt x="3757" y="493690"/>
                    <a:pt x="0" y="484620"/>
                    <a:pt x="0" y="475163"/>
                  </a:cubicBezTo>
                  <a:lnTo>
                    <a:pt x="0" y="35659"/>
                  </a:lnTo>
                  <a:cubicBezTo>
                    <a:pt x="0" y="26201"/>
                    <a:pt x="3757" y="17132"/>
                    <a:pt x="10444" y="10444"/>
                  </a:cubicBezTo>
                  <a:cubicBezTo>
                    <a:pt x="17132" y="3757"/>
                    <a:pt x="26201" y="0"/>
                    <a:pt x="35659" y="0"/>
                  </a:cubicBezTo>
                  <a:close/>
                </a:path>
              </a:pathLst>
            </a:custGeom>
            <a:solidFill>
              <a:srgbClr val="FFFFFF">
                <a:alpha val="40784"/>
              </a:srgbClr>
            </a:solidFill>
          </p:spPr>
          <p:txBody>
            <a:bodyPr/>
            <a:lstStyle/>
            <a:p>
              <a:endParaRPr lang="en-GB"/>
            </a:p>
          </p:txBody>
        </p:sp>
        <p:sp>
          <p:nvSpPr>
            <p:cNvPr id="15" name="TextBox 15"/>
            <p:cNvSpPr txBox="1"/>
            <p:nvPr/>
          </p:nvSpPr>
          <p:spPr>
            <a:xfrm>
              <a:off x="0" y="-47625"/>
              <a:ext cx="2409480" cy="558447"/>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6720087" y="6984057"/>
            <a:ext cx="10188141" cy="1581150"/>
          </a:xfrm>
          <a:prstGeom prst="rect">
            <a:avLst/>
          </a:prstGeom>
        </p:spPr>
        <p:txBody>
          <a:bodyPr lIns="0" tIns="0" rIns="0" bIns="0" rtlCol="0" anchor="t">
            <a:spAutoFit/>
          </a:bodyPr>
          <a:lstStyle/>
          <a:p>
            <a:pPr marL="971550" lvl="1" indent="-485775" algn="just">
              <a:lnSpc>
                <a:spcPts val="6299"/>
              </a:lnSpc>
              <a:buFont typeface="Arial"/>
              <a:buChar char="•"/>
            </a:pPr>
            <a:r>
              <a:rPr lang="en-US" sz="4500" spc="21">
                <a:solidFill>
                  <a:srgbClr val="22170B"/>
                </a:solidFill>
                <a:latin typeface="Roboto Condensed"/>
              </a:rPr>
              <a:t>Lên lớp HS sẽ có 5 phút thống nhất và chuẩn bị phần báo cáo.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0" y="0"/>
            <a:ext cx="3794253" cy="10252763"/>
          </a:xfrm>
          <a:custGeom>
            <a:avLst/>
            <a:gdLst/>
            <a:ahLst/>
            <a:cxnLst/>
            <a:rect l="l" t="t" r="r" b="b"/>
            <a:pathLst>
              <a:path w="3794253" h="10252763">
                <a:moveTo>
                  <a:pt x="0" y="0"/>
                </a:moveTo>
                <a:lnTo>
                  <a:pt x="3794253" y="0"/>
                </a:lnTo>
                <a:lnTo>
                  <a:pt x="3794253" y="10252763"/>
                </a:lnTo>
                <a:lnTo>
                  <a:pt x="0" y="10252763"/>
                </a:lnTo>
                <a:lnTo>
                  <a:pt x="0" y="0"/>
                </a:lnTo>
                <a:close/>
              </a:path>
            </a:pathLst>
          </a:custGeom>
          <a:blipFill>
            <a:blip r:embed="rId2"/>
            <a:stretch>
              <a:fillRect l="-64248" r="-19303" b="-2460"/>
            </a:stretch>
          </a:blipFill>
        </p:spPr>
        <p:txBody>
          <a:bodyPr/>
          <a:lstStyle/>
          <a:p>
            <a:endParaRPr lang="en-GB"/>
          </a:p>
        </p:txBody>
      </p:sp>
      <p:grpSp>
        <p:nvGrpSpPr>
          <p:cNvPr id="3" name="Group 3"/>
          <p:cNvGrpSpPr/>
          <p:nvPr/>
        </p:nvGrpSpPr>
        <p:grpSpPr>
          <a:xfrm>
            <a:off x="4385176" y="3271992"/>
            <a:ext cx="12125381" cy="2347465"/>
            <a:chOff x="0" y="0"/>
            <a:chExt cx="2638551" cy="510822"/>
          </a:xfrm>
        </p:grpSpPr>
        <p:sp>
          <p:nvSpPr>
            <p:cNvPr id="4" name="Freeform 4"/>
            <p:cNvSpPr/>
            <p:nvPr/>
          </p:nvSpPr>
          <p:spPr>
            <a:xfrm>
              <a:off x="0" y="0"/>
              <a:ext cx="2638551" cy="510822"/>
            </a:xfrm>
            <a:custGeom>
              <a:avLst/>
              <a:gdLst/>
              <a:ahLst/>
              <a:cxnLst/>
              <a:rect l="l" t="t" r="r" b="b"/>
              <a:pathLst>
                <a:path w="2638551" h="510822">
                  <a:moveTo>
                    <a:pt x="32563" y="0"/>
                  </a:moveTo>
                  <a:lnTo>
                    <a:pt x="2605988" y="0"/>
                  </a:lnTo>
                  <a:cubicBezTo>
                    <a:pt x="2623972" y="0"/>
                    <a:pt x="2638551" y="14579"/>
                    <a:pt x="2638551" y="32563"/>
                  </a:cubicBezTo>
                  <a:lnTo>
                    <a:pt x="2638551" y="478259"/>
                  </a:lnTo>
                  <a:cubicBezTo>
                    <a:pt x="2638551" y="496243"/>
                    <a:pt x="2623972" y="510822"/>
                    <a:pt x="2605988" y="510822"/>
                  </a:cubicBezTo>
                  <a:lnTo>
                    <a:pt x="32563" y="510822"/>
                  </a:lnTo>
                  <a:cubicBezTo>
                    <a:pt x="14579" y="510822"/>
                    <a:pt x="0" y="496243"/>
                    <a:pt x="0" y="478259"/>
                  </a:cubicBezTo>
                  <a:lnTo>
                    <a:pt x="0" y="32563"/>
                  </a:lnTo>
                  <a:cubicBezTo>
                    <a:pt x="0" y="14579"/>
                    <a:pt x="14579" y="0"/>
                    <a:pt x="32563"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638551" cy="55844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156803" y="6000458"/>
            <a:ext cx="12949226" cy="3031778"/>
            <a:chOff x="0" y="0"/>
            <a:chExt cx="2817825" cy="659732"/>
          </a:xfrm>
        </p:grpSpPr>
        <p:sp>
          <p:nvSpPr>
            <p:cNvPr id="7" name="Freeform 7"/>
            <p:cNvSpPr/>
            <p:nvPr/>
          </p:nvSpPr>
          <p:spPr>
            <a:xfrm>
              <a:off x="0" y="0"/>
              <a:ext cx="2817825" cy="659732"/>
            </a:xfrm>
            <a:custGeom>
              <a:avLst/>
              <a:gdLst/>
              <a:ahLst/>
              <a:cxnLst/>
              <a:rect l="l" t="t" r="r" b="b"/>
              <a:pathLst>
                <a:path w="2817825" h="659732">
                  <a:moveTo>
                    <a:pt x="30491" y="0"/>
                  </a:moveTo>
                  <a:lnTo>
                    <a:pt x="2787334" y="0"/>
                  </a:lnTo>
                  <a:cubicBezTo>
                    <a:pt x="2804173" y="0"/>
                    <a:pt x="2817825" y="13651"/>
                    <a:pt x="2817825" y="30491"/>
                  </a:cubicBezTo>
                  <a:lnTo>
                    <a:pt x="2817825" y="629241"/>
                  </a:lnTo>
                  <a:cubicBezTo>
                    <a:pt x="2817825" y="646081"/>
                    <a:pt x="2804173" y="659732"/>
                    <a:pt x="2787334" y="659732"/>
                  </a:cubicBezTo>
                  <a:lnTo>
                    <a:pt x="30491" y="659732"/>
                  </a:lnTo>
                  <a:cubicBezTo>
                    <a:pt x="13651" y="659732"/>
                    <a:pt x="0" y="646081"/>
                    <a:pt x="0" y="629241"/>
                  </a:cubicBezTo>
                  <a:lnTo>
                    <a:pt x="0" y="30491"/>
                  </a:lnTo>
                  <a:cubicBezTo>
                    <a:pt x="0" y="13651"/>
                    <a:pt x="13651" y="0"/>
                    <a:pt x="30491" y="0"/>
                  </a:cubicBezTo>
                  <a:close/>
                </a:path>
              </a:pathLst>
            </a:custGeom>
            <a:solidFill>
              <a:srgbClr val="FFFFFF">
                <a:alpha val="40784"/>
              </a:srgbClr>
            </a:solidFill>
          </p:spPr>
          <p:txBody>
            <a:bodyPr/>
            <a:lstStyle/>
            <a:p>
              <a:endParaRPr lang="en-GB"/>
            </a:p>
          </p:txBody>
        </p:sp>
        <p:sp>
          <p:nvSpPr>
            <p:cNvPr id="8" name="TextBox 8"/>
            <p:cNvSpPr txBox="1"/>
            <p:nvPr/>
          </p:nvSpPr>
          <p:spPr>
            <a:xfrm>
              <a:off x="0" y="-47625"/>
              <a:ext cx="2817825" cy="70735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6411700" y="1586851"/>
            <a:ext cx="8535151" cy="1293253"/>
          </a:xfrm>
          <a:prstGeom prst="rect">
            <a:avLst/>
          </a:prstGeom>
        </p:spPr>
        <p:txBody>
          <a:bodyPr lIns="0" tIns="0" rIns="0" bIns="0" rtlCol="0" anchor="t">
            <a:spAutoFit/>
          </a:bodyPr>
          <a:lstStyle/>
          <a:p>
            <a:pPr algn="ctr">
              <a:lnSpc>
                <a:spcPts val="9975"/>
              </a:lnSpc>
              <a:spcBef>
                <a:spcPct val="0"/>
              </a:spcBef>
            </a:pPr>
            <a:r>
              <a:rPr lang="en-US" sz="7125">
                <a:solidFill>
                  <a:srgbClr val="22170B"/>
                </a:solidFill>
                <a:latin typeface="#9Slide06 ThuPhap Thien An"/>
              </a:rPr>
              <a:t>Hoạt động nhóm</a:t>
            </a:r>
          </a:p>
        </p:txBody>
      </p:sp>
      <p:sp>
        <p:nvSpPr>
          <p:cNvPr id="12" name="TextBox 12"/>
          <p:cNvSpPr txBox="1"/>
          <p:nvPr/>
        </p:nvSpPr>
        <p:spPr>
          <a:xfrm>
            <a:off x="4918654" y="3567053"/>
            <a:ext cx="11182762" cy="1835150"/>
          </a:xfrm>
          <a:prstGeom prst="rect">
            <a:avLst/>
          </a:prstGeom>
        </p:spPr>
        <p:txBody>
          <a:bodyPr lIns="0" tIns="0" rIns="0" bIns="0" rtlCol="0" anchor="t">
            <a:spAutoFit/>
          </a:bodyPr>
          <a:lstStyle/>
          <a:p>
            <a:pPr algn="just">
              <a:lnSpc>
                <a:spcPts val="4899"/>
              </a:lnSpc>
            </a:pPr>
            <a:r>
              <a:rPr lang="en-US" sz="3499" spc="16">
                <a:solidFill>
                  <a:srgbClr val="22170B"/>
                </a:solidFill>
                <a:latin typeface="Roboto Condensed Bold"/>
              </a:rPr>
              <a:t>Nhiệm vụ 1:</a:t>
            </a:r>
            <a:r>
              <a:rPr lang="en-US" sz="3499" spc="16">
                <a:solidFill>
                  <a:srgbClr val="22170B"/>
                </a:solidFill>
                <a:latin typeface="Roboto Condensed"/>
              </a:rPr>
              <a:t> Tìm hiểu và thiết kế 1 poster/truyện tranh… về tác giả Lí Bạch. (Làm rõ tiểu sử, cuộc đời, phong cách sáng tác và kể một vài mẩu chuyện thú vị về tác giả).</a:t>
            </a:r>
          </a:p>
        </p:txBody>
      </p:sp>
      <p:sp>
        <p:nvSpPr>
          <p:cNvPr id="13" name="TextBox 13"/>
          <p:cNvSpPr txBox="1"/>
          <p:nvPr/>
        </p:nvSpPr>
        <p:spPr>
          <a:xfrm>
            <a:off x="5433594" y="6255872"/>
            <a:ext cx="12395644" cy="2454275"/>
          </a:xfrm>
          <a:prstGeom prst="rect">
            <a:avLst/>
          </a:prstGeom>
        </p:spPr>
        <p:txBody>
          <a:bodyPr lIns="0" tIns="0" rIns="0" bIns="0" rtlCol="0" anchor="t">
            <a:spAutoFit/>
          </a:bodyPr>
          <a:lstStyle/>
          <a:p>
            <a:pPr algn="just">
              <a:lnSpc>
                <a:spcPts val="4899"/>
              </a:lnSpc>
            </a:pPr>
            <a:r>
              <a:rPr lang="en-US" sz="3499" spc="13">
                <a:solidFill>
                  <a:srgbClr val="22170B"/>
                </a:solidFill>
                <a:latin typeface="Roboto Condensed Bold"/>
              </a:rPr>
              <a:t>Nhiệm vụ 2:</a:t>
            </a:r>
            <a:r>
              <a:rPr lang="en-US" sz="3499" spc="13">
                <a:solidFill>
                  <a:srgbClr val="22170B"/>
                </a:solidFill>
                <a:latin typeface="Roboto Condensed"/>
              </a:rPr>
              <a:t> Dựa vào phần phiên âm và dịch thơ, em hãy:</a:t>
            </a:r>
          </a:p>
          <a:p>
            <a:pPr marL="755649" lvl="1" indent="-377824" algn="just">
              <a:lnSpc>
                <a:spcPts val="4899"/>
              </a:lnSpc>
              <a:buFont typeface="Arial"/>
              <a:buChar char="•"/>
            </a:pPr>
            <a:r>
              <a:rPr lang="en-US" sz="3499" spc="13">
                <a:solidFill>
                  <a:srgbClr val="22170B"/>
                </a:solidFill>
                <a:latin typeface="Roboto Condensed"/>
              </a:rPr>
              <a:t>Xác định một số đặc điểm của thể thơ thất ngôn tứ tuyệt Đường luật. (PHT 2)</a:t>
            </a:r>
          </a:p>
          <a:p>
            <a:pPr marL="755649" lvl="1" indent="-377824" algn="just">
              <a:lnSpc>
                <a:spcPts val="4899"/>
              </a:lnSpc>
              <a:buFont typeface="Arial"/>
              <a:buChar char="•"/>
            </a:pPr>
            <a:r>
              <a:rPr lang="en-US" sz="3499" spc="13">
                <a:solidFill>
                  <a:srgbClr val="22170B"/>
                </a:solidFill>
                <a:latin typeface="Roboto Condensed"/>
              </a:rPr>
              <a:t>Nêu nhiệm vụ mỗi phần của bài thơ (câu thơ đầu – 3 câu cuối).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0" y="0"/>
            <a:ext cx="3794253" cy="10252763"/>
          </a:xfrm>
          <a:custGeom>
            <a:avLst/>
            <a:gdLst/>
            <a:ahLst/>
            <a:cxnLst/>
            <a:rect l="l" t="t" r="r" b="b"/>
            <a:pathLst>
              <a:path w="3794253" h="10252763">
                <a:moveTo>
                  <a:pt x="0" y="0"/>
                </a:moveTo>
                <a:lnTo>
                  <a:pt x="3794253" y="0"/>
                </a:lnTo>
                <a:lnTo>
                  <a:pt x="3794253" y="10252763"/>
                </a:lnTo>
                <a:lnTo>
                  <a:pt x="0" y="10252763"/>
                </a:lnTo>
                <a:lnTo>
                  <a:pt x="0" y="0"/>
                </a:lnTo>
                <a:close/>
              </a:path>
            </a:pathLst>
          </a:custGeom>
          <a:blipFill>
            <a:blip r:embed="rId2"/>
            <a:stretch>
              <a:fillRect l="-64248" r="-19303" b="-2460"/>
            </a:stretch>
          </a:blipFill>
        </p:spPr>
        <p:txBody>
          <a:bodyPr/>
          <a:lstStyle/>
          <a:p>
            <a:endParaRPr lang="en-GB"/>
          </a:p>
        </p:txBody>
      </p:sp>
      <p:sp>
        <p:nvSpPr>
          <p:cNvPr id="4" name="TextBox 4"/>
          <p:cNvSpPr txBox="1"/>
          <p:nvPr/>
        </p:nvSpPr>
        <p:spPr>
          <a:xfrm>
            <a:off x="6411700" y="1139176"/>
            <a:ext cx="8535151" cy="1293253"/>
          </a:xfrm>
          <a:prstGeom prst="rect">
            <a:avLst/>
          </a:prstGeom>
        </p:spPr>
        <p:txBody>
          <a:bodyPr lIns="0" tIns="0" rIns="0" bIns="0" rtlCol="0" anchor="t">
            <a:spAutoFit/>
          </a:bodyPr>
          <a:lstStyle/>
          <a:p>
            <a:pPr algn="ctr">
              <a:lnSpc>
                <a:spcPts val="9975"/>
              </a:lnSpc>
              <a:spcBef>
                <a:spcPct val="0"/>
              </a:spcBef>
            </a:pPr>
            <a:r>
              <a:rPr lang="en-US" sz="7125">
                <a:solidFill>
                  <a:srgbClr val="22170B"/>
                </a:solidFill>
                <a:latin typeface="#9Slide06 ThuPhap Thien An"/>
              </a:rPr>
              <a:t>Hoạt động nhóm</a:t>
            </a:r>
          </a:p>
        </p:txBody>
      </p:sp>
      <p:grpSp>
        <p:nvGrpSpPr>
          <p:cNvPr id="5" name="Group 5"/>
          <p:cNvGrpSpPr/>
          <p:nvPr/>
        </p:nvGrpSpPr>
        <p:grpSpPr>
          <a:xfrm>
            <a:off x="4385176" y="2699878"/>
            <a:ext cx="13446238" cy="3583233"/>
            <a:chOff x="0" y="0"/>
            <a:chExt cx="2925977" cy="779732"/>
          </a:xfrm>
        </p:grpSpPr>
        <p:sp>
          <p:nvSpPr>
            <p:cNvPr id="6" name="Freeform 6"/>
            <p:cNvSpPr/>
            <p:nvPr/>
          </p:nvSpPr>
          <p:spPr>
            <a:xfrm>
              <a:off x="0" y="0"/>
              <a:ext cx="2925977" cy="779732"/>
            </a:xfrm>
            <a:custGeom>
              <a:avLst/>
              <a:gdLst/>
              <a:ahLst/>
              <a:cxnLst/>
              <a:rect l="l" t="t" r="r" b="b"/>
              <a:pathLst>
                <a:path w="2925977" h="779732">
                  <a:moveTo>
                    <a:pt x="29364" y="0"/>
                  </a:moveTo>
                  <a:lnTo>
                    <a:pt x="2896613" y="0"/>
                  </a:lnTo>
                  <a:cubicBezTo>
                    <a:pt x="2904401" y="0"/>
                    <a:pt x="2911870" y="3094"/>
                    <a:pt x="2917377" y="8601"/>
                  </a:cubicBezTo>
                  <a:cubicBezTo>
                    <a:pt x="2922884" y="14107"/>
                    <a:pt x="2925977" y="21576"/>
                    <a:pt x="2925977" y="29364"/>
                  </a:cubicBezTo>
                  <a:lnTo>
                    <a:pt x="2925977" y="750367"/>
                  </a:lnTo>
                  <a:cubicBezTo>
                    <a:pt x="2925977" y="758155"/>
                    <a:pt x="2922884" y="765624"/>
                    <a:pt x="2917377" y="771131"/>
                  </a:cubicBezTo>
                  <a:cubicBezTo>
                    <a:pt x="2911870" y="776638"/>
                    <a:pt x="2904401" y="779732"/>
                    <a:pt x="2896613" y="779732"/>
                  </a:cubicBezTo>
                  <a:lnTo>
                    <a:pt x="29364" y="779732"/>
                  </a:lnTo>
                  <a:cubicBezTo>
                    <a:pt x="21576" y="779732"/>
                    <a:pt x="14107" y="776638"/>
                    <a:pt x="8601" y="771131"/>
                  </a:cubicBezTo>
                  <a:cubicBezTo>
                    <a:pt x="3094" y="765624"/>
                    <a:pt x="0" y="758155"/>
                    <a:pt x="0" y="750367"/>
                  </a:cubicBezTo>
                  <a:lnTo>
                    <a:pt x="0" y="29364"/>
                  </a:lnTo>
                  <a:cubicBezTo>
                    <a:pt x="0" y="21576"/>
                    <a:pt x="3094" y="14107"/>
                    <a:pt x="8601" y="8601"/>
                  </a:cubicBezTo>
                  <a:cubicBezTo>
                    <a:pt x="14107" y="3094"/>
                    <a:pt x="21576" y="0"/>
                    <a:pt x="29364" y="0"/>
                  </a:cubicBezTo>
                  <a:close/>
                </a:path>
              </a:pathLst>
            </a:custGeom>
            <a:solidFill>
              <a:srgbClr val="FFFFFF">
                <a:alpha val="40784"/>
              </a:srgbClr>
            </a:solidFill>
          </p:spPr>
          <p:txBody>
            <a:bodyPr/>
            <a:lstStyle/>
            <a:p>
              <a:endParaRPr lang="en-GB"/>
            </a:p>
          </p:txBody>
        </p:sp>
        <p:sp>
          <p:nvSpPr>
            <p:cNvPr id="7" name="TextBox 7"/>
            <p:cNvSpPr txBox="1"/>
            <p:nvPr/>
          </p:nvSpPr>
          <p:spPr>
            <a:xfrm>
              <a:off x="0" y="-47625"/>
              <a:ext cx="2925977" cy="827357"/>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918654" y="2994939"/>
            <a:ext cx="12693144" cy="3073400"/>
          </a:xfrm>
          <a:prstGeom prst="rect">
            <a:avLst/>
          </a:prstGeom>
        </p:spPr>
        <p:txBody>
          <a:bodyPr lIns="0" tIns="0" rIns="0" bIns="0" rtlCol="0" anchor="t">
            <a:spAutoFit/>
          </a:bodyPr>
          <a:lstStyle/>
          <a:p>
            <a:pPr algn="just">
              <a:lnSpc>
                <a:spcPts val="4899"/>
              </a:lnSpc>
            </a:pPr>
            <a:r>
              <a:rPr lang="en-US" sz="3499" spc="13">
                <a:solidFill>
                  <a:srgbClr val="22170B"/>
                </a:solidFill>
                <a:latin typeface="Roboto Condensed Bold"/>
              </a:rPr>
              <a:t>Nhiệm vụ 3:</a:t>
            </a:r>
            <a:r>
              <a:rPr lang="en-US" sz="3499" spc="13">
                <a:solidFill>
                  <a:srgbClr val="22170B"/>
                </a:solidFill>
                <a:latin typeface="Roboto Condensed"/>
              </a:rPr>
              <a:t> Đọc kĩ, cảm nhận bài thơ và thực hiện các yêu cầu:</a:t>
            </a:r>
          </a:p>
          <a:p>
            <a:pPr marL="755649" lvl="1" indent="-377824" algn="just">
              <a:lnSpc>
                <a:spcPts val="4899"/>
              </a:lnSpc>
              <a:buFont typeface="Arial"/>
              <a:buChar char="•"/>
            </a:pPr>
            <a:r>
              <a:rPr lang="en-US" sz="3499" spc="13">
                <a:solidFill>
                  <a:srgbClr val="22170B"/>
                </a:solidFill>
                <a:latin typeface="Roboto Condensed"/>
              </a:rPr>
              <a:t>Xác định vị trí đứng ngắm thác nước của Lí Bạch và cho biết lợi thế của việc lựa chọn điểm nhìn đó để quan sát và miêu tả cảnh vật.</a:t>
            </a:r>
          </a:p>
          <a:p>
            <a:pPr marL="755649" lvl="1" indent="-377824" algn="just">
              <a:lnSpc>
                <a:spcPts val="4899"/>
              </a:lnSpc>
              <a:buFont typeface="Arial"/>
              <a:buChar char="•"/>
            </a:pPr>
            <a:r>
              <a:rPr lang="en-US" sz="3499" spc="13">
                <a:solidFill>
                  <a:srgbClr val="22170B"/>
                </a:solidFill>
                <a:latin typeface="Roboto Condensed"/>
              </a:rPr>
              <a:t>Phân tích thơ để thấy được vẻ đẹp của thác nước qua con mắt của nhà thơ.</a:t>
            </a:r>
          </a:p>
        </p:txBody>
      </p:sp>
      <p:grpSp>
        <p:nvGrpSpPr>
          <p:cNvPr id="9" name="Group 9"/>
          <p:cNvGrpSpPr/>
          <p:nvPr/>
        </p:nvGrpSpPr>
        <p:grpSpPr>
          <a:xfrm>
            <a:off x="4385176" y="6549811"/>
            <a:ext cx="13446238" cy="3443701"/>
            <a:chOff x="0" y="0"/>
            <a:chExt cx="2925977" cy="749369"/>
          </a:xfrm>
        </p:grpSpPr>
        <p:sp>
          <p:nvSpPr>
            <p:cNvPr id="10" name="Freeform 10"/>
            <p:cNvSpPr/>
            <p:nvPr/>
          </p:nvSpPr>
          <p:spPr>
            <a:xfrm>
              <a:off x="0" y="0"/>
              <a:ext cx="2925977" cy="749369"/>
            </a:xfrm>
            <a:custGeom>
              <a:avLst/>
              <a:gdLst/>
              <a:ahLst/>
              <a:cxnLst/>
              <a:rect l="l" t="t" r="r" b="b"/>
              <a:pathLst>
                <a:path w="2925977" h="749369">
                  <a:moveTo>
                    <a:pt x="29364" y="0"/>
                  </a:moveTo>
                  <a:lnTo>
                    <a:pt x="2896613" y="0"/>
                  </a:lnTo>
                  <a:cubicBezTo>
                    <a:pt x="2904401" y="0"/>
                    <a:pt x="2911870" y="3094"/>
                    <a:pt x="2917377" y="8601"/>
                  </a:cubicBezTo>
                  <a:cubicBezTo>
                    <a:pt x="2922884" y="14107"/>
                    <a:pt x="2925977" y="21576"/>
                    <a:pt x="2925977" y="29364"/>
                  </a:cubicBezTo>
                  <a:lnTo>
                    <a:pt x="2925977" y="720005"/>
                  </a:lnTo>
                  <a:cubicBezTo>
                    <a:pt x="2925977" y="727792"/>
                    <a:pt x="2922884" y="735261"/>
                    <a:pt x="2917377" y="740768"/>
                  </a:cubicBezTo>
                  <a:cubicBezTo>
                    <a:pt x="2911870" y="746275"/>
                    <a:pt x="2904401" y="749369"/>
                    <a:pt x="2896613" y="749369"/>
                  </a:cubicBezTo>
                  <a:lnTo>
                    <a:pt x="29364" y="749369"/>
                  </a:lnTo>
                  <a:cubicBezTo>
                    <a:pt x="21576" y="749369"/>
                    <a:pt x="14107" y="746275"/>
                    <a:pt x="8601" y="740768"/>
                  </a:cubicBezTo>
                  <a:cubicBezTo>
                    <a:pt x="3094" y="735261"/>
                    <a:pt x="0" y="727792"/>
                    <a:pt x="0" y="720005"/>
                  </a:cubicBezTo>
                  <a:lnTo>
                    <a:pt x="0" y="29364"/>
                  </a:lnTo>
                  <a:cubicBezTo>
                    <a:pt x="0" y="21576"/>
                    <a:pt x="3094" y="14107"/>
                    <a:pt x="8601" y="8601"/>
                  </a:cubicBezTo>
                  <a:cubicBezTo>
                    <a:pt x="14107" y="3094"/>
                    <a:pt x="21576" y="0"/>
                    <a:pt x="29364" y="0"/>
                  </a:cubicBezTo>
                  <a:close/>
                </a:path>
              </a:pathLst>
            </a:custGeom>
            <a:solidFill>
              <a:srgbClr val="FFFFFF">
                <a:alpha val="40784"/>
              </a:srgbClr>
            </a:solidFill>
          </p:spPr>
          <p:txBody>
            <a:bodyPr/>
            <a:lstStyle/>
            <a:p>
              <a:endParaRPr lang="en-GB"/>
            </a:p>
          </p:txBody>
        </p:sp>
        <p:sp>
          <p:nvSpPr>
            <p:cNvPr id="11" name="TextBox 11"/>
            <p:cNvSpPr txBox="1"/>
            <p:nvPr/>
          </p:nvSpPr>
          <p:spPr>
            <a:xfrm>
              <a:off x="0" y="-47625"/>
              <a:ext cx="2925977" cy="79699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4755681" y="6778411"/>
            <a:ext cx="12856117" cy="3073400"/>
          </a:xfrm>
          <a:prstGeom prst="rect">
            <a:avLst/>
          </a:prstGeom>
        </p:spPr>
        <p:txBody>
          <a:bodyPr lIns="0" tIns="0" rIns="0" bIns="0" rtlCol="0" anchor="t">
            <a:spAutoFit/>
          </a:bodyPr>
          <a:lstStyle/>
          <a:p>
            <a:pPr algn="just">
              <a:lnSpc>
                <a:spcPts val="4899"/>
              </a:lnSpc>
            </a:pPr>
            <a:r>
              <a:rPr lang="en-US" sz="3499" spc="13">
                <a:solidFill>
                  <a:srgbClr val="22170B"/>
                </a:solidFill>
                <a:latin typeface="Roboto Condensed Bold"/>
              </a:rPr>
              <a:t>Nhiệm vụ 4:</a:t>
            </a:r>
            <a:r>
              <a:rPr lang="en-US" sz="3499" spc="13">
                <a:solidFill>
                  <a:srgbClr val="22170B"/>
                </a:solidFill>
                <a:latin typeface="Roboto Condensed"/>
              </a:rPr>
              <a:t> Đọc kĩ, cảm nhận bài thơ và thực hiện các yêu cầu:</a:t>
            </a:r>
          </a:p>
          <a:p>
            <a:pPr marL="755649" lvl="1" indent="-377824" algn="just">
              <a:lnSpc>
                <a:spcPts val="4899"/>
              </a:lnSpc>
              <a:buFont typeface="Arial"/>
              <a:buChar char="•"/>
            </a:pPr>
            <a:r>
              <a:rPr lang="en-US" sz="3499" spc="13">
                <a:solidFill>
                  <a:srgbClr val="22170B"/>
                </a:solidFill>
                <a:latin typeface="Roboto Condensed"/>
              </a:rPr>
              <a:t>Em thích nhất hình ảnh nào trong bài thơ? Vì sao? Hãy chỉ ra biện pháp nghệ thuật mà tác giả sử dụng để khắc họa chi tiết đó.</a:t>
            </a:r>
          </a:p>
          <a:p>
            <a:pPr marL="755649" lvl="1" indent="-377824" algn="just">
              <a:lnSpc>
                <a:spcPts val="4899"/>
              </a:lnSpc>
              <a:buFont typeface="Arial"/>
              <a:buChar char="•"/>
            </a:pPr>
            <a:r>
              <a:rPr lang="en-US" sz="3499" spc="13">
                <a:solidFill>
                  <a:srgbClr val="22170B"/>
                </a:solidFill>
                <a:latin typeface="Roboto Condensed"/>
              </a:rPr>
              <a:t>Qua vẻ đẹp của cảnh vật được miêu tả trong bài, em cảm nhận được điều gì trong tâm hồn và tính cách của Lí Bạch?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0" y="0"/>
            <a:ext cx="3794253" cy="10252763"/>
          </a:xfrm>
          <a:custGeom>
            <a:avLst/>
            <a:gdLst/>
            <a:ahLst/>
            <a:cxnLst/>
            <a:rect l="l" t="t" r="r" b="b"/>
            <a:pathLst>
              <a:path w="3794253" h="10252763">
                <a:moveTo>
                  <a:pt x="0" y="0"/>
                </a:moveTo>
                <a:lnTo>
                  <a:pt x="3794253" y="0"/>
                </a:lnTo>
                <a:lnTo>
                  <a:pt x="3794253" y="10252763"/>
                </a:lnTo>
                <a:lnTo>
                  <a:pt x="0" y="10252763"/>
                </a:lnTo>
                <a:lnTo>
                  <a:pt x="0" y="0"/>
                </a:lnTo>
                <a:close/>
              </a:path>
            </a:pathLst>
          </a:custGeom>
          <a:blipFill>
            <a:blip r:embed="rId2"/>
            <a:stretch>
              <a:fillRect l="-64248" r="-19303" b="-2460"/>
            </a:stretch>
          </a:blipFill>
        </p:spPr>
        <p:txBody>
          <a:bodyPr/>
          <a:lstStyle/>
          <a:p>
            <a:endParaRPr lang="en-GB"/>
          </a:p>
        </p:txBody>
      </p:sp>
      <p:sp>
        <p:nvSpPr>
          <p:cNvPr id="4" name="TextBox 4"/>
          <p:cNvSpPr txBox="1"/>
          <p:nvPr/>
        </p:nvSpPr>
        <p:spPr>
          <a:xfrm>
            <a:off x="4539116" y="1249517"/>
            <a:ext cx="11909419" cy="728484"/>
          </a:xfrm>
          <a:prstGeom prst="rect">
            <a:avLst/>
          </a:prstGeom>
        </p:spPr>
        <p:txBody>
          <a:bodyPr lIns="0" tIns="0" rIns="0" bIns="0" rtlCol="0" anchor="t">
            <a:spAutoFit/>
          </a:bodyPr>
          <a:lstStyle/>
          <a:p>
            <a:pPr algn="ctr">
              <a:lnSpc>
                <a:spcPts val="5912"/>
              </a:lnSpc>
            </a:pPr>
            <a:r>
              <a:rPr lang="en-US" sz="4223">
                <a:solidFill>
                  <a:srgbClr val="22170B"/>
                </a:solidFill>
                <a:latin typeface="#9Slide07 SVNUT Triumph Press"/>
              </a:rPr>
              <a:t>3.1. Tìm hiểu chung về tác giả và văn bản</a:t>
            </a:r>
          </a:p>
        </p:txBody>
      </p:sp>
      <p:grpSp>
        <p:nvGrpSpPr>
          <p:cNvPr id="5" name="Group 5"/>
          <p:cNvGrpSpPr/>
          <p:nvPr/>
        </p:nvGrpSpPr>
        <p:grpSpPr>
          <a:xfrm>
            <a:off x="11787091" y="2886468"/>
            <a:ext cx="7315200" cy="7907950"/>
            <a:chOff x="0" y="0"/>
            <a:chExt cx="9753600" cy="10543934"/>
          </a:xfrm>
        </p:grpSpPr>
        <p:sp>
          <p:nvSpPr>
            <p:cNvPr id="6" name="Freeform 6"/>
            <p:cNvSpPr/>
            <p:nvPr/>
          </p:nvSpPr>
          <p:spPr>
            <a:xfrm>
              <a:off x="0" y="6642494"/>
              <a:ext cx="9753600" cy="3901440"/>
            </a:xfrm>
            <a:custGeom>
              <a:avLst/>
              <a:gdLst/>
              <a:ahLst/>
              <a:cxnLst/>
              <a:rect l="l" t="t" r="r" b="b"/>
              <a:pathLst>
                <a:path w="9753600" h="3901440">
                  <a:moveTo>
                    <a:pt x="0" y="0"/>
                  </a:moveTo>
                  <a:lnTo>
                    <a:pt x="9753600" y="0"/>
                  </a:lnTo>
                  <a:lnTo>
                    <a:pt x="9753600" y="3901440"/>
                  </a:lnTo>
                  <a:lnTo>
                    <a:pt x="0" y="3901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7" name="Group 7"/>
            <p:cNvGrpSpPr>
              <a:grpSpLocks noChangeAspect="1"/>
            </p:cNvGrpSpPr>
            <p:nvPr/>
          </p:nvGrpSpPr>
          <p:grpSpPr>
            <a:xfrm>
              <a:off x="2542967" y="0"/>
              <a:ext cx="5873864" cy="8295737"/>
              <a:chOff x="0" y="0"/>
              <a:chExt cx="3267456" cy="4614672"/>
            </a:xfrm>
          </p:grpSpPr>
          <p:sp>
            <p:nvSpPr>
              <p:cNvPr id="8" name="Freeform 8"/>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en-GB"/>
              </a:p>
            </p:txBody>
          </p:sp>
          <p:sp>
            <p:nvSpPr>
              <p:cNvPr id="9" name="Freeform 9"/>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6"/>
                <a:stretch>
                  <a:fillRect b="-27258"/>
                </a:stretch>
              </a:blipFill>
            </p:spPr>
            <p:txBody>
              <a:bodyPr/>
              <a:lstStyle/>
              <a:p>
                <a:endParaRPr lang="en-GB"/>
              </a:p>
            </p:txBody>
          </p:sp>
        </p:grpSp>
        <p:sp>
          <p:nvSpPr>
            <p:cNvPr id="10" name="TextBox 10"/>
            <p:cNvSpPr txBox="1"/>
            <p:nvPr/>
          </p:nvSpPr>
          <p:spPr>
            <a:xfrm>
              <a:off x="3146066" y="6761593"/>
              <a:ext cx="4667666" cy="1144566"/>
            </a:xfrm>
            <a:prstGeom prst="rect">
              <a:avLst/>
            </a:prstGeom>
          </p:spPr>
          <p:txBody>
            <a:bodyPr lIns="0" tIns="0" rIns="0" bIns="0" rtlCol="0" anchor="t">
              <a:spAutoFit/>
            </a:bodyPr>
            <a:lstStyle/>
            <a:p>
              <a:pPr algn="ctr">
                <a:lnSpc>
                  <a:spcPts val="6942"/>
                </a:lnSpc>
                <a:spcBef>
                  <a:spcPct val="0"/>
                </a:spcBef>
              </a:pPr>
              <a:r>
                <a:rPr lang="en-US" sz="4959">
                  <a:solidFill>
                    <a:srgbClr val="22170B"/>
                  </a:solidFill>
                  <a:latin typeface="#9Slide06 ThuPhap Thien An"/>
                </a:rPr>
                <a:t>Lí Bạch</a:t>
              </a:r>
            </a:p>
          </p:txBody>
        </p:sp>
      </p:grpSp>
      <p:grpSp>
        <p:nvGrpSpPr>
          <p:cNvPr id="11" name="Group 11"/>
          <p:cNvGrpSpPr/>
          <p:nvPr/>
        </p:nvGrpSpPr>
        <p:grpSpPr>
          <a:xfrm>
            <a:off x="4542106" y="2330426"/>
            <a:ext cx="8846437" cy="1223896"/>
            <a:chOff x="0" y="0"/>
            <a:chExt cx="1925035" cy="266327"/>
          </a:xfrm>
        </p:grpSpPr>
        <p:sp>
          <p:nvSpPr>
            <p:cNvPr id="12" name="Freeform 12"/>
            <p:cNvSpPr/>
            <p:nvPr/>
          </p:nvSpPr>
          <p:spPr>
            <a:xfrm>
              <a:off x="0" y="0"/>
              <a:ext cx="1925035" cy="266327"/>
            </a:xfrm>
            <a:custGeom>
              <a:avLst/>
              <a:gdLst/>
              <a:ahLst/>
              <a:cxnLst/>
              <a:rect l="l" t="t" r="r" b="b"/>
              <a:pathLst>
                <a:path w="1925035" h="266327">
                  <a:moveTo>
                    <a:pt x="44632" y="0"/>
                  </a:moveTo>
                  <a:lnTo>
                    <a:pt x="1880402" y="0"/>
                  </a:lnTo>
                  <a:cubicBezTo>
                    <a:pt x="1892240" y="0"/>
                    <a:pt x="1903592" y="4702"/>
                    <a:pt x="1911962" y="13073"/>
                  </a:cubicBezTo>
                  <a:cubicBezTo>
                    <a:pt x="1920332" y="21443"/>
                    <a:pt x="1925035" y="32795"/>
                    <a:pt x="1925035" y="44632"/>
                  </a:cubicBezTo>
                  <a:lnTo>
                    <a:pt x="1925035" y="221694"/>
                  </a:lnTo>
                  <a:cubicBezTo>
                    <a:pt x="1925035" y="233532"/>
                    <a:pt x="1920332" y="244884"/>
                    <a:pt x="1911962" y="253254"/>
                  </a:cubicBezTo>
                  <a:cubicBezTo>
                    <a:pt x="1903592" y="261624"/>
                    <a:pt x="1892240" y="266327"/>
                    <a:pt x="1880402" y="266327"/>
                  </a:cubicBezTo>
                  <a:lnTo>
                    <a:pt x="44632" y="266327"/>
                  </a:lnTo>
                  <a:cubicBezTo>
                    <a:pt x="32795" y="266327"/>
                    <a:pt x="21443" y="261624"/>
                    <a:pt x="13073" y="253254"/>
                  </a:cubicBezTo>
                  <a:cubicBezTo>
                    <a:pt x="4702" y="244884"/>
                    <a:pt x="0" y="233532"/>
                    <a:pt x="0" y="221694"/>
                  </a:cubicBezTo>
                  <a:lnTo>
                    <a:pt x="0" y="44632"/>
                  </a:lnTo>
                  <a:cubicBezTo>
                    <a:pt x="0" y="32795"/>
                    <a:pt x="4702" y="21443"/>
                    <a:pt x="13073" y="13073"/>
                  </a:cubicBezTo>
                  <a:cubicBezTo>
                    <a:pt x="21443" y="4702"/>
                    <a:pt x="32795" y="0"/>
                    <a:pt x="44632" y="0"/>
                  </a:cubicBezTo>
                  <a:close/>
                </a:path>
              </a:pathLst>
            </a:custGeom>
            <a:solidFill>
              <a:srgbClr val="F4D6C9">
                <a:alpha val="40784"/>
              </a:srgbClr>
            </a:solidFill>
          </p:spPr>
          <p:txBody>
            <a:bodyPr/>
            <a:lstStyle/>
            <a:p>
              <a:endParaRPr lang="en-GB"/>
            </a:p>
          </p:txBody>
        </p:sp>
        <p:sp>
          <p:nvSpPr>
            <p:cNvPr id="13" name="TextBox 13"/>
            <p:cNvSpPr txBox="1"/>
            <p:nvPr/>
          </p:nvSpPr>
          <p:spPr>
            <a:xfrm>
              <a:off x="0" y="-47625"/>
              <a:ext cx="1925035" cy="31395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871494" y="2610587"/>
            <a:ext cx="8187662" cy="596900"/>
          </a:xfrm>
          <a:prstGeom prst="rect">
            <a:avLst/>
          </a:prstGeom>
        </p:spPr>
        <p:txBody>
          <a:bodyPr lIns="0" tIns="0" rIns="0" bIns="0" rtlCol="0" anchor="t">
            <a:spAutoFit/>
          </a:bodyPr>
          <a:lstStyle/>
          <a:p>
            <a:pPr marL="755649" lvl="1" indent="-377824" algn="l">
              <a:lnSpc>
                <a:spcPts val="4899"/>
              </a:lnSpc>
              <a:buFont typeface="Arial"/>
              <a:buChar char="•"/>
            </a:pPr>
            <a:r>
              <a:rPr lang="en-US" sz="3499" spc="13">
                <a:solidFill>
                  <a:srgbClr val="22170B"/>
                </a:solidFill>
                <a:latin typeface="Roboto Condensed"/>
              </a:rPr>
              <a:t> (701 – 762) quê ở Cam Túc, Trung Quốc.</a:t>
            </a:r>
          </a:p>
        </p:txBody>
      </p:sp>
      <p:grpSp>
        <p:nvGrpSpPr>
          <p:cNvPr id="15" name="Group 15"/>
          <p:cNvGrpSpPr/>
          <p:nvPr/>
        </p:nvGrpSpPr>
        <p:grpSpPr>
          <a:xfrm>
            <a:off x="4539116" y="3714514"/>
            <a:ext cx="8846437" cy="2138195"/>
            <a:chOff x="0" y="0"/>
            <a:chExt cx="1925035" cy="465283"/>
          </a:xfrm>
        </p:grpSpPr>
        <p:sp>
          <p:nvSpPr>
            <p:cNvPr id="16" name="Freeform 16"/>
            <p:cNvSpPr/>
            <p:nvPr/>
          </p:nvSpPr>
          <p:spPr>
            <a:xfrm>
              <a:off x="0" y="0"/>
              <a:ext cx="1925035" cy="465283"/>
            </a:xfrm>
            <a:custGeom>
              <a:avLst/>
              <a:gdLst/>
              <a:ahLst/>
              <a:cxnLst/>
              <a:rect l="l" t="t" r="r" b="b"/>
              <a:pathLst>
                <a:path w="1925035" h="465283">
                  <a:moveTo>
                    <a:pt x="44632" y="0"/>
                  </a:moveTo>
                  <a:lnTo>
                    <a:pt x="1880402" y="0"/>
                  </a:lnTo>
                  <a:cubicBezTo>
                    <a:pt x="1892240" y="0"/>
                    <a:pt x="1903592" y="4702"/>
                    <a:pt x="1911962" y="13073"/>
                  </a:cubicBezTo>
                  <a:cubicBezTo>
                    <a:pt x="1920332" y="21443"/>
                    <a:pt x="1925035" y="32795"/>
                    <a:pt x="1925035" y="44632"/>
                  </a:cubicBezTo>
                  <a:lnTo>
                    <a:pt x="1925035" y="420651"/>
                  </a:lnTo>
                  <a:cubicBezTo>
                    <a:pt x="1925035" y="432488"/>
                    <a:pt x="1920332" y="443841"/>
                    <a:pt x="1911962" y="452211"/>
                  </a:cubicBezTo>
                  <a:cubicBezTo>
                    <a:pt x="1903592" y="460581"/>
                    <a:pt x="1892240" y="465283"/>
                    <a:pt x="1880402" y="465283"/>
                  </a:cubicBezTo>
                  <a:lnTo>
                    <a:pt x="44632" y="465283"/>
                  </a:lnTo>
                  <a:cubicBezTo>
                    <a:pt x="32795" y="465283"/>
                    <a:pt x="21443" y="460581"/>
                    <a:pt x="13073" y="452211"/>
                  </a:cubicBezTo>
                  <a:cubicBezTo>
                    <a:pt x="4702" y="443841"/>
                    <a:pt x="0" y="432488"/>
                    <a:pt x="0" y="420651"/>
                  </a:cubicBezTo>
                  <a:lnTo>
                    <a:pt x="0" y="44632"/>
                  </a:lnTo>
                  <a:cubicBezTo>
                    <a:pt x="0" y="32795"/>
                    <a:pt x="4702" y="21443"/>
                    <a:pt x="13073" y="13073"/>
                  </a:cubicBezTo>
                  <a:cubicBezTo>
                    <a:pt x="21443" y="4702"/>
                    <a:pt x="32795" y="0"/>
                    <a:pt x="44632" y="0"/>
                  </a:cubicBezTo>
                  <a:close/>
                </a:path>
              </a:pathLst>
            </a:custGeom>
            <a:solidFill>
              <a:srgbClr val="F4D6C9">
                <a:alpha val="40784"/>
              </a:srgbClr>
            </a:solidFill>
          </p:spPr>
          <p:txBody>
            <a:bodyPr/>
            <a:lstStyle/>
            <a:p>
              <a:endParaRPr lang="en-GB"/>
            </a:p>
          </p:txBody>
        </p:sp>
        <p:sp>
          <p:nvSpPr>
            <p:cNvPr id="17" name="TextBox 17"/>
            <p:cNvSpPr txBox="1"/>
            <p:nvPr/>
          </p:nvSpPr>
          <p:spPr>
            <a:xfrm>
              <a:off x="0" y="-47625"/>
              <a:ext cx="1925035" cy="512908"/>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4868504" y="3834483"/>
            <a:ext cx="8187662" cy="1835150"/>
          </a:xfrm>
          <a:prstGeom prst="rect">
            <a:avLst/>
          </a:prstGeom>
        </p:spPr>
        <p:txBody>
          <a:bodyPr lIns="0" tIns="0" rIns="0" bIns="0" rtlCol="0" anchor="t">
            <a:spAutoFit/>
          </a:bodyPr>
          <a:lstStyle/>
          <a:p>
            <a:pPr marL="755649" lvl="1" indent="-377824" algn="just">
              <a:lnSpc>
                <a:spcPts val="4899"/>
              </a:lnSpc>
              <a:buFont typeface="Arial"/>
              <a:buChar char="•"/>
            </a:pPr>
            <a:r>
              <a:rPr lang="en-US" sz="3499" spc="13">
                <a:solidFill>
                  <a:srgbClr val="22170B"/>
                </a:solidFill>
                <a:latin typeface="Roboto Condensed"/>
              </a:rPr>
              <a:t>Ông viết nhiều bài thơ về thiên nhiên, chiến tranh, về tình yêu, tình bạn; được mệnh danh là “thi tiên” thời Đường.</a:t>
            </a:r>
          </a:p>
        </p:txBody>
      </p:sp>
      <p:grpSp>
        <p:nvGrpSpPr>
          <p:cNvPr id="19" name="Group 19"/>
          <p:cNvGrpSpPr/>
          <p:nvPr/>
        </p:nvGrpSpPr>
        <p:grpSpPr>
          <a:xfrm>
            <a:off x="4542106" y="6014635"/>
            <a:ext cx="8846437" cy="2138195"/>
            <a:chOff x="0" y="0"/>
            <a:chExt cx="1925035" cy="465283"/>
          </a:xfrm>
        </p:grpSpPr>
        <p:sp>
          <p:nvSpPr>
            <p:cNvPr id="20" name="Freeform 20"/>
            <p:cNvSpPr/>
            <p:nvPr/>
          </p:nvSpPr>
          <p:spPr>
            <a:xfrm>
              <a:off x="0" y="0"/>
              <a:ext cx="1925035" cy="465283"/>
            </a:xfrm>
            <a:custGeom>
              <a:avLst/>
              <a:gdLst/>
              <a:ahLst/>
              <a:cxnLst/>
              <a:rect l="l" t="t" r="r" b="b"/>
              <a:pathLst>
                <a:path w="1925035" h="465283">
                  <a:moveTo>
                    <a:pt x="44632" y="0"/>
                  </a:moveTo>
                  <a:lnTo>
                    <a:pt x="1880402" y="0"/>
                  </a:lnTo>
                  <a:cubicBezTo>
                    <a:pt x="1892240" y="0"/>
                    <a:pt x="1903592" y="4702"/>
                    <a:pt x="1911962" y="13073"/>
                  </a:cubicBezTo>
                  <a:cubicBezTo>
                    <a:pt x="1920332" y="21443"/>
                    <a:pt x="1925035" y="32795"/>
                    <a:pt x="1925035" y="44632"/>
                  </a:cubicBezTo>
                  <a:lnTo>
                    <a:pt x="1925035" y="420651"/>
                  </a:lnTo>
                  <a:cubicBezTo>
                    <a:pt x="1925035" y="432488"/>
                    <a:pt x="1920332" y="443841"/>
                    <a:pt x="1911962" y="452211"/>
                  </a:cubicBezTo>
                  <a:cubicBezTo>
                    <a:pt x="1903592" y="460581"/>
                    <a:pt x="1892240" y="465283"/>
                    <a:pt x="1880402" y="465283"/>
                  </a:cubicBezTo>
                  <a:lnTo>
                    <a:pt x="44632" y="465283"/>
                  </a:lnTo>
                  <a:cubicBezTo>
                    <a:pt x="32795" y="465283"/>
                    <a:pt x="21443" y="460581"/>
                    <a:pt x="13073" y="452211"/>
                  </a:cubicBezTo>
                  <a:cubicBezTo>
                    <a:pt x="4702" y="443841"/>
                    <a:pt x="0" y="432488"/>
                    <a:pt x="0" y="420651"/>
                  </a:cubicBezTo>
                  <a:lnTo>
                    <a:pt x="0" y="44632"/>
                  </a:lnTo>
                  <a:cubicBezTo>
                    <a:pt x="0" y="32795"/>
                    <a:pt x="4702" y="21443"/>
                    <a:pt x="13073" y="13073"/>
                  </a:cubicBezTo>
                  <a:cubicBezTo>
                    <a:pt x="21443" y="4702"/>
                    <a:pt x="32795" y="0"/>
                    <a:pt x="44632" y="0"/>
                  </a:cubicBezTo>
                  <a:close/>
                </a:path>
              </a:pathLst>
            </a:custGeom>
            <a:solidFill>
              <a:srgbClr val="F4D6C9">
                <a:alpha val="40784"/>
              </a:srgbClr>
            </a:solidFill>
          </p:spPr>
          <p:txBody>
            <a:bodyPr/>
            <a:lstStyle/>
            <a:p>
              <a:endParaRPr lang="en-GB"/>
            </a:p>
          </p:txBody>
        </p:sp>
        <p:sp>
          <p:nvSpPr>
            <p:cNvPr id="21" name="TextBox 21"/>
            <p:cNvSpPr txBox="1"/>
            <p:nvPr/>
          </p:nvSpPr>
          <p:spPr>
            <a:xfrm>
              <a:off x="0" y="-47625"/>
              <a:ext cx="1925035" cy="512908"/>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4871494" y="6134603"/>
            <a:ext cx="8187662" cy="1835150"/>
          </a:xfrm>
          <a:prstGeom prst="rect">
            <a:avLst/>
          </a:prstGeom>
        </p:spPr>
        <p:txBody>
          <a:bodyPr lIns="0" tIns="0" rIns="0" bIns="0" rtlCol="0" anchor="t">
            <a:spAutoFit/>
          </a:bodyPr>
          <a:lstStyle/>
          <a:p>
            <a:pPr marL="755649" lvl="1" indent="-377824" algn="just">
              <a:lnSpc>
                <a:spcPts val="4899"/>
              </a:lnSpc>
              <a:buFont typeface="Arial"/>
              <a:buChar char="•"/>
            </a:pPr>
            <a:r>
              <a:rPr lang="en-US" sz="3499" spc="13">
                <a:solidFill>
                  <a:srgbClr val="22170B"/>
                </a:solidFill>
                <a:latin typeface="Roboto Condensed"/>
              </a:rPr>
              <a:t>Hình ảnh trong thơ ông thường kĩ vĩ, lãng mạn; ngôn ngữ tự nhiên mà điêu luyện; thể hiện tâm hồn tự do phóng khoáng.</a:t>
            </a:r>
          </a:p>
        </p:txBody>
      </p:sp>
      <p:grpSp>
        <p:nvGrpSpPr>
          <p:cNvPr id="23" name="Group 23"/>
          <p:cNvGrpSpPr/>
          <p:nvPr/>
        </p:nvGrpSpPr>
        <p:grpSpPr>
          <a:xfrm>
            <a:off x="4542106" y="8505255"/>
            <a:ext cx="8846437" cy="1452742"/>
            <a:chOff x="0" y="0"/>
            <a:chExt cx="1925035" cy="316125"/>
          </a:xfrm>
        </p:grpSpPr>
        <p:sp>
          <p:nvSpPr>
            <p:cNvPr id="24" name="Freeform 24"/>
            <p:cNvSpPr/>
            <p:nvPr/>
          </p:nvSpPr>
          <p:spPr>
            <a:xfrm>
              <a:off x="0" y="0"/>
              <a:ext cx="1925035" cy="316125"/>
            </a:xfrm>
            <a:custGeom>
              <a:avLst/>
              <a:gdLst/>
              <a:ahLst/>
              <a:cxnLst/>
              <a:rect l="l" t="t" r="r" b="b"/>
              <a:pathLst>
                <a:path w="1925035" h="316125">
                  <a:moveTo>
                    <a:pt x="44632" y="0"/>
                  </a:moveTo>
                  <a:lnTo>
                    <a:pt x="1880402" y="0"/>
                  </a:lnTo>
                  <a:cubicBezTo>
                    <a:pt x="1892240" y="0"/>
                    <a:pt x="1903592" y="4702"/>
                    <a:pt x="1911962" y="13073"/>
                  </a:cubicBezTo>
                  <a:cubicBezTo>
                    <a:pt x="1920332" y="21443"/>
                    <a:pt x="1925035" y="32795"/>
                    <a:pt x="1925035" y="44632"/>
                  </a:cubicBezTo>
                  <a:lnTo>
                    <a:pt x="1925035" y="271492"/>
                  </a:lnTo>
                  <a:cubicBezTo>
                    <a:pt x="1925035" y="283330"/>
                    <a:pt x="1920332" y="294682"/>
                    <a:pt x="1911962" y="303052"/>
                  </a:cubicBezTo>
                  <a:cubicBezTo>
                    <a:pt x="1903592" y="311423"/>
                    <a:pt x="1892240" y="316125"/>
                    <a:pt x="1880402" y="316125"/>
                  </a:cubicBezTo>
                  <a:lnTo>
                    <a:pt x="44632" y="316125"/>
                  </a:lnTo>
                  <a:cubicBezTo>
                    <a:pt x="19983" y="316125"/>
                    <a:pt x="0" y="296142"/>
                    <a:pt x="0" y="271492"/>
                  </a:cubicBezTo>
                  <a:lnTo>
                    <a:pt x="0" y="44632"/>
                  </a:lnTo>
                  <a:cubicBezTo>
                    <a:pt x="0" y="32795"/>
                    <a:pt x="4702" y="21443"/>
                    <a:pt x="13073" y="13073"/>
                  </a:cubicBezTo>
                  <a:cubicBezTo>
                    <a:pt x="21443" y="4702"/>
                    <a:pt x="32795" y="0"/>
                    <a:pt x="44632" y="0"/>
                  </a:cubicBezTo>
                  <a:close/>
                </a:path>
              </a:pathLst>
            </a:custGeom>
            <a:solidFill>
              <a:srgbClr val="F4D6C9">
                <a:alpha val="40784"/>
              </a:srgbClr>
            </a:solidFill>
          </p:spPr>
          <p:txBody>
            <a:bodyPr/>
            <a:lstStyle/>
            <a:p>
              <a:endParaRPr lang="en-GB"/>
            </a:p>
          </p:txBody>
        </p:sp>
        <p:sp>
          <p:nvSpPr>
            <p:cNvPr id="25" name="TextBox 25"/>
            <p:cNvSpPr txBox="1"/>
            <p:nvPr/>
          </p:nvSpPr>
          <p:spPr>
            <a:xfrm>
              <a:off x="0" y="-47625"/>
              <a:ext cx="1925035" cy="363750"/>
            </a:xfrm>
            <a:prstGeom prst="rect">
              <a:avLst/>
            </a:prstGeom>
          </p:spPr>
          <p:txBody>
            <a:bodyPr lIns="50800" tIns="50800" rIns="50800" bIns="50800" rtlCol="0" anchor="ctr"/>
            <a:lstStyle/>
            <a:p>
              <a:pPr algn="ctr">
                <a:lnSpc>
                  <a:spcPts val="2659"/>
                </a:lnSpc>
              </a:pPr>
              <a:endParaRPr/>
            </a:p>
          </p:txBody>
        </p:sp>
      </p:grpSp>
      <p:sp>
        <p:nvSpPr>
          <p:cNvPr id="26" name="TextBox 26"/>
          <p:cNvSpPr txBox="1"/>
          <p:nvPr/>
        </p:nvSpPr>
        <p:spPr>
          <a:xfrm>
            <a:off x="4871494" y="8571930"/>
            <a:ext cx="8329428" cy="1189378"/>
          </a:xfrm>
          <a:prstGeom prst="rect">
            <a:avLst/>
          </a:prstGeom>
        </p:spPr>
        <p:txBody>
          <a:bodyPr lIns="0" tIns="0" rIns="0" bIns="0" rtlCol="0" anchor="t">
            <a:spAutoFit/>
          </a:bodyPr>
          <a:lstStyle/>
          <a:p>
            <a:pPr algn="just">
              <a:lnSpc>
                <a:spcPts val="4793"/>
              </a:lnSpc>
            </a:pPr>
            <a:r>
              <a:rPr lang="en-US" sz="3424" spc="13">
                <a:solidFill>
                  <a:srgbClr val="22170B"/>
                </a:solidFill>
                <a:latin typeface="Roboto Condensed"/>
              </a:rPr>
              <a:t>Bài thơ </a:t>
            </a:r>
            <a:r>
              <a:rPr lang="en-US" sz="3424" spc="13">
                <a:solidFill>
                  <a:srgbClr val="22170B"/>
                </a:solidFill>
                <a:latin typeface="Roboto Condensed Italics"/>
              </a:rPr>
              <a:t>Xa ngắm thác núi Lư</a:t>
            </a:r>
            <a:r>
              <a:rPr lang="en-US" sz="3424" spc="13">
                <a:solidFill>
                  <a:srgbClr val="22170B"/>
                </a:solidFill>
                <a:latin typeface="Roboto Condensed"/>
              </a:rPr>
              <a:t> là bài thơ tiêu biểu mang đề tài thiên nhiên của Lí Bạch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2"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grpSp>
        <p:nvGrpSpPr>
          <p:cNvPr id="3" name="Group 3"/>
          <p:cNvGrpSpPr/>
          <p:nvPr/>
        </p:nvGrpSpPr>
        <p:grpSpPr>
          <a:xfrm>
            <a:off x="1028700" y="260387"/>
            <a:ext cx="13244133" cy="1368339"/>
            <a:chOff x="0" y="-95251"/>
            <a:chExt cx="17658844" cy="1824452"/>
          </a:xfrm>
        </p:grpSpPr>
        <p:sp>
          <p:nvSpPr>
            <p:cNvPr id="4" name="TextBox 4"/>
            <p:cNvSpPr txBox="1"/>
            <p:nvPr/>
          </p:nvSpPr>
          <p:spPr>
            <a:xfrm>
              <a:off x="0" y="-95251"/>
              <a:ext cx="17216152" cy="1094317"/>
            </a:xfrm>
            <a:prstGeom prst="rect">
              <a:avLst/>
            </a:prstGeom>
          </p:spPr>
          <p:txBody>
            <a:bodyPr lIns="0" tIns="0" rIns="0" bIns="0" rtlCol="0" anchor="t">
              <a:spAutoFit/>
            </a:bodyPr>
            <a:lstStyle/>
            <a:p>
              <a:pPr algn="ctr">
                <a:lnSpc>
                  <a:spcPts val="6410"/>
                </a:lnSpc>
              </a:pPr>
              <a:r>
                <a:rPr lang="en-US" sz="4579" dirty="0">
                  <a:solidFill>
                    <a:srgbClr val="22170B"/>
                  </a:solidFill>
                  <a:latin typeface="#9Slide07 SVNUT Triumph Press"/>
                </a:rPr>
                <a:t>3.2. </a:t>
              </a:r>
              <a:r>
                <a:rPr lang="en-US" sz="4579" dirty="0" err="1">
                  <a:solidFill>
                    <a:srgbClr val="22170B"/>
                  </a:solidFill>
                  <a:latin typeface="#9Slide07 SVNUT Triumph Press"/>
                </a:rPr>
                <a:t>Khám</a:t>
              </a:r>
              <a:r>
                <a:rPr lang="en-US" sz="4579" dirty="0">
                  <a:solidFill>
                    <a:srgbClr val="22170B"/>
                  </a:solidFill>
                  <a:latin typeface="#9Slide07 SVNUT Triumph Press"/>
                </a:rPr>
                <a:t> </a:t>
              </a:r>
              <a:r>
                <a:rPr lang="en-US" sz="4579" dirty="0" err="1">
                  <a:solidFill>
                    <a:srgbClr val="22170B"/>
                  </a:solidFill>
                  <a:latin typeface="#9Slide07 SVNUT Triumph Press"/>
                </a:rPr>
                <a:t>phá</a:t>
              </a:r>
              <a:r>
                <a:rPr lang="en-US" sz="4579" dirty="0">
                  <a:solidFill>
                    <a:srgbClr val="22170B"/>
                  </a:solidFill>
                  <a:latin typeface="#9Slide07 SVNUT Triumph Press"/>
                </a:rPr>
                <a:t> </a:t>
              </a:r>
              <a:r>
                <a:rPr lang="en-US" sz="4579" dirty="0" err="1">
                  <a:solidFill>
                    <a:srgbClr val="22170B"/>
                  </a:solidFill>
                  <a:latin typeface="#9Slide07 SVNUT Triumph Press"/>
                </a:rPr>
                <a:t>văn</a:t>
              </a:r>
              <a:r>
                <a:rPr lang="en-US" sz="4579" dirty="0">
                  <a:solidFill>
                    <a:srgbClr val="22170B"/>
                  </a:solidFill>
                  <a:latin typeface="#9Slide07 SVNUT Triumph Press"/>
                </a:rPr>
                <a:t> </a:t>
              </a:r>
              <a:r>
                <a:rPr lang="en-US" sz="4579" dirty="0" err="1">
                  <a:solidFill>
                    <a:srgbClr val="22170B"/>
                  </a:solidFill>
                  <a:latin typeface="#9Slide07 SVNUT Triumph Press"/>
                </a:rPr>
                <a:t>bản</a:t>
              </a:r>
              <a:endParaRPr lang="en-US" sz="4579" dirty="0">
                <a:solidFill>
                  <a:srgbClr val="22170B"/>
                </a:solidFill>
                <a:latin typeface="#9Slide07 SVNUT Triumph Press"/>
              </a:endParaRPr>
            </a:p>
          </p:txBody>
        </p:sp>
        <p:sp>
          <p:nvSpPr>
            <p:cNvPr id="5" name="TextBox 5"/>
            <p:cNvSpPr txBox="1"/>
            <p:nvPr/>
          </p:nvSpPr>
          <p:spPr>
            <a:xfrm>
              <a:off x="0" y="929167"/>
              <a:ext cx="17658844" cy="800034"/>
            </a:xfrm>
            <a:prstGeom prst="rect">
              <a:avLst/>
            </a:prstGeom>
          </p:spPr>
          <p:txBody>
            <a:bodyPr lIns="0" tIns="0" rIns="0" bIns="0" rtlCol="0" anchor="t">
              <a:spAutoFit/>
            </a:bodyPr>
            <a:lstStyle/>
            <a:p>
              <a:pPr algn="l">
                <a:lnSpc>
                  <a:spcPts val="4799"/>
                </a:lnSpc>
              </a:pPr>
              <a:r>
                <a:rPr lang="en-US" sz="3999">
                  <a:solidFill>
                    <a:srgbClr val="000000"/>
                  </a:solidFill>
                  <a:latin typeface="Roboto Condensed Bold"/>
                </a:rPr>
                <a:t>a. Đặc điểm thơ Thất ngôn tứ tuyệt Đường luật thể hiện trong bài </a:t>
              </a:r>
            </a:p>
          </p:txBody>
        </p:sp>
      </p:grpSp>
      <p:grpSp>
        <p:nvGrpSpPr>
          <p:cNvPr id="6" name="Group 6"/>
          <p:cNvGrpSpPr/>
          <p:nvPr/>
        </p:nvGrpSpPr>
        <p:grpSpPr>
          <a:xfrm>
            <a:off x="1028700" y="1830437"/>
            <a:ext cx="12805470" cy="2780048"/>
            <a:chOff x="0" y="0"/>
            <a:chExt cx="2786543" cy="604954"/>
          </a:xfrm>
        </p:grpSpPr>
        <p:sp>
          <p:nvSpPr>
            <p:cNvPr id="7" name="Freeform 7"/>
            <p:cNvSpPr/>
            <p:nvPr/>
          </p:nvSpPr>
          <p:spPr>
            <a:xfrm>
              <a:off x="0" y="0"/>
              <a:ext cx="2786543" cy="604954"/>
            </a:xfrm>
            <a:custGeom>
              <a:avLst/>
              <a:gdLst/>
              <a:ahLst/>
              <a:cxnLst/>
              <a:rect l="l" t="t" r="r" b="b"/>
              <a:pathLst>
                <a:path w="2786543" h="604954">
                  <a:moveTo>
                    <a:pt x="30834" y="0"/>
                  </a:moveTo>
                  <a:lnTo>
                    <a:pt x="2755709" y="0"/>
                  </a:lnTo>
                  <a:cubicBezTo>
                    <a:pt x="2763887" y="0"/>
                    <a:pt x="2771729" y="3249"/>
                    <a:pt x="2777512" y="9031"/>
                  </a:cubicBezTo>
                  <a:cubicBezTo>
                    <a:pt x="2783294" y="14813"/>
                    <a:pt x="2786543" y="22656"/>
                    <a:pt x="2786543" y="30834"/>
                  </a:cubicBezTo>
                  <a:lnTo>
                    <a:pt x="2786543" y="574121"/>
                  </a:lnTo>
                  <a:cubicBezTo>
                    <a:pt x="2786543" y="591149"/>
                    <a:pt x="2772738" y="604954"/>
                    <a:pt x="2755709" y="604954"/>
                  </a:cubicBezTo>
                  <a:lnTo>
                    <a:pt x="30834" y="604954"/>
                  </a:lnTo>
                  <a:cubicBezTo>
                    <a:pt x="22656" y="604954"/>
                    <a:pt x="14813" y="601706"/>
                    <a:pt x="9031" y="595923"/>
                  </a:cubicBezTo>
                  <a:cubicBezTo>
                    <a:pt x="3249" y="590141"/>
                    <a:pt x="0" y="582298"/>
                    <a:pt x="0" y="574121"/>
                  </a:cubicBezTo>
                  <a:lnTo>
                    <a:pt x="0" y="30834"/>
                  </a:lnTo>
                  <a:cubicBezTo>
                    <a:pt x="0" y="22656"/>
                    <a:pt x="3249" y="14813"/>
                    <a:pt x="9031" y="9031"/>
                  </a:cubicBezTo>
                  <a:cubicBezTo>
                    <a:pt x="14813" y="3249"/>
                    <a:pt x="22656" y="0"/>
                    <a:pt x="30834" y="0"/>
                  </a:cubicBezTo>
                  <a:close/>
                </a:path>
              </a:pathLst>
            </a:custGeom>
            <a:solidFill>
              <a:srgbClr val="E6DCD6">
                <a:alpha val="25882"/>
              </a:srgbClr>
            </a:solidFill>
          </p:spPr>
          <p:txBody>
            <a:bodyPr/>
            <a:lstStyle/>
            <a:p>
              <a:endParaRPr lang="en-GB"/>
            </a:p>
          </p:txBody>
        </p:sp>
        <p:sp>
          <p:nvSpPr>
            <p:cNvPr id="8" name="TextBox 8"/>
            <p:cNvSpPr txBox="1"/>
            <p:nvPr/>
          </p:nvSpPr>
          <p:spPr>
            <a:xfrm>
              <a:off x="0" y="-47625"/>
              <a:ext cx="2786543" cy="65257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719590" y="2043411"/>
            <a:ext cx="10419781" cy="2327513"/>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Bold"/>
              </a:rPr>
              <a:t>Số câu / chữ:</a:t>
            </a:r>
            <a:r>
              <a:rPr lang="en-US" sz="3500">
                <a:solidFill>
                  <a:srgbClr val="22170B"/>
                </a:solidFill>
                <a:latin typeface="Roboto Condensed"/>
              </a:rPr>
              <a:t> 28 chữ / bài, 7 chữ / câu, 4 câu / bài thơ.</a:t>
            </a:r>
          </a:p>
          <a:p>
            <a:pPr marL="755651" lvl="1" indent="-377825" algn="just">
              <a:lnSpc>
                <a:spcPts val="4620"/>
              </a:lnSpc>
              <a:buFont typeface="Arial"/>
              <a:buChar char="•"/>
            </a:pPr>
            <a:r>
              <a:rPr lang="en-US" sz="3500">
                <a:solidFill>
                  <a:srgbClr val="22170B"/>
                </a:solidFill>
                <a:latin typeface="Roboto Condensed Bold"/>
              </a:rPr>
              <a:t>Nhịp thơ:</a:t>
            </a:r>
            <a:r>
              <a:rPr lang="en-US" sz="3500">
                <a:solidFill>
                  <a:srgbClr val="22170B"/>
                </a:solidFill>
                <a:latin typeface="Roboto Condensed"/>
              </a:rPr>
              <a:t> 4/3, có những câu ngắt nhịp đặc biệt</a:t>
            </a:r>
          </a:p>
          <a:p>
            <a:pPr marL="755651" lvl="1" indent="-377825" algn="just">
              <a:lnSpc>
                <a:spcPts val="4620"/>
              </a:lnSpc>
              <a:buFont typeface="Arial"/>
              <a:buChar char="•"/>
            </a:pPr>
            <a:r>
              <a:rPr lang="en-US" sz="3500">
                <a:solidFill>
                  <a:srgbClr val="22170B"/>
                </a:solidFill>
                <a:latin typeface="Roboto Condensed"/>
              </a:rPr>
              <a:t> </a:t>
            </a:r>
            <a:r>
              <a:rPr lang="en-US" sz="3500">
                <a:solidFill>
                  <a:srgbClr val="22170B"/>
                </a:solidFill>
                <a:latin typeface="Roboto Condensed Bold"/>
              </a:rPr>
              <a:t>B/T</a:t>
            </a:r>
            <a:r>
              <a:rPr lang="en-US" sz="3500">
                <a:solidFill>
                  <a:srgbClr val="22170B"/>
                </a:solidFill>
                <a:latin typeface="Roboto Condensed"/>
              </a:rPr>
              <a:t>: Bài thơ làm theo luật Trắc (</a:t>
            </a:r>
            <a:r>
              <a:rPr lang="en-US" sz="3500">
                <a:solidFill>
                  <a:srgbClr val="22170B"/>
                </a:solidFill>
                <a:latin typeface="Roboto Condensed Italics"/>
              </a:rPr>
              <a:t>suối</a:t>
            </a:r>
            <a:r>
              <a:rPr lang="en-US" sz="3500">
                <a:solidFill>
                  <a:srgbClr val="22170B"/>
                </a:solidFill>
                <a:latin typeface="Roboto Condensed"/>
              </a:rPr>
              <a:t>= T)</a:t>
            </a:r>
          </a:p>
          <a:p>
            <a:pPr marL="755651" lvl="1" indent="-377825" algn="just">
              <a:lnSpc>
                <a:spcPts val="4620"/>
              </a:lnSpc>
              <a:buFont typeface="Arial"/>
              <a:buChar char="•"/>
            </a:pPr>
            <a:r>
              <a:rPr lang="en-US" sz="3500">
                <a:solidFill>
                  <a:srgbClr val="22170B"/>
                </a:solidFill>
                <a:latin typeface="Roboto Condensed Bold"/>
              </a:rPr>
              <a:t>Bố cục:</a:t>
            </a:r>
          </a:p>
        </p:txBody>
      </p:sp>
      <p:grpSp>
        <p:nvGrpSpPr>
          <p:cNvPr id="10" name="Group 10"/>
          <p:cNvGrpSpPr/>
          <p:nvPr/>
        </p:nvGrpSpPr>
        <p:grpSpPr>
          <a:xfrm>
            <a:off x="2822419" y="4998114"/>
            <a:ext cx="4107062" cy="2383716"/>
            <a:chOff x="0" y="0"/>
            <a:chExt cx="5476082" cy="3178288"/>
          </a:xfrm>
        </p:grpSpPr>
        <p:sp>
          <p:nvSpPr>
            <p:cNvPr id="11" name="Freeform 11"/>
            <p:cNvSpPr/>
            <p:nvPr/>
          </p:nvSpPr>
          <p:spPr>
            <a:xfrm>
              <a:off x="0" y="0"/>
              <a:ext cx="5476087" cy="3178262"/>
            </a:xfrm>
            <a:custGeom>
              <a:avLst/>
              <a:gdLst/>
              <a:ahLst/>
              <a:cxnLst/>
              <a:rect l="l" t="t" r="r" b="b"/>
              <a:pathLst>
                <a:path w="5476087" h="3178262">
                  <a:moveTo>
                    <a:pt x="0" y="1589169"/>
                  </a:moveTo>
                  <a:cubicBezTo>
                    <a:pt x="0" y="711496"/>
                    <a:pt x="1225814" y="0"/>
                    <a:pt x="2738043" y="0"/>
                  </a:cubicBezTo>
                  <a:cubicBezTo>
                    <a:pt x="4250272" y="0"/>
                    <a:pt x="5476087" y="711496"/>
                    <a:pt x="5476087" y="1589169"/>
                  </a:cubicBezTo>
                  <a:cubicBezTo>
                    <a:pt x="5476087" y="2466843"/>
                    <a:pt x="4250272" y="3178262"/>
                    <a:pt x="2738043" y="3178262"/>
                  </a:cubicBezTo>
                  <a:cubicBezTo>
                    <a:pt x="1225814" y="3178262"/>
                    <a:pt x="0" y="2466843"/>
                    <a:pt x="0" y="1589169"/>
                  </a:cubicBezTo>
                  <a:close/>
                </a:path>
              </a:pathLst>
            </a:custGeom>
            <a:solidFill>
              <a:srgbClr val="F4D6C9">
                <a:alpha val="81961"/>
              </a:srgbClr>
            </a:solidFill>
          </p:spPr>
          <p:txBody>
            <a:bodyPr/>
            <a:lstStyle/>
            <a:p>
              <a:endParaRPr lang="en-GB"/>
            </a:p>
          </p:txBody>
        </p:sp>
        <p:sp>
          <p:nvSpPr>
            <p:cNvPr id="12" name="TextBox 12"/>
            <p:cNvSpPr txBox="1"/>
            <p:nvPr/>
          </p:nvSpPr>
          <p:spPr>
            <a:xfrm>
              <a:off x="0" y="-19050"/>
              <a:ext cx="5476082" cy="3197338"/>
            </a:xfrm>
            <a:prstGeom prst="rect">
              <a:avLst/>
            </a:prstGeom>
          </p:spPr>
          <p:txBody>
            <a:bodyPr lIns="50800" tIns="50800" rIns="50800" bIns="50800" rtlCol="0" anchor="ctr"/>
            <a:lstStyle/>
            <a:p>
              <a:pPr algn="ctr">
                <a:lnSpc>
                  <a:spcPts val="3840"/>
                </a:lnSpc>
              </a:pPr>
              <a:r>
                <a:rPr lang="en-US" sz="3200">
                  <a:solidFill>
                    <a:srgbClr val="000000">
                      <a:alpha val="81961"/>
                    </a:srgbClr>
                  </a:solidFill>
                  <a:latin typeface="Roboto Condensed Bold"/>
                </a:rPr>
                <a:t>Câu thơ thứ nhất: </a:t>
              </a:r>
            </a:p>
            <a:p>
              <a:pPr algn="ctr">
                <a:lnSpc>
                  <a:spcPts val="3840"/>
                </a:lnSpc>
              </a:pPr>
              <a:r>
                <a:rPr lang="en-US" sz="3200">
                  <a:solidFill>
                    <a:srgbClr val="000000">
                      <a:alpha val="81961"/>
                    </a:srgbClr>
                  </a:solidFill>
                  <a:latin typeface="Roboto Condensed"/>
                </a:rPr>
                <a:t>Mở bài, miêu tả cảnh vật núi Hương Lô.</a:t>
              </a:r>
            </a:p>
          </p:txBody>
        </p:sp>
      </p:grpSp>
      <p:grpSp>
        <p:nvGrpSpPr>
          <p:cNvPr id="13" name="Group 13"/>
          <p:cNvGrpSpPr/>
          <p:nvPr/>
        </p:nvGrpSpPr>
        <p:grpSpPr>
          <a:xfrm>
            <a:off x="7185396" y="4857542"/>
            <a:ext cx="4274816" cy="2664860"/>
            <a:chOff x="0" y="0"/>
            <a:chExt cx="5699755" cy="3553147"/>
          </a:xfrm>
        </p:grpSpPr>
        <p:sp>
          <p:nvSpPr>
            <p:cNvPr id="14" name="Freeform 14"/>
            <p:cNvSpPr/>
            <p:nvPr/>
          </p:nvSpPr>
          <p:spPr>
            <a:xfrm>
              <a:off x="0" y="0"/>
              <a:ext cx="5699759" cy="3553118"/>
            </a:xfrm>
            <a:custGeom>
              <a:avLst/>
              <a:gdLst/>
              <a:ahLst/>
              <a:cxnLst/>
              <a:rect l="l" t="t" r="r" b="b"/>
              <a:pathLst>
                <a:path w="5699759" h="3553118">
                  <a:moveTo>
                    <a:pt x="0" y="1776602"/>
                  </a:moveTo>
                  <a:cubicBezTo>
                    <a:pt x="0" y="795412"/>
                    <a:pt x="1275883" y="0"/>
                    <a:pt x="2849879" y="0"/>
                  </a:cubicBezTo>
                  <a:cubicBezTo>
                    <a:pt x="4423875" y="0"/>
                    <a:pt x="5699759" y="795412"/>
                    <a:pt x="5699759" y="1776602"/>
                  </a:cubicBezTo>
                  <a:cubicBezTo>
                    <a:pt x="5699759" y="2757792"/>
                    <a:pt x="4423875" y="3553118"/>
                    <a:pt x="2849879" y="3553118"/>
                  </a:cubicBezTo>
                  <a:cubicBezTo>
                    <a:pt x="1275883" y="3553118"/>
                    <a:pt x="0" y="2757792"/>
                    <a:pt x="0" y="1776602"/>
                  </a:cubicBezTo>
                  <a:close/>
                </a:path>
              </a:pathLst>
            </a:custGeom>
            <a:solidFill>
              <a:srgbClr val="FFFFFF"/>
            </a:solidFill>
          </p:spPr>
          <p:txBody>
            <a:bodyPr/>
            <a:lstStyle/>
            <a:p>
              <a:endParaRPr lang="en-GB"/>
            </a:p>
          </p:txBody>
        </p:sp>
        <p:sp>
          <p:nvSpPr>
            <p:cNvPr id="15" name="TextBox 15"/>
            <p:cNvSpPr txBox="1"/>
            <p:nvPr/>
          </p:nvSpPr>
          <p:spPr>
            <a:xfrm>
              <a:off x="0" y="-19050"/>
              <a:ext cx="5699755" cy="3572197"/>
            </a:xfrm>
            <a:prstGeom prst="rect">
              <a:avLst/>
            </a:prstGeom>
          </p:spPr>
          <p:txBody>
            <a:bodyPr lIns="50800" tIns="50800" rIns="50800" bIns="50800" rtlCol="0" anchor="ctr"/>
            <a:lstStyle/>
            <a:p>
              <a:pPr algn="ctr">
                <a:lnSpc>
                  <a:spcPts val="3840"/>
                </a:lnSpc>
              </a:pPr>
              <a:r>
                <a:rPr lang="en-US" sz="3200">
                  <a:solidFill>
                    <a:srgbClr val="000000"/>
                  </a:solidFill>
                  <a:latin typeface="Roboto Condensed Bold"/>
                </a:rPr>
                <a:t>Ba câu sau: </a:t>
              </a:r>
            </a:p>
            <a:p>
              <a:pPr algn="ctr">
                <a:lnSpc>
                  <a:spcPts val="3840"/>
                </a:lnSpc>
              </a:pPr>
              <a:r>
                <a:rPr lang="en-US" sz="3200">
                  <a:solidFill>
                    <a:srgbClr val="000000"/>
                  </a:solidFill>
                  <a:latin typeface="Roboto Condensed"/>
                </a:rPr>
                <a:t>phát hiện những vẻ đẹp khác nhau của thác nước qua cái nhìn của nhà thơ.</a:t>
              </a:r>
            </a:p>
            <a:p>
              <a:pPr algn="ctr">
                <a:lnSpc>
                  <a:spcPts val="3840"/>
                </a:lnSpc>
              </a:pPr>
              <a:endParaRPr lang="en-US" sz="3200">
                <a:solidFill>
                  <a:srgbClr val="000000"/>
                </a:solidFill>
                <a:latin typeface="Roboto Condensed"/>
              </a:endParaRPr>
            </a:p>
          </p:txBody>
        </p:sp>
      </p:grpSp>
      <p:grpSp>
        <p:nvGrpSpPr>
          <p:cNvPr id="16" name="Group 16"/>
          <p:cNvGrpSpPr/>
          <p:nvPr/>
        </p:nvGrpSpPr>
        <p:grpSpPr>
          <a:xfrm>
            <a:off x="1207504" y="7770052"/>
            <a:ext cx="12805470" cy="2142638"/>
            <a:chOff x="0" y="0"/>
            <a:chExt cx="2786543" cy="466250"/>
          </a:xfrm>
        </p:grpSpPr>
        <p:sp>
          <p:nvSpPr>
            <p:cNvPr id="17" name="Freeform 17"/>
            <p:cNvSpPr/>
            <p:nvPr/>
          </p:nvSpPr>
          <p:spPr>
            <a:xfrm>
              <a:off x="0" y="0"/>
              <a:ext cx="2786543" cy="466250"/>
            </a:xfrm>
            <a:custGeom>
              <a:avLst/>
              <a:gdLst/>
              <a:ahLst/>
              <a:cxnLst/>
              <a:rect l="l" t="t" r="r" b="b"/>
              <a:pathLst>
                <a:path w="2786543" h="466250">
                  <a:moveTo>
                    <a:pt x="30834" y="0"/>
                  </a:moveTo>
                  <a:lnTo>
                    <a:pt x="2755709" y="0"/>
                  </a:lnTo>
                  <a:cubicBezTo>
                    <a:pt x="2763887" y="0"/>
                    <a:pt x="2771729" y="3249"/>
                    <a:pt x="2777512" y="9031"/>
                  </a:cubicBezTo>
                  <a:cubicBezTo>
                    <a:pt x="2783294" y="14813"/>
                    <a:pt x="2786543" y="22656"/>
                    <a:pt x="2786543" y="30834"/>
                  </a:cubicBezTo>
                  <a:lnTo>
                    <a:pt x="2786543" y="435417"/>
                  </a:lnTo>
                  <a:cubicBezTo>
                    <a:pt x="2786543" y="452446"/>
                    <a:pt x="2772738" y="466250"/>
                    <a:pt x="2755709" y="466250"/>
                  </a:cubicBezTo>
                  <a:lnTo>
                    <a:pt x="30834" y="466250"/>
                  </a:lnTo>
                  <a:cubicBezTo>
                    <a:pt x="22656" y="466250"/>
                    <a:pt x="14813" y="463002"/>
                    <a:pt x="9031" y="457219"/>
                  </a:cubicBezTo>
                  <a:cubicBezTo>
                    <a:pt x="3249" y="451437"/>
                    <a:pt x="0" y="443594"/>
                    <a:pt x="0" y="435417"/>
                  </a:cubicBezTo>
                  <a:lnTo>
                    <a:pt x="0" y="30834"/>
                  </a:lnTo>
                  <a:cubicBezTo>
                    <a:pt x="0" y="22656"/>
                    <a:pt x="3249" y="14813"/>
                    <a:pt x="9031" y="9031"/>
                  </a:cubicBezTo>
                  <a:cubicBezTo>
                    <a:pt x="14813" y="3249"/>
                    <a:pt x="22656" y="0"/>
                    <a:pt x="30834" y="0"/>
                  </a:cubicBezTo>
                  <a:close/>
                </a:path>
              </a:pathLst>
            </a:custGeom>
            <a:solidFill>
              <a:srgbClr val="BFB1A7">
                <a:alpha val="25882"/>
              </a:srgbClr>
            </a:solidFill>
          </p:spPr>
          <p:txBody>
            <a:bodyPr/>
            <a:lstStyle/>
            <a:p>
              <a:endParaRPr lang="en-GB"/>
            </a:p>
          </p:txBody>
        </p:sp>
        <p:sp>
          <p:nvSpPr>
            <p:cNvPr id="18" name="TextBox 18"/>
            <p:cNvSpPr txBox="1"/>
            <p:nvPr/>
          </p:nvSpPr>
          <p:spPr>
            <a:xfrm>
              <a:off x="0" y="-47625"/>
              <a:ext cx="2786543" cy="513875"/>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898394" y="7983026"/>
            <a:ext cx="11935777" cy="1746885"/>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Bold"/>
              </a:rPr>
              <a:t>Niêm (Chữ thứ 2 của câu 2 và 3, câu 4 và câu 1 cùng thanh): </a:t>
            </a:r>
            <a:r>
              <a:rPr lang="en-US" sz="3500">
                <a:solidFill>
                  <a:srgbClr val="22170B"/>
                </a:solidFill>
                <a:latin typeface="Roboto Condensed"/>
              </a:rPr>
              <a:t>khan – lưu; chiếu – thị</a:t>
            </a:r>
          </a:p>
          <a:p>
            <a:pPr marL="755651" lvl="1" indent="-377825" algn="just">
              <a:lnSpc>
                <a:spcPts val="4620"/>
              </a:lnSpc>
              <a:buFont typeface="Arial"/>
              <a:buChar char="•"/>
            </a:pPr>
            <a:r>
              <a:rPr lang="en-US" sz="3500">
                <a:solidFill>
                  <a:srgbClr val="22170B"/>
                </a:solidFill>
                <a:latin typeface="Roboto Condensed Bold"/>
              </a:rPr>
              <a:t>Gieo vần: </a:t>
            </a:r>
            <a:r>
              <a:rPr lang="en-US" sz="3500">
                <a:solidFill>
                  <a:srgbClr val="22170B"/>
                </a:solidFill>
                <a:latin typeface="Roboto Condensed"/>
              </a:rPr>
              <a:t>vần iên ở cuối các câu 1,2,4</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grpSp>
        <p:nvGrpSpPr>
          <p:cNvPr id="3" name="Group 3"/>
          <p:cNvGrpSpPr/>
          <p:nvPr/>
        </p:nvGrpSpPr>
        <p:grpSpPr>
          <a:xfrm>
            <a:off x="1250151" y="2871123"/>
            <a:ext cx="12050279" cy="4808944"/>
            <a:chOff x="0" y="0"/>
            <a:chExt cx="16067038" cy="6411926"/>
          </a:xfrm>
        </p:grpSpPr>
        <p:sp>
          <p:nvSpPr>
            <p:cNvPr id="4" name="AutoShape 4"/>
            <p:cNvSpPr/>
            <p:nvPr/>
          </p:nvSpPr>
          <p:spPr>
            <a:xfrm>
              <a:off x="546438" y="298450"/>
              <a:ext cx="14530206" cy="25400"/>
            </a:xfrm>
            <a:prstGeom prst="line">
              <a:avLst/>
            </a:prstGeom>
            <a:ln w="12700" cap="rnd">
              <a:solidFill>
                <a:srgbClr val="000000"/>
              </a:solidFill>
              <a:prstDash val="solid"/>
              <a:headEnd type="none" w="sm" len="sm"/>
              <a:tailEnd type="none" w="sm" len="sm"/>
            </a:ln>
          </p:spPr>
          <p:txBody>
            <a:bodyPr/>
            <a:lstStyle/>
            <a:p>
              <a:endParaRPr lang="en-GB"/>
            </a:p>
          </p:txBody>
        </p:sp>
        <p:sp>
          <p:nvSpPr>
            <p:cNvPr id="5" name="AutoShape 5"/>
            <p:cNvSpPr/>
            <p:nvPr/>
          </p:nvSpPr>
          <p:spPr>
            <a:xfrm>
              <a:off x="715548" y="2026292"/>
              <a:ext cx="14530206" cy="25400"/>
            </a:xfrm>
            <a:prstGeom prst="line">
              <a:avLst/>
            </a:prstGeom>
            <a:ln w="12700" cap="rnd">
              <a:solidFill>
                <a:srgbClr val="000000"/>
              </a:solidFill>
              <a:prstDash val="solid"/>
              <a:headEnd type="none" w="sm" len="sm"/>
              <a:tailEnd type="none" w="sm" len="sm"/>
            </a:ln>
          </p:spPr>
          <p:txBody>
            <a:bodyPr/>
            <a:lstStyle/>
            <a:p>
              <a:endParaRPr lang="en-GB"/>
            </a:p>
          </p:txBody>
        </p:sp>
        <p:sp>
          <p:nvSpPr>
            <p:cNvPr id="6" name="AutoShape 6"/>
            <p:cNvSpPr/>
            <p:nvPr/>
          </p:nvSpPr>
          <p:spPr>
            <a:xfrm>
              <a:off x="715548" y="3645916"/>
              <a:ext cx="14530206" cy="25400"/>
            </a:xfrm>
            <a:prstGeom prst="line">
              <a:avLst/>
            </a:prstGeom>
            <a:ln w="12700" cap="rnd">
              <a:solidFill>
                <a:srgbClr val="000000"/>
              </a:solidFill>
              <a:prstDash val="solid"/>
              <a:headEnd type="none" w="sm" len="sm"/>
              <a:tailEnd type="none" w="sm" len="sm"/>
            </a:ln>
          </p:spPr>
          <p:txBody>
            <a:bodyPr/>
            <a:lstStyle/>
            <a:p>
              <a:endParaRPr lang="en-GB"/>
            </a:p>
          </p:txBody>
        </p:sp>
        <p:grpSp>
          <p:nvGrpSpPr>
            <p:cNvPr id="7" name="Group 7"/>
            <p:cNvGrpSpPr/>
            <p:nvPr/>
          </p:nvGrpSpPr>
          <p:grpSpPr>
            <a:xfrm>
              <a:off x="0" y="0"/>
              <a:ext cx="16067038" cy="1605827"/>
              <a:chOff x="0" y="0"/>
              <a:chExt cx="2622209" cy="262078"/>
            </a:xfrm>
          </p:grpSpPr>
          <p:sp>
            <p:nvSpPr>
              <p:cNvPr id="8" name="Freeform 8"/>
              <p:cNvSpPr/>
              <p:nvPr/>
            </p:nvSpPr>
            <p:spPr>
              <a:xfrm>
                <a:off x="0" y="0"/>
                <a:ext cx="2622209" cy="262078"/>
              </a:xfrm>
              <a:custGeom>
                <a:avLst/>
                <a:gdLst/>
                <a:ahLst/>
                <a:cxnLst/>
                <a:rect l="l" t="t" r="r" b="b"/>
                <a:pathLst>
                  <a:path w="2622209" h="262078">
                    <a:moveTo>
                      <a:pt x="32766" y="0"/>
                    </a:moveTo>
                    <a:lnTo>
                      <a:pt x="2589443" y="0"/>
                    </a:lnTo>
                    <a:cubicBezTo>
                      <a:pt x="2607539" y="0"/>
                      <a:pt x="2622209" y="14670"/>
                      <a:pt x="2622209" y="32766"/>
                    </a:cubicBezTo>
                    <a:lnTo>
                      <a:pt x="2622209" y="229312"/>
                    </a:lnTo>
                    <a:cubicBezTo>
                      <a:pt x="2622209" y="238002"/>
                      <a:pt x="2618757" y="246336"/>
                      <a:pt x="2612612" y="252481"/>
                    </a:cubicBezTo>
                    <a:cubicBezTo>
                      <a:pt x="2606467" y="258626"/>
                      <a:pt x="2598133" y="262078"/>
                      <a:pt x="2589443" y="262078"/>
                    </a:cubicBezTo>
                    <a:lnTo>
                      <a:pt x="32766" y="262078"/>
                    </a:lnTo>
                    <a:cubicBezTo>
                      <a:pt x="14670" y="262078"/>
                      <a:pt x="0" y="247408"/>
                      <a:pt x="0" y="229312"/>
                    </a:cubicBezTo>
                    <a:lnTo>
                      <a:pt x="0" y="32766"/>
                    </a:lnTo>
                    <a:cubicBezTo>
                      <a:pt x="0" y="14670"/>
                      <a:pt x="14670" y="0"/>
                      <a:pt x="32766" y="0"/>
                    </a:cubicBezTo>
                    <a:close/>
                  </a:path>
                </a:pathLst>
              </a:custGeom>
              <a:solidFill>
                <a:srgbClr val="AB8141">
                  <a:alpha val="8627"/>
                </a:srgbClr>
              </a:solidFill>
            </p:spPr>
            <p:txBody>
              <a:bodyPr/>
              <a:lstStyle/>
              <a:p>
                <a:endParaRPr lang="en-GB"/>
              </a:p>
            </p:txBody>
          </p:sp>
          <p:sp>
            <p:nvSpPr>
              <p:cNvPr id="9" name="TextBox 9"/>
              <p:cNvSpPr txBox="1"/>
              <p:nvPr/>
            </p:nvSpPr>
            <p:spPr>
              <a:xfrm>
                <a:off x="0" y="-47625"/>
                <a:ext cx="2622209" cy="30970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70481" y="2212975"/>
              <a:ext cx="14220339" cy="752216"/>
            </a:xfrm>
            <a:prstGeom prst="rect">
              <a:avLst/>
            </a:prstGeom>
          </p:spPr>
          <p:txBody>
            <a:bodyPr lIns="0" tIns="0" rIns="0" bIns="0" rtlCol="0" anchor="t">
              <a:spAutoFit/>
            </a:bodyPr>
            <a:lstStyle/>
            <a:p>
              <a:pPr algn="l">
                <a:lnSpc>
                  <a:spcPts val="4212"/>
                </a:lnSpc>
              </a:pPr>
              <a:r>
                <a:rPr lang="en-US" sz="3900">
                  <a:solidFill>
                    <a:srgbClr val="000000"/>
                  </a:solidFill>
                  <a:latin typeface="Roboto Condensed Bold"/>
                </a:rPr>
                <a:t>Đối tượng trữ tình</a:t>
              </a:r>
              <a:r>
                <a:rPr lang="en-US" sz="3900">
                  <a:solidFill>
                    <a:srgbClr val="000000"/>
                  </a:solidFill>
                  <a:latin typeface="Roboto Condensed"/>
                </a:rPr>
                <a:t>: thác nước núi Lư</a:t>
              </a:r>
            </a:p>
          </p:txBody>
        </p:sp>
        <p:sp>
          <p:nvSpPr>
            <p:cNvPr id="11" name="TextBox 11"/>
            <p:cNvSpPr txBox="1"/>
            <p:nvPr/>
          </p:nvSpPr>
          <p:spPr>
            <a:xfrm>
              <a:off x="870481" y="3718299"/>
              <a:ext cx="14206173" cy="2693626"/>
            </a:xfrm>
            <a:prstGeom prst="rect">
              <a:avLst/>
            </a:prstGeom>
          </p:spPr>
          <p:txBody>
            <a:bodyPr lIns="0" tIns="0" rIns="0" bIns="0" rtlCol="0" anchor="t">
              <a:spAutoFit/>
            </a:bodyPr>
            <a:lstStyle/>
            <a:p>
              <a:pPr algn="just">
                <a:lnSpc>
                  <a:spcPts val="5421"/>
                </a:lnSpc>
              </a:pPr>
              <a:r>
                <a:rPr lang="en-US" sz="3900">
                  <a:solidFill>
                    <a:srgbClr val="000000"/>
                  </a:solidFill>
                  <a:latin typeface="Roboto Condensed Bold"/>
                </a:rPr>
                <a:t>Cảm xúc chủ đạo:</a:t>
              </a:r>
              <a:r>
                <a:rPr lang="en-US" sz="3900">
                  <a:solidFill>
                    <a:srgbClr val="000000"/>
                  </a:solidFill>
                  <a:latin typeface="Roboto Condensed"/>
                </a:rPr>
                <a:t> ngỡ ngàng trước vẻ đẹp của thác nước, yêu mến thiên nhiên và cuộc sống.</a:t>
              </a:r>
            </a:p>
            <a:p>
              <a:pPr algn="l">
                <a:lnSpc>
                  <a:spcPts val="5421"/>
                </a:lnSpc>
              </a:pPr>
              <a:endParaRPr lang="en-US" sz="3900">
                <a:solidFill>
                  <a:srgbClr val="000000"/>
                </a:solidFill>
                <a:latin typeface="Roboto Condensed"/>
              </a:endParaRPr>
            </a:p>
          </p:txBody>
        </p:sp>
        <p:grpSp>
          <p:nvGrpSpPr>
            <p:cNvPr id="12" name="Group 12"/>
            <p:cNvGrpSpPr/>
            <p:nvPr/>
          </p:nvGrpSpPr>
          <p:grpSpPr>
            <a:xfrm>
              <a:off x="0" y="1819783"/>
              <a:ext cx="16067038" cy="1605827"/>
              <a:chOff x="0" y="0"/>
              <a:chExt cx="2622209" cy="262078"/>
            </a:xfrm>
          </p:grpSpPr>
          <p:sp>
            <p:nvSpPr>
              <p:cNvPr id="13" name="Freeform 13"/>
              <p:cNvSpPr/>
              <p:nvPr/>
            </p:nvSpPr>
            <p:spPr>
              <a:xfrm>
                <a:off x="0" y="0"/>
                <a:ext cx="2622209" cy="262078"/>
              </a:xfrm>
              <a:custGeom>
                <a:avLst/>
                <a:gdLst/>
                <a:ahLst/>
                <a:cxnLst/>
                <a:rect l="l" t="t" r="r" b="b"/>
                <a:pathLst>
                  <a:path w="2622209" h="262078">
                    <a:moveTo>
                      <a:pt x="32766" y="0"/>
                    </a:moveTo>
                    <a:lnTo>
                      <a:pt x="2589443" y="0"/>
                    </a:lnTo>
                    <a:cubicBezTo>
                      <a:pt x="2607539" y="0"/>
                      <a:pt x="2622209" y="14670"/>
                      <a:pt x="2622209" y="32766"/>
                    </a:cubicBezTo>
                    <a:lnTo>
                      <a:pt x="2622209" y="229312"/>
                    </a:lnTo>
                    <a:cubicBezTo>
                      <a:pt x="2622209" y="238002"/>
                      <a:pt x="2618757" y="246336"/>
                      <a:pt x="2612612" y="252481"/>
                    </a:cubicBezTo>
                    <a:cubicBezTo>
                      <a:pt x="2606467" y="258626"/>
                      <a:pt x="2598133" y="262078"/>
                      <a:pt x="2589443" y="262078"/>
                    </a:cubicBezTo>
                    <a:lnTo>
                      <a:pt x="32766" y="262078"/>
                    </a:lnTo>
                    <a:cubicBezTo>
                      <a:pt x="14670" y="262078"/>
                      <a:pt x="0" y="247408"/>
                      <a:pt x="0" y="229312"/>
                    </a:cubicBezTo>
                    <a:lnTo>
                      <a:pt x="0" y="32766"/>
                    </a:lnTo>
                    <a:cubicBezTo>
                      <a:pt x="0" y="14670"/>
                      <a:pt x="14670" y="0"/>
                      <a:pt x="32766" y="0"/>
                    </a:cubicBezTo>
                    <a:close/>
                  </a:path>
                </a:pathLst>
              </a:custGeom>
              <a:solidFill>
                <a:srgbClr val="AB8141">
                  <a:alpha val="8627"/>
                </a:srgbClr>
              </a:solidFill>
            </p:spPr>
            <p:txBody>
              <a:bodyPr/>
              <a:lstStyle/>
              <a:p>
                <a:endParaRPr lang="en-GB"/>
              </a:p>
            </p:txBody>
          </p:sp>
          <p:sp>
            <p:nvSpPr>
              <p:cNvPr id="14" name="TextBox 14"/>
              <p:cNvSpPr txBox="1"/>
              <p:nvPr/>
            </p:nvSpPr>
            <p:spPr>
              <a:xfrm>
                <a:off x="0" y="-47625"/>
                <a:ext cx="2622209" cy="30970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0" y="3639566"/>
              <a:ext cx="16067038" cy="2155057"/>
              <a:chOff x="0" y="0"/>
              <a:chExt cx="2622209" cy="351714"/>
            </a:xfrm>
          </p:grpSpPr>
          <p:sp>
            <p:nvSpPr>
              <p:cNvPr id="16" name="Freeform 16"/>
              <p:cNvSpPr/>
              <p:nvPr/>
            </p:nvSpPr>
            <p:spPr>
              <a:xfrm>
                <a:off x="0" y="0"/>
                <a:ext cx="2622209" cy="351714"/>
              </a:xfrm>
              <a:custGeom>
                <a:avLst/>
                <a:gdLst/>
                <a:ahLst/>
                <a:cxnLst/>
                <a:rect l="l" t="t" r="r" b="b"/>
                <a:pathLst>
                  <a:path w="2622209" h="351714">
                    <a:moveTo>
                      <a:pt x="32766" y="0"/>
                    </a:moveTo>
                    <a:lnTo>
                      <a:pt x="2589443" y="0"/>
                    </a:lnTo>
                    <a:cubicBezTo>
                      <a:pt x="2607539" y="0"/>
                      <a:pt x="2622209" y="14670"/>
                      <a:pt x="2622209" y="32766"/>
                    </a:cubicBezTo>
                    <a:lnTo>
                      <a:pt x="2622209" y="318949"/>
                    </a:lnTo>
                    <a:cubicBezTo>
                      <a:pt x="2622209" y="327639"/>
                      <a:pt x="2618757" y="335973"/>
                      <a:pt x="2612612" y="342118"/>
                    </a:cubicBezTo>
                    <a:cubicBezTo>
                      <a:pt x="2606467" y="348262"/>
                      <a:pt x="2598133" y="351714"/>
                      <a:pt x="2589443" y="351714"/>
                    </a:cubicBezTo>
                    <a:lnTo>
                      <a:pt x="32766" y="351714"/>
                    </a:lnTo>
                    <a:cubicBezTo>
                      <a:pt x="14670" y="351714"/>
                      <a:pt x="0" y="337045"/>
                      <a:pt x="0" y="318949"/>
                    </a:cubicBezTo>
                    <a:lnTo>
                      <a:pt x="0" y="32766"/>
                    </a:lnTo>
                    <a:cubicBezTo>
                      <a:pt x="0" y="14670"/>
                      <a:pt x="14670" y="0"/>
                      <a:pt x="32766" y="0"/>
                    </a:cubicBezTo>
                    <a:close/>
                  </a:path>
                </a:pathLst>
              </a:custGeom>
              <a:solidFill>
                <a:srgbClr val="AB8141">
                  <a:alpha val="8627"/>
                </a:srgbClr>
              </a:solidFill>
            </p:spPr>
            <p:txBody>
              <a:bodyPr/>
              <a:lstStyle/>
              <a:p>
                <a:endParaRPr lang="en-GB"/>
              </a:p>
            </p:txBody>
          </p:sp>
          <p:sp>
            <p:nvSpPr>
              <p:cNvPr id="17" name="TextBox 17"/>
              <p:cNvSpPr txBox="1"/>
              <p:nvPr/>
            </p:nvSpPr>
            <p:spPr>
              <a:xfrm>
                <a:off x="0" y="-47625"/>
                <a:ext cx="2622209" cy="399339"/>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870481" y="505073"/>
              <a:ext cx="14220339" cy="752216"/>
            </a:xfrm>
            <a:prstGeom prst="rect">
              <a:avLst/>
            </a:prstGeom>
          </p:spPr>
          <p:txBody>
            <a:bodyPr lIns="0" tIns="0" rIns="0" bIns="0" rtlCol="0" anchor="t">
              <a:spAutoFit/>
            </a:bodyPr>
            <a:lstStyle/>
            <a:p>
              <a:pPr algn="l">
                <a:lnSpc>
                  <a:spcPts val="4212"/>
                </a:lnSpc>
              </a:pPr>
              <a:r>
                <a:rPr lang="en-US" sz="3900">
                  <a:solidFill>
                    <a:srgbClr val="000000"/>
                  </a:solidFill>
                  <a:latin typeface="Roboto Condensed Bold"/>
                </a:rPr>
                <a:t>Nhân vật trữ tình</a:t>
              </a:r>
              <a:r>
                <a:rPr lang="en-US" sz="3900">
                  <a:solidFill>
                    <a:srgbClr val="000000"/>
                  </a:solidFill>
                  <a:latin typeface="Roboto Condensed"/>
                </a:rPr>
                <a:t>: Ẩn mình, chỉ bộc lộ cảm xúc</a:t>
              </a:r>
            </a:p>
          </p:txBody>
        </p:sp>
      </p:grpSp>
      <p:sp>
        <p:nvSpPr>
          <p:cNvPr id="19" name="Freeform 19"/>
          <p:cNvSpPr/>
          <p:nvPr/>
        </p:nvSpPr>
        <p:spPr>
          <a:xfrm>
            <a:off x="808225" y="6297116"/>
            <a:ext cx="13464608" cy="5385843"/>
          </a:xfrm>
          <a:custGeom>
            <a:avLst/>
            <a:gdLst/>
            <a:ahLst/>
            <a:cxnLst/>
            <a:rect l="l" t="t" r="r" b="b"/>
            <a:pathLst>
              <a:path w="13464608" h="5385843">
                <a:moveTo>
                  <a:pt x="0" y="0"/>
                </a:moveTo>
                <a:lnTo>
                  <a:pt x="13464608" y="0"/>
                </a:lnTo>
                <a:lnTo>
                  <a:pt x="13464608" y="5385844"/>
                </a:lnTo>
                <a:lnTo>
                  <a:pt x="0" y="5385844"/>
                </a:lnTo>
                <a:lnTo>
                  <a:pt x="0" y="0"/>
                </a:lnTo>
                <a:close/>
              </a:path>
            </a:pathLst>
          </a:custGeom>
          <a:blipFill>
            <a:blip r:embed="rId3"/>
            <a:stretch>
              <a:fillRect/>
            </a:stretch>
          </a:blipFill>
        </p:spPr>
        <p:txBody>
          <a:bodyPr/>
          <a:lstStyle/>
          <a:p>
            <a:endParaRPr lang="en-GB"/>
          </a:p>
        </p:txBody>
      </p:sp>
      <p:sp>
        <p:nvSpPr>
          <p:cNvPr id="21" name="TextBox 21"/>
          <p:cNvSpPr txBox="1"/>
          <p:nvPr/>
        </p:nvSpPr>
        <p:spPr>
          <a:xfrm>
            <a:off x="1250151" y="1725575"/>
            <a:ext cx="13244133" cy="600025"/>
          </a:xfrm>
          <a:prstGeom prst="rect">
            <a:avLst/>
          </a:prstGeom>
        </p:spPr>
        <p:txBody>
          <a:bodyPr lIns="0" tIns="0" rIns="0" bIns="0" rtlCol="0" anchor="t">
            <a:spAutoFit/>
          </a:bodyPr>
          <a:lstStyle/>
          <a:p>
            <a:pPr algn="l">
              <a:lnSpc>
                <a:spcPts val="4799"/>
              </a:lnSpc>
            </a:pPr>
            <a:r>
              <a:rPr lang="en-US" sz="3999">
                <a:solidFill>
                  <a:srgbClr val="000000"/>
                </a:solidFill>
                <a:latin typeface="Roboto Condensed Bold"/>
              </a:rPr>
              <a:t>b. Nhân vật trữ tình, đối tượng trữ tình và cảm xúc chủ đạo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1555721" y="7376545"/>
            <a:ext cx="11183761" cy="4473505"/>
          </a:xfrm>
          <a:custGeom>
            <a:avLst/>
            <a:gdLst/>
            <a:ahLst/>
            <a:cxnLst/>
            <a:rect l="l" t="t" r="r" b="b"/>
            <a:pathLst>
              <a:path w="11183761" h="4473505">
                <a:moveTo>
                  <a:pt x="0" y="0"/>
                </a:moveTo>
                <a:lnTo>
                  <a:pt x="11183761" y="0"/>
                </a:lnTo>
                <a:lnTo>
                  <a:pt x="11183761" y="4473505"/>
                </a:lnTo>
                <a:lnTo>
                  <a:pt x="0" y="4473505"/>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510632" y="4710379"/>
            <a:ext cx="5500805" cy="2880084"/>
            <a:chOff x="0" y="0"/>
            <a:chExt cx="7334407" cy="3840113"/>
          </a:xfrm>
        </p:grpSpPr>
        <p:grpSp>
          <p:nvGrpSpPr>
            <p:cNvPr id="5" name="Group 5"/>
            <p:cNvGrpSpPr/>
            <p:nvPr/>
          </p:nvGrpSpPr>
          <p:grpSpPr>
            <a:xfrm>
              <a:off x="0" y="2550175"/>
              <a:ext cx="1816879" cy="701724"/>
              <a:chOff x="0" y="0"/>
              <a:chExt cx="358890" cy="138612"/>
            </a:xfrm>
          </p:grpSpPr>
          <p:sp>
            <p:nvSpPr>
              <p:cNvPr id="6" name="Freeform 6"/>
              <p:cNvSpPr/>
              <p:nvPr/>
            </p:nvSpPr>
            <p:spPr>
              <a:xfrm>
                <a:off x="0" y="0"/>
                <a:ext cx="358890" cy="138612"/>
              </a:xfrm>
              <a:custGeom>
                <a:avLst/>
                <a:gdLst/>
                <a:ahLst/>
                <a:cxnLst/>
                <a:rect l="l" t="t" r="r" b="b"/>
                <a:pathLst>
                  <a:path w="358890" h="138612">
                    <a:moveTo>
                      <a:pt x="69306" y="0"/>
                    </a:moveTo>
                    <a:lnTo>
                      <a:pt x="289584" y="0"/>
                    </a:lnTo>
                    <a:cubicBezTo>
                      <a:pt x="307965" y="0"/>
                      <a:pt x="325593" y="7302"/>
                      <a:pt x="338590" y="20299"/>
                    </a:cubicBezTo>
                    <a:cubicBezTo>
                      <a:pt x="351588" y="33297"/>
                      <a:pt x="358890" y="50925"/>
                      <a:pt x="358890" y="69306"/>
                    </a:cubicBezTo>
                    <a:lnTo>
                      <a:pt x="358890" y="69306"/>
                    </a:lnTo>
                    <a:cubicBezTo>
                      <a:pt x="358890" y="107583"/>
                      <a:pt x="327860" y="138612"/>
                      <a:pt x="289584" y="138612"/>
                    </a:cubicBezTo>
                    <a:lnTo>
                      <a:pt x="69306" y="138612"/>
                    </a:lnTo>
                    <a:cubicBezTo>
                      <a:pt x="50925" y="138612"/>
                      <a:pt x="33297" y="131310"/>
                      <a:pt x="20299" y="118313"/>
                    </a:cubicBezTo>
                    <a:cubicBezTo>
                      <a:pt x="7302" y="105315"/>
                      <a:pt x="0" y="87687"/>
                      <a:pt x="0" y="69306"/>
                    </a:cubicBezTo>
                    <a:lnTo>
                      <a:pt x="0" y="69306"/>
                    </a:lnTo>
                    <a:cubicBezTo>
                      <a:pt x="0" y="50925"/>
                      <a:pt x="7302" y="33297"/>
                      <a:pt x="20299" y="20299"/>
                    </a:cubicBezTo>
                    <a:cubicBezTo>
                      <a:pt x="33297" y="7302"/>
                      <a:pt x="50925" y="0"/>
                      <a:pt x="69306" y="0"/>
                    </a:cubicBezTo>
                    <a:close/>
                  </a:path>
                </a:pathLst>
              </a:custGeom>
              <a:solidFill>
                <a:srgbClr val="FDEE2C"/>
              </a:solidFill>
            </p:spPr>
            <p:txBody>
              <a:bodyPr/>
              <a:lstStyle/>
              <a:p>
                <a:endParaRPr lang="en-GB"/>
              </a:p>
            </p:txBody>
          </p:sp>
          <p:sp>
            <p:nvSpPr>
              <p:cNvPr id="7" name="TextBox 7"/>
              <p:cNvSpPr txBox="1"/>
              <p:nvPr/>
            </p:nvSpPr>
            <p:spPr>
              <a:xfrm>
                <a:off x="0" y="-47625"/>
                <a:ext cx="358890" cy="18623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38817" y="463140"/>
              <a:ext cx="2488161" cy="1119100"/>
              <a:chOff x="0" y="0"/>
              <a:chExt cx="491489" cy="221057"/>
            </a:xfrm>
          </p:grpSpPr>
          <p:sp>
            <p:nvSpPr>
              <p:cNvPr id="9" name="Freeform 9"/>
              <p:cNvSpPr/>
              <p:nvPr/>
            </p:nvSpPr>
            <p:spPr>
              <a:xfrm>
                <a:off x="0" y="0"/>
                <a:ext cx="491489" cy="221057"/>
              </a:xfrm>
              <a:custGeom>
                <a:avLst/>
                <a:gdLst/>
                <a:ahLst/>
                <a:cxnLst/>
                <a:rect l="l" t="t" r="r" b="b"/>
                <a:pathLst>
                  <a:path w="491489" h="221057">
                    <a:moveTo>
                      <a:pt x="110528" y="0"/>
                    </a:moveTo>
                    <a:lnTo>
                      <a:pt x="380960" y="0"/>
                    </a:lnTo>
                    <a:cubicBezTo>
                      <a:pt x="442003" y="0"/>
                      <a:pt x="491489" y="49485"/>
                      <a:pt x="491489" y="110528"/>
                    </a:cubicBezTo>
                    <a:lnTo>
                      <a:pt x="491489" y="110528"/>
                    </a:lnTo>
                    <a:cubicBezTo>
                      <a:pt x="491489" y="171571"/>
                      <a:pt x="442003" y="221057"/>
                      <a:pt x="380960" y="221057"/>
                    </a:cubicBezTo>
                    <a:lnTo>
                      <a:pt x="110528" y="221057"/>
                    </a:lnTo>
                    <a:cubicBezTo>
                      <a:pt x="49485" y="221057"/>
                      <a:pt x="0" y="171571"/>
                      <a:pt x="0" y="110528"/>
                    </a:cubicBezTo>
                    <a:lnTo>
                      <a:pt x="0" y="110528"/>
                    </a:lnTo>
                    <a:cubicBezTo>
                      <a:pt x="0" y="49485"/>
                      <a:pt x="49485" y="0"/>
                      <a:pt x="110528" y="0"/>
                    </a:cubicBezTo>
                    <a:close/>
                  </a:path>
                </a:pathLst>
              </a:custGeom>
              <a:solidFill>
                <a:srgbClr val="FDEE2C"/>
              </a:solidFill>
            </p:spPr>
            <p:txBody>
              <a:bodyPr/>
              <a:lstStyle/>
              <a:p>
                <a:endParaRPr lang="en-GB"/>
              </a:p>
            </p:txBody>
          </p:sp>
          <p:sp>
            <p:nvSpPr>
              <p:cNvPr id="10" name="TextBox 10"/>
              <p:cNvSpPr txBox="1"/>
              <p:nvPr/>
            </p:nvSpPr>
            <p:spPr>
              <a:xfrm>
                <a:off x="0" y="-47625"/>
                <a:ext cx="491489" cy="268682"/>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0"/>
              <a:ext cx="7334407" cy="3840113"/>
              <a:chOff x="0" y="0"/>
              <a:chExt cx="1690842" cy="885283"/>
            </a:xfrm>
          </p:grpSpPr>
          <p:sp>
            <p:nvSpPr>
              <p:cNvPr id="12" name="Freeform 12"/>
              <p:cNvSpPr/>
              <p:nvPr/>
            </p:nvSpPr>
            <p:spPr>
              <a:xfrm>
                <a:off x="0" y="0"/>
                <a:ext cx="1690842" cy="885283"/>
              </a:xfrm>
              <a:custGeom>
                <a:avLst/>
                <a:gdLst/>
                <a:ahLst/>
                <a:cxnLst/>
                <a:rect l="l" t="t" r="r" b="b"/>
                <a:pathLst>
                  <a:path w="1690842" h="885283">
                    <a:moveTo>
                      <a:pt x="71778" y="0"/>
                    </a:moveTo>
                    <a:lnTo>
                      <a:pt x="1619064" y="0"/>
                    </a:lnTo>
                    <a:cubicBezTo>
                      <a:pt x="1658706" y="0"/>
                      <a:pt x="1690842" y="32136"/>
                      <a:pt x="1690842" y="71778"/>
                    </a:cubicBezTo>
                    <a:lnTo>
                      <a:pt x="1690842" y="813505"/>
                    </a:lnTo>
                    <a:cubicBezTo>
                      <a:pt x="1690842" y="853146"/>
                      <a:pt x="1658706" y="885283"/>
                      <a:pt x="1619064" y="885283"/>
                    </a:cubicBezTo>
                    <a:lnTo>
                      <a:pt x="71778" y="885283"/>
                    </a:lnTo>
                    <a:cubicBezTo>
                      <a:pt x="32136" y="885283"/>
                      <a:pt x="0" y="853146"/>
                      <a:pt x="0" y="813505"/>
                    </a:cubicBezTo>
                    <a:lnTo>
                      <a:pt x="0" y="71778"/>
                    </a:lnTo>
                    <a:cubicBezTo>
                      <a:pt x="0" y="32136"/>
                      <a:pt x="32136" y="0"/>
                      <a:pt x="71778" y="0"/>
                    </a:cubicBezTo>
                    <a:close/>
                  </a:path>
                </a:pathLst>
              </a:custGeom>
              <a:solidFill>
                <a:srgbClr val="EDE1D8">
                  <a:alpha val="77647"/>
                </a:srgbClr>
              </a:solidFill>
            </p:spPr>
            <p:txBody>
              <a:bodyPr/>
              <a:lstStyle/>
              <a:p>
                <a:endParaRPr lang="en-GB"/>
              </a:p>
            </p:txBody>
          </p:sp>
          <p:sp>
            <p:nvSpPr>
              <p:cNvPr id="13" name="TextBox 13"/>
              <p:cNvSpPr txBox="1"/>
              <p:nvPr/>
            </p:nvSpPr>
            <p:spPr>
              <a:xfrm>
                <a:off x="0" y="-47625"/>
                <a:ext cx="1690842" cy="932908"/>
              </a:xfrm>
              <a:prstGeom prst="rect">
                <a:avLst/>
              </a:prstGeom>
            </p:spPr>
            <p:txBody>
              <a:bodyPr lIns="35963" tIns="35963" rIns="35963" bIns="35963" rtlCol="0" anchor="ctr"/>
              <a:lstStyle/>
              <a:p>
                <a:pPr algn="ctr">
                  <a:lnSpc>
                    <a:spcPts val="2659"/>
                  </a:lnSpc>
                </a:pPr>
                <a:endParaRPr/>
              </a:p>
            </p:txBody>
          </p:sp>
        </p:grpSp>
        <p:sp>
          <p:nvSpPr>
            <p:cNvPr id="14" name="TextBox 14"/>
            <p:cNvSpPr txBox="1"/>
            <p:nvPr/>
          </p:nvSpPr>
          <p:spPr>
            <a:xfrm>
              <a:off x="550069" y="1678508"/>
              <a:ext cx="6219856" cy="1488607"/>
            </a:xfrm>
            <a:prstGeom prst="rect">
              <a:avLst/>
            </a:prstGeom>
          </p:spPr>
          <p:txBody>
            <a:bodyPr lIns="0" tIns="0" rIns="0" bIns="0" rtlCol="0" anchor="t">
              <a:spAutoFit/>
            </a:bodyPr>
            <a:lstStyle/>
            <a:p>
              <a:pPr algn="just">
                <a:lnSpc>
                  <a:spcPts val="4773"/>
                </a:lnSpc>
              </a:pPr>
              <a:r>
                <a:rPr lang="en-US" sz="2386">
                  <a:solidFill>
                    <a:srgbClr val="000000"/>
                  </a:solidFill>
                  <a:latin typeface="#9Slide05 Dear Saturday"/>
                </a:rPr>
                <a:t>Nhật chiếu Hương Lô sinh tử yên,</a:t>
              </a:r>
            </a:p>
            <a:p>
              <a:pPr algn="just">
                <a:lnSpc>
                  <a:spcPts val="4773"/>
                </a:lnSpc>
              </a:pPr>
              <a:r>
                <a:rPr lang="en-US" sz="2386">
                  <a:solidFill>
                    <a:srgbClr val="000000"/>
                  </a:solidFill>
                  <a:latin typeface="#9Slide05 Dear Saturday"/>
                </a:rPr>
                <a:t>Dao khan bộc bố quải tiền xuyên.</a:t>
              </a:r>
            </a:p>
          </p:txBody>
        </p:sp>
        <p:sp>
          <p:nvSpPr>
            <p:cNvPr id="15" name="TextBox 15"/>
            <p:cNvSpPr txBox="1"/>
            <p:nvPr/>
          </p:nvSpPr>
          <p:spPr>
            <a:xfrm>
              <a:off x="293688" y="514746"/>
              <a:ext cx="6476237" cy="848279"/>
            </a:xfrm>
            <a:prstGeom prst="rect">
              <a:avLst/>
            </a:prstGeom>
          </p:spPr>
          <p:txBody>
            <a:bodyPr lIns="0" tIns="0" rIns="0" bIns="0" rtlCol="0" anchor="t">
              <a:spAutoFit/>
            </a:bodyPr>
            <a:lstStyle/>
            <a:p>
              <a:pPr algn="ctr">
                <a:lnSpc>
                  <a:spcPts val="4728"/>
                </a:lnSpc>
              </a:pPr>
              <a:r>
                <a:rPr lang="en-US" sz="3940" spc="18">
                  <a:solidFill>
                    <a:srgbClr val="22170B"/>
                  </a:solidFill>
                  <a:latin typeface="#9Slide06 ThuPhap Thien An"/>
                </a:rPr>
                <a:t>Vọng Lư Sơn bộc bố</a:t>
              </a:r>
            </a:p>
          </p:txBody>
        </p:sp>
      </p:grpSp>
      <p:sp>
        <p:nvSpPr>
          <p:cNvPr id="17" name="TextBox 17"/>
          <p:cNvSpPr txBox="1"/>
          <p:nvPr/>
        </p:nvSpPr>
        <p:spPr>
          <a:xfrm>
            <a:off x="1793948" y="1456214"/>
            <a:ext cx="13244133" cy="600025"/>
          </a:xfrm>
          <a:prstGeom prst="rect">
            <a:avLst/>
          </a:prstGeom>
        </p:spPr>
        <p:txBody>
          <a:bodyPr lIns="0" tIns="0" rIns="0" bIns="0" rtlCol="0" anchor="t">
            <a:spAutoFit/>
          </a:bodyPr>
          <a:lstStyle/>
          <a:p>
            <a:pPr algn="ctr">
              <a:lnSpc>
                <a:spcPts val="4799"/>
              </a:lnSpc>
            </a:pPr>
            <a:r>
              <a:rPr lang="en-US" sz="3999">
                <a:solidFill>
                  <a:srgbClr val="000000"/>
                </a:solidFill>
                <a:latin typeface="Roboto Condensed Bold"/>
              </a:rPr>
              <a:t>c. Cảm xúc trữ tình</a:t>
            </a:r>
          </a:p>
        </p:txBody>
      </p:sp>
      <p:grpSp>
        <p:nvGrpSpPr>
          <p:cNvPr id="18" name="Group 18"/>
          <p:cNvGrpSpPr/>
          <p:nvPr/>
        </p:nvGrpSpPr>
        <p:grpSpPr>
          <a:xfrm>
            <a:off x="1793948" y="2230753"/>
            <a:ext cx="2934173" cy="2207223"/>
            <a:chOff x="0" y="0"/>
            <a:chExt cx="3912230" cy="2942964"/>
          </a:xfrm>
        </p:grpSpPr>
        <p:sp>
          <p:nvSpPr>
            <p:cNvPr id="19" name="Freeform 19"/>
            <p:cNvSpPr/>
            <p:nvPr/>
          </p:nvSpPr>
          <p:spPr>
            <a:xfrm>
              <a:off x="0" y="0"/>
              <a:ext cx="3912234" cy="2942940"/>
            </a:xfrm>
            <a:custGeom>
              <a:avLst/>
              <a:gdLst/>
              <a:ahLst/>
              <a:cxnLst/>
              <a:rect l="l" t="t" r="r" b="b"/>
              <a:pathLst>
                <a:path w="3912234" h="2942940">
                  <a:moveTo>
                    <a:pt x="0" y="1471506"/>
                  </a:moveTo>
                  <a:cubicBezTo>
                    <a:pt x="0" y="658816"/>
                    <a:pt x="875748" y="0"/>
                    <a:pt x="1956116" y="0"/>
                  </a:cubicBezTo>
                  <a:cubicBezTo>
                    <a:pt x="3036485" y="0"/>
                    <a:pt x="3912234" y="658816"/>
                    <a:pt x="3912234" y="1471506"/>
                  </a:cubicBezTo>
                  <a:cubicBezTo>
                    <a:pt x="3912234" y="2284195"/>
                    <a:pt x="3036485" y="2942940"/>
                    <a:pt x="1956116" y="2942940"/>
                  </a:cubicBezTo>
                  <a:cubicBezTo>
                    <a:pt x="875748" y="2942940"/>
                    <a:pt x="0" y="2284195"/>
                    <a:pt x="0" y="1471506"/>
                  </a:cubicBezTo>
                  <a:close/>
                </a:path>
              </a:pathLst>
            </a:custGeom>
            <a:solidFill>
              <a:srgbClr val="EFE3DB">
                <a:alpha val="81961"/>
              </a:srgbClr>
            </a:solidFill>
          </p:spPr>
          <p:txBody>
            <a:bodyPr/>
            <a:lstStyle/>
            <a:p>
              <a:endParaRPr lang="en-GB"/>
            </a:p>
          </p:txBody>
        </p:sp>
        <p:sp>
          <p:nvSpPr>
            <p:cNvPr id="20" name="TextBox 20"/>
            <p:cNvSpPr txBox="1"/>
            <p:nvPr/>
          </p:nvSpPr>
          <p:spPr>
            <a:xfrm>
              <a:off x="0" y="0"/>
              <a:ext cx="3912230" cy="2942964"/>
            </a:xfrm>
            <a:prstGeom prst="rect">
              <a:avLst/>
            </a:prstGeom>
          </p:spPr>
          <p:txBody>
            <a:bodyPr lIns="50800" tIns="50800" rIns="50800" bIns="50800" rtlCol="0" anchor="ctr"/>
            <a:lstStyle/>
            <a:p>
              <a:pPr marL="690882" lvl="1" indent="-345441">
                <a:lnSpc>
                  <a:spcPts val="3840"/>
                </a:lnSpc>
                <a:buFont typeface="Arial"/>
                <a:buChar char="•"/>
              </a:pPr>
              <a:r>
                <a:rPr lang="en-US" sz="3200">
                  <a:solidFill>
                    <a:srgbClr val="000000">
                      <a:alpha val="81961"/>
                    </a:srgbClr>
                  </a:solidFill>
                  <a:latin typeface="#9Slide05 Dear Saturday"/>
                </a:rPr>
                <a:t>Điểm nhìn</a:t>
              </a:r>
            </a:p>
          </p:txBody>
        </p:sp>
      </p:grpSp>
      <p:sp>
        <p:nvSpPr>
          <p:cNvPr id="21" name="TextBox 21"/>
          <p:cNvSpPr txBox="1"/>
          <p:nvPr/>
        </p:nvSpPr>
        <p:spPr>
          <a:xfrm>
            <a:off x="6011437" y="2382866"/>
            <a:ext cx="7696516" cy="2327513"/>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Bold Italics"/>
              </a:rPr>
              <a:t>Vọng</a:t>
            </a:r>
            <a:r>
              <a:rPr lang="en-US" sz="3500">
                <a:solidFill>
                  <a:srgbClr val="22170B"/>
                </a:solidFill>
                <a:latin typeface="Roboto Condensed"/>
              </a:rPr>
              <a:t> (nhìn từ xa), </a:t>
            </a:r>
            <a:r>
              <a:rPr lang="en-US" sz="3500">
                <a:solidFill>
                  <a:srgbClr val="22170B"/>
                </a:solidFill>
                <a:latin typeface="Roboto Condensed Bold Italics"/>
              </a:rPr>
              <a:t>dao</a:t>
            </a:r>
            <a:r>
              <a:rPr lang="en-US" sz="3500">
                <a:solidFill>
                  <a:srgbClr val="22170B"/>
                </a:solidFill>
                <a:latin typeface="Roboto Condensed"/>
                <a:ea typeface="Roboto Condensed"/>
              </a:rPr>
              <a:t> (xa)</a:t>
            </a:r>
            <a:r>
              <a:rPr lang="en-US" sz="3500">
                <a:solidFill>
                  <a:srgbClr val="22170B"/>
                </a:solidFill>
                <a:latin typeface="Roboto Condensed"/>
                <a:ea typeface="Roboto Condensed"/>
                <a:sym typeface="Wingdings" panose="05000000000000000000" pitchFamily="2" charset="2"/>
              </a:rPr>
              <a:t></a:t>
            </a:r>
            <a:r>
              <a:rPr lang="en-US" sz="3500">
                <a:solidFill>
                  <a:srgbClr val="22170B"/>
                </a:solidFill>
                <a:latin typeface="Roboto Condensed"/>
                <a:ea typeface="Roboto Condensed"/>
              </a:rPr>
              <a:t> đứng từ xa để có cái nhìn khái quát, bao quát vẻ đẹp của thác nước giữa thiên nhiên núi rừng.</a:t>
            </a:r>
          </a:p>
        </p:txBody>
      </p:sp>
      <p:sp>
        <p:nvSpPr>
          <p:cNvPr id="22" name="TextBox 22"/>
          <p:cNvSpPr txBox="1"/>
          <p:nvPr/>
        </p:nvSpPr>
        <p:spPr>
          <a:xfrm>
            <a:off x="6011437" y="4962081"/>
            <a:ext cx="7696516" cy="4651216"/>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Italics"/>
              </a:rPr>
              <a:t>Việc đứng từ xa quan sát cho thấy người ngắm cảnh có tâm hồn tự do phóng khoáng, muốn ngắm nhìn bao quát cảnh vật trong bức tranh rộng lớn, kết nối giữa trời và đất, dòng thác, dòng sông, mặt đất và con người; từ đó làm nổi bật lên vẻ đẹp hùng vĩ của dòng thác.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4205551" y="-1208052"/>
            <a:ext cx="11183761" cy="4473505"/>
          </a:xfrm>
          <a:custGeom>
            <a:avLst/>
            <a:gdLst/>
            <a:ahLst/>
            <a:cxnLst/>
            <a:rect l="l" t="t" r="r" b="b"/>
            <a:pathLst>
              <a:path w="11183761" h="4473505">
                <a:moveTo>
                  <a:pt x="0" y="0"/>
                </a:moveTo>
                <a:lnTo>
                  <a:pt x="11183761" y="0"/>
                </a:lnTo>
                <a:lnTo>
                  <a:pt x="11183761" y="4473504"/>
                </a:lnTo>
                <a:lnTo>
                  <a:pt x="0" y="4473504"/>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5301144" y="1887748"/>
            <a:ext cx="7535951" cy="825543"/>
          </a:xfrm>
          <a:prstGeom prst="rect">
            <a:avLst/>
          </a:prstGeom>
        </p:spPr>
        <p:txBody>
          <a:bodyPr lIns="0" tIns="0" rIns="0" bIns="0" rtlCol="0" anchor="t">
            <a:spAutoFit/>
          </a:bodyPr>
          <a:lstStyle/>
          <a:p>
            <a:pPr algn="just">
              <a:lnSpc>
                <a:spcPts val="7244"/>
              </a:lnSpc>
            </a:pPr>
            <a:r>
              <a:rPr lang="en-US" sz="3622">
                <a:solidFill>
                  <a:srgbClr val="000000"/>
                </a:solidFill>
                <a:latin typeface="#9Slide05 Dear Saturday"/>
              </a:rPr>
              <a:t>Nhật chiếu Hương Lô sinh tử yên,</a:t>
            </a:r>
          </a:p>
        </p:txBody>
      </p:sp>
      <p:sp>
        <p:nvSpPr>
          <p:cNvPr id="7" name="TextBox 7"/>
          <p:cNvSpPr txBox="1"/>
          <p:nvPr/>
        </p:nvSpPr>
        <p:spPr>
          <a:xfrm>
            <a:off x="1250151" y="1077126"/>
            <a:ext cx="13244133" cy="600026"/>
          </a:xfrm>
          <a:prstGeom prst="rect">
            <a:avLst/>
          </a:prstGeom>
        </p:spPr>
        <p:txBody>
          <a:bodyPr lIns="0" tIns="0" rIns="0" bIns="0" rtlCol="0" anchor="t">
            <a:spAutoFit/>
          </a:bodyPr>
          <a:lstStyle/>
          <a:p>
            <a:pPr algn="ctr">
              <a:lnSpc>
                <a:spcPts val="4799"/>
              </a:lnSpc>
            </a:pPr>
            <a:r>
              <a:rPr lang="en-US" sz="3999">
                <a:solidFill>
                  <a:srgbClr val="000000"/>
                </a:solidFill>
                <a:latin typeface="Roboto Condensed Bold"/>
              </a:rPr>
              <a:t>c. Cảm xúc trữ tình</a:t>
            </a:r>
          </a:p>
        </p:txBody>
      </p:sp>
      <p:grpSp>
        <p:nvGrpSpPr>
          <p:cNvPr id="8" name="Group 8"/>
          <p:cNvGrpSpPr/>
          <p:nvPr/>
        </p:nvGrpSpPr>
        <p:grpSpPr>
          <a:xfrm>
            <a:off x="248182" y="1907135"/>
            <a:ext cx="4217489" cy="1062994"/>
            <a:chOff x="0" y="0"/>
            <a:chExt cx="5623318" cy="1417325"/>
          </a:xfrm>
        </p:grpSpPr>
        <p:sp>
          <p:nvSpPr>
            <p:cNvPr id="9" name="Freeform 9"/>
            <p:cNvSpPr/>
            <p:nvPr/>
          </p:nvSpPr>
          <p:spPr>
            <a:xfrm>
              <a:off x="0" y="0"/>
              <a:ext cx="5623323" cy="1417313"/>
            </a:xfrm>
            <a:custGeom>
              <a:avLst/>
              <a:gdLst/>
              <a:ahLst/>
              <a:cxnLst/>
              <a:rect l="l" t="t" r="r" b="b"/>
              <a:pathLst>
                <a:path w="5623323" h="1417313">
                  <a:moveTo>
                    <a:pt x="0" y="708674"/>
                  </a:moveTo>
                  <a:cubicBezTo>
                    <a:pt x="0" y="317284"/>
                    <a:pt x="1258773" y="0"/>
                    <a:pt x="2811661" y="0"/>
                  </a:cubicBezTo>
                  <a:cubicBezTo>
                    <a:pt x="4364549" y="0"/>
                    <a:pt x="5623323" y="317284"/>
                    <a:pt x="5623323" y="708674"/>
                  </a:cubicBezTo>
                  <a:cubicBezTo>
                    <a:pt x="5623323" y="1100063"/>
                    <a:pt x="4364549" y="1417313"/>
                    <a:pt x="2811661" y="1417313"/>
                  </a:cubicBezTo>
                  <a:cubicBezTo>
                    <a:pt x="1258773" y="1417313"/>
                    <a:pt x="0" y="1100064"/>
                    <a:pt x="0" y="708674"/>
                  </a:cubicBezTo>
                  <a:close/>
                </a:path>
              </a:pathLst>
            </a:custGeom>
            <a:solidFill>
              <a:srgbClr val="EFE3DB">
                <a:alpha val="81961"/>
              </a:srgbClr>
            </a:solidFill>
          </p:spPr>
          <p:txBody>
            <a:bodyPr/>
            <a:lstStyle/>
            <a:p>
              <a:endParaRPr lang="en-GB"/>
            </a:p>
          </p:txBody>
        </p:sp>
        <p:sp>
          <p:nvSpPr>
            <p:cNvPr id="10" name="TextBox 10"/>
            <p:cNvSpPr txBox="1"/>
            <p:nvPr/>
          </p:nvSpPr>
          <p:spPr>
            <a:xfrm>
              <a:off x="0" y="0"/>
              <a:ext cx="5623318" cy="1417325"/>
            </a:xfrm>
            <a:prstGeom prst="rect">
              <a:avLst/>
            </a:prstGeom>
          </p:spPr>
          <p:txBody>
            <a:bodyPr lIns="50800" tIns="50800" rIns="50800" bIns="50800" rtlCol="0" anchor="ctr"/>
            <a:lstStyle/>
            <a:p>
              <a:pPr marL="690882" lvl="1" indent="-345441">
                <a:lnSpc>
                  <a:spcPts val="3840"/>
                </a:lnSpc>
                <a:buFont typeface="Arial"/>
                <a:buChar char="•"/>
              </a:pPr>
              <a:r>
                <a:rPr lang="en-US" sz="3200">
                  <a:solidFill>
                    <a:srgbClr val="000000">
                      <a:alpha val="81961"/>
                    </a:srgbClr>
                  </a:solidFill>
                  <a:latin typeface="#9Slide05 Dear Saturday"/>
                </a:rPr>
                <a:t>Câu thơ mở đầu</a:t>
              </a:r>
            </a:p>
          </p:txBody>
        </p:sp>
      </p:grpSp>
      <p:sp>
        <p:nvSpPr>
          <p:cNvPr id="11" name="TextBox 11"/>
          <p:cNvSpPr txBox="1"/>
          <p:nvPr/>
        </p:nvSpPr>
        <p:spPr>
          <a:xfrm>
            <a:off x="387932" y="3267341"/>
            <a:ext cx="12822662" cy="3489365"/>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a:rPr>
              <a:t>Mặt trời chiếu vào ngọn núi Hương Lô tạo nên “cuộc giao duyên” giữa trời và đất.</a:t>
            </a:r>
          </a:p>
          <a:p>
            <a:pPr marL="755651" lvl="1" indent="-377825" algn="just">
              <a:lnSpc>
                <a:spcPts val="4620"/>
              </a:lnSpc>
              <a:buFont typeface="Arial"/>
              <a:buChar char="•"/>
            </a:pPr>
            <a:r>
              <a:rPr lang="en-US" sz="3500">
                <a:solidFill>
                  <a:srgbClr val="22170B"/>
                </a:solidFill>
                <a:latin typeface="Roboto Condensed"/>
              </a:rPr>
              <a:t>Ánh nắng kết hợp với dòng nước bốc lên từ đỉnh núi tạo nên làn khói tía với màu sắc rực rỡ như cầu vồng nối bầu trời và mặt đất.</a:t>
            </a:r>
          </a:p>
          <a:p>
            <a:pPr marL="755651" lvl="1" indent="-377825" algn="just">
              <a:lnSpc>
                <a:spcPts val="4620"/>
              </a:lnSpc>
              <a:buFont typeface="Arial"/>
              <a:buChar char="•"/>
            </a:pPr>
            <a:r>
              <a:rPr lang="en-US" sz="3500">
                <a:solidFill>
                  <a:srgbClr val="22170B"/>
                </a:solidFill>
                <a:latin typeface="Roboto Condensed Bold"/>
              </a:rPr>
              <a:t>Nghệ thuật:</a:t>
            </a:r>
            <a:r>
              <a:rPr lang="en-US" sz="3500">
                <a:solidFill>
                  <a:srgbClr val="22170B"/>
                </a:solidFill>
                <a:latin typeface="Roboto Condensed"/>
              </a:rPr>
              <a:t> </a:t>
            </a:r>
          </a:p>
          <a:p>
            <a:pPr algn="just">
              <a:lnSpc>
                <a:spcPts val="4620"/>
              </a:lnSpc>
            </a:pPr>
            <a:r>
              <a:rPr lang="en-US" sz="3500">
                <a:solidFill>
                  <a:srgbClr val="22170B"/>
                </a:solidFill>
                <a:latin typeface="Roboto Condensed"/>
              </a:rPr>
              <a:t>           nhiều động từ: </a:t>
            </a:r>
            <a:r>
              <a:rPr lang="en-US" sz="3500">
                <a:solidFill>
                  <a:srgbClr val="22170B"/>
                </a:solidFill>
                <a:latin typeface="Roboto Condensed Italics"/>
              </a:rPr>
              <a:t>chiếu, sinh --&gt; </a:t>
            </a:r>
            <a:r>
              <a:rPr lang="en-US" sz="3500">
                <a:solidFill>
                  <a:srgbClr val="22170B"/>
                </a:solidFill>
                <a:latin typeface="Roboto Condensed"/>
              </a:rPr>
              <a:t> gợi sự vận động của cảnh vật.</a:t>
            </a:r>
          </a:p>
        </p:txBody>
      </p:sp>
      <p:sp>
        <p:nvSpPr>
          <p:cNvPr id="12" name="Freeform 12"/>
          <p:cNvSpPr/>
          <p:nvPr/>
        </p:nvSpPr>
        <p:spPr>
          <a:xfrm>
            <a:off x="-3090978" y="8263578"/>
            <a:ext cx="5081751" cy="1435595"/>
          </a:xfrm>
          <a:custGeom>
            <a:avLst/>
            <a:gdLst/>
            <a:ahLst/>
            <a:cxnLst/>
            <a:rect l="l" t="t" r="r" b="b"/>
            <a:pathLst>
              <a:path w="5081751" h="1435595">
                <a:moveTo>
                  <a:pt x="0" y="0"/>
                </a:moveTo>
                <a:lnTo>
                  <a:pt x="5081751" y="0"/>
                </a:lnTo>
                <a:lnTo>
                  <a:pt x="5081751" y="1435594"/>
                </a:lnTo>
                <a:lnTo>
                  <a:pt x="0" y="1435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13" name="Group 13"/>
          <p:cNvGrpSpPr/>
          <p:nvPr/>
        </p:nvGrpSpPr>
        <p:grpSpPr>
          <a:xfrm>
            <a:off x="2155556" y="7111068"/>
            <a:ext cx="11735855" cy="2940564"/>
            <a:chOff x="0" y="0"/>
            <a:chExt cx="15647807" cy="3920751"/>
          </a:xfrm>
        </p:grpSpPr>
        <p:sp>
          <p:nvSpPr>
            <p:cNvPr id="14" name="Freeform 14"/>
            <p:cNvSpPr/>
            <p:nvPr/>
          </p:nvSpPr>
          <p:spPr>
            <a:xfrm>
              <a:off x="0" y="0"/>
              <a:ext cx="15647736" cy="3920754"/>
            </a:xfrm>
            <a:custGeom>
              <a:avLst/>
              <a:gdLst/>
              <a:ahLst/>
              <a:cxnLst/>
              <a:rect l="l" t="t" r="r" b="b"/>
              <a:pathLst>
                <a:path w="15647736" h="3920754">
                  <a:moveTo>
                    <a:pt x="0" y="0"/>
                  </a:moveTo>
                  <a:lnTo>
                    <a:pt x="15647736" y="0"/>
                  </a:lnTo>
                  <a:lnTo>
                    <a:pt x="15647736" y="3920754"/>
                  </a:lnTo>
                  <a:lnTo>
                    <a:pt x="0" y="3920754"/>
                  </a:lnTo>
                  <a:close/>
                </a:path>
              </a:pathLst>
            </a:custGeom>
            <a:solidFill>
              <a:srgbClr val="EDE1D8">
                <a:alpha val="83922"/>
              </a:srgbClr>
            </a:solidFill>
          </p:spPr>
          <p:txBody>
            <a:bodyPr/>
            <a:lstStyle/>
            <a:p>
              <a:endParaRPr lang="en-GB"/>
            </a:p>
          </p:txBody>
        </p:sp>
      </p:grpSp>
      <p:sp>
        <p:nvSpPr>
          <p:cNvPr id="15" name="TextBox 15"/>
          <p:cNvSpPr txBox="1"/>
          <p:nvPr/>
        </p:nvSpPr>
        <p:spPr>
          <a:xfrm>
            <a:off x="2356926" y="7292043"/>
            <a:ext cx="11242706" cy="2759589"/>
          </a:xfrm>
          <a:prstGeom prst="rect">
            <a:avLst/>
          </a:prstGeom>
        </p:spPr>
        <p:txBody>
          <a:bodyPr lIns="0" tIns="0" rIns="0" bIns="0" rtlCol="0" anchor="t">
            <a:spAutoFit/>
          </a:bodyPr>
          <a:lstStyle/>
          <a:p>
            <a:pPr algn="just">
              <a:lnSpc>
                <a:spcPts val="4384"/>
              </a:lnSpc>
            </a:pPr>
            <a:r>
              <a:rPr lang="en-US" sz="3200">
                <a:solidFill>
                  <a:srgbClr val="000000"/>
                </a:solidFill>
                <a:latin typeface="Roboto Condensed"/>
              </a:rPr>
              <a:t>Hương Lô là ngọn núi của dãy Lư Sơn, nơi ngọn thác đang đổ xuống. Ở câu thơ này, Lí Bạch không chỉ tả, mà điều cốt yếu là ông muốn </a:t>
            </a:r>
            <a:r>
              <a:rPr lang="en-US" sz="3200">
                <a:solidFill>
                  <a:srgbClr val="000000"/>
                </a:solidFill>
                <a:latin typeface="Roboto Condensed Bold"/>
              </a:rPr>
              <a:t>gợi mở tầm cao vũ trụ của ngọn thác.</a:t>
            </a:r>
          </a:p>
          <a:p>
            <a:pPr algn="just">
              <a:lnSpc>
                <a:spcPts val="4384"/>
              </a:lnSpc>
            </a:pPr>
            <a:r>
              <a:rPr lang="en-US" sz="3200">
                <a:solidFill>
                  <a:srgbClr val="000000"/>
                </a:solidFill>
                <a:latin typeface="Roboto Condensed"/>
              </a:rPr>
              <a:t> Câu thơ cũng mở ra </a:t>
            </a:r>
            <a:r>
              <a:rPr lang="en-US" sz="3200">
                <a:solidFill>
                  <a:srgbClr val="000000"/>
                </a:solidFill>
                <a:latin typeface="Roboto Condensed Bold Italics"/>
              </a:rPr>
              <a:t>cảnh sắc thiên nhiên huyền ảo, vận động không ngừng.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1000"/>
                                        <p:tgtEl>
                                          <p:spTgt spid="11">
                                            <p:txEl>
                                              <p:pRg st="3" end="3"/>
                                            </p:txEl>
                                          </p:spTgt>
                                        </p:tgtEl>
                                      </p:cBhvr>
                                    </p:animEffect>
                                    <p:anim calcmode="lin" valueType="num">
                                      <p:cBhvr>
                                        <p:cTn id="2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944" b="-236005"/>
            </a:stretch>
          </a:blipFill>
        </p:spPr>
        <p:txBody>
          <a:bodyPr/>
          <a:lstStyle/>
          <a:p>
            <a:endParaRPr lang="en-GB"/>
          </a:p>
        </p:txBody>
      </p:sp>
      <p:sp>
        <p:nvSpPr>
          <p:cNvPr id="3" name="Freeform 3"/>
          <p:cNvSpPr/>
          <p:nvPr/>
        </p:nvSpPr>
        <p:spPr>
          <a:xfrm>
            <a:off x="14306526" y="-481673"/>
            <a:ext cx="3981474" cy="12046622"/>
          </a:xfrm>
          <a:custGeom>
            <a:avLst/>
            <a:gdLst/>
            <a:ahLst/>
            <a:cxnLst/>
            <a:rect l="l" t="t" r="r" b="b"/>
            <a:pathLst>
              <a:path w="3981474" h="12046622">
                <a:moveTo>
                  <a:pt x="0" y="0"/>
                </a:moveTo>
                <a:lnTo>
                  <a:pt x="3981474" y="0"/>
                </a:lnTo>
                <a:lnTo>
                  <a:pt x="3981474" y="12046622"/>
                </a:lnTo>
                <a:lnTo>
                  <a:pt x="0" y="12046622"/>
                </a:lnTo>
                <a:lnTo>
                  <a:pt x="0" y="0"/>
                </a:lnTo>
                <a:close/>
              </a:path>
            </a:pathLst>
          </a:custGeom>
          <a:blipFill>
            <a:blip r:embed="rId4"/>
            <a:stretch>
              <a:fillRect l="-34546" r="-25837"/>
            </a:stretch>
          </a:blipFill>
        </p:spPr>
        <p:txBody>
          <a:bodyPr/>
          <a:lstStyle/>
          <a:p>
            <a:endParaRPr lang="en-GB"/>
          </a:p>
        </p:txBody>
      </p:sp>
      <p:sp>
        <p:nvSpPr>
          <p:cNvPr id="4" name="Freeform 4"/>
          <p:cNvSpPr/>
          <p:nvPr/>
        </p:nvSpPr>
        <p:spPr>
          <a:xfrm>
            <a:off x="5038063" y="442019"/>
            <a:ext cx="1225444" cy="1173363"/>
          </a:xfrm>
          <a:custGeom>
            <a:avLst/>
            <a:gdLst/>
            <a:ahLst/>
            <a:cxnLst/>
            <a:rect l="l" t="t" r="r" b="b"/>
            <a:pathLst>
              <a:path w="1225444" h="1173363">
                <a:moveTo>
                  <a:pt x="0" y="0"/>
                </a:moveTo>
                <a:lnTo>
                  <a:pt x="1225444" y="0"/>
                </a:lnTo>
                <a:lnTo>
                  <a:pt x="1225444" y="1173362"/>
                </a:lnTo>
                <a:lnTo>
                  <a:pt x="0" y="1173362"/>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2590800" y="1381810"/>
            <a:ext cx="9583272" cy="1345242"/>
            <a:chOff x="-16965" y="0"/>
            <a:chExt cx="12777696" cy="1793655"/>
          </a:xfrm>
        </p:grpSpPr>
        <p:grpSp>
          <p:nvGrpSpPr>
            <p:cNvPr id="6" name="Group 6"/>
            <p:cNvGrpSpPr/>
            <p:nvPr/>
          </p:nvGrpSpPr>
          <p:grpSpPr>
            <a:xfrm>
              <a:off x="151711" y="0"/>
              <a:ext cx="12609020" cy="1725993"/>
              <a:chOff x="0" y="0"/>
              <a:chExt cx="2373127" cy="324847"/>
            </a:xfrm>
          </p:grpSpPr>
          <p:sp>
            <p:nvSpPr>
              <p:cNvPr id="7" name="Freeform 7"/>
              <p:cNvSpPr/>
              <p:nvPr/>
            </p:nvSpPr>
            <p:spPr>
              <a:xfrm>
                <a:off x="0" y="0"/>
                <a:ext cx="2373126" cy="324847"/>
              </a:xfrm>
              <a:custGeom>
                <a:avLst/>
                <a:gdLst/>
                <a:ahLst/>
                <a:cxnLst/>
                <a:rect l="l" t="t" r="r" b="b"/>
                <a:pathLst>
                  <a:path w="2373126" h="324847">
                    <a:moveTo>
                      <a:pt x="36205" y="0"/>
                    </a:moveTo>
                    <a:lnTo>
                      <a:pt x="2336922" y="0"/>
                    </a:lnTo>
                    <a:cubicBezTo>
                      <a:pt x="2346524" y="0"/>
                      <a:pt x="2355733" y="3814"/>
                      <a:pt x="2362522" y="10604"/>
                    </a:cubicBezTo>
                    <a:cubicBezTo>
                      <a:pt x="2369312" y="17394"/>
                      <a:pt x="2373126" y="26603"/>
                      <a:pt x="2373126" y="36205"/>
                    </a:cubicBezTo>
                    <a:lnTo>
                      <a:pt x="2373126" y="288642"/>
                    </a:lnTo>
                    <a:cubicBezTo>
                      <a:pt x="2373126" y="298244"/>
                      <a:pt x="2369312" y="307453"/>
                      <a:pt x="2362522" y="314243"/>
                    </a:cubicBezTo>
                    <a:cubicBezTo>
                      <a:pt x="2355733" y="321032"/>
                      <a:pt x="2346524" y="324847"/>
                      <a:pt x="2336922" y="324847"/>
                    </a:cubicBezTo>
                    <a:lnTo>
                      <a:pt x="36205" y="324847"/>
                    </a:lnTo>
                    <a:cubicBezTo>
                      <a:pt x="26603" y="324847"/>
                      <a:pt x="17394" y="321032"/>
                      <a:pt x="10604" y="314243"/>
                    </a:cubicBezTo>
                    <a:cubicBezTo>
                      <a:pt x="3814" y="307453"/>
                      <a:pt x="0" y="298244"/>
                      <a:pt x="0" y="288642"/>
                    </a:cubicBezTo>
                    <a:lnTo>
                      <a:pt x="0" y="36205"/>
                    </a:lnTo>
                    <a:cubicBezTo>
                      <a:pt x="0" y="26603"/>
                      <a:pt x="3814" y="17394"/>
                      <a:pt x="10604" y="10604"/>
                    </a:cubicBezTo>
                    <a:cubicBezTo>
                      <a:pt x="17394" y="3814"/>
                      <a:pt x="26603" y="0"/>
                      <a:pt x="36205" y="0"/>
                    </a:cubicBezTo>
                    <a:close/>
                  </a:path>
                </a:pathLst>
              </a:custGeom>
              <a:solidFill>
                <a:srgbClr val="FFFFFF">
                  <a:alpha val="60784"/>
                </a:srgbClr>
              </a:solidFill>
            </p:spPr>
            <p:txBody>
              <a:bodyPr/>
              <a:lstStyle/>
              <a:p>
                <a:endParaRPr lang="en-GB"/>
              </a:p>
            </p:txBody>
          </p:sp>
          <p:sp>
            <p:nvSpPr>
              <p:cNvPr id="8" name="TextBox 8"/>
              <p:cNvSpPr txBox="1"/>
              <p:nvPr/>
            </p:nvSpPr>
            <p:spPr>
              <a:xfrm>
                <a:off x="0" y="-47625"/>
                <a:ext cx="2373127" cy="372472"/>
              </a:xfrm>
              <a:prstGeom prst="rect">
                <a:avLst/>
              </a:prstGeom>
            </p:spPr>
            <p:txBody>
              <a:bodyPr lIns="50800" tIns="50800" rIns="50800" bIns="50800" rtlCol="0" anchor="ctr"/>
              <a:lstStyle/>
              <a:p>
                <a:pPr algn="ctr">
                  <a:lnSpc>
                    <a:spcPts val="2660"/>
                  </a:lnSpc>
                </a:pPr>
                <a:endParaRPr/>
              </a:p>
            </p:txBody>
          </p:sp>
        </p:grpSp>
        <p:sp>
          <p:nvSpPr>
            <p:cNvPr id="9" name="TextBox 9"/>
            <p:cNvSpPr txBox="1"/>
            <p:nvPr/>
          </p:nvSpPr>
          <p:spPr>
            <a:xfrm>
              <a:off x="-16965" y="443587"/>
              <a:ext cx="12760731" cy="1350068"/>
            </a:xfrm>
            <a:prstGeom prst="rect">
              <a:avLst/>
            </a:prstGeom>
          </p:spPr>
          <p:txBody>
            <a:bodyPr lIns="0" tIns="0" rIns="0" bIns="0" rtlCol="0" anchor="t">
              <a:spAutoFit/>
            </a:bodyPr>
            <a:lstStyle/>
            <a:p>
              <a:pPr algn="ctr">
                <a:lnSpc>
                  <a:spcPts val="7682"/>
                </a:lnSpc>
              </a:pPr>
              <a:r>
                <a:rPr lang="en-US" sz="6402">
                  <a:solidFill>
                    <a:srgbClr val="22170B"/>
                  </a:solidFill>
                  <a:latin typeface="#9Slide06 ThuPhap Thien An"/>
                </a:rPr>
                <a:t>Chân dung thi sĩ</a:t>
              </a:r>
            </a:p>
          </p:txBody>
        </p:sp>
      </p:grpSp>
      <p:sp>
        <p:nvSpPr>
          <p:cNvPr id="10" name="Freeform 10"/>
          <p:cNvSpPr/>
          <p:nvPr/>
        </p:nvSpPr>
        <p:spPr>
          <a:xfrm>
            <a:off x="1546380" y="3498735"/>
            <a:ext cx="12090690" cy="5759565"/>
          </a:xfrm>
          <a:custGeom>
            <a:avLst/>
            <a:gdLst/>
            <a:ahLst/>
            <a:cxnLst/>
            <a:rect l="l" t="t" r="r" b="b"/>
            <a:pathLst>
              <a:path w="12090690" h="5759565">
                <a:moveTo>
                  <a:pt x="0" y="0"/>
                </a:moveTo>
                <a:lnTo>
                  <a:pt x="12090690" y="0"/>
                </a:lnTo>
                <a:lnTo>
                  <a:pt x="12090690" y="5759565"/>
                </a:lnTo>
                <a:lnTo>
                  <a:pt x="0" y="57595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7764896" y="4083258"/>
            <a:ext cx="5523270"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a:rPr>
              <a:t>Tự: </a:t>
            </a:r>
            <a:r>
              <a:rPr lang="en-US" sz="3500">
                <a:solidFill>
                  <a:srgbClr val="000000"/>
                </a:solidFill>
                <a:latin typeface="Roboto Condensed Bold Italics"/>
              </a:rPr>
              <a:t>Tử Mĩ</a:t>
            </a:r>
          </a:p>
        </p:txBody>
      </p:sp>
      <p:sp>
        <p:nvSpPr>
          <p:cNvPr id="12" name="TextBox 12"/>
          <p:cNvSpPr txBox="1"/>
          <p:nvPr/>
        </p:nvSpPr>
        <p:spPr>
          <a:xfrm>
            <a:off x="7764896" y="6144170"/>
            <a:ext cx="5523270"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a:rPr>
              <a:t>Mệnh danh: </a:t>
            </a:r>
            <a:r>
              <a:rPr lang="en-US" sz="3500">
                <a:solidFill>
                  <a:srgbClr val="000000"/>
                </a:solidFill>
                <a:latin typeface="Roboto Condensed Bold Italics"/>
              </a:rPr>
              <a:t>Thi Thánh</a:t>
            </a:r>
          </a:p>
        </p:txBody>
      </p:sp>
      <p:sp>
        <p:nvSpPr>
          <p:cNvPr id="13" name="TextBox 13"/>
          <p:cNvSpPr txBox="1"/>
          <p:nvPr/>
        </p:nvSpPr>
        <p:spPr>
          <a:xfrm>
            <a:off x="7764896" y="7761254"/>
            <a:ext cx="5523270"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Tác giả của </a:t>
            </a:r>
            <a:r>
              <a:rPr lang="en-US" sz="3500">
                <a:solidFill>
                  <a:srgbClr val="000000"/>
                </a:solidFill>
                <a:latin typeface="Roboto Condensed Bold Italics"/>
              </a:rPr>
              <a:t>Bài ca nhà tranh bị gió thu phá</a:t>
            </a:r>
          </a:p>
        </p:txBody>
      </p:sp>
      <p:sp>
        <p:nvSpPr>
          <p:cNvPr id="14" name="TextBox 14"/>
          <p:cNvSpPr txBox="1"/>
          <p:nvPr/>
        </p:nvSpPr>
        <p:spPr>
          <a:xfrm>
            <a:off x="886453" y="5530014"/>
            <a:ext cx="6705272" cy="1529303"/>
          </a:xfrm>
          <a:prstGeom prst="rect">
            <a:avLst/>
          </a:prstGeom>
        </p:spPr>
        <p:txBody>
          <a:bodyPr lIns="0" tIns="0" rIns="0" bIns="0" rtlCol="0" anchor="t">
            <a:spAutoFit/>
          </a:bodyPr>
          <a:lstStyle/>
          <a:p>
            <a:pPr algn="ctr">
              <a:lnSpc>
                <a:spcPts val="10695"/>
              </a:lnSpc>
            </a:pPr>
            <a:r>
              <a:rPr lang="en-US" sz="8912" spc="42">
                <a:solidFill>
                  <a:srgbClr val="22170B"/>
                </a:solidFill>
                <a:latin typeface="#9Slide05 Braxton Regular"/>
              </a:rPr>
              <a:t>Đỗ Phủ</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grpSp>
        <p:nvGrpSpPr>
          <p:cNvPr id="4" name="Group 4"/>
          <p:cNvGrpSpPr/>
          <p:nvPr/>
        </p:nvGrpSpPr>
        <p:grpSpPr>
          <a:xfrm>
            <a:off x="248182" y="1907135"/>
            <a:ext cx="3027491" cy="1062994"/>
            <a:chOff x="0" y="0"/>
            <a:chExt cx="4036654" cy="1417325"/>
          </a:xfrm>
        </p:grpSpPr>
        <p:sp>
          <p:nvSpPr>
            <p:cNvPr id="5" name="Freeform 5"/>
            <p:cNvSpPr/>
            <p:nvPr/>
          </p:nvSpPr>
          <p:spPr>
            <a:xfrm>
              <a:off x="0" y="0"/>
              <a:ext cx="4036658" cy="1417313"/>
            </a:xfrm>
            <a:custGeom>
              <a:avLst/>
              <a:gdLst/>
              <a:ahLst/>
              <a:cxnLst/>
              <a:rect l="l" t="t" r="r" b="b"/>
              <a:pathLst>
                <a:path w="4036658" h="1417313">
                  <a:moveTo>
                    <a:pt x="0" y="708674"/>
                  </a:moveTo>
                  <a:cubicBezTo>
                    <a:pt x="0" y="317284"/>
                    <a:pt x="903600" y="0"/>
                    <a:pt x="2018328" y="0"/>
                  </a:cubicBezTo>
                  <a:cubicBezTo>
                    <a:pt x="3133057" y="0"/>
                    <a:pt x="4036658" y="317284"/>
                    <a:pt x="4036658" y="708674"/>
                  </a:cubicBezTo>
                  <a:cubicBezTo>
                    <a:pt x="4036658" y="1100063"/>
                    <a:pt x="3133057" y="1417313"/>
                    <a:pt x="2018328" y="1417313"/>
                  </a:cubicBezTo>
                  <a:cubicBezTo>
                    <a:pt x="903600" y="1417313"/>
                    <a:pt x="0" y="1100064"/>
                    <a:pt x="0" y="708674"/>
                  </a:cubicBezTo>
                  <a:close/>
                </a:path>
              </a:pathLst>
            </a:custGeom>
            <a:solidFill>
              <a:srgbClr val="EFE3DB">
                <a:alpha val="81961"/>
              </a:srgbClr>
            </a:solidFill>
          </p:spPr>
          <p:txBody>
            <a:bodyPr/>
            <a:lstStyle/>
            <a:p>
              <a:endParaRPr lang="en-GB"/>
            </a:p>
          </p:txBody>
        </p:sp>
        <p:sp>
          <p:nvSpPr>
            <p:cNvPr id="6" name="TextBox 6"/>
            <p:cNvSpPr txBox="1"/>
            <p:nvPr/>
          </p:nvSpPr>
          <p:spPr>
            <a:xfrm>
              <a:off x="0" y="0"/>
              <a:ext cx="4036654" cy="1417325"/>
            </a:xfrm>
            <a:prstGeom prst="rect">
              <a:avLst/>
            </a:prstGeom>
          </p:spPr>
          <p:txBody>
            <a:bodyPr lIns="50800" tIns="50800" rIns="50800" bIns="50800" rtlCol="0" anchor="ctr"/>
            <a:lstStyle/>
            <a:p>
              <a:pPr marL="690882" lvl="1" indent="-345441">
                <a:lnSpc>
                  <a:spcPts val="3840"/>
                </a:lnSpc>
                <a:buFont typeface="Arial"/>
                <a:buChar char="•"/>
              </a:pPr>
              <a:r>
                <a:rPr lang="en-US" sz="3200">
                  <a:solidFill>
                    <a:srgbClr val="000000">
                      <a:alpha val="81961"/>
                    </a:srgbClr>
                  </a:solidFill>
                  <a:latin typeface="#9Slide05 Dear Saturday"/>
                </a:rPr>
                <a:t>Câu thơ 2</a:t>
              </a:r>
            </a:p>
          </p:txBody>
        </p:sp>
      </p:grpSp>
      <p:grpSp>
        <p:nvGrpSpPr>
          <p:cNvPr id="8" name="Group 8"/>
          <p:cNvGrpSpPr/>
          <p:nvPr/>
        </p:nvGrpSpPr>
        <p:grpSpPr>
          <a:xfrm>
            <a:off x="979457" y="3452462"/>
            <a:ext cx="6167304" cy="3751030"/>
            <a:chOff x="0" y="0"/>
            <a:chExt cx="1624311" cy="987926"/>
          </a:xfrm>
        </p:grpSpPr>
        <p:sp>
          <p:nvSpPr>
            <p:cNvPr id="9" name="Freeform 9"/>
            <p:cNvSpPr/>
            <p:nvPr/>
          </p:nvSpPr>
          <p:spPr>
            <a:xfrm>
              <a:off x="0" y="0"/>
              <a:ext cx="1624311" cy="987926"/>
            </a:xfrm>
            <a:custGeom>
              <a:avLst/>
              <a:gdLst/>
              <a:ahLst/>
              <a:cxnLst/>
              <a:rect l="l" t="t" r="r" b="b"/>
              <a:pathLst>
                <a:path w="1624311" h="987926">
                  <a:moveTo>
                    <a:pt x="64021" y="0"/>
                  </a:moveTo>
                  <a:lnTo>
                    <a:pt x="1560289" y="0"/>
                  </a:lnTo>
                  <a:cubicBezTo>
                    <a:pt x="1595647" y="0"/>
                    <a:pt x="1624311" y="28663"/>
                    <a:pt x="1624311" y="64021"/>
                  </a:cubicBezTo>
                  <a:lnTo>
                    <a:pt x="1624311" y="923904"/>
                  </a:lnTo>
                  <a:cubicBezTo>
                    <a:pt x="1624311" y="959262"/>
                    <a:pt x="1595647" y="987926"/>
                    <a:pt x="1560289" y="987926"/>
                  </a:cubicBezTo>
                  <a:lnTo>
                    <a:pt x="64021" y="987926"/>
                  </a:lnTo>
                  <a:cubicBezTo>
                    <a:pt x="28663" y="987926"/>
                    <a:pt x="0" y="959262"/>
                    <a:pt x="0" y="923904"/>
                  </a:cubicBezTo>
                  <a:lnTo>
                    <a:pt x="0" y="64021"/>
                  </a:lnTo>
                  <a:cubicBezTo>
                    <a:pt x="0" y="28663"/>
                    <a:pt x="28663" y="0"/>
                    <a:pt x="64021" y="0"/>
                  </a:cubicBezTo>
                  <a:close/>
                </a:path>
              </a:pathLst>
            </a:custGeom>
            <a:solidFill>
              <a:srgbClr val="DAC69F"/>
            </a:solidFill>
          </p:spPr>
          <p:txBody>
            <a:bodyPr/>
            <a:lstStyle/>
            <a:p>
              <a:endParaRPr lang="en-GB"/>
            </a:p>
          </p:txBody>
        </p:sp>
        <p:sp>
          <p:nvSpPr>
            <p:cNvPr id="10" name="TextBox 10"/>
            <p:cNvSpPr txBox="1"/>
            <p:nvPr/>
          </p:nvSpPr>
          <p:spPr>
            <a:xfrm>
              <a:off x="0" y="-47625"/>
              <a:ext cx="1624311" cy="1035551"/>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440012" y="3860331"/>
            <a:ext cx="6766025" cy="4977242"/>
            <a:chOff x="0" y="0"/>
            <a:chExt cx="1781998" cy="1310878"/>
          </a:xfrm>
        </p:grpSpPr>
        <p:sp>
          <p:nvSpPr>
            <p:cNvPr id="12" name="Freeform 12"/>
            <p:cNvSpPr/>
            <p:nvPr/>
          </p:nvSpPr>
          <p:spPr>
            <a:xfrm>
              <a:off x="0" y="0"/>
              <a:ext cx="1781998" cy="1310878"/>
            </a:xfrm>
            <a:custGeom>
              <a:avLst/>
              <a:gdLst/>
              <a:ahLst/>
              <a:cxnLst/>
              <a:rect l="l" t="t" r="r" b="b"/>
              <a:pathLst>
                <a:path w="1781998" h="1310878">
                  <a:moveTo>
                    <a:pt x="58356" y="0"/>
                  </a:moveTo>
                  <a:lnTo>
                    <a:pt x="1723642" y="0"/>
                  </a:lnTo>
                  <a:cubicBezTo>
                    <a:pt x="1755872" y="0"/>
                    <a:pt x="1781998" y="26127"/>
                    <a:pt x="1781998" y="58356"/>
                  </a:cubicBezTo>
                  <a:lnTo>
                    <a:pt x="1781998" y="1252522"/>
                  </a:lnTo>
                  <a:cubicBezTo>
                    <a:pt x="1781998" y="1267999"/>
                    <a:pt x="1775850" y="1282843"/>
                    <a:pt x="1764906" y="1293786"/>
                  </a:cubicBezTo>
                  <a:cubicBezTo>
                    <a:pt x="1753963" y="1304730"/>
                    <a:pt x="1739119" y="1310878"/>
                    <a:pt x="1723642" y="1310878"/>
                  </a:cubicBezTo>
                  <a:lnTo>
                    <a:pt x="58356" y="1310878"/>
                  </a:lnTo>
                  <a:cubicBezTo>
                    <a:pt x="26127" y="1310878"/>
                    <a:pt x="0" y="1284752"/>
                    <a:pt x="0" y="1252522"/>
                  </a:cubicBezTo>
                  <a:lnTo>
                    <a:pt x="0" y="58356"/>
                  </a:lnTo>
                  <a:cubicBezTo>
                    <a:pt x="0" y="42879"/>
                    <a:pt x="6148" y="28036"/>
                    <a:pt x="17092" y="17092"/>
                  </a:cubicBezTo>
                  <a:cubicBezTo>
                    <a:pt x="28036" y="6148"/>
                    <a:pt x="42879" y="0"/>
                    <a:pt x="58356" y="0"/>
                  </a:cubicBezTo>
                  <a:close/>
                </a:path>
              </a:pathLst>
            </a:custGeom>
            <a:solidFill>
              <a:srgbClr val="C8AC6B">
                <a:alpha val="57647"/>
              </a:srgbClr>
            </a:solidFill>
          </p:spPr>
          <p:txBody>
            <a:bodyPr/>
            <a:lstStyle/>
            <a:p>
              <a:endParaRPr lang="en-GB"/>
            </a:p>
          </p:txBody>
        </p:sp>
        <p:sp>
          <p:nvSpPr>
            <p:cNvPr id="13" name="TextBox 13"/>
            <p:cNvSpPr txBox="1"/>
            <p:nvPr/>
          </p:nvSpPr>
          <p:spPr>
            <a:xfrm>
              <a:off x="0" y="-47625"/>
              <a:ext cx="1781998" cy="135850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79457" y="4135646"/>
            <a:ext cx="5571858" cy="2327513"/>
          </a:xfrm>
          <a:prstGeom prst="rect">
            <a:avLst/>
          </a:prstGeom>
        </p:spPr>
        <p:txBody>
          <a:bodyPr lIns="0" tIns="0" rIns="0" bIns="0" rtlCol="0" anchor="t">
            <a:spAutoFit/>
          </a:bodyPr>
          <a:lstStyle/>
          <a:p>
            <a:pPr marL="755651" lvl="1" indent="-377825" algn="just">
              <a:lnSpc>
                <a:spcPts val="4620"/>
              </a:lnSpc>
              <a:buFont typeface="Arial"/>
              <a:buChar char="•"/>
            </a:pPr>
            <a:r>
              <a:rPr lang="en-US" sz="3500">
                <a:solidFill>
                  <a:srgbClr val="22170B"/>
                </a:solidFill>
                <a:latin typeface="Roboto Condensed"/>
              </a:rPr>
              <a:t>nhà thơ bắt đầu miêu tả trực tiếp thác nước: </a:t>
            </a:r>
            <a:r>
              <a:rPr lang="en-US" sz="3500">
                <a:solidFill>
                  <a:srgbClr val="22170B"/>
                </a:solidFill>
                <a:latin typeface="Roboto Condensed Italics"/>
              </a:rPr>
              <a:t>Xa nhìn dòng thác treo trên dòng sông phía trước. </a:t>
            </a:r>
          </a:p>
        </p:txBody>
      </p:sp>
      <p:sp>
        <p:nvSpPr>
          <p:cNvPr id="15" name="TextBox 15"/>
          <p:cNvSpPr txBox="1"/>
          <p:nvPr/>
        </p:nvSpPr>
        <p:spPr>
          <a:xfrm>
            <a:off x="7146761" y="3803181"/>
            <a:ext cx="6753806" cy="4595118"/>
          </a:xfrm>
          <a:prstGeom prst="rect">
            <a:avLst/>
          </a:prstGeom>
        </p:spPr>
        <p:txBody>
          <a:bodyPr lIns="0" tIns="0" rIns="0" bIns="0" rtlCol="0" anchor="t">
            <a:spAutoFit/>
          </a:bodyPr>
          <a:lstStyle/>
          <a:p>
            <a:pPr algn="just">
              <a:lnSpc>
                <a:spcPts val="4620"/>
              </a:lnSpc>
            </a:pPr>
            <a:endParaRPr/>
          </a:p>
          <a:p>
            <a:pPr marL="755651" lvl="1" indent="-377825" algn="just">
              <a:lnSpc>
                <a:spcPts val="5355"/>
              </a:lnSpc>
              <a:buFont typeface="Arial"/>
              <a:buChar char="•"/>
            </a:pPr>
            <a:r>
              <a:rPr lang="en-US" sz="3500">
                <a:solidFill>
                  <a:srgbClr val="22170B"/>
                </a:solidFill>
                <a:latin typeface="Roboto Condensed Bold Italics"/>
              </a:rPr>
              <a:t>quải:</a:t>
            </a:r>
            <a:r>
              <a:rPr lang="en-US" sz="3500">
                <a:solidFill>
                  <a:srgbClr val="22170B"/>
                </a:solidFill>
                <a:latin typeface="Roboto Condensed"/>
              </a:rPr>
              <a:t> treo là một từ ngữ độc đáo. Với độ cao của ngọn núi, thác nước chảy rất mạnh nhưng trông từ xa, nó dường như không chảy mà giống như dải lụa được treo trước dòng sông.</a:t>
            </a:r>
          </a:p>
        </p:txBody>
      </p:sp>
      <p:sp>
        <p:nvSpPr>
          <p:cNvPr id="16" name="TextBox 16"/>
          <p:cNvSpPr txBox="1"/>
          <p:nvPr/>
        </p:nvSpPr>
        <p:spPr>
          <a:xfrm>
            <a:off x="4256060" y="2174419"/>
            <a:ext cx="7924808" cy="882463"/>
          </a:xfrm>
          <a:prstGeom prst="rect">
            <a:avLst/>
          </a:prstGeom>
        </p:spPr>
        <p:txBody>
          <a:bodyPr lIns="0" tIns="0" rIns="0" bIns="0" rtlCol="0" anchor="t">
            <a:spAutoFit/>
          </a:bodyPr>
          <a:lstStyle/>
          <a:p>
            <a:pPr algn="just">
              <a:lnSpc>
                <a:spcPts val="7618"/>
              </a:lnSpc>
            </a:pPr>
            <a:r>
              <a:rPr lang="en-US" sz="3809">
                <a:solidFill>
                  <a:srgbClr val="000000"/>
                </a:solidFill>
                <a:latin typeface="#9Slide05 Dear Saturday"/>
              </a:rPr>
              <a:t>Dao khan bộc bố quải tiền xuyên.</a:t>
            </a:r>
          </a:p>
        </p:txBody>
      </p:sp>
      <p:sp>
        <p:nvSpPr>
          <p:cNvPr id="19" name="TextBox 19"/>
          <p:cNvSpPr txBox="1"/>
          <p:nvPr/>
        </p:nvSpPr>
        <p:spPr>
          <a:xfrm>
            <a:off x="1386330" y="1479145"/>
            <a:ext cx="13244133" cy="600026"/>
          </a:xfrm>
          <a:prstGeom prst="rect">
            <a:avLst/>
          </a:prstGeom>
        </p:spPr>
        <p:txBody>
          <a:bodyPr lIns="0" tIns="0" rIns="0" bIns="0" rtlCol="0" anchor="t">
            <a:spAutoFit/>
          </a:bodyPr>
          <a:lstStyle/>
          <a:p>
            <a:pPr algn="ctr">
              <a:lnSpc>
                <a:spcPts val="4799"/>
              </a:lnSpc>
            </a:pPr>
            <a:r>
              <a:rPr lang="en-US" sz="3999">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4205551" y="-1208052"/>
            <a:ext cx="11183761" cy="4473505"/>
          </a:xfrm>
          <a:custGeom>
            <a:avLst/>
            <a:gdLst/>
            <a:ahLst/>
            <a:cxnLst/>
            <a:rect l="l" t="t" r="r" b="b"/>
            <a:pathLst>
              <a:path w="11183761" h="4473505">
                <a:moveTo>
                  <a:pt x="0" y="0"/>
                </a:moveTo>
                <a:lnTo>
                  <a:pt x="11183761" y="0"/>
                </a:lnTo>
                <a:lnTo>
                  <a:pt x="11183761" y="4473504"/>
                </a:lnTo>
                <a:lnTo>
                  <a:pt x="0" y="4473504"/>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48182" y="1907135"/>
            <a:ext cx="3027491" cy="1062994"/>
            <a:chOff x="0" y="0"/>
            <a:chExt cx="4036654" cy="1417325"/>
          </a:xfrm>
        </p:grpSpPr>
        <p:sp>
          <p:nvSpPr>
            <p:cNvPr id="5" name="Freeform 5"/>
            <p:cNvSpPr/>
            <p:nvPr/>
          </p:nvSpPr>
          <p:spPr>
            <a:xfrm>
              <a:off x="0" y="0"/>
              <a:ext cx="4036658" cy="1417313"/>
            </a:xfrm>
            <a:custGeom>
              <a:avLst/>
              <a:gdLst/>
              <a:ahLst/>
              <a:cxnLst/>
              <a:rect l="l" t="t" r="r" b="b"/>
              <a:pathLst>
                <a:path w="4036658" h="1417313">
                  <a:moveTo>
                    <a:pt x="0" y="708674"/>
                  </a:moveTo>
                  <a:cubicBezTo>
                    <a:pt x="0" y="317284"/>
                    <a:pt x="903600" y="0"/>
                    <a:pt x="2018328" y="0"/>
                  </a:cubicBezTo>
                  <a:cubicBezTo>
                    <a:pt x="3133057" y="0"/>
                    <a:pt x="4036658" y="317284"/>
                    <a:pt x="4036658" y="708674"/>
                  </a:cubicBezTo>
                  <a:cubicBezTo>
                    <a:pt x="4036658" y="1100063"/>
                    <a:pt x="3133057" y="1417313"/>
                    <a:pt x="2018328" y="1417313"/>
                  </a:cubicBezTo>
                  <a:cubicBezTo>
                    <a:pt x="903600" y="1417313"/>
                    <a:pt x="0" y="1100064"/>
                    <a:pt x="0" y="708674"/>
                  </a:cubicBezTo>
                  <a:close/>
                </a:path>
              </a:pathLst>
            </a:custGeom>
            <a:solidFill>
              <a:srgbClr val="EFE3DB">
                <a:alpha val="81961"/>
              </a:srgbClr>
            </a:solidFill>
          </p:spPr>
          <p:txBody>
            <a:bodyPr/>
            <a:lstStyle/>
            <a:p>
              <a:endParaRPr lang="en-GB"/>
            </a:p>
          </p:txBody>
        </p:sp>
        <p:sp>
          <p:nvSpPr>
            <p:cNvPr id="6" name="TextBox 6"/>
            <p:cNvSpPr txBox="1"/>
            <p:nvPr/>
          </p:nvSpPr>
          <p:spPr>
            <a:xfrm>
              <a:off x="0" y="0"/>
              <a:ext cx="4036654" cy="1417325"/>
            </a:xfrm>
            <a:prstGeom prst="rect">
              <a:avLst/>
            </a:prstGeom>
          </p:spPr>
          <p:txBody>
            <a:bodyPr lIns="50800" tIns="50800" rIns="50800" bIns="50800" rtlCol="0" anchor="ctr"/>
            <a:lstStyle/>
            <a:p>
              <a:pPr marL="690882" lvl="1" indent="-345441">
                <a:lnSpc>
                  <a:spcPts val="3840"/>
                </a:lnSpc>
                <a:buFont typeface="Arial"/>
                <a:buChar char="•"/>
              </a:pPr>
              <a:r>
                <a:rPr lang="en-US" sz="3200">
                  <a:solidFill>
                    <a:srgbClr val="000000">
                      <a:alpha val="81961"/>
                    </a:srgbClr>
                  </a:solidFill>
                  <a:latin typeface="#9Slide05 Dear Saturday"/>
                </a:rPr>
                <a:t>Câu thơ 3</a:t>
              </a:r>
            </a:p>
          </p:txBody>
        </p:sp>
      </p:grpSp>
      <p:sp>
        <p:nvSpPr>
          <p:cNvPr id="7" name="Freeform 7"/>
          <p:cNvSpPr/>
          <p:nvPr/>
        </p:nvSpPr>
        <p:spPr>
          <a:xfrm flipH="1">
            <a:off x="-288247" y="5115416"/>
            <a:ext cx="14782531" cy="10901084"/>
          </a:xfrm>
          <a:custGeom>
            <a:avLst/>
            <a:gdLst/>
            <a:ahLst/>
            <a:cxnLst/>
            <a:rect l="l" t="t" r="r" b="b"/>
            <a:pathLst>
              <a:path w="14782531" h="10901084">
                <a:moveTo>
                  <a:pt x="14782531" y="0"/>
                </a:moveTo>
                <a:lnTo>
                  <a:pt x="0" y="0"/>
                </a:lnTo>
                <a:lnTo>
                  <a:pt x="0" y="10901084"/>
                </a:lnTo>
                <a:lnTo>
                  <a:pt x="14782531" y="10901084"/>
                </a:lnTo>
                <a:lnTo>
                  <a:pt x="14782531" y="0"/>
                </a:lnTo>
                <a:close/>
              </a:path>
            </a:pathLst>
          </a:custGeom>
          <a:blipFill>
            <a:blip r:embed="rId4"/>
            <a:stretch>
              <a:fillRect/>
            </a:stretch>
          </a:blipFill>
        </p:spPr>
        <p:txBody>
          <a:bodyPr/>
          <a:lstStyle/>
          <a:p>
            <a:endParaRPr lang="en-GB"/>
          </a:p>
        </p:txBody>
      </p:sp>
      <p:sp>
        <p:nvSpPr>
          <p:cNvPr id="8" name="TextBox 8"/>
          <p:cNvSpPr txBox="1"/>
          <p:nvPr/>
        </p:nvSpPr>
        <p:spPr>
          <a:xfrm>
            <a:off x="873047" y="4546131"/>
            <a:ext cx="13165357" cy="2643505"/>
          </a:xfrm>
          <a:prstGeom prst="rect">
            <a:avLst/>
          </a:prstGeom>
        </p:spPr>
        <p:txBody>
          <a:bodyPr lIns="0" tIns="0" rIns="0" bIns="0" rtlCol="0" anchor="t">
            <a:spAutoFit/>
          </a:bodyPr>
          <a:lstStyle/>
          <a:p>
            <a:pPr marL="755651" lvl="1" indent="-377825" algn="just">
              <a:lnSpc>
                <a:spcPts val="5285"/>
              </a:lnSpc>
              <a:buFont typeface="Arial"/>
              <a:buChar char="•"/>
            </a:pPr>
            <a:r>
              <a:rPr lang="en-US" sz="3500">
                <a:solidFill>
                  <a:srgbClr val="22170B"/>
                </a:solidFill>
                <a:latin typeface="Roboto Condensed Bold Italics"/>
              </a:rPr>
              <a:t>phi lưu</a:t>
            </a:r>
            <a:r>
              <a:rPr lang="en-US" sz="3500">
                <a:solidFill>
                  <a:srgbClr val="22170B"/>
                </a:solidFill>
                <a:latin typeface="Roboto Condensed"/>
              </a:rPr>
              <a:t> (chảy như bay); </a:t>
            </a:r>
            <a:r>
              <a:rPr lang="en-US" sz="3500">
                <a:solidFill>
                  <a:srgbClr val="22170B"/>
                </a:solidFill>
                <a:latin typeface="Roboto Condensed Bold Italics"/>
              </a:rPr>
              <a:t>trực há</a:t>
            </a:r>
            <a:r>
              <a:rPr lang="en-US" sz="3500">
                <a:solidFill>
                  <a:srgbClr val="22170B"/>
                </a:solidFill>
                <a:latin typeface="Roboto Condensed"/>
              </a:rPr>
              <a:t> (đổ thẳng xuống): khắc họa sự hoành tráng, kì vĩ của thác nước và tốc độ chảy như bay của dòng nước</a:t>
            </a:r>
          </a:p>
          <a:p>
            <a:pPr marL="755651" lvl="1" indent="-377825" algn="just">
              <a:lnSpc>
                <a:spcPts val="5285"/>
              </a:lnSpc>
              <a:buFont typeface="Arial"/>
              <a:buChar char="•"/>
            </a:pPr>
            <a:r>
              <a:rPr lang="en-US" sz="3500">
                <a:solidFill>
                  <a:srgbClr val="22170B"/>
                </a:solidFill>
                <a:latin typeface="Roboto Condensed Bold Italics"/>
              </a:rPr>
              <a:t>tam thiên xích</a:t>
            </a:r>
            <a:r>
              <a:rPr lang="en-US" sz="3500">
                <a:solidFill>
                  <a:srgbClr val="22170B"/>
                </a:solidFill>
                <a:latin typeface="Roboto Condensed"/>
              </a:rPr>
              <a:t>: cường điệu, ước lệ nhằm tạo độ cao kì vĩ như nối liền trời và đất của thác nước</a:t>
            </a:r>
          </a:p>
        </p:txBody>
      </p:sp>
      <p:sp>
        <p:nvSpPr>
          <p:cNvPr id="9" name="TextBox 9"/>
          <p:cNvSpPr txBox="1"/>
          <p:nvPr/>
        </p:nvSpPr>
        <p:spPr>
          <a:xfrm>
            <a:off x="3909814" y="2802651"/>
            <a:ext cx="7924808" cy="882463"/>
          </a:xfrm>
          <a:prstGeom prst="rect">
            <a:avLst/>
          </a:prstGeom>
        </p:spPr>
        <p:txBody>
          <a:bodyPr lIns="0" tIns="0" rIns="0" bIns="0" rtlCol="0" anchor="t">
            <a:spAutoFit/>
          </a:bodyPr>
          <a:lstStyle/>
          <a:p>
            <a:pPr algn="just">
              <a:lnSpc>
                <a:spcPts val="7618"/>
              </a:lnSpc>
            </a:pPr>
            <a:r>
              <a:rPr lang="en-US" sz="3809">
                <a:solidFill>
                  <a:srgbClr val="000000"/>
                </a:solidFill>
                <a:latin typeface="#9Slide05 Dear Saturday"/>
              </a:rPr>
              <a:t>Phi lưu trực há tam thiên xích,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4494284" y="0"/>
            <a:ext cx="3793716" cy="10287000"/>
          </a:xfrm>
          <a:custGeom>
            <a:avLst/>
            <a:gdLst/>
            <a:ahLst/>
            <a:cxnLst/>
            <a:rect l="l" t="t" r="r" b="b"/>
            <a:pathLst>
              <a:path w="3793716" h="10287000">
                <a:moveTo>
                  <a:pt x="0" y="0"/>
                </a:moveTo>
                <a:lnTo>
                  <a:pt x="3793716" y="0"/>
                </a:lnTo>
                <a:lnTo>
                  <a:pt x="3793716" y="10287000"/>
                </a:lnTo>
                <a:lnTo>
                  <a:pt x="0" y="10287000"/>
                </a:lnTo>
                <a:lnTo>
                  <a:pt x="0" y="0"/>
                </a:lnTo>
                <a:close/>
              </a:path>
            </a:pathLst>
          </a:custGeom>
          <a:blipFill>
            <a:blip r:embed="rId2"/>
            <a:stretch>
              <a:fillRect l="-36126"/>
            </a:stretch>
          </a:blipFill>
        </p:spPr>
        <p:txBody>
          <a:bodyPr/>
          <a:lstStyle/>
          <a:p>
            <a:endParaRPr lang="en-GB"/>
          </a:p>
        </p:txBody>
      </p:sp>
      <p:sp>
        <p:nvSpPr>
          <p:cNvPr id="3" name="Freeform 3"/>
          <p:cNvSpPr/>
          <p:nvPr/>
        </p:nvSpPr>
        <p:spPr>
          <a:xfrm rot="374613">
            <a:off x="-4205551" y="-1208052"/>
            <a:ext cx="11183761" cy="4473505"/>
          </a:xfrm>
          <a:custGeom>
            <a:avLst/>
            <a:gdLst/>
            <a:ahLst/>
            <a:cxnLst/>
            <a:rect l="l" t="t" r="r" b="b"/>
            <a:pathLst>
              <a:path w="11183761" h="4473505">
                <a:moveTo>
                  <a:pt x="0" y="0"/>
                </a:moveTo>
                <a:lnTo>
                  <a:pt x="11183761" y="0"/>
                </a:lnTo>
                <a:lnTo>
                  <a:pt x="11183761" y="4473504"/>
                </a:lnTo>
                <a:lnTo>
                  <a:pt x="0" y="4473504"/>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48182" y="1907135"/>
            <a:ext cx="3027491" cy="1082269"/>
            <a:chOff x="0" y="0"/>
            <a:chExt cx="4036654" cy="1443025"/>
          </a:xfrm>
        </p:grpSpPr>
        <p:sp>
          <p:nvSpPr>
            <p:cNvPr id="5" name="Freeform 5"/>
            <p:cNvSpPr/>
            <p:nvPr/>
          </p:nvSpPr>
          <p:spPr>
            <a:xfrm>
              <a:off x="0" y="0"/>
              <a:ext cx="4036658" cy="1443013"/>
            </a:xfrm>
            <a:custGeom>
              <a:avLst/>
              <a:gdLst/>
              <a:ahLst/>
              <a:cxnLst/>
              <a:rect l="l" t="t" r="r" b="b"/>
              <a:pathLst>
                <a:path w="4036658" h="1443013">
                  <a:moveTo>
                    <a:pt x="0" y="721524"/>
                  </a:moveTo>
                  <a:cubicBezTo>
                    <a:pt x="0" y="323037"/>
                    <a:pt x="903600" y="0"/>
                    <a:pt x="2018328" y="0"/>
                  </a:cubicBezTo>
                  <a:cubicBezTo>
                    <a:pt x="3133057" y="0"/>
                    <a:pt x="4036658" y="323037"/>
                    <a:pt x="4036658" y="721524"/>
                  </a:cubicBezTo>
                  <a:cubicBezTo>
                    <a:pt x="4036658" y="1120011"/>
                    <a:pt x="3133057" y="1443013"/>
                    <a:pt x="2018328" y="1443013"/>
                  </a:cubicBezTo>
                  <a:cubicBezTo>
                    <a:pt x="903600" y="1443013"/>
                    <a:pt x="0" y="1120011"/>
                    <a:pt x="0" y="721524"/>
                  </a:cubicBezTo>
                  <a:close/>
                </a:path>
              </a:pathLst>
            </a:custGeom>
            <a:solidFill>
              <a:srgbClr val="EFE3DB">
                <a:alpha val="81961"/>
              </a:srgbClr>
            </a:solidFill>
          </p:spPr>
          <p:txBody>
            <a:bodyPr/>
            <a:lstStyle/>
            <a:p>
              <a:endParaRPr lang="en-GB"/>
            </a:p>
          </p:txBody>
        </p:sp>
        <p:sp>
          <p:nvSpPr>
            <p:cNvPr id="6" name="TextBox 6"/>
            <p:cNvSpPr txBox="1"/>
            <p:nvPr/>
          </p:nvSpPr>
          <p:spPr>
            <a:xfrm>
              <a:off x="0" y="0"/>
              <a:ext cx="4036654" cy="1443025"/>
            </a:xfrm>
            <a:prstGeom prst="rect">
              <a:avLst/>
            </a:prstGeom>
          </p:spPr>
          <p:txBody>
            <a:bodyPr lIns="50800" tIns="50800" rIns="50800" bIns="50800" rtlCol="0" anchor="ctr"/>
            <a:lstStyle/>
            <a:p>
              <a:pPr marL="777240" lvl="1" indent="-388620">
                <a:lnSpc>
                  <a:spcPts val="4320"/>
                </a:lnSpc>
                <a:buFont typeface="Arial"/>
                <a:buChar char="•"/>
              </a:pPr>
              <a:r>
                <a:rPr lang="en-US" sz="3600">
                  <a:solidFill>
                    <a:srgbClr val="000000">
                      <a:alpha val="81961"/>
                    </a:srgbClr>
                  </a:solidFill>
                  <a:latin typeface="#9Slide05 Dear Saturday"/>
                </a:rPr>
                <a:t>Câu thơ 4</a:t>
              </a:r>
            </a:p>
          </p:txBody>
        </p:sp>
      </p:grpSp>
      <p:sp>
        <p:nvSpPr>
          <p:cNvPr id="7" name="Freeform 7"/>
          <p:cNvSpPr/>
          <p:nvPr/>
        </p:nvSpPr>
        <p:spPr>
          <a:xfrm flipH="1">
            <a:off x="-288247" y="5115416"/>
            <a:ext cx="14782531" cy="10901084"/>
          </a:xfrm>
          <a:custGeom>
            <a:avLst/>
            <a:gdLst/>
            <a:ahLst/>
            <a:cxnLst/>
            <a:rect l="l" t="t" r="r" b="b"/>
            <a:pathLst>
              <a:path w="14782531" h="10901084">
                <a:moveTo>
                  <a:pt x="14782531" y="0"/>
                </a:moveTo>
                <a:lnTo>
                  <a:pt x="0" y="0"/>
                </a:lnTo>
                <a:lnTo>
                  <a:pt x="0" y="10901084"/>
                </a:lnTo>
                <a:lnTo>
                  <a:pt x="14782531" y="10901084"/>
                </a:lnTo>
                <a:lnTo>
                  <a:pt x="14782531" y="0"/>
                </a:lnTo>
                <a:close/>
              </a:path>
            </a:pathLst>
          </a:custGeom>
          <a:blipFill>
            <a:blip r:embed="rId4"/>
            <a:stretch>
              <a:fillRect/>
            </a:stretch>
          </a:blipFill>
        </p:spPr>
        <p:txBody>
          <a:bodyPr/>
          <a:lstStyle/>
          <a:p>
            <a:endParaRPr lang="en-GB"/>
          </a:p>
        </p:txBody>
      </p:sp>
      <p:grpSp>
        <p:nvGrpSpPr>
          <p:cNvPr id="8" name="Group 8"/>
          <p:cNvGrpSpPr/>
          <p:nvPr/>
        </p:nvGrpSpPr>
        <p:grpSpPr>
          <a:xfrm>
            <a:off x="873047" y="4088931"/>
            <a:ext cx="13107028" cy="4420395"/>
            <a:chOff x="0" y="0"/>
            <a:chExt cx="3452057" cy="1164219"/>
          </a:xfrm>
        </p:grpSpPr>
        <p:sp>
          <p:nvSpPr>
            <p:cNvPr id="9" name="Freeform 9"/>
            <p:cNvSpPr/>
            <p:nvPr/>
          </p:nvSpPr>
          <p:spPr>
            <a:xfrm>
              <a:off x="0" y="0"/>
              <a:ext cx="3452057" cy="1164219"/>
            </a:xfrm>
            <a:custGeom>
              <a:avLst/>
              <a:gdLst/>
              <a:ahLst/>
              <a:cxnLst/>
              <a:rect l="l" t="t" r="r" b="b"/>
              <a:pathLst>
                <a:path w="3452057" h="1164219">
                  <a:moveTo>
                    <a:pt x="30124" y="0"/>
                  </a:moveTo>
                  <a:lnTo>
                    <a:pt x="3421933" y="0"/>
                  </a:lnTo>
                  <a:cubicBezTo>
                    <a:pt x="3438570" y="0"/>
                    <a:pt x="3452057" y="13487"/>
                    <a:pt x="3452057" y="30124"/>
                  </a:cubicBezTo>
                  <a:lnTo>
                    <a:pt x="3452057" y="1134095"/>
                  </a:lnTo>
                  <a:cubicBezTo>
                    <a:pt x="3452057" y="1150732"/>
                    <a:pt x="3438570" y="1164219"/>
                    <a:pt x="3421933" y="1164219"/>
                  </a:cubicBezTo>
                  <a:lnTo>
                    <a:pt x="30124" y="1164219"/>
                  </a:lnTo>
                  <a:cubicBezTo>
                    <a:pt x="13487" y="1164219"/>
                    <a:pt x="0" y="1150732"/>
                    <a:pt x="0" y="1134095"/>
                  </a:cubicBezTo>
                  <a:lnTo>
                    <a:pt x="0" y="30124"/>
                  </a:lnTo>
                  <a:cubicBezTo>
                    <a:pt x="0" y="13487"/>
                    <a:pt x="13487" y="0"/>
                    <a:pt x="30124" y="0"/>
                  </a:cubicBezTo>
                  <a:close/>
                </a:path>
              </a:pathLst>
            </a:custGeom>
            <a:solidFill>
              <a:srgbClr val="EDE1D8">
                <a:alpha val="67843"/>
              </a:srgbClr>
            </a:solidFill>
          </p:spPr>
          <p:txBody>
            <a:bodyPr/>
            <a:lstStyle/>
            <a:p>
              <a:endParaRPr lang="en-GB"/>
            </a:p>
          </p:txBody>
        </p:sp>
        <p:sp>
          <p:nvSpPr>
            <p:cNvPr id="10" name="TextBox 10"/>
            <p:cNvSpPr txBox="1"/>
            <p:nvPr/>
          </p:nvSpPr>
          <p:spPr>
            <a:xfrm>
              <a:off x="0" y="-47625"/>
              <a:ext cx="3452057" cy="121184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1028700" y="4541387"/>
            <a:ext cx="12744629" cy="2816861"/>
          </a:xfrm>
          <a:prstGeom prst="rect">
            <a:avLst/>
          </a:prstGeom>
        </p:spPr>
        <p:txBody>
          <a:bodyPr lIns="0" tIns="0" rIns="0" bIns="0" rtlCol="0" anchor="t">
            <a:spAutoFit/>
          </a:bodyPr>
          <a:lstStyle/>
          <a:p>
            <a:pPr marL="798829" lvl="1" indent="-399415" algn="just">
              <a:lnSpc>
                <a:spcPts val="5586"/>
              </a:lnSpc>
              <a:buFont typeface="Arial"/>
              <a:buChar char="•"/>
            </a:pPr>
            <a:r>
              <a:rPr lang="en-US" sz="3699">
                <a:solidFill>
                  <a:srgbClr val="22170B"/>
                </a:solidFill>
                <a:latin typeface="Roboto Condensed Bold"/>
              </a:rPr>
              <a:t>Nghệ thuật:</a:t>
            </a:r>
            <a:r>
              <a:rPr lang="en-US" sz="3699">
                <a:solidFill>
                  <a:srgbClr val="22170B"/>
                </a:solidFill>
                <a:latin typeface="Roboto Condensed"/>
              </a:rPr>
              <a:t> cường điệu, phóng đại: </a:t>
            </a:r>
            <a:r>
              <a:rPr lang="en-US" sz="3699">
                <a:solidFill>
                  <a:srgbClr val="22170B"/>
                </a:solidFill>
                <a:latin typeface="Roboto Condensed Italics"/>
              </a:rPr>
              <a:t>dải ngân hà tuột khỏi mây</a:t>
            </a:r>
          </a:p>
          <a:p>
            <a:pPr marL="798829" lvl="1" indent="-399415" algn="just">
              <a:lnSpc>
                <a:spcPts val="5586"/>
              </a:lnSpc>
              <a:buFont typeface="Arial"/>
              <a:buChar char="•"/>
            </a:pPr>
            <a:r>
              <a:rPr lang="en-US" sz="3699">
                <a:solidFill>
                  <a:srgbClr val="22170B"/>
                </a:solidFill>
                <a:latin typeface="Roboto Condensed"/>
              </a:rPr>
              <a:t>Câu thơ cuối thể hiện sức tưởng tượng độc đáo của nhà thơ: ngỡ thác nước là dải ngân hà rơi xuống từ chín tầng mây. </a:t>
            </a:r>
          </a:p>
          <a:p>
            <a:pPr algn="just">
              <a:lnSpc>
                <a:spcPts val="5586"/>
              </a:lnSpc>
            </a:pPr>
            <a:r>
              <a:rPr lang="en-US" sz="3699">
                <a:solidFill>
                  <a:srgbClr val="22170B"/>
                </a:solidFill>
                <a:ea typeface="Roboto Condensed"/>
                <a:sym typeface="Wingdings" panose="05000000000000000000" pitchFamily="2" charset="2"/>
              </a:rPr>
              <a:t></a:t>
            </a:r>
            <a:r>
              <a:rPr lang="en-US" sz="3699">
                <a:solidFill>
                  <a:srgbClr val="22170B"/>
                </a:solidFill>
                <a:ea typeface="Roboto Condensed"/>
              </a:rPr>
              <a:t> </a:t>
            </a:r>
            <a:r>
              <a:rPr lang="en-US" sz="3699">
                <a:solidFill>
                  <a:srgbClr val="22170B"/>
                </a:solidFill>
                <a:latin typeface="Roboto Condensed Bold Italics"/>
              </a:rPr>
              <a:t>Diễn tả vẻ đẹp tráng lệ nhưng cũng rất chân thực của dòng thác.</a:t>
            </a:r>
          </a:p>
        </p:txBody>
      </p:sp>
      <p:sp>
        <p:nvSpPr>
          <p:cNvPr id="12" name="TextBox 12"/>
          <p:cNvSpPr txBox="1"/>
          <p:nvPr/>
        </p:nvSpPr>
        <p:spPr>
          <a:xfrm>
            <a:off x="3909814" y="2802651"/>
            <a:ext cx="7924808" cy="882463"/>
          </a:xfrm>
          <a:prstGeom prst="rect">
            <a:avLst/>
          </a:prstGeom>
        </p:spPr>
        <p:txBody>
          <a:bodyPr lIns="0" tIns="0" rIns="0" bIns="0" rtlCol="0" anchor="t">
            <a:spAutoFit/>
          </a:bodyPr>
          <a:lstStyle/>
          <a:p>
            <a:pPr algn="just">
              <a:lnSpc>
                <a:spcPts val="7618"/>
              </a:lnSpc>
            </a:pPr>
            <a:r>
              <a:rPr lang="en-US" sz="3809">
                <a:solidFill>
                  <a:srgbClr val="000000"/>
                </a:solidFill>
                <a:latin typeface="#9Slide05 Dear Saturday"/>
              </a:rPr>
              <a:t>Nghi thị Ngân Hà lạc cửu thiên</a:t>
            </a:r>
          </a:p>
        </p:txBody>
      </p:sp>
      <p:sp>
        <p:nvSpPr>
          <p:cNvPr id="15" name="TextBox 15"/>
          <p:cNvSpPr txBox="1"/>
          <p:nvPr/>
        </p:nvSpPr>
        <p:spPr>
          <a:xfrm>
            <a:off x="1028700" y="1307110"/>
            <a:ext cx="13244133" cy="600026"/>
          </a:xfrm>
          <a:prstGeom prst="rect">
            <a:avLst/>
          </a:prstGeom>
        </p:spPr>
        <p:txBody>
          <a:bodyPr lIns="0" tIns="0" rIns="0" bIns="0" rtlCol="0" anchor="t">
            <a:spAutoFit/>
          </a:bodyPr>
          <a:lstStyle/>
          <a:p>
            <a:pPr algn="ctr">
              <a:lnSpc>
                <a:spcPts val="4799"/>
              </a:lnSpc>
            </a:pPr>
            <a:r>
              <a:rPr lang="en-US" sz="3999">
                <a:solidFill>
                  <a:srgbClr val="000000"/>
                </a:solidFill>
                <a:latin typeface="Roboto Condensed Bold"/>
              </a:rPr>
              <a:t>c. Cảm xúc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318" t="-47660" b="-293509"/>
            </a:stretch>
          </a:blipFill>
        </p:spPr>
        <p:txBody>
          <a:bodyPr/>
          <a:lstStyle/>
          <a:p>
            <a:endParaRPr lang="en-GB"/>
          </a:p>
        </p:txBody>
      </p:sp>
      <p:grpSp>
        <p:nvGrpSpPr>
          <p:cNvPr id="3" name="Group 3"/>
          <p:cNvGrpSpPr/>
          <p:nvPr/>
        </p:nvGrpSpPr>
        <p:grpSpPr>
          <a:xfrm>
            <a:off x="736849" y="3314727"/>
            <a:ext cx="16079507" cy="7277089"/>
            <a:chOff x="0" y="0"/>
            <a:chExt cx="1668405" cy="755069"/>
          </a:xfrm>
        </p:grpSpPr>
        <p:sp>
          <p:nvSpPr>
            <p:cNvPr id="4" name="Freeform 4"/>
            <p:cNvSpPr/>
            <p:nvPr/>
          </p:nvSpPr>
          <p:spPr>
            <a:xfrm>
              <a:off x="0" y="0"/>
              <a:ext cx="1668417" cy="755069"/>
            </a:xfrm>
            <a:custGeom>
              <a:avLst/>
              <a:gdLst/>
              <a:ahLst/>
              <a:cxnLst/>
              <a:rect l="l" t="t" r="r" b="b"/>
              <a:pathLst>
                <a:path w="1668417" h="755069">
                  <a:moveTo>
                    <a:pt x="1371400" y="0"/>
                  </a:moveTo>
                  <a:lnTo>
                    <a:pt x="282407" y="0"/>
                  </a:lnTo>
                  <a:cubicBezTo>
                    <a:pt x="126426" y="0"/>
                    <a:pt x="0" y="123512"/>
                    <a:pt x="0" y="299754"/>
                  </a:cubicBezTo>
                  <a:cubicBezTo>
                    <a:pt x="0" y="430038"/>
                    <a:pt x="66279" y="525178"/>
                    <a:pt x="162037" y="569320"/>
                  </a:cubicBezTo>
                  <a:lnTo>
                    <a:pt x="162037" y="755069"/>
                  </a:lnTo>
                  <a:lnTo>
                    <a:pt x="353844" y="595601"/>
                  </a:lnTo>
                  <a:lnTo>
                    <a:pt x="1371400" y="595601"/>
                  </a:lnTo>
                  <a:cubicBezTo>
                    <a:pt x="1541968" y="595601"/>
                    <a:pt x="1668405" y="472089"/>
                    <a:pt x="1668405" y="299737"/>
                  </a:cubicBezTo>
                  <a:cubicBezTo>
                    <a:pt x="1668417" y="123512"/>
                    <a:pt x="1541968" y="0"/>
                    <a:pt x="1371400" y="0"/>
                  </a:cubicBezTo>
                  <a:close/>
                </a:path>
              </a:pathLst>
            </a:custGeom>
            <a:solidFill>
              <a:srgbClr val="FEFFFE">
                <a:alpha val="93725"/>
              </a:srgbClr>
            </a:solidFill>
          </p:spPr>
          <p:txBody>
            <a:bodyPr/>
            <a:lstStyle/>
            <a:p>
              <a:endParaRPr lang="en-GB"/>
            </a:p>
          </p:txBody>
        </p:sp>
        <p:sp>
          <p:nvSpPr>
            <p:cNvPr id="5" name="TextBox 5"/>
            <p:cNvSpPr txBox="1"/>
            <p:nvPr/>
          </p:nvSpPr>
          <p:spPr>
            <a:xfrm>
              <a:off x="0" y="-9525"/>
              <a:ext cx="1668405" cy="57409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670963" y="3676386"/>
            <a:ext cx="13628005" cy="5109210"/>
          </a:xfrm>
          <a:prstGeom prst="rect">
            <a:avLst/>
          </a:prstGeom>
        </p:spPr>
        <p:txBody>
          <a:bodyPr lIns="0" tIns="0" rIns="0" bIns="0" rtlCol="0" anchor="t">
            <a:spAutoFit/>
          </a:bodyPr>
          <a:lstStyle/>
          <a:p>
            <a:pPr marL="971550" lvl="1" indent="-485775" algn="just">
              <a:lnSpc>
                <a:spcPts val="6795"/>
              </a:lnSpc>
              <a:buFont typeface="Arial"/>
              <a:buChar char="•"/>
            </a:pPr>
            <a:r>
              <a:rPr lang="en-US" sz="4500">
                <a:solidFill>
                  <a:srgbClr val="22170B"/>
                </a:solidFill>
                <a:latin typeface="Roboto Condensed"/>
              </a:rPr>
              <a:t>Cả bài thơ là một bức tranh tuyệt vời về thác nước núi Lư. Từ góc độ quan sát của mình, Lý Bạch đã sáng tạo nên một tác phẩm nghệ thuật ca ngợi vẻ đẹp kì vĩ của thiên nhiên trong mối quan hệ với con người. </a:t>
            </a:r>
          </a:p>
          <a:p>
            <a:pPr marL="971550" lvl="1" indent="-485775" algn="just">
              <a:lnSpc>
                <a:spcPts val="6795"/>
              </a:lnSpc>
              <a:buFont typeface="Arial"/>
              <a:buChar char="•"/>
            </a:pPr>
            <a:r>
              <a:rPr lang="en-US" sz="4500">
                <a:solidFill>
                  <a:srgbClr val="22170B"/>
                </a:solidFill>
                <a:latin typeface="Roboto Condensed"/>
              </a:rPr>
              <a:t>Tư thế của con người: </a:t>
            </a:r>
            <a:r>
              <a:rPr lang="en-US" sz="4500" b="1">
                <a:solidFill>
                  <a:srgbClr val="22170B"/>
                </a:solidFill>
                <a:latin typeface="Roboto Condensed"/>
              </a:rPr>
              <a:t>hào sảng, tự tin như đang làm chủ cả vũ trụ bao la.</a:t>
            </a:r>
          </a:p>
        </p:txBody>
      </p:sp>
      <p:sp>
        <p:nvSpPr>
          <p:cNvPr id="7" name="TextBox 7"/>
          <p:cNvSpPr txBox="1"/>
          <p:nvPr/>
        </p:nvSpPr>
        <p:spPr>
          <a:xfrm>
            <a:off x="7264238" y="942975"/>
            <a:ext cx="9995062" cy="1321409"/>
          </a:xfrm>
          <a:prstGeom prst="rect">
            <a:avLst/>
          </a:prstGeom>
        </p:spPr>
        <p:txBody>
          <a:bodyPr lIns="0" tIns="0" rIns="0" bIns="0" rtlCol="0" anchor="t">
            <a:spAutoFit/>
          </a:bodyPr>
          <a:lstStyle/>
          <a:p>
            <a:pPr algn="ctr">
              <a:lnSpc>
                <a:spcPts val="9730"/>
              </a:lnSpc>
            </a:pPr>
            <a:r>
              <a:rPr lang="en-US" sz="8108" spc="38">
                <a:solidFill>
                  <a:srgbClr val="22170B"/>
                </a:solidFill>
                <a:latin typeface="#9Slide06 ThuPhap Thien An"/>
              </a:rPr>
              <a:t>Xa ngắm thác núi Lư</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318" t="-47660" b="-293509"/>
            </a:stretch>
          </a:blipFill>
        </p:spPr>
        <p:txBody>
          <a:bodyPr/>
          <a:lstStyle/>
          <a:p>
            <a:endParaRPr lang="en-GB"/>
          </a:p>
        </p:txBody>
      </p:sp>
      <p:sp>
        <p:nvSpPr>
          <p:cNvPr id="3" name="Freeform 3"/>
          <p:cNvSpPr/>
          <p:nvPr/>
        </p:nvSpPr>
        <p:spPr>
          <a:xfrm>
            <a:off x="9144000" y="2171700"/>
            <a:ext cx="8115300" cy="8115300"/>
          </a:xfrm>
          <a:custGeom>
            <a:avLst/>
            <a:gdLst/>
            <a:ahLst/>
            <a:cxnLst/>
            <a:rect l="l" t="t" r="r" b="b"/>
            <a:pathLst>
              <a:path w="8115300" h="8115300">
                <a:moveTo>
                  <a:pt x="0" y="0"/>
                </a:moveTo>
                <a:lnTo>
                  <a:pt x="8115300" y="0"/>
                </a:lnTo>
                <a:lnTo>
                  <a:pt x="8115300" y="8115300"/>
                </a:lnTo>
                <a:lnTo>
                  <a:pt x="0" y="8115300"/>
                </a:lnTo>
                <a:lnTo>
                  <a:pt x="0" y="0"/>
                </a:lnTo>
                <a:close/>
              </a:path>
            </a:pathLst>
          </a:custGeom>
          <a:blipFill>
            <a:blip r:embed="rId3">
              <a:alphaModFix amt="85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4210451" y="1078494"/>
            <a:ext cx="10591926" cy="712642"/>
          </a:xfrm>
          <a:prstGeom prst="rect">
            <a:avLst/>
          </a:prstGeom>
        </p:spPr>
        <p:txBody>
          <a:bodyPr lIns="0" tIns="0" rIns="0" bIns="0" rtlCol="0" anchor="t">
            <a:spAutoFit/>
          </a:bodyPr>
          <a:lstStyle/>
          <a:p>
            <a:pPr algn="ctr">
              <a:lnSpc>
                <a:spcPts val="5643"/>
              </a:lnSpc>
            </a:pPr>
            <a:r>
              <a:rPr lang="en-US" sz="4703">
                <a:solidFill>
                  <a:srgbClr val="000000"/>
                </a:solidFill>
                <a:latin typeface="Roboto Condensed Bold"/>
              </a:rPr>
              <a:t>d. Đề tài, chủ đề, bài học</a:t>
            </a:r>
          </a:p>
        </p:txBody>
      </p:sp>
      <p:grpSp>
        <p:nvGrpSpPr>
          <p:cNvPr id="7" name="Group 7"/>
          <p:cNvGrpSpPr/>
          <p:nvPr/>
        </p:nvGrpSpPr>
        <p:grpSpPr>
          <a:xfrm>
            <a:off x="698151" y="2591233"/>
            <a:ext cx="7991169" cy="6447024"/>
            <a:chOff x="0" y="0"/>
            <a:chExt cx="10654892" cy="8596032"/>
          </a:xfrm>
        </p:grpSpPr>
        <p:sp>
          <p:nvSpPr>
            <p:cNvPr id="8" name="Freeform 8"/>
            <p:cNvSpPr/>
            <p:nvPr/>
          </p:nvSpPr>
          <p:spPr>
            <a:xfrm>
              <a:off x="0" y="0"/>
              <a:ext cx="10654892" cy="8596032"/>
            </a:xfrm>
            <a:custGeom>
              <a:avLst/>
              <a:gdLst/>
              <a:ahLst/>
              <a:cxnLst/>
              <a:rect l="l" t="t" r="r" b="b"/>
              <a:pathLst>
                <a:path w="10654892" h="8596032">
                  <a:moveTo>
                    <a:pt x="0" y="0"/>
                  </a:moveTo>
                  <a:lnTo>
                    <a:pt x="10654892" y="0"/>
                  </a:lnTo>
                  <a:lnTo>
                    <a:pt x="10654892" y="8596032"/>
                  </a:lnTo>
                  <a:lnTo>
                    <a:pt x="0" y="8596032"/>
                  </a:lnTo>
                  <a:lnTo>
                    <a:pt x="0" y="0"/>
                  </a:lnTo>
                  <a:close/>
                </a:path>
              </a:pathLst>
            </a:custGeom>
            <a:blipFill>
              <a:blip r:embed="rId5">
                <a:extLst>
                  <a:ext uri="{96DAC541-7B7A-43D3-8B79-37D633B846F1}">
                    <asvg:svgBlip xmlns:asvg="http://schemas.microsoft.com/office/drawing/2016/SVG/main" r:embed="rId6"/>
                  </a:ext>
                </a:extLst>
              </a:blip>
              <a:stretch>
                <a:fillRect l="-139" r="-139"/>
              </a:stretch>
            </a:blipFill>
          </p:spPr>
          <p:txBody>
            <a:bodyPr/>
            <a:lstStyle/>
            <a:p>
              <a:endParaRPr lang="en-GB"/>
            </a:p>
          </p:txBody>
        </p:sp>
        <p:sp>
          <p:nvSpPr>
            <p:cNvPr id="9" name="TextBox 9"/>
            <p:cNvSpPr txBox="1"/>
            <p:nvPr/>
          </p:nvSpPr>
          <p:spPr>
            <a:xfrm>
              <a:off x="1041542" y="2247240"/>
              <a:ext cx="8571808" cy="3977727"/>
            </a:xfrm>
            <a:prstGeom prst="rect">
              <a:avLst/>
            </a:prstGeom>
          </p:spPr>
          <p:txBody>
            <a:bodyPr lIns="0" tIns="0" rIns="0" bIns="0" rtlCol="0" anchor="t">
              <a:spAutoFit/>
            </a:bodyPr>
            <a:lstStyle/>
            <a:p>
              <a:pPr marL="864113" lvl="1" indent="-432056" algn="just">
                <a:lnSpc>
                  <a:spcPts val="6043"/>
                </a:lnSpc>
                <a:buFont typeface="Arial"/>
                <a:buChar char="•"/>
              </a:pPr>
              <a:r>
                <a:rPr lang="en-US" sz="4002">
                  <a:solidFill>
                    <a:srgbClr val="22170B"/>
                  </a:solidFill>
                  <a:latin typeface="Roboto Condensed Bold Italics"/>
                </a:rPr>
                <a:t> Đề tài:</a:t>
              </a:r>
              <a:r>
                <a:rPr lang="en-US" sz="4002">
                  <a:solidFill>
                    <a:srgbClr val="22170B"/>
                  </a:solidFill>
                  <a:latin typeface="Roboto Condensed"/>
                </a:rPr>
                <a:t> thiên nhiên</a:t>
              </a:r>
            </a:p>
            <a:p>
              <a:pPr marL="864113" lvl="1" indent="-432056" algn="just">
                <a:lnSpc>
                  <a:spcPts val="6043"/>
                </a:lnSpc>
                <a:buFont typeface="Arial"/>
                <a:buChar char="•"/>
              </a:pPr>
              <a:r>
                <a:rPr lang="en-US" sz="4002">
                  <a:solidFill>
                    <a:srgbClr val="22170B"/>
                  </a:solidFill>
                  <a:latin typeface="Roboto Condensed Bold Italics"/>
                </a:rPr>
                <a:t>Chủ đề: </a:t>
              </a:r>
              <a:r>
                <a:rPr lang="en-US" sz="4002">
                  <a:solidFill>
                    <a:srgbClr val="22170B"/>
                  </a:solidFill>
                  <a:latin typeface="Roboto Condensed"/>
                </a:rPr>
                <a:t>Ca ngợi vẻ đẹp của thiên nhiên, từ đó gợi ra vẻ đẹp tâm hồn con người</a:t>
              </a:r>
            </a:p>
          </p:txBody>
        </p:sp>
      </p:grpSp>
      <p:sp>
        <p:nvSpPr>
          <p:cNvPr id="10" name="TextBox 10"/>
          <p:cNvSpPr txBox="1"/>
          <p:nvPr/>
        </p:nvSpPr>
        <p:spPr>
          <a:xfrm>
            <a:off x="9506414" y="2467408"/>
            <a:ext cx="6923297" cy="6824345"/>
          </a:xfrm>
          <a:prstGeom prst="rect">
            <a:avLst/>
          </a:prstGeom>
        </p:spPr>
        <p:txBody>
          <a:bodyPr lIns="0" tIns="0" rIns="0" bIns="0" rtlCol="0" anchor="t">
            <a:spAutoFit/>
          </a:bodyPr>
          <a:lstStyle/>
          <a:p>
            <a:pPr marL="863598" lvl="1" indent="-431799" algn="just">
              <a:lnSpc>
                <a:spcPts val="6039"/>
              </a:lnSpc>
              <a:buFont typeface="Arial"/>
              <a:buChar char="•"/>
            </a:pPr>
            <a:r>
              <a:rPr lang="en-US" sz="3999">
                <a:solidFill>
                  <a:srgbClr val="22170B"/>
                </a:solidFill>
                <a:latin typeface="Roboto Condensed Bold Italics"/>
              </a:rPr>
              <a:t>Bài học mà văn bản gợi ra:</a:t>
            </a:r>
          </a:p>
          <a:p>
            <a:pPr algn="just">
              <a:lnSpc>
                <a:spcPts val="6039"/>
              </a:lnSpc>
            </a:pPr>
            <a:r>
              <a:rPr lang="en-US" sz="3999">
                <a:solidFill>
                  <a:srgbClr val="22170B"/>
                </a:solidFill>
                <a:latin typeface="Roboto Condensed Bold Italics"/>
              </a:rPr>
              <a:t>+ </a:t>
            </a:r>
            <a:r>
              <a:rPr lang="en-US" sz="3999">
                <a:solidFill>
                  <a:srgbClr val="22170B"/>
                </a:solidFill>
                <a:latin typeface="Roboto Condensed"/>
              </a:rPr>
              <a:t>Thiên nhiên và cuộc sống quanh ta luôn mang vẻ đẹp diệu kì, chỉ cần ta có góc nhìn đẹp và tâm trong sáng, ta đều có thể cảm nhận được vẻ đẹp ấy.</a:t>
            </a:r>
          </a:p>
          <a:p>
            <a:pPr algn="just">
              <a:lnSpc>
                <a:spcPts val="6039"/>
              </a:lnSpc>
            </a:pPr>
            <a:r>
              <a:rPr lang="en-US" sz="3999">
                <a:solidFill>
                  <a:srgbClr val="22170B"/>
                </a:solidFill>
                <a:latin typeface="Roboto Condensed"/>
              </a:rPr>
              <a:t>+ Khi quan sát thiên nhiên, ta có thể được khai mở tình yêu cuộc sống và những khát vọng cao đẹp.</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1000"/>
                                        <p:tgtEl>
                                          <p:spTgt spid="10">
                                            <p:txEl>
                                              <p:pRg st="2" end="2"/>
                                            </p:txEl>
                                          </p:spTgt>
                                        </p:tgtEl>
                                      </p:cBhvr>
                                    </p:animEffect>
                                    <p:anim calcmode="lin" valueType="num">
                                      <p:cBhvr>
                                        <p:cTn id="2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grpSp>
        <p:nvGrpSpPr>
          <p:cNvPr id="3" name="Group 3"/>
          <p:cNvGrpSpPr/>
          <p:nvPr/>
        </p:nvGrpSpPr>
        <p:grpSpPr>
          <a:xfrm rot="-649149">
            <a:off x="550580" y="906119"/>
            <a:ext cx="3110027" cy="2096795"/>
            <a:chOff x="0" y="0"/>
            <a:chExt cx="4146703" cy="2795727"/>
          </a:xfrm>
        </p:grpSpPr>
        <p:sp>
          <p:nvSpPr>
            <p:cNvPr id="4" name="Freeform 4"/>
            <p:cNvSpPr/>
            <p:nvPr/>
          </p:nvSpPr>
          <p:spPr>
            <a:xfrm>
              <a:off x="11365" y="13427"/>
              <a:ext cx="4123950" cy="2768864"/>
            </a:xfrm>
            <a:custGeom>
              <a:avLst/>
              <a:gdLst/>
              <a:ahLst/>
              <a:cxnLst/>
              <a:rect l="l" t="t" r="r" b="b"/>
              <a:pathLst>
                <a:path w="4123950" h="2768864">
                  <a:moveTo>
                    <a:pt x="0" y="1384477"/>
                  </a:moveTo>
                  <a:cubicBezTo>
                    <a:pt x="0" y="619868"/>
                    <a:pt x="923152" y="0"/>
                    <a:pt x="2062013" y="0"/>
                  </a:cubicBezTo>
                  <a:cubicBezTo>
                    <a:pt x="3200875" y="0"/>
                    <a:pt x="4123950" y="619868"/>
                    <a:pt x="4123950" y="1384477"/>
                  </a:cubicBezTo>
                  <a:cubicBezTo>
                    <a:pt x="4123950" y="2149085"/>
                    <a:pt x="3200799" y="2768864"/>
                    <a:pt x="2062013" y="2768864"/>
                  </a:cubicBezTo>
                  <a:cubicBezTo>
                    <a:pt x="923227" y="2768864"/>
                    <a:pt x="0" y="2148996"/>
                    <a:pt x="0" y="1384477"/>
                  </a:cubicBezTo>
                  <a:close/>
                </a:path>
              </a:pathLst>
            </a:custGeom>
            <a:solidFill>
              <a:srgbClr val="A19574"/>
            </a:solidFill>
          </p:spPr>
          <p:txBody>
            <a:bodyPr/>
            <a:lstStyle/>
            <a:p>
              <a:endParaRPr lang="en-GB"/>
            </a:p>
          </p:txBody>
        </p:sp>
        <p:sp>
          <p:nvSpPr>
            <p:cNvPr id="5" name="Freeform 5"/>
            <p:cNvSpPr/>
            <p:nvPr/>
          </p:nvSpPr>
          <p:spPr>
            <a:xfrm>
              <a:off x="0" y="0"/>
              <a:ext cx="4146681" cy="2795841"/>
            </a:xfrm>
            <a:custGeom>
              <a:avLst/>
              <a:gdLst/>
              <a:ahLst/>
              <a:cxnLst/>
              <a:rect l="l" t="t" r="r" b="b"/>
              <a:pathLst>
                <a:path w="4146681" h="2795841">
                  <a:moveTo>
                    <a:pt x="0" y="1397904"/>
                  </a:moveTo>
                  <a:cubicBezTo>
                    <a:pt x="0" y="620047"/>
                    <a:pt x="934744" y="0"/>
                    <a:pt x="2073378" y="0"/>
                  </a:cubicBezTo>
                  <a:cubicBezTo>
                    <a:pt x="3212012" y="0"/>
                    <a:pt x="4146681" y="620047"/>
                    <a:pt x="4146681" y="1397904"/>
                  </a:cubicBezTo>
                  <a:lnTo>
                    <a:pt x="4135315" y="1397904"/>
                  </a:lnTo>
                  <a:lnTo>
                    <a:pt x="4146681" y="1397904"/>
                  </a:lnTo>
                  <a:cubicBezTo>
                    <a:pt x="4146681" y="2175760"/>
                    <a:pt x="3211937" y="2795841"/>
                    <a:pt x="2073302" y="2795841"/>
                  </a:cubicBezTo>
                  <a:lnTo>
                    <a:pt x="2073302" y="2782381"/>
                  </a:lnTo>
                  <a:lnTo>
                    <a:pt x="2073302" y="2795841"/>
                  </a:lnTo>
                  <a:cubicBezTo>
                    <a:pt x="934744" y="2795718"/>
                    <a:pt x="0" y="2175671"/>
                    <a:pt x="0" y="1397904"/>
                  </a:cubicBezTo>
                  <a:lnTo>
                    <a:pt x="11365" y="1397904"/>
                  </a:lnTo>
                  <a:lnTo>
                    <a:pt x="22730" y="1397904"/>
                  </a:lnTo>
                  <a:lnTo>
                    <a:pt x="11365" y="1397904"/>
                  </a:lnTo>
                  <a:lnTo>
                    <a:pt x="0" y="1397904"/>
                  </a:lnTo>
                  <a:moveTo>
                    <a:pt x="22730" y="1397904"/>
                  </a:moveTo>
                  <a:cubicBezTo>
                    <a:pt x="22730" y="1405333"/>
                    <a:pt x="17654" y="1411331"/>
                    <a:pt x="11365" y="1411331"/>
                  </a:cubicBezTo>
                  <a:cubicBezTo>
                    <a:pt x="5076" y="1411331"/>
                    <a:pt x="0" y="1405333"/>
                    <a:pt x="0" y="1397904"/>
                  </a:cubicBezTo>
                  <a:cubicBezTo>
                    <a:pt x="0" y="1390474"/>
                    <a:pt x="5076" y="1384477"/>
                    <a:pt x="11365" y="1384477"/>
                  </a:cubicBezTo>
                  <a:cubicBezTo>
                    <a:pt x="17654" y="1384477"/>
                    <a:pt x="22730" y="1390474"/>
                    <a:pt x="22730" y="1397904"/>
                  </a:cubicBezTo>
                  <a:cubicBezTo>
                    <a:pt x="22730" y="2149265"/>
                    <a:pt x="934365" y="2768954"/>
                    <a:pt x="2073378" y="2768954"/>
                  </a:cubicBezTo>
                  <a:cubicBezTo>
                    <a:pt x="3212391" y="2768954"/>
                    <a:pt x="4124026" y="2149354"/>
                    <a:pt x="4124026" y="1397904"/>
                  </a:cubicBezTo>
                  <a:cubicBezTo>
                    <a:pt x="4124026" y="646453"/>
                    <a:pt x="3212316" y="26854"/>
                    <a:pt x="2073378" y="26854"/>
                  </a:cubicBezTo>
                  <a:lnTo>
                    <a:pt x="2073378" y="13427"/>
                  </a:lnTo>
                  <a:lnTo>
                    <a:pt x="2073378" y="26854"/>
                  </a:lnTo>
                  <a:cubicBezTo>
                    <a:pt x="934365" y="26854"/>
                    <a:pt x="22730" y="646453"/>
                    <a:pt x="22730" y="1397904"/>
                  </a:cubicBezTo>
                  <a:close/>
                </a:path>
              </a:pathLst>
            </a:custGeom>
            <a:solidFill>
              <a:srgbClr val="FFFFFF"/>
            </a:solidFill>
          </p:spPr>
          <p:txBody>
            <a:bodyPr/>
            <a:lstStyle/>
            <a:p>
              <a:endParaRPr lang="en-GB"/>
            </a:p>
          </p:txBody>
        </p:sp>
        <p:sp>
          <p:nvSpPr>
            <p:cNvPr id="6" name="TextBox 6"/>
            <p:cNvSpPr txBox="1"/>
            <p:nvPr/>
          </p:nvSpPr>
          <p:spPr>
            <a:xfrm>
              <a:off x="0" y="-57150"/>
              <a:ext cx="4146703" cy="2852877"/>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Hoạt động </a:t>
              </a:r>
            </a:p>
            <a:p>
              <a:pPr algn="ctr">
                <a:lnSpc>
                  <a:spcPts val="4967"/>
                </a:lnSpc>
              </a:pPr>
              <a:r>
                <a:rPr lang="en-US" sz="3600">
                  <a:solidFill>
                    <a:srgbClr val="FFFFFF"/>
                  </a:solidFill>
                  <a:latin typeface="Fraunces Bold"/>
                </a:rPr>
                <a:t>cá nhân</a:t>
              </a:r>
            </a:p>
            <a:p>
              <a:pPr algn="ctr">
                <a:lnSpc>
                  <a:spcPts val="4967"/>
                </a:lnSpc>
              </a:pPr>
              <a:r>
                <a:rPr lang="en-US" sz="3600">
                  <a:solidFill>
                    <a:srgbClr val="FFFFFF"/>
                  </a:solidFill>
                  <a:latin typeface="Fraunces Bold"/>
                </a:rPr>
                <a:t>2 phút</a:t>
              </a:r>
            </a:p>
          </p:txBody>
        </p:sp>
      </p:grpSp>
      <p:sp>
        <p:nvSpPr>
          <p:cNvPr id="7" name="Freeform 7"/>
          <p:cNvSpPr/>
          <p:nvPr/>
        </p:nvSpPr>
        <p:spPr>
          <a:xfrm rot="-392286">
            <a:off x="1649909" y="3086100"/>
            <a:ext cx="11095147" cy="6379709"/>
          </a:xfrm>
          <a:custGeom>
            <a:avLst/>
            <a:gdLst/>
            <a:ahLst/>
            <a:cxnLst/>
            <a:rect l="l" t="t" r="r" b="b"/>
            <a:pathLst>
              <a:path w="11095147" h="6379709">
                <a:moveTo>
                  <a:pt x="0" y="0"/>
                </a:moveTo>
                <a:lnTo>
                  <a:pt x="11095147" y="0"/>
                </a:lnTo>
                <a:lnTo>
                  <a:pt x="11095147" y="6379709"/>
                </a:lnTo>
                <a:lnTo>
                  <a:pt x="0" y="63797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4141777" y="732886"/>
            <a:ext cx="8170256" cy="1742291"/>
            <a:chOff x="0" y="0"/>
            <a:chExt cx="2151837" cy="458875"/>
          </a:xfrm>
        </p:grpSpPr>
        <p:sp>
          <p:nvSpPr>
            <p:cNvPr id="9" name="Freeform 9"/>
            <p:cNvSpPr/>
            <p:nvPr/>
          </p:nvSpPr>
          <p:spPr>
            <a:xfrm>
              <a:off x="0" y="0"/>
              <a:ext cx="2151837" cy="458875"/>
            </a:xfrm>
            <a:custGeom>
              <a:avLst/>
              <a:gdLst/>
              <a:ahLst/>
              <a:cxnLst/>
              <a:rect l="l" t="t" r="r" b="b"/>
              <a:pathLst>
                <a:path w="2151837" h="458875">
                  <a:moveTo>
                    <a:pt x="48326" y="0"/>
                  </a:moveTo>
                  <a:lnTo>
                    <a:pt x="2103511" y="0"/>
                  </a:lnTo>
                  <a:cubicBezTo>
                    <a:pt x="2130201" y="0"/>
                    <a:pt x="2151837" y="21636"/>
                    <a:pt x="2151837" y="48326"/>
                  </a:cubicBezTo>
                  <a:lnTo>
                    <a:pt x="2151837" y="410549"/>
                  </a:lnTo>
                  <a:cubicBezTo>
                    <a:pt x="2151837" y="423366"/>
                    <a:pt x="2146746" y="435658"/>
                    <a:pt x="2137683" y="444721"/>
                  </a:cubicBezTo>
                  <a:cubicBezTo>
                    <a:pt x="2128620" y="453784"/>
                    <a:pt x="2116328" y="458875"/>
                    <a:pt x="2103511" y="458875"/>
                  </a:cubicBezTo>
                  <a:lnTo>
                    <a:pt x="48326" y="458875"/>
                  </a:lnTo>
                  <a:cubicBezTo>
                    <a:pt x="21636" y="458875"/>
                    <a:pt x="0" y="437239"/>
                    <a:pt x="0" y="410549"/>
                  </a:cubicBezTo>
                  <a:lnTo>
                    <a:pt x="0" y="48326"/>
                  </a:lnTo>
                  <a:cubicBezTo>
                    <a:pt x="0" y="21636"/>
                    <a:pt x="21636" y="0"/>
                    <a:pt x="48326" y="0"/>
                  </a:cubicBezTo>
                  <a:close/>
                </a:path>
              </a:pathLst>
            </a:custGeom>
            <a:solidFill>
              <a:srgbClr val="EDE1D8">
                <a:alpha val="67843"/>
              </a:srgbClr>
            </a:solidFill>
          </p:spPr>
          <p:txBody>
            <a:bodyPr/>
            <a:lstStyle/>
            <a:p>
              <a:endParaRPr lang="en-GB"/>
            </a:p>
          </p:txBody>
        </p:sp>
        <p:sp>
          <p:nvSpPr>
            <p:cNvPr id="10" name="TextBox 10"/>
            <p:cNvSpPr txBox="1"/>
            <p:nvPr/>
          </p:nvSpPr>
          <p:spPr>
            <a:xfrm>
              <a:off x="0" y="-47625"/>
              <a:ext cx="2151837" cy="506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478053" y="800100"/>
            <a:ext cx="9081151" cy="1381628"/>
          </a:xfrm>
          <a:prstGeom prst="rect">
            <a:avLst/>
          </a:prstGeom>
        </p:spPr>
        <p:txBody>
          <a:bodyPr lIns="0" tIns="0" rIns="0" bIns="0" rtlCol="0" anchor="t">
            <a:spAutoFit/>
          </a:bodyPr>
          <a:lstStyle/>
          <a:p>
            <a:pPr algn="ctr">
              <a:lnSpc>
                <a:spcPts val="10613"/>
              </a:lnSpc>
              <a:spcBef>
                <a:spcPct val="0"/>
              </a:spcBef>
            </a:pPr>
            <a:r>
              <a:rPr lang="en-US" sz="7580">
                <a:solidFill>
                  <a:srgbClr val="22170B"/>
                </a:solidFill>
                <a:latin typeface="#9Slide06 ThuPhap Thien An"/>
              </a:rPr>
              <a:t>Câu hỏi kết nối</a:t>
            </a:r>
          </a:p>
        </p:txBody>
      </p:sp>
      <p:sp>
        <p:nvSpPr>
          <p:cNvPr id="12" name="TextBox 12"/>
          <p:cNvSpPr txBox="1"/>
          <p:nvPr/>
        </p:nvSpPr>
        <p:spPr>
          <a:xfrm rot="-359530">
            <a:off x="2078781" y="4145854"/>
            <a:ext cx="10229101" cy="4165314"/>
          </a:xfrm>
          <a:prstGeom prst="rect">
            <a:avLst/>
          </a:prstGeom>
        </p:spPr>
        <p:txBody>
          <a:bodyPr lIns="0" tIns="0" rIns="0" bIns="0" rtlCol="0" anchor="t">
            <a:spAutoFit/>
          </a:bodyPr>
          <a:lstStyle/>
          <a:p>
            <a:pPr algn="just">
              <a:lnSpc>
                <a:spcPts val="6652"/>
              </a:lnSpc>
              <a:spcBef>
                <a:spcPct val="0"/>
              </a:spcBef>
            </a:pPr>
            <a:r>
              <a:rPr lang="en-US" sz="4751">
                <a:solidFill>
                  <a:srgbClr val="22170B"/>
                </a:solidFill>
                <a:latin typeface="Roboto Condensed"/>
              </a:rPr>
              <a:t>1. Bài thơ </a:t>
            </a:r>
            <a:r>
              <a:rPr lang="en-US" sz="4751">
                <a:solidFill>
                  <a:srgbClr val="22170B"/>
                </a:solidFill>
                <a:latin typeface="Roboto Condensed Italics"/>
              </a:rPr>
              <a:t>Xa ngắm thác núi Lư</a:t>
            </a:r>
            <a:r>
              <a:rPr lang="en-US" sz="4751">
                <a:solidFill>
                  <a:srgbClr val="22170B"/>
                </a:solidFill>
                <a:latin typeface="Roboto Condensed"/>
              </a:rPr>
              <a:t> đã khắc họa khung cảnh thiên nhiên tuyệt đẹp. </a:t>
            </a:r>
          </a:p>
          <a:p>
            <a:pPr algn="just">
              <a:lnSpc>
                <a:spcPts val="6652"/>
              </a:lnSpc>
              <a:spcBef>
                <a:spcPct val="0"/>
              </a:spcBef>
            </a:pPr>
            <a:r>
              <a:rPr lang="en-US" sz="4751">
                <a:solidFill>
                  <a:srgbClr val="22170B"/>
                </a:solidFill>
                <a:latin typeface="Roboto Condensed Bold"/>
              </a:rPr>
              <a:t>Hãy sưu tầm và đọc một bài thơ Đường luật cũng viết về cảnh thiên nhiên mà em tâm đắc.</a:t>
            </a:r>
          </a:p>
        </p:txBody>
      </p:sp>
      <p:sp>
        <p:nvSpPr>
          <p:cNvPr id="13" name="Freeform 13"/>
          <p:cNvSpPr/>
          <p:nvPr/>
        </p:nvSpPr>
        <p:spPr>
          <a:xfrm>
            <a:off x="-3837147" y="8693019"/>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grpSp>
        <p:nvGrpSpPr>
          <p:cNvPr id="3" name="Group 3"/>
          <p:cNvGrpSpPr/>
          <p:nvPr/>
        </p:nvGrpSpPr>
        <p:grpSpPr>
          <a:xfrm rot="-649149">
            <a:off x="550580" y="906119"/>
            <a:ext cx="3110027" cy="2096795"/>
            <a:chOff x="0" y="0"/>
            <a:chExt cx="4146703" cy="2795727"/>
          </a:xfrm>
        </p:grpSpPr>
        <p:sp>
          <p:nvSpPr>
            <p:cNvPr id="4" name="Freeform 4"/>
            <p:cNvSpPr/>
            <p:nvPr/>
          </p:nvSpPr>
          <p:spPr>
            <a:xfrm>
              <a:off x="11365" y="13427"/>
              <a:ext cx="4123950" cy="2768864"/>
            </a:xfrm>
            <a:custGeom>
              <a:avLst/>
              <a:gdLst/>
              <a:ahLst/>
              <a:cxnLst/>
              <a:rect l="l" t="t" r="r" b="b"/>
              <a:pathLst>
                <a:path w="4123950" h="2768864">
                  <a:moveTo>
                    <a:pt x="0" y="1384477"/>
                  </a:moveTo>
                  <a:cubicBezTo>
                    <a:pt x="0" y="619868"/>
                    <a:pt x="923152" y="0"/>
                    <a:pt x="2062013" y="0"/>
                  </a:cubicBezTo>
                  <a:cubicBezTo>
                    <a:pt x="3200875" y="0"/>
                    <a:pt x="4123950" y="619868"/>
                    <a:pt x="4123950" y="1384477"/>
                  </a:cubicBezTo>
                  <a:cubicBezTo>
                    <a:pt x="4123950" y="2149085"/>
                    <a:pt x="3200799" y="2768864"/>
                    <a:pt x="2062013" y="2768864"/>
                  </a:cubicBezTo>
                  <a:cubicBezTo>
                    <a:pt x="923227" y="2768864"/>
                    <a:pt x="0" y="2148996"/>
                    <a:pt x="0" y="1384477"/>
                  </a:cubicBezTo>
                  <a:close/>
                </a:path>
              </a:pathLst>
            </a:custGeom>
            <a:solidFill>
              <a:srgbClr val="A19574"/>
            </a:solidFill>
          </p:spPr>
          <p:txBody>
            <a:bodyPr/>
            <a:lstStyle/>
            <a:p>
              <a:endParaRPr lang="en-GB"/>
            </a:p>
          </p:txBody>
        </p:sp>
        <p:sp>
          <p:nvSpPr>
            <p:cNvPr id="5" name="Freeform 5"/>
            <p:cNvSpPr/>
            <p:nvPr/>
          </p:nvSpPr>
          <p:spPr>
            <a:xfrm>
              <a:off x="0" y="0"/>
              <a:ext cx="4146681" cy="2795841"/>
            </a:xfrm>
            <a:custGeom>
              <a:avLst/>
              <a:gdLst/>
              <a:ahLst/>
              <a:cxnLst/>
              <a:rect l="l" t="t" r="r" b="b"/>
              <a:pathLst>
                <a:path w="4146681" h="2795841">
                  <a:moveTo>
                    <a:pt x="0" y="1397904"/>
                  </a:moveTo>
                  <a:cubicBezTo>
                    <a:pt x="0" y="620047"/>
                    <a:pt x="934744" y="0"/>
                    <a:pt x="2073378" y="0"/>
                  </a:cubicBezTo>
                  <a:cubicBezTo>
                    <a:pt x="3212012" y="0"/>
                    <a:pt x="4146681" y="620047"/>
                    <a:pt x="4146681" y="1397904"/>
                  </a:cubicBezTo>
                  <a:lnTo>
                    <a:pt x="4135315" y="1397904"/>
                  </a:lnTo>
                  <a:lnTo>
                    <a:pt x="4146681" y="1397904"/>
                  </a:lnTo>
                  <a:cubicBezTo>
                    <a:pt x="4146681" y="2175760"/>
                    <a:pt x="3211937" y="2795841"/>
                    <a:pt x="2073302" y="2795841"/>
                  </a:cubicBezTo>
                  <a:lnTo>
                    <a:pt x="2073302" y="2782381"/>
                  </a:lnTo>
                  <a:lnTo>
                    <a:pt x="2073302" y="2795841"/>
                  </a:lnTo>
                  <a:cubicBezTo>
                    <a:pt x="934744" y="2795718"/>
                    <a:pt x="0" y="2175671"/>
                    <a:pt x="0" y="1397904"/>
                  </a:cubicBezTo>
                  <a:lnTo>
                    <a:pt x="11365" y="1397904"/>
                  </a:lnTo>
                  <a:lnTo>
                    <a:pt x="22730" y="1397904"/>
                  </a:lnTo>
                  <a:lnTo>
                    <a:pt x="11365" y="1397904"/>
                  </a:lnTo>
                  <a:lnTo>
                    <a:pt x="0" y="1397904"/>
                  </a:lnTo>
                  <a:moveTo>
                    <a:pt x="22730" y="1397904"/>
                  </a:moveTo>
                  <a:cubicBezTo>
                    <a:pt x="22730" y="1405333"/>
                    <a:pt x="17654" y="1411331"/>
                    <a:pt x="11365" y="1411331"/>
                  </a:cubicBezTo>
                  <a:cubicBezTo>
                    <a:pt x="5076" y="1411331"/>
                    <a:pt x="0" y="1405333"/>
                    <a:pt x="0" y="1397904"/>
                  </a:cubicBezTo>
                  <a:cubicBezTo>
                    <a:pt x="0" y="1390474"/>
                    <a:pt x="5076" y="1384477"/>
                    <a:pt x="11365" y="1384477"/>
                  </a:cubicBezTo>
                  <a:cubicBezTo>
                    <a:pt x="17654" y="1384477"/>
                    <a:pt x="22730" y="1390474"/>
                    <a:pt x="22730" y="1397904"/>
                  </a:cubicBezTo>
                  <a:cubicBezTo>
                    <a:pt x="22730" y="2149265"/>
                    <a:pt x="934365" y="2768954"/>
                    <a:pt x="2073378" y="2768954"/>
                  </a:cubicBezTo>
                  <a:cubicBezTo>
                    <a:pt x="3212391" y="2768954"/>
                    <a:pt x="4124026" y="2149354"/>
                    <a:pt x="4124026" y="1397904"/>
                  </a:cubicBezTo>
                  <a:cubicBezTo>
                    <a:pt x="4124026" y="646453"/>
                    <a:pt x="3212316" y="26854"/>
                    <a:pt x="2073378" y="26854"/>
                  </a:cubicBezTo>
                  <a:lnTo>
                    <a:pt x="2073378" y="13427"/>
                  </a:lnTo>
                  <a:lnTo>
                    <a:pt x="2073378" y="26854"/>
                  </a:lnTo>
                  <a:cubicBezTo>
                    <a:pt x="934365" y="26854"/>
                    <a:pt x="22730" y="646453"/>
                    <a:pt x="22730" y="1397904"/>
                  </a:cubicBezTo>
                  <a:close/>
                </a:path>
              </a:pathLst>
            </a:custGeom>
            <a:solidFill>
              <a:srgbClr val="FFFFFF"/>
            </a:solidFill>
          </p:spPr>
          <p:txBody>
            <a:bodyPr/>
            <a:lstStyle/>
            <a:p>
              <a:endParaRPr lang="en-GB"/>
            </a:p>
          </p:txBody>
        </p:sp>
        <p:sp>
          <p:nvSpPr>
            <p:cNvPr id="6" name="TextBox 6"/>
            <p:cNvSpPr txBox="1"/>
            <p:nvPr/>
          </p:nvSpPr>
          <p:spPr>
            <a:xfrm>
              <a:off x="0" y="-57150"/>
              <a:ext cx="4146703" cy="2852877"/>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Hoạt động </a:t>
              </a:r>
            </a:p>
            <a:p>
              <a:pPr algn="ctr">
                <a:lnSpc>
                  <a:spcPts val="4967"/>
                </a:lnSpc>
              </a:pPr>
              <a:r>
                <a:rPr lang="en-US" sz="3600">
                  <a:solidFill>
                    <a:srgbClr val="FFFFFF"/>
                  </a:solidFill>
                  <a:latin typeface="Fraunces Bold"/>
                </a:rPr>
                <a:t>cá nhân</a:t>
              </a:r>
            </a:p>
            <a:p>
              <a:pPr algn="ctr">
                <a:lnSpc>
                  <a:spcPts val="4967"/>
                </a:lnSpc>
              </a:pPr>
              <a:r>
                <a:rPr lang="en-US" sz="3600">
                  <a:solidFill>
                    <a:srgbClr val="FFFFFF"/>
                  </a:solidFill>
                  <a:latin typeface="Fraunces Bold"/>
                </a:rPr>
                <a:t>2 phút</a:t>
              </a:r>
            </a:p>
          </p:txBody>
        </p:sp>
      </p:grpSp>
      <p:sp>
        <p:nvSpPr>
          <p:cNvPr id="7" name="Freeform 7"/>
          <p:cNvSpPr/>
          <p:nvPr/>
        </p:nvSpPr>
        <p:spPr>
          <a:xfrm rot="-392286">
            <a:off x="1649909" y="3086100"/>
            <a:ext cx="11095147" cy="6379709"/>
          </a:xfrm>
          <a:custGeom>
            <a:avLst/>
            <a:gdLst/>
            <a:ahLst/>
            <a:cxnLst/>
            <a:rect l="l" t="t" r="r" b="b"/>
            <a:pathLst>
              <a:path w="11095147" h="6379709">
                <a:moveTo>
                  <a:pt x="0" y="0"/>
                </a:moveTo>
                <a:lnTo>
                  <a:pt x="11095147" y="0"/>
                </a:lnTo>
                <a:lnTo>
                  <a:pt x="11095147" y="6379709"/>
                </a:lnTo>
                <a:lnTo>
                  <a:pt x="0" y="63797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4141777" y="732886"/>
            <a:ext cx="8170256" cy="1742291"/>
            <a:chOff x="0" y="0"/>
            <a:chExt cx="2151837" cy="458875"/>
          </a:xfrm>
        </p:grpSpPr>
        <p:sp>
          <p:nvSpPr>
            <p:cNvPr id="9" name="Freeform 9"/>
            <p:cNvSpPr/>
            <p:nvPr/>
          </p:nvSpPr>
          <p:spPr>
            <a:xfrm>
              <a:off x="0" y="0"/>
              <a:ext cx="2151837" cy="458875"/>
            </a:xfrm>
            <a:custGeom>
              <a:avLst/>
              <a:gdLst/>
              <a:ahLst/>
              <a:cxnLst/>
              <a:rect l="l" t="t" r="r" b="b"/>
              <a:pathLst>
                <a:path w="2151837" h="458875">
                  <a:moveTo>
                    <a:pt x="48326" y="0"/>
                  </a:moveTo>
                  <a:lnTo>
                    <a:pt x="2103511" y="0"/>
                  </a:lnTo>
                  <a:cubicBezTo>
                    <a:pt x="2130201" y="0"/>
                    <a:pt x="2151837" y="21636"/>
                    <a:pt x="2151837" y="48326"/>
                  </a:cubicBezTo>
                  <a:lnTo>
                    <a:pt x="2151837" y="410549"/>
                  </a:lnTo>
                  <a:cubicBezTo>
                    <a:pt x="2151837" y="423366"/>
                    <a:pt x="2146746" y="435658"/>
                    <a:pt x="2137683" y="444721"/>
                  </a:cubicBezTo>
                  <a:cubicBezTo>
                    <a:pt x="2128620" y="453784"/>
                    <a:pt x="2116328" y="458875"/>
                    <a:pt x="2103511" y="458875"/>
                  </a:cubicBezTo>
                  <a:lnTo>
                    <a:pt x="48326" y="458875"/>
                  </a:lnTo>
                  <a:cubicBezTo>
                    <a:pt x="21636" y="458875"/>
                    <a:pt x="0" y="437239"/>
                    <a:pt x="0" y="410549"/>
                  </a:cubicBezTo>
                  <a:lnTo>
                    <a:pt x="0" y="48326"/>
                  </a:lnTo>
                  <a:cubicBezTo>
                    <a:pt x="0" y="21636"/>
                    <a:pt x="21636" y="0"/>
                    <a:pt x="48326" y="0"/>
                  </a:cubicBezTo>
                  <a:close/>
                </a:path>
              </a:pathLst>
            </a:custGeom>
            <a:solidFill>
              <a:srgbClr val="EDE1D8">
                <a:alpha val="67843"/>
              </a:srgbClr>
            </a:solidFill>
          </p:spPr>
          <p:txBody>
            <a:bodyPr/>
            <a:lstStyle/>
            <a:p>
              <a:endParaRPr lang="en-GB"/>
            </a:p>
          </p:txBody>
        </p:sp>
        <p:sp>
          <p:nvSpPr>
            <p:cNvPr id="10" name="TextBox 10"/>
            <p:cNvSpPr txBox="1"/>
            <p:nvPr/>
          </p:nvSpPr>
          <p:spPr>
            <a:xfrm>
              <a:off x="0" y="-47625"/>
              <a:ext cx="2151837" cy="506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478053" y="800100"/>
            <a:ext cx="9081151" cy="1381628"/>
          </a:xfrm>
          <a:prstGeom prst="rect">
            <a:avLst/>
          </a:prstGeom>
        </p:spPr>
        <p:txBody>
          <a:bodyPr lIns="0" tIns="0" rIns="0" bIns="0" rtlCol="0" anchor="t">
            <a:spAutoFit/>
          </a:bodyPr>
          <a:lstStyle/>
          <a:p>
            <a:pPr algn="ctr">
              <a:lnSpc>
                <a:spcPts val="10613"/>
              </a:lnSpc>
              <a:spcBef>
                <a:spcPct val="0"/>
              </a:spcBef>
            </a:pPr>
            <a:r>
              <a:rPr lang="en-US" sz="7580">
                <a:solidFill>
                  <a:srgbClr val="22170B"/>
                </a:solidFill>
                <a:latin typeface="#9Slide06 ThuPhap Thien An"/>
              </a:rPr>
              <a:t>Câu hỏi kết nối</a:t>
            </a:r>
          </a:p>
        </p:txBody>
      </p:sp>
      <p:sp>
        <p:nvSpPr>
          <p:cNvPr id="12" name="TextBox 12"/>
          <p:cNvSpPr txBox="1"/>
          <p:nvPr/>
        </p:nvSpPr>
        <p:spPr>
          <a:xfrm rot="-411033">
            <a:off x="2078452" y="4155433"/>
            <a:ext cx="10229101" cy="4436447"/>
          </a:xfrm>
          <a:prstGeom prst="rect">
            <a:avLst/>
          </a:prstGeom>
        </p:spPr>
        <p:txBody>
          <a:bodyPr lIns="0" tIns="0" rIns="0" bIns="0" rtlCol="0" anchor="t">
            <a:spAutoFit/>
          </a:bodyPr>
          <a:lstStyle/>
          <a:p>
            <a:pPr algn="just">
              <a:lnSpc>
                <a:spcPts val="5880"/>
              </a:lnSpc>
            </a:pPr>
            <a:r>
              <a:rPr lang="en-US" sz="4200">
                <a:solidFill>
                  <a:srgbClr val="22170B"/>
                </a:solidFill>
                <a:latin typeface="Roboto Condensed"/>
              </a:rPr>
              <a:t>2. Có ý kiến cho rằng: chỉ có những khung cảnh tự nhiên như thác nước, núi rừng… mới là đẹp nhất. Sự hiện đại và nhộn nhịp của đô thị chính là tác động thô bạo, phá hỏng thiên nhiên của con người, cần phải được xóa bỏ.</a:t>
            </a:r>
          </a:p>
          <a:p>
            <a:pPr algn="just">
              <a:lnSpc>
                <a:spcPts val="5880"/>
              </a:lnSpc>
              <a:spcBef>
                <a:spcPct val="0"/>
              </a:spcBef>
            </a:pPr>
            <a:r>
              <a:rPr lang="en-US" sz="4200">
                <a:solidFill>
                  <a:srgbClr val="22170B"/>
                </a:solidFill>
                <a:latin typeface="Roboto Condensed Bold"/>
              </a:rPr>
              <a:t>Quan điểm của em như thế nào về ý kiến trên? </a:t>
            </a:r>
          </a:p>
        </p:txBody>
      </p:sp>
      <p:sp>
        <p:nvSpPr>
          <p:cNvPr id="13" name="Freeform 13"/>
          <p:cNvSpPr/>
          <p:nvPr/>
        </p:nvSpPr>
        <p:spPr>
          <a:xfrm>
            <a:off x="-4720124" y="8693019"/>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grpSp>
        <p:nvGrpSpPr>
          <p:cNvPr id="3" name="Group 3"/>
          <p:cNvGrpSpPr/>
          <p:nvPr/>
        </p:nvGrpSpPr>
        <p:grpSpPr>
          <a:xfrm rot="-649149">
            <a:off x="550580" y="906119"/>
            <a:ext cx="3110027" cy="2096795"/>
            <a:chOff x="0" y="0"/>
            <a:chExt cx="4146703" cy="2795727"/>
          </a:xfrm>
        </p:grpSpPr>
        <p:sp>
          <p:nvSpPr>
            <p:cNvPr id="4" name="Freeform 4"/>
            <p:cNvSpPr/>
            <p:nvPr/>
          </p:nvSpPr>
          <p:spPr>
            <a:xfrm>
              <a:off x="11365" y="13427"/>
              <a:ext cx="4123950" cy="2768864"/>
            </a:xfrm>
            <a:custGeom>
              <a:avLst/>
              <a:gdLst/>
              <a:ahLst/>
              <a:cxnLst/>
              <a:rect l="l" t="t" r="r" b="b"/>
              <a:pathLst>
                <a:path w="4123950" h="2768864">
                  <a:moveTo>
                    <a:pt x="0" y="1384477"/>
                  </a:moveTo>
                  <a:cubicBezTo>
                    <a:pt x="0" y="619868"/>
                    <a:pt x="923152" y="0"/>
                    <a:pt x="2062013" y="0"/>
                  </a:cubicBezTo>
                  <a:cubicBezTo>
                    <a:pt x="3200875" y="0"/>
                    <a:pt x="4123950" y="619868"/>
                    <a:pt x="4123950" y="1384477"/>
                  </a:cubicBezTo>
                  <a:cubicBezTo>
                    <a:pt x="4123950" y="2149085"/>
                    <a:pt x="3200799" y="2768864"/>
                    <a:pt x="2062013" y="2768864"/>
                  </a:cubicBezTo>
                  <a:cubicBezTo>
                    <a:pt x="923227" y="2768864"/>
                    <a:pt x="0" y="2148996"/>
                    <a:pt x="0" y="1384477"/>
                  </a:cubicBezTo>
                  <a:close/>
                </a:path>
              </a:pathLst>
            </a:custGeom>
            <a:solidFill>
              <a:srgbClr val="A19574"/>
            </a:solidFill>
          </p:spPr>
          <p:txBody>
            <a:bodyPr/>
            <a:lstStyle/>
            <a:p>
              <a:endParaRPr lang="en-GB"/>
            </a:p>
          </p:txBody>
        </p:sp>
        <p:sp>
          <p:nvSpPr>
            <p:cNvPr id="5" name="Freeform 5"/>
            <p:cNvSpPr/>
            <p:nvPr/>
          </p:nvSpPr>
          <p:spPr>
            <a:xfrm>
              <a:off x="0" y="0"/>
              <a:ext cx="4146681" cy="2795841"/>
            </a:xfrm>
            <a:custGeom>
              <a:avLst/>
              <a:gdLst/>
              <a:ahLst/>
              <a:cxnLst/>
              <a:rect l="l" t="t" r="r" b="b"/>
              <a:pathLst>
                <a:path w="4146681" h="2795841">
                  <a:moveTo>
                    <a:pt x="0" y="1397904"/>
                  </a:moveTo>
                  <a:cubicBezTo>
                    <a:pt x="0" y="620047"/>
                    <a:pt x="934744" y="0"/>
                    <a:pt x="2073378" y="0"/>
                  </a:cubicBezTo>
                  <a:cubicBezTo>
                    <a:pt x="3212012" y="0"/>
                    <a:pt x="4146681" y="620047"/>
                    <a:pt x="4146681" y="1397904"/>
                  </a:cubicBezTo>
                  <a:lnTo>
                    <a:pt x="4135315" y="1397904"/>
                  </a:lnTo>
                  <a:lnTo>
                    <a:pt x="4146681" y="1397904"/>
                  </a:lnTo>
                  <a:cubicBezTo>
                    <a:pt x="4146681" y="2175760"/>
                    <a:pt x="3211937" y="2795841"/>
                    <a:pt x="2073302" y="2795841"/>
                  </a:cubicBezTo>
                  <a:lnTo>
                    <a:pt x="2073302" y="2782381"/>
                  </a:lnTo>
                  <a:lnTo>
                    <a:pt x="2073302" y="2795841"/>
                  </a:lnTo>
                  <a:cubicBezTo>
                    <a:pt x="934744" y="2795718"/>
                    <a:pt x="0" y="2175671"/>
                    <a:pt x="0" y="1397904"/>
                  </a:cubicBezTo>
                  <a:lnTo>
                    <a:pt x="11365" y="1397904"/>
                  </a:lnTo>
                  <a:lnTo>
                    <a:pt x="22730" y="1397904"/>
                  </a:lnTo>
                  <a:lnTo>
                    <a:pt x="11365" y="1397904"/>
                  </a:lnTo>
                  <a:lnTo>
                    <a:pt x="0" y="1397904"/>
                  </a:lnTo>
                  <a:moveTo>
                    <a:pt x="22730" y="1397904"/>
                  </a:moveTo>
                  <a:cubicBezTo>
                    <a:pt x="22730" y="1405333"/>
                    <a:pt x="17654" y="1411331"/>
                    <a:pt x="11365" y="1411331"/>
                  </a:cubicBezTo>
                  <a:cubicBezTo>
                    <a:pt x="5076" y="1411331"/>
                    <a:pt x="0" y="1405333"/>
                    <a:pt x="0" y="1397904"/>
                  </a:cubicBezTo>
                  <a:cubicBezTo>
                    <a:pt x="0" y="1390474"/>
                    <a:pt x="5076" y="1384477"/>
                    <a:pt x="11365" y="1384477"/>
                  </a:cubicBezTo>
                  <a:cubicBezTo>
                    <a:pt x="17654" y="1384477"/>
                    <a:pt x="22730" y="1390474"/>
                    <a:pt x="22730" y="1397904"/>
                  </a:cubicBezTo>
                  <a:cubicBezTo>
                    <a:pt x="22730" y="2149265"/>
                    <a:pt x="934365" y="2768954"/>
                    <a:pt x="2073378" y="2768954"/>
                  </a:cubicBezTo>
                  <a:cubicBezTo>
                    <a:pt x="3212391" y="2768954"/>
                    <a:pt x="4124026" y="2149354"/>
                    <a:pt x="4124026" y="1397904"/>
                  </a:cubicBezTo>
                  <a:cubicBezTo>
                    <a:pt x="4124026" y="646453"/>
                    <a:pt x="3212316" y="26854"/>
                    <a:pt x="2073378" y="26854"/>
                  </a:cubicBezTo>
                  <a:lnTo>
                    <a:pt x="2073378" y="13427"/>
                  </a:lnTo>
                  <a:lnTo>
                    <a:pt x="2073378" y="26854"/>
                  </a:lnTo>
                  <a:cubicBezTo>
                    <a:pt x="934365" y="26854"/>
                    <a:pt x="22730" y="646453"/>
                    <a:pt x="22730" y="1397904"/>
                  </a:cubicBezTo>
                  <a:close/>
                </a:path>
              </a:pathLst>
            </a:custGeom>
            <a:solidFill>
              <a:srgbClr val="FFFFFF"/>
            </a:solidFill>
          </p:spPr>
          <p:txBody>
            <a:bodyPr/>
            <a:lstStyle/>
            <a:p>
              <a:endParaRPr lang="en-GB"/>
            </a:p>
          </p:txBody>
        </p:sp>
        <p:sp>
          <p:nvSpPr>
            <p:cNvPr id="6" name="TextBox 6"/>
            <p:cNvSpPr txBox="1"/>
            <p:nvPr/>
          </p:nvSpPr>
          <p:spPr>
            <a:xfrm>
              <a:off x="0" y="-57150"/>
              <a:ext cx="4146703" cy="2852877"/>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Hoạt động </a:t>
              </a:r>
            </a:p>
            <a:p>
              <a:pPr algn="ctr">
                <a:lnSpc>
                  <a:spcPts val="4967"/>
                </a:lnSpc>
              </a:pPr>
              <a:r>
                <a:rPr lang="en-US" sz="3600">
                  <a:solidFill>
                    <a:srgbClr val="FFFFFF"/>
                  </a:solidFill>
                  <a:latin typeface="Fraunces Bold"/>
                </a:rPr>
                <a:t>cá nhân</a:t>
              </a:r>
            </a:p>
            <a:p>
              <a:pPr algn="ctr">
                <a:lnSpc>
                  <a:spcPts val="4967"/>
                </a:lnSpc>
              </a:pPr>
              <a:r>
                <a:rPr lang="en-US" sz="3600">
                  <a:solidFill>
                    <a:srgbClr val="FFFFFF"/>
                  </a:solidFill>
                  <a:latin typeface="Fraunces Bold"/>
                </a:rPr>
                <a:t>2 phút</a:t>
              </a:r>
            </a:p>
          </p:txBody>
        </p:sp>
      </p:grpSp>
      <p:sp>
        <p:nvSpPr>
          <p:cNvPr id="7" name="Freeform 7"/>
          <p:cNvSpPr/>
          <p:nvPr/>
        </p:nvSpPr>
        <p:spPr>
          <a:xfrm>
            <a:off x="3033437" y="3430291"/>
            <a:ext cx="9191450" cy="5285084"/>
          </a:xfrm>
          <a:custGeom>
            <a:avLst/>
            <a:gdLst/>
            <a:ahLst/>
            <a:cxnLst/>
            <a:rect l="l" t="t" r="r" b="b"/>
            <a:pathLst>
              <a:path w="9191450" h="5285084">
                <a:moveTo>
                  <a:pt x="0" y="0"/>
                </a:moveTo>
                <a:lnTo>
                  <a:pt x="9191450" y="0"/>
                </a:lnTo>
                <a:lnTo>
                  <a:pt x="9191450" y="5285084"/>
                </a:lnTo>
                <a:lnTo>
                  <a:pt x="0" y="5285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8" name="Group 8"/>
          <p:cNvGrpSpPr/>
          <p:nvPr/>
        </p:nvGrpSpPr>
        <p:grpSpPr>
          <a:xfrm>
            <a:off x="4141777" y="732886"/>
            <a:ext cx="8170256" cy="1742291"/>
            <a:chOff x="0" y="0"/>
            <a:chExt cx="2151837" cy="458875"/>
          </a:xfrm>
        </p:grpSpPr>
        <p:sp>
          <p:nvSpPr>
            <p:cNvPr id="9" name="Freeform 9"/>
            <p:cNvSpPr/>
            <p:nvPr/>
          </p:nvSpPr>
          <p:spPr>
            <a:xfrm>
              <a:off x="0" y="0"/>
              <a:ext cx="2151837" cy="458875"/>
            </a:xfrm>
            <a:custGeom>
              <a:avLst/>
              <a:gdLst/>
              <a:ahLst/>
              <a:cxnLst/>
              <a:rect l="l" t="t" r="r" b="b"/>
              <a:pathLst>
                <a:path w="2151837" h="458875">
                  <a:moveTo>
                    <a:pt x="48326" y="0"/>
                  </a:moveTo>
                  <a:lnTo>
                    <a:pt x="2103511" y="0"/>
                  </a:lnTo>
                  <a:cubicBezTo>
                    <a:pt x="2130201" y="0"/>
                    <a:pt x="2151837" y="21636"/>
                    <a:pt x="2151837" y="48326"/>
                  </a:cubicBezTo>
                  <a:lnTo>
                    <a:pt x="2151837" y="410549"/>
                  </a:lnTo>
                  <a:cubicBezTo>
                    <a:pt x="2151837" y="423366"/>
                    <a:pt x="2146746" y="435658"/>
                    <a:pt x="2137683" y="444721"/>
                  </a:cubicBezTo>
                  <a:cubicBezTo>
                    <a:pt x="2128620" y="453784"/>
                    <a:pt x="2116328" y="458875"/>
                    <a:pt x="2103511" y="458875"/>
                  </a:cubicBezTo>
                  <a:lnTo>
                    <a:pt x="48326" y="458875"/>
                  </a:lnTo>
                  <a:cubicBezTo>
                    <a:pt x="21636" y="458875"/>
                    <a:pt x="0" y="437239"/>
                    <a:pt x="0" y="410549"/>
                  </a:cubicBezTo>
                  <a:lnTo>
                    <a:pt x="0" y="48326"/>
                  </a:lnTo>
                  <a:cubicBezTo>
                    <a:pt x="0" y="21636"/>
                    <a:pt x="21636" y="0"/>
                    <a:pt x="48326" y="0"/>
                  </a:cubicBezTo>
                  <a:close/>
                </a:path>
              </a:pathLst>
            </a:custGeom>
            <a:solidFill>
              <a:srgbClr val="EDE1D8">
                <a:alpha val="67843"/>
              </a:srgbClr>
            </a:solidFill>
          </p:spPr>
          <p:txBody>
            <a:bodyPr/>
            <a:lstStyle/>
            <a:p>
              <a:endParaRPr lang="en-GB"/>
            </a:p>
          </p:txBody>
        </p:sp>
        <p:sp>
          <p:nvSpPr>
            <p:cNvPr id="10" name="TextBox 10"/>
            <p:cNvSpPr txBox="1"/>
            <p:nvPr/>
          </p:nvSpPr>
          <p:spPr>
            <a:xfrm>
              <a:off x="0" y="-47625"/>
              <a:ext cx="2151837" cy="506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905320" y="8867775"/>
            <a:ext cx="7315200" cy="1828800"/>
          </a:xfrm>
          <a:custGeom>
            <a:avLst/>
            <a:gdLst/>
            <a:ahLst/>
            <a:cxnLst/>
            <a:rect l="l" t="t" r="r" b="b"/>
            <a:pathLst>
              <a:path w="7315200" h="1828800">
                <a:moveTo>
                  <a:pt x="0" y="0"/>
                </a:moveTo>
                <a:lnTo>
                  <a:pt x="7315200" y="0"/>
                </a:lnTo>
                <a:lnTo>
                  <a:pt x="7315200" y="1828800"/>
                </a:lnTo>
                <a:lnTo>
                  <a:pt x="0" y="1828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3478053" y="800100"/>
            <a:ext cx="9081151" cy="1381628"/>
          </a:xfrm>
          <a:prstGeom prst="rect">
            <a:avLst/>
          </a:prstGeom>
        </p:spPr>
        <p:txBody>
          <a:bodyPr lIns="0" tIns="0" rIns="0" bIns="0" rtlCol="0" anchor="t">
            <a:spAutoFit/>
          </a:bodyPr>
          <a:lstStyle/>
          <a:p>
            <a:pPr algn="ctr">
              <a:lnSpc>
                <a:spcPts val="10613"/>
              </a:lnSpc>
              <a:spcBef>
                <a:spcPct val="0"/>
              </a:spcBef>
            </a:pPr>
            <a:r>
              <a:rPr lang="en-US" sz="7580">
                <a:solidFill>
                  <a:srgbClr val="22170B"/>
                </a:solidFill>
                <a:latin typeface="#9Slide06 ThuPhap Thien An"/>
              </a:rPr>
              <a:t>Câu hỏi kết nối</a:t>
            </a:r>
          </a:p>
        </p:txBody>
      </p:sp>
      <p:sp>
        <p:nvSpPr>
          <p:cNvPr id="13" name="TextBox 13"/>
          <p:cNvSpPr txBox="1"/>
          <p:nvPr/>
        </p:nvSpPr>
        <p:spPr>
          <a:xfrm>
            <a:off x="3478053" y="4794155"/>
            <a:ext cx="7673237" cy="2462106"/>
          </a:xfrm>
          <a:prstGeom prst="rect">
            <a:avLst/>
          </a:prstGeom>
        </p:spPr>
        <p:txBody>
          <a:bodyPr lIns="0" tIns="0" rIns="0" bIns="0" rtlCol="0" anchor="t">
            <a:spAutoFit/>
          </a:bodyPr>
          <a:lstStyle/>
          <a:p>
            <a:pPr algn="ctr">
              <a:lnSpc>
                <a:spcPts val="6556"/>
              </a:lnSpc>
              <a:spcBef>
                <a:spcPct val="0"/>
              </a:spcBef>
            </a:pPr>
            <a:r>
              <a:rPr lang="en-US" sz="4682">
                <a:solidFill>
                  <a:srgbClr val="22170B"/>
                </a:solidFill>
                <a:latin typeface="Roboto Condensed"/>
              </a:rPr>
              <a:t>3. Chúng ta cần phải làm gì để cảm nhận được và gìn giữ vẻ đẹp cuộc sống quanh mình?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grpSp>
        <p:nvGrpSpPr>
          <p:cNvPr id="3" name="Group 3"/>
          <p:cNvGrpSpPr/>
          <p:nvPr/>
        </p:nvGrpSpPr>
        <p:grpSpPr>
          <a:xfrm>
            <a:off x="824898" y="3448443"/>
            <a:ext cx="12090549" cy="3282448"/>
            <a:chOff x="0" y="0"/>
            <a:chExt cx="16120732" cy="4376597"/>
          </a:xfrm>
        </p:grpSpPr>
        <p:sp>
          <p:nvSpPr>
            <p:cNvPr id="4" name="Freeform 4"/>
            <p:cNvSpPr/>
            <p:nvPr/>
          </p:nvSpPr>
          <p:spPr>
            <a:xfrm>
              <a:off x="7198" y="12724"/>
              <a:ext cx="16106371" cy="4351074"/>
            </a:xfrm>
            <a:custGeom>
              <a:avLst/>
              <a:gdLst/>
              <a:ahLst/>
              <a:cxnLst/>
              <a:rect l="l" t="t" r="r" b="b"/>
              <a:pathLst>
                <a:path w="16106371" h="4351074">
                  <a:moveTo>
                    <a:pt x="0" y="0"/>
                  </a:moveTo>
                  <a:lnTo>
                    <a:pt x="16106370" y="0"/>
                  </a:lnTo>
                  <a:lnTo>
                    <a:pt x="16106370" y="4351074"/>
                  </a:lnTo>
                  <a:lnTo>
                    <a:pt x="0" y="4351074"/>
                  </a:lnTo>
                  <a:close/>
                </a:path>
              </a:pathLst>
            </a:custGeom>
            <a:solidFill>
              <a:srgbClr val="FFFFFF">
                <a:alpha val="60000"/>
              </a:srgbClr>
            </a:solidFill>
          </p:spPr>
          <p:txBody>
            <a:bodyPr/>
            <a:lstStyle/>
            <a:p>
              <a:endParaRPr lang="en-GB"/>
            </a:p>
          </p:txBody>
        </p:sp>
        <p:sp>
          <p:nvSpPr>
            <p:cNvPr id="5" name="Freeform 5"/>
            <p:cNvSpPr/>
            <p:nvPr/>
          </p:nvSpPr>
          <p:spPr>
            <a:xfrm>
              <a:off x="0" y="0"/>
              <a:ext cx="16120777" cy="4376522"/>
            </a:xfrm>
            <a:custGeom>
              <a:avLst/>
              <a:gdLst/>
              <a:ahLst/>
              <a:cxnLst/>
              <a:rect l="l" t="t" r="r" b="b"/>
              <a:pathLst>
                <a:path w="16120777" h="4376522">
                  <a:moveTo>
                    <a:pt x="7198" y="0"/>
                  </a:moveTo>
                  <a:lnTo>
                    <a:pt x="16113568" y="0"/>
                  </a:lnTo>
                  <a:cubicBezTo>
                    <a:pt x="16117503" y="0"/>
                    <a:pt x="16120777" y="5768"/>
                    <a:pt x="16120777" y="12724"/>
                  </a:cubicBezTo>
                  <a:lnTo>
                    <a:pt x="16120777" y="4363798"/>
                  </a:lnTo>
                  <a:cubicBezTo>
                    <a:pt x="16120777" y="4370754"/>
                    <a:pt x="16117503" y="4376522"/>
                    <a:pt x="16113568" y="4376522"/>
                  </a:cubicBezTo>
                  <a:lnTo>
                    <a:pt x="7198" y="4376522"/>
                  </a:lnTo>
                  <a:cubicBezTo>
                    <a:pt x="3263" y="4376522"/>
                    <a:pt x="0" y="4370754"/>
                    <a:pt x="0" y="4363798"/>
                  </a:cubicBezTo>
                  <a:lnTo>
                    <a:pt x="0" y="12724"/>
                  </a:lnTo>
                  <a:cubicBezTo>
                    <a:pt x="0" y="5768"/>
                    <a:pt x="3263" y="0"/>
                    <a:pt x="7198" y="0"/>
                  </a:cubicBezTo>
                  <a:moveTo>
                    <a:pt x="7198" y="25449"/>
                  </a:moveTo>
                  <a:lnTo>
                    <a:pt x="7198" y="12724"/>
                  </a:lnTo>
                  <a:lnTo>
                    <a:pt x="14395" y="12724"/>
                  </a:lnTo>
                  <a:lnTo>
                    <a:pt x="14395" y="4363798"/>
                  </a:lnTo>
                  <a:lnTo>
                    <a:pt x="7198" y="4363798"/>
                  </a:lnTo>
                  <a:lnTo>
                    <a:pt x="7198" y="4351074"/>
                  </a:lnTo>
                  <a:lnTo>
                    <a:pt x="16113568" y="4351074"/>
                  </a:lnTo>
                  <a:lnTo>
                    <a:pt x="16113568" y="4363798"/>
                  </a:lnTo>
                  <a:lnTo>
                    <a:pt x="16106370" y="4363798"/>
                  </a:lnTo>
                  <a:lnTo>
                    <a:pt x="16106370" y="12724"/>
                  </a:lnTo>
                  <a:lnTo>
                    <a:pt x="16113568" y="12724"/>
                  </a:lnTo>
                  <a:lnTo>
                    <a:pt x="16113568" y="25449"/>
                  </a:lnTo>
                  <a:lnTo>
                    <a:pt x="7198" y="25449"/>
                  </a:lnTo>
                  <a:close/>
                </a:path>
              </a:pathLst>
            </a:custGeom>
            <a:solidFill>
              <a:srgbClr val="573312">
                <a:alpha val="66667"/>
              </a:srgbClr>
            </a:solidFill>
          </p:spPr>
          <p:txBody>
            <a:bodyPr/>
            <a:lstStyle/>
            <a:p>
              <a:endParaRPr lang="en-GB"/>
            </a:p>
          </p:txBody>
        </p:sp>
      </p:grpSp>
      <p:sp>
        <p:nvSpPr>
          <p:cNvPr id="7" name="TextBox 7"/>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8" name="TextBox 8"/>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9" name="TextBox 9"/>
          <p:cNvSpPr txBox="1"/>
          <p:nvPr/>
        </p:nvSpPr>
        <p:spPr>
          <a:xfrm>
            <a:off x="1137558" y="3936502"/>
            <a:ext cx="11405459"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0C0C0C"/>
                </a:solidFill>
                <a:latin typeface="Roboto Condensed"/>
              </a:rPr>
              <a:t> HS sẽ lắng nghe câu hỏi và trả lời miệng. </a:t>
            </a:r>
          </a:p>
          <a:p>
            <a:pPr marL="755651" lvl="1" indent="-377825" algn="just">
              <a:lnSpc>
                <a:spcPts val="4900"/>
              </a:lnSpc>
              <a:buFont typeface="Arial"/>
              <a:buChar char="•"/>
            </a:pPr>
            <a:r>
              <a:rPr lang="en-US" sz="3500">
                <a:solidFill>
                  <a:srgbClr val="0C0C0C"/>
                </a:solidFill>
                <a:latin typeface="Roboto Condensed"/>
              </a:rPr>
              <a:t>HS giành quyền trả lời bằng cách giơ tay. Mỗi câu trả lời đúng HS nhận được 5 điểm ClassDojo.</a:t>
            </a:r>
          </a:p>
          <a:p>
            <a:pPr marL="755651" lvl="1" indent="-377825" algn="just">
              <a:lnSpc>
                <a:spcPts val="4900"/>
              </a:lnSpc>
              <a:buFont typeface="Arial"/>
              <a:buChar char="•"/>
            </a:pPr>
            <a:r>
              <a:rPr lang="en-US" sz="3500">
                <a:solidFill>
                  <a:srgbClr val="0C0C0C"/>
                </a:solidFill>
                <a:latin typeface="Roboto Condensed"/>
              </a:rPr>
              <a:t>Thời gian suy nghĩ: 10s / câu hỏi</a:t>
            </a:r>
          </a:p>
        </p:txBody>
      </p:sp>
      <p:grpSp>
        <p:nvGrpSpPr>
          <p:cNvPr id="10" name="Group 10"/>
          <p:cNvGrpSpPr/>
          <p:nvPr/>
        </p:nvGrpSpPr>
        <p:grpSpPr>
          <a:xfrm>
            <a:off x="4761771" y="7548685"/>
            <a:ext cx="4990480" cy="2096498"/>
            <a:chOff x="0" y="0"/>
            <a:chExt cx="6653973" cy="2795330"/>
          </a:xfrm>
        </p:grpSpPr>
        <p:sp>
          <p:nvSpPr>
            <p:cNvPr id="11" name="Freeform 11"/>
            <p:cNvSpPr/>
            <p:nvPr/>
          </p:nvSpPr>
          <p:spPr>
            <a:xfrm>
              <a:off x="18237" y="13425"/>
              <a:ext cx="6617463" cy="2768471"/>
            </a:xfrm>
            <a:custGeom>
              <a:avLst/>
              <a:gdLst/>
              <a:ahLst/>
              <a:cxnLst/>
              <a:rect l="l" t="t" r="r" b="b"/>
              <a:pathLst>
                <a:path w="6617463" h="2768471">
                  <a:moveTo>
                    <a:pt x="0" y="1384280"/>
                  </a:moveTo>
                  <a:cubicBezTo>
                    <a:pt x="0" y="619780"/>
                    <a:pt x="1481328" y="0"/>
                    <a:pt x="3308793" y="0"/>
                  </a:cubicBezTo>
                  <a:cubicBezTo>
                    <a:pt x="5136258" y="0"/>
                    <a:pt x="6617463" y="619780"/>
                    <a:pt x="6617463" y="1384280"/>
                  </a:cubicBezTo>
                  <a:cubicBezTo>
                    <a:pt x="6617463" y="2148780"/>
                    <a:pt x="5136136" y="2768471"/>
                    <a:pt x="3308793" y="2768471"/>
                  </a:cubicBezTo>
                  <a:cubicBezTo>
                    <a:pt x="1481449" y="2768471"/>
                    <a:pt x="0" y="2148691"/>
                    <a:pt x="0" y="1384280"/>
                  </a:cubicBezTo>
                  <a:close/>
                </a:path>
              </a:pathLst>
            </a:custGeom>
            <a:solidFill>
              <a:srgbClr val="A19574"/>
            </a:solidFill>
          </p:spPr>
          <p:txBody>
            <a:bodyPr/>
            <a:lstStyle/>
            <a:p>
              <a:endParaRPr lang="en-GB"/>
            </a:p>
          </p:txBody>
        </p:sp>
        <p:sp>
          <p:nvSpPr>
            <p:cNvPr id="12" name="Freeform 12"/>
            <p:cNvSpPr/>
            <p:nvPr/>
          </p:nvSpPr>
          <p:spPr>
            <a:xfrm>
              <a:off x="0" y="0"/>
              <a:ext cx="6653938" cy="2795444"/>
            </a:xfrm>
            <a:custGeom>
              <a:avLst/>
              <a:gdLst/>
              <a:ahLst/>
              <a:cxnLst/>
              <a:rect l="l" t="t" r="r" b="b"/>
              <a:pathLst>
                <a:path w="6653938" h="2795444">
                  <a:moveTo>
                    <a:pt x="0" y="1397705"/>
                  </a:moveTo>
                  <a:cubicBezTo>
                    <a:pt x="0" y="619959"/>
                    <a:pt x="1499929" y="0"/>
                    <a:pt x="3327030" y="0"/>
                  </a:cubicBezTo>
                  <a:cubicBezTo>
                    <a:pt x="5154130" y="0"/>
                    <a:pt x="6653938" y="619959"/>
                    <a:pt x="6653938" y="1397705"/>
                  </a:cubicBezTo>
                  <a:lnTo>
                    <a:pt x="6635700" y="1397705"/>
                  </a:lnTo>
                  <a:lnTo>
                    <a:pt x="6653938" y="1397705"/>
                  </a:lnTo>
                  <a:cubicBezTo>
                    <a:pt x="6653938" y="2175451"/>
                    <a:pt x="5154008" y="2795444"/>
                    <a:pt x="3326908" y="2795444"/>
                  </a:cubicBezTo>
                  <a:lnTo>
                    <a:pt x="3326908" y="2781986"/>
                  </a:lnTo>
                  <a:lnTo>
                    <a:pt x="3326908" y="2795444"/>
                  </a:lnTo>
                  <a:cubicBezTo>
                    <a:pt x="1499929" y="2795321"/>
                    <a:pt x="0" y="2175362"/>
                    <a:pt x="0" y="1397705"/>
                  </a:cubicBezTo>
                  <a:lnTo>
                    <a:pt x="18237" y="1397705"/>
                  </a:lnTo>
                  <a:lnTo>
                    <a:pt x="36474" y="1397705"/>
                  </a:lnTo>
                  <a:lnTo>
                    <a:pt x="18237" y="1397705"/>
                  </a:lnTo>
                  <a:lnTo>
                    <a:pt x="0" y="1397705"/>
                  </a:lnTo>
                  <a:moveTo>
                    <a:pt x="36474" y="1397705"/>
                  </a:moveTo>
                  <a:cubicBezTo>
                    <a:pt x="36474" y="1405134"/>
                    <a:pt x="28328" y="1411130"/>
                    <a:pt x="18237" y="1411130"/>
                  </a:cubicBezTo>
                  <a:cubicBezTo>
                    <a:pt x="8146" y="1411130"/>
                    <a:pt x="0" y="1405134"/>
                    <a:pt x="0" y="1397705"/>
                  </a:cubicBezTo>
                  <a:cubicBezTo>
                    <a:pt x="0" y="1390277"/>
                    <a:pt x="8146" y="1384281"/>
                    <a:pt x="18237" y="1384281"/>
                  </a:cubicBezTo>
                  <a:cubicBezTo>
                    <a:pt x="28328" y="1384281"/>
                    <a:pt x="36474" y="1390277"/>
                    <a:pt x="36474" y="1397705"/>
                  </a:cubicBezTo>
                  <a:cubicBezTo>
                    <a:pt x="36474" y="2148960"/>
                    <a:pt x="1499321" y="2768561"/>
                    <a:pt x="3327030" y="2768561"/>
                  </a:cubicBezTo>
                  <a:cubicBezTo>
                    <a:pt x="5154738" y="2768561"/>
                    <a:pt x="6617585" y="2149049"/>
                    <a:pt x="6617585" y="1397705"/>
                  </a:cubicBezTo>
                  <a:cubicBezTo>
                    <a:pt x="6617585" y="646362"/>
                    <a:pt x="5154616" y="26850"/>
                    <a:pt x="3327030" y="26850"/>
                  </a:cubicBezTo>
                  <a:lnTo>
                    <a:pt x="3327030" y="13425"/>
                  </a:lnTo>
                  <a:lnTo>
                    <a:pt x="3327030" y="26850"/>
                  </a:lnTo>
                  <a:cubicBezTo>
                    <a:pt x="1499321" y="26850"/>
                    <a:pt x="36474" y="646362"/>
                    <a:pt x="36474" y="1397705"/>
                  </a:cubicBezTo>
                  <a:close/>
                </a:path>
              </a:pathLst>
            </a:custGeom>
            <a:solidFill>
              <a:srgbClr val="FFFFFF"/>
            </a:solidFill>
          </p:spPr>
          <p:txBody>
            <a:bodyPr/>
            <a:lstStyle/>
            <a:p>
              <a:endParaRPr lang="en-GB"/>
            </a:p>
          </p:txBody>
        </p:sp>
        <p:sp>
          <p:nvSpPr>
            <p:cNvPr id="13" name="TextBox 13"/>
            <p:cNvSpPr txBox="1"/>
            <p:nvPr/>
          </p:nvSpPr>
          <p:spPr>
            <a:xfrm>
              <a:off x="0" y="-57150"/>
              <a:ext cx="6653973" cy="2852480"/>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1</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7" name="TextBox 7"/>
          <p:cNvSpPr txBox="1"/>
          <p:nvPr/>
        </p:nvSpPr>
        <p:spPr>
          <a:xfrm>
            <a:off x="2583888" y="3871382"/>
            <a:ext cx="9959130" cy="3711575"/>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1: Bài thơ </a:t>
            </a:r>
            <a:r>
              <a:rPr lang="en-US" sz="3500">
                <a:solidFill>
                  <a:srgbClr val="0C0C0C"/>
                </a:solidFill>
                <a:latin typeface="Roboto Condensed Bold Italics"/>
              </a:rPr>
              <a:t>Xa ngắm thác núi Lư</a:t>
            </a:r>
            <a:r>
              <a:rPr lang="en-US" sz="3500">
                <a:solidFill>
                  <a:srgbClr val="0C0C0C"/>
                </a:solidFill>
                <a:latin typeface="Roboto Condensed Bold"/>
              </a:rPr>
              <a:t> của tác giả nào?</a:t>
            </a:r>
          </a:p>
          <a:p>
            <a:pPr algn="just">
              <a:lnSpc>
                <a:spcPts val="4900"/>
              </a:lnSpc>
            </a:pPr>
            <a:r>
              <a:rPr lang="en-US" sz="3500">
                <a:solidFill>
                  <a:srgbClr val="0C0C0C"/>
                </a:solidFill>
                <a:latin typeface="Roboto Condensed"/>
              </a:rPr>
              <a:t>A. Đỗ Phủ </a:t>
            </a:r>
          </a:p>
          <a:p>
            <a:pPr algn="just">
              <a:lnSpc>
                <a:spcPts val="4900"/>
              </a:lnSpc>
            </a:pPr>
            <a:r>
              <a:rPr lang="en-US" sz="3500">
                <a:solidFill>
                  <a:srgbClr val="0C0C0C"/>
                </a:solidFill>
                <a:latin typeface="Roboto Condensed"/>
              </a:rPr>
              <a:t>B. Lý Bạch</a:t>
            </a:r>
          </a:p>
          <a:p>
            <a:pPr algn="just">
              <a:lnSpc>
                <a:spcPts val="4900"/>
              </a:lnSpc>
            </a:pPr>
            <a:r>
              <a:rPr lang="en-US" sz="3500">
                <a:solidFill>
                  <a:srgbClr val="0C0C0C"/>
                </a:solidFill>
                <a:latin typeface="Roboto Condensed"/>
              </a:rPr>
              <a:t>C. Tương Như</a:t>
            </a:r>
          </a:p>
          <a:p>
            <a:pPr algn="just">
              <a:lnSpc>
                <a:spcPts val="4900"/>
              </a:lnSpc>
            </a:pPr>
            <a:r>
              <a:rPr lang="en-US" sz="3500">
                <a:solidFill>
                  <a:srgbClr val="0C0C0C"/>
                </a:solidFill>
                <a:latin typeface="Roboto Condensed"/>
              </a:rPr>
              <a:t>D. Trương Kế</a:t>
            </a:r>
          </a:p>
          <a:p>
            <a:pPr algn="just">
              <a:lnSpc>
                <a:spcPts val="4900"/>
              </a:lnSpc>
            </a:pPr>
            <a:endParaRPr lang="en-US" sz="3500">
              <a:solidFill>
                <a:srgbClr val="0C0C0C"/>
              </a:solidFill>
              <a:latin typeface="Roboto Condensed"/>
            </a:endParaRPr>
          </a:p>
        </p:txBody>
      </p:sp>
      <p:sp>
        <p:nvSpPr>
          <p:cNvPr id="8" name="Freeform 8"/>
          <p:cNvSpPr/>
          <p:nvPr/>
        </p:nvSpPr>
        <p:spPr>
          <a:xfrm>
            <a:off x="1497918" y="4945685"/>
            <a:ext cx="1045255" cy="1020430"/>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944" b="-236005"/>
            </a:stretch>
          </a:blipFill>
        </p:spPr>
        <p:txBody>
          <a:bodyPr/>
          <a:lstStyle/>
          <a:p>
            <a:endParaRPr lang="en-GB"/>
          </a:p>
        </p:txBody>
      </p:sp>
      <p:sp>
        <p:nvSpPr>
          <p:cNvPr id="3" name="Freeform 3"/>
          <p:cNvSpPr/>
          <p:nvPr/>
        </p:nvSpPr>
        <p:spPr>
          <a:xfrm>
            <a:off x="14306526" y="-481673"/>
            <a:ext cx="3981474" cy="12046622"/>
          </a:xfrm>
          <a:custGeom>
            <a:avLst/>
            <a:gdLst/>
            <a:ahLst/>
            <a:cxnLst/>
            <a:rect l="l" t="t" r="r" b="b"/>
            <a:pathLst>
              <a:path w="3981474" h="12046622">
                <a:moveTo>
                  <a:pt x="0" y="0"/>
                </a:moveTo>
                <a:lnTo>
                  <a:pt x="3981474" y="0"/>
                </a:lnTo>
                <a:lnTo>
                  <a:pt x="3981474" y="12046622"/>
                </a:lnTo>
                <a:lnTo>
                  <a:pt x="0" y="12046622"/>
                </a:lnTo>
                <a:lnTo>
                  <a:pt x="0" y="0"/>
                </a:lnTo>
                <a:close/>
              </a:path>
            </a:pathLst>
          </a:custGeom>
          <a:blipFill>
            <a:blip r:embed="rId4"/>
            <a:stretch>
              <a:fillRect l="-34546" r="-25837"/>
            </a:stretch>
          </a:blipFill>
        </p:spPr>
        <p:txBody>
          <a:bodyPr/>
          <a:lstStyle/>
          <a:p>
            <a:endParaRPr lang="en-GB"/>
          </a:p>
        </p:txBody>
      </p:sp>
      <p:sp>
        <p:nvSpPr>
          <p:cNvPr id="4" name="Freeform 4"/>
          <p:cNvSpPr/>
          <p:nvPr/>
        </p:nvSpPr>
        <p:spPr>
          <a:xfrm>
            <a:off x="5038063" y="442019"/>
            <a:ext cx="1225444" cy="1173363"/>
          </a:xfrm>
          <a:custGeom>
            <a:avLst/>
            <a:gdLst/>
            <a:ahLst/>
            <a:cxnLst/>
            <a:rect l="l" t="t" r="r" b="b"/>
            <a:pathLst>
              <a:path w="1225444" h="1173363">
                <a:moveTo>
                  <a:pt x="0" y="0"/>
                </a:moveTo>
                <a:lnTo>
                  <a:pt x="1225444" y="0"/>
                </a:lnTo>
                <a:lnTo>
                  <a:pt x="1225444" y="1173362"/>
                </a:lnTo>
                <a:lnTo>
                  <a:pt x="0" y="1173362"/>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2603524" y="1381810"/>
            <a:ext cx="9570548" cy="1294495"/>
            <a:chOff x="0" y="0"/>
            <a:chExt cx="12760731" cy="1725993"/>
          </a:xfrm>
        </p:grpSpPr>
        <p:grpSp>
          <p:nvGrpSpPr>
            <p:cNvPr id="6" name="Group 6"/>
            <p:cNvGrpSpPr/>
            <p:nvPr/>
          </p:nvGrpSpPr>
          <p:grpSpPr>
            <a:xfrm>
              <a:off x="151711" y="0"/>
              <a:ext cx="12609020" cy="1725993"/>
              <a:chOff x="0" y="0"/>
              <a:chExt cx="2373127" cy="324847"/>
            </a:xfrm>
          </p:grpSpPr>
          <p:sp>
            <p:nvSpPr>
              <p:cNvPr id="7" name="Freeform 7"/>
              <p:cNvSpPr/>
              <p:nvPr/>
            </p:nvSpPr>
            <p:spPr>
              <a:xfrm>
                <a:off x="0" y="0"/>
                <a:ext cx="2373126" cy="324847"/>
              </a:xfrm>
              <a:custGeom>
                <a:avLst/>
                <a:gdLst/>
                <a:ahLst/>
                <a:cxnLst/>
                <a:rect l="l" t="t" r="r" b="b"/>
                <a:pathLst>
                  <a:path w="2373126" h="324847">
                    <a:moveTo>
                      <a:pt x="36205" y="0"/>
                    </a:moveTo>
                    <a:lnTo>
                      <a:pt x="2336922" y="0"/>
                    </a:lnTo>
                    <a:cubicBezTo>
                      <a:pt x="2346524" y="0"/>
                      <a:pt x="2355733" y="3814"/>
                      <a:pt x="2362522" y="10604"/>
                    </a:cubicBezTo>
                    <a:cubicBezTo>
                      <a:pt x="2369312" y="17394"/>
                      <a:pt x="2373126" y="26603"/>
                      <a:pt x="2373126" y="36205"/>
                    </a:cubicBezTo>
                    <a:lnTo>
                      <a:pt x="2373126" y="288642"/>
                    </a:lnTo>
                    <a:cubicBezTo>
                      <a:pt x="2373126" y="298244"/>
                      <a:pt x="2369312" y="307453"/>
                      <a:pt x="2362522" y="314243"/>
                    </a:cubicBezTo>
                    <a:cubicBezTo>
                      <a:pt x="2355733" y="321032"/>
                      <a:pt x="2346524" y="324847"/>
                      <a:pt x="2336922" y="324847"/>
                    </a:cubicBezTo>
                    <a:lnTo>
                      <a:pt x="36205" y="324847"/>
                    </a:lnTo>
                    <a:cubicBezTo>
                      <a:pt x="26603" y="324847"/>
                      <a:pt x="17394" y="321032"/>
                      <a:pt x="10604" y="314243"/>
                    </a:cubicBezTo>
                    <a:cubicBezTo>
                      <a:pt x="3814" y="307453"/>
                      <a:pt x="0" y="298244"/>
                      <a:pt x="0" y="288642"/>
                    </a:cubicBezTo>
                    <a:lnTo>
                      <a:pt x="0" y="36205"/>
                    </a:lnTo>
                    <a:cubicBezTo>
                      <a:pt x="0" y="26603"/>
                      <a:pt x="3814" y="17394"/>
                      <a:pt x="10604" y="10604"/>
                    </a:cubicBezTo>
                    <a:cubicBezTo>
                      <a:pt x="17394" y="3814"/>
                      <a:pt x="26603" y="0"/>
                      <a:pt x="36205" y="0"/>
                    </a:cubicBezTo>
                    <a:close/>
                  </a:path>
                </a:pathLst>
              </a:custGeom>
              <a:solidFill>
                <a:srgbClr val="FFFFFF">
                  <a:alpha val="60784"/>
                </a:srgbClr>
              </a:solidFill>
            </p:spPr>
            <p:txBody>
              <a:bodyPr/>
              <a:lstStyle/>
              <a:p>
                <a:endParaRPr lang="en-GB"/>
              </a:p>
            </p:txBody>
          </p:sp>
          <p:sp>
            <p:nvSpPr>
              <p:cNvPr id="8" name="TextBox 8"/>
              <p:cNvSpPr txBox="1"/>
              <p:nvPr/>
            </p:nvSpPr>
            <p:spPr>
              <a:xfrm>
                <a:off x="0" y="-47625"/>
                <a:ext cx="2373127" cy="372472"/>
              </a:xfrm>
              <a:prstGeom prst="rect">
                <a:avLst/>
              </a:prstGeom>
            </p:spPr>
            <p:txBody>
              <a:bodyPr lIns="50800" tIns="50800" rIns="50800" bIns="50800" rtlCol="0" anchor="ctr"/>
              <a:lstStyle/>
              <a:p>
                <a:pPr algn="ctr">
                  <a:lnSpc>
                    <a:spcPts val="2660"/>
                  </a:lnSpc>
                </a:pPr>
                <a:endParaRPr/>
              </a:p>
            </p:txBody>
          </p:sp>
        </p:grpSp>
        <p:sp>
          <p:nvSpPr>
            <p:cNvPr id="9" name="TextBox 9"/>
            <p:cNvSpPr txBox="1"/>
            <p:nvPr/>
          </p:nvSpPr>
          <p:spPr>
            <a:xfrm>
              <a:off x="0" y="159388"/>
              <a:ext cx="12760731" cy="1350068"/>
            </a:xfrm>
            <a:prstGeom prst="rect">
              <a:avLst/>
            </a:prstGeom>
          </p:spPr>
          <p:txBody>
            <a:bodyPr lIns="0" tIns="0" rIns="0" bIns="0" rtlCol="0" anchor="t">
              <a:spAutoFit/>
            </a:bodyPr>
            <a:lstStyle/>
            <a:p>
              <a:pPr algn="ctr">
                <a:lnSpc>
                  <a:spcPts val="7682"/>
                </a:lnSpc>
              </a:pPr>
              <a:r>
                <a:rPr lang="en-US" sz="6402">
                  <a:solidFill>
                    <a:srgbClr val="22170B"/>
                  </a:solidFill>
                  <a:latin typeface="#9Slide06 ThuPhap Thien An"/>
                </a:rPr>
                <a:t>Chân dung thi sĩ</a:t>
              </a:r>
            </a:p>
          </p:txBody>
        </p:sp>
      </p:grpSp>
      <p:sp>
        <p:nvSpPr>
          <p:cNvPr id="10" name="Freeform 10"/>
          <p:cNvSpPr/>
          <p:nvPr/>
        </p:nvSpPr>
        <p:spPr>
          <a:xfrm>
            <a:off x="1546380" y="3498735"/>
            <a:ext cx="12090690" cy="5759565"/>
          </a:xfrm>
          <a:custGeom>
            <a:avLst/>
            <a:gdLst/>
            <a:ahLst/>
            <a:cxnLst/>
            <a:rect l="l" t="t" r="r" b="b"/>
            <a:pathLst>
              <a:path w="12090690" h="5759565">
                <a:moveTo>
                  <a:pt x="0" y="0"/>
                </a:moveTo>
                <a:lnTo>
                  <a:pt x="12090690" y="0"/>
                </a:lnTo>
                <a:lnTo>
                  <a:pt x="12090690" y="5759565"/>
                </a:lnTo>
                <a:lnTo>
                  <a:pt x="0" y="57595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7764896" y="4083258"/>
            <a:ext cx="5523270" cy="501015"/>
          </a:xfrm>
          <a:prstGeom prst="rect">
            <a:avLst/>
          </a:prstGeom>
        </p:spPr>
        <p:txBody>
          <a:bodyPr lIns="0" tIns="0" rIns="0" bIns="0" rtlCol="0" anchor="t">
            <a:spAutoFit/>
          </a:bodyPr>
          <a:lstStyle/>
          <a:p>
            <a:pPr algn="ctr">
              <a:lnSpc>
                <a:spcPts val="3780"/>
              </a:lnSpc>
            </a:pPr>
            <a:r>
              <a:rPr lang="en-US" sz="3500">
                <a:solidFill>
                  <a:srgbClr val="000000"/>
                </a:solidFill>
                <a:latin typeface="Roboto Condensed"/>
              </a:rPr>
              <a:t>Hiệu: </a:t>
            </a:r>
            <a:r>
              <a:rPr lang="en-US" sz="3500">
                <a:solidFill>
                  <a:srgbClr val="000000"/>
                </a:solidFill>
                <a:latin typeface="Roboto Condensed Bold Italics"/>
              </a:rPr>
              <a:t>Túy ngâm tiên sinh</a:t>
            </a:r>
          </a:p>
        </p:txBody>
      </p:sp>
      <p:sp>
        <p:nvSpPr>
          <p:cNvPr id="12" name="TextBox 12"/>
          <p:cNvSpPr txBox="1"/>
          <p:nvPr/>
        </p:nvSpPr>
        <p:spPr>
          <a:xfrm>
            <a:off x="7928184" y="5762007"/>
            <a:ext cx="5115051"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Tác giả của </a:t>
            </a:r>
            <a:r>
              <a:rPr lang="en-US" sz="3500" i="1">
                <a:solidFill>
                  <a:srgbClr val="000000"/>
                </a:solidFill>
                <a:latin typeface="Roboto Condensed Bold"/>
              </a:rPr>
              <a:t>Trường hận ca, Tỳ bà hành</a:t>
            </a:r>
            <a:r>
              <a:rPr lang="en-US" sz="3500">
                <a:solidFill>
                  <a:srgbClr val="000000"/>
                </a:solidFill>
                <a:latin typeface="Roboto Condensed Bold"/>
              </a:rPr>
              <a:t>,...</a:t>
            </a:r>
            <a:r>
              <a:rPr lang="en-US" sz="3500">
                <a:solidFill>
                  <a:srgbClr val="000000"/>
                </a:solidFill>
                <a:latin typeface="Roboto Condensed Italics"/>
              </a:rPr>
              <a:t> </a:t>
            </a:r>
          </a:p>
        </p:txBody>
      </p:sp>
      <p:sp>
        <p:nvSpPr>
          <p:cNvPr id="13" name="TextBox 13"/>
          <p:cNvSpPr txBox="1"/>
          <p:nvPr/>
        </p:nvSpPr>
        <p:spPr>
          <a:xfrm>
            <a:off x="1546380" y="5666757"/>
            <a:ext cx="5459649" cy="1258007"/>
          </a:xfrm>
          <a:prstGeom prst="rect">
            <a:avLst/>
          </a:prstGeom>
        </p:spPr>
        <p:txBody>
          <a:bodyPr lIns="0" tIns="0" rIns="0" bIns="0" rtlCol="0" anchor="t">
            <a:spAutoFit/>
          </a:bodyPr>
          <a:lstStyle/>
          <a:p>
            <a:pPr algn="ctr">
              <a:lnSpc>
                <a:spcPts val="8708"/>
              </a:lnSpc>
            </a:pPr>
            <a:r>
              <a:rPr lang="en-US" sz="7256" spc="34">
                <a:solidFill>
                  <a:srgbClr val="22170B"/>
                </a:solidFill>
                <a:latin typeface="#9Slide05 Braxton Regular"/>
              </a:rPr>
              <a:t>Bạch Cư Dị</a:t>
            </a:r>
          </a:p>
        </p:txBody>
      </p:sp>
      <p:sp>
        <p:nvSpPr>
          <p:cNvPr id="14" name="TextBox 14"/>
          <p:cNvSpPr txBox="1"/>
          <p:nvPr/>
        </p:nvSpPr>
        <p:spPr>
          <a:xfrm>
            <a:off x="7928184" y="7775168"/>
            <a:ext cx="5523270"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Từng bị đi đày từ Trường An đến Giang Tây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7" name="TextBox 7"/>
          <p:cNvSpPr txBox="1"/>
          <p:nvPr/>
        </p:nvSpPr>
        <p:spPr>
          <a:xfrm>
            <a:off x="2583888" y="3871382"/>
            <a:ext cx="9959130" cy="433070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2: Bài thơ </a:t>
            </a:r>
            <a:r>
              <a:rPr lang="en-US" sz="3500">
                <a:solidFill>
                  <a:srgbClr val="0C0C0C"/>
                </a:solidFill>
                <a:latin typeface="Roboto Condensed Bold Italics"/>
              </a:rPr>
              <a:t>Xa ngắm thác núi Lư</a:t>
            </a:r>
            <a:r>
              <a:rPr lang="en-US" sz="3500">
                <a:solidFill>
                  <a:srgbClr val="0C0C0C"/>
                </a:solidFill>
                <a:latin typeface="Roboto Condensed Bold"/>
              </a:rPr>
              <a:t> được viết theo thể thơ nào?</a:t>
            </a:r>
          </a:p>
          <a:p>
            <a:pPr algn="just">
              <a:lnSpc>
                <a:spcPts val="4900"/>
              </a:lnSpc>
            </a:pPr>
            <a:r>
              <a:rPr lang="en-US" sz="3500">
                <a:solidFill>
                  <a:srgbClr val="0C0C0C"/>
                </a:solidFill>
                <a:latin typeface="Roboto Condensed"/>
              </a:rPr>
              <a:t>A. Thất ngôn bát cú Đường luật</a:t>
            </a:r>
          </a:p>
          <a:p>
            <a:pPr algn="just">
              <a:lnSpc>
                <a:spcPts val="4900"/>
              </a:lnSpc>
            </a:pPr>
            <a:r>
              <a:rPr lang="en-US" sz="3500">
                <a:solidFill>
                  <a:srgbClr val="0C0C0C"/>
                </a:solidFill>
                <a:latin typeface="Roboto Condensed"/>
              </a:rPr>
              <a:t>B. Thất ngôn tứ tuyệt Đường luật</a:t>
            </a:r>
          </a:p>
          <a:p>
            <a:pPr algn="just">
              <a:lnSpc>
                <a:spcPts val="4900"/>
              </a:lnSpc>
            </a:pPr>
            <a:r>
              <a:rPr lang="en-US" sz="3500">
                <a:solidFill>
                  <a:srgbClr val="0C0C0C"/>
                </a:solidFill>
                <a:latin typeface="Roboto Condensed"/>
              </a:rPr>
              <a:t>C.Ngũ ngôn bát cú Đường luật</a:t>
            </a:r>
          </a:p>
          <a:p>
            <a:pPr algn="just">
              <a:lnSpc>
                <a:spcPts val="4900"/>
              </a:lnSpc>
            </a:pPr>
            <a:r>
              <a:rPr lang="en-US" sz="3500">
                <a:solidFill>
                  <a:srgbClr val="0C0C0C"/>
                </a:solidFill>
                <a:latin typeface="Roboto Condensed"/>
              </a:rPr>
              <a:t>D. Ngũ ngôn tứ tuyệt Đường luật</a:t>
            </a:r>
          </a:p>
          <a:p>
            <a:pPr algn="just">
              <a:lnSpc>
                <a:spcPts val="4900"/>
              </a:lnSpc>
            </a:pPr>
            <a:endParaRPr lang="en-US" sz="3500">
              <a:solidFill>
                <a:srgbClr val="0C0C0C"/>
              </a:solidFill>
              <a:latin typeface="Roboto Condensed"/>
            </a:endParaRPr>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E125FCF4-D98F-9E0E-3746-6E146906CD17}"/>
              </a:ext>
            </a:extLst>
          </p:cNvPr>
          <p:cNvSpPr/>
          <p:nvPr/>
        </p:nvSpPr>
        <p:spPr>
          <a:xfrm>
            <a:off x="8382000" y="56769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7" name="TextBox 7"/>
          <p:cNvSpPr txBox="1"/>
          <p:nvPr/>
        </p:nvSpPr>
        <p:spPr>
          <a:xfrm>
            <a:off x="2583888" y="3871382"/>
            <a:ext cx="9959130" cy="3711575"/>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3: Dòng nào sau đây là dịch nghĩa cho câu thơ </a:t>
            </a:r>
            <a:r>
              <a:rPr lang="en-US" sz="3500">
                <a:solidFill>
                  <a:srgbClr val="0C0C0C"/>
                </a:solidFill>
                <a:latin typeface="Roboto Condensed Bold Italics"/>
              </a:rPr>
              <a:t>“Phi lưu trực há tam thiên xích”?</a:t>
            </a:r>
          </a:p>
          <a:p>
            <a:pPr algn="just">
              <a:lnSpc>
                <a:spcPts val="4900"/>
              </a:lnSpc>
            </a:pPr>
            <a:r>
              <a:rPr lang="en-US" sz="3500">
                <a:solidFill>
                  <a:srgbClr val="0C0C0C"/>
                </a:solidFill>
                <a:latin typeface="Roboto Condensed"/>
              </a:rPr>
              <a:t>A. Mặt trời chiếu núi Hương Lô, sinh ra làn khói tía</a:t>
            </a:r>
          </a:p>
          <a:p>
            <a:pPr algn="just">
              <a:lnSpc>
                <a:spcPts val="4900"/>
              </a:lnSpc>
            </a:pPr>
            <a:r>
              <a:rPr lang="en-US" sz="3500">
                <a:solidFill>
                  <a:srgbClr val="0C0C0C"/>
                </a:solidFill>
                <a:latin typeface="Roboto Condensed"/>
              </a:rPr>
              <a:t>B. Xa nhìn dòng thác treo trên dòng sông phía trước</a:t>
            </a:r>
          </a:p>
          <a:p>
            <a:pPr algn="just">
              <a:lnSpc>
                <a:spcPts val="4900"/>
              </a:lnSpc>
            </a:pPr>
            <a:r>
              <a:rPr lang="en-US" sz="3500">
                <a:solidFill>
                  <a:srgbClr val="0C0C0C"/>
                </a:solidFill>
                <a:latin typeface="Roboto Condensed"/>
              </a:rPr>
              <a:t>C. Thác chảy như bay đổ thẳng xuống từ ba nghìn thước</a:t>
            </a:r>
          </a:p>
          <a:p>
            <a:pPr algn="just">
              <a:lnSpc>
                <a:spcPts val="4900"/>
              </a:lnSpc>
            </a:pPr>
            <a:r>
              <a:rPr lang="en-US" sz="3500">
                <a:solidFill>
                  <a:srgbClr val="0C0C0C"/>
                </a:solidFill>
                <a:latin typeface="Roboto Condensed"/>
              </a:rPr>
              <a:t>D. Ngỡ là sông Ngân rơi tự chín tầng mây.</a:t>
            </a:r>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94BAE39D-6C91-C099-8E6F-642812F9D7D9}"/>
              </a:ext>
            </a:extLst>
          </p:cNvPr>
          <p:cNvSpPr/>
          <p:nvPr/>
        </p:nvSpPr>
        <p:spPr>
          <a:xfrm>
            <a:off x="12420600" y="62865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7" name="TextBox 7"/>
          <p:cNvSpPr txBox="1"/>
          <p:nvPr/>
        </p:nvSpPr>
        <p:spPr>
          <a:xfrm>
            <a:off x="2583888" y="3871382"/>
            <a:ext cx="9959130" cy="3711575"/>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4: Điểm nhìn miêu tả của tác giả nằm ở đâu?</a:t>
            </a:r>
          </a:p>
          <a:p>
            <a:pPr algn="just">
              <a:lnSpc>
                <a:spcPts val="4900"/>
              </a:lnSpc>
            </a:pPr>
            <a:r>
              <a:rPr lang="en-US" sz="3500">
                <a:solidFill>
                  <a:srgbClr val="0C0C0C"/>
                </a:solidFill>
                <a:latin typeface="Roboto Condensed"/>
              </a:rPr>
              <a:t>A. Ngay dưới chân núi Hương Lô</a:t>
            </a:r>
          </a:p>
          <a:p>
            <a:pPr algn="just">
              <a:lnSpc>
                <a:spcPts val="4900"/>
              </a:lnSpc>
            </a:pPr>
            <a:r>
              <a:rPr lang="en-US" sz="3500">
                <a:solidFill>
                  <a:srgbClr val="0C0C0C"/>
                </a:solidFill>
                <a:latin typeface="Roboto Condensed"/>
              </a:rPr>
              <a:t>B. Trên thuyền xuôi theo dòng sông</a:t>
            </a:r>
          </a:p>
          <a:p>
            <a:pPr algn="just">
              <a:lnSpc>
                <a:spcPts val="4900"/>
              </a:lnSpc>
            </a:pPr>
            <a:r>
              <a:rPr lang="en-US" sz="3500">
                <a:solidFill>
                  <a:srgbClr val="0C0C0C"/>
                </a:solidFill>
                <a:latin typeface="Roboto Condensed"/>
              </a:rPr>
              <a:t>C. Trên đỉnh núi Hương Lô</a:t>
            </a:r>
          </a:p>
          <a:p>
            <a:pPr algn="just">
              <a:lnSpc>
                <a:spcPts val="4900"/>
              </a:lnSpc>
            </a:pPr>
            <a:r>
              <a:rPr lang="en-US" sz="3500">
                <a:solidFill>
                  <a:srgbClr val="0C0C0C"/>
                </a:solidFill>
                <a:latin typeface="Roboto Condensed"/>
              </a:rPr>
              <a:t>D. Đứng nhìn từ xa</a:t>
            </a:r>
          </a:p>
          <a:p>
            <a:pPr algn="just">
              <a:lnSpc>
                <a:spcPts val="4900"/>
              </a:lnSpc>
            </a:pPr>
            <a:endParaRPr lang="en-US" sz="3500">
              <a:solidFill>
                <a:srgbClr val="0C0C0C"/>
              </a:solidFill>
              <a:latin typeface="Roboto Condensed"/>
            </a:endParaRPr>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02F7994C-D059-E36F-EC47-C38D182F6D23}"/>
              </a:ext>
            </a:extLst>
          </p:cNvPr>
          <p:cNvSpPr/>
          <p:nvPr/>
        </p:nvSpPr>
        <p:spPr>
          <a:xfrm>
            <a:off x="6019800" y="64389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448443"/>
            <a:ext cx="11274111" cy="4643178"/>
            <a:chOff x="0" y="0"/>
            <a:chExt cx="15032148" cy="6190904"/>
          </a:xfrm>
        </p:grpSpPr>
        <p:sp>
          <p:nvSpPr>
            <p:cNvPr id="4" name="Freeform 4"/>
            <p:cNvSpPr/>
            <p:nvPr/>
          </p:nvSpPr>
          <p:spPr>
            <a:xfrm>
              <a:off x="6712" y="17999"/>
              <a:ext cx="15018757" cy="6154800"/>
            </a:xfrm>
            <a:custGeom>
              <a:avLst/>
              <a:gdLst/>
              <a:ahLst/>
              <a:cxnLst/>
              <a:rect l="l" t="t" r="r" b="b"/>
              <a:pathLst>
                <a:path w="15018757" h="6154800">
                  <a:moveTo>
                    <a:pt x="0" y="0"/>
                  </a:moveTo>
                  <a:lnTo>
                    <a:pt x="15018757" y="0"/>
                  </a:lnTo>
                  <a:lnTo>
                    <a:pt x="15018757" y="6154800"/>
                  </a:lnTo>
                  <a:lnTo>
                    <a:pt x="0" y="6154800"/>
                  </a:lnTo>
                  <a:close/>
                </a:path>
              </a:pathLst>
            </a:custGeom>
            <a:solidFill>
              <a:srgbClr val="FFFFFF">
                <a:alpha val="60000"/>
              </a:srgbClr>
            </a:solidFill>
          </p:spPr>
          <p:txBody>
            <a:bodyPr/>
            <a:lstStyle/>
            <a:p>
              <a:endParaRPr lang="en-GB"/>
            </a:p>
          </p:txBody>
        </p:sp>
        <p:sp>
          <p:nvSpPr>
            <p:cNvPr id="5" name="Freeform 5"/>
            <p:cNvSpPr/>
            <p:nvPr/>
          </p:nvSpPr>
          <p:spPr>
            <a:xfrm>
              <a:off x="0" y="0"/>
              <a:ext cx="15032193" cy="6190798"/>
            </a:xfrm>
            <a:custGeom>
              <a:avLst/>
              <a:gdLst/>
              <a:ahLst/>
              <a:cxnLst/>
              <a:rect l="l" t="t" r="r" b="b"/>
              <a:pathLst>
                <a:path w="15032193" h="6190798">
                  <a:moveTo>
                    <a:pt x="6712" y="0"/>
                  </a:moveTo>
                  <a:lnTo>
                    <a:pt x="15025469" y="0"/>
                  </a:lnTo>
                  <a:cubicBezTo>
                    <a:pt x="15029137" y="0"/>
                    <a:pt x="15032193" y="8160"/>
                    <a:pt x="15032193" y="17999"/>
                  </a:cubicBezTo>
                  <a:lnTo>
                    <a:pt x="15032193" y="6172799"/>
                  </a:lnTo>
                  <a:cubicBezTo>
                    <a:pt x="15032193" y="6182639"/>
                    <a:pt x="15029137" y="6190798"/>
                    <a:pt x="15025469" y="6190798"/>
                  </a:cubicBezTo>
                  <a:lnTo>
                    <a:pt x="6712" y="6190798"/>
                  </a:lnTo>
                  <a:cubicBezTo>
                    <a:pt x="3043" y="6190798"/>
                    <a:pt x="0" y="6182639"/>
                    <a:pt x="0" y="6172799"/>
                  </a:cubicBezTo>
                  <a:lnTo>
                    <a:pt x="0" y="17999"/>
                  </a:lnTo>
                  <a:cubicBezTo>
                    <a:pt x="0" y="8160"/>
                    <a:pt x="3043" y="0"/>
                    <a:pt x="6712" y="0"/>
                  </a:cubicBezTo>
                  <a:moveTo>
                    <a:pt x="6712" y="35999"/>
                  </a:moveTo>
                  <a:lnTo>
                    <a:pt x="6712" y="17999"/>
                  </a:lnTo>
                  <a:lnTo>
                    <a:pt x="13423" y="17999"/>
                  </a:lnTo>
                  <a:lnTo>
                    <a:pt x="13423" y="6172799"/>
                  </a:lnTo>
                  <a:lnTo>
                    <a:pt x="6712" y="6172799"/>
                  </a:lnTo>
                  <a:lnTo>
                    <a:pt x="6712" y="6154800"/>
                  </a:lnTo>
                  <a:lnTo>
                    <a:pt x="15025469" y="6154800"/>
                  </a:lnTo>
                  <a:lnTo>
                    <a:pt x="15025469" y="6172799"/>
                  </a:lnTo>
                  <a:lnTo>
                    <a:pt x="15018756" y="6172799"/>
                  </a:lnTo>
                  <a:lnTo>
                    <a:pt x="15018756" y="17999"/>
                  </a:lnTo>
                  <a:lnTo>
                    <a:pt x="15025469" y="17999"/>
                  </a:lnTo>
                  <a:lnTo>
                    <a:pt x="15025469" y="35999"/>
                  </a:lnTo>
                  <a:lnTo>
                    <a:pt x="6712" y="35999"/>
                  </a:lnTo>
                  <a:close/>
                </a:path>
              </a:pathLst>
            </a:custGeom>
            <a:solidFill>
              <a:srgbClr val="573312">
                <a:alpha val="66667"/>
              </a:srgbClr>
            </a:solidFill>
          </p:spPr>
          <p:txBody>
            <a:bodyPr/>
            <a:lstStyle/>
            <a:p>
              <a:endParaRPr lang="en-GB"/>
            </a:p>
          </p:txBody>
        </p:sp>
      </p:grpSp>
      <p:sp>
        <p:nvSpPr>
          <p:cNvPr id="7" name="TextBox 7"/>
          <p:cNvSpPr txBox="1"/>
          <p:nvPr/>
        </p:nvSpPr>
        <p:spPr>
          <a:xfrm>
            <a:off x="2583888" y="3871382"/>
            <a:ext cx="9959130" cy="433070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5: Vẻ đẹp của bức tranh thác núi Lư có đặc điểm nào sau đây?</a:t>
            </a:r>
          </a:p>
          <a:p>
            <a:pPr algn="just">
              <a:lnSpc>
                <a:spcPts val="4900"/>
              </a:lnSpc>
            </a:pPr>
            <a:r>
              <a:rPr lang="en-US" sz="3500">
                <a:solidFill>
                  <a:srgbClr val="0C0C0C"/>
                </a:solidFill>
                <a:latin typeface="Roboto Condensed"/>
              </a:rPr>
              <a:t>A. Hiền hòa, thơ mộng</a:t>
            </a:r>
          </a:p>
          <a:p>
            <a:pPr algn="just">
              <a:lnSpc>
                <a:spcPts val="4900"/>
              </a:lnSpc>
            </a:pPr>
            <a:r>
              <a:rPr lang="en-US" sz="3500">
                <a:solidFill>
                  <a:srgbClr val="0C0C0C"/>
                </a:solidFill>
                <a:latin typeface="Roboto Condensed"/>
              </a:rPr>
              <a:t>B. Tráng lệ, kì ảo</a:t>
            </a:r>
          </a:p>
          <a:p>
            <a:pPr algn="just">
              <a:lnSpc>
                <a:spcPts val="4900"/>
              </a:lnSpc>
            </a:pPr>
            <a:r>
              <a:rPr lang="en-US" sz="3500">
                <a:solidFill>
                  <a:srgbClr val="0C0C0C"/>
                </a:solidFill>
                <a:latin typeface="Roboto Condensed"/>
              </a:rPr>
              <a:t>C. Hùng vĩ, tĩnh lặng</a:t>
            </a:r>
          </a:p>
          <a:p>
            <a:pPr algn="just">
              <a:lnSpc>
                <a:spcPts val="4900"/>
              </a:lnSpc>
            </a:pPr>
            <a:r>
              <a:rPr lang="en-US" sz="3500">
                <a:solidFill>
                  <a:srgbClr val="0C0C0C"/>
                </a:solidFill>
                <a:latin typeface="Roboto Condensed"/>
              </a:rPr>
              <a:t>D. Êm đềm như cảnh thần tiên</a:t>
            </a:r>
          </a:p>
          <a:p>
            <a:pPr algn="just">
              <a:lnSpc>
                <a:spcPts val="4900"/>
              </a:lnSpc>
            </a:pPr>
            <a:endParaRPr lang="en-US" sz="3500">
              <a:solidFill>
                <a:srgbClr val="0C0C0C"/>
              </a:solidFill>
              <a:latin typeface="Roboto Condensed"/>
            </a:endParaRPr>
          </a:p>
        </p:txBody>
      </p:sp>
      <p:sp>
        <p:nvSpPr>
          <p:cNvPr id="9" name="TextBox 9"/>
          <p:cNvSpPr txBox="1"/>
          <p:nvPr/>
        </p:nvSpPr>
        <p:spPr>
          <a:xfrm>
            <a:off x="3600788"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862634"/>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A3842F97-CC95-4DB5-2E94-87E31F02611D}"/>
              </a:ext>
            </a:extLst>
          </p:cNvPr>
          <p:cNvSpPr/>
          <p:nvPr/>
        </p:nvSpPr>
        <p:spPr>
          <a:xfrm>
            <a:off x="5562600" y="56007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3"/>
            <a:stretch>
              <a:fillRect l="-26656"/>
            </a:stretch>
          </a:blipFill>
        </p:spPr>
        <p:txBody>
          <a:bodyPr/>
          <a:lstStyle/>
          <a:p>
            <a:endParaRPr lang="en-GB"/>
          </a:p>
        </p:txBody>
      </p:sp>
      <p:grpSp>
        <p:nvGrpSpPr>
          <p:cNvPr id="3" name="Group 3"/>
          <p:cNvGrpSpPr/>
          <p:nvPr/>
        </p:nvGrpSpPr>
        <p:grpSpPr>
          <a:xfrm>
            <a:off x="1641336" y="3341771"/>
            <a:ext cx="11274111" cy="6602629"/>
            <a:chOff x="0" y="0"/>
            <a:chExt cx="15032148" cy="8803506"/>
          </a:xfrm>
        </p:grpSpPr>
        <p:sp>
          <p:nvSpPr>
            <p:cNvPr id="4" name="Freeform 4"/>
            <p:cNvSpPr/>
            <p:nvPr/>
          </p:nvSpPr>
          <p:spPr>
            <a:xfrm>
              <a:off x="6712" y="25595"/>
              <a:ext cx="15018757" cy="8752165"/>
            </a:xfrm>
            <a:custGeom>
              <a:avLst/>
              <a:gdLst/>
              <a:ahLst/>
              <a:cxnLst/>
              <a:rect l="l" t="t" r="r" b="b"/>
              <a:pathLst>
                <a:path w="15018757" h="8752165">
                  <a:moveTo>
                    <a:pt x="0" y="0"/>
                  </a:moveTo>
                  <a:lnTo>
                    <a:pt x="15018757" y="0"/>
                  </a:lnTo>
                  <a:lnTo>
                    <a:pt x="15018757" y="8752165"/>
                  </a:lnTo>
                  <a:lnTo>
                    <a:pt x="0" y="8752165"/>
                  </a:lnTo>
                  <a:close/>
                </a:path>
              </a:pathLst>
            </a:custGeom>
            <a:solidFill>
              <a:srgbClr val="FFFFFF">
                <a:alpha val="60000"/>
              </a:srgbClr>
            </a:solidFill>
          </p:spPr>
          <p:txBody>
            <a:bodyPr/>
            <a:lstStyle/>
            <a:p>
              <a:endParaRPr lang="en-GB"/>
            </a:p>
          </p:txBody>
        </p:sp>
        <p:sp>
          <p:nvSpPr>
            <p:cNvPr id="5" name="Freeform 5"/>
            <p:cNvSpPr/>
            <p:nvPr/>
          </p:nvSpPr>
          <p:spPr>
            <a:xfrm>
              <a:off x="0" y="0"/>
              <a:ext cx="15032193" cy="8803355"/>
            </a:xfrm>
            <a:custGeom>
              <a:avLst/>
              <a:gdLst/>
              <a:ahLst/>
              <a:cxnLst/>
              <a:rect l="l" t="t" r="r" b="b"/>
              <a:pathLst>
                <a:path w="15032193" h="8803355">
                  <a:moveTo>
                    <a:pt x="6712" y="0"/>
                  </a:moveTo>
                  <a:lnTo>
                    <a:pt x="15025469" y="0"/>
                  </a:lnTo>
                  <a:cubicBezTo>
                    <a:pt x="15029137" y="0"/>
                    <a:pt x="15032193" y="11603"/>
                    <a:pt x="15032193" y="25595"/>
                  </a:cubicBezTo>
                  <a:lnTo>
                    <a:pt x="15032193" y="8777760"/>
                  </a:lnTo>
                  <a:cubicBezTo>
                    <a:pt x="15032193" y="8791753"/>
                    <a:pt x="15029137" y="8803355"/>
                    <a:pt x="15025469" y="8803355"/>
                  </a:cubicBezTo>
                  <a:lnTo>
                    <a:pt x="6712" y="8803355"/>
                  </a:lnTo>
                  <a:cubicBezTo>
                    <a:pt x="3043" y="8803355"/>
                    <a:pt x="0" y="8791753"/>
                    <a:pt x="0" y="8777760"/>
                  </a:cubicBezTo>
                  <a:lnTo>
                    <a:pt x="0" y="25595"/>
                  </a:lnTo>
                  <a:cubicBezTo>
                    <a:pt x="0" y="11603"/>
                    <a:pt x="3043" y="0"/>
                    <a:pt x="6712" y="0"/>
                  </a:cubicBezTo>
                  <a:moveTo>
                    <a:pt x="6712" y="51190"/>
                  </a:moveTo>
                  <a:lnTo>
                    <a:pt x="6712" y="25595"/>
                  </a:lnTo>
                  <a:lnTo>
                    <a:pt x="13423" y="25595"/>
                  </a:lnTo>
                  <a:lnTo>
                    <a:pt x="13423" y="8777760"/>
                  </a:lnTo>
                  <a:lnTo>
                    <a:pt x="6712" y="8777760"/>
                  </a:lnTo>
                  <a:lnTo>
                    <a:pt x="6712" y="8752165"/>
                  </a:lnTo>
                  <a:lnTo>
                    <a:pt x="15025469" y="8752165"/>
                  </a:lnTo>
                  <a:lnTo>
                    <a:pt x="15025469" y="8777760"/>
                  </a:lnTo>
                  <a:lnTo>
                    <a:pt x="15018756" y="8777760"/>
                  </a:lnTo>
                  <a:lnTo>
                    <a:pt x="15018756" y="25595"/>
                  </a:lnTo>
                  <a:lnTo>
                    <a:pt x="15025469" y="25595"/>
                  </a:lnTo>
                  <a:lnTo>
                    <a:pt x="15025469" y="51190"/>
                  </a:lnTo>
                  <a:lnTo>
                    <a:pt x="6712" y="51190"/>
                  </a:lnTo>
                  <a:close/>
                </a:path>
              </a:pathLst>
            </a:custGeom>
            <a:solidFill>
              <a:srgbClr val="573312">
                <a:alpha val="66667"/>
              </a:srgbClr>
            </a:solidFill>
          </p:spPr>
          <p:txBody>
            <a:bodyPr/>
            <a:lstStyle/>
            <a:p>
              <a:endParaRPr lang="en-GB"/>
            </a:p>
          </p:txBody>
        </p:sp>
      </p:grpSp>
      <p:sp>
        <p:nvSpPr>
          <p:cNvPr id="7" name="TextBox 7"/>
          <p:cNvSpPr txBox="1"/>
          <p:nvPr/>
        </p:nvSpPr>
        <p:spPr>
          <a:xfrm>
            <a:off x="2039596" y="3479800"/>
            <a:ext cx="10612280" cy="680720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Câu 6: Ý nào sau đây không phải là nội dung biểu hiện của bài thơ </a:t>
            </a:r>
            <a:r>
              <a:rPr lang="en-US" sz="3500">
                <a:solidFill>
                  <a:srgbClr val="0C0C0C"/>
                </a:solidFill>
                <a:latin typeface="Roboto Condensed Bold Italics"/>
              </a:rPr>
              <a:t>Xa ngắm thác núi Lư</a:t>
            </a:r>
            <a:r>
              <a:rPr lang="en-US" sz="3500">
                <a:solidFill>
                  <a:srgbClr val="0C0C0C"/>
                </a:solidFill>
                <a:latin typeface="Roboto Condensed Bold"/>
              </a:rPr>
              <a:t>?</a:t>
            </a:r>
          </a:p>
          <a:p>
            <a:pPr algn="just">
              <a:lnSpc>
                <a:spcPts val="4900"/>
              </a:lnSpc>
            </a:pPr>
            <a:r>
              <a:rPr lang="en-US" sz="3500">
                <a:solidFill>
                  <a:srgbClr val="0C0C0C"/>
                </a:solidFill>
                <a:latin typeface="Roboto Condensed"/>
              </a:rPr>
              <a:t>A. Miêu tả cảnh tráng lệ của núi Lư khi nhìn từ xa</a:t>
            </a:r>
          </a:p>
          <a:p>
            <a:pPr algn="just">
              <a:lnSpc>
                <a:spcPts val="4900"/>
              </a:lnSpc>
            </a:pPr>
            <a:r>
              <a:rPr lang="en-US" sz="3500">
                <a:solidFill>
                  <a:srgbClr val="0C0C0C"/>
                </a:solidFill>
                <a:latin typeface="Roboto Condensed"/>
              </a:rPr>
              <a:t>B. Thể hiện tâm hồn yêu nước, muốn giải phóng đất nước khỏi vòng nô lệ</a:t>
            </a:r>
          </a:p>
          <a:p>
            <a:pPr algn="just">
              <a:lnSpc>
                <a:spcPts val="4900"/>
              </a:lnSpc>
            </a:pPr>
            <a:r>
              <a:rPr lang="en-US" sz="3500">
                <a:solidFill>
                  <a:srgbClr val="0C0C0C"/>
                </a:solidFill>
                <a:latin typeface="Roboto Condensed"/>
              </a:rPr>
              <a:t>C. Thể hiện tâm hồn yêu thiên nhiên và phóng khoáng của tác giả</a:t>
            </a:r>
          </a:p>
          <a:p>
            <a:pPr algn="just">
              <a:lnSpc>
                <a:spcPts val="4900"/>
              </a:lnSpc>
            </a:pPr>
            <a:r>
              <a:rPr lang="en-US" sz="3500">
                <a:solidFill>
                  <a:srgbClr val="0C0C0C"/>
                </a:solidFill>
                <a:latin typeface="Roboto Condensed"/>
              </a:rPr>
              <a:t>D. Miêu tả vẻ đẹp từ xa của thác nước từ trên đỉnh Hương Lô thuộc dãy núi Lư, qua đó thể hiện tình yêu thiên nhiên và cá tính mạnh mẽ của tác giả.</a:t>
            </a:r>
          </a:p>
          <a:p>
            <a:pPr algn="just">
              <a:lnSpc>
                <a:spcPts val="4900"/>
              </a:lnSpc>
            </a:pPr>
            <a:endParaRPr lang="en-US" sz="3500">
              <a:solidFill>
                <a:srgbClr val="0C0C0C"/>
              </a:solidFill>
              <a:latin typeface="Roboto Condensed"/>
            </a:endParaRPr>
          </a:p>
        </p:txBody>
      </p:sp>
      <p:sp>
        <p:nvSpPr>
          <p:cNvPr id="9" name="TextBox 9"/>
          <p:cNvSpPr txBox="1"/>
          <p:nvPr/>
        </p:nvSpPr>
        <p:spPr>
          <a:xfrm>
            <a:off x="4125408" y="333385"/>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10" name="TextBox 10"/>
          <p:cNvSpPr txBox="1"/>
          <p:nvPr/>
        </p:nvSpPr>
        <p:spPr>
          <a:xfrm>
            <a:off x="3076168" y="1295385"/>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Dạo chơi cùng thi tiên</a:t>
            </a:r>
          </a:p>
        </p:txBody>
      </p:sp>
      <p:sp>
        <p:nvSpPr>
          <p:cNvPr id="11" name="Freeform 8">
            <a:extLst>
              <a:ext uri="{FF2B5EF4-FFF2-40B4-BE49-F238E27FC236}">
                <a16:creationId xmlns:a16="http://schemas.microsoft.com/office/drawing/2014/main" id="{55677244-B226-C46B-8A72-F50B6D57D6F5}"/>
              </a:ext>
            </a:extLst>
          </p:cNvPr>
          <p:cNvSpPr/>
          <p:nvPr/>
        </p:nvSpPr>
        <p:spPr>
          <a:xfrm>
            <a:off x="4876800" y="5829300"/>
            <a:ext cx="788082" cy="807415"/>
          </a:xfrm>
          <a:custGeom>
            <a:avLst/>
            <a:gdLst/>
            <a:ahLst/>
            <a:cxnLst/>
            <a:rect l="l" t="t" r="r" b="b"/>
            <a:pathLst>
              <a:path w="1045255" h="1020430">
                <a:moveTo>
                  <a:pt x="0" y="0"/>
                </a:moveTo>
                <a:lnTo>
                  <a:pt x="1045255" y="0"/>
                </a:lnTo>
                <a:lnTo>
                  <a:pt x="1045255" y="1020430"/>
                </a:lnTo>
                <a:lnTo>
                  <a:pt x="0" y="10204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BE7"/>
        </a:solidFill>
        <a:effectLst/>
      </p:bgPr>
    </p:bg>
    <p:spTree>
      <p:nvGrpSpPr>
        <p:cNvPr id="1" name=""/>
        <p:cNvGrpSpPr/>
        <p:nvPr/>
      </p:nvGrpSpPr>
      <p:grpSpPr>
        <a:xfrm>
          <a:off x="0" y="0"/>
          <a:ext cx="0" cy="0"/>
          <a:chOff x="0" y="0"/>
          <a:chExt cx="0" cy="0"/>
        </a:xfrm>
      </p:grpSpPr>
      <p:sp>
        <p:nvSpPr>
          <p:cNvPr id="2" name="Freeform 2"/>
          <p:cNvSpPr/>
          <p:nvPr/>
        </p:nvSpPr>
        <p:spPr>
          <a:xfrm>
            <a:off x="13565343" y="-1229170"/>
            <a:ext cx="4722657" cy="11750989"/>
          </a:xfrm>
          <a:custGeom>
            <a:avLst/>
            <a:gdLst/>
            <a:ahLst/>
            <a:cxnLst/>
            <a:rect l="l" t="t" r="r" b="b"/>
            <a:pathLst>
              <a:path w="4722657" h="11750989">
                <a:moveTo>
                  <a:pt x="0" y="0"/>
                </a:moveTo>
                <a:lnTo>
                  <a:pt x="4722657" y="0"/>
                </a:lnTo>
                <a:lnTo>
                  <a:pt x="4722657" y="11750989"/>
                </a:lnTo>
                <a:lnTo>
                  <a:pt x="0" y="11750989"/>
                </a:lnTo>
                <a:lnTo>
                  <a:pt x="0" y="0"/>
                </a:lnTo>
                <a:close/>
              </a:path>
            </a:pathLst>
          </a:custGeom>
          <a:blipFill>
            <a:blip r:embed="rId2"/>
            <a:stretch>
              <a:fillRect l="-26656"/>
            </a:stretch>
          </a:blipFill>
        </p:spPr>
        <p:txBody>
          <a:bodyPr/>
          <a:lstStyle/>
          <a:p>
            <a:endParaRPr lang="en-GB"/>
          </a:p>
        </p:txBody>
      </p:sp>
      <p:sp>
        <p:nvSpPr>
          <p:cNvPr id="3" name="TextBox 3"/>
          <p:cNvSpPr txBox="1"/>
          <p:nvPr/>
        </p:nvSpPr>
        <p:spPr>
          <a:xfrm>
            <a:off x="862499" y="523887"/>
            <a:ext cx="7312448" cy="1000100"/>
          </a:xfrm>
          <a:prstGeom prst="rect">
            <a:avLst/>
          </a:prstGeom>
        </p:spPr>
        <p:txBody>
          <a:bodyPr lIns="0" tIns="0" rIns="0" bIns="0" rtlCol="0" anchor="t">
            <a:spAutoFit/>
          </a:bodyPr>
          <a:lstStyle/>
          <a:p>
            <a:pPr algn="l">
              <a:lnSpc>
                <a:spcPts val="7800"/>
              </a:lnSpc>
            </a:pPr>
            <a:r>
              <a:rPr lang="en-US" sz="6500" spc="31">
                <a:solidFill>
                  <a:srgbClr val="22170B"/>
                </a:solidFill>
                <a:latin typeface="Fraunces Bold"/>
              </a:rPr>
              <a:t>4. LUYỆN TẬP</a:t>
            </a:r>
          </a:p>
        </p:txBody>
      </p:sp>
      <p:sp>
        <p:nvSpPr>
          <p:cNvPr id="4" name="TextBox 4"/>
          <p:cNvSpPr txBox="1"/>
          <p:nvPr/>
        </p:nvSpPr>
        <p:spPr>
          <a:xfrm>
            <a:off x="4519276" y="2135933"/>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Viết kết nối đọc</a:t>
            </a:r>
          </a:p>
        </p:txBody>
      </p:sp>
      <p:grpSp>
        <p:nvGrpSpPr>
          <p:cNvPr id="5" name="Group 5"/>
          <p:cNvGrpSpPr/>
          <p:nvPr/>
        </p:nvGrpSpPr>
        <p:grpSpPr>
          <a:xfrm>
            <a:off x="1028700" y="3995041"/>
            <a:ext cx="12085784" cy="4818759"/>
            <a:chOff x="0" y="0"/>
            <a:chExt cx="16114378" cy="6425013"/>
          </a:xfrm>
        </p:grpSpPr>
        <p:sp>
          <p:nvSpPr>
            <p:cNvPr id="6" name="Freeform 6"/>
            <p:cNvSpPr/>
            <p:nvPr/>
          </p:nvSpPr>
          <p:spPr>
            <a:xfrm>
              <a:off x="7195" y="18680"/>
              <a:ext cx="16100022" cy="6387543"/>
            </a:xfrm>
            <a:custGeom>
              <a:avLst/>
              <a:gdLst/>
              <a:ahLst/>
              <a:cxnLst/>
              <a:rect l="l" t="t" r="r" b="b"/>
              <a:pathLst>
                <a:path w="16100022" h="6387543">
                  <a:moveTo>
                    <a:pt x="0" y="0"/>
                  </a:moveTo>
                  <a:lnTo>
                    <a:pt x="16100022" y="0"/>
                  </a:lnTo>
                  <a:lnTo>
                    <a:pt x="16100022" y="6387543"/>
                  </a:lnTo>
                  <a:lnTo>
                    <a:pt x="0" y="6387543"/>
                  </a:lnTo>
                  <a:close/>
                </a:path>
              </a:pathLst>
            </a:custGeom>
            <a:solidFill>
              <a:srgbClr val="FFFFFF">
                <a:alpha val="89412"/>
              </a:srgbClr>
            </a:solidFill>
          </p:spPr>
          <p:txBody>
            <a:bodyPr/>
            <a:lstStyle/>
            <a:p>
              <a:endParaRPr lang="en-GB"/>
            </a:p>
          </p:txBody>
        </p:sp>
        <p:sp>
          <p:nvSpPr>
            <p:cNvPr id="7" name="Freeform 7"/>
            <p:cNvSpPr/>
            <p:nvPr/>
          </p:nvSpPr>
          <p:spPr>
            <a:xfrm>
              <a:off x="0" y="0"/>
              <a:ext cx="16114423" cy="6424902"/>
            </a:xfrm>
            <a:custGeom>
              <a:avLst/>
              <a:gdLst/>
              <a:ahLst/>
              <a:cxnLst/>
              <a:rect l="l" t="t" r="r" b="b"/>
              <a:pathLst>
                <a:path w="16114423" h="6424902">
                  <a:moveTo>
                    <a:pt x="7195" y="0"/>
                  </a:moveTo>
                  <a:lnTo>
                    <a:pt x="16107217" y="0"/>
                  </a:lnTo>
                  <a:cubicBezTo>
                    <a:pt x="16111150" y="0"/>
                    <a:pt x="16114423" y="8468"/>
                    <a:pt x="16114423" y="18680"/>
                  </a:cubicBezTo>
                  <a:lnTo>
                    <a:pt x="16114423" y="6406223"/>
                  </a:lnTo>
                  <a:cubicBezTo>
                    <a:pt x="16114423" y="6416434"/>
                    <a:pt x="16111150" y="6424902"/>
                    <a:pt x="16107217" y="6424902"/>
                  </a:cubicBezTo>
                  <a:lnTo>
                    <a:pt x="7195" y="6424902"/>
                  </a:lnTo>
                  <a:cubicBezTo>
                    <a:pt x="3262" y="6424902"/>
                    <a:pt x="0" y="6416434"/>
                    <a:pt x="0" y="6406223"/>
                  </a:cubicBezTo>
                  <a:lnTo>
                    <a:pt x="0" y="18680"/>
                  </a:lnTo>
                  <a:cubicBezTo>
                    <a:pt x="0" y="8468"/>
                    <a:pt x="3262" y="0"/>
                    <a:pt x="7195" y="0"/>
                  </a:cubicBezTo>
                  <a:moveTo>
                    <a:pt x="7195" y="37360"/>
                  </a:moveTo>
                  <a:lnTo>
                    <a:pt x="7195" y="18680"/>
                  </a:lnTo>
                  <a:lnTo>
                    <a:pt x="14390" y="18680"/>
                  </a:lnTo>
                  <a:lnTo>
                    <a:pt x="14390" y="6406223"/>
                  </a:lnTo>
                  <a:lnTo>
                    <a:pt x="7195" y="6406223"/>
                  </a:lnTo>
                  <a:lnTo>
                    <a:pt x="7195" y="6387543"/>
                  </a:lnTo>
                  <a:lnTo>
                    <a:pt x="16107217" y="6387543"/>
                  </a:lnTo>
                  <a:lnTo>
                    <a:pt x="16107217" y="6406223"/>
                  </a:lnTo>
                  <a:lnTo>
                    <a:pt x="16100022" y="6406223"/>
                  </a:lnTo>
                  <a:lnTo>
                    <a:pt x="16100022" y="18680"/>
                  </a:lnTo>
                  <a:lnTo>
                    <a:pt x="16107217" y="18680"/>
                  </a:lnTo>
                  <a:lnTo>
                    <a:pt x="16107217" y="37360"/>
                  </a:lnTo>
                  <a:lnTo>
                    <a:pt x="7195" y="37360"/>
                  </a:lnTo>
                  <a:close/>
                </a:path>
              </a:pathLst>
            </a:custGeom>
            <a:solidFill>
              <a:srgbClr val="573312"/>
            </a:solidFill>
          </p:spPr>
          <p:txBody>
            <a:bodyPr/>
            <a:lstStyle/>
            <a:p>
              <a:endParaRPr lang="en-GB"/>
            </a:p>
          </p:txBody>
        </p:sp>
      </p:grpSp>
      <p:sp>
        <p:nvSpPr>
          <p:cNvPr id="8" name="TextBox 8"/>
          <p:cNvSpPr txBox="1"/>
          <p:nvPr/>
        </p:nvSpPr>
        <p:spPr>
          <a:xfrm>
            <a:off x="1397178" y="4483100"/>
            <a:ext cx="11344876" cy="4330700"/>
          </a:xfrm>
          <a:prstGeom prst="rect">
            <a:avLst/>
          </a:prstGeom>
        </p:spPr>
        <p:txBody>
          <a:bodyPr lIns="0" tIns="0" rIns="0" bIns="0" rtlCol="0" anchor="t">
            <a:spAutoFit/>
          </a:bodyPr>
          <a:lstStyle/>
          <a:p>
            <a:pPr algn="just">
              <a:lnSpc>
                <a:spcPts val="4900"/>
              </a:lnSpc>
            </a:pPr>
            <a:r>
              <a:rPr lang="en-US" sz="3500">
                <a:solidFill>
                  <a:srgbClr val="0C0C0C"/>
                </a:solidFill>
                <a:latin typeface="Roboto Condensed Bold"/>
              </a:rPr>
              <a:t>Nhiệm vụ: </a:t>
            </a:r>
          </a:p>
          <a:p>
            <a:pPr marL="755651" lvl="1" indent="-377825" algn="just">
              <a:lnSpc>
                <a:spcPts val="4900"/>
              </a:lnSpc>
              <a:buFont typeface="Arial"/>
              <a:buChar char="•"/>
            </a:pPr>
            <a:r>
              <a:rPr lang="en-US" sz="3500">
                <a:solidFill>
                  <a:srgbClr val="0C0C0C"/>
                </a:solidFill>
                <a:latin typeface="Roboto Condensed"/>
              </a:rPr>
              <a:t>HS dự kiến ý tưởng (cá nhân) PHT số 3, trong vòng thời gian 3 phút. Hoàn thành bài tập ở nhà.</a:t>
            </a:r>
          </a:p>
          <a:p>
            <a:pPr marL="755651" lvl="1" indent="-377825" algn="just">
              <a:lnSpc>
                <a:spcPts val="4900"/>
              </a:lnSpc>
              <a:buFont typeface="Arial"/>
              <a:buChar char="•"/>
            </a:pPr>
            <a:r>
              <a:rPr lang="en-US" sz="3500">
                <a:solidFill>
                  <a:srgbClr val="0C0C0C"/>
                </a:solidFill>
                <a:latin typeface="Roboto Condensed"/>
              </a:rPr>
              <a:t>Đề bài: Viết đoạn văn khoảng 8 câu nêu cảm nhận của em về một chi tiết em ấn tượng trong bài thơ “</a:t>
            </a:r>
            <a:r>
              <a:rPr lang="en-US" sz="3500">
                <a:solidFill>
                  <a:srgbClr val="0C0C0C"/>
                </a:solidFill>
                <a:latin typeface="Roboto Condensed Italics"/>
              </a:rPr>
              <a:t>Xa ngắm thác núi Lư” </a:t>
            </a:r>
            <a:r>
              <a:rPr lang="en-US" sz="3500">
                <a:solidFill>
                  <a:srgbClr val="0C0C0C"/>
                </a:solidFill>
                <a:latin typeface="Roboto Condensed"/>
              </a:rPr>
              <a:t>của Lý Bạch.</a:t>
            </a:r>
          </a:p>
          <a:p>
            <a:pPr algn="just">
              <a:lnSpc>
                <a:spcPts val="4900"/>
              </a:lnSpc>
            </a:pPr>
            <a:endParaRPr lang="en-US" sz="3500">
              <a:solidFill>
                <a:srgbClr val="0C0C0C"/>
              </a:solidFill>
              <a:latin typeface="Roboto Condensed"/>
            </a:endParaRPr>
          </a:p>
        </p:txBody>
      </p:sp>
      <p:grpSp>
        <p:nvGrpSpPr>
          <p:cNvPr id="9" name="Group 9"/>
          <p:cNvGrpSpPr/>
          <p:nvPr/>
        </p:nvGrpSpPr>
        <p:grpSpPr>
          <a:xfrm>
            <a:off x="408219" y="2039742"/>
            <a:ext cx="3426677" cy="1439545"/>
            <a:chOff x="0" y="0"/>
            <a:chExt cx="4568903" cy="1919393"/>
          </a:xfrm>
        </p:grpSpPr>
        <p:sp>
          <p:nvSpPr>
            <p:cNvPr id="10" name="Freeform 10"/>
            <p:cNvSpPr/>
            <p:nvPr/>
          </p:nvSpPr>
          <p:spPr>
            <a:xfrm>
              <a:off x="12522" y="9218"/>
              <a:ext cx="4543834" cy="1900951"/>
            </a:xfrm>
            <a:custGeom>
              <a:avLst/>
              <a:gdLst/>
              <a:ahLst/>
              <a:cxnLst/>
              <a:rect l="l" t="t" r="r" b="b"/>
              <a:pathLst>
                <a:path w="4543834" h="1900951">
                  <a:moveTo>
                    <a:pt x="0" y="950506"/>
                  </a:moveTo>
                  <a:cubicBezTo>
                    <a:pt x="0" y="425568"/>
                    <a:pt x="1017143" y="0"/>
                    <a:pt x="2271959" y="0"/>
                  </a:cubicBezTo>
                  <a:cubicBezTo>
                    <a:pt x="3526775" y="0"/>
                    <a:pt x="4543834" y="425568"/>
                    <a:pt x="4543834" y="950506"/>
                  </a:cubicBezTo>
                  <a:cubicBezTo>
                    <a:pt x="4543834" y="1475445"/>
                    <a:pt x="3526691" y="1900951"/>
                    <a:pt x="2271959" y="1900951"/>
                  </a:cubicBezTo>
                  <a:cubicBezTo>
                    <a:pt x="1017226" y="1900951"/>
                    <a:pt x="0" y="1475383"/>
                    <a:pt x="0" y="950506"/>
                  </a:cubicBezTo>
                  <a:close/>
                </a:path>
              </a:pathLst>
            </a:custGeom>
            <a:solidFill>
              <a:srgbClr val="A19574"/>
            </a:solidFill>
          </p:spPr>
          <p:txBody>
            <a:bodyPr/>
            <a:lstStyle/>
            <a:p>
              <a:endParaRPr lang="en-GB"/>
            </a:p>
          </p:txBody>
        </p:sp>
        <p:sp>
          <p:nvSpPr>
            <p:cNvPr id="11" name="Freeform 11"/>
            <p:cNvSpPr/>
            <p:nvPr/>
          </p:nvSpPr>
          <p:spPr>
            <a:xfrm>
              <a:off x="0" y="0"/>
              <a:ext cx="4568878" cy="1919507"/>
            </a:xfrm>
            <a:custGeom>
              <a:avLst/>
              <a:gdLst/>
              <a:ahLst/>
              <a:cxnLst/>
              <a:rect l="l" t="t" r="r" b="b"/>
              <a:pathLst>
                <a:path w="4568878" h="1919507">
                  <a:moveTo>
                    <a:pt x="0" y="959724"/>
                  </a:moveTo>
                  <a:cubicBezTo>
                    <a:pt x="0" y="425691"/>
                    <a:pt x="1029916" y="0"/>
                    <a:pt x="2284481" y="0"/>
                  </a:cubicBezTo>
                  <a:cubicBezTo>
                    <a:pt x="3539046" y="0"/>
                    <a:pt x="4568878" y="425691"/>
                    <a:pt x="4568878" y="959724"/>
                  </a:cubicBezTo>
                  <a:lnTo>
                    <a:pt x="4556356" y="959724"/>
                  </a:lnTo>
                  <a:lnTo>
                    <a:pt x="4568878" y="959724"/>
                  </a:lnTo>
                  <a:cubicBezTo>
                    <a:pt x="4568878" y="1493758"/>
                    <a:pt x="3538963" y="1919507"/>
                    <a:pt x="2284397" y="1919507"/>
                  </a:cubicBezTo>
                  <a:lnTo>
                    <a:pt x="2284397" y="1910230"/>
                  </a:lnTo>
                  <a:lnTo>
                    <a:pt x="2284397" y="1919507"/>
                  </a:lnTo>
                  <a:cubicBezTo>
                    <a:pt x="1029916" y="1919387"/>
                    <a:pt x="0" y="1493697"/>
                    <a:pt x="0" y="959724"/>
                  </a:cubicBezTo>
                  <a:lnTo>
                    <a:pt x="12522" y="959724"/>
                  </a:lnTo>
                  <a:lnTo>
                    <a:pt x="25045" y="959724"/>
                  </a:lnTo>
                  <a:lnTo>
                    <a:pt x="12522" y="959724"/>
                  </a:lnTo>
                  <a:lnTo>
                    <a:pt x="0" y="959724"/>
                  </a:lnTo>
                  <a:moveTo>
                    <a:pt x="25045" y="959724"/>
                  </a:moveTo>
                  <a:cubicBezTo>
                    <a:pt x="25045" y="964825"/>
                    <a:pt x="19451" y="968942"/>
                    <a:pt x="12522" y="968942"/>
                  </a:cubicBezTo>
                  <a:cubicBezTo>
                    <a:pt x="5593" y="968942"/>
                    <a:pt x="0" y="964825"/>
                    <a:pt x="0" y="959724"/>
                  </a:cubicBezTo>
                  <a:cubicBezTo>
                    <a:pt x="0" y="954624"/>
                    <a:pt x="5593" y="950506"/>
                    <a:pt x="12522" y="950506"/>
                  </a:cubicBezTo>
                  <a:cubicBezTo>
                    <a:pt x="19451" y="950506"/>
                    <a:pt x="25045" y="954624"/>
                    <a:pt x="25045" y="959724"/>
                  </a:cubicBezTo>
                  <a:cubicBezTo>
                    <a:pt x="25045" y="1475568"/>
                    <a:pt x="1029498" y="1901012"/>
                    <a:pt x="2284481" y="1901012"/>
                  </a:cubicBezTo>
                  <a:cubicBezTo>
                    <a:pt x="3539464" y="1901012"/>
                    <a:pt x="4543918" y="1475629"/>
                    <a:pt x="4543918" y="959724"/>
                  </a:cubicBezTo>
                  <a:cubicBezTo>
                    <a:pt x="4543918" y="443820"/>
                    <a:pt x="3539380" y="18436"/>
                    <a:pt x="2284481" y="18436"/>
                  </a:cubicBezTo>
                  <a:lnTo>
                    <a:pt x="2284481" y="9218"/>
                  </a:lnTo>
                  <a:lnTo>
                    <a:pt x="2284481" y="18436"/>
                  </a:lnTo>
                  <a:cubicBezTo>
                    <a:pt x="1029498" y="18436"/>
                    <a:pt x="25045" y="443820"/>
                    <a:pt x="25045" y="959724"/>
                  </a:cubicBezTo>
                  <a:close/>
                </a:path>
              </a:pathLst>
            </a:custGeom>
            <a:solidFill>
              <a:srgbClr val="FFFFFF"/>
            </a:solidFill>
          </p:spPr>
          <p:txBody>
            <a:bodyPr/>
            <a:lstStyle/>
            <a:p>
              <a:endParaRPr lang="en-GB"/>
            </a:p>
          </p:txBody>
        </p:sp>
        <p:sp>
          <p:nvSpPr>
            <p:cNvPr id="12" name="TextBox 12"/>
            <p:cNvSpPr txBox="1"/>
            <p:nvPr/>
          </p:nvSpPr>
          <p:spPr>
            <a:xfrm>
              <a:off x="0" y="-57150"/>
              <a:ext cx="4568903" cy="1976543"/>
            </a:xfrm>
            <a:prstGeom prst="rect">
              <a:avLst/>
            </a:prstGeom>
          </p:spPr>
          <p:txBody>
            <a:bodyPr lIns="50800" tIns="50800" rIns="50800" bIns="50800" rtlCol="0" anchor="ctr"/>
            <a:lstStyle/>
            <a:p>
              <a:pPr algn="ctr">
                <a:lnSpc>
                  <a:spcPts val="4967"/>
                </a:lnSpc>
              </a:pPr>
              <a:r>
                <a:rPr lang="en-US" sz="3600">
                  <a:solidFill>
                    <a:srgbClr val="FFFFFF"/>
                  </a:solidFill>
                  <a:latin typeface="Fraunces Bold"/>
                </a:rPr>
                <a:t>Nhiệm vụ 2</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959332" y="282288"/>
            <a:ext cx="7313302" cy="1564730"/>
            <a:chOff x="0" y="0"/>
            <a:chExt cx="1591416" cy="340494"/>
          </a:xfrm>
        </p:grpSpPr>
        <p:sp>
          <p:nvSpPr>
            <p:cNvPr id="4" name="Freeform 4"/>
            <p:cNvSpPr/>
            <p:nvPr/>
          </p:nvSpPr>
          <p:spPr>
            <a:xfrm>
              <a:off x="0" y="0"/>
              <a:ext cx="1591416" cy="340494"/>
            </a:xfrm>
            <a:custGeom>
              <a:avLst/>
              <a:gdLst/>
              <a:ahLst/>
              <a:cxnLst/>
              <a:rect l="l" t="t" r="r" b="b"/>
              <a:pathLst>
                <a:path w="1591416" h="340494">
                  <a:moveTo>
                    <a:pt x="53989" y="0"/>
                  </a:moveTo>
                  <a:lnTo>
                    <a:pt x="1537427" y="0"/>
                  </a:lnTo>
                  <a:cubicBezTo>
                    <a:pt x="1567244" y="0"/>
                    <a:pt x="1591416" y="24172"/>
                    <a:pt x="1591416" y="53989"/>
                  </a:cubicBezTo>
                  <a:lnTo>
                    <a:pt x="1591416" y="286505"/>
                  </a:lnTo>
                  <a:cubicBezTo>
                    <a:pt x="1591416" y="316322"/>
                    <a:pt x="1567244" y="340494"/>
                    <a:pt x="1537427" y="340494"/>
                  </a:cubicBezTo>
                  <a:lnTo>
                    <a:pt x="53989" y="340494"/>
                  </a:lnTo>
                  <a:cubicBezTo>
                    <a:pt x="24172" y="340494"/>
                    <a:pt x="0" y="316322"/>
                    <a:pt x="0" y="286505"/>
                  </a:cubicBezTo>
                  <a:lnTo>
                    <a:pt x="0" y="53989"/>
                  </a:lnTo>
                  <a:cubicBezTo>
                    <a:pt x="0" y="24172"/>
                    <a:pt x="24172" y="0"/>
                    <a:pt x="53989" y="0"/>
                  </a:cubicBezTo>
                  <a:close/>
                </a:path>
              </a:pathLst>
            </a:custGeom>
            <a:solidFill>
              <a:srgbClr val="FFFFFF">
                <a:alpha val="85882"/>
              </a:srgbClr>
            </a:solidFill>
          </p:spPr>
          <p:txBody>
            <a:bodyPr/>
            <a:lstStyle/>
            <a:p>
              <a:endParaRPr lang="en-GB"/>
            </a:p>
          </p:txBody>
        </p:sp>
        <p:sp>
          <p:nvSpPr>
            <p:cNvPr id="5" name="TextBox 5"/>
            <p:cNvSpPr txBox="1"/>
            <p:nvPr/>
          </p:nvSpPr>
          <p:spPr>
            <a:xfrm>
              <a:off x="0" y="-47625"/>
              <a:ext cx="1591416" cy="388119"/>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8897612" y="405119"/>
            <a:ext cx="8361688" cy="1180488"/>
          </a:xfrm>
          <a:prstGeom prst="rect">
            <a:avLst/>
          </a:prstGeom>
        </p:spPr>
        <p:txBody>
          <a:bodyPr lIns="0" tIns="0" rIns="0" bIns="0" rtlCol="0" anchor="t">
            <a:spAutoFit/>
          </a:bodyPr>
          <a:lstStyle/>
          <a:p>
            <a:pPr algn="l">
              <a:lnSpc>
                <a:spcPts val="8771"/>
              </a:lnSpc>
            </a:pPr>
            <a:r>
              <a:rPr lang="en-US" sz="7309">
                <a:solidFill>
                  <a:srgbClr val="100907"/>
                </a:solidFill>
                <a:latin typeface="#9Slide06 ThuPhap Thien An"/>
              </a:rPr>
              <a:t>Dàn bài gợi ý</a:t>
            </a:r>
          </a:p>
        </p:txBody>
      </p:sp>
      <p:graphicFrame>
        <p:nvGraphicFramePr>
          <p:cNvPr id="7" name="Table 7"/>
          <p:cNvGraphicFramePr>
            <a:graphicFrameLocks noGrp="1"/>
          </p:cNvGraphicFramePr>
          <p:nvPr/>
        </p:nvGraphicFramePr>
        <p:xfrm>
          <a:off x="1564600" y="2037520"/>
          <a:ext cx="15538869" cy="7322271"/>
        </p:xfrm>
        <a:graphic>
          <a:graphicData uri="http://schemas.openxmlformats.org/drawingml/2006/table">
            <a:tbl>
              <a:tblPr/>
              <a:tblGrid>
                <a:gridCol w="1330735">
                  <a:extLst>
                    <a:ext uri="{9D8B030D-6E8A-4147-A177-3AD203B41FA5}">
                      <a16:colId xmlns:a16="http://schemas.microsoft.com/office/drawing/2014/main" val="20000"/>
                    </a:ext>
                  </a:extLst>
                </a:gridCol>
                <a:gridCol w="14208134">
                  <a:extLst>
                    <a:ext uri="{9D8B030D-6E8A-4147-A177-3AD203B41FA5}">
                      <a16:colId xmlns:a16="http://schemas.microsoft.com/office/drawing/2014/main" val="20001"/>
                    </a:ext>
                  </a:extLst>
                </a:gridCol>
              </a:tblGrid>
              <a:tr h="1741162">
                <a:tc>
                  <a:txBody>
                    <a:bodyPr/>
                    <a:lstStyle/>
                    <a:p>
                      <a:pPr algn="ctr">
                        <a:lnSpc>
                          <a:spcPts val="4080"/>
                        </a:lnSpc>
                        <a:defRPr/>
                      </a:pPr>
                      <a:r>
                        <a:rPr lang="en-US" sz="3400">
                          <a:solidFill>
                            <a:srgbClr val="100907"/>
                          </a:solidFill>
                          <a:latin typeface="Roboto Condensed"/>
                        </a:rPr>
                        <a:t>MĐ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454"/>
                        </a:lnSpc>
                        <a:defRPr/>
                      </a:pPr>
                      <a:r>
                        <a:rPr lang="en-US" sz="3400">
                          <a:solidFill>
                            <a:srgbClr val="100907"/>
                          </a:solidFill>
                          <a:latin typeface="Roboto Condensed"/>
                        </a:rPr>
                        <a:t> Giới thiệu ngắn gọn về bài thơ, tác giả và nêu chi tiết ấn tượng trong bài thơ. </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0"/>
                  </a:ext>
                </a:extLst>
              </a:tr>
              <a:tr h="3900602">
                <a:tc>
                  <a:txBody>
                    <a:bodyPr/>
                    <a:lstStyle/>
                    <a:p>
                      <a:pPr algn="ctr">
                        <a:lnSpc>
                          <a:spcPts val="4080"/>
                        </a:lnSpc>
                        <a:defRPr/>
                      </a:pPr>
                      <a:r>
                        <a:rPr lang="en-US" sz="3400">
                          <a:solidFill>
                            <a:srgbClr val="100907"/>
                          </a:solidFill>
                          <a:latin typeface="Roboto Condensed"/>
                        </a:rPr>
                        <a:t>TĐ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624"/>
                        </a:lnSpc>
                        <a:defRPr/>
                      </a:pPr>
                      <a:r>
                        <a:rPr lang="en-US" sz="3400">
                          <a:solidFill>
                            <a:srgbClr val="100907"/>
                          </a:solidFill>
                          <a:latin typeface="Roboto Condensed"/>
                        </a:rPr>
                        <a:t>- Khái quát chung về HCST, chủ đề, mạch cảm xúc của bài thơ.</a:t>
                      </a:r>
                      <a:endParaRPr lang="en-US" sz="1100"/>
                    </a:p>
                    <a:p>
                      <a:pPr algn="just">
                        <a:lnSpc>
                          <a:spcPts val="4624"/>
                        </a:lnSpc>
                      </a:pPr>
                      <a:r>
                        <a:rPr lang="en-US" sz="3400">
                          <a:solidFill>
                            <a:srgbClr val="100907"/>
                          </a:solidFill>
                          <a:latin typeface="Roboto Condensed"/>
                        </a:rPr>
                        <a:t>- Cảm nhận về đặc sắc nội dung của chi tiết ấn tượng trong bài thơ</a:t>
                      </a:r>
                    </a:p>
                    <a:p>
                      <a:pPr algn="just">
                        <a:lnSpc>
                          <a:spcPts val="4624"/>
                        </a:lnSpc>
                      </a:pPr>
                      <a:r>
                        <a:rPr lang="en-US" sz="3400">
                          <a:solidFill>
                            <a:srgbClr val="100907"/>
                          </a:solidFill>
                          <a:latin typeface="Roboto Condensed"/>
                        </a:rPr>
                        <a:t>- Cảm nhận về đặc sắc nghệ thuật của chi tiết (tập trung vào đặc trưng thơ Đường và chân dung tâm hồn tác giả)</a:t>
                      </a:r>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1"/>
                  </a:ext>
                </a:extLst>
              </a:tr>
              <a:tr h="1680507">
                <a:tc>
                  <a:txBody>
                    <a:bodyPr/>
                    <a:lstStyle/>
                    <a:p>
                      <a:pPr algn="ctr">
                        <a:lnSpc>
                          <a:spcPts val="4080"/>
                        </a:lnSpc>
                        <a:defRPr/>
                      </a:pPr>
                      <a:r>
                        <a:rPr lang="en-US" sz="3400">
                          <a:solidFill>
                            <a:srgbClr val="100907"/>
                          </a:solidFill>
                          <a:latin typeface="Roboto Condensed"/>
                        </a:rPr>
                        <a:t>KĐ</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AC1A7"/>
                    </a:solidFill>
                  </a:tcPr>
                </a:tc>
                <a:tc>
                  <a:txBody>
                    <a:bodyPr/>
                    <a:lstStyle/>
                    <a:p>
                      <a:pPr algn="just">
                        <a:lnSpc>
                          <a:spcPts val="4080"/>
                        </a:lnSpc>
                        <a:defRPr/>
                      </a:pPr>
                      <a:r>
                        <a:rPr lang="en-US" sz="3400">
                          <a:solidFill>
                            <a:srgbClr val="100907"/>
                          </a:solidFill>
                          <a:latin typeface="Roboto Condensed"/>
                        </a:rPr>
                        <a:t>Cảm nhận về tâm hồn tình cảm của tác giả / Bài học mà bài thơ gợi ra.</a:t>
                      </a:r>
                      <a:endParaRPr lang="en-US" sz="1100"/>
                    </a:p>
                  </a:txBody>
                  <a:tcPr marL="73025" marR="73025" marT="73025" marB="7302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gradFill rotWithShape="1">
                      <a:gsLst>
                        <a:gs pos="0">
                          <a:srgbClr val="FEFCF6">
                            <a:alpha val="100000"/>
                          </a:srgbClr>
                        </a:gs>
                        <a:gs pos="50000">
                          <a:srgbClr val="FDF7E7">
                            <a:alpha val="100000"/>
                          </a:srgbClr>
                        </a:gs>
                        <a:gs pos="100000">
                          <a:srgbClr val="FDF6E3">
                            <a:alpha val="100000"/>
                          </a:srgbClr>
                        </a:gs>
                      </a:gsLst>
                      <a:lin ang="5400000"/>
                    </a:gra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944" b="-236005"/>
            </a:stretch>
          </a:blipFill>
        </p:spPr>
        <p:txBody>
          <a:bodyPr/>
          <a:lstStyle/>
          <a:p>
            <a:endParaRPr lang="en-GB"/>
          </a:p>
        </p:txBody>
      </p:sp>
      <p:sp>
        <p:nvSpPr>
          <p:cNvPr id="3" name="Freeform 3"/>
          <p:cNvSpPr/>
          <p:nvPr/>
        </p:nvSpPr>
        <p:spPr>
          <a:xfrm>
            <a:off x="14306526" y="-481673"/>
            <a:ext cx="3981474" cy="12046622"/>
          </a:xfrm>
          <a:custGeom>
            <a:avLst/>
            <a:gdLst/>
            <a:ahLst/>
            <a:cxnLst/>
            <a:rect l="l" t="t" r="r" b="b"/>
            <a:pathLst>
              <a:path w="3981474" h="12046622">
                <a:moveTo>
                  <a:pt x="0" y="0"/>
                </a:moveTo>
                <a:lnTo>
                  <a:pt x="3981474" y="0"/>
                </a:lnTo>
                <a:lnTo>
                  <a:pt x="3981474" y="12046622"/>
                </a:lnTo>
                <a:lnTo>
                  <a:pt x="0" y="12046622"/>
                </a:lnTo>
                <a:lnTo>
                  <a:pt x="0" y="0"/>
                </a:lnTo>
                <a:close/>
              </a:path>
            </a:pathLst>
          </a:custGeom>
          <a:blipFill>
            <a:blip r:embed="rId4"/>
            <a:stretch>
              <a:fillRect l="-34546" r="-25837"/>
            </a:stretch>
          </a:blipFill>
        </p:spPr>
        <p:txBody>
          <a:bodyPr/>
          <a:lstStyle/>
          <a:p>
            <a:endParaRPr lang="en-GB"/>
          </a:p>
        </p:txBody>
      </p:sp>
      <p:sp>
        <p:nvSpPr>
          <p:cNvPr id="4" name="Freeform 4"/>
          <p:cNvSpPr/>
          <p:nvPr/>
        </p:nvSpPr>
        <p:spPr>
          <a:xfrm>
            <a:off x="5038063" y="442019"/>
            <a:ext cx="1225444" cy="1173363"/>
          </a:xfrm>
          <a:custGeom>
            <a:avLst/>
            <a:gdLst/>
            <a:ahLst/>
            <a:cxnLst/>
            <a:rect l="l" t="t" r="r" b="b"/>
            <a:pathLst>
              <a:path w="1225444" h="1173363">
                <a:moveTo>
                  <a:pt x="0" y="0"/>
                </a:moveTo>
                <a:lnTo>
                  <a:pt x="1225444" y="0"/>
                </a:lnTo>
                <a:lnTo>
                  <a:pt x="1225444" y="1173362"/>
                </a:lnTo>
                <a:lnTo>
                  <a:pt x="0" y="1173362"/>
                </a:lnTo>
                <a:lnTo>
                  <a:pt x="0" y="0"/>
                </a:lnTo>
                <a:close/>
              </a:path>
            </a:pathLst>
          </a:custGeom>
          <a:blipFill>
            <a:blip r:embed="rId5"/>
            <a:stretch>
              <a:fillRect/>
            </a:stretch>
          </a:blipFill>
        </p:spPr>
        <p:txBody>
          <a:bodyPr/>
          <a:lstStyle/>
          <a:p>
            <a:endParaRPr lang="en-GB"/>
          </a:p>
        </p:txBody>
      </p:sp>
      <p:grpSp>
        <p:nvGrpSpPr>
          <p:cNvPr id="5" name="Group 5"/>
          <p:cNvGrpSpPr/>
          <p:nvPr/>
        </p:nvGrpSpPr>
        <p:grpSpPr>
          <a:xfrm>
            <a:off x="2603524" y="1381810"/>
            <a:ext cx="9570548" cy="1294495"/>
            <a:chOff x="0" y="0"/>
            <a:chExt cx="12760731" cy="1725993"/>
          </a:xfrm>
        </p:grpSpPr>
        <p:grpSp>
          <p:nvGrpSpPr>
            <p:cNvPr id="6" name="Group 6"/>
            <p:cNvGrpSpPr/>
            <p:nvPr/>
          </p:nvGrpSpPr>
          <p:grpSpPr>
            <a:xfrm>
              <a:off x="151711" y="0"/>
              <a:ext cx="12609020" cy="1725993"/>
              <a:chOff x="0" y="0"/>
              <a:chExt cx="2373127" cy="324847"/>
            </a:xfrm>
          </p:grpSpPr>
          <p:sp>
            <p:nvSpPr>
              <p:cNvPr id="7" name="Freeform 7"/>
              <p:cNvSpPr/>
              <p:nvPr/>
            </p:nvSpPr>
            <p:spPr>
              <a:xfrm>
                <a:off x="0" y="0"/>
                <a:ext cx="2373126" cy="324847"/>
              </a:xfrm>
              <a:custGeom>
                <a:avLst/>
                <a:gdLst/>
                <a:ahLst/>
                <a:cxnLst/>
                <a:rect l="l" t="t" r="r" b="b"/>
                <a:pathLst>
                  <a:path w="2373126" h="324847">
                    <a:moveTo>
                      <a:pt x="36205" y="0"/>
                    </a:moveTo>
                    <a:lnTo>
                      <a:pt x="2336922" y="0"/>
                    </a:lnTo>
                    <a:cubicBezTo>
                      <a:pt x="2346524" y="0"/>
                      <a:pt x="2355733" y="3814"/>
                      <a:pt x="2362522" y="10604"/>
                    </a:cubicBezTo>
                    <a:cubicBezTo>
                      <a:pt x="2369312" y="17394"/>
                      <a:pt x="2373126" y="26603"/>
                      <a:pt x="2373126" y="36205"/>
                    </a:cubicBezTo>
                    <a:lnTo>
                      <a:pt x="2373126" y="288642"/>
                    </a:lnTo>
                    <a:cubicBezTo>
                      <a:pt x="2373126" y="298244"/>
                      <a:pt x="2369312" y="307453"/>
                      <a:pt x="2362522" y="314243"/>
                    </a:cubicBezTo>
                    <a:cubicBezTo>
                      <a:pt x="2355733" y="321032"/>
                      <a:pt x="2346524" y="324847"/>
                      <a:pt x="2336922" y="324847"/>
                    </a:cubicBezTo>
                    <a:lnTo>
                      <a:pt x="36205" y="324847"/>
                    </a:lnTo>
                    <a:cubicBezTo>
                      <a:pt x="26603" y="324847"/>
                      <a:pt x="17394" y="321032"/>
                      <a:pt x="10604" y="314243"/>
                    </a:cubicBezTo>
                    <a:cubicBezTo>
                      <a:pt x="3814" y="307453"/>
                      <a:pt x="0" y="298244"/>
                      <a:pt x="0" y="288642"/>
                    </a:cubicBezTo>
                    <a:lnTo>
                      <a:pt x="0" y="36205"/>
                    </a:lnTo>
                    <a:cubicBezTo>
                      <a:pt x="0" y="26603"/>
                      <a:pt x="3814" y="17394"/>
                      <a:pt x="10604" y="10604"/>
                    </a:cubicBezTo>
                    <a:cubicBezTo>
                      <a:pt x="17394" y="3814"/>
                      <a:pt x="26603" y="0"/>
                      <a:pt x="36205" y="0"/>
                    </a:cubicBezTo>
                    <a:close/>
                  </a:path>
                </a:pathLst>
              </a:custGeom>
              <a:solidFill>
                <a:srgbClr val="FFFFFF">
                  <a:alpha val="60784"/>
                </a:srgbClr>
              </a:solidFill>
            </p:spPr>
            <p:txBody>
              <a:bodyPr/>
              <a:lstStyle/>
              <a:p>
                <a:endParaRPr lang="en-GB"/>
              </a:p>
            </p:txBody>
          </p:sp>
          <p:sp>
            <p:nvSpPr>
              <p:cNvPr id="8" name="TextBox 8"/>
              <p:cNvSpPr txBox="1"/>
              <p:nvPr/>
            </p:nvSpPr>
            <p:spPr>
              <a:xfrm>
                <a:off x="0" y="-47625"/>
                <a:ext cx="2373127" cy="372472"/>
              </a:xfrm>
              <a:prstGeom prst="rect">
                <a:avLst/>
              </a:prstGeom>
            </p:spPr>
            <p:txBody>
              <a:bodyPr lIns="50800" tIns="50800" rIns="50800" bIns="50800" rtlCol="0" anchor="ctr"/>
              <a:lstStyle/>
              <a:p>
                <a:pPr algn="ctr">
                  <a:lnSpc>
                    <a:spcPts val="2660"/>
                  </a:lnSpc>
                </a:pPr>
                <a:endParaRPr/>
              </a:p>
            </p:txBody>
          </p:sp>
        </p:grpSp>
        <p:sp>
          <p:nvSpPr>
            <p:cNvPr id="9" name="TextBox 9"/>
            <p:cNvSpPr txBox="1"/>
            <p:nvPr/>
          </p:nvSpPr>
          <p:spPr>
            <a:xfrm>
              <a:off x="0" y="159388"/>
              <a:ext cx="12760731" cy="1350068"/>
            </a:xfrm>
            <a:prstGeom prst="rect">
              <a:avLst/>
            </a:prstGeom>
          </p:spPr>
          <p:txBody>
            <a:bodyPr lIns="0" tIns="0" rIns="0" bIns="0" rtlCol="0" anchor="t">
              <a:spAutoFit/>
            </a:bodyPr>
            <a:lstStyle/>
            <a:p>
              <a:pPr algn="ctr">
                <a:lnSpc>
                  <a:spcPts val="7682"/>
                </a:lnSpc>
              </a:pPr>
              <a:r>
                <a:rPr lang="en-US" sz="6402">
                  <a:solidFill>
                    <a:srgbClr val="22170B"/>
                  </a:solidFill>
                  <a:latin typeface="#9Slide06 ThuPhap Thien An"/>
                </a:rPr>
                <a:t>Chân dung thi sĩ</a:t>
              </a:r>
            </a:p>
          </p:txBody>
        </p:sp>
      </p:grpSp>
      <p:sp>
        <p:nvSpPr>
          <p:cNvPr id="10" name="Freeform 10"/>
          <p:cNvSpPr/>
          <p:nvPr/>
        </p:nvSpPr>
        <p:spPr>
          <a:xfrm>
            <a:off x="1546380" y="3498735"/>
            <a:ext cx="12090690" cy="5759565"/>
          </a:xfrm>
          <a:custGeom>
            <a:avLst/>
            <a:gdLst/>
            <a:ahLst/>
            <a:cxnLst/>
            <a:rect l="l" t="t" r="r" b="b"/>
            <a:pathLst>
              <a:path w="12090690" h="5759565">
                <a:moveTo>
                  <a:pt x="0" y="0"/>
                </a:moveTo>
                <a:lnTo>
                  <a:pt x="12090690" y="0"/>
                </a:lnTo>
                <a:lnTo>
                  <a:pt x="12090690" y="5759565"/>
                </a:lnTo>
                <a:lnTo>
                  <a:pt x="0" y="57595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1" name="TextBox 11"/>
          <p:cNvSpPr txBox="1"/>
          <p:nvPr/>
        </p:nvSpPr>
        <p:spPr>
          <a:xfrm>
            <a:off x="7724075" y="3879867"/>
            <a:ext cx="5523270" cy="1126440"/>
          </a:xfrm>
          <a:prstGeom prst="rect">
            <a:avLst/>
          </a:prstGeom>
        </p:spPr>
        <p:txBody>
          <a:bodyPr lIns="0" tIns="0" rIns="0" bIns="0" rtlCol="0" anchor="t">
            <a:spAutoFit/>
          </a:bodyPr>
          <a:lstStyle/>
          <a:p>
            <a:pPr algn="ctr">
              <a:lnSpc>
                <a:spcPts val="4480"/>
              </a:lnSpc>
            </a:pPr>
            <a:r>
              <a:rPr lang="en-US" sz="3500">
                <a:solidFill>
                  <a:srgbClr val="000000"/>
                </a:solidFill>
                <a:latin typeface="Roboto Condensed"/>
              </a:rPr>
              <a:t>Tự: </a:t>
            </a:r>
            <a:r>
              <a:rPr lang="en-US" sz="3500">
                <a:solidFill>
                  <a:srgbClr val="000000"/>
                </a:solidFill>
                <a:latin typeface="Roboto Condensed Bold Italics"/>
              </a:rPr>
              <a:t>Thái Bạch</a:t>
            </a:r>
          </a:p>
          <a:p>
            <a:pPr algn="ctr">
              <a:lnSpc>
                <a:spcPts val="4480"/>
              </a:lnSpc>
            </a:pPr>
            <a:r>
              <a:rPr lang="en-US" sz="3500">
                <a:solidFill>
                  <a:srgbClr val="000000"/>
                </a:solidFill>
                <a:latin typeface="Roboto Condensed"/>
              </a:rPr>
              <a:t>Hiệu: </a:t>
            </a:r>
            <a:r>
              <a:rPr lang="en-US" sz="3500">
                <a:solidFill>
                  <a:srgbClr val="000000"/>
                </a:solidFill>
                <a:latin typeface="Roboto Condensed Bold Italics"/>
              </a:rPr>
              <a:t>Thanh Liên cư sĩ</a:t>
            </a:r>
          </a:p>
        </p:txBody>
      </p:sp>
      <p:sp>
        <p:nvSpPr>
          <p:cNvPr id="12" name="TextBox 12"/>
          <p:cNvSpPr txBox="1"/>
          <p:nvPr/>
        </p:nvSpPr>
        <p:spPr>
          <a:xfrm>
            <a:off x="7928184" y="5762007"/>
            <a:ext cx="5115051"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Có tài uống rượu làm thơ, xưng </a:t>
            </a:r>
            <a:r>
              <a:rPr lang="en-US" sz="3500">
                <a:solidFill>
                  <a:srgbClr val="000000"/>
                </a:solidFill>
                <a:latin typeface="Roboto Condensed Bold Italics"/>
              </a:rPr>
              <a:t>Trích thi tiên</a:t>
            </a:r>
          </a:p>
        </p:txBody>
      </p:sp>
      <p:sp>
        <p:nvSpPr>
          <p:cNvPr id="13" name="TextBox 13"/>
          <p:cNvSpPr txBox="1"/>
          <p:nvPr/>
        </p:nvSpPr>
        <p:spPr>
          <a:xfrm>
            <a:off x="1546380" y="5666757"/>
            <a:ext cx="5459649" cy="1258007"/>
          </a:xfrm>
          <a:prstGeom prst="rect">
            <a:avLst/>
          </a:prstGeom>
        </p:spPr>
        <p:txBody>
          <a:bodyPr lIns="0" tIns="0" rIns="0" bIns="0" rtlCol="0" anchor="t">
            <a:spAutoFit/>
          </a:bodyPr>
          <a:lstStyle/>
          <a:p>
            <a:pPr algn="ctr">
              <a:lnSpc>
                <a:spcPts val="8708"/>
              </a:lnSpc>
            </a:pPr>
            <a:r>
              <a:rPr lang="en-US" sz="7256" spc="34">
                <a:solidFill>
                  <a:srgbClr val="22170B"/>
                </a:solidFill>
                <a:latin typeface="#9Slide05 Braxton Regular"/>
              </a:rPr>
              <a:t>Lí Bạch</a:t>
            </a:r>
          </a:p>
        </p:txBody>
      </p:sp>
      <p:sp>
        <p:nvSpPr>
          <p:cNvPr id="14" name="TextBox 14"/>
          <p:cNvSpPr txBox="1"/>
          <p:nvPr/>
        </p:nvSpPr>
        <p:spPr>
          <a:xfrm>
            <a:off x="7928184" y="7775168"/>
            <a:ext cx="5523270" cy="1175871"/>
          </a:xfrm>
          <a:prstGeom prst="rect">
            <a:avLst/>
          </a:prstGeom>
        </p:spPr>
        <p:txBody>
          <a:bodyPr lIns="0" tIns="0" rIns="0" bIns="0" rtlCol="0" anchor="t">
            <a:spAutoFit/>
          </a:bodyPr>
          <a:lstStyle/>
          <a:p>
            <a:pPr algn="ctr">
              <a:lnSpc>
                <a:spcPts val="4690"/>
              </a:lnSpc>
            </a:pPr>
            <a:r>
              <a:rPr lang="en-US" sz="3500">
                <a:solidFill>
                  <a:srgbClr val="000000"/>
                </a:solidFill>
                <a:latin typeface="Roboto Condensed"/>
              </a:rPr>
              <a:t>Qua đời khi nhảy khỏi thuyền để bắt trăng nơi đáy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944" b="-236005"/>
            </a:stretch>
          </a:blipFill>
        </p:spPr>
        <p:txBody>
          <a:bodyPr/>
          <a:lstStyle/>
          <a:p>
            <a:endParaRPr lang="en-GB"/>
          </a:p>
        </p:txBody>
      </p:sp>
      <p:grpSp>
        <p:nvGrpSpPr>
          <p:cNvPr id="3" name="Group 3"/>
          <p:cNvGrpSpPr/>
          <p:nvPr/>
        </p:nvGrpSpPr>
        <p:grpSpPr>
          <a:xfrm>
            <a:off x="1840883" y="1628018"/>
            <a:ext cx="13285946" cy="6337023"/>
            <a:chOff x="0" y="0"/>
            <a:chExt cx="2891097" cy="1378972"/>
          </a:xfrm>
        </p:grpSpPr>
        <p:sp>
          <p:nvSpPr>
            <p:cNvPr id="4" name="Freeform 4"/>
            <p:cNvSpPr/>
            <p:nvPr/>
          </p:nvSpPr>
          <p:spPr>
            <a:xfrm>
              <a:off x="0" y="0"/>
              <a:ext cx="2891097" cy="1378972"/>
            </a:xfrm>
            <a:custGeom>
              <a:avLst/>
              <a:gdLst/>
              <a:ahLst/>
              <a:cxnLst/>
              <a:rect l="l" t="t" r="r" b="b"/>
              <a:pathLst>
                <a:path w="2891097" h="1378972">
                  <a:moveTo>
                    <a:pt x="29718" y="0"/>
                  </a:moveTo>
                  <a:lnTo>
                    <a:pt x="2861378" y="0"/>
                  </a:lnTo>
                  <a:cubicBezTo>
                    <a:pt x="2869260" y="0"/>
                    <a:pt x="2876819" y="3131"/>
                    <a:pt x="2882392" y="8704"/>
                  </a:cubicBezTo>
                  <a:cubicBezTo>
                    <a:pt x="2887966" y="14278"/>
                    <a:pt x="2891097" y="21837"/>
                    <a:pt x="2891097" y="29718"/>
                  </a:cubicBezTo>
                  <a:lnTo>
                    <a:pt x="2891097" y="1349253"/>
                  </a:lnTo>
                  <a:cubicBezTo>
                    <a:pt x="2891097" y="1365667"/>
                    <a:pt x="2877791" y="1378972"/>
                    <a:pt x="2861378" y="1378972"/>
                  </a:cubicBezTo>
                  <a:lnTo>
                    <a:pt x="29718" y="1378972"/>
                  </a:lnTo>
                  <a:cubicBezTo>
                    <a:pt x="21837" y="1378972"/>
                    <a:pt x="14278" y="1375841"/>
                    <a:pt x="8704" y="1370268"/>
                  </a:cubicBezTo>
                  <a:cubicBezTo>
                    <a:pt x="3131" y="1364694"/>
                    <a:pt x="0" y="1357135"/>
                    <a:pt x="0" y="1349253"/>
                  </a:cubicBezTo>
                  <a:lnTo>
                    <a:pt x="0" y="29718"/>
                  </a:lnTo>
                  <a:cubicBezTo>
                    <a:pt x="0" y="13305"/>
                    <a:pt x="13305" y="0"/>
                    <a:pt x="29718"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891097" cy="142659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191988" y="2239751"/>
            <a:ext cx="13744339" cy="4295552"/>
          </a:xfrm>
          <a:prstGeom prst="rect">
            <a:avLst/>
          </a:prstGeom>
        </p:spPr>
        <p:txBody>
          <a:bodyPr lIns="0" tIns="0" rIns="0" bIns="0" rtlCol="0" anchor="t">
            <a:spAutoFit/>
          </a:bodyPr>
          <a:lstStyle/>
          <a:p>
            <a:pPr algn="ctr">
              <a:lnSpc>
                <a:spcPts val="11033"/>
              </a:lnSpc>
            </a:pPr>
            <a:r>
              <a:rPr lang="en-US" sz="9194">
                <a:solidFill>
                  <a:srgbClr val="000000"/>
                </a:solidFill>
                <a:latin typeface="#9Slide06 ThuPhap Thien An"/>
              </a:rPr>
              <a:t>Đường thi  </a:t>
            </a:r>
          </a:p>
          <a:p>
            <a:pPr algn="ctr">
              <a:lnSpc>
                <a:spcPts val="11033"/>
              </a:lnSpc>
            </a:pPr>
            <a:r>
              <a:rPr lang="en-US" sz="9194">
                <a:solidFill>
                  <a:srgbClr val="000000"/>
                </a:solidFill>
                <a:latin typeface="#9Slide06 ThuPhap Thien An"/>
              </a:rPr>
              <a:t> một di sản văn học rực rỡ của Trung Hoa</a:t>
            </a:r>
          </a:p>
        </p:txBody>
      </p:sp>
      <p:grpSp>
        <p:nvGrpSpPr>
          <p:cNvPr id="7" name="Group 7"/>
          <p:cNvGrpSpPr>
            <a:grpSpLocks noChangeAspect="1"/>
          </p:cNvGrpSpPr>
          <p:nvPr/>
        </p:nvGrpSpPr>
        <p:grpSpPr>
          <a:xfrm rot="1137107">
            <a:off x="530937" y="6227338"/>
            <a:ext cx="3982017" cy="3934232"/>
            <a:chOff x="0" y="0"/>
            <a:chExt cx="4572000" cy="4517135"/>
          </a:xfrm>
        </p:grpSpPr>
        <p:sp>
          <p:nvSpPr>
            <p:cNvPr id="8" name="Freeform 8"/>
            <p:cNvSpPr/>
            <p:nvPr/>
          </p:nvSpPr>
          <p:spPr>
            <a:xfrm>
              <a:off x="-16554" y="-2690"/>
              <a:ext cx="4639471" cy="4549489"/>
            </a:xfrm>
            <a:custGeom>
              <a:avLst/>
              <a:gdLst/>
              <a:ahLst/>
              <a:cxnLst/>
              <a:rect l="l" t="t" r="r" b="b"/>
              <a:pathLst>
                <a:path w="4639471" h="4549489">
                  <a:moveTo>
                    <a:pt x="2642461" y="4307731"/>
                  </a:moveTo>
                  <a:cubicBezTo>
                    <a:pt x="2937643" y="4136404"/>
                    <a:pt x="3174467" y="3866873"/>
                    <a:pt x="3302943" y="3520703"/>
                  </a:cubicBezTo>
                  <a:cubicBezTo>
                    <a:pt x="3367367" y="3347118"/>
                    <a:pt x="3462613" y="3172924"/>
                    <a:pt x="3623369" y="3081058"/>
                  </a:cubicBezTo>
                  <a:cubicBezTo>
                    <a:pt x="3747343" y="3010214"/>
                    <a:pt x="3895227" y="2996898"/>
                    <a:pt x="4029388" y="2948020"/>
                  </a:cubicBezTo>
                  <a:cubicBezTo>
                    <a:pt x="4411618" y="2808768"/>
                    <a:pt x="4639471" y="2366335"/>
                    <a:pt x="4578884" y="1964073"/>
                  </a:cubicBezTo>
                  <a:cubicBezTo>
                    <a:pt x="4518297" y="1561809"/>
                    <a:pt x="4204130" y="1222063"/>
                    <a:pt x="3823417" y="1078711"/>
                  </a:cubicBezTo>
                  <a:cubicBezTo>
                    <a:pt x="3609703" y="998242"/>
                    <a:pt x="3395764" y="1015829"/>
                    <a:pt x="3183757" y="930958"/>
                  </a:cubicBezTo>
                  <a:cubicBezTo>
                    <a:pt x="2896850" y="816103"/>
                    <a:pt x="2646820" y="557580"/>
                    <a:pt x="2402676" y="368105"/>
                  </a:cubicBezTo>
                  <a:cubicBezTo>
                    <a:pt x="2158532" y="178629"/>
                    <a:pt x="1877749" y="5911"/>
                    <a:pt x="1568716" y="3231"/>
                  </a:cubicBezTo>
                  <a:cubicBezTo>
                    <a:pt x="1196035" y="0"/>
                    <a:pt x="839628" y="279246"/>
                    <a:pt x="753607" y="641873"/>
                  </a:cubicBezTo>
                  <a:cubicBezTo>
                    <a:pt x="714329" y="807457"/>
                    <a:pt x="726735" y="980722"/>
                    <a:pt x="704584" y="1149453"/>
                  </a:cubicBezTo>
                  <a:cubicBezTo>
                    <a:pt x="619399" y="1798292"/>
                    <a:pt x="38111" y="2317174"/>
                    <a:pt x="17162" y="2971245"/>
                  </a:cubicBezTo>
                  <a:cubicBezTo>
                    <a:pt x="0" y="3507080"/>
                    <a:pt x="385323" y="3994953"/>
                    <a:pt x="863032" y="4238292"/>
                  </a:cubicBezTo>
                  <a:cubicBezTo>
                    <a:pt x="1111989" y="4365108"/>
                    <a:pt x="1371700" y="4475224"/>
                    <a:pt x="1651555" y="4507960"/>
                  </a:cubicBezTo>
                  <a:cubicBezTo>
                    <a:pt x="2006569" y="4549489"/>
                    <a:pt x="2352643" y="4475944"/>
                    <a:pt x="2642461" y="4307731"/>
                  </a:cubicBezTo>
                  <a:close/>
                </a:path>
              </a:pathLst>
            </a:custGeom>
            <a:blipFill>
              <a:blip r:embed="rId3"/>
              <a:stretch>
                <a:fillRect t="-618" b="-618"/>
              </a:stretch>
            </a:blipFill>
          </p:spPr>
          <p:txBody>
            <a:bodyPr/>
            <a:lstStyle/>
            <a:p>
              <a:endParaRPr lang="en-GB"/>
            </a:p>
          </p:txBody>
        </p:sp>
        <p:sp>
          <p:nvSpPr>
            <p:cNvPr id="9" name="Freeform 9"/>
            <p:cNvSpPr/>
            <p:nvPr/>
          </p:nvSpPr>
          <p:spPr>
            <a:xfrm>
              <a:off x="0" y="0"/>
              <a:ext cx="4572000" cy="4517135"/>
            </a:xfrm>
            <a:custGeom>
              <a:avLst/>
              <a:gdLst/>
              <a:ahLst/>
              <a:cxnLst/>
              <a:rect l="l" t="t" r="r" b="b"/>
              <a:pathLst>
                <a:path w="4572000" h="4517135">
                  <a:moveTo>
                    <a:pt x="4572000" y="4517135"/>
                  </a:moveTo>
                  <a:lnTo>
                    <a:pt x="0" y="4517135"/>
                  </a:lnTo>
                  <a:lnTo>
                    <a:pt x="0" y="0"/>
                  </a:lnTo>
                  <a:lnTo>
                    <a:pt x="4572000" y="0"/>
                  </a:lnTo>
                  <a:lnTo>
                    <a:pt x="4572000" y="4517135"/>
                  </a:lnTo>
                  <a:close/>
                </a:path>
              </a:pathLst>
            </a:custGeom>
            <a:blipFill>
              <a:blip r:embed="rId4"/>
              <a:stretch>
                <a:fillRect l="-25" r="-25"/>
              </a:stretch>
            </a:blipFill>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944" b="-236005"/>
            </a:stretch>
          </a:blipFill>
        </p:spPr>
        <p:txBody>
          <a:bodyPr/>
          <a:lstStyle/>
          <a:p>
            <a:endParaRPr lang="en-GB"/>
          </a:p>
        </p:txBody>
      </p:sp>
      <p:grpSp>
        <p:nvGrpSpPr>
          <p:cNvPr id="3" name="Group 3"/>
          <p:cNvGrpSpPr/>
          <p:nvPr/>
        </p:nvGrpSpPr>
        <p:grpSpPr>
          <a:xfrm>
            <a:off x="2061287" y="1028700"/>
            <a:ext cx="13285946" cy="6337023"/>
            <a:chOff x="0" y="0"/>
            <a:chExt cx="2891097" cy="1378972"/>
          </a:xfrm>
        </p:grpSpPr>
        <p:sp>
          <p:nvSpPr>
            <p:cNvPr id="4" name="Freeform 4"/>
            <p:cNvSpPr/>
            <p:nvPr/>
          </p:nvSpPr>
          <p:spPr>
            <a:xfrm>
              <a:off x="0" y="0"/>
              <a:ext cx="2891097" cy="1378972"/>
            </a:xfrm>
            <a:custGeom>
              <a:avLst/>
              <a:gdLst/>
              <a:ahLst/>
              <a:cxnLst/>
              <a:rect l="l" t="t" r="r" b="b"/>
              <a:pathLst>
                <a:path w="2891097" h="1378972">
                  <a:moveTo>
                    <a:pt x="29718" y="0"/>
                  </a:moveTo>
                  <a:lnTo>
                    <a:pt x="2861378" y="0"/>
                  </a:lnTo>
                  <a:cubicBezTo>
                    <a:pt x="2869260" y="0"/>
                    <a:pt x="2876819" y="3131"/>
                    <a:pt x="2882392" y="8704"/>
                  </a:cubicBezTo>
                  <a:cubicBezTo>
                    <a:pt x="2887966" y="14278"/>
                    <a:pt x="2891097" y="21837"/>
                    <a:pt x="2891097" y="29718"/>
                  </a:cubicBezTo>
                  <a:lnTo>
                    <a:pt x="2891097" y="1349253"/>
                  </a:lnTo>
                  <a:cubicBezTo>
                    <a:pt x="2891097" y="1365667"/>
                    <a:pt x="2877791" y="1378972"/>
                    <a:pt x="2861378" y="1378972"/>
                  </a:cubicBezTo>
                  <a:lnTo>
                    <a:pt x="29718" y="1378972"/>
                  </a:lnTo>
                  <a:cubicBezTo>
                    <a:pt x="21837" y="1378972"/>
                    <a:pt x="14278" y="1375841"/>
                    <a:pt x="8704" y="1370268"/>
                  </a:cubicBezTo>
                  <a:cubicBezTo>
                    <a:pt x="3131" y="1364694"/>
                    <a:pt x="0" y="1357135"/>
                    <a:pt x="0" y="1349253"/>
                  </a:cubicBezTo>
                  <a:lnTo>
                    <a:pt x="0" y="29718"/>
                  </a:lnTo>
                  <a:cubicBezTo>
                    <a:pt x="0" y="13305"/>
                    <a:pt x="13305" y="0"/>
                    <a:pt x="29718"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891097" cy="1426597"/>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1137107">
            <a:off x="641084" y="6422769"/>
            <a:ext cx="2814245" cy="2780473"/>
            <a:chOff x="0" y="0"/>
            <a:chExt cx="4572000" cy="4517135"/>
          </a:xfrm>
        </p:grpSpPr>
        <p:sp>
          <p:nvSpPr>
            <p:cNvPr id="7" name="Freeform 7"/>
            <p:cNvSpPr/>
            <p:nvPr/>
          </p:nvSpPr>
          <p:spPr>
            <a:xfrm>
              <a:off x="-16554" y="-2690"/>
              <a:ext cx="4639471" cy="4549489"/>
            </a:xfrm>
            <a:custGeom>
              <a:avLst/>
              <a:gdLst/>
              <a:ahLst/>
              <a:cxnLst/>
              <a:rect l="l" t="t" r="r" b="b"/>
              <a:pathLst>
                <a:path w="4639471" h="4549489">
                  <a:moveTo>
                    <a:pt x="2642461" y="4307731"/>
                  </a:moveTo>
                  <a:cubicBezTo>
                    <a:pt x="2937643" y="4136404"/>
                    <a:pt x="3174467" y="3866873"/>
                    <a:pt x="3302943" y="3520703"/>
                  </a:cubicBezTo>
                  <a:cubicBezTo>
                    <a:pt x="3367367" y="3347118"/>
                    <a:pt x="3462613" y="3172924"/>
                    <a:pt x="3623369" y="3081058"/>
                  </a:cubicBezTo>
                  <a:cubicBezTo>
                    <a:pt x="3747343" y="3010214"/>
                    <a:pt x="3895227" y="2996898"/>
                    <a:pt x="4029388" y="2948020"/>
                  </a:cubicBezTo>
                  <a:cubicBezTo>
                    <a:pt x="4411618" y="2808768"/>
                    <a:pt x="4639471" y="2366335"/>
                    <a:pt x="4578884" y="1964073"/>
                  </a:cubicBezTo>
                  <a:cubicBezTo>
                    <a:pt x="4518297" y="1561809"/>
                    <a:pt x="4204130" y="1222063"/>
                    <a:pt x="3823417" y="1078711"/>
                  </a:cubicBezTo>
                  <a:cubicBezTo>
                    <a:pt x="3609703" y="998242"/>
                    <a:pt x="3395764" y="1015829"/>
                    <a:pt x="3183757" y="930958"/>
                  </a:cubicBezTo>
                  <a:cubicBezTo>
                    <a:pt x="2896850" y="816103"/>
                    <a:pt x="2646820" y="557580"/>
                    <a:pt x="2402676" y="368105"/>
                  </a:cubicBezTo>
                  <a:cubicBezTo>
                    <a:pt x="2158532" y="178629"/>
                    <a:pt x="1877749" y="5911"/>
                    <a:pt x="1568716" y="3231"/>
                  </a:cubicBezTo>
                  <a:cubicBezTo>
                    <a:pt x="1196035" y="0"/>
                    <a:pt x="839628" y="279246"/>
                    <a:pt x="753607" y="641873"/>
                  </a:cubicBezTo>
                  <a:cubicBezTo>
                    <a:pt x="714329" y="807457"/>
                    <a:pt x="726735" y="980722"/>
                    <a:pt x="704584" y="1149453"/>
                  </a:cubicBezTo>
                  <a:cubicBezTo>
                    <a:pt x="619399" y="1798292"/>
                    <a:pt x="38111" y="2317174"/>
                    <a:pt x="17162" y="2971245"/>
                  </a:cubicBezTo>
                  <a:cubicBezTo>
                    <a:pt x="0" y="3507080"/>
                    <a:pt x="385323" y="3994953"/>
                    <a:pt x="863032" y="4238292"/>
                  </a:cubicBezTo>
                  <a:cubicBezTo>
                    <a:pt x="1111989" y="4365108"/>
                    <a:pt x="1371700" y="4475224"/>
                    <a:pt x="1651555" y="4507960"/>
                  </a:cubicBezTo>
                  <a:cubicBezTo>
                    <a:pt x="2006569" y="4549489"/>
                    <a:pt x="2352643" y="4475944"/>
                    <a:pt x="2642461" y="4307731"/>
                  </a:cubicBezTo>
                  <a:close/>
                </a:path>
              </a:pathLst>
            </a:custGeom>
            <a:blipFill>
              <a:blip r:embed="rId3"/>
              <a:stretch>
                <a:fillRect t="-618" b="-618"/>
              </a:stretch>
            </a:blipFill>
          </p:spPr>
          <p:txBody>
            <a:bodyPr/>
            <a:lstStyle/>
            <a:p>
              <a:endParaRPr lang="en-GB"/>
            </a:p>
          </p:txBody>
        </p:sp>
        <p:sp>
          <p:nvSpPr>
            <p:cNvPr id="8" name="Freeform 8"/>
            <p:cNvSpPr/>
            <p:nvPr/>
          </p:nvSpPr>
          <p:spPr>
            <a:xfrm>
              <a:off x="0" y="0"/>
              <a:ext cx="4572000" cy="4517135"/>
            </a:xfrm>
            <a:custGeom>
              <a:avLst/>
              <a:gdLst/>
              <a:ahLst/>
              <a:cxnLst/>
              <a:rect l="l" t="t" r="r" b="b"/>
              <a:pathLst>
                <a:path w="4572000" h="4517135">
                  <a:moveTo>
                    <a:pt x="4572000" y="4517135"/>
                  </a:moveTo>
                  <a:lnTo>
                    <a:pt x="0" y="4517135"/>
                  </a:lnTo>
                  <a:lnTo>
                    <a:pt x="0" y="0"/>
                  </a:lnTo>
                  <a:lnTo>
                    <a:pt x="4572000" y="0"/>
                  </a:lnTo>
                  <a:lnTo>
                    <a:pt x="4572000" y="4517135"/>
                  </a:lnTo>
                  <a:close/>
                </a:path>
              </a:pathLst>
            </a:custGeom>
            <a:blipFill>
              <a:blip r:embed="rId4"/>
              <a:stretch>
                <a:fillRect l="-25" r="-25"/>
              </a:stretch>
            </a:blipFill>
          </p:spPr>
          <p:txBody>
            <a:bodyPr/>
            <a:lstStyle/>
            <a:p>
              <a:endParaRPr lang="en-GB"/>
            </a:p>
          </p:txBody>
        </p:sp>
      </p:grpSp>
      <p:sp>
        <p:nvSpPr>
          <p:cNvPr id="9" name="TextBox 9"/>
          <p:cNvSpPr txBox="1"/>
          <p:nvPr/>
        </p:nvSpPr>
        <p:spPr>
          <a:xfrm>
            <a:off x="5801815" y="3129027"/>
            <a:ext cx="7785204" cy="828576"/>
          </a:xfrm>
          <a:prstGeom prst="rect">
            <a:avLst/>
          </a:prstGeom>
        </p:spPr>
        <p:txBody>
          <a:bodyPr lIns="0" tIns="0" rIns="0" bIns="0" rtlCol="0" anchor="t">
            <a:spAutoFit/>
          </a:bodyPr>
          <a:lstStyle/>
          <a:p>
            <a:pPr algn="l">
              <a:lnSpc>
                <a:spcPts val="6480"/>
              </a:lnSpc>
            </a:pPr>
            <a:r>
              <a:rPr lang="en-US" sz="5400" spc="25">
                <a:solidFill>
                  <a:srgbClr val="000000"/>
                </a:solidFill>
                <a:latin typeface="Cambria"/>
              </a:rPr>
              <a:t>ĐỌC HIỂU VĂN BẢN</a:t>
            </a:r>
          </a:p>
        </p:txBody>
      </p:sp>
      <p:sp>
        <p:nvSpPr>
          <p:cNvPr id="10" name="TextBox 10"/>
          <p:cNvSpPr txBox="1"/>
          <p:nvPr/>
        </p:nvSpPr>
        <p:spPr>
          <a:xfrm>
            <a:off x="2472193" y="4395426"/>
            <a:ext cx="12464134" cy="1645709"/>
          </a:xfrm>
          <a:prstGeom prst="rect">
            <a:avLst/>
          </a:prstGeom>
        </p:spPr>
        <p:txBody>
          <a:bodyPr lIns="0" tIns="0" rIns="0" bIns="0" rtlCol="0" anchor="t">
            <a:spAutoFit/>
          </a:bodyPr>
          <a:lstStyle/>
          <a:p>
            <a:pPr algn="ctr">
              <a:lnSpc>
                <a:spcPts val="12133"/>
              </a:lnSpc>
            </a:pPr>
            <a:r>
              <a:rPr lang="en-US" sz="10111" spc="48">
                <a:solidFill>
                  <a:srgbClr val="22170B"/>
                </a:solidFill>
                <a:latin typeface="#9Slide06 ThuPhap Thien An"/>
              </a:rPr>
              <a:t>Xa ngắm thác núi Lư</a:t>
            </a:r>
          </a:p>
        </p:txBody>
      </p:sp>
      <p:sp>
        <p:nvSpPr>
          <p:cNvPr id="11" name="TextBox 11"/>
          <p:cNvSpPr txBox="1"/>
          <p:nvPr/>
        </p:nvSpPr>
        <p:spPr>
          <a:xfrm>
            <a:off x="3886928" y="1936782"/>
            <a:ext cx="11614979" cy="958532"/>
          </a:xfrm>
          <a:prstGeom prst="rect">
            <a:avLst/>
          </a:prstGeom>
        </p:spPr>
        <p:txBody>
          <a:bodyPr lIns="0" tIns="0" rIns="0" bIns="0" rtlCol="0" anchor="t">
            <a:spAutoFit/>
          </a:bodyPr>
          <a:lstStyle/>
          <a:p>
            <a:pPr algn="l">
              <a:lnSpc>
                <a:spcPts val="7570"/>
              </a:lnSpc>
            </a:pPr>
            <a:r>
              <a:rPr lang="en-US" sz="6309">
                <a:solidFill>
                  <a:srgbClr val="000000"/>
                </a:solidFill>
                <a:latin typeface="Fraunces Bold"/>
              </a:rPr>
              <a:t>BÀI 7: THƠ ĐƯỜNG LUẬT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9895260" y="2161251"/>
            <a:ext cx="7770211" cy="5487349"/>
            <a:chOff x="0" y="0"/>
            <a:chExt cx="1690842" cy="1194078"/>
          </a:xfrm>
        </p:grpSpPr>
        <p:sp>
          <p:nvSpPr>
            <p:cNvPr id="4" name="Freeform 4"/>
            <p:cNvSpPr/>
            <p:nvPr/>
          </p:nvSpPr>
          <p:spPr>
            <a:xfrm>
              <a:off x="0" y="0"/>
              <a:ext cx="1690842" cy="1194078"/>
            </a:xfrm>
            <a:custGeom>
              <a:avLst/>
              <a:gdLst/>
              <a:ahLst/>
              <a:cxnLst/>
              <a:rect l="l" t="t" r="r" b="b"/>
              <a:pathLst>
                <a:path w="1690842" h="1194078">
                  <a:moveTo>
                    <a:pt x="50814" y="0"/>
                  </a:moveTo>
                  <a:lnTo>
                    <a:pt x="1640028" y="0"/>
                  </a:lnTo>
                  <a:cubicBezTo>
                    <a:pt x="1668092" y="0"/>
                    <a:pt x="1690842" y="22750"/>
                    <a:pt x="1690842" y="50814"/>
                  </a:cubicBezTo>
                  <a:lnTo>
                    <a:pt x="1690842" y="1143264"/>
                  </a:lnTo>
                  <a:cubicBezTo>
                    <a:pt x="1690842" y="1156741"/>
                    <a:pt x="1685488" y="1169666"/>
                    <a:pt x="1675959" y="1179195"/>
                  </a:cubicBezTo>
                  <a:cubicBezTo>
                    <a:pt x="1666429" y="1188725"/>
                    <a:pt x="1653504" y="1194078"/>
                    <a:pt x="1640028" y="1194078"/>
                  </a:cubicBezTo>
                  <a:lnTo>
                    <a:pt x="50814" y="1194078"/>
                  </a:lnTo>
                  <a:cubicBezTo>
                    <a:pt x="37338" y="1194078"/>
                    <a:pt x="24413" y="1188725"/>
                    <a:pt x="14883" y="1179195"/>
                  </a:cubicBezTo>
                  <a:cubicBezTo>
                    <a:pt x="5354" y="1169666"/>
                    <a:pt x="0" y="1156741"/>
                    <a:pt x="0" y="1143264"/>
                  </a:cubicBezTo>
                  <a:lnTo>
                    <a:pt x="0" y="50814"/>
                  </a:lnTo>
                  <a:cubicBezTo>
                    <a:pt x="0" y="37338"/>
                    <a:pt x="5354" y="24413"/>
                    <a:pt x="14883" y="14883"/>
                  </a:cubicBezTo>
                  <a:cubicBezTo>
                    <a:pt x="24413" y="5354"/>
                    <a:pt x="37338" y="0"/>
                    <a:pt x="50814" y="0"/>
                  </a:cubicBezTo>
                  <a:close/>
                </a:path>
              </a:pathLst>
            </a:custGeom>
            <a:solidFill>
              <a:srgbClr val="FFFFFF">
                <a:alpha val="60784"/>
              </a:srgbClr>
            </a:solidFill>
          </p:spPr>
          <p:txBody>
            <a:bodyPr/>
            <a:lstStyle/>
            <a:p>
              <a:endParaRPr lang="en-GB"/>
            </a:p>
          </p:txBody>
        </p:sp>
        <p:sp>
          <p:nvSpPr>
            <p:cNvPr id="5" name="TextBox 5"/>
            <p:cNvSpPr txBox="1"/>
            <p:nvPr/>
          </p:nvSpPr>
          <p:spPr>
            <a:xfrm>
              <a:off x="0" y="-47625"/>
              <a:ext cx="1690842" cy="124170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089020" y="324101"/>
            <a:ext cx="9795083" cy="1409197"/>
            <a:chOff x="0" y="0"/>
            <a:chExt cx="2131465" cy="306649"/>
          </a:xfrm>
        </p:grpSpPr>
        <p:sp>
          <p:nvSpPr>
            <p:cNvPr id="7" name="Freeform 7"/>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8" name="TextBox 8"/>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251260"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2. ĐỌC VĂN BẢN</a:t>
            </a:r>
          </a:p>
        </p:txBody>
      </p:sp>
      <p:grpSp>
        <p:nvGrpSpPr>
          <p:cNvPr id="10" name="Group 10"/>
          <p:cNvGrpSpPr/>
          <p:nvPr/>
        </p:nvGrpSpPr>
        <p:grpSpPr>
          <a:xfrm>
            <a:off x="1512322" y="7913482"/>
            <a:ext cx="16153150" cy="1734885"/>
            <a:chOff x="0" y="0"/>
            <a:chExt cx="3515017" cy="377521"/>
          </a:xfrm>
        </p:grpSpPr>
        <p:sp>
          <p:nvSpPr>
            <p:cNvPr id="11" name="Freeform 11"/>
            <p:cNvSpPr/>
            <p:nvPr/>
          </p:nvSpPr>
          <p:spPr>
            <a:xfrm>
              <a:off x="0" y="0"/>
              <a:ext cx="3515017" cy="377521"/>
            </a:xfrm>
            <a:custGeom>
              <a:avLst/>
              <a:gdLst/>
              <a:ahLst/>
              <a:cxnLst/>
              <a:rect l="l" t="t" r="r" b="b"/>
              <a:pathLst>
                <a:path w="3515017" h="377521">
                  <a:moveTo>
                    <a:pt x="24443" y="0"/>
                  </a:moveTo>
                  <a:lnTo>
                    <a:pt x="3490573" y="0"/>
                  </a:lnTo>
                  <a:cubicBezTo>
                    <a:pt x="3497056" y="0"/>
                    <a:pt x="3503273" y="2575"/>
                    <a:pt x="3507858" y="7159"/>
                  </a:cubicBezTo>
                  <a:cubicBezTo>
                    <a:pt x="3512441" y="11743"/>
                    <a:pt x="3515017" y="17961"/>
                    <a:pt x="3515017" y="24443"/>
                  </a:cubicBezTo>
                  <a:lnTo>
                    <a:pt x="3515017" y="353077"/>
                  </a:lnTo>
                  <a:cubicBezTo>
                    <a:pt x="3515017" y="359560"/>
                    <a:pt x="3512441" y="365778"/>
                    <a:pt x="3507858" y="370362"/>
                  </a:cubicBezTo>
                  <a:cubicBezTo>
                    <a:pt x="3503273" y="374946"/>
                    <a:pt x="3497056" y="377521"/>
                    <a:pt x="3490573" y="377521"/>
                  </a:cubicBezTo>
                  <a:lnTo>
                    <a:pt x="24443" y="377521"/>
                  </a:lnTo>
                  <a:cubicBezTo>
                    <a:pt x="17961" y="377521"/>
                    <a:pt x="11743" y="374946"/>
                    <a:pt x="7159" y="370362"/>
                  </a:cubicBezTo>
                  <a:cubicBezTo>
                    <a:pt x="2575" y="365778"/>
                    <a:pt x="0" y="359560"/>
                    <a:pt x="0" y="353077"/>
                  </a:cubicBezTo>
                  <a:lnTo>
                    <a:pt x="0" y="24443"/>
                  </a:lnTo>
                  <a:cubicBezTo>
                    <a:pt x="0" y="17961"/>
                    <a:pt x="2575" y="11743"/>
                    <a:pt x="7159" y="7159"/>
                  </a:cubicBezTo>
                  <a:cubicBezTo>
                    <a:pt x="11743" y="2575"/>
                    <a:pt x="17961" y="0"/>
                    <a:pt x="24443" y="0"/>
                  </a:cubicBezTo>
                  <a:close/>
                </a:path>
              </a:pathLst>
            </a:custGeom>
            <a:solidFill>
              <a:srgbClr val="FFFFFF">
                <a:alpha val="85882"/>
              </a:srgbClr>
            </a:solidFill>
          </p:spPr>
          <p:txBody>
            <a:bodyPr/>
            <a:lstStyle/>
            <a:p>
              <a:endParaRPr lang="en-GB"/>
            </a:p>
          </p:txBody>
        </p:sp>
        <p:sp>
          <p:nvSpPr>
            <p:cNvPr id="12" name="TextBox 12"/>
            <p:cNvSpPr txBox="1"/>
            <p:nvPr/>
          </p:nvSpPr>
          <p:spPr>
            <a:xfrm>
              <a:off x="0" y="-47625"/>
              <a:ext cx="3515017" cy="42514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393814" y="8096275"/>
            <a:ext cx="14501028" cy="1766347"/>
          </a:xfrm>
          <a:prstGeom prst="rect">
            <a:avLst/>
          </a:prstGeom>
        </p:spPr>
        <p:txBody>
          <a:bodyPr lIns="0" tIns="0" rIns="0" bIns="0" rtlCol="0" anchor="t">
            <a:spAutoFit/>
          </a:bodyPr>
          <a:lstStyle/>
          <a:p>
            <a:pPr marL="755651" lvl="1" indent="-377825" algn="just">
              <a:lnSpc>
                <a:spcPts val="4690"/>
              </a:lnSpc>
              <a:buFont typeface="Arial"/>
              <a:buChar char="•"/>
            </a:pPr>
            <a:r>
              <a:rPr lang="en-US" sz="3500">
                <a:solidFill>
                  <a:srgbClr val="000000"/>
                </a:solidFill>
                <a:latin typeface="Roboto Condensed"/>
              </a:rPr>
              <a:t>Em hiểu thế nào là phiên âm? Sự khác nhau giữa phiên âm và dịch thơ là gì?</a:t>
            </a:r>
          </a:p>
          <a:p>
            <a:pPr marL="755651" lvl="1" indent="-377825" algn="just">
              <a:lnSpc>
                <a:spcPts val="4690"/>
              </a:lnSpc>
              <a:buFont typeface="Arial"/>
              <a:buChar char="•"/>
            </a:pPr>
            <a:r>
              <a:rPr lang="en-US" sz="3500">
                <a:solidFill>
                  <a:srgbClr val="000000"/>
                </a:solidFill>
                <a:latin typeface="Roboto Condensed"/>
              </a:rPr>
              <a:t>Em cho rằng bài thơ này sẽ được đọc với giọng điệu ra sao?</a:t>
            </a:r>
          </a:p>
          <a:p>
            <a:pPr algn="just">
              <a:lnSpc>
                <a:spcPts val="4690"/>
              </a:lnSpc>
            </a:pPr>
            <a:endParaRPr lang="en-US" sz="3500">
              <a:solidFill>
                <a:srgbClr val="000000"/>
              </a:solidFill>
              <a:latin typeface="Roboto Condensed"/>
            </a:endParaRPr>
          </a:p>
        </p:txBody>
      </p:sp>
      <p:grpSp>
        <p:nvGrpSpPr>
          <p:cNvPr id="14" name="Group 14"/>
          <p:cNvGrpSpPr/>
          <p:nvPr/>
        </p:nvGrpSpPr>
        <p:grpSpPr>
          <a:xfrm>
            <a:off x="1373789" y="2161251"/>
            <a:ext cx="7770211" cy="5487349"/>
            <a:chOff x="0" y="0"/>
            <a:chExt cx="1690842" cy="1194078"/>
          </a:xfrm>
        </p:grpSpPr>
        <p:sp>
          <p:nvSpPr>
            <p:cNvPr id="15" name="Freeform 15"/>
            <p:cNvSpPr/>
            <p:nvPr/>
          </p:nvSpPr>
          <p:spPr>
            <a:xfrm>
              <a:off x="0" y="0"/>
              <a:ext cx="1690842" cy="1194078"/>
            </a:xfrm>
            <a:custGeom>
              <a:avLst/>
              <a:gdLst/>
              <a:ahLst/>
              <a:cxnLst/>
              <a:rect l="l" t="t" r="r" b="b"/>
              <a:pathLst>
                <a:path w="1690842" h="1194078">
                  <a:moveTo>
                    <a:pt x="50814" y="0"/>
                  </a:moveTo>
                  <a:lnTo>
                    <a:pt x="1640028" y="0"/>
                  </a:lnTo>
                  <a:cubicBezTo>
                    <a:pt x="1668092" y="0"/>
                    <a:pt x="1690842" y="22750"/>
                    <a:pt x="1690842" y="50814"/>
                  </a:cubicBezTo>
                  <a:lnTo>
                    <a:pt x="1690842" y="1143264"/>
                  </a:lnTo>
                  <a:cubicBezTo>
                    <a:pt x="1690842" y="1156741"/>
                    <a:pt x="1685488" y="1169666"/>
                    <a:pt x="1675959" y="1179195"/>
                  </a:cubicBezTo>
                  <a:cubicBezTo>
                    <a:pt x="1666429" y="1188725"/>
                    <a:pt x="1653504" y="1194078"/>
                    <a:pt x="1640028" y="1194078"/>
                  </a:cubicBezTo>
                  <a:lnTo>
                    <a:pt x="50814" y="1194078"/>
                  </a:lnTo>
                  <a:cubicBezTo>
                    <a:pt x="37338" y="1194078"/>
                    <a:pt x="24413" y="1188725"/>
                    <a:pt x="14883" y="1179195"/>
                  </a:cubicBezTo>
                  <a:cubicBezTo>
                    <a:pt x="5354" y="1169666"/>
                    <a:pt x="0" y="1156741"/>
                    <a:pt x="0" y="1143264"/>
                  </a:cubicBezTo>
                  <a:lnTo>
                    <a:pt x="0" y="50814"/>
                  </a:lnTo>
                  <a:cubicBezTo>
                    <a:pt x="0" y="37338"/>
                    <a:pt x="5354" y="24413"/>
                    <a:pt x="14883" y="14883"/>
                  </a:cubicBezTo>
                  <a:cubicBezTo>
                    <a:pt x="24413" y="5354"/>
                    <a:pt x="37338" y="0"/>
                    <a:pt x="50814" y="0"/>
                  </a:cubicBezTo>
                  <a:close/>
                </a:path>
              </a:pathLst>
            </a:custGeom>
            <a:solidFill>
              <a:srgbClr val="FFFFFF">
                <a:alpha val="77647"/>
              </a:srgbClr>
            </a:solidFill>
          </p:spPr>
          <p:txBody>
            <a:bodyPr/>
            <a:lstStyle/>
            <a:p>
              <a:endParaRPr lang="en-GB"/>
            </a:p>
          </p:txBody>
        </p:sp>
        <p:sp>
          <p:nvSpPr>
            <p:cNvPr id="16" name="TextBox 16"/>
            <p:cNvSpPr txBox="1"/>
            <p:nvPr/>
          </p:nvSpPr>
          <p:spPr>
            <a:xfrm>
              <a:off x="0" y="-47625"/>
              <a:ext cx="1690842" cy="1241703"/>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758413" y="2677971"/>
            <a:ext cx="6043905" cy="794830"/>
          </a:xfrm>
          <a:prstGeom prst="rect">
            <a:avLst/>
          </a:prstGeom>
        </p:spPr>
        <p:txBody>
          <a:bodyPr lIns="0" tIns="0" rIns="0" bIns="0" rtlCol="0" anchor="t">
            <a:spAutoFit/>
          </a:bodyPr>
          <a:lstStyle/>
          <a:p>
            <a:pPr algn="ctr">
              <a:lnSpc>
                <a:spcPts val="5883"/>
              </a:lnSpc>
            </a:pPr>
            <a:r>
              <a:rPr lang="en-US" sz="4903" spc="23">
                <a:solidFill>
                  <a:srgbClr val="22170B"/>
                </a:solidFill>
                <a:latin typeface="#9Slide06 ThuPhap Thien An"/>
              </a:rPr>
              <a:t>Xa ngắm thác núi Lư</a:t>
            </a:r>
          </a:p>
        </p:txBody>
      </p:sp>
      <p:sp>
        <p:nvSpPr>
          <p:cNvPr id="18" name="TextBox 18"/>
          <p:cNvSpPr txBox="1"/>
          <p:nvPr/>
        </p:nvSpPr>
        <p:spPr>
          <a:xfrm>
            <a:off x="1956542" y="3884705"/>
            <a:ext cx="6589435" cy="3339560"/>
          </a:xfrm>
          <a:prstGeom prst="rect">
            <a:avLst/>
          </a:prstGeom>
        </p:spPr>
        <p:txBody>
          <a:bodyPr lIns="0" tIns="0" rIns="0" bIns="0" rtlCol="0" anchor="t">
            <a:spAutoFit/>
          </a:bodyPr>
          <a:lstStyle/>
          <a:p>
            <a:pPr algn="just">
              <a:lnSpc>
                <a:spcPts val="6743"/>
              </a:lnSpc>
            </a:pPr>
            <a:r>
              <a:rPr lang="en-US" sz="3371">
                <a:solidFill>
                  <a:srgbClr val="000000"/>
                </a:solidFill>
                <a:latin typeface="#9Slide05 Dear Saturday"/>
              </a:rPr>
              <a:t>Nhật chiếu Hương Lô sinh tử yên,</a:t>
            </a:r>
          </a:p>
          <a:p>
            <a:pPr algn="just">
              <a:lnSpc>
                <a:spcPts val="6743"/>
              </a:lnSpc>
            </a:pPr>
            <a:r>
              <a:rPr lang="en-US" sz="3371">
                <a:solidFill>
                  <a:srgbClr val="000000"/>
                </a:solidFill>
                <a:latin typeface="#9Slide05 Dear Saturday"/>
              </a:rPr>
              <a:t>Dao khan bộc bố quải tiền xuyên.</a:t>
            </a:r>
          </a:p>
          <a:p>
            <a:pPr algn="just">
              <a:lnSpc>
                <a:spcPts val="6743"/>
              </a:lnSpc>
            </a:pPr>
            <a:r>
              <a:rPr lang="en-US" sz="3371">
                <a:solidFill>
                  <a:srgbClr val="000000"/>
                </a:solidFill>
                <a:latin typeface="#9Slide05 Dear Saturday"/>
              </a:rPr>
              <a:t>Phi lưu trực há tam thiên xích,</a:t>
            </a:r>
          </a:p>
          <a:p>
            <a:pPr algn="just">
              <a:lnSpc>
                <a:spcPts val="6743"/>
              </a:lnSpc>
            </a:pPr>
            <a:r>
              <a:rPr lang="en-US" sz="3371">
                <a:solidFill>
                  <a:srgbClr val="000000"/>
                </a:solidFill>
                <a:latin typeface="#9Slide05 Dear Saturday"/>
              </a:rPr>
              <a:t>Nghi thị Ngân Hà lạc cửu thiên.</a:t>
            </a:r>
          </a:p>
        </p:txBody>
      </p:sp>
      <p:sp>
        <p:nvSpPr>
          <p:cNvPr id="19" name="TextBox 19"/>
          <p:cNvSpPr txBox="1"/>
          <p:nvPr/>
        </p:nvSpPr>
        <p:spPr>
          <a:xfrm>
            <a:off x="10323483" y="3913280"/>
            <a:ext cx="6935817" cy="3011745"/>
          </a:xfrm>
          <a:prstGeom prst="rect">
            <a:avLst/>
          </a:prstGeom>
        </p:spPr>
        <p:txBody>
          <a:bodyPr lIns="0" tIns="0" rIns="0" bIns="0" rtlCol="0" anchor="t">
            <a:spAutoFit/>
          </a:bodyPr>
          <a:lstStyle/>
          <a:p>
            <a:pPr algn="just">
              <a:lnSpc>
                <a:spcPts val="6143"/>
              </a:lnSpc>
            </a:pPr>
            <a:r>
              <a:rPr lang="en-US" sz="3071">
                <a:solidFill>
                  <a:srgbClr val="000000"/>
                </a:solidFill>
                <a:latin typeface="#9Slide05 Dear Saturday"/>
              </a:rPr>
              <a:t>Nắng rọi Hương lô khói tía bay,</a:t>
            </a:r>
          </a:p>
          <a:p>
            <a:pPr algn="just">
              <a:lnSpc>
                <a:spcPts val="6143"/>
              </a:lnSpc>
            </a:pPr>
            <a:r>
              <a:rPr lang="en-US" sz="3071">
                <a:solidFill>
                  <a:srgbClr val="000000"/>
                </a:solidFill>
                <a:latin typeface="#9Slide05 Dear Saturday"/>
              </a:rPr>
              <a:t>Xa trông dòng thác trước sông này.</a:t>
            </a:r>
          </a:p>
          <a:p>
            <a:pPr algn="just">
              <a:lnSpc>
                <a:spcPts val="6143"/>
              </a:lnSpc>
            </a:pPr>
            <a:r>
              <a:rPr lang="en-US" sz="3071">
                <a:solidFill>
                  <a:srgbClr val="000000"/>
                </a:solidFill>
                <a:latin typeface="#9Slide05 Dear Saturday"/>
              </a:rPr>
              <a:t>Nước bay thẳng xuống ba nghìn thước,</a:t>
            </a:r>
          </a:p>
          <a:p>
            <a:pPr algn="just">
              <a:lnSpc>
                <a:spcPts val="6143"/>
              </a:lnSpc>
            </a:pPr>
            <a:r>
              <a:rPr lang="en-US" sz="3071">
                <a:solidFill>
                  <a:srgbClr val="000000"/>
                </a:solidFill>
                <a:latin typeface="#9Slide05 Dear Saturday"/>
              </a:rPr>
              <a:t>Tưởng dải Ngân Hà tuột khỏi mây.</a:t>
            </a:r>
          </a:p>
        </p:txBody>
      </p:sp>
      <p:sp>
        <p:nvSpPr>
          <p:cNvPr id="20" name="TextBox 20"/>
          <p:cNvSpPr txBox="1"/>
          <p:nvPr/>
        </p:nvSpPr>
        <p:spPr>
          <a:xfrm>
            <a:off x="1828369" y="2567423"/>
            <a:ext cx="6861050" cy="905378"/>
          </a:xfrm>
          <a:prstGeom prst="rect">
            <a:avLst/>
          </a:prstGeom>
        </p:spPr>
        <p:txBody>
          <a:bodyPr lIns="0" tIns="0" rIns="0" bIns="0" rtlCol="0" anchor="t">
            <a:spAutoFit/>
          </a:bodyPr>
          <a:lstStyle/>
          <a:p>
            <a:pPr algn="ctr">
              <a:lnSpc>
                <a:spcPts val="6679"/>
              </a:lnSpc>
            </a:pPr>
            <a:r>
              <a:rPr lang="en-US" sz="5566" spc="26">
                <a:solidFill>
                  <a:srgbClr val="22170B"/>
                </a:solidFill>
                <a:latin typeface="#9Slide06 ThuPhap Thien An"/>
              </a:rPr>
              <a:t>Vọng Lư Sơn bộc bố</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4089020" y="324101"/>
            <a:ext cx="9795083" cy="1409197"/>
            <a:chOff x="0" y="0"/>
            <a:chExt cx="2131465" cy="306649"/>
          </a:xfrm>
        </p:grpSpPr>
        <p:sp>
          <p:nvSpPr>
            <p:cNvPr id="4" name="Freeform 4"/>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373789" y="2624573"/>
            <a:ext cx="7770211" cy="5776001"/>
            <a:chOff x="0" y="0"/>
            <a:chExt cx="1690842" cy="1256890"/>
          </a:xfrm>
        </p:grpSpPr>
        <p:sp>
          <p:nvSpPr>
            <p:cNvPr id="7" name="Freeform 7"/>
            <p:cNvSpPr/>
            <p:nvPr/>
          </p:nvSpPr>
          <p:spPr>
            <a:xfrm>
              <a:off x="0" y="0"/>
              <a:ext cx="1690842" cy="1256890"/>
            </a:xfrm>
            <a:custGeom>
              <a:avLst/>
              <a:gdLst/>
              <a:ahLst/>
              <a:cxnLst/>
              <a:rect l="l" t="t" r="r" b="b"/>
              <a:pathLst>
                <a:path w="1690842" h="1256890">
                  <a:moveTo>
                    <a:pt x="50814" y="0"/>
                  </a:moveTo>
                  <a:lnTo>
                    <a:pt x="1640028" y="0"/>
                  </a:lnTo>
                  <a:cubicBezTo>
                    <a:pt x="1668092" y="0"/>
                    <a:pt x="1690842" y="22750"/>
                    <a:pt x="1690842" y="50814"/>
                  </a:cubicBezTo>
                  <a:lnTo>
                    <a:pt x="1690842" y="1206076"/>
                  </a:lnTo>
                  <a:cubicBezTo>
                    <a:pt x="1690842" y="1219553"/>
                    <a:pt x="1685488" y="1232478"/>
                    <a:pt x="1675959" y="1242007"/>
                  </a:cubicBezTo>
                  <a:cubicBezTo>
                    <a:pt x="1666429" y="1251537"/>
                    <a:pt x="1653504" y="1256890"/>
                    <a:pt x="1640028" y="1256890"/>
                  </a:cubicBezTo>
                  <a:lnTo>
                    <a:pt x="50814" y="1256890"/>
                  </a:lnTo>
                  <a:cubicBezTo>
                    <a:pt x="37338" y="1256890"/>
                    <a:pt x="24413" y="1251537"/>
                    <a:pt x="14883" y="1242007"/>
                  </a:cubicBezTo>
                  <a:cubicBezTo>
                    <a:pt x="5354" y="1232478"/>
                    <a:pt x="0" y="1219553"/>
                    <a:pt x="0" y="1206076"/>
                  </a:cubicBezTo>
                  <a:lnTo>
                    <a:pt x="0" y="50814"/>
                  </a:lnTo>
                  <a:cubicBezTo>
                    <a:pt x="0" y="37338"/>
                    <a:pt x="5354" y="24413"/>
                    <a:pt x="14883" y="14883"/>
                  </a:cubicBezTo>
                  <a:cubicBezTo>
                    <a:pt x="24413" y="5354"/>
                    <a:pt x="37338" y="0"/>
                    <a:pt x="50814" y="0"/>
                  </a:cubicBezTo>
                  <a:close/>
                </a:path>
              </a:pathLst>
            </a:custGeom>
            <a:solidFill>
              <a:srgbClr val="FFFFFF">
                <a:alpha val="77647"/>
              </a:srgbClr>
            </a:solidFill>
          </p:spPr>
          <p:txBody>
            <a:bodyPr/>
            <a:lstStyle/>
            <a:p>
              <a:endParaRPr lang="en-GB"/>
            </a:p>
          </p:txBody>
        </p:sp>
        <p:sp>
          <p:nvSpPr>
            <p:cNvPr id="8" name="TextBox 8"/>
            <p:cNvSpPr txBox="1"/>
            <p:nvPr/>
          </p:nvSpPr>
          <p:spPr>
            <a:xfrm>
              <a:off x="0" y="-47625"/>
              <a:ext cx="1690842" cy="130451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5258894"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2. ĐỌC VĂN BẢN</a:t>
            </a:r>
          </a:p>
        </p:txBody>
      </p:sp>
      <p:grpSp>
        <p:nvGrpSpPr>
          <p:cNvPr id="10" name="Group 10"/>
          <p:cNvGrpSpPr/>
          <p:nvPr/>
        </p:nvGrpSpPr>
        <p:grpSpPr>
          <a:xfrm rot="403326">
            <a:off x="8718145" y="2856707"/>
            <a:ext cx="9297010" cy="5207874"/>
            <a:chOff x="0" y="0"/>
            <a:chExt cx="12396013" cy="6943831"/>
          </a:xfrm>
        </p:grpSpPr>
        <p:grpSp>
          <p:nvGrpSpPr>
            <p:cNvPr id="11" name="Group 11"/>
            <p:cNvGrpSpPr/>
            <p:nvPr/>
          </p:nvGrpSpPr>
          <p:grpSpPr>
            <a:xfrm>
              <a:off x="0" y="0"/>
              <a:ext cx="12396013" cy="6943831"/>
              <a:chOff x="0" y="0"/>
              <a:chExt cx="865185" cy="484648"/>
            </a:xfrm>
          </p:grpSpPr>
          <p:sp>
            <p:nvSpPr>
              <p:cNvPr id="12" name="Freeform 12"/>
              <p:cNvSpPr/>
              <p:nvPr/>
            </p:nvSpPr>
            <p:spPr>
              <a:xfrm>
                <a:off x="0" y="0"/>
                <a:ext cx="880375" cy="488886"/>
              </a:xfrm>
              <a:custGeom>
                <a:avLst/>
                <a:gdLst/>
                <a:ahLst/>
                <a:cxnLst/>
                <a:rect l="l" t="t" r="r" b="b"/>
                <a:pathLst>
                  <a:path w="880375" h="488886">
                    <a:moveTo>
                      <a:pt x="491233" y="0"/>
                    </a:moveTo>
                    <a:cubicBezTo>
                      <a:pt x="500723" y="0"/>
                      <a:pt x="510270" y="0"/>
                      <a:pt x="519741" y="0"/>
                    </a:cubicBezTo>
                    <a:cubicBezTo>
                      <a:pt x="595252" y="8095"/>
                      <a:pt x="642442" y="35040"/>
                      <a:pt x="663936" y="79130"/>
                    </a:cubicBezTo>
                    <a:cubicBezTo>
                      <a:pt x="789825" y="73250"/>
                      <a:pt x="880375" y="156619"/>
                      <a:pt x="825573" y="238441"/>
                    </a:cubicBezTo>
                    <a:cubicBezTo>
                      <a:pt x="844122" y="255634"/>
                      <a:pt x="859597" y="274867"/>
                      <a:pt x="865185" y="300680"/>
                    </a:cubicBezTo>
                    <a:cubicBezTo>
                      <a:pt x="865185" y="308075"/>
                      <a:pt x="865185" y="315452"/>
                      <a:pt x="865185" y="322845"/>
                    </a:cubicBezTo>
                    <a:cubicBezTo>
                      <a:pt x="848531" y="388542"/>
                      <a:pt x="776865" y="432936"/>
                      <a:pt x="659209" y="420985"/>
                    </a:cubicBezTo>
                    <a:cubicBezTo>
                      <a:pt x="628937" y="454717"/>
                      <a:pt x="575071" y="488886"/>
                      <a:pt x="491251" y="484291"/>
                    </a:cubicBezTo>
                    <a:cubicBezTo>
                      <a:pt x="447925" y="482077"/>
                      <a:pt x="417784" y="469250"/>
                      <a:pt x="391395" y="453666"/>
                    </a:cubicBezTo>
                    <a:cubicBezTo>
                      <a:pt x="363600" y="466620"/>
                      <a:pt x="333497" y="476786"/>
                      <a:pt x="290002" y="476898"/>
                    </a:cubicBezTo>
                    <a:cubicBezTo>
                      <a:pt x="189377" y="477090"/>
                      <a:pt x="122063" y="427184"/>
                      <a:pt x="120431" y="358729"/>
                    </a:cubicBezTo>
                    <a:cubicBezTo>
                      <a:pt x="55742" y="342715"/>
                      <a:pt x="11929" y="312823"/>
                      <a:pt x="0" y="261673"/>
                    </a:cubicBezTo>
                    <a:cubicBezTo>
                      <a:pt x="0" y="254280"/>
                      <a:pt x="0" y="246870"/>
                      <a:pt x="0" y="239508"/>
                    </a:cubicBezTo>
                    <a:cubicBezTo>
                      <a:pt x="13167" y="188822"/>
                      <a:pt x="54598" y="156984"/>
                      <a:pt x="123582" y="143488"/>
                    </a:cubicBezTo>
                    <a:cubicBezTo>
                      <a:pt x="119437" y="57985"/>
                      <a:pt x="257424" y="4557"/>
                      <a:pt x="370783" y="42226"/>
                    </a:cubicBezTo>
                    <a:cubicBezTo>
                      <a:pt x="397773" y="23599"/>
                      <a:pt x="435959" y="3282"/>
                      <a:pt x="491233" y="0"/>
                    </a:cubicBezTo>
                    <a:close/>
                  </a:path>
                </a:pathLst>
              </a:custGeom>
              <a:solidFill>
                <a:srgbClr val="F4EBE7"/>
              </a:solidFill>
            </p:spPr>
            <p:txBody>
              <a:bodyPr/>
              <a:lstStyle/>
              <a:p>
                <a:endParaRPr lang="en-GB"/>
              </a:p>
            </p:txBody>
          </p:sp>
          <p:sp>
            <p:nvSpPr>
              <p:cNvPr id="13" name="TextBox 13"/>
              <p:cNvSpPr txBox="1"/>
              <p:nvPr/>
            </p:nvSpPr>
            <p:spPr>
              <a:xfrm>
                <a:off x="40556" y="33150"/>
                <a:ext cx="784074" cy="382263"/>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161930" y="2393329"/>
              <a:ext cx="9026199" cy="2777910"/>
            </a:xfrm>
            <a:prstGeom prst="rect">
              <a:avLst/>
            </a:prstGeom>
          </p:spPr>
          <p:txBody>
            <a:bodyPr lIns="0" tIns="0" rIns="0" bIns="0" rtlCol="0" anchor="t">
              <a:spAutoFit/>
            </a:bodyPr>
            <a:lstStyle/>
            <a:p>
              <a:pPr algn="just">
                <a:lnSpc>
                  <a:spcPts val="4139"/>
                </a:lnSpc>
              </a:pPr>
              <a:r>
                <a:rPr lang="en-US" sz="3089">
                  <a:solidFill>
                    <a:srgbClr val="000000"/>
                  </a:solidFill>
                  <a:latin typeface="Roboto Condensed Bold"/>
                </a:rPr>
                <a:t>Đọc diễn cảm hoàn chỉnh bài thơ, chú ý:</a:t>
              </a:r>
            </a:p>
            <a:p>
              <a:pPr marL="667006" lvl="1" indent="-333503" algn="just">
                <a:lnSpc>
                  <a:spcPts val="4139"/>
                </a:lnSpc>
                <a:buFont typeface="Arial"/>
                <a:buChar char="•"/>
              </a:pPr>
              <a:r>
                <a:rPr lang="en-US" sz="3089">
                  <a:solidFill>
                    <a:srgbClr val="000000"/>
                  </a:solidFill>
                  <a:latin typeface="Roboto Condensed"/>
                </a:rPr>
                <a:t>Ngắt nhịp: 4/3 ở hầu hết các dòng thơ</a:t>
              </a:r>
            </a:p>
            <a:p>
              <a:pPr marL="667006" lvl="1" indent="-333503" algn="just">
                <a:lnSpc>
                  <a:spcPts val="4139"/>
                </a:lnSpc>
                <a:buFont typeface="Arial"/>
                <a:buChar char="•"/>
              </a:pPr>
              <a:r>
                <a:rPr lang="en-US" sz="3089">
                  <a:solidFill>
                    <a:srgbClr val="000000"/>
                  </a:solidFill>
                  <a:latin typeface="Roboto Condensed"/>
                </a:rPr>
                <a:t>Giọng điệu: cảm thán trước vẻ đẹp kì vĩ của tự nhiên</a:t>
              </a:r>
            </a:p>
          </p:txBody>
        </p:sp>
      </p:grpSp>
      <p:sp>
        <p:nvSpPr>
          <p:cNvPr id="15" name="TextBox 15"/>
          <p:cNvSpPr txBox="1"/>
          <p:nvPr/>
        </p:nvSpPr>
        <p:spPr>
          <a:xfrm>
            <a:off x="1956542" y="4348027"/>
            <a:ext cx="6589435" cy="3339560"/>
          </a:xfrm>
          <a:prstGeom prst="rect">
            <a:avLst/>
          </a:prstGeom>
        </p:spPr>
        <p:txBody>
          <a:bodyPr lIns="0" tIns="0" rIns="0" bIns="0" rtlCol="0" anchor="t">
            <a:spAutoFit/>
          </a:bodyPr>
          <a:lstStyle/>
          <a:p>
            <a:pPr algn="just">
              <a:lnSpc>
                <a:spcPts val="6743"/>
              </a:lnSpc>
            </a:pPr>
            <a:r>
              <a:rPr lang="en-US" sz="3371">
                <a:solidFill>
                  <a:srgbClr val="000000"/>
                </a:solidFill>
                <a:latin typeface="#9Slide05 Dear Saturday"/>
              </a:rPr>
              <a:t>Nhật chiếu Hương Lô sinh tử yên,</a:t>
            </a:r>
          </a:p>
          <a:p>
            <a:pPr algn="just">
              <a:lnSpc>
                <a:spcPts val="6743"/>
              </a:lnSpc>
            </a:pPr>
            <a:r>
              <a:rPr lang="en-US" sz="3371">
                <a:solidFill>
                  <a:srgbClr val="000000"/>
                </a:solidFill>
                <a:latin typeface="#9Slide05 Dear Saturday"/>
              </a:rPr>
              <a:t>Dao khan bộc bố quải tiền xuyên.</a:t>
            </a:r>
          </a:p>
          <a:p>
            <a:pPr algn="just">
              <a:lnSpc>
                <a:spcPts val="6743"/>
              </a:lnSpc>
            </a:pPr>
            <a:r>
              <a:rPr lang="en-US" sz="3371">
                <a:solidFill>
                  <a:srgbClr val="000000"/>
                </a:solidFill>
                <a:latin typeface="#9Slide05 Dear Saturday"/>
              </a:rPr>
              <a:t>Phi lưu trực há tam thiên xích,</a:t>
            </a:r>
          </a:p>
          <a:p>
            <a:pPr algn="just">
              <a:lnSpc>
                <a:spcPts val="6743"/>
              </a:lnSpc>
            </a:pPr>
            <a:r>
              <a:rPr lang="en-US" sz="3371">
                <a:solidFill>
                  <a:srgbClr val="000000"/>
                </a:solidFill>
                <a:latin typeface="#9Slide05 Dear Saturday"/>
              </a:rPr>
              <a:t>Nghi thị Ngân Hà lạc cửu thiên.</a:t>
            </a:r>
          </a:p>
        </p:txBody>
      </p:sp>
      <p:sp>
        <p:nvSpPr>
          <p:cNvPr id="16" name="TextBox 16"/>
          <p:cNvSpPr txBox="1"/>
          <p:nvPr/>
        </p:nvSpPr>
        <p:spPr>
          <a:xfrm>
            <a:off x="1956542" y="3048508"/>
            <a:ext cx="6861050" cy="905378"/>
          </a:xfrm>
          <a:prstGeom prst="rect">
            <a:avLst/>
          </a:prstGeom>
        </p:spPr>
        <p:txBody>
          <a:bodyPr lIns="0" tIns="0" rIns="0" bIns="0" rtlCol="0" anchor="t">
            <a:spAutoFit/>
          </a:bodyPr>
          <a:lstStyle/>
          <a:p>
            <a:pPr algn="ctr">
              <a:lnSpc>
                <a:spcPts val="6679"/>
              </a:lnSpc>
            </a:pPr>
            <a:r>
              <a:rPr lang="en-US" sz="5566" spc="26">
                <a:solidFill>
                  <a:srgbClr val="22170B"/>
                </a:solidFill>
                <a:latin typeface="#9Slide06 ThuPhap Thien An"/>
              </a:rPr>
              <a:t>Vọng Lư Sơn bộc bố</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28" b="-232412"/>
            </a:stretch>
          </a:blipFill>
        </p:spPr>
        <p:txBody>
          <a:bodyPr/>
          <a:lstStyle/>
          <a:p>
            <a:endParaRPr lang="en-GB"/>
          </a:p>
        </p:txBody>
      </p:sp>
      <p:grpSp>
        <p:nvGrpSpPr>
          <p:cNvPr id="3" name="Group 3"/>
          <p:cNvGrpSpPr/>
          <p:nvPr/>
        </p:nvGrpSpPr>
        <p:grpSpPr>
          <a:xfrm>
            <a:off x="4089020" y="324101"/>
            <a:ext cx="9795083" cy="1409197"/>
            <a:chOff x="0" y="0"/>
            <a:chExt cx="2131465" cy="306649"/>
          </a:xfrm>
        </p:grpSpPr>
        <p:sp>
          <p:nvSpPr>
            <p:cNvPr id="4" name="Freeform 4"/>
            <p:cNvSpPr/>
            <p:nvPr/>
          </p:nvSpPr>
          <p:spPr>
            <a:xfrm>
              <a:off x="0" y="0"/>
              <a:ext cx="2131465" cy="306649"/>
            </a:xfrm>
            <a:custGeom>
              <a:avLst/>
              <a:gdLst/>
              <a:ahLst/>
              <a:cxnLst/>
              <a:rect l="l" t="t" r="r" b="b"/>
              <a:pathLst>
                <a:path w="2131465" h="306649">
                  <a:moveTo>
                    <a:pt x="40310" y="0"/>
                  </a:moveTo>
                  <a:lnTo>
                    <a:pt x="2091156" y="0"/>
                  </a:lnTo>
                  <a:cubicBezTo>
                    <a:pt x="2113418" y="0"/>
                    <a:pt x="2131465" y="18047"/>
                    <a:pt x="2131465" y="40310"/>
                  </a:cubicBezTo>
                  <a:lnTo>
                    <a:pt x="2131465" y="266339"/>
                  </a:lnTo>
                  <a:cubicBezTo>
                    <a:pt x="2131465" y="288602"/>
                    <a:pt x="2113418" y="306649"/>
                    <a:pt x="2091156" y="306649"/>
                  </a:cubicBezTo>
                  <a:lnTo>
                    <a:pt x="40310" y="306649"/>
                  </a:lnTo>
                  <a:cubicBezTo>
                    <a:pt x="18047" y="306649"/>
                    <a:pt x="0" y="288602"/>
                    <a:pt x="0" y="266339"/>
                  </a:cubicBezTo>
                  <a:lnTo>
                    <a:pt x="0" y="40310"/>
                  </a:lnTo>
                  <a:cubicBezTo>
                    <a:pt x="0" y="18047"/>
                    <a:pt x="18047" y="0"/>
                    <a:pt x="40310" y="0"/>
                  </a:cubicBezTo>
                  <a:close/>
                </a:path>
              </a:pathLst>
            </a:custGeom>
            <a:solidFill>
              <a:srgbClr val="FFFFFF">
                <a:alpha val="40784"/>
              </a:srgbClr>
            </a:solidFill>
          </p:spPr>
          <p:txBody>
            <a:bodyPr/>
            <a:lstStyle/>
            <a:p>
              <a:endParaRPr lang="en-GB"/>
            </a:p>
          </p:txBody>
        </p:sp>
        <p:sp>
          <p:nvSpPr>
            <p:cNvPr id="5" name="TextBox 5"/>
            <p:cNvSpPr txBox="1"/>
            <p:nvPr/>
          </p:nvSpPr>
          <p:spPr>
            <a:xfrm>
              <a:off x="0" y="-47625"/>
              <a:ext cx="2131465" cy="35427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986562" y="1873858"/>
            <a:ext cx="8616921" cy="2703141"/>
            <a:chOff x="0" y="0"/>
            <a:chExt cx="1875091" cy="588219"/>
          </a:xfrm>
        </p:grpSpPr>
        <p:sp>
          <p:nvSpPr>
            <p:cNvPr id="7" name="Freeform 7"/>
            <p:cNvSpPr/>
            <p:nvPr/>
          </p:nvSpPr>
          <p:spPr>
            <a:xfrm>
              <a:off x="0" y="0"/>
              <a:ext cx="1875091" cy="588219"/>
            </a:xfrm>
            <a:custGeom>
              <a:avLst/>
              <a:gdLst/>
              <a:ahLst/>
              <a:cxnLst/>
              <a:rect l="l" t="t" r="r" b="b"/>
              <a:pathLst>
                <a:path w="1875091" h="588219">
                  <a:moveTo>
                    <a:pt x="45821" y="0"/>
                  </a:moveTo>
                  <a:lnTo>
                    <a:pt x="1829270" y="0"/>
                  </a:lnTo>
                  <a:cubicBezTo>
                    <a:pt x="1841422" y="0"/>
                    <a:pt x="1853077" y="4828"/>
                    <a:pt x="1861670" y="13421"/>
                  </a:cubicBezTo>
                  <a:cubicBezTo>
                    <a:pt x="1870263" y="22014"/>
                    <a:pt x="1875091" y="33669"/>
                    <a:pt x="1875091" y="45821"/>
                  </a:cubicBezTo>
                  <a:lnTo>
                    <a:pt x="1875091" y="542397"/>
                  </a:lnTo>
                  <a:cubicBezTo>
                    <a:pt x="1875091" y="567704"/>
                    <a:pt x="1854576" y="588219"/>
                    <a:pt x="1829270" y="588219"/>
                  </a:cubicBezTo>
                  <a:lnTo>
                    <a:pt x="45821" y="588219"/>
                  </a:lnTo>
                  <a:cubicBezTo>
                    <a:pt x="33669" y="588219"/>
                    <a:pt x="22014" y="583391"/>
                    <a:pt x="13421" y="574798"/>
                  </a:cubicBezTo>
                  <a:cubicBezTo>
                    <a:pt x="4828" y="566205"/>
                    <a:pt x="0" y="554550"/>
                    <a:pt x="0" y="542397"/>
                  </a:cubicBezTo>
                  <a:lnTo>
                    <a:pt x="0" y="45821"/>
                  </a:lnTo>
                  <a:cubicBezTo>
                    <a:pt x="0" y="20515"/>
                    <a:pt x="20515" y="0"/>
                    <a:pt x="45821" y="0"/>
                  </a:cubicBezTo>
                  <a:close/>
                </a:path>
              </a:pathLst>
            </a:custGeom>
            <a:solidFill>
              <a:srgbClr val="FFFFFF">
                <a:alpha val="65882"/>
              </a:srgbClr>
            </a:solidFill>
          </p:spPr>
          <p:txBody>
            <a:bodyPr/>
            <a:lstStyle/>
            <a:p>
              <a:endParaRPr lang="en-GB"/>
            </a:p>
          </p:txBody>
        </p:sp>
        <p:sp>
          <p:nvSpPr>
            <p:cNvPr id="8" name="TextBox 8"/>
            <p:cNvSpPr txBox="1"/>
            <p:nvPr/>
          </p:nvSpPr>
          <p:spPr>
            <a:xfrm>
              <a:off x="0" y="-47625"/>
              <a:ext cx="1875091" cy="63584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9402354" y="2126410"/>
            <a:ext cx="8014099" cy="2199670"/>
          </a:xfrm>
          <a:prstGeom prst="rect">
            <a:avLst/>
          </a:prstGeom>
        </p:spPr>
        <p:txBody>
          <a:bodyPr lIns="0" tIns="0" rIns="0" bIns="0" rtlCol="0" anchor="t">
            <a:spAutoFit/>
          </a:bodyPr>
          <a:lstStyle/>
          <a:p>
            <a:pPr algn="just">
              <a:lnSpc>
                <a:spcPts val="4327"/>
              </a:lnSpc>
            </a:pPr>
            <a:r>
              <a:rPr lang="en-US" sz="3229">
                <a:solidFill>
                  <a:srgbClr val="000000"/>
                </a:solidFill>
                <a:latin typeface="Roboto Condensed Bold"/>
              </a:rPr>
              <a:t>Đọc diễn cảm hoàn chỉnh bài thơ, chú ý:</a:t>
            </a:r>
          </a:p>
          <a:p>
            <a:pPr marL="697218" lvl="1" indent="-348609" algn="just">
              <a:lnSpc>
                <a:spcPts val="4327"/>
              </a:lnSpc>
              <a:buFont typeface="Arial"/>
              <a:buChar char="•"/>
            </a:pPr>
            <a:r>
              <a:rPr lang="en-US" sz="3229">
                <a:solidFill>
                  <a:srgbClr val="000000"/>
                </a:solidFill>
                <a:latin typeface="Roboto Condensed"/>
              </a:rPr>
              <a:t>Ngắt nhịp: 4/3 ở hầu hết các dòng thơ</a:t>
            </a:r>
          </a:p>
          <a:p>
            <a:pPr marL="697218" lvl="1" indent="-348609" algn="just">
              <a:lnSpc>
                <a:spcPts val="4327"/>
              </a:lnSpc>
              <a:buFont typeface="Arial"/>
              <a:buChar char="•"/>
            </a:pPr>
            <a:r>
              <a:rPr lang="en-US" sz="3229">
                <a:solidFill>
                  <a:srgbClr val="000000"/>
                </a:solidFill>
                <a:latin typeface="Roboto Condensed"/>
              </a:rPr>
              <a:t>Giọng điệu: cảm thán trước vẻ đẹp kì vĩ của tự nhiên</a:t>
            </a:r>
          </a:p>
        </p:txBody>
      </p:sp>
      <p:sp>
        <p:nvSpPr>
          <p:cNvPr id="10" name="TextBox 10"/>
          <p:cNvSpPr txBox="1"/>
          <p:nvPr/>
        </p:nvSpPr>
        <p:spPr>
          <a:xfrm>
            <a:off x="5257994" y="521012"/>
            <a:ext cx="8288720" cy="1015377"/>
          </a:xfrm>
          <a:prstGeom prst="rect">
            <a:avLst/>
          </a:prstGeom>
        </p:spPr>
        <p:txBody>
          <a:bodyPr lIns="0" tIns="0" rIns="0" bIns="0" rtlCol="0" anchor="t">
            <a:spAutoFit/>
          </a:bodyPr>
          <a:lstStyle/>
          <a:p>
            <a:pPr algn="l">
              <a:lnSpc>
                <a:spcPts val="7995"/>
              </a:lnSpc>
            </a:pPr>
            <a:r>
              <a:rPr lang="en-US" sz="6662" spc="31">
                <a:solidFill>
                  <a:srgbClr val="22170B"/>
                </a:solidFill>
                <a:latin typeface="Fraunces Bold"/>
              </a:rPr>
              <a:t>2. ĐỌC VĂN BẢN</a:t>
            </a:r>
          </a:p>
        </p:txBody>
      </p:sp>
      <p:grpSp>
        <p:nvGrpSpPr>
          <p:cNvPr id="11" name="Group 11"/>
          <p:cNvGrpSpPr/>
          <p:nvPr/>
        </p:nvGrpSpPr>
        <p:grpSpPr>
          <a:xfrm>
            <a:off x="701562" y="2990957"/>
            <a:ext cx="7770211" cy="5776001"/>
            <a:chOff x="0" y="0"/>
            <a:chExt cx="10360282" cy="7701334"/>
          </a:xfrm>
        </p:grpSpPr>
        <p:grpSp>
          <p:nvGrpSpPr>
            <p:cNvPr id="12" name="Group 12"/>
            <p:cNvGrpSpPr/>
            <p:nvPr/>
          </p:nvGrpSpPr>
          <p:grpSpPr>
            <a:xfrm>
              <a:off x="0" y="0"/>
              <a:ext cx="10360282" cy="7701334"/>
              <a:chOff x="0" y="0"/>
              <a:chExt cx="1690842" cy="1256890"/>
            </a:xfrm>
          </p:grpSpPr>
          <p:sp>
            <p:nvSpPr>
              <p:cNvPr id="13" name="Freeform 13"/>
              <p:cNvSpPr/>
              <p:nvPr/>
            </p:nvSpPr>
            <p:spPr>
              <a:xfrm>
                <a:off x="0" y="0"/>
                <a:ext cx="1690842" cy="1256890"/>
              </a:xfrm>
              <a:custGeom>
                <a:avLst/>
                <a:gdLst/>
                <a:ahLst/>
                <a:cxnLst/>
                <a:rect l="l" t="t" r="r" b="b"/>
                <a:pathLst>
                  <a:path w="1690842" h="1256890">
                    <a:moveTo>
                      <a:pt x="50814" y="0"/>
                    </a:moveTo>
                    <a:lnTo>
                      <a:pt x="1640028" y="0"/>
                    </a:lnTo>
                    <a:cubicBezTo>
                      <a:pt x="1668092" y="0"/>
                      <a:pt x="1690842" y="22750"/>
                      <a:pt x="1690842" y="50814"/>
                    </a:cubicBezTo>
                    <a:lnTo>
                      <a:pt x="1690842" y="1206076"/>
                    </a:lnTo>
                    <a:cubicBezTo>
                      <a:pt x="1690842" y="1219553"/>
                      <a:pt x="1685488" y="1232478"/>
                      <a:pt x="1675959" y="1242007"/>
                    </a:cubicBezTo>
                    <a:cubicBezTo>
                      <a:pt x="1666429" y="1251537"/>
                      <a:pt x="1653504" y="1256890"/>
                      <a:pt x="1640028" y="1256890"/>
                    </a:cubicBezTo>
                    <a:lnTo>
                      <a:pt x="50814" y="1256890"/>
                    </a:lnTo>
                    <a:cubicBezTo>
                      <a:pt x="37338" y="1256890"/>
                      <a:pt x="24413" y="1251537"/>
                      <a:pt x="14883" y="1242007"/>
                    </a:cubicBezTo>
                    <a:cubicBezTo>
                      <a:pt x="5354" y="1232478"/>
                      <a:pt x="0" y="1219553"/>
                      <a:pt x="0" y="1206076"/>
                    </a:cubicBezTo>
                    <a:lnTo>
                      <a:pt x="0" y="50814"/>
                    </a:lnTo>
                    <a:cubicBezTo>
                      <a:pt x="0" y="37338"/>
                      <a:pt x="5354" y="24413"/>
                      <a:pt x="14883" y="14883"/>
                    </a:cubicBezTo>
                    <a:cubicBezTo>
                      <a:pt x="24413" y="5354"/>
                      <a:pt x="37338" y="0"/>
                      <a:pt x="50814" y="0"/>
                    </a:cubicBezTo>
                    <a:close/>
                  </a:path>
                </a:pathLst>
              </a:custGeom>
              <a:solidFill>
                <a:srgbClr val="FFFFFF">
                  <a:alpha val="77647"/>
                </a:srgbClr>
              </a:solidFill>
            </p:spPr>
            <p:txBody>
              <a:bodyPr/>
              <a:lstStyle/>
              <a:p>
                <a:endParaRPr lang="en-GB"/>
              </a:p>
            </p:txBody>
          </p:sp>
          <p:sp>
            <p:nvSpPr>
              <p:cNvPr id="14" name="TextBox 14"/>
              <p:cNvSpPr txBox="1"/>
              <p:nvPr/>
            </p:nvSpPr>
            <p:spPr>
              <a:xfrm>
                <a:off x="0" y="-47625"/>
                <a:ext cx="1690842" cy="130451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77004" y="2386839"/>
              <a:ext cx="8785914" cy="4363846"/>
            </a:xfrm>
            <a:prstGeom prst="rect">
              <a:avLst/>
            </a:prstGeom>
          </p:spPr>
          <p:txBody>
            <a:bodyPr lIns="0" tIns="0" rIns="0" bIns="0" rtlCol="0" anchor="t">
              <a:spAutoFit/>
            </a:bodyPr>
            <a:lstStyle/>
            <a:p>
              <a:pPr algn="just">
                <a:lnSpc>
                  <a:spcPts val="6743"/>
                </a:lnSpc>
              </a:pPr>
              <a:r>
                <a:rPr lang="en-US" sz="3371">
                  <a:solidFill>
                    <a:srgbClr val="000000"/>
                  </a:solidFill>
                  <a:latin typeface="#9Slide05 Dear Saturday"/>
                </a:rPr>
                <a:t>Nhật chiếu Hương Lô sinh tử yên,</a:t>
              </a:r>
            </a:p>
            <a:p>
              <a:pPr algn="just">
                <a:lnSpc>
                  <a:spcPts val="6743"/>
                </a:lnSpc>
              </a:pPr>
              <a:r>
                <a:rPr lang="en-US" sz="3371">
                  <a:solidFill>
                    <a:srgbClr val="000000"/>
                  </a:solidFill>
                  <a:latin typeface="#9Slide05 Dear Saturday"/>
                </a:rPr>
                <a:t>Dao khan bộc bố quải tiền xuyên.</a:t>
              </a:r>
            </a:p>
            <a:p>
              <a:pPr algn="just">
                <a:lnSpc>
                  <a:spcPts val="6743"/>
                </a:lnSpc>
              </a:pPr>
              <a:r>
                <a:rPr lang="en-US" sz="3371">
                  <a:solidFill>
                    <a:srgbClr val="000000"/>
                  </a:solidFill>
                  <a:latin typeface="#9Slide05 Dear Saturday"/>
                </a:rPr>
                <a:t>Phi lưu trực há tam thiên xích,</a:t>
              </a:r>
            </a:p>
            <a:p>
              <a:pPr algn="just">
                <a:lnSpc>
                  <a:spcPts val="6743"/>
                </a:lnSpc>
              </a:pPr>
              <a:r>
                <a:rPr lang="en-US" sz="3371">
                  <a:solidFill>
                    <a:srgbClr val="000000"/>
                  </a:solidFill>
                  <a:latin typeface="#9Slide05 Dear Saturday"/>
                </a:rPr>
                <a:t>Nghi thị Ngân Hà lạc cửu thiên.</a:t>
              </a:r>
            </a:p>
          </p:txBody>
        </p:sp>
        <p:sp>
          <p:nvSpPr>
            <p:cNvPr id="16" name="TextBox 16"/>
            <p:cNvSpPr txBox="1"/>
            <p:nvPr/>
          </p:nvSpPr>
          <p:spPr>
            <a:xfrm>
              <a:off x="414852" y="737232"/>
              <a:ext cx="9148066" cy="1188121"/>
            </a:xfrm>
            <a:prstGeom prst="rect">
              <a:avLst/>
            </a:prstGeom>
          </p:spPr>
          <p:txBody>
            <a:bodyPr lIns="0" tIns="0" rIns="0" bIns="0" rtlCol="0" anchor="t">
              <a:spAutoFit/>
            </a:bodyPr>
            <a:lstStyle/>
            <a:p>
              <a:pPr algn="ctr">
                <a:lnSpc>
                  <a:spcPts val="6679"/>
                </a:lnSpc>
              </a:pPr>
              <a:r>
                <a:rPr lang="en-US" sz="5566" spc="26">
                  <a:solidFill>
                    <a:srgbClr val="22170B"/>
                  </a:solidFill>
                  <a:latin typeface="#9Slide06 ThuPhap Thien An"/>
                </a:rPr>
                <a:t>Vọng Lư Sơn bộc bố</a:t>
              </a:r>
            </a:p>
          </p:txBody>
        </p:sp>
      </p:grpSp>
      <p:graphicFrame>
        <p:nvGraphicFramePr>
          <p:cNvPr id="17" name="Table 17"/>
          <p:cNvGraphicFramePr>
            <a:graphicFrameLocks noGrp="1"/>
          </p:cNvGraphicFramePr>
          <p:nvPr/>
        </p:nvGraphicFramePr>
        <p:xfrm>
          <a:off x="8862680" y="4719874"/>
          <a:ext cx="8864685" cy="5024437"/>
        </p:xfrm>
        <a:graphic>
          <a:graphicData uri="http://schemas.openxmlformats.org/drawingml/2006/table">
            <a:tbl>
              <a:tblPr/>
              <a:tblGrid>
                <a:gridCol w="7052316">
                  <a:extLst>
                    <a:ext uri="{9D8B030D-6E8A-4147-A177-3AD203B41FA5}">
                      <a16:colId xmlns:a16="http://schemas.microsoft.com/office/drawing/2014/main" val="20000"/>
                    </a:ext>
                  </a:extLst>
                </a:gridCol>
                <a:gridCol w="1129085">
                  <a:extLst>
                    <a:ext uri="{9D8B030D-6E8A-4147-A177-3AD203B41FA5}">
                      <a16:colId xmlns:a16="http://schemas.microsoft.com/office/drawing/2014/main" val="20001"/>
                    </a:ext>
                  </a:extLst>
                </a:gridCol>
                <a:gridCol w="683284">
                  <a:extLst>
                    <a:ext uri="{9D8B030D-6E8A-4147-A177-3AD203B41FA5}">
                      <a16:colId xmlns:a16="http://schemas.microsoft.com/office/drawing/2014/main" val="20002"/>
                    </a:ext>
                  </a:extLst>
                </a:gridCol>
              </a:tblGrid>
              <a:tr h="810393">
                <a:tc>
                  <a:txBody>
                    <a:bodyPr/>
                    <a:lstStyle/>
                    <a:p>
                      <a:pPr algn="ctr">
                        <a:lnSpc>
                          <a:spcPts val="3840"/>
                        </a:lnSpc>
                        <a:defRPr/>
                      </a:pPr>
                      <a:r>
                        <a:rPr lang="en-US" sz="3200">
                          <a:solidFill>
                            <a:srgbClr val="000000"/>
                          </a:solidFill>
                          <a:latin typeface="Roboto Condensed Bold"/>
                        </a:rPr>
                        <a:t>Tiêu chí</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3840"/>
                        </a:lnSpc>
                        <a:defRPr/>
                      </a:pPr>
                      <a:r>
                        <a:rPr lang="en-US" sz="3200">
                          <a:solidFill>
                            <a:srgbClr val="000000"/>
                          </a:solidFill>
                          <a:latin typeface="Roboto Condensed Bold"/>
                        </a:rPr>
                        <a:t>Đạt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tc>
                  <a:txBody>
                    <a:bodyPr/>
                    <a:lstStyle/>
                    <a:p>
                      <a:pPr algn="ctr">
                        <a:lnSpc>
                          <a:spcPts val="3840"/>
                        </a:lnSpc>
                        <a:defRPr/>
                      </a:pPr>
                      <a:r>
                        <a:rPr lang="en-US" sz="3200">
                          <a:solidFill>
                            <a:srgbClr val="000000"/>
                          </a:solidFill>
                          <a:latin typeface="Roboto Condensed Bold"/>
                        </a:rPr>
                        <a:t>CĐ</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FDCD5"/>
                    </a:solidFill>
                  </a:tcPr>
                </a:tc>
                <a:extLst>
                  <a:ext uri="{0D108BD9-81ED-4DB2-BD59-A6C34878D82A}">
                    <a16:rowId xmlns:a16="http://schemas.microsoft.com/office/drawing/2014/main" val="10000"/>
                  </a:ext>
                </a:extLst>
              </a:tr>
              <a:tr h="810393">
                <a:tc>
                  <a:txBody>
                    <a:bodyPr/>
                    <a:lstStyle/>
                    <a:p>
                      <a:pPr algn="just">
                        <a:lnSpc>
                          <a:spcPts val="3840"/>
                        </a:lnSpc>
                        <a:defRPr/>
                      </a:pPr>
                      <a:r>
                        <a:rPr lang="en-US" sz="3200">
                          <a:solidFill>
                            <a:srgbClr val="100907"/>
                          </a:solidFill>
                          <a:latin typeface="Roboto Condensed"/>
                        </a:rPr>
                        <a:t>Đọc trôi chảy, không bỏ từ, thêm từ.</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1"/>
                  </a:ext>
                </a:extLst>
              </a:tr>
              <a:tr h="1296629">
                <a:tc>
                  <a:txBody>
                    <a:bodyPr/>
                    <a:lstStyle/>
                    <a:p>
                      <a:pPr algn="just">
                        <a:lnSpc>
                          <a:spcPts val="3840"/>
                        </a:lnSpc>
                        <a:defRPr/>
                      </a:pPr>
                      <a:r>
                        <a:rPr lang="en-US" sz="3200">
                          <a:solidFill>
                            <a:srgbClr val="100907"/>
                          </a:solidFill>
                          <a:latin typeface="Roboto Condensed"/>
                        </a:rPr>
                        <a:t>Đọc to, rõ bảo đảm trong không gian lớp học, cả lớp cùng nghe được.</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2"/>
                  </a:ext>
                </a:extLst>
              </a:tr>
              <a:tr h="810393">
                <a:tc>
                  <a:txBody>
                    <a:bodyPr/>
                    <a:lstStyle/>
                    <a:p>
                      <a:pPr algn="just">
                        <a:lnSpc>
                          <a:spcPts val="3840"/>
                        </a:lnSpc>
                        <a:defRPr/>
                      </a:pPr>
                      <a:r>
                        <a:rPr lang="en-US" sz="3200">
                          <a:solidFill>
                            <a:srgbClr val="100907"/>
                          </a:solidFill>
                          <a:latin typeface="Roboto Condensed"/>
                        </a:rPr>
                        <a:t>Tốc độ đọc phù hợp.</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3"/>
                  </a:ext>
                </a:extLst>
              </a:tr>
              <a:tr h="1296629">
                <a:tc>
                  <a:txBody>
                    <a:bodyPr/>
                    <a:lstStyle/>
                    <a:p>
                      <a:pPr algn="just">
                        <a:lnSpc>
                          <a:spcPts val="3840"/>
                        </a:lnSpc>
                        <a:defRPr/>
                      </a:pPr>
                      <a:r>
                        <a:rPr lang="en-US" sz="3200">
                          <a:solidFill>
                            <a:srgbClr val="100907"/>
                          </a:solidFill>
                          <a:latin typeface="Roboto Condensed"/>
                        </a:rPr>
                        <a:t>Sử dụng giọng điệu khác nhau để thể hiện được cảm xúc của nhân vật trữ tình</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tc>
                  <a:txBody>
                    <a:bodyPr/>
                    <a:lstStyle/>
                    <a:p>
                      <a:pPr algn="ctr">
                        <a:lnSpc>
                          <a:spcPts val="3840"/>
                        </a:lnSpc>
                        <a:defRPr/>
                      </a:pPr>
                      <a:r>
                        <a:rPr lang="en-US" sz="3200">
                          <a:solidFill>
                            <a:srgbClr val="000000"/>
                          </a:solidFill>
                          <a:latin typeface="Roboto Condensed"/>
                        </a:rPr>
                        <a:t> </a:t>
                      </a:r>
                      <a:endParaRPr lang="en-US" sz="1100"/>
                    </a:p>
                  </a:txBody>
                  <a:tcPr marL="91450" marR="91450" marT="91450" marB="9145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0EEEB"/>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2749</Words>
  <Application>Microsoft Office PowerPoint</Application>
  <PresentationFormat>Custom</PresentationFormat>
  <Paragraphs>258</Paragraphs>
  <Slides>36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Arial</vt:lpstr>
      <vt:lpstr>Roboto Condensed</vt:lpstr>
      <vt:lpstr>#9Slide07 SVNUT Triumph Press</vt:lpstr>
      <vt:lpstr>#9Slide05 Dear Saturday</vt:lpstr>
      <vt:lpstr>#9Slide05 Braxton Regular</vt:lpstr>
      <vt:lpstr>Roboto Condensed Italics</vt:lpstr>
      <vt:lpstr>Roboto Condensed Bold</vt:lpstr>
      <vt:lpstr>#9Slide06 ThuPhap Thien An</vt:lpstr>
      <vt:lpstr>Fraunces Bold</vt:lpstr>
      <vt:lpstr>Calibri</vt:lpstr>
      <vt:lpstr>Roboto Condensed Bold Italics</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8CD_B7_Doc2_Xa ngam thac nui Lu</dc:title>
  <dc:creator>Administrator</dc:creator>
  <cp:lastModifiedBy>QuangHung Xuan</cp:lastModifiedBy>
  <cp:revision>6</cp:revision>
  <dcterms:created xsi:type="dcterms:W3CDTF">2006-08-16T00:00:00Z</dcterms:created>
  <dcterms:modified xsi:type="dcterms:W3CDTF">2026-02-11T16:06:56Z</dcterms:modified>
  <dc:identifier>DAF4I-4OgVw</dc:identifier>
</cp:coreProperties>
</file>