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9Slide05 Aphrodite Pro" panose="020B0604020202020204" charset="-93"/>
      <p:regular r:id="rId29"/>
    </p:embeddedFont>
    <p:embeddedFont>
      <p:font typeface="#9Slide05 ViceroyJF" panose="020B0604020202020204" charset="0"/>
      <p:regular r:id="rId30"/>
    </p:embeddedFont>
    <p:embeddedFont>
      <p:font typeface="#9Slide05 VL Fadilla" panose="020B0604020202020204" charset="-93"/>
      <p:regular r:id="rId31"/>
    </p:embeddedFont>
    <p:embeddedFont>
      <p:font typeface="#9Slide07 Marbelia Regular" panose="020B0604020202020204" charset="-93"/>
      <p:regular r:id="rId32"/>
    </p:embeddedFont>
    <p:embeddedFont>
      <p:font typeface="#9Slide07 SVNBlade Runner" panose="020B0604020202020204" charset="0"/>
      <p:regular r:id="rId33"/>
    </p:embeddedFont>
    <p:embeddedFont>
      <p:font typeface="Fraunces" panose="020B0604020202020204" charset="-93"/>
      <p:regular r:id="rId34"/>
    </p:embeddedFont>
    <p:embeddedFont>
      <p:font typeface="Fraunces Bold" panose="020B0604020202020204" charset="-93"/>
      <p:regular r:id="rId35"/>
    </p:embeddedFont>
    <p:embeddedFont>
      <p:font typeface="Roboto Condensed" panose="02000000000000000000" pitchFamily="2" charset="0"/>
      <p:regular r:id="rId36"/>
      <p:bold r:id="rId37"/>
    </p:embeddedFont>
    <p:embeddedFont>
      <p:font typeface="Roboto Condensed Bold" panose="02000000000000000000" charset="0"/>
      <p:regular r:id="rId38"/>
    </p:embeddedFont>
    <p:embeddedFont>
      <p:font typeface="Roboto Condensed Italics"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1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2.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3.svg"/></Relationships>
</file>

<file path=ppt/slides/_rels/slide2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2.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FDE"/>
        </a:solidFill>
        <a:effectLst/>
      </p:bgPr>
    </p:bg>
    <p:spTree>
      <p:nvGrpSpPr>
        <p:cNvPr id="1" name=""/>
        <p:cNvGrpSpPr/>
        <p:nvPr/>
      </p:nvGrpSpPr>
      <p:grpSpPr>
        <a:xfrm>
          <a:off x="0" y="0"/>
          <a:ext cx="0" cy="0"/>
          <a:chOff x="0" y="0"/>
          <a:chExt cx="0" cy="0"/>
        </a:xfrm>
      </p:grpSpPr>
      <p:sp>
        <p:nvSpPr>
          <p:cNvPr id="2" name="Freeform 2"/>
          <p:cNvSpPr/>
          <p:nvPr/>
        </p:nvSpPr>
        <p:spPr>
          <a:xfrm>
            <a:off x="5215514" y="0"/>
            <a:ext cx="7166560" cy="4114800"/>
          </a:xfrm>
          <a:custGeom>
            <a:avLst/>
            <a:gdLst/>
            <a:ahLst/>
            <a:cxnLst/>
            <a:rect l="l" t="t" r="r" b="b"/>
            <a:pathLst>
              <a:path w="7166560" h="4114800">
                <a:moveTo>
                  <a:pt x="0" y="0"/>
                </a:moveTo>
                <a:lnTo>
                  <a:pt x="7166560" y="0"/>
                </a:lnTo>
                <a:lnTo>
                  <a:pt x="716656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780404" y="4898204"/>
            <a:ext cx="10806014" cy="3418630"/>
          </a:xfrm>
          <a:custGeom>
            <a:avLst/>
            <a:gdLst/>
            <a:ahLst/>
            <a:cxnLst/>
            <a:rect l="l" t="t" r="r" b="b"/>
            <a:pathLst>
              <a:path w="10806014" h="3418630">
                <a:moveTo>
                  <a:pt x="0" y="0"/>
                </a:moveTo>
                <a:lnTo>
                  <a:pt x="10806013" y="0"/>
                </a:lnTo>
                <a:lnTo>
                  <a:pt x="10806013" y="3418630"/>
                </a:lnTo>
                <a:lnTo>
                  <a:pt x="0" y="3418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2601391" y="5385144"/>
            <a:ext cx="2391728" cy="4114800"/>
          </a:xfrm>
          <a:custGeom>
            <a:avLst/>
            <a:gdLst/>
            <a:ahLst/>
            <a:cxnLst/>
            <a:rect l="l" t="t" r="r" b="b"/>
            <a:pathLst>
              <a:path w="2391728" h="4114800">
                <a:moveTo>
                  <a:pt x="0" y="0"/>
                </a:moveTo>
                <a:lnTo>
                  <a:pt x="2391727" y="0"/>
                </a:lnTo>
                <a:lnTo>
                  <a:pt x="2391727" y="4114800"/>
                </a:lnTo>
                <a:lnTo>
                  <a:pt x="0" y="4114800"/>
                </a:lnTo>
                <a:lnTo>
                  <a:pt x="0" y="0"/>
                </a:lnTo>
                <a:close/>
              </a:path>
            </a:pathLst>
          </a:custGeom>
          <a:blipFill>
            <a:blip r:embed="rId6"/>
            <a:stretch>
              <a:fillRect/>
            </a:stretch>
          </a:blipFill>
        </p:spPr>
        <p:txBody>
          <a:bodyPr/>
          <a:lstStyle/>
          <a:p>
            <a:endParaRPr lang="en-US"/>
          </a:p>
        </p:txBody>
      </p:sp>
      <p:sp>
        <p:nvSpPr>
          <p:cNvPr id="5" name="Freeform 5"/>
          <p:cNvSpPr/>
          <p:nvPr/>
        </p:nvSpPr>
        <p:spPr>
          <a:xfrm>
            <a:off x="2639491" y="-559247"/>
            <a:ext cx="12883914" cy="8229600"/>
          </a:xfrm>
          <a:custGeom>
            <a:avLst/>
            <a:gdLst/>
            <a:ahLst/>
            <a:cxnLst/>
            <a:rect l="l" t="t" r="r" b="b"/>
            <a:pathLst>
              <a:path w="12883914" h="8229600">
                <a:moveTo>
                  <a:pt x="0" y="0"/>
                </a:moveTo>
                <a:lnTo>
                  <a:pt x="12883914" y="0"/>
                </a:lnTo>
                <a:lnTo>
                  <a:pt x="12883914" y="8229600"/>
                </a:lnTo>
                <a:lnTo>
                  <a:pt x="0" y="8229600"/>
                </a:lnTo>
                <a:lnTo>
                  <a:pt x="0" y="0"/>
                </a:lnTo>
                <a:close/>
              </a:path>
            </a:pathLst>
          </a:custGeom>
          <a:blipFill>
            <a:blip r:embed="rId7"/>
            <a:stretch>
              <a:fillRect/>
            </a:stretch>
          </a:blipFill>
        </p:spPr>
        <p:txBody>
          <a:bodyPr/>
          <a:lstStyle/>
          <a:p>
            <a:endParaRPr lang="en-US"/>
          </a:p>
        </p:txBody>
      </p:sp>
      <p:sp>
        <p:nvSpPr>
          <p:cNvPr id="6" name="Freeform 6"/>
          <p:cNvSpPr/>
          <p:nvPr/>
        </p:nvSpPr>
        <p:spPr>
          <a:xfrm>
            <a:off x="39410" y="0"/>
            <a:ext cx="18288000" cy="8961120"/>
          </a:xfrm>
          <a:custGeom>
            <a:avLst/>
            <a:gdLst/>
            <a:ahLst/>
            <a:cxnLst/>
            <a:rect l="l" t="t" r="r" b="b"/>
            <a:pathLst>
              <a:path w="18288000" h="8961120">
                <a:moveTo>
                  <a:pt x="0" y="0"/>
                </a:moveTo>
                <a:lnTo>
                  <a:pt x="18288000" y="0"/>
                </a:lnTo>
                <a:lnTo>
                  <a:pt x="18288000" y="8961120"/>
                </a:lnTo>
                <a:lnTo>
                  <a:pt x="0" y="8961120"/>
                </a:lnTo>
                <a:lnTo>
                  <a:pt x="0" y="0"/>
                </a:lnTo>
                <a:close/>
              </a:path>
            </a:pathLst>
          </a:custGeom>
          <a:blipFill>
            <a:blip r:embed="rId8"/>
            <a:stretch>
              <a:fillRect/>
            </a:stretch>
          </a:blipFill>
        </p:spPr>
        <p:txBody>
          <a:bodyPr/>
          <a:lstStyle/>
          <a:p>
            <a:endParaRPr lang="en-US"/>
          </a:p>
        </p:txBody>
      </p:sp>
      <p:sp>
        <p:nvSpPr>
          <p:cNvPr id="10" name="Freeform 10"/>
          <p:cNvSpPr/>
          <p:nvPr/>
        </p:nvSpPr>
        <p:spPr>
          <a:xfrm>
            <a:off x="5423848" y="9089136"/>
            <a:ext cx="7315200" cy="1197864"/>
          </a:xfrm>
          <a:custGeom>
            <a:avLst/>
            <a:gdLst/>
            <a:ahLst/>
            <a:cxnLst/>
            <a:rect l="l" t="t" r="r" b="b"/>
            <a:pathLst>
              <a:path w="7315200" h="1197864">
                <a:moveTo>
                  <a:pt x="0" y="0"/>
                </a:moveTo>
                <a:lnTo>
                  <a:pt x="7315200" y="0"/>
                </a:lnTo>
                <a:lnTo>
                  <a:pt x="7315200" y="1197864"/>
                </a:lnTo>
                <a:lnTo>
                  <a:pt x="0" y="11978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TextBox 11"/>
          <p:cNvSpPr txBox="1"/>
          <p:nvPr/>
        </p:nvSpPr>
        <p:spPr>
          <a:xfrm>
            <a:off x="2373075" y="1393825"/>
            <a:ext cx="12679988" cy="1577972"/>
          </a:xfrm>
          <a:prstGeom prst="rect">
            <a:avLst/>
          </a:prstGeom>
        </p:spPr>
        <p:txBody>
          <a:bodyPr lIns="0" tIns="0" rIns="0" bIns="0" rtlCol="0" anchor="t">
            <a:spAutoFit/>
          </a:bodyPr>
          <a:lstStyle/>
          <a:p>
            <a:pPr algn="ctr">
              <a:lnSpc>
                <a:spcPts val="11499"/>
              </a:lnSpc>
            </a:pPr>
            <a:r>
              <a:rPr lang="en-US" sz="11499">
                <a:solidFill>
                  <a:srgbClr val="644834"/>
                </a:solidFill>
                <a:latin typeface="#9Slide05 VL Fadilla"/>
                <a:ea typeface="#9Slide05 VL Fadilla"/>
                <a:cs typeface="#9Slide05 VL Fadilla"/>
                <a:sym typeface="#9Slide05 VL Fadilla"/>
              </a:rPr>
              <a:t>Khởi động</a:t>
            </a:r>
          </a:p>
        </p:txBody>
      </p:sp>
      <p:sp>
        <p:nvSpPr>
          <p:cNvPr id="12" name="TextBox 12"/>
          <p:cNvSpPr txBox="1"/>
          <p:nvPr/>
        </p:nvSpPr>
        <p:spPr>
          <a:xfrm>
            <a:off x="1198925" y="5749821"/>
            <a:ext cx="15968971" cy="1111246"/>
          </a:xfrm>
          <a:prstGeom prst="rect">
            <a:avLst/>
          </a:prstGeom>
        </p:spPr>
        <p:txBody>
          <a:bodyPr lIns="0" tIns="0" rIns="0" bIns="0" rtlCol="0" anchor="t">
            <a:spAutoFit/>
          </a:bodyPr>
          <a:lstStyle/>
          <a:p>
            <a:pPr algn="ctr">
              <a:lnSpc>
                <a:spcPts val="9100"/>
              </a:lnSpc>
            </a:pPr>
            <a:r>
              <a:rPr lang="en-US" sz="6500">
                <a:solidFill>
                  <a:srgbClr val="EDDED0"/>
                </a:solidFill>
                <a:latin typeface="#9Slide07 SVNBlade Runner"/>
                <a:ea typeface="#9Slide07 SVNBlade Runner"/>
                <a:cs typeface="#9Slide07 SVNBlade Runner"/>
                <a:sym typeface="#9Slide07 SVNBlade Runner"/>
              </a:rPr>
              <a:t>Bản tin thơ ca</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2607493" y="570325"/>
            <a:ext cx="13073013" cy="179070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sp>
        <p:nvSpPr>
          <p:cNvPr id="12" name="TextBox 12"/>
          <p:cNvSpPr txBox="1"/>
          <p:nvPr/>
        </p:nvSpPr>
        <p:spPr>
          <a:xfrm>
            <a:off x="1982745" y="2506706"/>
            <a:ext cx="9960471" cy="1177927"/>
          </a:xfrm>
          <a:prstGeom prst="rect">
            <a:avLst/>
          </a:prstGeom>
        </p:spPr>
        <p:txBody>
          <a:bodyPr lIns="0" tIns="0" rIns="0" bIns="0" rtlCol="0" anchor="t">
            <a:spAutoFit/>
          </a:bodyPr>
          <a:lstStyle/>
          <a:p>
            <a:pPr algn="ctr">
              <a:lnSpc>
                <a:spcPts val="9099"/>
              </a:lnSpc>
              <a:spcBef>
                <a:spcPct val="0"/>
              </a:spcBef>
            </a:pPr>
            <a:r>
              <a:rPr lang="en-US" sz="6499">
                <a:solidFill>
                  <a:srgbClr val="BE7250"/>
                </a:solidFill>
                <a:latin typeface="#9Slide07 Marbelia Regular"/>
                <a:ea typeface="#9Slide07 Marbelia Regular"/>
                <a:cs typeface="#9Slide07 Marbelia Regular"/>
                <a:sym typeface="#9Slide07 Marbelia Regular"/>
              </a:rPr>
              <a:t>1. Quy trình nói – nghe của kiểu bài</a:t>
            </a:r>
          </a:p>
        </p:txBody>
      </p:sp>
      <p:sp>
        <p:nvSpPr>
          <p:cNvPr id="13" name="TextBox 13"/>
          <p:cNvSpPr txBox="1"/>
          <p:nvPr/>
        </p:nvSpPr>
        <p:spPr>
          <a:xfrm>
            <a:off x="5365691" y="3733800"/>
            <a:ext cx="8176939" cy="771525"/>
          </a:xfrm>
          <a:prstGeom prst="rect">
            <a:avLst/>
          </a:prstGeom>
        </p:spPr>
        <p:txBody>
          <a:bodyPr lIns="0" tIns="0" rIns="0" bIns="0" rtlCol="0" anchor="t">
            <a:spAutoFit/>
          </a:bodyPr>
          <a:lstStyle/>
          <a:p>
            <a:pPr algn="ctr">
              <a:lnSpc>
                <a:spcPts val="6299"/>
              </a:lnSpc>
              <a:spcBef>
                <a:spcPct val="0"/>
              </a:spcBef>
            </a:pPr>
            <a:r>
              <a:rPr lang="en-US" sz="4499" b="1">
                <a:solidFill>
                  <a:srgbClr val="644834"/>
                </a:solidFill>
                <a:latin typeface="Roboto Condensed Bold"/>
                <a:ea typeface="Roboto Condensed Bold"/>
                <a:cs typeface="Roboto Condensed Bold"/>
                <a:sym typeface="Roboto Condensed Bold"/>
              </a:rPr>
              <a:t>c. Đọc lại, chỉnh sửa và ghi chép</a:t>
            </a:r>
          </a:p>
        </p:txBody>
      </p:sp>
      <p:sp>
        <p:nvSpPr>
          <p:cNvPr id="14" name="TextBox 14"/>
          <p:cNvSpPr txBox="1"/>
          <p:nvPr/>
        </p:nvSpPr>
        <p:spPr>
          <a:xfrm>
            <a:off x="2517264" y="4996423"/>
            <a:ext cx="13907430" cy="1384300"/>
          </a:xfrm>
          <a:prstGeom prst="rect">
            <a:avLst/>
          </a:prstGeom>
        </p:spPr>
        <p:txBody>
          <a:bodyPr lIns="0" tIns="0" rIns="0" bIns="0" rtlCol="0" anchor="t">
            <a:spAutoFit/>
          </a:bodyPr>
          <a:lstStyle/>
          <a:p>
            <a:pPr algn="just">
              <a:lnSpc>
                <a:spcPts val="5599"/>
              </a:lnSpc>
              <a:spcBef>
                <a:spcPct val="0"/>
              </a:spcBef>
            </a:pPr>
            <a:r>
              <a:rPr lang="en-US" sz="3999">
                <a:solidFill>
                  <a:srgbClr val="644834"/>
                </a:solidFill>
                <a:latin typeface="Roboto Condensed"/>
                <a:ea typeface="Roboto Condensed"/>
                <a:cs typeface="Roboto Condensed"/>
                <a:sym typeface="Roboto Condensed"/>
              </a:rPr>
              <a:t>Đọc lại và trao đổi nội dung ghi chép với các bạn khác và chính sửa (nếu có). </a:t>
            </a:r>
          </a:p>
        </p:txBody>
      </p:sp>
      <p:sp>
        <p:nvSpPr>
          <p:cNvPr id="15" name="TextBox 15"/>
          <p:cNvSpPr txBox="1"/>
          <p:nvPr/>
        </p:nvSpPr>
        <p:spPr>
          <a:xfrm>
            <a:off x="2517264" y="6917503"/>
            <a:ext cx="14375007" cy="679450"/>
          </a:xfrm>
          <a:prstGeom prst="rect">
            <a:avLst/>
          </a:prstGeom>
        </p:spPr>
        <p:txBody>
          <a:bodyPr lIns="0" tIns="0" rIns="0" bIns="0" rtlCol="0" anchor="t">
            <a:spAutoFit/>
          </a:bodyPr>
          <a:lstStyle/>
          <a:p>
            <a:pPr algn="l">
              <a:lnSpc>
                <a:spcPts val="5599"/>
              </a:lnSpc>
              <a:spcBef>
                <a:spcPct val="0"/>
              </a:spcBef>
            </a:pPr>
            <a:r>
              <a:rPr lang="en-US" sz="3999">
                <a:solidFill>
                  <a:srgbClr val="644834"/>
                </a:solidFill>
                <a:latin typeface="Roboto Condensed"/>
                <a:ea typeface="Roboto Condensed"/>
                <a:cs typeface="Roboto Condensed"/>
                <a:sym typeface="Roboto Condensed"/>
              </a:rPr>
              <a:t>Nhận biết tính thuyết phục của ý kiến và hạn chế của lập luận (nếu có)</a:t>
            </a:r>
          </a:p>
        </p:txBody>
      </p:sp>
      <p:sp>
        <p:nvSpPr>
          <p:cNvPr id="16" name="Freeform 16"/>
          <p:cNvSpPr/>
          <p:nvPr/>
        </p:nvSpPr>
        <p:spPr>
          <a:xfrm>
            <a:off x="1440575" y="5072623"/>
            <a:ext cx="777946" cy="723490"/>
          </a:xfrm>
          <a:custGeom>
            <a:avLst/>
            <a:gdLst/>
            <a:ahLst/>
            <a:cxnLst/>
            <a:rect l="l" t="t" r="r" b="b"/>
            <a:pathLst>
              <a:path w="777946" h="723490">
                <a:moveTo>
                  <a:pt x="0" y="0"/>
                </a:moveTo>
                <a:lnTo>
                  <a:pt x="777946" y="0"/>
                </a:lnTo>
                <a:lnTo>
                  <a:pt x="777946" y="723490"/>
                </a:lnTo>
                <a:lnTo>
                  <a:pt x="0" y="723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440575" y="6679584"/>
            <a:ext cx="777946" cy="723490"/>
          </a:xfrm>
          <a:custGeom>
            <a:avLst/>
            <a:gdLst/>
            <a:ahLst/>
            <a:cxnLst/>
            <a:rect l="l" t="t" r="r" b="b"/>
            <a:pathLst>
              <a:path w="777946" h="723490">
                <a:moveTo>
                  <a:pt x="0" y="0"/>
                </a:moveTo>
                <a:lnTo>
                  <a:pt x="777946" y="0"/>
                </a:lnTo>
                <a:lnTo>
                  <a:pt x="777946" y="723489"/>
                </a:lnTo>
                <a:lnTo>
                  <a:pt x="0" y="7234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grpSp>
        <p:nvGrpSpPr>
          <p:cNvPr id="3" name="Group 3"/>
          <p:cNvGrpSpPr/>
          <p:nvPr/>
        </p:nvGrpSpPr>
        <p:grpSpPr>
          <a:xfrm>
            <a:off x="897895" y="463811"/>
            <a:ext cx="16492211" cy="9794938"/>
            <a:chOff x="0" y="0"/>
            <a:chExt cx="4343628" cy="2579737"/>
          </a:xfrm>
        </p:grpSpPr>
        <p:sp>
          <p:nvSpPr>
            <p:cNvPr id="4" name="Freeform 4"/>
            <p:cNvSpPr/>
            <p:nvPr/>
          </p:nvSpPr>
          <p:spPr>
            <a:xfrm>
              <a:off x="0" y="0"/>
              <a:ext cx="4343628" cy="2579737"/>
            </a:xfrm>
            <a:custGeom>
              <a:avLst/>
              <a:gdLst/>
              <a:ahLst/>
              <a:cxnLst/>
              <a:rect l="l" t="t" r="r" b="b"/>
              <a:pathLst>
                <a:path w="4343628" h="2579737">
                  <a:moveTo>
                    <a:pt x="23941" y="0"/>
                  </a:moveTo>
                  <a:lnTo>
                    <a:pt x="4319687" y="0"/>
                  </a:lnTo>
                  <a:cubicBezTo>
                    <a:pt x="4332909" y="0"/>
                    <a:pt x="4343628" y="10719"/>
                    <a:pt x="4343628" y="23941"/>
                  </a:cubicBezTo>
                  <a:lnTo>
                    <a:pt x="4343628" y="2555796"/>
                  </a:lnTo>
                  <a:cubicBezTo>
                    <a:pt x="4343628" y="2569018"/>
                    <a:pt x="4332909" y="2579737"/>
                    <a:pt x="4319687" y="2579737"/>
                  </a:cubicBezTo>
                  <a:lnTo>
                    <a:pt x="23941" y="2579737"/>
                  </a:lnTo>
                  <a:cubicBezTo>
                    <a:pt x="10719" y="2579737"/>
                    <a:pt x="0" y="2569018"/>
                    <a:pt x="0" y="2555796"/>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61783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2607493" y="570325"/>
            <a:ext cx="13073013" cy="179070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sp>
        <p:nvSpPr>
          <p:cNvPr id="12" name="TextBox 12"/>
          <p:cNvSpPr txBox="1"/>
          <p:nvPr/>
        </p:nvSpPr>
        <p:spPr>
          <a:xfrm>
            <a:off x="1829548" y="2374898"/>
            <a:ext cx="9960471" cy="1177927"/>
          </a:xfrm>
          <a:prstGeom prst="rect">
            <a:avLst/>
          </a:prstGeom>
        </p:spPr>
        <p:txBody>
          <a:bodyPr lIns="0" tIns="0" rIns="0" bIns="0" rtlCol="0" anchor="t">
            <a:spAutoFit/>
          </a:bodyPr>
          <a:lstStyle/>
          <a:p>
            <a:pPr algn="ctr">
              <a:lnSpc>
                <a:spcPts val="9099"/>
              </a:lnSpc>
              <a:spcBef>
                <a:spcPct val="0"/>
              </a:spcBef>
            </a:pPr>
            <a:r>
              <a:rPr lang="en-US" sz="6499">
                <a:solidFill>
                  <a:srgbClr val="BE7250"/>
                </a:solidFill>
                <a:latin typeface="#9Slide07 Marbelia Regular"/>
                <a:ea typeface="#9Slide07 Marbelia Regular"/>
                <a:cs typeface="#9Slide07 Marbelia Regular"/>
                <a:sym typeface="#9Slide07 Marbelia Regular"/>
              </a:rPr>
              <a:t>1. Quy trình nói – nghe của kiểu bài</a:t>
            </a:r>
          </a:p>
        </p:txBody>
      </p:sp>
      <p:sp>
        <p:nvSpPr>
          <p:cNvPr id="13" name="TextBox 13"/>
          <p:cNvSpPr txBox="1"/>
          <p:nvPr/>
        </p:nvSpPr>
        <p:spPr>
          <a:xfrm>
            <a:off x="5472739" y="3533775"/>
            <a:ext cx="8176939" cy="771525"/>
          </a:xfrm>
          <a:prstGeom prst="rect">
            <a:avLst/>
          </a:prstGeom>
        </p:spPr>
        <p:txBody>
          <a:bodyPr lIns="0" tIns="0" rIns="0" bIns="0" rtlCol="0" anchor="t">
            <a:spAutoFit/>
          </a:bodyPr>
          <a:lstStyle/>
          <a:p>
            <a:pPr algn="ctr">
              <a:lnSpc>
                <a:spcPts val="6299"/>
              </a:lnSpc>
              <a:spcBef>
                <a:spcPct val="0"/>
              </a:spcBef>
            </a:pPr>
            <a:r>
              <a:rPr lang="en-US" sz="4499" b="1">
                <a:solidFill>
                  <a:srgbClr val="644834"/>
                </a:solidFill>
                <a:latin typeface="Roboto Condensed Bold"/>
                <a:ea typeface="Roboto Condensed Bold"/>
                <a:cs typeface="Roboto Condensed Bold"/>
                <a:sym typeface="Roboto Condensed Bold"/>
              </a:rPr>
              <a:t>c. Đọc lại, chỉnh sửa và ghi chép</a:t>
            </a:r>
          </a:p>
        </p:txBody>
      </p:sp>
      <p:sp>
        <p:nvSpPr>
          <p:cNvPr id="14" name="TextBox 14"/>
          <p:cNvSpPr txBox="1"/>
          <p:nvPr/>
        </p:nvSpPr>
        <p:spPr>
          <a:xfrm>
            <a:off x="2686098" y="4305300"/>
            <a:ext cx="13907430" cy="679450"/>
          </a:xfrm>
          <a:prstGeom prst="rect">
            <a:avLst/>
          </a:prstGeom>
        </p:spPr>
        <p:txBody>
          <a:bodyPr lIns="0" tIns="0" rIns="0" bIns="0" rtlCol="0" anchor="t">
            <a:spAutoFit/>
          </a:bodyPr>
          <a:lstStyle/>
          <a:p>
            <a:pPr algn="just">
              <a:lnSpc>
                <a:spcPts val="5599"/>
              </a:lnSpc>
              <a:spcBef>
                <a:spcPct val="0"/>
              </a:spcBef>
            </a:pPr>
            <a:r>
              <a:rPr lang="en-US" sz="3999">
                <a:solidFill>
                  <a:srgbClr val="644834"/>
                </a:solidFill>
                <a:latin typeface="Roboto Condensed"/>
                <a:ea typeface="Roboto Condensed"/>
                <a:cs typeface="Roboto Condensed"/>
                <a:sym typeface="Roboto Condensed"/>
              </a:rPr>
              <a:t>Khi lập luận, cần tránh các biểu hiện sau:</a:t>
            </a:r>
          </a:p>
        </p:txBody>
      </p:sp>
      <p:sp>
        <p:nvSpPr>
          <p:cNvPr id="15" name="TextBox 15"/>
          <p:cNvSpPr txBox="1"/>
          <p:nvPr/>
        </p:nvSpPr>
        <p:spPr>
          <a:xfrm>
            <a:off x="2373705" y="5042224"/>
            <a:ext cx="14375007" cy="679450"/>
          </a:xfrm>
          <a:prstGeom prst="rect">
            <a:avLst/>
          </a:prstGeom>
        </p:spPr>
        <p:txBody>
          <a:bodyPr lIns="0" tIns="0" rIns="0" bIns="0" rtlCol="0" anchor="t">
            <a:spAutoFit/>
          </a:bodyPr>
          <a:lstStyle/>
          <a:p>
            <a:pPr algn="l">
              <a:lnSpc>
                <a:spcPts val="5599"/>
              </a:lnSpc>
              <a:spcBef>
                <a:spcPct val="0"/>
              </a:spcBef>
            </a:pPr>
            <a:r>
              <a:rPr lang="en-US" sz="3999">
                <a:solidFill>
                  <a:srgbClr val="644834"/>
                </a:solidFill>
                <a:latin typeface="Roboto Condensed"/>
                <a:ea typeface="Roboto Condensed"/>
                <a:cs typeface="Roboto Condensed"/>
                <a:sym typeface="Roboto Condensed"/>
              </a:rPr>
              <a:t>+ Khẳng định một vấn đề đúng bởi vì số đông cho rằng nó đúng</a:t>
            </a:r>
          </a:p>
        </p:txBody>
      </p:sp>
      <p:sp>
        <p:nvSpPr>
          <p:cNvPr id="16" name="Freeform 16"/>
          <p:cNvSpPr/>
          <p:nvPr/>
        </p:nvSpPr>
        <p:spPr>
          <a:xfrm>
            <a:off x="1739318" y="4143580"/>
            <a:ext cx="777946" cy="723490"/>
          </a:xfrm>
          <a:custGeom>
            <a:avLst/>
            <a:gdLst/>
            <a:ahLst/>
            <a:cxnLst/>
            <a:rect l="l" t="t" r="r" b="b"/>
            <a:pathLst>
              <a:path w="777946" h="723490">
                <a:moveTo>
                  <a:pt x="0" y="0"/>
                </a:moveTo>
                <a:lnTo>
                  <a:pt x="777946" y="0"/>
                </a:lnTo>
                <a:lnTo>
                  <a:pt x="777946" y="723490"/>
                </a:lnTo>
                <a:lnTo>
                  <a:pt x="0" y="723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2373705" y="5721674"/>
            <a:ext cx="14375007" cy="679450"/>
          </a:xfrm>
          <a:prstGeom prst="rect">
            <a:avLst/>
          </a:prstGeom>
        </p:spPr>
        <p:txBody>
          <a:bodyPr lIns="0" tIns="0" rIns="0" bIns="0" rtlCol="0" anchor="t">
            <a:spAutoFit/>
          </a:bodyPr>
          <a:lstStyle/>
          <a:p>
            <a:pPr algn="l">
              <a:lnSpc>
                <a:spcPts val="5599"/>
              </a:lnSpc>
              <a:spcBef>
                <a:spcPct val="0"/>
              </a:spcBef>
            </a:pPr>
            <a:r>
              <a:rPr lang="en-US" sz="3999">
                <a:solidFill>
                  <a:srgbClr val="644834"/>
                </a:solidFill>
                <a:latin typeface="Roboto Condensed"/>
                <a:ea typeface="Roboto Condensed"/>
                <a:cs typeface="Roboto Condensed"/>
                <a:sym typeface="Roboto Condensed"/>
              </a:rPr>
              <a:t>+ Cho rằng hễ những gì thuộc về truyền thống thì luôn đúng</a:t>
            </a:r>
          </a:p>
        </p:txBody>
      </p:sp>
      <p:sp>
        <p:nvSpPr>
          <p:cNvPr id="18" name="TextBox 18"/>
          <p:cNvSpPr txBox="1"/>
          <p:nvPr/>
        </p:nvSpPr>
        <p:spPr>
          <a:xfrm>
            <a:off x="2373705" y="6534474"/>
            <a:ext cx="14375007" cy="1200150"/>
          </a:xfrm>
          <a:prstGeom prst="rect">
            <a:avLst/>
          </a:prstGeom>
        </p:spPr>
        <p:txBody>
          <a:bodyPr lIns="0" tIns="0" rIns="0" bIns="0" rtlCol="0" anchor="t">
            <a:spAutoFit/>
          </a:bodyPr>
          <a:lstStyle/>
          <a:p>
            <a:pPr algn="l">
              <a:lnSpc>
                <a:spcPts val="4799"/>
              </a:lnSpc>
            </a:pPr>
            <a:r>
              <a:rPr lang="en-US" sz="3999">
                <a:solidFill>
                  <a:srgbClr val="644834"/>
                </a:solidFill>
                <a:latin typeface="Roboto Condensed"/>
                <a:ea typeface="Roboto Condensed"/>
                <a:cs typeface="Roboto Condensed"/>
                <a:sym typeface="Roboto Condensed"/>
              </a:rPr>
              <a:t>+ Từ một điểm, một diện giống nhau mà kết luận hai sự vật, hiện tượng là hoàn toàn giống nhau.</a:t>
            </a:r>
          </a:p>
        </p:txBody>
      </p:sp>
      <p:sp>
        <p:nvSpPr>
          <p:cNvPr id="19" name="TextBox 19"/>
          <p:cNvSpPr txBox="1"/>
          <p:nvPr/>
        </p:nvSpPr>
        <p:spPr>
          <a:xfrm>
            <a:off x="2411805" y="9058599"/>
            <a:ext cx="14375007" cy="1200150"/>
          </a:xfrm>
          <a:prstGeom prst="rect">
            <a:avLst/>
          </a:prstGeom>
        </p:spPr>
        <p:txBody>
          <a:bodyPr lIns="0" tIns="0" rIns="0" bIns="0" rtlCol="0" anchor="t">
            <a:spAutoFit/>
          </a:bodyPr>
          <a:lstStyle/>
          <a:p>
            <a:pPr algn="l">
              <a:lnSpc>
                <a:spcPts val="4799"/>
              </a:lnSpc>
            </a:pPr>
            <a:r>
              <a:rPr lang="en-US" sz="3999">
                <a:solidFill>
                  <a:srgbClr val="644834"/>
                </a:solidFill>
                <a:latin typeface="Roboto Condensed"/>
                <a:ea typeface="Roboto Condensed"/>
                <a:cs typeface="Roboto Condensed"/>
                <a:sym typeface="Roboto Condensed"/>
              </a:rPr>
              <a:t>+ Thay vì bàn về nội dung thì công kích để hạ bệ, danh dự, uy tín của người tranh luận.</a:t>
            </a:r>
          </a:p>
        </p:txBody>
      </p:sp>
      <p:sp>
        <p:nvSpPr>
          <p:cNvPr id="20" name="TextBox 20"/>
          <p:cNvSpPr txBox="1"/>
          <p:nvPr/>
        </p:nvSpPr>
        <p:spPr>
          <a:xfrm>
            <a:off x="2373705" y="7801299"/>
            <a:ext cx="14375007" cy="1200150"/>
          </a:xfrm>
          <a:prstGeom prst="rect">
            <a:avLst/>
          </a:prstGeom>
        </p:spPr>
        <p:txBody>
          <a:bodyPr lIns="0" tIns="0" rIns="0" bIns="0" rtlCol="0" anchor="t">
            <a:spAutoFit/>
          </a:bodyPr>
          <a:lstStyle/>
          <a:p>
            <a:pPr algn="l">
              <a:lnSpc>
                <a:spcPts val="4799"/>
              </a:lnSpc>
            </a:pPr>
            <a:r>
              <a:rPr lang="en-US" sz="3999">
                <a:solidFill>
                  <a:srgbClr val="644834"/>
                </a:solidFill>
                <a:latin typeface="Roboto Condensed"/>
                <a:ea typeface="Roboto Condensed"/>
                <a:cs typeface="Roboto Condensed"/>
                <a:sym typeface="Roboto Condensed"/>
              </a:rPr>
              <a:t>+ Cho rằng vấn đề chỉ có thể đúng hoặc sai trong khi thực tế có thể trung lập giữa đúng và sai.</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463811"/>
            <a:ext cx="16492211" cy="9794938"/>
            <a:chOff x="0" y="0"/>
            <a:chExt cx="4343628" cy="2579737"/>
          </a:xfrm>
        </p:grpSpPr>
        <p:sp>
          <p:nvSpPr>
            <p:cNvPr id="4" name="Freeform 4"/>
            <p:cNvSpPr/>
            <p:nvPr/>
          </p:nvSpPr>
          <p:spPr>
            <a:xfrm>
              <a:off x="0" y="0"/>
              <a:ext cx="4343628" cy="2579737"/>
            </a:xfrm>
            <a:custGeom>
              <a:avLst/>
              <a:gdLst/>
              <a:ahLst/>
              <a:cxnLst/>
              <a:rect l="l" t="t" r="r" b="b"/>
              <a:pathLst>
                <a:path w="4343628" h="2579737">
                  <a:moveTo>
                    <a:pt x="23941" y="0"/>
                  </a:moveTo>
                  <a:lnTo>
                    <a:pt x="4319687" y="0"/>
                  </a:lnTo>
                  <a:cubicBezTo>
                    <a:pt x="4332909" y="0"/>
                    <a:pt x="4343628" y="10719"/>
                    <a:pt x="4343628" y="23941"/>
                  </a:cubicBezTo>
                  <a:lnTo>
                    <a:pt x="4343628" y="2555796"/>
                  </a:lnTo>
                  <a:cubicBezTo>
                    <a:pt x="4343628" y="2569018"/>
                    <a:pt x="4332909" y="2579737"/>
                    <a:pt x="4319687" y="2579737"/>
                  </a:cubicBezTo>
                  <a:lnTo>
                    <a:pt x="23941" y="2579737"/>
                  </a:lnTo>
                  <a:cubicBezTo>
                    <a:pt x="10719" y="2579737"/>
                    <a:pt x="0" y="2569018"/>
                    <a:pt x="0" y="2555796"/>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61783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2607493" y="570325"/>
            <a:ext cx="13073013" cy="179070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sp>
        <p:nvSpPr>
          <p:cNvPr id="12" name="TextBox 12"/>
          <p:cNvSpPr txBox="1"/>
          <p:nvPr/>
        </p:nvSpPr>
        <p:spPr>
          <a:xfrm>
            <a:off x="1829548" y="2374898"/>
            <a:ext cx="9960471" cy="1177927"/>
          </a:xfrm>
          <a:prstGeom prst="rect">
            <a:avLst/>
          </a:prstGeom>
        </p:spPr>
        <p:txBody>
          <a:bodyPr lIns="0" tIns="0" rIns="0" bIns="0" rtlCol="0" anchor="t">
            <a:spAutoFit/>
          </a:bodyPr>
          <a:lstStyle/>
          <a:p>
            <a:pPr algn="ctr">
              <a:lnSpc>
                <a:spcPts val="9099"/>
              </a:lnSpc>
              <a:spcBef>
                <a:spcPct val="0"/>
              </a:spcBef>
            </a:pPr>
            <a:r>
              <a:rPr lang="en-US" sz="6499">
                <a:solidFill>
                  <a:srgbClr val="BE7250"/>
                </a:solidFill>
                <a:latin typeface="#9Slide07 Marbelia Regular"/>
                <a:ea typeface="#9Slide07 Marbelia Regular"/>
                <a:cs typeface="#9Slide07 Marbelia Regular"/>
                <a:sym typeface="#9Slide07 Marbelia Regular"/>
              </a:rPr>
              <a:t>1. Quy trình nói – nghe của kiểu bài</a:t>
            </a:r>
          </a:p>
        </p:txBody>
      </p:sp>
      <p:sp>
        <p:nvSpPr>
          <p:cNvPr id="13" name="TextBox 13"/>
          <p:cNvSpPr txBox="1"/>
          <p:nvPr/>
        </p:nvSpPr>
        <p:spPr>
          <a:xfrm>
            <a:off x="5472739" y="3533775"/>
            <a:ext cx="8176939" cy="771525"/>
          </a:xfrm>
          <a:prstGeom prst="rect">
            <a:avLst/>
          </a:prstGeom>
        </p:spPr>
        <p:txBody>
          <a:bodyPr lIns="0" tIns="0" rIns="0" bIns="0" rtlCol="0" anchor="t">
            <a:spAutoFit/>
          </a:bodyPr>
          <a:lstStyle/>
          <a:p>
            <a:pPr algn="ctr">
              <a:lnSpc>
                <a:spcPts val="6299"/>
              </a:lnSpc>
              <a:spcBef>
                <a:spcPct val="0"/>
              </a:spcBef>
            </a:pPr>
            <a:r>
              <a:rPr lang="en-US" sz="4499" b="1">
                <a:solidFill>
                  <a:srgbClr val="644834"/>
                </a:solidFill>
                <a:latin typeface="Roboto Condensed Bold"/>
                <a:ea typeface="Roboto Condensed Bold"/>
                <a:cs typeface="Roboto Condensed Bold"/>
                <a:sym typeface="Roboto Condensed Bold"/>
              </a:rPr>
              <a:t>c. Đọc lại, chỉnh sửa và ghi chép</a:t>
            </a:r>
          </a:p>
        </p:txBody>
      </p:sp>
      <p:sp>
        <p:nvSpPr>
          <p:cNvPr id="14" name="TextBox 14"/>
          <p:cNvSpPr txBox="1"/>
          <p:nvPr/>
        </p:nvSpPr>
        <p:spPr>
          <a:xfrm>
            <a:off x="2841282" y="4317795"/>
            <a:ext cx="13907430" cy="679450"/>
          </a:xfrm>
          <a:prstGeom prst="rect">
            <a:avLst/>
          </a:prstGeom>
        </p:spPr>
        <p:txBody>
          <a:bodyPr lIns="0" tIns="0" rIns="0" bIns="0" rtlCol="0" anchor="t">
            <a:spAutoFit/>
          </a:bodyPr>
          <a:lstStyle/>
          <a:p>
            <a:pPr algn="just">
              <a:lnSpc>
                <a:spcPts val="5599"/>
              </a:lnSpc>
              <a:spcBef>
                <a:spcPct val="0"/>
              </a:spcBef>
            </a:pPr>
            <a:r>
              <a:rPr lang="en-US" sz="3999" b="1">
                <a:solidFill>
                  <a:srgbClr val="644834"/>
                </a:solidFill>
                <a:latin typeface="Roboto Condensed Bold"/>
                <a:ea typeface="Roboto Condensed Bold"/>
                <a:cs typeface="Roboto Condensed Bold"/>
                <a:sym typeface="Roboto Condensed Bold"/>
              </a:rPr>
              <a:t>Lưu ý một số lỗi bằng chứng thường gặp:</a:t>
            </a:r>
          </a:p>
        </p:txBody>
      </p:sp>
      <p:sp>
        <p:nvSpPr>
          <p:cNvPr id="15" name="Freeform 15"/>
          <p:cNvSpPr/>
          <p:nvPr/>
        </p:nvSpPr>
        <p:spPr>
          <a:xfrm>
            <a:off x="1739318" y="4130880"/>
            <a:ext cx="777946" cy="723490"/>
          </a:xfrm>
          <a:custGeom>
            <a:avLst/>
            <a:gdLst/>
            <a:ahLst/>
            <a:cxnLst/>
            <a:rect l="l" t="t" r="r" b="b"/>
            <a:pathLst>
              <a:path w="777946" h="723490">
                <a:moveTo>
                  <a:pt x="0" y="0"/>
                </a:moveTo>
                <a:lnTo>
                  <a:pt x="777946" y="0"/>
                </a:lnTo>
                <a:lnTo>
                  <a:pt x="777946" y="723490"/>
                </a:lnTo>
                <a:lnTo>
                  <a:pt x="0" y="7234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6"/>
          <p:cNvSpPr txBox="1"/>
          <p:nvPr/>
        </p:nvSpPr>
        <p:spPr>
          <a:xfrm>
            <a:off x="1503158" y="5179910"/>
            <a:ext cx="15392816" cy="1200150"/>
          </a:xfrm>
          <a:prstGeom prst="rect">
            <a:avLst/>
          </a:prstGeom>
        </p:spPr>
        <p:txBody>
          <a:bodyPr lIns="0" tIns="0" rIns="0" bIns="0" rtlCol="0" anchor="t">
            <a:spAutoFit/>
          </a:bodyPr>
          <a:lstStyle/>
          <a:p>
            <a:pPr algn="just">
              <a:lnSpc>
                <a:spcPts val="4799"/>
              </a:lnSpc>
            </a:pPr>
            <a:r>
              <a:rPr lang="en-US" sz="3999">
                <a:solidFill>
                  <a:srgbClr val="644834"/>
                </a:solidFill>
                <a:latin typeface="Roboto Condensed"/>
                <a:ea typeface="Roboto Condensed"/>
                <a:cs typeface="Roboto Condensed"/>
                <a:sym typeface="Roboto Condensed"/>
              </a:rPr>
              <a:t>+ Bằng chứng chưa tiêu biểu: Bằng chứng đưa ra có tính chất cá biệt, không có sức khái quát, không thể hiện rõ đặc điểm của luận điểm cần phân tích.</a:t>
            </a:r>
          </a:p>
        </p:txBody>
      </p:sp>
      <p:sp>
        <p:nvSpPr>
          <p:cNvPr id="17" name="TextBox 17"/>
          <p:cNvSpPr txBox="1"/>
          <p:nvPr/>
        </p:nvSpPr>
        <p:spPr>
          <a:xfrm>
            <a:off x="1576789" y="8104085"/>
            <a:ext cx="14919165" cy="1800225"/>
          </a:xfrm>
          <a:prstGeom prst="rect">
            <a:avLst/>
          </a:prstGeom>
        </p:spPr>
        <p:txBody>
          <a:bodyPr lIns="0" tIns="0" rIns="0" bIns="0" rtlCol="0" anchor="t">
            <a:spAutoFit/>
          </a:bodyPr>
          <a:lstStyle/>
          <a:p>
            <a:pPr algn="l">
              <a:lnSpc>
                <a:spcPts val="4799"/>
              </a:lnSpc>
            </a:pPr>
            <a:r>
              <a:rPr lang="en-US" sz="3999">
                <a:solidFill>
                  <a:srgbClr val="644834"/>
                </a:solidFill>
                <a:latin typeface="Roboto Condensed"/>
                <a:ea typeface="Roboto Condensed"/>
                <a:cs typeface="Roboto Condensed"/>
                <a:sym typeface="Roboto Condensed"/>
              </a:rPr>
              <a:t>+ Bằng chứng chưa xác thực: Bằng chứng chưa được kiểm chứng, bị ngụy tạo, bị trích dẫn sai hoặc trích dẫn tách khỏi ngữ cảnh dẫn đến bị hiểu sai, hiểu chưa đầy đủ.</a:t>
            </a:r>
          </a:p>
        </p:txBody>
      </p:sp>
      <p:sp>
        <p:nvSpPr>
          <p:cNvPr id="18" name="TextBox 18"/>
          <p:cNvSpPr txBox="1"/>
          <p:nvPr/>
        </p:nvSpPr>
        <p:spPr>
          <a:xfrm>
            <a:off x="1576789" y="6580085"/>
            <a:ext cx="15245554" cy="1200150"/>
          </a:xfrm>
          <a:prstGeom prst="rect">
            <a:avLst/>
          </a:prstGeom>
        </p:spPr>
        <p:txBody>
          <a:bodyPr lIns="0" tIns="0" rIns="0" bIns="0" rtlCol="0" anchor="t">
            <a:spAutoFit/>
          </a:bodyPr>
          <a:lstStyle/>
          <a:p>
            <a:pPr algn="l">
              <a:lnSpc>
                <a:spcPts val="4799"/>
              </a:lnSpc>
            </a:pPr>
            <a:r>
              <a:rPr lang="en-US" sz="3999">
                <a:solidFill>
                  <a:srgbClr val="644834"/>
                </a:solidFill>
                <a:latin typeface="Roboto Condensed"/>
                <a:ea typeface="Roboto Condensed"/>
                <a:cs typeface="Roboto Condensed"/>
                <a:sym typeface="Roboto Condensed"/>
              </a:rPr>
              <a:t>+ Bằng chứng chưa cụ thể: Bằng chứng nêu ra chung chung, thiếu các thông tin cụ thể để làm rõ cho luận điểm.</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2607493" y="570325"/>
            <a:ext cx="13073013" cy="179070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sp>
        <p:nvSpPr>
          <p:cNvPr id="12" name="TextBox 12"/>
          <p:cNvSpPr txBox="1"/>
          <p:nvPr/>
        </p:nvSpPr>
        <p:spPr>
          <a:xfrm>
            <a:off x="1829548" y="2374898"/>
            <a:ext cx="9960471" cy="1177927"/>
          </a:xfrm>
          <a:prstGeom prst="rect">
            <a:avLst/>
          </a:prstGeom>
        </p:spPr>
        <p:txBody>
          <a:bodyPr lIns="0" tIns="0" rIns="0" bIns="0" rtlCol="0" anchor="t">
            <a:spAutoFit/>
          </a:bodyPr>
          <a:lstStyle/>
          <a:p>
            <a:pPr algn="ctr">
              <a:lnSpc>
                <a:spcPts val="9099"/>
              </a:lnSpc>
              <a:spcBef>
                <a:spcPct val="0"/>
              </a:spcBef>
            </a:pPr>
            <a:r>
              <a:rPr lang="en-US" sz="6499">
                <a:solidFill>
                  <a:srgbClr val="BE7250"/>
                </a:solidFill>
                <a:latin typeface="#9Slide07 Marbelia Regular"/>
                <a:ea typeface="#9Slide07 Marbelia Regular"/>
                <a:cs typeface="#9Slide07 Marbelia Regular"/>
                <a:sym typeface="#9Slide07 Marbelia Regular"/>
              </a:rPr>
              <a:t>1. Quy trình nói – nghe của kiểu bài</a:t>
            </a:r>
          </a:p>
        </p:txBody>
      </p:sp>
      <p:sp>
        <p:nvSpPr>
          <p:cNvPr id="13" name="TextBox 13"/>
          <p:cNvSpPr txBox="1"/>
          <p:nvPr/>
        </p:nvSpPr>
        <p:spPr>
          <a:xfrm>
            <a:off x="5055530" y="3657600"/>
            <a:ext cx="8176939" cy="771525"/>
          </a:xfrm>
          <a:prstGeom prst="rect">
            <a:avLst/>
          </a:prstGeom>
        </p:spPr>
        <p:txBody>
          <a:bodyPr lIns="0" tIns="0" rIns="0" bIns="0" rtlCol="0" anchor="t">
            <a:spAutoFit/>
          </a:bodyPr>
          <a:lstStyle/>
          <a:p>
            <a:pPr algn="ctr">
              <a:lnSpc>
                <a:spcPts val="6299"/>
              </a:lnSpc>
              <a:spcBef>
                <a:spcPct val="0"/>
              </a:spcBef>
            </a:pPr>
            <a:r>
              <a:rPr lang="en-US" sz="4499" b="1">
                <a:solidFill>
                  <a:srgbClr val="644834"/>
                </a:solidFill>
                <a:latin typeface="Roboto Condensed Bold"/>
                <a:ea typeface="Roboto Condensed Bold"/>
                <a:cs typeface="Roboto Condensed Bold"/>
                <a:sym typeface="Roboto Condensed Bold"/>
              </a:rPr>
              <a:t>c. Đọc lại, chỉnh sửa và ghi chép</a:t>
            </a:r>
          </a:p>
        </p:txBody>
      </p:sp>
      <p:sp>
        <p:nvSpPr>
          <p:cNvPr id="14" name="TextBox 14"/>
          <p:cNvSpPr txBox="1"/>
          <p:nvPr/>
        </p:nvSpPr>
        <p:spPr>
          <a:xfrm>
            <a:off x="3112981" y="5321893"/>
            <a:ext cx="12896455" cy="2089150"/>
          </a:xfrm>
          <a:prstGeom prst="rect">
            <a:avLst/>
          </a:prstGeom>
        </p:spPr>
        <p:txBody>
          <a:bodyPr lIns="0" tIns="0" rIns="0" bIns="0" rtlCol="0" anchor="t">
            <a:spAutoFit/>
          </a:bodyPr>
          <a:lstStyle/>
          <a:p>
            <a:pPr algn="just">
              <a:lnSpc>
                <a:spcPts val="5599"/>
              </a:lnSpc>
              <a:spcBef>
                <a:spcPct val="0"/>
              </a:spcBef>
            </a:pPr>
            <a:r>
              <a:rPr lang="en-US" sz="3999">
                <a:solidFill>
                  <a:srgbClr val="644834"/>
                </a:solidFill>
                <a:latin typeface="Roboto Condensed"/>
                <a:ea typeface="Roboto Condensed"/>
                <a:cs typeface="Roboto Condensed"/>
                <a:sym typeface="Roboto Condensed"/>
              </a:rPr>
              <a:t>Nêu câu hỏi về những điều em còn chưa rõ trong nội dung bài nói, nhận xét về tính thuyết phục, những hạn chế về lập luận, bằng chứng (nếu có)</a:t>
            </a:r>
          </a:p>
        </p:txBody>
      </p:sp>
      <p:sp>
        <p:nvSpPr>
          <p:cNvPr id="15" name="Freeform 15"/>
          <p:cNvSpPr/>
          <p:nvPr/>
        </p:nvSpPr>
        <p:spPr>
          <a:xfrm>
            <a:off x="2128291" y="5361280"/>
            <a:ext cx="777946" cy="723490"/>
          </a:xfrm>
          <a:custGeom>
            <a:avLst/>
            <a:gdLst/>
            <a:ahLst/>
            <a:cxnLst/>
            <a:rect l="l" t="t" r="r" b="b"/>
            <a:pathLst>
              <a:path w="777946" h="723490">
                <a:moveTo>
                  <a:pt x="0" y="0"/>
                </a:moveTo>
                <a:lnTo>
                  <a:pt x="777946" y="0"/>
                </a:lnTo>
                <a:lnTo>
                  <a:pt x="777946" y="723490"/>
                </a:lnTo>
                <a:lnTo>
                  <a:pt x="0" y="7234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2607493" y="570325"/>
            <a:ext cx="13073013" cy="179070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sp>
        <p:nvSpPr>
          <p:cNvPr id="12" name="TextBox 12"/>
          <p:cNvSpPr txBox="1"/>
          <p:nvPr/>
        </p:nvSpPr>
        <p:spPr>
          <a:xfrm>
            <a:off x="1829548" y="2374898"/>
            <a:ext cx="9960471" cy="1177927"/>
          </a:xfrm>
          <a:prstGeom prst="rect">
            <a:avLst/>
          </a:prstGeom>
        </p:spPr>
        <p:txBody>
          <a:bodyPr lIns="0" tIns="0" rIns="0" bIns="0" rtlCol="0" anchor="t">
            <a:spAutoFit/>
          </a:bodyPr>
          <a:lstStyle/>
          <a:p>
            <a:pPr algn="ctr">
              <a:lnSpc>
                <a:spcPts val="9099"/>
              </a:lnSpc>
              <a:spcBef>
                <a:spcPct val="0"/>
              </a:spcBef>
            </a:pPr>
            <a:r>
              <a:rPr lang="en-US" sz="6499">
                <a:solidFill>
                  <a:srgbClr val="BE7250"/>
                </a:solidFill>
                <a:latin typeface="#9Slide07 Marbelia Regular"/>
                <a:ea typeface="#9Slide07 Marbelia Regular"/>
                <a:cs typeface="#9Slide07 Marbelia Regular"/>
                <a:sym typeface="#9Slide07 Marbelia Regular"/>
              </a:rPr>
              <a:t>1. Quy trình nói – nghe của kiểu bài</a:t>
            </a:r>
          </a:p>
        </p:txBody>
      </p:sp>
      <p:sp>
        <p:nvSpPr>
          <p:cNvPr id="13" name="TextBox 13"/>
          <p:cNvSpPr txBox="1"/>
          <p:nvPr/>
        </p:nvSpPr>
        <p:spPr>
          <a:xfrm>
            <a:off x="5472739" y="3533775"/>
            <a:ext cx="8176939" cy="771525"/>
          </a:xfrm>
          <a:prstGeom prst="rect">
            <a:avLst/>
          </a:prstGeom>
        </p:spPr>
        <p:txBody>
          <a:bodyPr lIns="0" tIns="0" rIns="0" bIns="0" rtlCol="0" anchor="t">
            <a:spAutoFit/>
          </a:bodyPr>
          <a:lstStyle/>
          <a:p>
            <a:pPr algn="ctr">
              <a:lnSpc>
                <a:spcPts val="6299"/>
              </a:lnSpc>
              <a:spcBef>
                <a:spcPct val="0"/>
              </a:spcBef>
            </a:pPr>
            <a:r>
              <a:rPr lang="en-US" sz="4499" b="1">
                <a:solidFill>
                  <a:srgbClr val="644834"/>
                </a:solidFill>
                <a:latin typeface="Roboto Condensed Bold"/>
                <a:ea typeface="Roboto Condensed Bold"/>
                <a:cs typeface="Roboto Condensed Bold"/>
                <a:sym typeface="Roboto Condensed Bold"/>
              </a:rPr>
              <a:t>c. Đọc lại, chỉnh sửa và ghi chép</a:t>
            </a:r>
          </a:p>
        </p:txBody>
      </p:sp>
      <p:sp>
        <p:nvSpPr>
          <p:cNvPr id="14" name="TextBox 14"/>
          <p:cNvSpPr txBox="1"/>
          <p:nvPr/>
        </p:nvSpPr>
        <p:spPr>
          <a:xfrm>
            <a:off x="2686098" y="4396964"/>
            <a:ext cx="13907430" cy="679450"/>
          </a:xfrm>
          <a:prstGeom prst="rect">
            <a:avLst/>
          </a:prstGeom>
        </p:spPr>
        <p:txBody>
          <a:bodyPr lIns="0" tIns="0" rIns="0" bIns="0" rtlCol="0" anchor="t">
            <a:spAutoFit/>
          </a:bodyPr>
          <a:lstStyle/>
          <a:p>
            <a:pPr algn="just">
              <a:lnSpc>
                <a:spcPts val="5599"/>
              </a:lnSpc>
              <a:spcBef>
                <a:spcPct val="0"/>
              </a:spcBef>
            </a:pPr>
            <a:r>
              <a:rPr lang="en-US" sz="3999">
                <a:solidFill>
                  <a:srgbClr val="644834"/>
                </a:solidFill>
                <a:latin typeface="Roboto Condensed"/>
                <a:ea typeface="Roboto Condensed"/>
                <a:cs typeface="Roboto Condensed"/>
                <a:sym typeface="Roboto Condensed"/>
              </a:rPr>
              <a:t>Trao đổi với các bạn về:</a:t>
            </a:r>
          </a:p>
        </p:txBody>
      </p:sp>
      <p:sp>
        <p:nvSpPr>
          <p:cNvPr id="15" name="TextBox 15"/>
          <p:cNvSpPr txBox="1"/>
          <p:nvPr/>
        </p:nvSpPr>
        <p:spPr>
          <a:xfrm>
            <a:off x="2373705" y="5232724"/>
            <a:ext cx="14375007" cy="679450"/>
          </a:xfrm>
          <a:prstGeom prst="rect">
            <a:avLst/>
          </a:prstGeom>
        </p:spPr>
        <p:txBody>
          <a:bodyPr lIns="0" tIns="0" rIns="0" bIns="0" rtlCol="0" anchor="t">
            <a:spAutoFit/>
          </a:bodyPr>
          <a:lstStyle/>
          <a:p>
            <a:pPr algn="l">
              <a:lnSpc>
                <a:spcPts val="5599"/>
              </a:lnSpc>
              <a:spcBef>
                <a:spcPct val="0"/>
              </a:spcBef>
            </a:pPr>
            <a:r>
              <a:rPr lang="en-US" sz="3999">
                <a:solidFill>
                  <a:srgbClr val="644834"/>
                </a:solidFill>
                <a:latin typeface="Roboto Condensed"/>
                <a:ea typeface="Roboto Condensed"/>
                <a:cs typeface="Roboto Condensed"/>
                <a:sym typeface="Roboto Condensed"/>
              </a:rPr>
              <a:t>+ Cách nghe, tóm tắt và nhận biết tính thuyết phục của một ý kiến.</a:t>
            </a:r>
          </a:p>
        </p:txBody>
      </p:sp>
      <p:sp>
        <p:nvSpPr>
          <p:cNvPr id="16" name="Freeform 16"/>
          <p:cNvSpPr/>
          <p:nvPr/>
        </p:nvSpPr>
        <p:spPr>
          <a:xfrm>
            <a:off x="1674363" y="4305300"/>
            <a:ext cx="777946" cy="723490"/>
          </a:xfrm>
          <a:custGeom>
            <a:avLst/>
            <a:gdLst/>
            <a:ahLst/>
            <a:cxnLst/>
            <a:rect l="l" t="t" r="r" b="b"/>
            <a:pathLst>
              <a:path w="777946" h="723490">
                <a:moveTo>
                  <a:pt x="0" y="0"/>
                </a:moveTo>
                <a:lnTo>
                  <a:pt x="777946" y="0"/>
                </a:lnTo>
                <a:lnTo>
                  <a:pt x="777946" y="723490"/>
                </a:lnTo>
                <a:lnTo>
                  <a:pt x="0" y="723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2452309" y="6236024"/>
            <a:ext cx="14375007" cy="1384300"/>
          </a:xfrm>
          <a:prstGeom prst="rect">
            <a:avLst/>
          </a:prstGeom>
        </p:spPr>
        <p:txBody>
          <a:bodyPr lIns="0" tIns="0" rIns="0" bIns="0" rtlCol="0" anchor="t">
            <a:spAutoFit/>
          </a:bodyPr>
          <a:lstStyle/>
          <a:p>
            <a:pPr algn="l">
              <a:lnSpc>
                <a:spcPts val="5599"/>
              </a:lnSpc>
              <a:spcBef>
                <a:spcPct val="0"/>
              </a:spcBef>
            </a:pPr>
            <a:r>
              <a:rPr lang="en-US" sz="3999">
                <a:solidFill>
                  <a:srgbClr val="644834"/>
                </a:solidFill>
                <a:latin typeface="Roboto Condensed"/>
                <a:ea typeface="Roboto Condensed"/>
                <a:cs typeface="Roboto Condensed"/>
                <a:sym typeface="Roboto Condensed"/>
              </a:rPr>
              <a:t>+ Những lưu ý để phần trình bày ý kiến được thuyết phục, chặt chẽ, tránh các lỗi về lập luận, lỗi về bằng chứng</a:t>
            </a:r>
          </a:p>
        </p:txBody>
      </p:sp>
      <p:sp>
        <p:nvSpPr>
          <p:cNvPr id="18" name="TextBox 18"/>
          <p:cNvSpPr txBox="1"/>
          <p:nvPr/>
        </p:nvSpPr>
        <p:spPr>
          <a:xfrm>
            <a:off x="2517264" y="8058150"/>
            <a:ext cx="13548813" cy="1200150"/>
          </a:xfrm>
          <a:prstGeom prst="rect">
            <a:avLst/>
          </a:prstGeom>
        </p:spPr>
        <p:txBody>
          <a:bodyPr lIns="0" tIns="0" rIns="0" bIns="0" rtlCol="0" anchor="t">
            <a:spAutoFit/>
          </a:bodyPr>
          <a:lstStyle/>
          <a:p>
            <a:pPr algn="l">
              <a:lnSpc>
                <a:spcPts val="4799"/>
              </a:lnSpc>
            </a:pPr>
            <a:r>
              <a:rPr lang="en-US" sz="3999">
                <a:solidFill>
                  <a:srgbClr val="644834"/>
                </a:solidFill>
                <a:latin typeface="Roboto Condensed"/>
                <a:ea typeface="Roboto Condensed"/>
                <a:cs typeface="Roboto Condensed"/>
                <a:sym typeface="Roboto Condensed"/>
              </a:rPr>
              <a:t>+ Sử dụng bảng kiểm dưới đây để tự đánh giá kĩ năng nghe của bản thân.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137220" y="3796327"/>
            <a:ext cx="8112938" cy="6018325"/>
          </a:xfrm>
          <a:custGeom>
            <a:avLst/>
            <a:gdLst/>
            <a:ahLst/>
            <a:cxnLst/>
            <a:rect l="l" t="t" r="r" b="b"/>
            <a:pathLst>
              <a:path w="8112938" h="6018325">
                <a:moveTo>
                  <a:pt x="0" y="0"/>
                </a:moveTo>
                <a:lnTo>
                  <a:pt x="8112938" y="0"/>
                </a:lnTo>
                <a:lnTo>
                  <a:pt x="8112938" y="6018325"/>
                </a:lnTo>
                <a:lnTo>
                  <a:pt x="0" y="60183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619380" y="3059111"/>
            <a:ext cx="4096155" cy="5152396"/>
          </a:xfrm>
          <a:custGeom>
            <a:avLst/>
            <a:gdLst/>
            <a:ahLst/>
            <a:cxnLst/>
            <a:rect l="l" t="t" r="r" b="b"/>
            <a:pathLst>
              <a:path w="4096155" h="5152396">
                <a:moveTo>
                  <a:pt x="0" y="0"/>
                </a:moveTo>
                <a:lnTo>
                  <a:pt x="4096155" y="0"/>
                </a:lnTo>
                <a:lnTo>
                  <a:pt x="4096155" y="5152396"/>
                </a:lnTo>
                <a:lnTo>
                  <a:pt x="0" y="51523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2607493" y="570325"/>
            <a:ext cx="13073013" cy="179070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sp>
        <p:nvSpPr>
          <p:cNvPr id="14" name="TextBox 14"/>
          <p:cNvSpPr txBox="1"/>
          <p:nvPr/>
        </p:nvSpPr>
        <p:spPr>
          <a:xfrm>
            <a:off x="4953748" y="2374898"/>
            <a:ext cx="3712071" cy="1177927"/>
          </a:xfrm>
          <a:prstGeom prst="rect">
            <a:avLst/>
          </a:prstGeom>
        </p:spPr>
        <p:txBody>
          <a:bodyPr lIns="0" tIns="0" rIns="0" bIns="0" rtlCol="0" anchor="t">
            <a:spAutoFit/>
          </a:bodyPr>
          <a:lstStyle/>
          <a:p>
            <a:pPr algn="ctr">
              <a:lnSpc>
                <a:spcPts val="9099"/>
              </a:lnSpc>
              <a:spcBef>
                <a:spcPct val="0"/>
              </a:spcBef>
            </a:pPr>
            <a:r>
              <a:rPr lang="en-US" sz="6499">
                <a:solidFill>
                  <a:srgbClr val="BE7250"/>
                </a:solidFill>
                <a:latin typeface="#9Slide07 Marbelia Regular"/>
                <a:ea typeface="#9Slide07 Marbelia Regular"/>
                <a:cs typeface="#9Slide07 Marbelia Regular"/>
                <a:sym typeface="#9Slide07 Marbelia Regular"/>
              </a:rPr>
              <a:t>2. Bảng kiểm</a:t>
            </a: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1331713" y="335794"/>
            <a:ext cx="16492211" cy="8760581"/>
            <a:chOff x="0" y="0"/>
            <a:chExt cx="4343628" cy="2307314"/>
          </a:xfrm>
        </p:grpSpPr>
        <p:sp>
          <p:nvSpPr>
            <p:cNvPr id="4" name="Freeform 4"/>
            <p:cNvSpPr/>
            <p:nvPr/>
          </p:nvSpPr>
          <p:spPr>
            <a:xfrm>
              <a:off x="0" y="0"/>
              <a:ext cx="4343628" cy="2307314"/>
            </a:xfrm>
            <a:custGeom>
              <a:avLst/>
              <a:gdLst/>
              <a:ahLst/>
              <a:cxnLst/>
              <a:rect l="l" t="t" r="r" b="b"/>
              <a:pathLst>
                <a:path w="4343628" h="2307314">
                  <a:moveTo>
                    <a:pt x="23941" y="0"/>
                  </a:moveTo>
                  <a:lnTo>
                    <a:pt x="4319687" y="0"/>
                  </a:lnTo>
                  <a:cubicBezTo>
                    <a:pt x="4332909" y="0"/>
                    <a:pt x="4343628" y="10719"/>
                    <a:pt x="4343628" y="23941"/>
                  </a:cubicBezTo>
                  <a:lnTo>
                    <a:pt x="4343628" y="2283373"/>
                  </a:lnTo>
                  <a:cubicBezTo>
                    <a:pt x="4343628" y="2296595"/>
                    <a:pt x="4332909" y="2307314"/>
                    <a:pt x="4319687" y="2307314"/>
                  </a:cubicBezTo>
                  <a:lnTo>
                    <a:pt x="23941" y="2307314"/>
                  </a:lnTo>
                  <a:cubicBezTo>
                    <a:pt x="10719" y="2307314"/>
                    <a:pt x="0" y="2296595"/>
                    <a:pt x="0" y="2283373"/>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345414"/>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497200">
            <a:off x="15621860" y="8470410"/>
            <a:ext cx="2548228" cy="1820825"/>
          </a:xfrm>
          <a:custGeom>
            <a:avLst/>
            <a:gdLst/>
            <a:ahLst/>
            <a:cxnLst/>
            <a:rect l="l" t="t" r="r" b="b"/>
            <a:pathLst>
              <a:path w="2548228" h="1820825">
                <a:moveTo>
                  <a:pt x="0" y="0"/>
                </a:moveTo>
                <a:lnTo>
                  <a:pt x="2548229" y="0"/>
                </a:lnTo>
                <a:lnTo>
                  <a:pt x="2548229" y="1820825"/>
                </a:lnTo>
                <a:lnTo>
                  <a:pt x="0" y="18208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6892271" y="-59585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16651274" y="3357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2171290" y="551275"/>
            <a:ext cx="14253404" cy="1076325"/>
          </a:xfrm>
          <a:prstGeom prst="rect">
            <a:avLst/>
          </a:prstGeom>
        </p:spPr>
        <p:txBody>
          <a:bodyPr lIns="0" tIns="0" rIns="0" bIns="0" rtlCol="0" anchor="t">
            <a:spAutoFit/>
          </a:bodyPr>
          <a:lstStyle/>
          <a:p>
            <a:pPr algn="just">
              <a:lnSpc>
                <a:spcPts val="4200"/>
              </a:lnSpc>
            </a:pPr>
            <a:r>
              <a:rPr lang="en-US" sz="3500" b="1" spc="175">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graphicFrame>
        <p:nvGraphicFramePr>
          <p:cNvPr id="12" name="Table 12"/>
          <p:cNvGraphicFramePr>
            <a:graphicFrameLocks noGrp="1"/>
          </p:cNvGraphicFramePr>
          <p:nvPr/>
        </p:nvGraphicFramePr>
        <p:xfrm>
          <a:off x="123118" y="2582978"/>
          <a:ext cx="18069632" cy="7772403"/>
        </p:xfrm>
        <a:graphic>
          <a:graphicData uri="http://schemas.openxmlformats.org/drawingml/2006/table">
            <a:tbl>
              <a:tblPr/>
              <a:tblGrid>
                <a:gridCol w="1676029">
                  <a:extLst>
                    <a:ext uri="{9D8B030D-6E8A-4147-A177-3AD203B41FA5}">
                      <a16:colId xmlns:a16="http://schemas.microsoft.com/office/drawing/2014/main" val="20000"/>
                    </a:ext>
                  </a:extLst>
                </a:gridCol>
                <a:gridCol w="14319325">
                  <a:extLst>
                    <a:ext uri="{9D8B030D-6E8A-4147-A177-3AD203B41FA5}">
                      <a16:colId xmlns:a16="http://schemas.microsoft.com/office/drawing/2014/main" val="20001"/>
                    </a:ext>
                  </a:extLst>
                </a:gridCol>
                <a:gridCol w="1121203">
                  <a:extLst>
                    <a:ext uri="{9D8B030D-6E8A-4147-A177-3AD203B41FA5}">
                      <a16:colId xmlns:a16="http://schemas.microsoft.com/office/drawing/2014/main" val="20002"/>
                    </a:ext>
                  </a:extLst>
                </a:gridCol>
                <a:gridCol w="953075">
                  <a:extLst>
                    <a:ext uri="{9D8B030D-6E8A-4147-A177-3AD203B41FA5}">
                      <a16:colId xmlns:a16="http://schemas.microsoft.com/office/drawing/2014/main" val="20003"/>
                    </a:ext>
                  </a:extLst>
                </a:gridCol>
              </a:tblGrid>
              <a:tr h="1203099">
                <a:tc>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Phương diện</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Tiêu chí đánh giá kĩ năng nghe</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Đạt</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CĐ</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extLst>
                  <a:ext uri="{0D108BD9-81ED-4DB2-BD59-A6C34878D82A}">
                    <a16:rowId xmlns:a16="http://schemas.microsoft.com/office/drawing/2014/main" val="10000"/>
                  </a:ext>
                </a:extLst>
              </a:tr>
              <a:tr h="821163">
                <a:tc rowSpan="2">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Trước khi nghe</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3000"/>
                        </a:lnSpc>
                        <a:defRPr/>
                      </a:pPr>
                      <a:r>
                        <a:rPr lang="en-US" sz="3000">
                          <a:solidFill>
                            <a:srgbClr val="644834"/>
                          </a:solidFill>
                          <a:latin typeface="Roboto Condensed"/>
                          <a:ea typeface="Roboto Condensed"/>
                          <a:cs typeface="Roboto Condensed"/>
                          <a:sym typeface="Roboto Condensed"/>
                        </a:rPr>
                        <a:t>Xác định mục đích nghe</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1"/>
                  </a:ext>
                </a:extLst>
              </a:tr>
              <a:tr h="821163">
                <a:tc vMerge="1">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Trước khi nghe</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3000"/>
                        </a:lnSpc>
                        <a:defRPr/>
                      </a:pPr>
                      <a:r>
                        <a:rPr lang="en-US" sz="3000">
                          <a:solidFill>
                            <a:srgbClr val="644834"/>
                          </a:solidFill>
                          <a:latin typeface="Roboto Condensed"/>
                          <a:ea typeface="Roboto Condensed"/>
                          <a:cs typeface="Roboto Condensed"/>
                          <a:sym typeface="Roboto Condensed"/>
                        </a:rPr>
                        <a:t>Tìm hiểu trước thông tin về chủ đề được thuyết trình</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2"/>
                  </a:ext>
                </a:extLst>
              </a:tr>
              <a:tr h="821163">
                <a:tc rowSpan="3">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Trong khi nghe</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3000"/>
                        </a:lnSpc>
                        <a:defRPr/>
                      </a:pPr>
                      <a:r>
                        <a:rPr lang="en-US" sz="3000">
                          <a:solidFill>
                            <a:srgbClr val="644834"/>
                          </a:solidFill>
                          <a:latin typeface="Roboto Condensed"/>
                          <a:ea typeface="Roboto Condensed"/>
                          <a:cs typeface="Roboto Condensed"/>
                          <a:sym typeface="Roboto Condensed"/>
                        </a:rPr>
                        <a:t>Nhận biết được tính thuyết phục của ý kiến và hạn chế của lập luận (nếu có)</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r h="821163">
                <a:tc vMerge="1">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Trong khi nghe</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3000"/>
                        </a:lnSpc>
                        <a:defRPr/>
                      </a:pPr>
                      <a:r>
                        <a:rPr lang="en-US" sz="3000">
                          <a:solidFill>
                            <a:srgbClr val="644834"/>
                          </a:solidFill>
                          <a:latin typeface="Roboto Condensed"/>
                          <a:ea typeface="Roboto Condensed"/>
                          <a:cs typeface="Roboto Condensed"/>
                          <a:sym typeface="Roboto Condensed"/>
                        </a:rPr>
                        <a:t>Ghi được (những) câu hỏi cần trao đổi với người trình bày ý kiến.</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4"/>
                  </a:ext>
                </a:extLst>
              </a:tr>
              <a:tr h="821163">
                <a:tc vMerge="1">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Trong khi nghe</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3000"/>
                        </a:lnSpc>
                        <a:defRPr/>
                      </a:pPr>
                      <a:r>
                        <a:rPr lang="en-US" sz="3000">
                          <a:solidFill>
                            <a:srgbClr val="644834"/>
                          </a:solidFill>
                          <a:latin typeface="Roboto Condensed"/>
                          <a:ea typeface="Roboto Condensed"/>
                          <a:cs typeface="Roboto Condensed"/>
                          <a:sym typeface="Roboto Condensed"/>
                        </a:rPr>
                        <a:t>Ghi được ý chính của ý kiến</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5"/>
                  </a:ext>
                </a:extLst>
              </a:tr>
              <a:tr h="821163">
                <a:tc rowSpan="3">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Sau khi nghe</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3000"/>
                        </a:lnSpc>
                        <a:defRPr/>
                      </a:pPr>
                      <a:r>
                        <a:rPr lang="en-US" sz="3000">
                          <a:solidFill>
                            <a:srgbClr val="644834"/>
                          </a:solidFill>
                          <a:latin typeface="Roboto Condensed"/>
                          <a:ea typeface="Roboto Condensed"/>
                          <a:cs typeface="Roboto Condensed"/>
                          <a:sym typeface="Roboto Condensed"/>
                        </a:rPr>
                        <a:t>Nhận xét, bình luận được bài nói của bạn</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6"/>
                  </a:ext>
                </a:extLst>
              </a:tr>
              <a:tr h="821163">
                <a:tc vMerge="1">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Sau khi nghe</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3000"/>
                        </a:lnSpc>
                        <a:defRPr/>
                      </a:pPr>
                      <a:r>
                        <a:rPr lang="en-US" sz="3000">
                          <a:solidFill>
                            <a:srgbClr val="644834"/>
                          </a:solidFill>
                          <a:latin typeface="Roboto Condensed"/>
                          <a:ea typeface="Roboto Condensed"/>
                          <a:cs typeface="Roboto Condensed"/>
                          <a:sym typeface="Roboto Condensed"/>
                        </a:rPr>
                        <a:t>Đưa ra một số đề xuất, kiến nghị (nếu có)</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7"/>
                  </a:ext>
                </a:extLst>
              </a:tr>
              <a:tr h="821163">
                <a:tc vMerge="1">
                  <a:txBody>
                    <a:bodyPr/>
                    <a:lstStyle/>
                    <a:p>
                      <a:pPr algn="ctr">
                        <a:lnSpc>
                          <a:spcPts val="3000"/>
                        </a:lnSpc>
                        <a:defRPr/>
                      </a:pPr>
                      <a:r>
                        <a:rPr lang="en-US" sz="3000" b="1">
                          <a:solidFill>
                            <a:srgbClr val="644834"/>
                          </a:solidFill>
                          <a:latin typeface="Roboto Condensed Bold"/>
                          <a:ea typeface="Roboto Condensed Bold"/>
                          <a:cs typeface="Roboto Condensed Bold"/>
                          <a:sym typeface="Roboto Condensed Bold"/>
                        </a:rPr>
                        <a:t>Sau khi nghe</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3000"/>
                        </a:lnSpc>
                        <a:defRPr/>
                      </a:pPr>
                      <a:r>
                        <a:rPr lang="en-US" sz="3000">
                          <a:solidFill>
                            <a:srgbClr val="644834"/>
                          </a:solidFill>
                          <a:latin typeface="Roboto Condensed"/>
                          <a:ea typeface="Roboto Condensed"/>
                          <a:cs typeface="Roboto Condensed"/>
                          <a:sym typeface="Roboto Condensed"/>
                        </a:rPr>
                        <a:t>Rút ra được bài học kinh nghiệm từ bài nói của bạn</a:t>
                      </a: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3000"/>
                        </a:lnSpc>
                        <a:defRPr/>
                      </a:pPr>
                      <a:endParaRPr lang="en-US" sz="1100"/>
                    </a:p>
                  </a:txBody>
                  <a:tcPr marL="104775" marR="104775" marT="104775" marB="10477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8"/>
                  </a:ext>
                </a:extLst>
              </a:tr>
            </a:tbl>
          </a:graphicData>
        </a:graphic>
      </p:graphicFrame>
      <p:sp>
        <p:nvSpPr>
          <p:cNvPr id="13" name="TextBox 13"/>
          <p:cNvSpPr txBox="1"/>
          <p:nvPr/>
        </p:nvSpPr>
        <p:spPr>
          <a:xfrm>
            <a:off x="5881935" y="1753033"/>
            <a:ext cx="6524129" cy="658495"/>
          </a:xfrm>
          <a:prstGeom prst="rect">
            <a:avLst/>
          </a:prstGeom>
        </p:spPr>
        <p:txBody>
          <a:bodyPr lIns="0" tIns="0" rIns="0" bIns="0" rtlCol="0" anchor="t">
            <a:spAutoFit/>
          </a:bodyPr>
          <a:lstStyle/>
          <a:p>
            <a:pPr algn="ctr">
              <a:lnSpc>
                <a:spcPts val="5180"/>
              </a:lnSpc>
            </a:pPr>
            <a:r>
              <a:rPr lang="en-US" sz="3700">
                <a:solidFill>
                  <a:srgbClr val="644834"/>
                </a:solidFill>
                <a:latin typeface="#9Slide05 Aphrodite Pro"/>
                <a:ea typeface="#9Slide05 Aphrodite Pro"/>
                <a:cs typeface="#9Slide05 Aphrodite Pro"/>
                <a:sym typeface="#9Slide05 Aphrodite Pro"/>
              </a:rPr>
              <a:t>Bảng kiểm dành cho người nói</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1331713" y="335794"/>
            <a:ext cx="16492211" cy="8760581"/>
            <a:chOff x="0" y="0"/>
            <a:chExt cx="4343628" cy="2307314"/>
          </a:xfrm>
        </p:grpSpPr>
        <p:sp>
          <p:nvSpPr>
            <p:cNvPr id="4" name="Freeform 4"/>
            <p:cNvSpPr/>
            <p:nvPr/>
          </p:nvSpPr>
          <p:spPr>
            <a:xfrm>
              <a:off x="0" y="0"/>
              <a:ext cx="4343628" cy="2307314"/>
            </a:xfrm>
            <a:custGeom>
              <a:avLst/>
              <a:gdLst/>
              <a:ahLst/>
              <a:cxnLst/>
              <a:rect l="l" t="t" r="r" b="b"/>
              <a:pathLst>
                <a:path w="4343628" h="2307314">
                  <a:moveTo>
                    <a:pt x="23941" y="0"/>
                  </a:moveTo>
                  <a:lnTo>
                    <a:pt x="4319687" y="0"/>
                  </a:lnTo>
                  <a:cubicBezTo>
                    <a:pt x="4332909" y="0"/>
                    <a:pt x="4343628" y="10719"/>
                    <a:pt x="4343628" y="23941"/>
                  </a:cubicBezTo>
                  <a:lnTo>
                    <a:pt x="4343628" y="2283373"/>
                  </a:lnTo>
                  <a:cubicBezTo>
                    <a:pt x="4343628" y="2296595"/>
                    <a:pt x="4332909" y="2307314"/>
                    <a:pt x="4319687" y="2307314"/>
                  </a:cubicBezTo>
                  <a:lnTo>
                    <a:pt x="23941" y="2307314"/>
                  </a:lnTo>
                  <a:cubicBezTo>
                    <a:pt x="10719" y="2307314"/>
                    <a:pt x="0" y="2296595"/>
                    <a:pt x="0" y="2283373"/>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345414"/>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497200">
            <a:off x="15621860" y="8470410"/>
            <a:ext cx="2548228" cy="1820825"/>
          </a:xfrm>
          <a:custGeom>
            <a:avLst/>
            <a:gdLst/>
            <a:ahLst/>
            <a:cxnLst/>
            <a:rect l="l" t="t" r="r" b="b"/>
            <a:pathLst>
              <a:path w="2548228" h="1820825">
                <a:moveTo>
                  <a:pt x="0" y="0"/>
                </a:moveTo>
                <a:lnTo>
                  <a:pt x="2548229" y="0"/>
                </a:lnTo>
                <a:lnTo>
                  <a:pt x="2548229" y="1820825"/>
                </a:lnTo>
                <a:lnTo>
                  <a:pt x="0" y="18208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6892271" y="-59585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16895974" y="335794"/>
            <a:ext cx="1618606" cy="1618606"/>
          </a:xfrm>
          <a:custGeom>
            <a:avLst/>
            <a:gdLst/>
            <a:ahLst/>
            <a:cxnLst/>
            <a:rect l="l" t="t" r="r" b="b"/>
            <a:pathLst>
              <a:path w="1618606" h="1618606">
                <a:moveTo>
                  <a:pt x="0" y="0"/>
                </a:moveTo>
                <a:lnTo>
                  <a:pt x="1618606" y="0"/>
                </a:lnTo>
                <a:lnTo>
                  <a:pt x="1618606" y="1618606"/>
                </a:lnTo>
                <a:lnTo>
                  <a:pt x="0" y="1618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5271569" y="651828"/>
            <a:ext cx="6848872" cy="658495"/>
          </a:xfrm>
          <a:prstGeom prst="rect">
            <a:avLst/>
          </a:prstGeom>
        </p:spPr>
        <p:txBody>
          <a:bodyPr lIns="0" tIns="0" rIns="0" bIns="0" rtlCol="0" anchor="t">
            <a:spAutoFit/>
          </a:bodyPr>
          <a:lstStyle/>
          <a:p>
            <a:pPr algn="ctr">
              <a:lnSpc>
                <a:spcPts val="5180"/>
              </a:lnSpc>
            </a:pPr>
            <a:r>
              <a:rPr lang="en-US" sz="3700">
                <a:solidFill>
                  <a:srgbClr val="644834"/>
                </a:solidFill>
                <a:latin typeface="#9Slide05 Aphrodite Pro"/>
                <a:ea typeface="#9Slide05 Aphrodite Pro"/>
                <a:cs typeface="#9Slide05 Aphrodite Pro"/>
                <a:sym typeface="#9Slide05 Aphrodite Pro"/>
              </a:rPr>
              <a:t>Bảng kiểm dành cho người nghe</a:t>
            </a:r>
          </a:p>
        </p:txBody>
      </p:sp>
      <p:graphicFrame>
        <p:nvGraphicFramePr>
          <p:cNvPr id="12" name="Table 12"/>
          <p:cNvGraphicFramePr>
            <a:graphicFrameLocks noGrp="1"/>
          </p:cNvGraphicFramePr>
          <p:nvPr>
            <p:extLst>
              <p:ext uri="{D42A27DB-BD31-4B8C-83A1-F6EECF244321}">
                <p14:modId xmlns:p14="http://schemas.microsoft.com/office/powerpoint/2010/main" val="674230201"/>
              </p:ext>
            </p:extLst>
          </p:nvPr>
        </p:nvGraphicFramePr>
        <p:xfrm>
          <a:off x="268220" y="1954400"/>
          <a:ext cx="17751560" cy="7913500"/>
        </p:xfrm>
        <a:graphic>
          <a:graphicData uri="http://schemas.openxmlformats.org/drawingml/2006/table">
            <a:tbl>
              <a:tblPr/>
              <a:tblGrid>
                <a:gridCol w="1518716">
                  <a:extLst>
                    <a:ext uri="{9D8B030D-6E8A-4147-A177-3AD203B41FA5}">
                      <a16:colId xmlns:a16="http://schemas.microsoft.com/office/drawing/2014/main" val="20000"/>
                    </a:ext>
                  </a:extLst>
                </a:gridCol>
                <a:gridCol w="13760147">
                  <a:extLst>
                    <a:ext uri="{9D8B030D-6E8A-4147-A177-3AD203B41FA5}">
                      <a16:colId xmlns:a16="http://schemas.microsoft.com/office/drawing/2014/main" val="20001"/>
                    </a:ext>
                  </a:extLst>
                </a:gridCol>
                <a:gridCol w="1203129">
                  <a:extLst>
                    <a:ext uri="{9D8B030D-6E8A-4147-A177-3AD203B41FA5}">
                      <a16:colId xmlns:a16="http://schemas.microsoft.com/office/drawing/2014/main" val="20002"/>
                    </a:ext>
                  </a:extLst>
                </a:gridCol>
                <a:gridCol w="1269568">
                  <a:extLst>
                    <a:ext uri="{9D8B030D-6E8A-4147-A177-3AD203B41FA5}">
                      <a16:colId xmlns:a16="http://schemas.microsoft.com/office/drawing/2014/main" val="20003"/>
                    </a:ext>
                  </a:extLst>
                </a:gridCol>
              </a:tblGrid>
              <a:tr h="658877">
                <a:tc gridSpan="2">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NGHE VÀ NHẬN BIẾT TÍNH THUYẾT PHỤC CỦA MỘT Ý KIẾN VỀ THƠ TÁM CHỮ</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hMerge="1">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NGHE VÀ NHẬN BIẾT TÍNH THUYẾT PHỤC CỦA MỘT Ý KIẾN VỀ THƠ TÁM CHỮ</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Đạt</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CĐ</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extLst>
                  <a:ext uri="{0D108BD9-81ED-4DB2-BD59-A6C34878D82A}">
                    <a16:rowId xmlns:a16="http://schemas.microsoft.com/office/drawing/2014/main" val="10000"/>
                  </a:ext>
                </a:extLst>
              </a:tr>
              <a:tr h="658877">
                <a:tc rowSpan="2">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Mở đầu</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2799"/>
                        </a:lnSpc>
                        <a:defRPr/>
                      </a:pPr>
                      <a:r>
                        <a:rPr lang="en-US" sz="2799">
                          <a:solidFill>
                            <a:srgbClr val="644834"/>
                          </a:solidFill>
                          <a:latin typeface="Roboto Condensed"/>
                          <a:ea typeface="Roboto Condensed"/>
                          <a:cs typeface="Roboto Condensed"/>
                          <a:sym typeface="Roboto Condensed"/>
                        </a:rPr>
                        <a:t>Chào hỏi người nghe</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1"/>
                  </a:ext>
                </a:extLst>
              </a:tr>
              <a:tr h="658877">
                <a:tc vMerge="1">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Mở đầu</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2799"/>
                        </a:lnSpc>
                        <a:defRPr/>
                      </a:pPr>
                      <a:r>
                        <a:rPr lang="en-US" sz="2799">
                          <a:solidFill>
                            <a:srgbClr val="644834"/>
                          </a:solidFill>
                          <a:latin typeface="Roboto Condensed"/>
                          <a:ea typeface="Roboto Condensed"/>
                          <a:cs typeface="Roboto Condensed"/>
                          <a:sym typeface="Roboto Condensed"/>
                        </a:rPr>
                        <a:t>Giới thiệu và nêu tóm tắt được sự việc cần trình bày</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2"/>
                  </a:ext>
                </a:extLst>
              </a:tr>
              <a:tr h="1009133">
                <a:tc rowSpan="3">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Thân bài</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3919"/>
                        </a:lnSpc>
                        <a:defRPr/>
                      </a:pPr>
                      <a:r>
                        <a:rPr lang="en-US" sz="2799" u="none" strike="noStrike">
                          <a:solidFill>
                            <a:srgbClr val="644834"/>
                          </a:solidFill>
                          <a:latin typeface="Roboto Condensed"/>
                          <a:ea typeface="Roboto Condensed"/>
                          <a:cs typeface="Roboto Condensed"/>
                          <a:sym typeface="Roboto Condensed"/>
                        </a:rPr>
                        <a:t>Trình bày ý kiến về thơ tám chữ </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r h="658877">
                <a:tc vMerge="1">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Thân bài</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2799"/>
                        </a:lnSpc>
                        <a:defRPr/>
                      </a:pPr>
                      <a:r>
                        <a:rPr lang="en-US" sz="2799">
                          <a:solidFill>
                            <a:srgbClr val="644834"/>
                          </a:solidFill>
                          <a:latin typeface="Roboto Condensed"/>
                          <a:ea typeface="Roboto Condensed"/>
                          <a:cs typeface="Roboto Condensed"/>
                          <a:sym typeface="Roboto Condensed"/>
                        </a:rPr>
                        <a:t>Đưa ra được những lí lẽ, dẫn chứng chính xác và phù hợp</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4"/>
                  </a:ext>
                </a:extLst>
              </a:tr>
              <a:tr h="658877">
                <a:tc vMerge="1">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Thân bài</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2799"/>
                        </a:lnSpc>
                        <a:defRPr/>
                      </a:pPr>
                      <a:r>
                        <a:rPr lang="en-US" sz="2799">
                          <a:solidFill>
                            <a:srgbClr val="644834"/>
                          </a:solidFill>
                          <a:latin typeface="Roboto Condensed"/>
                          <a:ea typeface="Roboto Condensed"/>
                          <a:cs typeface="Roboto Condensed"/>
                          <a:sym typeface="Roboto Condensed"/>
                        </a:rPr>
                        <a:t>Nêu giải pháp để phát huy/khắc phục những vấn đề</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5"/>
                  </a:ext>
                </a:extLst>
              </a:tr>
              <a:tr h="658877">
                <a:tc rowSpan="2">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Kết thúc</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2799"/>
                        </a:lnSpc>
                        <a:defRPr/>
                      </a:pPr>
                      <a:r>
                        <a:rPr lang="en-US" sz="2799">
                          <a:solidFill>
                            <a:srgbClr val="644834"/>
                          </a:solidFill>
                          <a:latin typeface="Roboto Condensed"/>
                          <a:ea typeface="Roboto Condensed"/>
                          <a:cs typeface="Roboto Condensed"/>
                          <a:sym typeface="Roboto Condensed"/>
                        </a:rPr>
                        <a:t>Có kết thúc phù hợp</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6"/>
                  </a:ext>
                </a:extLst>
              </a:tr>
              <a:tr h="658877">
                <a:tc vMerge="1">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Kết thúc</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2799"/>
                        </a:lnSpc>
                        <a:defRPr/>
                      </a:pPr>
                      <a:r>
                        <a:rPr lang="en-US" sz="2799">
                          <a:solidFill>
                            <a:srgbClr val="644834"/>
                          </a:solidFill>
                          <a:latin typeface="Roboto Condensed"/>
                          <a:ea typeface="Roboto Condensed"/>
                          <a:cs typeface="Roboto Condensed"/>
                          <a:sym typeface="Roboto Condensed"/>
                        </a:rPr>
                        <a:t>Cảm ơn người nghe</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7"/>
                  </a:ext>
                </a:extLst>
              </a:tr>
              <a:tr h="658877">
                <a:tc rowSpan="3">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Cách </a:t>
                      </a:r>
                      <a:endParaRPr lang="en-US" sz="1100"/>
                    </a:p>
                    <a:p>
                      <a:pPr algn="ctr">
                        <a:lnSpc>
                          <a:spcPts val="2799"/>
                        </a:lnSpc>
                      </a:pPr>
                      <a:r>
                        <a:rPr lang="en-US" sz="2799" b="1">
                          <a:solidFill>
                            <a:srgbClr val="644834"/>
                          </a:solidFill>
                          <a:latin typeface="Roboto Condensed Bold"/>
                          <a:ea typeface="Roboto Condensed Bold"/>
                          <a:cs typeface="Roboto Condensed Bold"/>
                          <a:sym typeface="Roboto Condensed Bold"/>
                        </a:rPr>
                        <a:t>trình bày</a:t>
                      </a:r>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2799"/>
                        </a:lnSpc>
                        <a:defRPr/>
                      </a:pPr>
                      <a:r>
                        <a:rPr lang="en-US" sz="2799">
                          <a:solidFill>
                            <a:srgbClr val="644834"/>
                          </a:solidFill>
                          <a:latin typeface="Roboto Condensed"/>
                          <a:ea typeface="Roboto Condensed"/>
                          <a:cs typeface="Roboto Condensed"/>
                          <a:sym typeface="Roboto Condensed"/>
                        </a:rPr>
                        <a:t>Trình bày tự tin, nói to, lưu loát, truyền cảm</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8"/>
                  </a:ext>
                </a:extLst>
              </a:tr>
              <a:tr h="658877">
                <a:tc vMerge="1">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Cách </a:t>
                      </a:r>
                      <a:endParaRPr lang="en-US" sz="1100"/>
                    </a:p>
                    <a:p>
                      <a:pPr algn="ctr">
                        <a:lnSpc>
                          <a:spcPts val="2799"/>
                        </a:lnSpc>
                      </a:pPr>
                      <a:r>
                        <a:rPr lang="en-US" sz="2799" b="1">
                          <a:solidFill>
                            <a:srgbClr val="644834"/>
                          </a:solidFill>
                          <a:latin typeface="Roboto Condensed Bold"/>
                          <a:ea typeface="Roboto Condensed Bold"/>
                          <a:cs typeface="Roboto Condensed Bold"/>
                          <a:sym typeface="Roboto Condensed Bold"/>
                        </a:rPr>
                        <a:t>trình bày</a:t>
                      </a:r>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2799"/>
                        </a:lnSpc>
                        <a:defRPr/>
                      </a:pPr>
                      <a:r>
                        <a:rPr lang="en-US" sz="2799">
                          <a:solidFill>
                            <a:srgbClr val="644834"/>
                          </a:solidFill>
                          <a:latin typeface="Roboto Condensed"/>
                          <a:ea typeface="Roboto Condensed"/>
                          <a:cs typeface="Roboto Condensed"/>
                          <a:sym typeface="Roboto Condensed"/>
                        </a:rPr>
                        <a:t>Sử dụng các yếu tố phi ngôn ngữ (điệu bộ, cử chỉ, nét mặt, ánh mắt…) phù hợp</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9"/>
                  </a:ext>
                </a:extLst>
              </a:tr>
              <a:tr h="974474">
                <a:tc vMerge="1">
                  <a:txBody>
                    <a:bodyPr/>
                    <a:lstStyle/>
                    <a:p>
                      <a:pPr algn="ctr">
                        <a:lnSpc>
                          <a:spcPts val="2799"/>
                        </a:lnSpc>
                        <a:defRPr/>
                      </a:pPr>
                      <a:r>
                        <a:rPr lang="en-US" sz="2799" b="1">
                          <a:solidFill>
                            <a:srgbClr val="644834"/>
                          </a:solidFill>
                          <a:latin typeface="Roboto Condensed Bold"/>
                          <a:ea typeface="Roboto Condensed Bold"/>
                          <a:cs typeface="Roboto Condensed Bold"/>
                          <a:sym typeface="Roboto Condensed Bold"/>
                        </a:rPr>
                        <a:t>Cách </a:t>
                      </a:r>
                      <a:endParaRPr lang="en-US" sz="1100"/>
                    </a:p>
                    <a:p>
                      <a:pPr algn="ctr">
                        <a:lnSpc>
                          <a:spcPts val="2799"/>
                        </a:lnSpc>
                      </a:pPr>
                      <a:r>
                        <a:rPr lang="en-US" sz="2799" b="1">
                          <a:solidFill>
                            <a:srgbClr val="644834"/>
                          </a:solidFill>
                          <a:latin typeface="Roboto Condensed Bold"/>
                          <a:ea typeface="Roboto Condensed Bold"/>
                          <a:cs typeface="Roboto Condensed Bold"/>
                          <a:sym typeface="Roboto Condensed Bold"/>
                        </a:rPr>
                        <a:t>trình bày</a:t>
                      </a:r>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FEFCC"/>
                    </a:solidFill>
                  </a:tcPr>
                </a:tc>
                <a:tc>
                  <a:txBody>
                    <a:bodyPr/>
                    <a:lstStyle/>
                    <a:p>
                      <a:pPr algn="l">
                        <a:lnSpc>
                          <a:spcPts val="2799"/>
                        </a:lnSpc>
                        <a:defRPr/>
                      </a:pPr>
                      <a:r>
                        <a:rPr lang="en-US" sz="2799">
                          <a:solidFill>
                            <a:srgbClr val="644834"/>
                          </a:solidFill>
                          <a:latin typeface="Roboto Condensed"/>
                          <a:ea typeface="Roboto Condensed"/>
                          <a:cs typeface="Roboto Condensed"/>
                          <a:sym typeface="Roboto Condensed"/>
                        </a:rPr>
                        <a:t>Đảm bảo thời gian quy định</a:t>
                      </a: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tc>
                  <a:txBody>
                    <a:bodyPr/>
                    <a:lstStyle/>
                    <a:p>
                      <a:pPr algn="l">
                        <a:lnSpc>
                          <a:spcPts val="2799"/>
                        </a:lnSpc>
                        <a:defRPr/>
                      </a:pPr>
                      <a:endParaRPr lang="en-US" sz="1100" dirty="0"/>
                    </a:p>
                  </a:txBody>
                  <a:tcPr marL="47625" marR="47625" marT="47625" marB="47625" anchor="ctr">
                    <a:lnL w="19050" cap="flat" cmpd="sng" algn="ctr">
                      <a:solidFill>
                        <a:srgbClr val="644834"/>
                      </a:solidFill>
                      <a:prstDash val="solid"/>
                      <a:round/>
                      <a:headEnd type="none" w="med" len="med"/>
                      <a:tailEnd type="none" w="med" len="med"/>
                    </a:lnL>
                    <a:lnR w="19050" cap="flat" cmpd="sng" algn="ctr">
                      <a:solidFill>
                        <a:srgbClr val="644834"/>
                      </a:solidFill>
                      <a:prstDash val="solid"/>
                      <a:round/>
                      <a:headEnd type="none" w="med" len="med"/>
                      <a:tailEnd type="none" w="med" len="med"/>
                    </a:lnR>
                    <a:lnT w="19050" cap="flat" cmpd="sng" algn="ctr">
                      <a:solidFill>
                        <a:srgbClr val="644834"/>
                      </a:solidFill>
                      <a:prstDash val="solid"/>
                      <a:round/>
                      <a:headEnd type="none" w="med" len="med"/>
                      <a:tailEnd type="none" w="med" len="med"/>
                    </a:lnT>
                    <a:lnB w="19050"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10"/>
                  </a:ext>
                </a:extLst>
              </a:tr>
            </a:tbl>
          </a:graphicData>
        </a:graphic>
      </p:graphicFrame>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754614"/>
            <a:ext cx="16492211" cy="8873022"/>
            <a:chOff x="0" y="0"/>
            <a:chExt cx="4343628" cy="2336928"/>
          </a:xfrm>
        </p:grpSpPr>
        <p:sp>
          <p:nvSpPr>
            <p:cNvPr id="4" name="Freeform 4"/>
            <p:cNvSpPr/>
            <p:nvPr/>
          </p:nvSpPr>
          <p:spPr>
            <a:xfrm>
              <a:off x="0" y="0"/>
              <a:ext cx="4343628" cy="2336928"/>
            </a:xfrm>
            <a:custGeom>
              <a:avLst/>
              <a:gdLst/>
              <a:ahLst/>
              <a:cxnLst/>
              <a:rect l="l" t="t" r="r" b="b"/>
              <a:pathLst>
                <a:path w="4343628" h="2336928">
                  <a:moveTo>
                    <a:pt x="23941" y="0"/>
                  </a:moveTo>
                  <a:lnTo>
                    <a:pt x="4319687" y="0"/>
                  </a:lnTo>
                  <a:cubicBezTo>
                    <a:pt x="4332909" y="0"/>
                    <a:pt x="4343628" y="10719"/>
                    <a:pt x="4343628" y="23941"/>
                  </a:cubicBezTo>
                  <a:lnTo>
                    <a:pt x="4343628" y="2312987"/>
                  </a:lnTo>
                  <a:cubicBezTo>
                    <a:pt x="4343628" y="2326209"/>
                    <a:pt x="4332909" y="2336928"/>
                    <a:pt x="4319687" y="2336928"/>
                  </a:cubicBezTo>
                  <a:lnTo>
                    <a:pt x="23941" y="2336928"/>
                  </a:lnTo>
                  <a:cubicBezTo>
                    <a:pt x="10719" y="2336928"/>
                    <a:pt x="0" y="2326209"/>
                    <a:pt x="0" y="2312987"/>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375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453988" y="2668047"/>
            <a:ext cx="7191832" cy="4135303"/>
          </a:xfrm>
          <a:custGeom>
            <a:avLst/>
            <a:gdLst/>
            <a:ahLst/>
            <a:cxnLst/>
            <a:rect l="l" t="t" r="r" b="b"/>
            <a:pathLst>
              <a:path w="7191832" h="4135303">
                <a:moveTo>
                  <a:pt x="0" y="0"/>
                </a:moveTo>
                <a:lnTo>
                  <a:pt x="7191832" y="0"/>
                </a:lnTo>
                <a:lnTo>
                  <a:pt x="7191832" y="4135304"/>
                </a:lnTo>
                <a:lnTo>
                  <a:pt x="0" y="41353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flipH="1">
            <a:off x="8527714" y="5191125"/>
            <a:ext cx="8862391" cy="5095875"/>
          </a:xfrm>
          <a:custGeom>
            <a:avLst/>
            <a:gdLst/>
            <a:ahLst/>
            <a:cxnLst/>
            <a:rect l="l" t="t" r="r" b="b"/>
            <a:pathLst>
              <a:path w="8862391" h="5095875">
                <a:moveTo>
                  <a:pt x="8862391" y="0"/>
                </a:moveTo>
                <a:lnTo>
                  <a:pt x="0" y="0"/>
                </a:lnTo>
                <a:lnTo>
                  <a:pt x="0" y="5095875"/>
                </a:lnTo>
                <a:lnTo>
                  <a:pt x="8862391" y="5095875"/>
                </a:lnTo>
                <a:lnTo>
                  <a:pt x="88623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0" name="Group 10"/>
          <p:cNvGrpSpPr/>
          <p:nvPr/>
        </p:nvGrpSpPr>
        <p:grpSpPr>
          <a:xfrm>
            <a:off x="8276919" y="1359362"/>
            <a:ext cx="8640514" cy="3543208"/>
            <a:chOff x="0" y="0"/>
            <a:chExt cx="2275691" cy="933191"/>
          </a:xfrm>
        </p:grpSpPr>
        <p:sp>
          <p:nvSpPr>
            <p:cNvPr id="11" name="Freeform 11"/>
            <p:cNvSpPr/>
            <p:nvPr/>
          </p:nvSpPr>
          <p:spPr>
            <a:xfrm>
              <a:off x="0" y="0"/>
              <a:ext cx="2275691" cy="933191"/>
            </a:xfrm>
            <a:custGeom>
              <a:avLst/>
              <a:gdLst/>
              <a:ahLst/>
              <a:cxnLst/>
              <a:rect l="l" t="t" r="r" b="b"/>
              <a:pathLst>
                <a:path w="2275691" h="933191">
                  <a:moveTo>
                    <a:pt x="0" y="0"/>
                  </a:moveTo>
                  <a:lnTo>
                    <a:pt x="2275691" y="0"/>
                  </a:lnTo>
                  <a:lnTo>
                    <a:pt x="2275691" y="933191"/>
                  </a:lnTo>
                  <a:lnTo>
                    <a:pt x="0" y="933191"/>
                  </a:lnTo>
                  <a:close/>
                </a:path>
              </a:pathLst>
            </a:custGeom>
            <a:solidFill>
              <a:srgbClr val="FFFFFF"/>
            </a:solidFill>
            <a:ln cap="sq">
              <a:noFill/>
              <a:prstDash val="dash"/>
              <a:miter/>
            </a:ln>
          </p:spPr>
          <p:txBody>
            <a:bodyPr/>
            <a:lstStyle/>
            <a:p>
              <a:endParaRPr lang="en-US"/>
            </a:p>
          </p:txBody>
        </p:sp>
        <p:sp>
          <p:nvSpPr>
            <p:cNvPr id="12" name="TextBox 12"/>
            <p:cNvSpPr txBox="1"/>
            <p:nvPr/>
          </p:nvSpPr>
          <p:spPr>
            <a:xfrm>
              <a:off x="0" y="-38100"/>
              <a:ext cx="2275691" cy="971291"/>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997163" y="6001028"/>
            <a:ext cx="6752429" cy="4321555"/>
          </a:xfrm>
          <a:custGeom>
            <a:avLst/>
            <a:gdLst/>
            <a:ahLst/>
            <a:cxnLst/>
            <a:rect l="l" t="t" r="r" b="b"/>
            <a:pathLst>
              <a:path w="6752429" h="4321555">
                <a:moveTo>
                  <a:pt x="0" y="0"/>
                </a:moveTo>
                <a:lnTo>
                  <a:pt x="6752429" y="0"/>
                </a:lnTo>
                <a:lnTo>
                  <a:pt x="6752429" y="4321555"/>
                </a:lnTo>
                <a:lnTo>
                  <a:pt x="0" y="4321555"/>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453988" y="3221726"/>
            <a:ext cx="6748976" cy="1680845"/>
          </a:xfrm>
          <a:prstGeom prst="rect">
            <a:avLst/>
          </a:prstGeom>
        </p:spPr>
        <p:txBody>
          <a:bodyPr lIns="0" tIns="0" rIns="0" bIns="0" rtlCol="0" anchor="t">
            <a:spAutoFit/>
          </a:bodyPr>
          <a:lstStyle/>
          <a:p>
            <a:pPr marL="690884" lvl="1" indent="-345442" algn="just">
              <a:lnSpc>
                <a:spcPts val="4480"/>
              </a:lnSpc>
              <a:spcBef>
                <a:spcPct val="0"/>
              </a:spcBef>
              <a:buFont typeface="Arial"/>
              <a:buChar char="•"/>
            </a:pPr>
            <a:r>
              <a:rPr lang="en-US" sz="3200">
                <a:solidFill>
                  <a:srgbClr val="632B2B"/>
                </a:solidFill>
                <a:latin typeface="Roboto Condensed"/>
                <a:ea typeface="Roboto Condensed"/>
                <a:cs typeface="Roboto Condensed"/>
                <a:sym typeface="Roboto Condensed"/>
              </a:rPr>
              <a:t>Nhóm 1,3: đóng vai trò là người nói: nhận bài viết từ giáo viên và chuyển thành bài nói để chuẩn bị trình bày</a:t>
            </a:r>
          </a:p>
        </p:txBody>
      </p:sp>
      <p:sp>
        <p:nvSpPr>
          <p:cNvPr id="15" name="TextBox 15"/>
          <p:cNvSpPr txBox="1"/>
          <p:nvPr/>
        </p:nvSpPr>
        <p:spPr>
          <a:xfrm>
            <a:off x="2607493" y="570325"/>
            <a:ext cx="13073013" cy="59055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II. CHUẨN BỊ BÀI NÓI</a:t>
            </a:r>
          </a:p>
        </p:txBody>
      </p:sp>
      <p:sp>
        <p:nvSpPr>
          <p:cNvPr id="16" name="TextBox 16"/>
          <p:cNvSpPr txBox="1"/>
          <p:nvPr/>
        </p:nvSpPr>
        <p:spPr>
          <a:xfrm>
            <a:off x="8530114" y="5188320"/>
            <a:ext cx="8387319" cy="3366770"/>
          </a:xfrm>
          <a:prstGeom prst="rect">
            <a:avLst/>
          </a:prstGeom>
        </p:spPr>
        <p:txBody>
          <a:bodyPr lIns="0" tIns="0" rIns="0" bIns="0" rtlCol="0" anchor="t">
            <a:spAutoFit/>
          </a:bodyPr>
          <a:lstStyle/>
          <a:p>
            <a:pPr marL="690884" lvl="1" indent="-345442" algn="just">
              <a:lnSpc>
                <a:spcPts val="4480"/>
              </a:lnSpc>
              <a:spcBef>
                <a:spcPct val="0"/>
              </a:spcBef>
              <a:buFont typeface="Arial"/>
              <a:buChar char="•"/>
            </a:pPr>
            <a:r>
              <a:rPr lang="en-US" sz="3200">
                <a:solidFill>
                  <a:srgbClr val="632B2B"/>
                </a:solidFill>
                <a:latin typeface="Roboto Condensed"/>
                <a:ea typeface="Roboto Condensed"/>
                <a:cs typeface="Roboto Condensed"/>
                <a:sym typeface="Roboto Condensed"/>
              </a:rPr>
              <a:t>Nhóm 2,4: đóng vai trò là người nghe: sẽ bàn bạc và thảo luận chiến thuật nghe, đọc lại bài thơ </a:t>
            </a:r>
            <a:r>
              <a:rPr lang="en-US" sz="3200" i="1">
                <a:solidFill>
                  <a:srgbClr val="632B2B"/>
                </a:solidFill>
                <a:latin typeface="Roboto Condensed Italics"/>
                <a:ea typeface="Roboto Condensed Italics"/>
                <a:cs typeface="Roboto Condensed Italics"/>
                <a:sym typeface="Roboto Condensed Italics"/>
              </a:rPr>
              <a:t>Quê hương</a:t>
            </a:r>
            <a:r>
              <a:rPr lang="en-US" sz="3200">
                <a:solidFill>
                  <a:srgbClr val="632B2B"/>
                </a:solidFill>
                <a:latin typeface="Roboto Condensed"/>
                <a:ea typeface="Roboto Condensed"/>
                <a:cs typeface="Roboto Condensed"/>
                <a:sym typeface="Roboto Condensed"/>
              </a:rPr>
              <a:t> và xem lại nội dung cũng như nghệ thuật của bài thơ để chuẩn bị nhận xét, góp ý, đánh giá tính thuyết phục_ phiếu bản thảo bài nghe</a:t>
            </a:r>
          </a:p>
        </p:txBody>
      </p:sp>
      <p:sp>
        <p:nvSpPr>
          <p:cNvPr id="17" name="TextBox 17"/>
          <p:cNvSpPr txBox="1"/>
          <p:nvPr/>
        </p:nvSpPr>
        <p:spPr>
          <a:xfrm>
            <a:off x="8448279" y="1435418"/>
            <a:ext cx="8259353" cy="3092450"/>
          </a:xfrm>
          <a:prstGeom prst="rect">
            <a:avLst/>
          </a:prstGeom>
        </p:spPr>
        <p:txBody>
          <a:bodyPr lIns="0" tIns="0" rIns="0" bIns="0" rtlCol="0" anchor="t">
            <a:spAutoFit/>
          </a:bodyPr>
          <a:lstStyle/>
          <a:p>
            <a:pPr algn="just">
              <a:lnSpc>
                <a:spcPts val="4900"/>
              </a:lnSpc>
              <a:spcBef>
                <a:spcPct val="0"/>
              </a:spcBef>
            </a:pPr>
            <a:r>
              <a:rPr lang="en-US" sz="3500">
                <a:solidFill>
                  <a:srgbClr val="644834"/>
                </a:solidFill>
                <a:latin typeface="Roboto Condensed"/>
                <a:ea typeface="Roboto Condensed"/>
                <a:cs typeface="Roboto Condensed"/>
                <a:sym typeface="Roboto Condensed"/>
              </a:rPr>
              <a:t>Trong bài thơ </a:t>
            </a:r>
            <a:r>
              <a:rPr lang="en-US" sz="3500" i="1">
                <a:solidFill>
                  <a:srgbClr val="644834"/>
                </a:solidFill>
                <a:latin typeface="Roboto Condensed Italics"/>
                <a:ea typeface="Roboto Condensed Italics"/>
                <a:cs typeface="Roboto Condensed Italics"/>
                <a:sym typeface="Roboto Condensed Italics"/>
              </a:rPr>
              <a:t>Quê hương</a:t>
            </a:r>
            <a:r>
              <a:rPr lang="en-US" sz="3500">
                <a:solidFill>
                  <a:srgbClr val="644834"/>
                </a:solidFill>
                <a:latin typeface="Roboto Condensed"/>
                <a:ea typeface="Roboto Condensed"/>
                <a:cs typeface="Roboto Condensed"/>
                <a:sym typeface="Roboto Condensed"/>
              </a:rPr>
              <a:t>, nhà thơ Tế Hanh đã sử dụng những hình ảnh đẹp, bay bổng; đồng thời cũng sử dụng biện pháp nhân hóa một cách độc đáo để thổi linh hồn vào sự vật, khiến cho sự vật có một vẻ đẹp và ý nghĩa bất ngờ.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163895" y="2120274"/>
            <a:ext cx="13960211" cy="6845157"/>
            <a:chOff x="0" y="0"/>
            <a:chExt cx="3676763" cy="1802840"/>
          </a:xfrm>
        </p:grpSpPr>
        <p:sp>
          <p:nvSpPr>
            <p:cNvPr id="7" name="Freeform 7"/>
            <p:cNvSpPr/>
            <p:nvPr/>
          </p:nvSpPr>
          <p:spPr>
            <a:xfrm>
              <a:off x="0" y="0"/>
              <a:ext cx="3676763" cy="1802840"/>
            </a:xfrm>
            <a:custGeom>
              <a:avLst/>
              <a:gdLst/>
              <a:ahLst/>
              <a:cxnLst/>
              <a:rect l="l" t="t" r="r" b="b"/>
              <a:pathLst>
                <a:path w="3676763" h="1802840">
                  <a:moveTo>
                    <a:pt x="0" y="0"/>
                  </a:moveTo>
                  <a:lnTo>
                    <a:pt x="3676763" y="0"/>
                  </a:lnTo>
                  <a:lnTo>
                    <a:pt x="3676763" y="1802840"/>
                  </a:lnTo>
                  <a:lnTo>
                    <a:pt x="0" y="1802840"/>
                  </a:lnTo>
                  <a:close/>
                </a:path>
              </a:pathLst>
            </a:custGeom>
            <a:solidFill>
              <a:srgbClr val="FEF9DD"/>
            </a:solidFill>
            <a:ln cap="sq">
              <a:noFill/>
              <a:prstDash val="dash"/>
              <a:miter/>
            </a:ln>
          </p:spPr>
          <p:txBody>
            <a:bodyPr/>
            <a:lstStyle/>
            <a:p>
              <a:endParaRPr lang="en-US"/>
            </a:p>
          </p:txBody>
        </p:sp>
        <p:sp>
          <p:nvSpPr>
            <p:cNvPr id="8" name="TextBox 8"/>
            <p:cNvSpPr txBox="1"/>
            <p:nvPr/>
          </p:nvSpPr>
          <p:spPr>
            <a:xfrm>
              <a:off x="0" y="-38100"/>
              <a:ext cx="3676763" cy="184094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4"/>
          <p:cNvSpPr txBox="1"/>
          <p:nvPr/>
        </p:nvSpPr>
        <p:spPr>
          <a:xfrm>
            <a:off x="2607493" y="570325"/>
            <a:ext cx="13073013" cy="59055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II. CHUẨN BỊ BÀI NÓI</a:t>
            </a:r>
          </a:p>
        </p:txBody>
      </p:sp>
      <p:sp>
        <p:nvSpPr>
          <p:cNvPr id="15" name="TextBox 15"/>
          <p:cNvSpPr txBox="1"/>
          <p:nvPr/>
        </p:nvSpPr>
        <p:spPr>
          <a:xfrm>
            <a:off x="2163895" y="3429221"/>
            <a:ext cx="13073013" cy="4724400"/>
          </a:xfrm>
          <a:prstGeom prst="rect">
            <a:avLst/>
          </a:prstGeom>
        </p:spPr>
        <p:txBody>
          <a:bodyPr lIns="0" tIns="0" rIns="0" bIns="0" rtlCol="0" anchor="t">
            <a:spAutoFit/>
          </a:bodyPr>
          <a:lstStyle/>
          <a:p>
            <a:pPr marL="971547" lvl="1" indent="-485773" algn="just">
              <a:lnSpc>
                <a:spcPts val="6299"/>
              </a:lnSpc>
              <a:buFont typeface="Arial"/>
              <a:buChar char="•"/>
            </a:pPr>
            <a:r>
              <a:rPr lang="en-US" sz="4499">
                <a:solidFill>
                  <a:srgbClr val="644834"/>
                </a:solidFill>
                <a:latin typeface="Roboto Condensed"/>
                <a:ea typeface="Roboto Condensed"/>
                <a:cs typeface="Roboto Condensed"/>
                <a:sym typeface="Roboto Condensed"/>
              </a:rPr>
              <a:t>Cả người nói và người nghe đều chuẩn bị ý kiến cá nhân về vấn đề mà bài tập nêu lên.</a:t>
            </a:r>
          </a:p>
          <a:p>
            <a:pPr marL="971547" lvl="1" indent="-485773" algn="just">
              <a:lnSpc>
                <a:spcPts val="6299"/>
              </a:lnSpc>
              <a:buFont typeface="Arial"/>
              <a:buChar char="•"/>
            </a:pPr>
            <a:r>
              <a:rPr lang="en-US" sz="4499">
                <a:solidFill>
                  <a:srgbClr val="644834"/>
                </a:solidFill>
                <a:latin typeface="Roboto Condensed"/>
                <a:ea typeface="Roboto Condensed"/>
                <a:cs typeface="Roboto Condensed"/>
                <a:sym typeface="Roboto Condensed"/>
              </a:rPr>
              <a:t>Yêu cầu về cách nghe: chú ý cách nghe và ghi chép đã giới thiệu phần trên.</a:t>
            </a:r>
          </a:p>
          <a:p>
            <a:pPr algn="just">
              <a:lnSpc>
                <a:spcPts val="6299"/>
              </a:lnSpc>
            </a:pPr>
            <a:endParaRPr lang="en-US" sz="4499">
              <a:solidFill>
                <a:srgbClr val="644834"/>
              </a:solidFill>
              <a:latin typeface="Roboto Condensed"/>
              <a:ea typeface="Roboto Condensed"/>
              <a:cs typeface="Roboto Condensed"/>
              <a:sym typeface="Roboto Condensed"/>
            </a:endParaRPr>
          </a:p>
          <a:p>
            <a:pPr algn="just">
              <a:lnSpc>
                <a:spcPts val="6299"/>
              </a:lnSpc>
              <a:spcBef>
                <a:spcPct val="0"/>
              </a:spcBef>
            </a:pPr>
            <a:endParaRPr lang="en-US" sz="4499">
              <a:solidFill>
                <a:srgbClr val="644834"/>
              </a:solidFill>
              <a:latin typeface="Roboto Condensed"/>
              <a:ea typeface="Roboto Condensed"/>
              <a:cs typeface="Roboto Condensed"/>
              <a:sym typeface="Roboto Condensed"/>
            </a:endParaRPr>
          </a:p>
        </p:txBody>
      </p:sp>
      <p:sp>
        <p:nvSpPr>
          <p:cNvPr id="16" name="TextBox 16"/>
          <p:cNvSpPr txBox="1"/>
          <p:nvPr/>
        </p:nvSpPr>
        <p:spPr>
          <a:xfrm>
            <a:off x="2786642" y="1929774"/>
            <a:ext cx="3829645" cy="1177927"/>
          </a:xfrm>
          <a:prstGeom prst="rect">
            <a:avLst/>
          </a:prstGeom>
        </p:spPr>
        <p:txBody>
          <a:bodyPr lIns="0" tIns="0" rIns="0" bIns="0" rtlCol="0" anchor="t">
            <a:spAutoFit/>
          </a:bodyPr>
          <a:lstStyle/>
          <a:p>
            <a:pPr marL="1403334" lvl="1" indent="-701667" algn="ctr">
              <a:lnSpc>
                <a:spcPts val="9099"/>
              </a:lnSpc>
              <a:spcBef>
                <a:spcPct val="0"/>
              </a:spcBef>
              <a:buAutoNum type="arabicPeriod"/>
            </a:pPr>
            <a:r>
              <a:rPr lang="en-US" sz="6499">
                <a:solidFill>
                  <a:srgbClr val="BE7250"/>
                </a:solidFill>
                <a:latin typeface="#9Slide07 Marbelia Regular"/>
                <a:ea typeface="#9Slide07 Marbelia Regular"/>
                <a:cs typeface="#9Slide07 Marbelia Regular"/>
                <a:sym typeface="#9Slide07 Marbelia Regular"/>
              </a:rPr>
              <a:t>Chuẩn bị</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wipe(down)">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wipe(down)">
                                      <p:cBhvr>
                                        <p:cTn id="18"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FDE"/>
        </a:solidFill>
        <a:effectLst/>
      </p:bgPr>
    </p:bg>
    <p:spTree>
      <p:nvGrpSpPr>
        <p:cNvPr id="1" name=""/>
        <p:cNvGrpSpPr/>
        <p:nvPr/>
      </p:nvGrpSpPr>
      <p:grpSpPr>
        <a:xfrm>
          <a:off x="0" y="0"/>
          <a:ext cx="0" cy="0"/>
          <a:chOff x="0" y="0"/>
          <a:chExt cx="0" cy="0"/>
        </a:xfrm>
      </p:grpSpPr>
      <p:sp>
        <p:nvSpPr>
          <p:cNvPr id="2" name="Freeform 2"/>
          <p:cNvSpPr/>
          <p:nvPr/>
        </p:nvSpPr>
        <p:spPr>
          <a:xfrm>
            <a:off x="5491231" y="262580"/>
            <a:ext cx="8258279" cy="2612619"/>
          </a:xfrm>
          <a:custGeom>
            <a:avLst/>
            <a:gdLst/>
            <a:ahLst/>
            <a:cxnLst/>
            <a:rect l="l" t="t" r="r" b="b"/>
            <a:pathLst>
              <a:path w="8258279" h="2612619">
                <a:moveTo>
                  <a:pt x="0" y="0"/>
                </a:moveTo>
                <a:lnTo>
                  <a:pt x="8258279" y="0"/>
                </a:lnTo>
                <a:lnTo>
                  <a:pt x="8258279" y="2612619"/>
                </a:lnTo>
                <a:lnTo>
                  <a:pt x="0" y="26126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944868" y="1028700"/>
            <a:ext cx="1092726" cy="1879959"/>
          </a:xfrm>
          <a:custGeom>
            <a:avLst/>
            <a:gdLst/>
            <a:ahLst/>
            <a:cxnLst/>
            <a:rect l="l" t="t" r="r" b="b"/>
            <a:pathLst>
              <a:path w="1092726" h="1879959">
                <a:moveTo>
                  <a:pt x="0" y="0"/>
                </a:moveTo>
                <a:lnTo>
                  <a:pt x="1092726" y="0"/>
                </a:lnTo>
                <a:lnTo>
                  <a:pt x="1092726" y="1879959"/>
                </a:lnTo>
                <a:lnTo>
                  <a:pt x="0" y="1879959"/>
                </a:lnTo>
                <a:lnTo>
                  <a:pt x="0" y="0"/>
                </a:lnTo>
                <a:close/>
              </a:path>
            </a:pathLst>
          </a:custGeom>
          <a:blipFill>
            <a:blip r:embed="rId4"/>
            <a:stretch>
              <a:fillRect/>
            </a:stretch>
          </a:blipFill>
        </p:spPr>
        <p:txBody>
          <a:bodyPr/>
          <a:lstStyle/>
          <a:p>
            <a:endParaRPr lang="en-US"/>
          </a:p>
        </p:txBody>
      </p:sp>
      <p:sp>
        <p:nvSpPr>
          <p:cNvPr id="4" name="Freeform 4"/>
          <p:cNvSpPr/>
          <p:nvPr/>
        </p:nvSpPr>
        <p:spPr>
          <a:xfrm>
            <a:off x="5423848" y="9089136"/>
            <a:ext cx="7315200" cy="1197864"/>
          </a:xfrm>
          <a:custGeom>
            <a:avLst/>
            <a:gdLst/>
            <a:ahLst/>
            <a:cxnLst/>
            <a:rect l="l" t="t" r="r" b="b"/>
            <a:pathLst>
              <a:path w="7315200" h="1197864">
                <a:moveTo>
                  <a:pt x="0" y="0"/>
                </a:moveTo>
                <a:lnTo>
                  <a:pt x="7315200" y="0"/>
                </a:lnTo>
                <a:lnTo>
                  <a:pt x="7315200" y="1197864"/>
                </a:lnTo>
                <a:lnTo>
                  <a:pt x="0" y="11978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33977" y="0"/>
            <a:ext cx="18288000" cy="8961120"/>
          </a:xfrm>
          <a:custGeom>
            <a:avLst/>
            <a:gdLst/>
            <a:ahLst/>
            <a:cxnLst/>
            <a:rect l="l" t="t" r="r" b="b"/>
            <a:pathLst>
              <a:path w="18288000" h="8961120">
                <a:moveTo>
                  <a:pt x="0" y="0"/>
                </a:moveTo>
                <a:lnTo>
                  <a:pt x="18288000" y="0"/>
                </a:lnTo>
                <a:lnTo>
                  <a:pt x="18288000" y="8961120"/>
                </a:lnTo>
                <a:lnTo>
                  <a:pt x="0" y="8961120"/>
                </a:lnTo>
                <a:lnTo>
                  <a:pt x="0" y="0"/>
                </a:lnTo>
                <a:close/>
              </a:path>
            </a:pathLst>
          </a:custGeom>
          <a:blipFill>
            <a:blip r:embed="rId7"/>
            <a:stretch>
              <a:fillRect/>
            </a:stretch>
          </a:blipFill>
        </p:spPr>
        <p:txBody>
          <a:bodyPr/>
          <a:lstStyle/>
          <a:p>
            <a:endParaRPr lang="en-US"/>
          </a:p>
        </p:txBody>
      </p:sp>
      <p:sp>
        <p:nvSpPr>
          <p:cNvPr id="6" name="Freeform 6"/>
          <p:cNvSpPr/>
          <p:nvPr/>
        </p:nvSpPr>
        <p:spPr>
          <a:xfrm>
            <a:off x="3414916" y="3044952"/>
            <a:ext cx="11778859" cy="6213348"/>
          </a:xfrm>
          <a:custGeom>
            <a:avLst/>
            <a:gdLst/>
            <a:ahLst/>
            <a:cxnLst/>
            <a:rect l="l" t="t" r="r" b="b"/>
            <a:pathLst>
              <a:path w="11778859" h="6213348">
                <a:moveTo>
                  <a:pt x="0" y="0"/>
                </a:moveTo>
                <a:lnTo>
                  <a:pt x="11778858" y="0"/>
                </a:lnTo>
                <a:lnTo>
                  <a:pt x="11778858" y="6213348"/>
                </a:lnTo>
                <a:lnTo>
                  <a:pt x="0" y="62133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4674268" y="3516048"/>
            <a:ext cx="8871509" cy="4918075"/>
          </a:xfrm>
          <a:prstGeom prst="rect">
            <a:avLst/>
          </a:prstGeom>
        </p:spPr>
        <p:txBody>
          <a:bodyPr lIns="0" tIns="0" rIns="0" bIns="0" rtlCol="0" anchor="t">
            <a:spAutoFit/>
          </a:bodyPr>
          <a:lstStyle/>
          <a:p>
            <a:pPr algn="just">
              <a:lnSpc>
                <a:spcPts val="5600"/>
              </a:lnSpc>
              <a:spcBef>
                <a:spcPct val="0"/>
              </a:spcBef>
            </a:pPr>
            <a:r>
              <a:rPr lang="en-US" sz="4000">
                <a:solidFill>
                  <a:srgbClr val="644834"/>
                </a:solidFill>
                <a:latin typeface="Roboto Condensed"/>
                <a:ea typeface="Roboto Condensed"/>
                <a:cs typeface="Roboto Condensed"/>
                <a:sym typeface="Roboto Condensed"/>
              </a:rPr>
              <a:t>Bút sẽ được chuyền ngẫu nhiên theo tín hiệu của 1 bản nhạc, nhạc dừng ở đâu bút đang ở vị trí của bạn nào là bạn đó sẽ nêu tên một bài thơ tám chữ. Cứ thế tiếp tục cho tới khi bản nhạc kết thúc. Bạn nào chiến thắng sẽ nhận được một tích điểm từ gv, bạn nào thua sẽ thực hiện một thử thách.</a:t>
            </a:r>
          </a:p>
        </p:txBody>
      </p:sp>
      <p:sp>
        <p:nvSpPr>
          <p:cNvPr id="8" name="Freeform 8"/>
          <p:cNvSpPr/>
          <p:nvPr/>
        </p:nvSpPr>
        <p:spPr>
          <a:xfrm>
            <a:off x="13184689" y="5877594"/>
            <a:ext cx="3042207" cy="3211542"/>
          </a:xfrm>
          <a:custGeom>
            <a:avLst/>
            <a:gdLst/>
            <a:ahLst/>
            <a:cxnLst/>
            <a:rect l="l" t="t" r="r" b="b"/>
            <a:pathLst>
              <a:path w="3042207" h="3211542">
                <a:moveTo>
                  <a:pt x="0" y="0"/>
                </a:moveTo>
                <a:lnTo>
                  <a:pt x="3042206" y="0"/>
                </a:lnTo>
                <a:lnTo>
                  <a:pt x="3042206" y="3211542"/>
                </a:lnTo>
                <a:lnTo>
                  <a:pt x="0" y="3211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TextBox 9"/>
          <p:cNvSpPr txBox="1"/>
          <p:nvPr/>
        </p:nvSpPr>
        <p:spPr>
          <a:xfrm>
            <a:off x="1635885" y="923925"/>
            <a:ext cx="15968971" cy="863599"/>
          </a:xfrm>
          <a:prstGeom prst="rect">
            <a:avLst/>
          </a:prstGeom>
        </p:spPr>
        <p:txBody>
          <a:bodyPr lIns="0" tIns="0" rIns="0" bIns="0" rtlCol="0" anchor="t">
            <a:spAutoFit/>
          </a:bodyPr>
          <a:lstStyle/>
          <a:p>
            <a:pPr algn="ctr">
              <a:lnSpc>
                <a:spcPts val="7000"/>
              </a:lnSpc>
            </a:pPr>
            <a:r>
              <a:rPr lang="en-US" sz="5000">
                <a:solidFill>
                  <a:srgbClr val="EDDED0"/>
                </a:solidFill>
                <a:latin typeface="#9Slide07 SVNBlade Runner"/>
                <a:ea typeface="#9Slide07 SVNBlade Runner"/>
                <a:cs typeface="#9Slide07 SVNBlade Runner"/>
                <a:sym typeface="#9Slide07 SVNBlade Runner"/>
              </a:rPr>
              <a:t>Bản tin thơ ca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96422" y="2361025"/>
            <a:ext cx="8834815" cy="7141195"/>
            <a:chOff x="0" y="0"/>
            <a:chExt cx="2326865" cy="1880809"/>
          </a:xfrm>
        </p:grpSpPr>
        <p:sp>
          <p:nvSpPr>
            <p:cNvPr id="7" name="Freeform 7"/>
            <p:cNvSpPr/>
            <p:nvPr/>
          </p:nvSpPr>
          <p:spPr>
            <a:xfrm>
              <a:off x="0" y="0"/>
              <a:ext cx="2326865" cy="1880808"/>
            </a:xfrm>
            <a:custGeom>
              <a:avLst/>
              <a:gdLst/>
              <a:ahLst/>
              <a:cxnLst/>
              <a:rect l="l" t="t" r="r" b="b"/>
              <a:pathLst>
                <a:path w="2326865" h="1880808">
                  <a:moveTo>
                    <a:pt x="0" y="0"/>
                  </a:moveTo>
                  <a:lnTo>
                    <a:pt x="2326865" y="0"/>
                  </a:lnTo>
                  <a:lnTo>
                    <a:pt x="2326865" y="1880808"/>
                  </a:lnTo>
                  <a:lnTo>
                    <a:pt x="0" y="1880808"/>
                  </a:lnTo>
                  <a:close/>
                </a:path>
              </a:pathLst>
            </a:custGeom>
            <a:solidFill>
              <a:srgbClr val="FEF9DD"/>
            </a:solidFill>
            <a:ln cap="sq">
              <a:noFill/>
              <a:prstDash val="dash"/>
              <a:miter/>
            </a:ln>
          </p:spPr>
          <p:txBody>
            <a:bodyPr/>
            <a:lstStyle/>
            <a:p>
              <a:endParaRPr lang="en-US"/>
            </a:p>
          </p:txBody>
        </p:sp>
        <p:sp>
          <p:nvSpPr>
            <p:cNvPr id="8" name="TextBox 8"/>
            <p:cNvSpPr txBox="1"/>
            <p:nvPr/>
          </p:nvSpPr>
          <p:spPr>
            <a:xfrm>
              <a:off x="0" y="-38100"/>
              <a:ext cx="2326865" cy="1918909"/>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4"/>
          <p:cNvSpPr txBox="1"/>
          <p:nvPr/>
        </p:nvSpPr>
        <p:spPr>
          <a:xfrm>
            <a:off x="2607493" y="560800"/>
            <a:ext cx="13073013" cy="676275"/>
          </a:xfrm>
          <a:prstGeom prst="rect">
            <a:avLst/>
          </a:prstGeom>
        </p:spPr>
        <p:txBody>
          <a:bodyPr lIns="0" tIns="0" rIns="0" bIns="0" rtlCol="0" anchor="t">
            <a:spAutoFit/>
          </a:bodyPr>
          <a:lstStyle/>
          <a:p>
            <a:pPr algn="just">
              <a:lnSpc>
                <a:spcPts val="5399"/>
              </a:lnSpc>
            </a:pPr>
            <a:r>
              <a:rPr lang="en-US" sz="4499" b="1" spc="224">
                <a:solidFill>
                  <a:srgbClr val="78292A"/>
                </a:solidFill>
                <a:latin typeface="Fraunces Bold"/>
                <a:ea typeface="Fraunces Bold"/>
                <a:cs typeface="Fraunces Bold"/>
                <a:sym typeface="Fraunces Bold"/>
              </a:rPr>
              <a:t>II. CHUẨN BỊ BÀI NÓI</a:t>
            </a:r>
          </a:p>
        </p:txBody>
      </p:sp>
      <p:sp>
        <p:nvSpPr>
          <p:cNvPr id="15" name="TextBox 15"/>
          <p:cNvSpPr txBox="1"/>
          <p:nvPr/>
        </p:nvSpPr>
        <p:spPr>
          <a:xfrm>
            <a:off x="1482230" y="3027632"/>
            <a:ext cx="8443048" cy="6188075"/>
          </a:xfrm>
          <a:prstGeom prst="rect">
            <a:avLst/>
          </a:prstGeom>
        </p:spPr>
        <p:txBody>
          <a:bodyPr lIns="0" tIns="0" rIns="0" bIns="0" rtlCol="0" anchor="t">
            <a:spAutoFit/>
          </a:bodyPr>
          <a:lstStyle/>
          <a:p>
            <a:pPr marL="755651" lvl="1" indent="-377825" algn="just">
              <a:lnSpc>
                <a:spcPts val="4900"/>
              </a:lnSpc>
              <a:buFont typeface="Arial"/>
              <a:buChar char="•"/>
            </a:pPr>
            <a:r>
              <a:rPr lang="en-US" sz="3500">
                <a:solidFill>
                  <a:srgbClr val="644834"/>
                </a:solidFill>
                <a:latin typeface="Roboto Condensed"/>
                <a:ea typeface="Roboto Condensed"/>
                <a:cs typeface="Roboto Condensed"/>
                <a:sym typeface="Roboto Condensed"/>
              </a:rPr>
              <a:t>Người nói sẽ tìm ý và lập dàn ý cho bài trình bày bằng cách trả lời một số câu hỏi sau:</a:t>
            </a:r>
          </a:p>
          <a:p>
            <a:pPr marL="755651" lvl="1" indent="-377825" algn="just">
              <a:lnSpc>
                <a:spcPts val="4900"/>
              </a:lnSpc>
              <a:buFont typeface="Arial"/>
              <a:buChar char="•"/>
            </a:pPr>
            <a:r>
              <a:rPr lang="en-US" sz="3500">
                <a:solidFill>
                  <a:srgbClr val="644834"/>
                </a:solidFill>
                <a:latin typeface="Roboto Condensed"/>
                <a:ea typeface="Roboto Condensed"/>
                <a:cs typeface="Roboto Condensed"/>
                <a:sym typeface="Roboto Condensed"/>
              </a:rPr>
              <a:t>Những hình ảnh đẹp, bay bổng trong bài thơ Quê Hương là những hình ảnh nào? Những hình ảnh ấy có tác dụng gì?</a:t>
            </a:r>
          </a:p>
          <a:p>
            <a:pPr marL="755651" lvl="1" indent="-377825" algn="just">
              <a:lnSpc>
                <a:spcPts val="4900"/>
              </a:lnSpc>
              <a:spcBef>
                <a:spcPct val="0"/>
              </a:spcBef>
              <a:buFont typeface="Arial"/>
              <a:buChar char="•"/>
            </a:pPr>
            <a:r>
              <a:rPr lang="en-US" sz="3500">
                <a:solidFill>
                  <a:srgbClr val="644834"/>
                </a:solidFill>
                <a:latin typeface="Roboto Condensed"/>
                <a:ea typeface="Roboto Condensed"/>
                <a:cs typeface="Roboto Condensed"/>
                <a:sym typeface="Roboto Condensed"/>
              </a:rPr>
              <a:t>Nhà thơ sử dụng biện pháp nhân hóa một cách độc đáo như thế nào? Vì sao biện pháp ấy có thể thổi linh hồn vào sự vật, khiến cho sự vật có một vẻ đẹp và ý nghĩa bất ngờ? (đã lập dàn ý tại bài viết)</a:t>
            </a:r>
          </a:p>
        </p:txBody>
      </p:sp>
      <p:sp>
        <p:nvSpPr>
          <p:cNvPr id="16" name="TextBox 16"/>
          <p:cNvSpPr txBox="1"/>
          <p:nvPr/>
        </p:nvSpPr>
        <p:spPr>
          <a:xfrm>
            <a:off x="5703754" y="1158333"/>
            <a:ext cx="5419229" cy="1078866"/>
          </a:xfrm>
          <a:prstGeom prst="rect">
            <a:avLst/>
          </a:prstGeom>
        </p:spPr>
        <p:txBody>
          <a:bodyPr lIns="0" tIns="0" rIns="0" bIns="0" rtlCol="0" anchor="t">
            <a:spAutoFit/>
          </a:bodyPr>
          <a:lstStyle/>
          <a:p>
            <a:pPr algn="ctr">
              <a:lnSpc>
                <a:spcPts val="8259"/>
              </a:lnSpc>
              <a:spcBef>
                <a:spcPct val="0"/>
              </a:spcBef>
            </a:pPr>
            <a:r>
              <a:rPr lang="en-US" sz="5899">
                <a:solidFill>
                  <a:srgbClr val="BE7250"/>
                </a:solidFill>
                <a:latin typeface="#9Slide07 Marbelia Regular"/>
                <a:ea typeface="#9Slide07 Marbelia Regular"/>
                <a:cs typeface="#9Slide07 Marbelia Regular"/>
                <a:sym typeface="#9Slide07 Marbelia Regular"/>
              </a:rPr>
              <a:t>2. Tìm ý và lập dàn ý</a:t>
            </a:r>
          </a:p>
        </p:txBody>
      </p:sp>
      <p:grpSp>
        <p:nvGrpSpPr>
          <p:cNvPr id="17" name="Group 17"/>
          <p:cNvGrpSpPr/>
          <p:nvPr/>
        </p:nvGrpSpPr>
        <p:grpSpPr>
          <a:xfrm>
            <a:off x="10969008" y="2361025"/>
            <a:ext cx="6290292" cy="5496555"/>
            <a:chOff x="0" y="0"/>
            <a:chExt cx="1656703" cy="1447652"/>
          </a:xfrm>
        </p:grpSpPr>
        <p:sp>
          <p:nvSpPr>
            <p:cNvPr id="18" name="Freeform 18"/>
            <p:cNvSpPr/>
            <p:nvPr/>
          </p:nvSpPr>
          <p:spPr>
            <a:xfrm>
              <a:off x="0" y="0"/>
              <a:ext cx="1656703" cy="1447652"/>
            </a:xfrm>
            <a:custGeom>
              <a:avLst/>
              <a:gdLst/>
              <a:ahLst/>
              <a:cxnLst/>
              <a:rect l="l" t="t" r="r" b="b"/>
              <a:pathLst>
                <a:path w="1656703" h="1447652">
                  <a:moveTo>
                    <a:pt x="0" y="0"/>
                  </a:moveTo>
                  <a:lnTo>
                    <a:pt x="1656703" y="0"/>
                  </a:lnTo>
                  <a:lnTo>
                    <a:pt x="1656703" y="1447652"/>
                  </a:lnTo>
                  <a:lnTo>
                    <a:pt x="0" y="1447652"/>
                  </a:lnTo>
                  <a:close/>
                </a:path>
              </a:pathLst>
            </a:custGeom>
            <a:solidFill>
              <a:srgbClr val="FEF9DD"/>
            </a:solidFill>
            <a:ln cap="sq">
              <a:noFill/>
              <a:prstDash val="dash"/>
              <a:miter/>
            </a:ln>
          </p:spPr>
          <p:txBody>
            <a:bodyPr/>
            <a:lstStyle/>
            <a:p>
              <a:endParaRPr lang="en-US"/>
            </a:p>
          </p:txBody>
        </p:sp>
        <p:sp>
          <p:nvSpPr>
            <p:cNvPr id="19" name="TextBox 19"/>
            <p:cNvSpPr txBox="1"/>
            <p:nvPr/>
          </p:nvSpPr>
          <p:spPr>
            <a:xfrm>
              <a:off x="0" y="-38100"/>
              <a:ext cx="1656703" cy="1485752"/>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4118726" y="2275300"/>
            <a:ext cx="3790206" cy="615950"/>
          </a:xfrm>
          <a:prstGeom prst="rect">
            <a:avLst/>
          </a:prstGeom>
        </p:spPr>
        <p:txBody>
          <a:bodyPr lIns="0" tIns="0" rIns="0" bIns="0" rtlCol="0" anchor="t">
            <a:spAutoFit/>
          </a:bodyPr>
          <a:lstStyle/>
          <a:p>
            <a:pPr algn="ctr">
              <a:lnSpc>
                <a:spcPts val="4900"/>
              </a:lnSpc>
              <a:spcBef>
                <a:spcPct val="0"/>
              </a:spcBef>
            </a:pPr>
            <a:r>
              <a:rPr lang="en-US" sz="3500" b="1">
                <a:solidFill>
                  <a:srgbClr val="644834"/>
                </a:solidFill>
                <a:latin typeface="Roboto Condensed Bold"/>
                <a:ea typeface="Roboto Condensed Bold"/>
                <a:cs typeface="Roboto Condensed Bold"/>
                <a:sym typeface="Roboto Condensed Bold"/>
              </a:rPr>
              <a:t>NGƯỜI NÓI</a:t>
            </a:r>
          </a:p>
        </p:txBody>
      </p:sp>
      <p:sp>
        <p:nvSpPr>
          <p:cNvPr id="21" name="TextBox 21"/>
          <p:cNvSpPr txBox="1"/>
          <p:nvPr/>
        </p:nvSpPr>
        <p:spPr>
          <a:xfrm>
            <a:off x="12219051" y="2313400"/>
            <a:ext cx="3790206" cy="615950"/>
          </a:xfrm>
          <a:prstGeom prst="rect">
            <a:avLst/>
          </a:prstGeom>
        </p:spPr>
        <p:txBody>
          <a:bodyPr lIns="0" tIns="0" rIns="0" bIns="0" rtlCol="0" anchor="t">
            <a:spAutoFit/>
          </a:bodyPr>
          <a:lstStyle/>
          <a:p>
            <a:pPr algn="ctr">
              <a:lnSpc>
                <a:spcPts val="4900"/>
              </a:lnSpc>
              <a:spcBef>
                <a:spcPct val="0"/>
              </a:spcBef>
            </a:pPr>
            <a:r>
              <a:rPr lang="en-US" sz="3500" b="1">
                <a:solidFill>
                  <a:srgbClr val="644834"/>
                </a:solidFill>
                <a:latin typeface="Roboto Condensed Bold"/>
                <a:ea typeface="Roboto Condensed Bold"/>
                <a:cs typeface="Roboto Condensed Bold"/>
                <a:sym typeface="Roboto Condensed Bold"/>
              </a:rPr>
              <a:t>NGƯỜI NGHE</a:t>
            </a:r>
          </a:p>
        </p:txBody>
      </p:sp>
      <p:sp>
        <p:nvSpPr>
          <p:cNvPr id="22" name="TextBox 22"/>
          <p:cNvSpPr txBox="1"/>
          <p:nvPr/>
        </p:nvSpPr>
        <p:spPr>
          <a:xfrm>
            <a:off x="11361845" y="3503853"/>
            <a:ext cx="5504618" cy="3711575"/>
          </a:xfrm>
          <a:prstGeom prst="rect">
            <a:avLst/>
          </a:prstGeom>
        </p:spPr>
        <p:txBody>
          <a:bodyPr lIns="0" tIns="0" rIns="0" bIns="0" rtlCol="0" anchor="t">
            <a:spAutoFit/>
          </a:bodyPr>
          <a:lstStyle/>
          <a:p>
            <a:pPr marL="755651" lvl="1" indent="-377825" algn="just">
              <a:lnSpc>
                <a:spcPts val="4900"/>
              </a:lnSpc>
              <a:buFont typeface="Arial"/>
              <a:buChar char="•"/>
            </a:pPr>
            <a:r>
              <a:rPr lang="en-US" sz="3500">
                <a:solidFill>
                  <a:srgbClr val="644834"/>
                </a:solidFill>
                <a:latin typeface="Roboto Condensed"/>
                <a:ea typeface="Roboto Condensed"/>
                <a:cs typeface="Roboto Condensed"/>
                <a:sym typeface="Roboto Condensed"/>
              </a:rPr>
              <a:t>Ý kiến, lí lẽ, bằng chứng của người nói có thuyết phục không?</a:t>
            </a:r>
          </a:p>
          <a:p>
            <a:pPr marL="755651" lvl="1" indent="-377825" algn="just">
              <a:lnSpc>
                <a:spcPts val="4900"/>
              </a:lnSpc>
              <a:buFont typeface="Arial"/>
              <a:buChar char="•"/>
            </a:pPr>
            <a:r>
              <a:rPr lang="en-US" sz="3500">
                <a:solidFill>
                  <a:srgbClr val="644834"/>
                </a:solidFill>
                <a:latin typeface="Roboto Condensed"/>
                <a:ea typeface="Roboto Condensed"/>
                <a:cs typeface="Roboto Condensed"/>
                <a:sym typeface="Roboto Condensed"/>
              </a:rPr>
              <a:t>Cần bổ sung, chỉnh sửa như thế nào cho đúng và có sức thuyết phục hơn?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163895" y="2120274"/>
            <a:ext cx="13960211" cy="6845157"/>
            <a:chOff x="0" y="0"/>
            <a:chExt cx="3676763" cy="1802840"/>
          </a:xfrm>
        </p:grpSpPr>
        <p:sp>
          <p:nvSpPr>
            <p:cNvPr id="7" name="Freeform 7"/>
            <p:cNvSpPr/>
            <p:nvPr/>
          </p:nvSpPr>
          <p:spPr>
            <a:xfrm>
              <a:off x="0" y="0"/>
              <a:ext cx="3676763" cy="1802840"/>
            </a:xfrm>
            <a:custGeom>
              <a:avLst/>
              <a:gdLst/>
              <a:ahLst/>
              <a:cxnLst/>
              <a:rect l="l" t="t" r="r" b="b"/>
              <a:pathLst>
                <a:path w="3676763" h="1802840">
                  <a:moveTo>
                    <a:pt x="0" y="0"/>
                  </a:moveTo>
                  <a:lnTo>
                    <a:pt x="3676763" y="0"/>
                  </a:lnTo>
                  <a:lnTo>
                    <a:pt x="3676763" y="1802840"/>
                  </a:lnTo>
                  <a:lnTo>
                    <a:pt x="0" y="1802840"/>
                  </a:lnTo>
                  <a:close/>
                </a:path>
              </a:pathLst>
            </a:custGeom>
            <a:solidFill>
              <a:srgbClr val="FEF9DD"/>
            </a:solidFill>
            <a:ln cap="sq">
              <a:noFill/>
              <a:prstDash val="dash"/>
              <a:miter/>
            </a:ln>
          </p:spPr>
          <p:txBody>
            <a:bodyPr/>
            <a:lstStyle/>
            <a:p>
              <a:endParaRPr lang="en-US"/>
            </a:p>
          </p:txBody>
        </p:sp>
        <p:sp>
          <p:nvSpPr>
            <p:cNvPr id="8" name="TextBox 8"/>
            <p:cNvSpPr txBox="1"/>
            <p:nvPr/>
          </p:nvSpPr>
          <p:spPr>
            <a:xfrm>
              <a:off x="0" y="-38100"/>
              <a:ext cx="3676763" cy="184094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4"/>
          <p:cNvSpPr txBox="1"/>
          <p:nvPr/>
        </p:nvSpPr>
        <p:spPr>
          <a:xfrm>
            <a:off x="2607493" y="570325"/>
            <a:ext cx="13073013" cy="59055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II. CHUẨN BỊ BÀI NÓI</a:t>
            </a:r>
          </a:p>
        </p:txBody>
      </p:sp>
      <p:sp>
        <p:nvSpPr>
          <p:cNvPr id="15" name="TextBox 15"/>
          <p:cNvSpPr txBox="1"/>
          <p:nvPr/>
        </p:nvSpPr>
        <p:spPr>
          <a:xfrm>
            <a:off x="2517264" y="2345628"/>
            <a:ext cx="13073013" cy="6318250"/>
          </a:xfrm>
          <a:prstGeom prst="rect">
            <a:avLst/>
          </a:prstGeom>
        </p:spPr>
        <p:txBody>
          <a:bodyPr lIns="0" tIns="0" rIns="0" bIns="0" rtlCol="0" anchor="t">
            <a:spAutoFit/>
          </a:bodyPr>
          <a:lstStyle/>
          <a:p>
            <a:pPr algn="just">
              <a:lnSpc>
                <a:spcPts val="5599"/>
              </a:lnSpc>
            </a:pPr>
            <a:r>
              <a:rPr lang="en-US" sz="3999" b="1">
                <a:solidFill>
                  <a:srgbClr val="644834"/>
                </a:solidFill>
                <a:latin typeface="Roboto Condensed Bold"/>
                <a:ea typeface="Roboto Condensed Bold"/>
                <a:cs typeface="Roboto Condensed Bold"/>
                <a:sym typeface="Roboto Condensed Bold"/>
              </a:rPr>
              <a:t>- Mở đầu</a:t>
            </a:r>
            <a:r>
              <a:rPr lang="en-US" sz="3999">
                <a:solidFill>
                  <a:srgbClr val="644834"/>
                </a:solidFill>
                <a:latin typeface="Roboto Condensed"/>
                <a:ea typeface="Roboto Condensed"/>
                <a:cs typeface="Roboto Condensed"/>
                <a:sym typeface="Roboto Condensed"/>
              </a:rPr>
              <a:t>: nêu lại ý kiến đã nghe về bài thơ.</a:t>
            </a:r>
          </a:p>
          <a:p>
            <a:pPr algn="just">
              <a:lnSpc>
                <a:spcPts val="5599"/>
              </a:lnSpc>
            </a:pPr>
            <a:r>
              <a:rPr lang="en-US" sz="3999">
                <a:solidFill>
                  <a:srgbClr val="644834"/>
                </a:solidFill>
                <a:latin typeface="Roboto Condensed"/>
                <a:ea typeface="Roboto Condensed"/>
                <a:cs typeface="Roboto Condensed"/>
                <a:sym typeface="Roboto Condensed"/>
              </a:rPr>
              <a:t>- </a:t>
            </a:r>
            <a:r>
              <a:rPr lang="en-US" sz="3999" b="1">
                <a:solidFill>
                  <a:srgbClr val="644834"/>
                </a:solidFill>
                <a:latin typeface="Roboto Condensed Bold"/>
                <a:ea typeface="Roboto Condensed Bold"/>
                <a:cs typeface="Roboto Condensed Bold"/>
                <a:sym typeface="Roboto Condensed Bold"/>
              </a:rPr>
              <a:t>Nội dung chính:</a:t>
            </a:r>
          </a:p>
          <a:p>
            <a:pPr marL="863599" lvl="1" indent="-431800" algn="just">
              <a:lnSpc>
                <a:spcPts val="5599"/>
              </a:lnSpc>
              <a:buFont typeface="Arial"/>
              <a:buChar char="•"/>
            </a:pPr>
            <a:r>
              <a:rPr lang="en-US" sz="3999">
                <a:solidFill>
                  <a:srgbClr val="644834"/>
                </a:solidFill>
                <a:latin typeface="Roboto Condensed"/>
                <a:ea typeface="Roboto Condensed"/>
                <a:cs typeface="Roboto Condensed"/>
                <a:sym typeface="Roboto Condensed"/>
              </a:rPr>
              <a:t>Chỉ ra được tính đúng đắn, hợp lí của ý kiến và những bằng chứng cách thức để làm sáng tỏ ý kiến đã nghe.</a:t>
            </a:r>
          </a:p>
          <a:p>
            <a:pPr marL="863599" lvl="1" indent="-431800" algn="just">
              <a:lnSpc>
                <a:spcPts val="5599"/>
              </a:lnSpc>
              <a:buFont typeface="Arial"/>
              <a:buChar char="•"/>
            </a:pPr>
            <a:r>
              <a:rPr lang="en-US" sz="3999">
                <a:solidFill>
                  <a:srgbClr val="644834"/>
                </a:solidFill>
                <a:latin typeface="Roboto Condensed"/>
                <a:ea typeface="Roboto Condensed"/>
                <a:cs typeface="Roboto Condensed"/>
                <a:sym typeface="Roboto Condensed"/>
              </a:rPr>
              <a:t>Chỉ ra những điểm chưa chính xác, hợp lí, đầy đủ, của ý kiến và những bằng chứng, cách thức để làm sáng tỏ ý kiến đã nghe (nếu có) lí giải cụ thể.</a:t>
            </a:r>
          </a:p>
          <a:p>
            <a:pPr algn="just">
              <a:lnSpc>
                <a:spcPts val="5599"/>
              </a:lnSpc>
              <a:spcBef>
                <a:spcPct val="0"/>
              </a:spcBef>
            </a:pPr>
            <a:r>
              <a:rPr lang="en-US" sz="3999">
                <a:solidFill>
                  <a:srgbClr val="644834"/>
                </a:solidFill>
                <a:latin typeface="Roboto Condensed"/>
                <a:ea typeface="Roboto Condensed"/>
                <a:cs typeface="Roboto Condensed"/>
                <a:sym typeface="Roboto Condensed"/>
              </a:rPr>
              <a:t>- </a:t>
            </a:r>
            <a:r>
              <a:rPr lang="en-US" sz="3999" b="1">
                <a:solidFill>
                  <a:srgbClr val="644834"/>
                </a:solidFill>
                <a:latin typeface="Roboto Condensed Bold"/>
                <a:ea typeface="Roboto Condensed Bold"/>
                <a:cs typeface="Roboto Condensed Bold"/>
                <a:sym typeface="Roboto Condensed Bold"/>
              </a:rPr>
              <a:t>Kết thúc</a:t>
            </a:r>
            <a:r>
              <a:rPr lang="en-US" sz="3999">
                <a:solidFill>
                  <a:srgbClr val="644834"/>
                </a:solidFill>
                <a:latin typeface="Roboto Condensed"/>
                <a:ea typeface="Roboto Condensed"/>
                <a:cs typeface="Roboto Condensed"/>
                <a:sym typeface="Roboto Condensed"/>
              </a:rPr>
              <a:t>: Khẳng định lại tính thuyết phục của ý kiến đã nghe về bài thơ.</a:t>
            </a:r>
          </a:p>
        </p:txBody>
      </p:sp>
      <p:sp>
        <p:nvSpPr>
          <p:cNvPr id="16" name="TextBox 16"/>
          <p:cNvSpPr txBox="1"/>
          <p:nvPr/>
        </p:nvSpPr>
        <p:spPr>
          <a:xfrm>
            <a:off x="3304633" y="1248397"/>
            <a:ext cx="5419229" cy="1078866"/>
          </a:xfrm>
          <a:prstGeom prst="rect">
            <a:avLst/>
          </a:prstGeom>
        </p:spPr>
        <p:txBody>
          <a:bodyPr lIns="0" tIns="0" rIns="0" bIns="0" rtlCol="0" anchor="t">
            <a:spAutoFit/>
          </a:bodyPr>
          <a:lstStyle/>
          <a:p>
            <a:pPr algn="ctr">
              <a:lnSpc>
                <a:spcPts val="8259"/>
              </a:lnSpc>
              <a:spcBef>
                <a:spcPct val="0"/>
              </a:spcBef>
            </a:pPr>
            <a:r>
              <a:rPr lang="en-US" sz="5899">
                <a:solidFill>
                  <a:srgbClr val="BE7250"/>
                </a:solidFill>
                <a:latin typeface="#9Slide07 Marbelia Regular"/>
                <a:ea typeface="#9Slide07 Marbelia Regular"/>
                <a:cs typeface="#9Slide07 Marbelia Regular"/>
                <a:sym typeface="#9Slide07 Marbelia Regular"/>
              </a:rPr>
              <a:t>2. Tìm ý và lập dàn ý</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down)">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down)">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down)">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down)">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42824" y="0"/>
            <a:ext cx="2760088" cy="2361025"/>
          </a:xfrm>
          <a:custGeom>
            <a:avLst/>
            <a:gdLst/>
            <a:ahLst/>
            <a:cxnLst/>
            <a:rect l="l" t="t" r="r" b="b"/>
            <a:pathLst>
              <a:path w="2760088" h="2361025">
                <a:moveTo>
                  <a:pt x="0" y="0"/>
                </a:moveTo>
                <a:lnTo>
                  <a:pt x="2760088" y="0"/>
                </a:lnTo>
                <a:lnTo>
                  <a:pt x="2760088" y="2361025"/>
                </a:lnTo>
                <a:lnTo>
                  <a:pt x="0" y="23610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497200">
            <a:off x="14972713" y="8074104"/>
            <a:ext cx="3168667" cy="2264156"/>
          </a:xfrm>
          <a:custGeom>
            <a:avLst/>
            <a:gdLst/>
            <a:ahLst/>
            <a:cxnLst/>
            <a:rect l="l" t="t" r="r" b="b"/>
            <a:pathLst>
              <a:path w="3168667" h="2264156">
                <a:moveTo>
                  <a:pt x="0" y="0"/>
                </a:moveTo>
                <a:lnTo>
                  <a:pt x="3168667" y="0"/>
                </a:lnTo>
                <a:lnTo>
                  <a:pt x="3168667" y="2264156"/>
                </a:lnTo>
                <a:lnTo>
                  <a:pt x="0" y="22641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2607493" y="570325"/>
            <a:ext cx="13073013" cy="59055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II. CHUẨN BỊ BÀI NÓI</a:t>
            </a:r>
          </a:p>
        </p:txBody>
      </p:sp>
      <p:graphicFrame>
        <p:nvGraphicFramePr>
          <p:cNvPr id="12" name="Table 12"/>
          <p:cNvGraphicFramePr>
            <a:graphicFrameLocks noGrp="1"/>
          </p:cNvGraphicFramePr>
          <p:nvPr/>
        </p:nvGraphicFramePr>
        <p:xfrm>
          <a:off x="0" y="55740"/>
          <a:ext cx="18288001" cy="10258428"/>
        </p:xfrm>
        <a:graphic>
          <a:graphicData uri="http://schemas.openxmlformats.org/drawingml/2006/table">
            <a:tbl>
              <a:tblPr/>
              <a:tblGrid>
                <a:gridCol w="12095716">
                  <a:extLst>
                    <a:ext uri="{9D8B030D-6E8A-4147-A177-3AD203B41FA5}">
                      <a16:colId xmlns:a16="http://schemas.microsoft.com/office/drawing/2014/main" val="20000"/>
                    </a:ext>
                  </a:extLst>
                </a:gridCol>
                <a:gridCol w="1295603">
                  <a:extLst>
                    <a:ext uri="{9D8B030D-6E8A-4147-A177-3AD203B41FA5}">
                      <a16:colId xmlns:a16="http://schemas.microsoft.com/office/drawing/2014/main" val="20001"/>
                    </a:ext>
                  </a:extLst>
                </a:gridCol>
                <a:gridCol w="1295603">
                  <a:extLst>
                    <a:ext uri="{9D8B030D-6E8A-4147-A177-3AD203B41FA5}">
                      <a16:colId xmlns:a16="http://schemas.microsoft.com/office/drawing/2014/main" val="20002"/>
                    </a:ext>
                  </a:extLst>
                </a:gridCol>
                <a:gridCol w="1228372">
                  <a:extLst>
                    <a:ext uri="{9D8B030D-6E8A-4147-A177-3AD203B41FA5}">
                      <a16:colId xmlns:a16="http://schemas.microsoft.com/office/drawing/2014/main" val="20003"/>
                    </a:ext>
                  </a:extLst>
                </a:gridCol>
                <a:gridCol w="1211565">
                  <a:extLst>
                    <a:ext uri="{9D8B030D-6E8A-4147-A177-3AD203B41FA5}">
                      <a16:colId xmlns:a16="http://schemas.microsoft.com/office/drawing/2014/main" val="20004"/>
                    </a:ext>
                  </a:extLst>
                </a:gridCol>
                <a:gridCol w="1161142">
                  <a:extLst>
                    <a:ext uri="{9D8B030D-6E8A-4147-A177-3AD203B41FA5}">
                      <a16:colId xmlns:a16="http://schemas.microsoft.com/office/drawing/2014/main" val="20005"/>
                    </a:ext>
                  </a:extLst>
                </a:gridCol>
              </a:tblGrid>
              <a:tr h="2288125">
                <a:tc rowSpan="2">
                  <a:txBody>
                    <a:bodyPr/>
                    <a:lstStyle/>
                    <a:p>
                      <a:pPr algn="ctr">
                        <a:lnSpc>
                          <a:spcPts val="4339"/>
                        </a:lnSpc>
                        <a:defRPr/>
                      </a:pPr>
                      <a:r>
                        <a:rPr lang="en-US" sz="3099" b="1" dirty="0">
                          <a:solidFill>
                            <a:srgbClr val="644834"/>
                          </a:solidFill>
                          <a:latin typeface="Roboto Condensed Bold"/>
                          <a:ea typeface="Roboto Condensed Bold"/>
                          <a:cs typeface="Roboto Condensed Bold"/>
                          <a:sym typeface="Roboto Condensed Bold"/>
                        </a:rPr>
                        <a:t>TIÊU CHÍ CHẤM ĐIỂM BÀI </a:t>
                      </a:r>
                      <a:endParaRPr lang="en-US" sz="1100" dirty="0"/>
                    </a:p>
                    <a:p>
                      <a:pPr algn="ctr">
                        <a:lnSpc>
                          <a:spcPts val="4339"/>
                        </a:lnSpc>
                      </a:pPr>
                      <a:r>
                        <a:rPr lang="en-US" sz="3099" b="1" dirty="0">
                          <a:solidFill>
                            <a:srgbClr val="644834"/>
                          </a:solidFill>
                          <a:latin typeface="Roboto Condensed Bold"/>
                          <a:ea typeface="Roboto Condensed Bold"/>
                          <a:cs typeface="Roboto Condensed Bold"/>
                          <a:sym typeface="Roboto Condensed Bold"/>
                        </a:rPr>
                        <a:t>NGHE VÀ NHẬN BIẾT TÍNH THUYẾT PHỤC</a:t>
                      </a:r>
                    </a:p>
                    <a:p>
                      <a:pPr algn="ctr">
                        <a:lnSpc>
                          <a:spcPts val="4339"/>
                        </a:lnSpc>
                      </a:pPr>
                      <a:r>
                        <a:rPr lang="en-US" sz="3099" b="1" dirty="0">
                          <a:solidFill>
                            <a:srgbClr val="644834"/>
                          </a:solidFill>
                          <a:latin typeface="Roboto Condensed Bold"/>
                          <a:ea typeface="Roboto Condensed Bold"/>
                          <a:cs typeface="Roboto Condensed Bold"/>
                          <a:sym typeface="Roboto Condensed Bold"/>
                        </a:rPr>
                        <a:t>CỦA MỘT Ý KIẾN VỀ THƠ TÁM CHỮ</a:t>
                      </a:r>
                    </a:p>
                    <a:p>
                      <a:pPr algn="ctr">
                        <a:lnSpc>
                          <a:spcPts val="4339"/>
                        </a:lnSpc>
                      </a:pPr>
                      <a:r>
                        <a:rPr lang="en-US" sz="3099" dirty="0">
                          <a:solidFill>
                            <a:srgbClr val="644834"/>
                          </a:solidFill>
                          <a:latin typeface="Roboto Condensed"/>
                          <a:ea typeface="Roboto Condensed"/>
                          <a:cs typeface="Roboto Condensed"/>
                          <a:sym typeface="Roboto Condensed"/>
                        </a:rPr>
                        <a:t>(</a:t>
                      </a:r>
                      <a:r>
                        <a:rPr lang="en-US" sz="3099" dirty="0" err="1">
                          <a:solidFill>
                            <a:srgbClr val="644834"/>
                          </a:solidFill>
                          <a:latin typeface="Roboto Condensed"/>
                          <a:ea typeface="Roboto Condensed"/>
                          <a:cs typeface="Roboto Condensed"/>
                          <a:sym typeface="Roboto Condensed"/>
                        </a:rPr>
                        <a:t>dành</a:t>
                      </a:r>
                      <a:r>
                        <a:rPr lang="en-US" sz="3099" dirty="0">
                          <a:solidFill>
                            <a:srgbClr val="644834"/>
                          </a:solidFill>
                          <a:latin typeface="Roboto Condensed"/>
                          <a:ea typeface="Roboto Condensed"/>
                          <a:cs typeface="Roboto Condensed"/>
                          <a:sym typeface="Roboto Condensed"/>
                        </a:rPr>
                        <a:t> </a:t>
                      </a:r>
                      <a:r>
                        <a:rPr lang="en-US" sz="3099" dirty="0" err="1">
                          <a:solidFill>
                            <a:srgbClr val="644834"/>
                          </a:solidFill>
                          <a:latin typeface="Roboto Condensed"/>
                          <a:ea typeface="Roboto Condensed"/>
                          <a:cs typeface="Roboto Condensed"/>
                          <a:sym typeface="Roboto Condensed"/>
                        </a:rPr>
                        <a:t>cho</a:t>
                      </a:r>
                      <a:r>
                        <a:rPr lang="en-US" sz="3099" dirty="0">
                          <a:solidFill>
                            <a:srgbClr val="644834"/>
                          </a:solidFill>
                          <a:latin typeface="Roboto Condensed"/>
                          <a:ea typeface="Roboto Condensed"/>
                          <a:cs typeface="Roboto Condensed"/>
                          <a:sym typeface="Roboto Condensed"/>
                        </a:rPr>
                        <a:t> </a:t>
                      </a:r>
                      <a:r>
                        <a:rPr lang="en-US" sz="3099" dirty="0" err="1">
                          <a:solidFill>
                            <a:srgbClr val="644834"/>
                          </a:solidFill>
                          <a:latin typeface="Roboto Condensed"/>
                          <a:ea typeface="Roboto Condensed"/>
                          <a:cs typeface="Roboto Condensed"/>
                          <a:sym typeface="Roboto Condensed"/>
                        </a:rPr>
                        <a:t>người</a:t>
                      </a:r>
                      <a:r>
                        <a:rPr lang="en-US" sz="3099" dirty="0">
                          <a:solidFill>
                            <a:srgbClr val="644834"/>
                          </a:solidFill>
                          <a:latin typeface="Roboto Condensed"/>
                          <a:ea typeface="Roboto Condensed"/>
                          <a:cs typeface="Roboto Condensed"/>
                          <a:sym typeface="Roboto Condensed"/>
                        </a:rPr>
                        <a:t> </a:t>
                      </a:r>
                      <a:r>
                        <a:rPr lang="en-US" sz="3099" dirty="0" err="1">
                          <a:solidFill>
                            <a:srgbClr val="644834"/>
                          </a:solidFill>
                          <a:latin typeface="Roboto Condensed"/>
                          <a:ea typeface="Roboto Condensed"/>
                          <a:cs typeface="Roboto Condensed"/>
                          <a:sym typeface="Roboto Condensed"/>
                        </a:rPr>
                        <a:t>nghe</a:t>
                      </a:r>
                      <a:r>
                        <a:rPr lang="en-US" sz="3099" dirty="0">
                          <a:solidFill>
                            <a:srgbClr val="644834"/>
                          </a:solidFill>
                          <a:latin typeface="Roboto Condensed"/>
                          <a:ea typeface="Roboto Condensed"/>
                          <a:cs typeface="Roboto Condensed"/>
                          <a:sym typeface="Roboto Condensed"/>
                        </a:rPr>
                        <a:t> </a:t>
                      </a:r>
                      <a:r>
                        <a:rPr lang="en-US" sz="3099" dirty="0" err="1">
                          <a:solidFill>
                            <a:srgbClr val="644834"/>
                          </a:solidFill>
                          <a:latin typeface="Roboto Condensed"/>
                          <a:ea typeface="Roboto Condensed"/>
                          <a:cs typeface="Roboto Condensed"/>
                          <a:sym typeface="Roboto Condensed"/>
                        </a:rPr>
                        <a:t>chấm</a:t>
                      </a:r>
                      <a:r>
                        <a:rPr lang="en-US" sz="3099" dirty="0">
                          <a:solidFill>
                            <a:srgbClr val="644834"/>
                          </a:solidFill>
                          <a:latin typeface="Roboto Condensed"/>
                          <a:ea typeface="Roboto Condensed"/>
                          <a:cs typeface="Roboto Condensed"/>
                          <a:sym typeface="Roboto Condensed"/>
                        </a:rPr>
                        <a:t> </a:t>
                      </a:r>
                      <a:r>
                        <a:rPr lang="en-US" sz="3099" dirty="0" err="1">
                          <a:solidFill>
                            <a:srgbClr val="644834"/>
                          </a:solidFill>
                          <a:latin typeface="Roboto Condensed"/>
                          <a:ea typeface="Roboto Condensed"/>
                          <a:cs typeface="Roboto Condensed"/>
                          <a:sym typeface="Roboto Condensed"/>
                        </a:rPr>
                        <a:t>người</a:t>
                      </a:r>
                      <a:r>
                        <a:rPr lang="en-US" sz="3099" dirty="0">
                          <a:solidFill>
                            <a:srgbClr val="644834"/>
                          </a:solidFill>
                          <a:latin typeface="Roboto Condensed"/>
                          <a:ea typeface="Roboto Condensed"/>
                          <a:cs typeface="Roboto Condensed"/>
                          <a:sym typeface="Roboto Condensed"/>
                        </a:rPr>
                        <a:t> </a:t>
                      </a:r>
                      <a:r>
                        <a:rPr lang="en-US" sz="3099" dirty="0" err="1">
                          <a:solidFill>
                            <a:srgbClr val="644834"/>
                          </a:solidFill>
                          <a:latin typeface="Roboto Condensed"/>
                          <a:ea typeface="Roboto Condensed"/>
                          <a:cs typeface="Roboto Condensed"/>
                          <a:sym typeface="Roboto Condensed"/>
                        </a:rPr>
                        <a:t>nói</a:t>
                      </a:r>
                      <a:r>
                        <a:rPr lang="en-US" sz="3099" dirty="0">
                          <a:solidFill>
                            <a:srgbClr val="644834"/>
                          </a:solidFill>
                          <a:latin typeface="Roboto Condensed"/>
                          <a:ea typeface="Roboto Condensed"/>
                          <a:cs typeface="Roboto Condensed"/>
                          <a:sym typeface="Roboto Condensed"/>
                        </a:rPr>
                        <a:t>)</a:t>
                      </a:r>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Rất đồng tình</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Đồng tình</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Trung lập</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Không đồng tình</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tc>
                  <a:txBody>
                    <a:bodyPr/>
                    <a:lstStyle/>
                    <a:p>
                      <a:pPr algn="ctr">
                        <a:lnSpc>
                          <a:spcPts val="3099"/>
                        </a:lnSpc>
                        <a:defRPr/>
                      </a:pPr>
                      <a:r>
                        <a:rPr lang="en-US" sz="3099" b="1" dirty="0" err="1">
                          <a:solidFill>
                            <a:srgbClr val="644834"/>
                          </a:solidFill>
                          <a:latin typeface="Roboto Condensed Bold"/>
                          <a:ea typeface="Roboto Condensed Bold"/>
                          <a:cs typeface="Roboto Condensed Bold"/>
                          <a:sym typeface="Roboto Condensed Bold"/>
                        </a:rPr>
                        <a:t>Rất</a:t>
                      </a:r>
                      <a:r>
                        <a:rPr lang="en-US" sz="3099" b="1" dirty="0">
                          <a:solidFill>
                            <a:srgbClr val="644834"/>
                          </a:solidFill>
                          <a:latin typeface="Roboto Condensed Bold"/>
                          <a:ea typeface="Roboto Condensed Bold"/>
                          <a:cs typeface="Roboto Condensed Bold"/>
                          <a:sym typeface="Roboto Condensed Bold"/>
                        </a:rPr>
                        <a:t> </a:t>
                      </a:r>
                      <a:r>
                        <a:rPr lang="en-US" sz="3099" b="1" dirty="0" err="1">
                          <a:solidFill>
                            <a:srgbClr val="644834"/>
                          </a:solidFill>
                          <a:latin typeface="Roboto Condensed Bold"/>
                          <a:ea typeface="Roboto Condensed Bold"/>
                          <a:cs typeface="Roboto Condensed Bold"/>
                          <a:sym typeface="Roboto Condensed Bold"/>
                        </a:rPr>
                        <a:t>không</a:t>
                      </a:r>
                      <a:r>
                        <a:rPr lang="en-US" sz="3099" b="1" dirty="0">
                          <a:solidFill>
                            <a:srgbClr val="644834"/>
                          </a:solidFill>
                          <a:latin typeface="Roboto Condensed Bold"/>
                          <a:ea typeface="Roboto Condensed Bold"/>
                          <a:cs typeface="Roboto Condensed Bold"/>
                          <a:sym typeface="Roboto Condensed Bold"/>
                        </a:rPr>
                        <a:t> </a:t>
                      </a:r>
                      <a:r>
                        <a:rPr lang="en-US" sz="3099" b="1" dirty="0" err="1">
                          <a:solidFill>
                            <a:srgbClr val="644834"/>
                          </a:solidFill>
                          <a:latin typeface="Roboto Condensed Bold"/>
                          <a:ea typeface="Roboto Condensed Bold"/>
                          <a:cs typeface="Roboto Condensed Bold"/>
                          <a:sym typeface="Roboto Condensed Bold"/>
                        </a:rPr>
                        <a:t>đồng</a:t>
                      </a:r>
                      <a:r>
                        <a:rPr lang="en-US" sz="3099" b="1" dirty="0">
                          <a:solidFill>
                            <a:srgbClr val="644834"/>
                          </a:solidFill>
                          <a:latin typeface="Roboto Condensed Bold"/>
                          <a:ea typeface="Roboto Condensed Bold"/>
                          <a:cs typeface="Roboto Condensed Bold"/>
                          <a:sym typeface="Roboto Condensed Bold"/>
                        </a:rPr>
                        <a:t> </a:t>
                      </a:r>
                      <a:r>
                        <a:rPr lang="en-US" sz="3099" b="1" dirty="0" err="1">
                          <a:solidFill>
                            <a:srgbClr val="644834"/>
                          </a:solidFill>
                          <a:latin typeface="Roboto Condensed Bold"/>
                          <a:ea typeface="Roboto Condensed Bold"/>
                          <a:cs typeface="Roboto Condensed Bold"/>
                          <a:sym typeface="Roboto Condensed Bold"/>
                        </a:rPr>
                        <a:t>tình</a:t>
                      </a:r>
                      <a:endParaRPr lang="en-US" sz="1100" dirty="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extLst>
                  <a:ext uri="{0D108BD9-81ED-4DB2-BD59-A6C34878D82A}">
                    <a16:rowId xmlns:a16="http://schemas.microsoft.com/office/drawing/2014/main" val="10000"/>
                  </a:ext>
                </a:extLst>
              </a:tr>
              <a:tr h="724573">
                <a:tc vMerge="1">
                  <a:txBody>
                    <a:bodyPr/>
                    <a:lstStyle/>
                    <a:p>
                      <a:pPr algn="ctr">
                        <a:lnSpc>
                          <a:spcPts val="4339"/>
                        </a:lnSpc>
                        <a:defRPr/>
                      </a:pPr>
                      <a:r>
                        <a:rPr lang="en-US" sz="3099" b="1">
                          <a:solidFill>
                            <a:srgbClr val="644834"/>
                          </a:solidFill>
                          <a:latin typeface="Roboto Condensed Bold"/>
                          <a:ea typeface="Roboto Condensed Bold"/>
                          <a:cs typeface="Roboto Condensed Bold"/>
                          <a:sym typeface="Roboto Condensed Bold"/>
                        </a:rPr>
                        <a:t>TIÊU CHÍ CHẤM ĐIỂM BÀI </a:t>
                      </a:r>
                      <a:endParaRPr lang="en-US" sz="1100"/>
                    </a:p>
                    <a:p>
                      <a:pPr algn="ctr">
                        <a:lnSpc>
                          <a:spcPts val="4339"/>
                        </a:lnSpc>
                      </a:pPr>
                      <a:r>
                        <a:rPr lang="en-US" sz="3099" b="1">
                          <a:solidFill>
                            <a:srgbClr val="644834"/>
                          </a:solidFill>
                          <a:latin typeface="Roboto Condensed Bold"/>
                          <a:ea typeface="Roboto Condensed Bold"/>
                          <a:cs typeface="Roboto Condensed Bold"/>
                          <a:sym typeface="Roboto Condensed Bold"/>
                        </a:rPr>
                        <a:t>NGHE VÀ NHẬN BIẾT TÍNH THUYẾT PHỤC</a:t>
                      </a:r>
                    </a:p>
                    <a:p>
                      <a:pPr algn="ctr">
                        <a:lnSpc>
                          <a:spcPts val="4339"/>
                        </a:lnSpc>
                      </a:pPr>
                      <a:r>
                        <a:rPr lang="en-US" sz="3099" b="1">
                          <a:solidFill>
                            <a:srgbClr val="644834"/>
                          </a:solidFill>
                          <a:latin typeface="Roboto Condensed Bold"/>
                          <a:ea typeface="Roboto Condensed Bold"/>
                          <a:cs typeface="Roboto Condensed Bold"/>
                          <a:sym typeface="Roboto Condensed Bold"/>
                        </a:rPr>
                        <a:t>CỦA MỘT Ý KIẾN VỀ THƠ TÁM CHỮ</a:t>
                      </a:r>
                    </a:p>
                    <a:p>
                      <a:pPr algn="ctr">
                        <a:lnSpc>
                          <a:spcPts val="4339"/>
                        </a:lnSpc>
                      </a:pPr>
                      <a:r>
                        <a:rPr lang="en-US" sz="3099">
                          <a:solidFill>
                            <a:srgbClr val="644834"/>
                          </a:solidFill>
                          <a:latin typeface="Roboto Condensed"/>
                          <a:ea typeface="Roboto Condensed"/>
                          <a:cs typeface="Roboto Condensed"/>
                          <a:sym typeface="Roboto Condensed"/>
                        </a:rPr>
                        <a:t>(dành cho người nghe chấm người nói)</a:t>
                      </a:r>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1.0</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0.75</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0.5</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0.25</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0</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FEFCC"/>
                    </a:solidFill>
                  </a:tcPr>
                </a:tc>
                <a:extLst>
                  <a:ext uri="{0D108BD9-81ED-4DB2-BD59-A6C34878D82A}">
                    <a16:rowId xmlns:a16="http://schemas.microsoft.com/office/drawing/2014/main" val="10001"/>
                  </a:ext>
                </a:extLst>
              </a:tr>
              <a:tr h="724573">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1. Bài trình bày có đủ 3 phần: giới thiệu, nội dung và kết thúc.</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2"/>
                  </a:ext>
                </a:extLst>
              </a:tr>
              <a:tr h="724573">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2. Mở đầu thu hút, kết thúc ấn tượng.</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r h="724573">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3. Chọn sự việc có tính chất thời sự để trình bày.</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4"/>
                  </a:ext>
                </a:extLst>
              </a:tr>
              <a:tr h="724573">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4. Nội dung trình bày thuyết phục, lập luận sáng rõ</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5"/>
                  </a:ext>
                </a:extLst>
              </a:tr>
              <a:tr h="724573">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5. Đưa ra lí lẽ, bằng chứng phù hợp để làm sáng tỏ ý kiến.</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6"/>
                  </a:ext>
                </a:extLst>
              </a:tr>
              <a:tr h="724573">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6. Nêu bài học diễn ra từ sự việc một cách thuyết phục.</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7"/>
                  </a:ext>
                </a:extLst>
              </a:tr>
              <a:tr h="724573">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7. Kết hợp hiệu quả các phương tiện phi ngôn ngữ.</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8"/>
                  </a:ext>
                </a:extLst>
              </a:tr>
              <a:tr h="724573">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8. Trả lời lịch sự, thảo đáng câu hỏi và các ý kiến phản biện của người nghe.</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09"/>
                  </a:ext>
                </a:extLst>
              </a:tr>
              <a:tr h="724573">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9. Trình bày tự tin, nói năng lưu loát.</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10"/>
                  </a:ext>
                </a:extLst>
              </a:tr>
              <a:tr h="724573">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10. Đảm bảo thời gian quy định.</a:t>
                      </a: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tc>
                  <a:txBody>
                    <a:bodyPr/>
                    <a:lstStyle/>
                    <a:p>
                      <a:pPr algn="l">
                        <a:lnSpc>
                          <a:spcPts val="3099"/>
                        </a:lnSpc>
                        <a:defRPr/>
                      </a:pPr>
                      <a:endParaRPr lang="en-US" sz="1100" dirty="0"/>
                    </a:p>
                  </a:txBody>
                  <a:tcPr marL="57150" marR="57150" marT="57150" marB="57150" anchor="ctr">
                    <a:lnL w="9525" cap="flat" cmpd="sng" algn="ctr">
                      <a:solidFill>
                        <a:srgbClr val="644834"/>
                      </a:solidFill>
                      <a:prstDash val="solid"/>
                      <a:round/>
                      <a:headEnd type="none" w="med" len="med"/>
                      <a:tailEnd type="none" w="med" len="med"/>
                    </a:lnL>
                    <a:lnR w="9525" cap="flat" cmpd="sng" algn="ctr">
                      <a:solidFill>
                        <a:srgbClr val="644834"/>
                      </a:solidFill>
                      <a:prstDash val="solid"/>
                      <a:round/>
                      <a:headEnd type="none" w="med" len="med"/>
                      <a:tailEnd type="none" w="med" len="med"/>
                    </a:lnR>
                    <a:lnT w="9525" cap="flat" cmpd="sng" algn="ctr">
                      <a:solidFill>
                        <a:srgbClr val="644834"/>
                      </a:solidFill>
                      <a:prstDash val="solid"/>
                      <a:round/>
                      <a:headEnd type="none" w="med" len="med"/>
                      <a:tailEnd type="none" w="med" len="med"/>
                    </a:lnT>
                    <a:lnB w="9525" cap="flat" cmpd="sng" algn="ctr">
                      <a:solidFill>
                        <a:srgbClr val="644834"/>
                      </a:solidFill>
                      <a:prstDash val="solid"/>
                      <a:round/>
                      <a:headEnd type="none" w="med" len="med"/>
                      <a:tailEnd type="none" w="med" len="med"/>
                    </a:lnB>
                    <a:solidFill>
                      <a:srgbClr val="FAFAFA"/>
                    </a:solidFill>
                  </a:tcPr>
                </a:tc>
                <a:extLst>
                  <a:ext uri="{0D108BD9-81ED-4DB2-BD59-A6C34878D82A}">
                    <a16:rowId xmlns:a16="http://schemas.microsoft.com/office/drawing/2014/main" val="10011"/>
                  </a:ext>
                </a:extLst>
              </a:tr>
            </a:tbl>
          </a:graphicData>
        </a:graphic>
      </p:graphicFrame>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42824" y="0"/>
            <a:ext cx="2760088" cy="2361025"/>
          </a:xfrm>
          <a:custGeom>
            <a:avLst/>
            <a:gdLst/>
            <a:ahLst/>
            <a:cxnLst/>
            <a:rect l="l" t="t" r="r" b="b"/>
            <a:pathLst>
              <a:path w="2760088" h="2361025">
                <a:moveTo>
                  <a:pt x="0" y="0"/>
                </a:moveTo>
                <a:lnTo>
                  <a:pt x="2760088" y="0"/>
                </a:lnTo>
                <a:lnTo>
                  <a:pt x="2760088" y="2361025"/>
                </a:lnTo>
                <a:lnTo>
                  <a:pt x="0" y="23610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497200">
            <a:off x="14972713" y="8074104"/>
            <a:ext cx="3168667" cy="2264156"/>
          </a:xfrm>
          <a:custGeom>
            <a:avLst/>
            <a:gdLst/>
            <a:ahLst/>
            <a:cxnLst/>
            <a:rect l="l" t="t" r="r" b="b"/>
            <a:pathLst>
              <a:path w="3168667" h="2264156">
                <a:moveTo>
                  <a:pt x="0" y="0"/>
                </a:moveTo>
                <a:lnTo>
                  <a:pt x="3168667" y="0"/>
                </a:lnTo>
                <a:lnTo>
                  <a:pt x="3168667" y="2264156"/>
                </a:lnTo>
                <a:lnTo>
                  <a:pt x="0" y="22641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2607493" y="570325"/>
            <a:ext cx="13073013" cy="59055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II. CHUẨN BỊ BÀI NÓI</a:t>
            </a:r>
          </a:p>
        </p:txBody>
      </p:sp>
      <p:graphicFrame>
        <p:nvGraphicFramePr>
          <p:cNvPr id="12" name="Table 12"/>
          <p:cNvGraphicFramePr>
            <a:graphicFrameLocks noGrp="1"/>
          </p:cNvGraphicFramePr>
          <p:nvPr/>
        </p:nvGraphicFramePr>
        <p:xfrm>
          <a:off x="0" y="463811"/>
          <a:ext cx="18288001" cy="9719309"/>
        </p:xfrm>
        <a:graphic>
          <a:graphicData uri="http://schemas.openxmlformats.org/drawingml/2006/table">
            <a:tbl>
              <a:tblPr/>
              <a:tblGrid>
                <a:gridCol w="12095716">
                  <a:extLst>
                    <a:ext uri="{9D8B030D-6E8A-4147-A177-3AD203B41FA5}">
                      <a16:colId xmlns:a16="http://schemas.microsoft.com/office/drawing/2014/main" val="20000"/>
                    </a:ext>
                  </a:extLst>
                </a:gridCol>
                <a:gridCol w="1295603">
                  <a:extLst>
                    <a:ext uri="{9D8B030D-6E8A-4147-A177-3AD203B41FA5}">
                      <a16:colId xmlns:a16="http://schemas.microsoft.com/office/drawing/2014/main" val="20001"/>
                    </a:ext>
                  </a:extLst>
                </a:gridCol>
                <a:gridCol w="1295603">
                  <a:extLst>
                    <a:ext uri="{9D8B030D-6E8A-4147-A177-3AD203B41FA5}">
                      <a16:colId xmlns:a16="http://schemas.microsoft.com/office/drawing/2014/main" val="20002"/>
                    </a:ext>
                  </a:extLst>
                </a:gridCol>
                <a:gridCol w="1228372">
                  <a:extLst>
                    <a:ext uri="{9D8B030D-6E8A-4147-A177-3AD203B41FA5}">
                      <a16:colId xmlns:a16="http://schemas.microsoft.com/office/drawing/2014/main" val="20003"/>
                    </a:ext>
                  </a:extLst>
                </a:gridCol>
                <a:gridCol w="1211565">
                  <a:extLst>
                    <a:ext uri="{9D8B030D-6E8A-4147-A177-3AD203B41FA5}">
                      <a16:colId xmlns:a16="http://schemas.microsoft.com/office/drawing/2014/main" val="20004"/>
                    </a:ext>
                  </a:extLst>
                </a:gridCol>
                <a:gridCol w="1161142">
                  <a:extLst>
                    <a:ext uri="{9D8B030D-6E8A-4147-A177-3AD203B41FA5}">
                      <a16:colId xmlns:a16="http://schemas.microsoft.com/office/drawing/2014/main" val="20005"/>
                    </a:ext>
                  </a:extLst>
                </a:gridCol>
              </a:tblGrid>
              <a:tr h="2046200">
                <a:tc rowSpan="2">
                  <a:txBody>
                    <a:bodyPr/>
                    <a:lstStyle/>
                    <a:p>
                      <a:pPr algn="ctr">
                        <a:lnSpc>
                          <a:spcPts val="4339"/>
                        </a:lnSpc>
                        <a:defRPr/>
                      </a:pPr>
                      <a:r>
                        <a:rPr lang="en-US" sz="3099" b="1">
                          <a:solidFill>
                            <a:srgbClr val="644834"/>
                          </a:solidFill>
                          <a:latin typeface="Roboto Condensed Bold"/>
                          <a:ea typeface="Roboto Condensed Bold"/>
                          <a:cs typeface="Roboto Condensed Bold"/>
                          <a:sym typeface="Roboto Condensed Bold"/>
                        </a:rPr>
                        <a:t>TIÊU CHÍ CHẤM ĐIỂM BÀI </a:t>
                      </a:r>
                      <a:endParaRPr lang="en-US" sz="1100"/>
                    </a:p>
                    <a:p>
                      <a:pPr algn="ctr">
                        <a:lnSpc>
                          <a:spcPts val="4339"/>
                        </a:lnSpc>
                      </a:pPr>
                      <a:r>
                        <a:rPr lang="en-US" sz="3099" b="1">
                          <a:solidFill>
                            <a:srgbClr val="644834"/>
                          </a:solidFill>
                          <a:latin typeface="Roboto Condensed Bold"/>
                          <a:ea typeface="Roboto Condensed Bold"/>
                          <a:cs typeface="Roboto Condensed Bold"/>
                          <a:sym typeface="Roboto Condensed Bold"/>
                        </a:rPr>
                        <a:t>NGHE VÀ NHẬN BIẾT TÍNH THUYẾT PHỤC</a:t>
                      </a:r>
                    </a:p>
                    <a:p>
                      <a:pPr algn="ctr">
                        <a:lnSpc>
                          <a:spcPts val="4339"/>
                        </a:lnSpc>
                      </a:pPr>
                      <a:r>
                        <a:rPr lang="en-US" sz="3099" b="1">
                          <a:solidFill>
                            <a:srgbClr val="644834"/>
                          </a:solidFill>
                          <a:latin typeface="Roboto Condensed Bold"/>
                          <a:ea typeface="Roboto Condensed Bold"/>
                          <a:cs typeface="Roboto Condensed Bold"/>
                          <a:sym typeface="Roboto Condensed Bold"/>
                        </a:rPr>
                        <a:t>CỦA MỘT Ý KIẾN VỀ THƠ TÁM CHỮ</a:t>
                      </a:r>
                    </a:p>
                    <a:p>
                      <a:pPr algn="ctr">
                        <a:lnSpc>
                          <a:spcPts val="4339"/>
                        </a:lnSpc>
                      </a:pPr>
                      <a:r>
                        <a:rPr lang="en-US" sz="3099">
                          <a:solidFill>
                            <a:srgbClr val="644834"/>
                          </a:solidFill>
                          <a:latin typeface="Roboto Condensed"/>
                          <a:ea typeface="Roboto Condensed"/>
                          <a:cs typeface="Roboto Condensed"/>
                          <a:sym typeface="Roboto Condensed"/>
                        </a:rPr>
                        <a:t>(dành cho người nói chấm người nghe)</a:t>
                      </a:r>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Rất đồng tình</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Đồng tình</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Trung lập</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Không đồng tình</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Rất không đồng tình</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extLst>
                  <a:ext uri="{0D108BD9-81ED-4DB2-BD59-A6C34878D82A}">
                    <a16:rowId xmlns:a16="http://schemas.microsoft.com/office/drawing/2014/main" val="10000"/>
                  </a:ext>
                </a:extLst>
              </a:tr>
              <a:tr h="669064">
                <a:tc vMerge="1">
                  <a:txBody>
                    <a:bodyPr/>
                    <a:lstStyle/>
                    <a:p>
                      <a:pPr algn="ctr">
                        <a:lnSpc>
                          <a:spcPts val="4339"/>
                        </a:lnSpc>
                        <a:defRPr/>
                      </a:pPr>
                      <a:r>
                        <a:rPr lang="en-US" sz="3099" b="1">
                          <a:solidFill>
                            <a:srgbClr val="644834"/>
                          </a:solidFill>
                          <a:latin typeface="Roboto Condensed Bold"/>
                          <a:ea typeface="Roboto Condensed Bold"/>
                          <a:cs typeface="Roboto Condensed Bold"/>
                          <a:sym typeface="Roboto Condensed Bold"/>
                        </a:rPr>
                        <a:t>TIÊU CHÍ CHẤM ĐIỂM BÀI </a:t>
                      </a:r>
                      <a:endParaRPr lang="en-US" sz="1100"/>
                    </a:p>
                    <a:p>
                      <a:pPr algn="ctr">
                        <a:lnSpc>
                          <a:spcPts val="4339"/>
                        </a:lnSpc>
                      </a:pPr>
                      <a:r>
                        <a:rPr lang="en-US" sz="3099" b="1">
                          <a:solidFill>
                            <a:srgbClr val="644834"/>
                          </a:solidFill>
                          <a:latin typeface="Roboto Condensed Bold"/>
                          <a:ea typeface="Roboto Condensed Bold"/>
                          <a:cs typeface="Roboto Condensed Bold"/>
                          <a:sym typeface="Roboto Condensed Bold"/>
                        </a:rPr>
                        <a:t>NGHE VÀ NHẬN BIẾT TÍNH THUYẾT PHỤC</a:t>
                      </a:r>
                    </a:p>
                    <a:p>
                      <a:pPr algn="ctr">
                        <a:lnSpc>
                          <a:spcPts val="4339"/>
                        </a:lnSpc>
                      </a:pPr>
                      <a:r>
                        <a:rPr lang="en-US" sz="3099" b="1">
                          <a:solidFill>
                            <a:srgbClr val="644834"/>
                          </a:solidFill>
                          <a:latin typeface="Roboto Condensed Bold"/>
                          <a:ea typeface="Roboto Condensed Bold"/>
                          <a:cs typeface="Roboto Condensed Bold"/>
                          <a:sym typeface="Roboto Condensed Bold"/>
                        </a:rPr>
                        <a:t>CỦA MỘT Ý KIẾN VỀ THƠ TÁM CHỮ</a:t>
                      </a:r>
                    </a:p>
                    <a:p>
                      <a:pPr algn="ctr">
                        <a:lnSpc>
                          <a:spcPts val="4339"/>
                        </a:lnSpc>
                      </a:pPr>
                      <a:r>
                        <a:rPr lang="en-US" sz="3099">
                          <a:solidFill>
                            <a:srgbClr val="644834"/>
                          </a:solidFill>
                          <a:latin typeface="Roboto Condensed"/>
                          <a:ea typeface="Roboto Condensed"/>
                          <a:cs typeface="Roboto Condensed"/>
                          <a:sym typeface="Roboto Condensed"/>
                        </a:rPr>
                        <a:t>(dành cho người nói chấm người nghe)</a:t>
                      </a:r>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1.0</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0.75</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0.5</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0.25</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tc>
                  <a:txBody>
                    <a:bodyPr/>
                    <a:lstStyle/>
                    <a:p>
                      <a:pPr algn="ctr">
                        <a:lnSpc>
                          <a:spcPts val="3099"/>
                        </a:lnSpc>
                        <a:defRPr/>
                      </a:pPr>
                      <a:r>
                        <a:rPr lang="en-US" sz="3099" b="1">
                          <a:solidFill>
                            <a:srgbClr val="644834"/>
                          </a:solidFill>
                          <a:latin typeface="Roboto Condensed Bold"/>
                          <a:ea typeface="Roboto Condensed Bold"/>
                          <a:cs typeface="Roboto Condensed Bold"/>
                          <a:sym typeface="Roboto Condensed Bold"/>
                        </a:rPr>
                        <a:t>0</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FEFCC"/>
                    </a:solidFill>
                  </a:tcPr>
                </a:tc>
                <a:extLst>
                  <a:ext uri="{0D108BD9-81ED-4DB2-BD59-A6C34878D82A}">
                    <a16:rowId xmlns:a16="http://schemas.microsoft.com/office/drawing/2014/main" val="10001"/>
                  </a:ext>
                </a:extLst>
              </a:tr>
              <a:tr h="669064">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1.Tập trung vào bài thuyết trình, không bị phân tâm bởi các yếu tố bên ngoài</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extLst>
                  <a:ext uri="{0D108BD9-81ED-4DB2-BD59-A6C34878D82A}">
                    <a16:rowId xmlns:a16="http://schemas.microsoft.com/office/drawing/2014/main" val="10002"/>
                  </a:ext>
                </a:extLst>
              </a:tr>
              <a:tr h="669064">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2. Không ngắt lời, thể hiện sự tôn trọng người nói</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r h="669064">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3. Hiểu rõ cấu trúc của bài ý kiến về thơ tám chữ</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extLst>
                  <a:ext uri="{0D108BD9-81ED-4DB2-BD59-A6C34878D82A}">
                    <a16:rowId xmlns:a16="http://schemas.microsoft.com/office/drawing/2014/main" val="10004"/>
                  </a:ext>
                </a:extLst>
              </a:tr>
              <a:tr h="669064">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4. Nhận biết được các luận điểm chính và luận cứ hỗ trợ</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extLst>
                  <a:ext uri="{0D108BD9-81ED-4DB2-BD59-A6C34878D82A}">
                    <a16:rowId xmlns:a16="http://schemas.microsoft.com/office/drawing/2014/main" val="10005"/>
                  </a:ext>
                </a:extLst>
              </a:tr>
              <a:tr h="1001106">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5. Nhận ra các yếu tố làm cho ý kiến trở nên thuyết phục (lập luận logic, dẫn chứng, cách sử dụng ngôn ngữ)</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extLst>
                  <a:ext uri="{0D108BD9-81ED-4DB2-BD59-A6C34878D82A}">
                    <a16:rowId xmlns:a16="http://schemas.microsoft.com/office/drawing/2014/main" val="10006"/>
                  </a:ext>
                </a:extLst>
              </a:tr>
              <a:tr h="669064">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6. Đưa ra nhận xét về tính hợp lý và logic của các luận điểm</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extLst>
                  <a:ext uri="{0D108BD9-81ED-4DB2-BD59-A6C34878D82A}">
                    <a16:rowId xmlns:a16="http://schemas.microsoft.com/office/drawing/2014/main" val="10007"/>
                  </a:ext>
                </a:extLst>
              </a:tr>
              <a:tr h="669064">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7. Có khả năng đưa ra phản hồi, nhận xét rõ ràng về ý kiến vừa nghe</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extLst>
                  <a:ext uri="{0D108BD9-81ED-4DB2-BD59-A6C34878D82A}">
                    <a16:rowId xmlns:a16="http://schemas.microsoft.com/office/drawing/2014/main" val="10008"/>
                  </a:ext>
                </a:extLst>
              </a:tr>
              <a:tr h="668010">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8. Phản biện lại các điểm chưa thuyết phục trong ý kiến (nếu có)</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extLst>
                  <a:ext uri="{0D108BD9-81ED-4DB2-BD59-A6C34878D82A}">
                    <a16:rowId xmlns:a16="http://schemas.microsoft.com/office/drawing/2014/main" val="10009"/>
                  </a:ext>
                </a:extLst>
              </a:tr>
              <a:tr h="668010">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9. Đưa ra quan điểm riêng với lý lẽ và dẫn chứng cụ thể</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extLst>
                  <a:ext uri="{0D108BD9-81ED-4DB2-BD59-A6C34878D82A}">
                    <a16:rowId xmlns:a16="http://schemas.microsoft.com/office/drawing/2014/main" val="10010"/>
                  </a:ext>
                </a:extLst>
              </a:tr>
              <a:tr h="652535">
                <a:tc>
                  <a:txBody>
                    <a:bodyPr/>
                    <a:lstStyle/>
                    <a:p>
                      <a:pPr algn="l">
                        <a:lnSpc>
                          <a:spcPts val="3099"/>
                        </a:lnSpc>
                        <a:defRPr/>
                      </a:pPr>
                      <a:r>
                        <a:rPr lang="en-US" sz="3099">
                          <a:solidFill>
                            <a:srgbClr val="644834"/>
                          </a:solidFill>
                          <a:latin typeface="Roboto Condensed"/>
                          <a:ea typeface="Roboto Condensed"/>
                          <a:cs typeface="Roboto Condensed"/>
                          <a:sym typeface="Roboto Condensed"/>
                        </a:rPr>
                        <a:t>10. Phản hồi có tính xây dựng, dựa trên phân tích và đánh giá hợp lý</a:t>
                      </a: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tc>
                  <a:txBody>
                    <a:bodyPr/>
                    <a:lstStyle/>
                    <a:p>
                      <a:pPr algn="l">
                        <a:lnSpc>
                          <a:spcPts val="3099"/>
                        </a:lnSpc>
                        <a:defRPr/>
                      </a:pPr>
                      <a:endParaRPr lang="en-US" sz="1100"/>
                    </a:p>
                  </a:txBody>
                  <a:tcPr marL="0" marR="0" marT="0" marB="0" anchor="ctr">
                    <a:lnL w="9525" cap="flat" cmpd="sng" algn="ctr">
                      <a:solidFill>
                        <a:srgbClr val="6C8C7D"/>
                      </a:solidFill>
                      <a:prstDash val="solid"/>
                      <a:round/>
                      <a:headEnd type="none" w="med" len="med"/>
                      <a:tailEnd type="none" w="med" len="med"/>
                    </a:lnL>
                    <a:lnR w="9525" cap="flat" cmpd="sng" algn="ctr">
                      <a:solidFill>
                        <a:srgbClr val="6C8C7D"/>
                      </a:solidFill>
                      <a:prstDash val="solid"/>
                      <a:round/>
                      <a:headEnd type="none" w="med" len="med"/>
                      <a:tailEnd type="none" w="med" len="med"/>
                    </a:lnR>
                    <a:lnT w="9525" cap="flat" cmpd="sng" algn="ctr">
                      <a:solidFill>
                        <a:srgbClr val="6C8C7D"/>
                      </a:solidFill>
                      <a:prstDash val="solid"/>
                      <a:round/>
                      <a:headEnd type="none" w="med" len="med"/>
                      <a:tailEnd type="none" w="med" len="med"/>
                    </a:lnT>
                    <a:lnB w="9525" cap="flat" cmpd="sng" algn="ctr">
                      <a:solidFill>
                        <a:srgbClr val="6C8C7D"/>
                      </a:solidFill>
                      <a:prstDash val="solid"/>
                      <a:round/>
                      <a:headEnd type="none" w="med" len="med"/>
                      <a:tailEnd type="none" w="med" len="med"/>
                    </a:lnB>
                    <a:solidFill>
                      <a:srgbClr val="FAFAFA"/>
                    </a:solidFill>
                  </a:tcPr>
                </a:tc>
                <a:extLst>
                  <a:ext uri="{0D108BD9-81ED-4DB2-BD59-A6C34878D82A}">
                    <a16:rowId xmlns:a16="http://schemas.microsoft.com/office/drawing/2014/main" val="10011"/>
                  </a:ext>
                </a:extLst>
              </a:tr>
            </a:tbl>
          </a:graphicData>
        </a:graphic>
      </p:graphicFrame>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754614"/>
            <a:ext cx="16492211" cy="8873022"/>
            <a:chOff x="0" y="0"/>
            <a:chExt cx="4343628" cy="2336928"/>
          </a:xfrm>
        </p:grpSpPr>
        <p:sp>
          <p:nvSpPr>
            <p:cNvPr id="4" name="Freeform 4"/>
            <p:cNvSpPr/>
            <p:nvPr/>
          </p:nvSpPr>
          <p:spPr>
            <a:xfrm>
              <a:off x="0" y="0"/>
              <a:ext cx="4343628" cy="2336928"/>
            </a:xfrm>
            <a:custGeom>
              <a:avLst/>
              <a:gdLst/>
              <a:ahLst/>
              <a:cxnLst/>
              <a:rect l="l" t="t" r="r" b="b"/>
              <a:pathLst>
                <a:path w="4343628" h="2336928">
                  <a:moveTo>
                    <a:pt x="23941" y="0"/>
                  </a:moveTo>
                  <a:lnTo>
                    <a:pt x="4319687" y="0"/>
                  </a:lnTo>
                  <a:cubicBezTo>
                    <a:pt x="4332909" y="0"/>
                    <a:pt x="4343628" y="10719"/>
                    <a:pt x="4343628" y="23941"/>
                  </a:cubicBezTo>
                  <a:lnTo>
                    <a:pt x="4343628" y="2312987"/>
                  </a:lnTo>
                  <a:cubicBezTo>
                    <a:pt x="4343628" y="2326209"/>
                    <a:pt x="4332909" y="2336928"/>
                    <a:pt x="4319687" y="2336928"/>
                  </a:cubicBezTo>
                  <a:lnTo>
                    <a:pt x="23941" y="2336928"/>
                  </a:lnTo>
                  <a:cubicBezTo>
                    <a:pt x="10719" y="2336928"/>
                    <a:pt x="0" y="2326209"/>
                    <a:pt x="0" y="2312987"/>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37502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2607493" y="1028700"/>
            <a:ext cx="13073013" cy="819150"/>
          </a:xfrm>
          <a:prstGeom prst="rect">
            <a:avLst/>
          </a:prstGeom>
        </p:spPr>
        <p:txBody>
          <a:bodyPr lIns="0" tIns="0" rIns="0" bIns="0" rtlCol="0" anchor="t">
            <a:spAutoFit/>
          </a:bodyPr>
          <a:lstStyle/>
          <a:p>
            <a:pPr algn="just">
              <a:lnSpc>
                <a:spcPts val="6480"/>
              </a:lnSpc>
            </a:pPr>
            <a:r>
              <a:rPr lang="en-US" sz="5400" b="1" spc="270">
                <a:solidFill>
                  <a:srgbClr val="78292A"/>
                </a:solidFill>
                <a:latin typeface="Fraunces Bold"/>
                <a:ea typeface="Fraunces Bold"/>
                <a:cs typeface="Fraunces Bold"/>
                <a:sym typeface="Fraunces Bold"/>
              </a:rPr>
              <a:t>III. THỰC HÀNH NÓI NGHE</a:t>
            </a:r>
          </a:p>
        </p:txBody>
      </p:sp>
      <p:sp>
        <p:nvSpPr>
          <p:cNvPr id="10" name="TextBox 10"/>
          <p:cNvSpPr txBox="1"/>
          <p:nvPr/>
        </p:nvSpPr>
        <p:spPr>
          <a:xfrm>
            <a:off x="1899121" y="1965716"/>
            <a:ext cx="11164162" cy="7727950"/>
          </a:xfrm>
          <a:prstGeom prst="rect">
            <a:avLst/>
          </a:prstGeom>
        </p:spPr>
        <p:txBody>
          <a:bodyPr lIns="0" tIns="0" rIns="0" bIns="0" rtlCol="0" anchor="t">
            <a:spAutoFit/>
          </a:bodyPr>
          <a:lstStyle/>
          <a:p>
            <a:pPr algn="just">
              <a:lnSpc>
                <a:spcPts val="5599"/>
              </a:lnSpc>
              <a:spcBef>
                <a:spcPct val="0"/>
              </a:spcBef>
            </a:pPr>
            <a:r>
              <a:rPr lang="en-US" sz="3999">
                <a:solidFill>
                  <a:srgbClr val="8D5B31"/>
                </a:solidFill>
                <a:latin typeface="Roboto Condensed"/>
                <a:ea typeface="Roboto Condensed"/>
                <a:cs typeface="Roboto Condensed"/>
                <a:sym typeface="Roboto Condensed"/>
              </a:rPr>
              <a:t>Thực hành nói và nghe theo dàn ý đã xác định</a:t>
            </a:r>
          </a:p>
          <a:p>
            <a:pPr algn="just">
              <a:lnSpc>
                <a:spcPts val="5599"/>
              </a:lnSpc>
              <a:spcBef>
                <a:spcPct val="0"/>
              </a:spcBef>
            </a:pPr>
            <a:r>
              <a:rPr lang="en-US" sz="3999">
                <a:solidFill>
                  <a:srgbClr val="8D5B31"/>
                </a:solidFill>
                <a:latin typeface="Roboto Condensed"/>
                <a:ea typeface="Roboto Condensed"/>
                <a:cs typeface="Roboto Condensed"/>
                <a:sym typeface="Roboto Condensed"/>
              </a:rPr>
              <a:t>- Tập trung vào kĩ năng nghe và nhận biết tính thuyết phục của một ý kiến về một bài thơ tám chữ. </a:t>
            </a:r>
          </a:p>
          <a:p>
            <a:pPr algn="just">
              <a:lnSpc>
                <a:spcPts val="5599"/>
              </a:lnSpc>
              <a:spcBef>
                <a:spcPct val="0"/>
              </a:spcBef>
            </a:pPr>
            <a:r>
              <a:rPr lang="en-US" sz="3999">
                <a:solidFill>
                  <a:srgbClr val="8D5B31"/>
                </a:solidFill>
                <a:latin typeface="Roboto Condensed"/>
                <a:ea typeface="Roboto Condensed"/>
                <a:cs typeface="Roboto Condensed"/>
                <a:sym typeface="Roboto Condensed"/>
              </a:rPr>
              <a:t>- Ghi chép:</a:t>
            </a:r>
          </a:p>
          <a:p>
            <a:pPr algn="just">
              <a:lnSpc>
                <a:spcPts val="5599"/>
              </a:lnSpc>
              <a:spcBef>
                <a:spcPct val="0"/>
              </a:spcBef>
            </a:pPr>
            <a:r>
              <a:rPr lang="en-US" sz="3999">
                <a:solidFill>
                  <a:srgbClr val="8D5B31"/>
                </a:solidFill>
                <a:latin typeface="Roboto Condensed"/>
                <a:ea typeface="Roboto Condensed"/>
                <a:cs typeface="Roboto Condensed"/>
                <a:sym typeface="Roboto Condensed"/>
              </a:rPr>
              <a:t>Nội dung / ý chính mà người nói trình bày</a:t>
            </a:r>
          </a:p>
          <a:p>
            <a:pPr algn="just">
              <a:lnSpc>
                <a:spcPts val="5599"/>
              </a:lnSpc>
              <a:spcBef>
                <a:spcPct val="0"/>
              </a:spcBef>
            </a:pPr>
            <a:r>
              <a:rPr lang="en-US" sz="3999">
                <a:solidFill>
                  <a:srgbClr val="8D5B31"/>
                </a:solidFill>
                <a:latin typeface="Roboto Condensed"/>
                <a:ea typeface="Roboto Condensed"/>
                <a:cs typeface="Roboto Condensed"/>
                <a:sym typeface="Roboto Condensed"/>
              </a:rPr>
              <a:t>Quan điểm của người nói</a:t>
            </a:r>
          </a:p>
          <a:p>
            <a:pPr algn="just">
              <a:lnSpc>
                <a:spcPts val="5599"/>
              </a:lnSpc>
              <a:spcBef>
                <a:spcPct val="0"/>
              </a:spcBef>
            </a:pPr>
            <a:r>
              <a:rPr lang="en-US" sz="3999">
                <a:solidFill>
                  <a:srgbClr val="8D5B31"/>
                </a:solidFill>
                <a:latin typeface="Roboto Condensed"/>
                <a:ea typeface="Roboto Condensed"/>
                <a:cs typeface="Roboto Condensed"/>
                <a:sym typeface="Roboto Condensed"/>
              </a:rPr>
              <a:t>Cách thức thể hiện của người nói</a:t>
            </a:r>
          </a:p>
          <a:p>
            <a:pPr algn="just">
              <a:lnSpc>
                <a:spcPts val="5599"/>
              </a:lnSpc>
              <a:spcBef>
                <a:spcPct val="0"/>
              </a:spcBef>
            </a:pPr>
            <a:r>
              <a:rPr lang="en-US" sz="3999">
                <a:solidFill>
                  <a:srgbClr val="8D5B31"/>
                </a:solidFill>
                <a:latin typeface="Roboto Condensed"/>
                <a:ea typeface="Roboto Condensed"/>
                <a:cs typeface="Roboto Condensed"/>
                <a:sym typeface="Roboto Condensed"/>
              </a:rPr>
              <a:t>- Ghi chép các ý bằng cách gạch đầu dòng, kí hiệu, các từ / cụm từ chính</a:t>
            </a:r>
          </a:p>
          <a:p>
            <a:pPr algn="just">
              <a:lnSpc>
                <a:spcPts val="5599"/>
              </a:lnSpc>
              <a:spcBef>
                <a:spcPct val="0"/>
              </a:spcBef>
            </a:pPr>
            <a:r>
              <a:rPr lang="en-US" sz="3999">
                <a:solidFill>
                  <a:srgbClr val="8D5B31"/>
                </a:solidFill>
                <a:latin typeface="Roboto Condensed"/>
                <a:ea typeface="Roboto Condensed"/>
                <a:cs typeface="Roboto Condensed"/>
                <a:sym typeface="Roboto Condensed"/>
              </a:rPr>
              <a:t>- Đặt ra câu hỏi, ý kiến muốn trao đổi</a:t>
            </a:r>
          </a:p>
          <a:p>
            <a:pPr algn="just">
              <a:lnSpc>
                <a:spcPts val="5599"/>
              </a:lnSpc>
              <a:spcBef>
                <a:spcPct val="0"/>
              </a:spcBef>
            </a:pPr>
            <a:endParaRPr lang="en-US" sz="3999">
              <a:solidFill>
                <a:srgbClr val="8D5B31"/>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wipe(down)">
                                      <p:cBhvr>
                                        <p:cTn id="22" dur="500"/>
                                        <p:tgtEl>
                                          <p:spTgt spid="10">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down)">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wipe(down)">
                                      <p:cBhvr>
                                        <p:cTn id="30" dur="5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wipe(down)">
                                      <p:cBhvr>
                                        <p:cTn id="35" dur="500"/>
                                        <p:tgtEl>
                                          <p:spTgt spid="10">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xEl>
                                              <p:pRg st="7" end="7"/>
                                            </p:txEl>
                                          </p:spTgt>
                                        </p:tgtEl>
                                        <p:attrNameLst>
                                          <p:attrName>style.visibility</p:attrName>
                                        </p:attrNameLst>
                                      </p:cBhvr>
                                      <p:to>
                                        <p:strVal val="visible"/>
                                      </p:to>
                                    </p:set>
                                    <p:animEffect transition="in" filter="wipe(down)">
                                      <p:cBhvr>
                                        <p:cTn id="40"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grpSp>
        <p:nvGrpSpPr>
          <p:cNvPr id="3" name="Group 3"/>
          <p:cNvGrpSpPr/>
          <p:nvPr/>
        </p:nvGrpSpPr>
        <p:grpSpPr>
          <a:xfrm>
            <a:off x="897895" y="754614"/>
            <a:ext cx="16492211" cy="8873022"/>
            <a:chOff x="0" y="0"/>
            <a:chExt cx="4343628" cy="2336928"/>
          </a:xfrm>
        </p:grpSpPr>
        <p:sp>
          <p:nvSpPr>
            <p:cNvPr id="4" name="Freeform 4"/>
            <p:cNvSpPr/>
            <p:nvPr/>
          </p:nvSpPr>
          <p:spPr>
            <a:xfrm>
              <a:off x="0" y="0"/>
              <a:ext cx="4343628" cy="2336928"/>
            </a:xfrm>
            <a:custGeom>
              <a:avLst/>
              <a:gdLst/>
              <a:ahLst/>
              <a:cxnLst/>
              <a:rect l="l" t="t" r="r" b="b"/>
              <a:pathLst>
                <a:path w="4343628" h="2336928">
                  <a:moveTo>
                    <a:pt x="23941" y="0"/>
                  </a:moveTo>
                  <a:lnTo>
                    <a:pt x="4319687" y="0"/>
                  </a:lnTo>
                  <a:cubicBezTo>
                    <a:pt x="4332909" y="0"/>
                    <a:pt x="4343628" y="10719"/>
                    <a:pt x="4343628" y="23941"/>
                  </a:cubicBezTo>
                  <a:lnTo>
                    <a:pt x="4343628" y="2312987"/>
                  </a:lnTo>
                  <a:cubicBezTo>
                    <a:pt x="4343628" y="2326209"/>
                    <a:pt x="4332909" y="2336928"/>
                    <a:pt x="4319687" y="2336928"/>
                  </a:cubicBezTo>
                  <a:lnTo>
                    <a:pt x="23941" y="2336928"/>
                  </a:lnTo>
                  <a:cubicBezTo>
                    <a:pt x="10719" y="2336928"/>
                    <a:pt x="0" y="2326209"/>
                    <a:pt x="0" y="2312987"/>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375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453988" y="2668047"/>
            <a:ext cx="7191832" cy="4135303"/>
          </a:xfrm>
          <a:custGeom>
            <a:avLst/>
            <a:gdLst/>
            <a:ahLst/>
            <a:cxnLst/>
            <a:rect l="l" t="t" r="r" b="b"/>
            <a:pathLst>
              <a:path w="7191832" h="4135303">
                <a:moveTo>
                  <a:pt x="0" y="0"/>
                </a:moveTo>
                <a:lnTo>
                  <a:pt x="7191832" y="0"/>
                </a:lnTo>
                <a:lnTo>
                  <a:pt x="7191832" y="4135304"/>
                </a:lnTo>
                <a:lnTo>
                  <a:pt x="0" y="41353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flipH="1">
            <a:off x="7645820" y="5191125"/>
            <a:ext cx="9271613" cy="5331177"/>
          </a:xfrm>
          <a:custGeom>
            <a:avLst/>
            <a:gdLst/>
            <a:ahLst/>
            <a:cxnLst/>
            <a:rect l="l" t="t" r="r" b="b"/>
            <a:pathLst>
              <a:path w="9271613" h="5331177">
                <a:moveTo>
                  <a:pt x="9271613" y="0"/>
                </a:moveTo>
                <a:lnTo>
                  <a:pt x="0" y="0"/>
                </a:lnTo>
                <a:lnTo>
                  <a:pt x="0" y="5331177"/>
                </a:lnTo>
                <a:lnTo>
                  <a:pt x="9271613" y="5331177"/>
                </a:lnTo>
                <a:lnTo>
                  <a:pt x="927161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8276919" y="1359362"/>
            <a:ext cx="8640514" cy="3543208"/>
            <a:chOff x="0" y="0"/>
            <a:chExt cx="2275691" cy="933191"/>
          </a:xfrm>
        </p:grpSpPr>
        <p:sp>
          <p:nvSpPr>
            <p:cNvPr id="11" name="Freeform 11"/>
            <p:cNvSpPr/>
            <p:nvPr/>
          </p:nvSpPr>
          <p:spPr>
            <a:xfrm>
              <a:off x="0" y="0"/>
              <a:ext cx="2275691" cy="933191"/>
            </a:xfrm>
            <a:custGeom>
              <a:avLst/>
              <a:gdLst/>
              <a:ahLst/>
              <a:cxnLst/>
              <a:rect l="l" t="t" r="r" b="b"/>
              <a:pathLst>
                <a:path w="2275691" h="933191">
                  <a:moveTo>
                    <a:pt x="0" y="0"/>
                  </a:moveTo>
                  <a:lnTo>
                    <a:pt x="2275691" y="0"/>
                  </a:lnTo>
                  <a:lnTo>
                    <a:pt x="2275691" y="933191"/>
                  </a:lnTo>
                  <a:lnTo>
                    <a:pt x="0" y="933191"/>
                  </a:lnTo>
                  <a:close/>
                </a:path>
              </a:pathLst>
            </a:custGeom>
            <a:solidFill>
              <a:srgbClr val="FFFFFF"/>
            </a:solidFill>
            <a:ln cap="sq">
              <a:noFill/>
              <a:prstDash val="dash"/>
              <a:miter/>
            </a:ln>
          </p:spPr>
          <p:txBody>
            <a:bodyPr/>
            <a:lstStyle/>
            <a:p>
              <a:endParaRPr lang="en-US"/>
            </a:p>
          </p:txBody>
        </p:sp>
        <p:sp>
          <p:nvSpPr>
            <p:cNvPr id="12" name="TextBox 12"/>
            <p:cNvSpPr txBox="1"/>
            <p:nvPr/>
          </p:nvSpPr>
          <p:spPr>
            <a:xfrm>
              <a:off x="0" y="-38100"/>
              <a:ext cx="2275691" cy="971291"/>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2948305"/>
            <a:ext cx="6174264" cy="2242820"/>
          </a:xfrm>
          <a:prstGeom prst="rect">
            <a:avLst/>
          </a:prstGeom>
        </p:spPr>
        <p:txBody>
          <a:bodyPr lIns="0" tIns="0" rIns="0" bIns="0" rtlCol="0" anchor="t">
            <a:spAutoFit/>
          </a:bodyPr>
          <a:lstStyle/>
          <a:p>
            <a:pPr algn="just">
              <a:lnSpc>
                <a:spcPts val="4480"/>
              </a:lnSpc>
              <a:spcBef>
                <a:spcPct val="0"/>
              </a:spcBef>
            </a:pPr>
            <a:r>
              <a:rPr lang="en-US" sz="3200">
                <a:solidFill>
                  <a:srgbClr val="632B2B"/>
                </a:solidFill>
                <a:latin typeface="Roboto Condensed"/>
                <a:ea typeface="Roboto Condensed"/>
                <a:cs typeface="Roboto Condensed"/>
                <a:sym typeface="Roboto Condensed"/>
              </a:rPr>
              <a:t>HS bắt cặp, các HS của nhóm 1(nói), bắt cặp với HS nhóm 2 (nhóm nghe) tạo thành một cặp Nói - nghe, tương tự như vậy với nhóm 2-4</a:t>
            </a:r>
          </a:p>
        </p:txBody>
      </p:sp>
      <p:sp>
        <p:nvSpPr>
          <p:cNvPr id="15" name="TextBox 15"/>
          <p:cNvSpPr txBox="1"/>
          <p:nvPr/>
        </p:nvSpPr>
        <p:spPr>
          <a:xfrm>
            <a:off x="2607493" y="570325"/>
            <a:ext cx="13073013" cy="59055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III. THỰC HÀNH NÓI NGHE</a:t>
            </a:r>
          </a:p>
        </p:txBody>
      </p:sp>
      <p:sp>
        <p:nvSpPr>
          <p:cNvPr id="16" name="TextBox 16"/>
          <p:cNvSpPr txBox="1"/>
          <p:nvPr/>
        </p:nvSpPr>
        <p:spPr>
          <a:xfrm>
            <a:off x="7645820" y="5556288"/>
            <a:ext cx="8979976" cy="2804795"/>
          </a:xfrm>
          <a:prstGeom prst="rect">
            <a:avLst/>
          </a:prstGeom>
        </p:spPr>
        <p:txBody>
          <a:bodyPr lIns="0" tIns="0" rIns="0" bIns="0" rtlCol="0" anchor="t">
            <a:spAutoFit/>
          </a:bodyPr>
          <a:lstStyle/>
          <a:p>
            <a:pPr marL="690884" lvl="1" indent="-345442" algn="just">
              <a:lnSpc>
                <a:spcPts val="4480"/>
              </a:lnSpc>
              <a:buFont typeface="Arial"/>
              <a:buChar char="•"/>
            </a:pPr>
            <a:r>
              <a:rPr lang="en-US" sz="3200">
                <a:solidFill>
                  <a:srgbClr val="632B2B"/>
                </a:solidFill>
                <a:latin typeface="Roboto Condensed"/>
                <a:ea typeface="Roboto Condensed"/>
                <a:cs typeface="Roboto Condensed"/>
                <a:sym typeface="Roboto Condensed"/>
              </a:rPr>
              <a:t>Các cặp luyện nói và nghe theo các cặp cá nhân trong vòng 10 P</a:t>
            </a:r>
          </a:p>
          <a:p>
            <a:pPr marL="690884" lvl="1" indent="-345442" algn="just">
              <a:lnSpc>
                <a:spcPts val="4480"/>
              </a:lnSpc>
              <a:spcBef>
                <a:spcPct val="0"/>
              </a:spcBef>
              <a:buFont typeface="Arial"/>
              <a:buChar char="•"/>
            </a:pPr>
            <a:r>
              <a:rPr lang="en-US" sz="3200">
                <a:solidFill>
                  <a:srgbClr val="632B2B"/>
                </a:solidFill>
                <a:latin typeface="Roboto Condensed"/>
                <a:ea typeface="Roboto Condensed"/>
                <a:cs typeface="Roboto Condensed"/>
                <a:sym typeface="Roboto Condensed"/>
              </a:rPr>
              <a:t>Sau đó chọn 3 -5 cặp lên nói mẫu trước lớp, các cặp còn lại sẽ làm nhiệm vụ nghe (1 nhóm nói và Trình bày bài nghe và nhận xét tính thủyết phục 6P)</a:t>
            </a:r>
          </a:p>
        </p:txBody>
      </p:sp>
      <p:sp>
        <p:nvSpPr>
          <p:cNvPr id="17" name="TextBox 17"/>
          <p:cNvSpPr txBox="1"/>
          <p:nvPr/>
        </p:nvSpPr>
        <p:spPr>
          <a:xfrm>
            <a:off x="8448279" y="1435418"/>
            <a:ext cx="8259353" cy="3092450"/>
          </a:xfrm>
          <a:prstGeom prst="rect">
            <a:avLst/>
          </a:prstGeom>
        </p:spPr>
        <p:txBody>
          <a:bodyPr lIns="0" tIns="0" rIns="0" bIns="0" rtlCol="0" anchor="t">
            <a:spAutoFit/>
          </a:bodyPr>
          <a:lstStyle/>
          <a:p>
            <a:pPr algn="just">
              <a:lnSpc>
                <a:spcPts val="4900"/>
              </a:lnSpc>
              <a:spcBef>
                <a:spcPct val="0"/>
              </a:spcBef>
            </a:pPr>
            <a:r>
              <a:rPr lang="en-US" sz="3500">
                <a:solidFill>
                  <a:srgbClr val="644834"/>
                </a:solidFill>
                <a:latin typeface="Roboto Condensed"/>
                <a:ea typeface="Roboto Condensed"/>
                <a:cs typeface="Roboto Condensed"/>
                <a:sym typeface="Roboto Condensed"/>
              </a:rPr>
              <a:t>Trong bài thơ </a:t>
            </a:r>
            <a:r>
              <a:rPr lang="en-US" sz="3500" i="1">
                <a:solidFill>
                  <a:srgbClr val="644834"/>
                </a:solidFill>
                <a:latin typeface="Roboto Condensed Italics"/>
                <a:ea typeface="Roboto Condensed Italics"/>
                <a:cs typeface="Roboto Condensed Italics"/>
                <a:sym typeface="Roboto Condensed Italics"/>
              </a:rPr>
              <a:t>Quê hương</a:t>
            </a:r>
            <a:r>
              <a:rPr lang="en-US" sz="3500">
                <a:solidFill>
                  <a:srgbClr val="644834"/>
                </a:solidFill>
                <a:latin typeface="Roboto Condensed"/>
                <a:ea typeface="Roboto Condensed"/>
                <a:cs typeface="Roboto Condensed"/>
                <a:sym typeface="Roboto Condensed"/>
              </a:rPr>
              <a:t>, nhà thơ Tế Hanh đã sử dụng những hình ảnh đẹp, bay bổng; đồng thời cũng sử dụng biện pháp nhân hóa một cách độc đáo để thổi linh hồn vào sự vật, khiến cho sự vật có một vẻ đẹp và ý nghĩa bất ngờ.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2432473" y="1715464"/>
            <a:ext cx="12568640" cy="1794911"/>
            <a:chOff x="0" y="0"/>
            <a:chExt cx="3310259" cy="472734"/>
          </a:xfrm>
        </p:grpSpPr>
        <p:sp>
          <p:nvSpPr>
            <p:cNvPr id="12" name="Freeform 12"/>
            <p:cNvSpPr/>
            <p:nvPr/>
          </p:nvSpPr>
          <p:spPr>
            <a:xfrm>
              <a:off x="0" y="0"/>
              <a:ext cx="3310259" cy="472734"/>
            </a:xfrm>
            <a:custGeom>
              <a:avLst/>
              <a:gdLst/>
              <a:ahLst/>
              <a:cxnLst/>
              <a:rect l="l" t="t" r="r" b="b"/>
              <a:pathLst>
                <a:path w="3310259" h="472734">
                  <a:moveTo>
                    <a:pt x="31415" y="0"/>
                  </a:moveTo>
                  <a:lnTo>
                    <a:pt x="3278845" y="0"/>
                  </a:lnTo>
                  <a:cubicBezTo>
                    <a:pt x="3296195" y="0"/>
                    <a:pt x="3310259" y="14065"/>
                    <a:pt x="3310259" y="31415"/>
                  </a:cubicBezTo>
                  <a:lnTo>
                    <a:pt x="3310259" y="441319"/>
                  </a:lnTo>
                  <a:cubicBezTo>
                    <a:pt x="3310259" y="458669"/>
                    <a:pt x="3296195" y="472734"/>
                    <a:pt x="3278845" y="472734"/>
                  </a:cubicBezTo>
                  <a:lnTo>
                    <a:pt x="31415" y="472734"/>
                  </a:lnTo>
                  <a:cubicBezTo>
                    <a:pt x="14065" y="472734"/>
                    <a:pt x="0" y="458669"/>
                    <a:pt x="0" y="441319"/>
                  </a:cubicBezTo>
                  <a:lnTo>
                    <a:pt x="0" y="31415"/>
                  </a:lnTo>
                  <a:cubicBezTo>
                    <a:pt x="0" y="14065"/>
                    <a:pt x="14065" y="0"/>
                    <a:pt x="31415" y="0"/>
                  </a:cubicBezTo>
                  <a:close/>
                </a:path>
              </a:pathLst>
            </a:custGeom>
            <a:solidFill>
              <a:srgbClr val="000000">
                <a:alpha val="0"/>
              </a:srgbClr>
            </a:solidFill>
            <a:ln w="38100" cap="rnd">
              <a:solidFill>
                <a:srgbClr val="8D5B31"/>
              </a:solidFill>
              <a:prstDash val="lgDash"/>
              <a:round/>
            </a:ln>
          </p:spPr>
          <p:txBody>
            <a:bodyPr/>
            <a:lstStyle/>
            <a:p>
              <a:endParaRPr lang="en-US"/>
            </a:p>
          </p:txBody>
        </p:sp>
        <p:sp>
          <p:nvSpPr>
            <p:cNvPr id="13" name="TextBox 13"/>
            <p:cNvSpPr txBox="1"/>
            <p:nvPr/>
          </p:nvSpPr>
          <p:spPr>
            <a:xfrm>
              <a:off x="0" y="-38100"/>
              <a:ext cx="3310259" cy="51083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2607493" y="570325"/>
            <a:ext cx="13073013" cy="59055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IV. ĐÁNH GIÁ, RÚT KINH NGHIỆM</a:t>
            </a:r>
          </a:p>
        </p:txBody>
      </p:sp>
      <p:sp>
        <p:nvSpPr>
          <p:cNvPr id="15" name="TextBox 15"/>
          <p:cNvSpPr txBox="1"/>
          <p:nvPr/>
        </p:nvSpPr>
        <p:spPr>
          <a:xfrm>
            <a:off x="2607493" y="1952519"/>
            <a:ext cx="12218599" cy="1235075"/>
          </a:xfrm>
          <a:prstGeom prst="rect">
            <a:avLst/>
          </a:prstGeom>
        </p:spPr>
        <p:txBody>
          <a:bodyPr lIns="0" tIns="0" rIns="0" bIns="0" rtlCol="0" anchor="t">
            <a:spAutoFit/>
          </a:bodyPr>
          <a:lstStyle/>
          <a:p>
            <a:pPr algn="just">
              <a:lnSpc>
                <a:spcPts val="4900"/>
              </a:lnSpc>
              <a:spcBef>
                <a:spcPct val="0"/>
              </a:spcBef>
            </a:pPr>
            <a:r>
              <a:rPr lang="en-US" sz="3500">
                <a:solidFill>
                  <a:srgbClr val="8D5B31"/>
                </a:solidFill>
                <a:latin typeface="Roboto Condensed"/>
                <a:ea typeface="Roboto Condensed"/>
                <a:cs typeface="Roboto Condensed"/>
                <a:sym typeface="Roboto Condensed"/>
              </a:rPr>
              <a:t>Người nói: trao đổi với người nghe trên tinh thần tôn trọng sự khác biệt sẵn sàng giải đáp thắc mắc và ý kiến trái chiều một cách ôn hòa</a:t>
            </a:r>
          </a:p>
        </p:txBody>
      </p:sp>
      <p:grpSp>
        <p:nvGrpSpPr>
          <p:cNvPr id="16" name="Group 16"/>
          <p:cNvGrpSpPr/>
          <p:nvPr/>
        </p:nvGrpSpPr>
        <p:grpSpPr>
          <a:xfrm>
            <a:off x="3111866" y="4062825"/>
            <a:ext cx="12568640" cy="2091256"/>
            <a:chOff x="0" y="0"/>
            <a:chExt cx="3310259" cy="550783"/>
          </a:xfrm>
        </p:grpSpPr>
        <p:sp>
          <p:nvSpPr>
            <p:cNvPr id="17" name="Freeform 17"/>
            <p:cNvSpPr/>
            <p:nvPr/>
          </p:nvSpPr>
          <p:spPr>
            <a:xfrm>
              <a:off x="0" y="0"/>
              <a:ext cx="3310259" cy="550783"/>
            </a:xfrm>
            <a:custGeom>
              <a:avLst/>
              <a:gdLst/>
              <a:ahLst/>
              <a:cxnLst/>
              <a:rect l="l" t="t" r="r" b="b"/>
              <a:pathLst>
                <a:path w="3310259" h="550783">
                  <a:moveTo>
                    <a:pt x="31415" y="0"/>
                  </a:moveTo>
                  <a:lnTo>
                    <a:pt x="3278845" y="0"/>
                  </a:lnTo>
                  <a:cubicBezTo>
                    <a:pt x="3296195" y="0"/>
                    <a:pt x="3310259" y="14065"/>
                    <a:pt x="3310259" y="31415"/>
                  </a:cubicBezTo>
                  <a:lnTo>
                    <a:pt x="3310259" y="519369"/>
                  </a:lnTo>
                  <a:cubicBezTo>
                    <a:pt x="3310259" y="536719"/>
                    <a:pt x="3296195" y="550783"/>
                    <a:pt x="3278845" y="550783"/>
                  </a:cubicBezTo>
                  <a:lnTo>
                    <a:pt x="31415" y="550783"/>
                  </a:lnTo>
                  <a:cubicBezTo>
                    <a:pt x="14065" y="550783"/>
                    <a:pt x="0" y="536719"/>
                    <a:pt x="0" y="519369"/>
                  </a:cubicBezTo>
                  <a:lnTo>
                    <a:pt x="0" y="31415"/>
                  </a:lnTo>
                  <a:cubicBezTo>
                    <a:pt x="0" y="14065"/>
                    <a:pt x="14065" y="0"/>
                    <a:pt x="31415" y="0"/>
                  </a:cubicBezTo>
                  <a:close/>
                </a:path>
              </a:pathLst>
            </a:custGeom>
            <a:solidFill>
              <a:srgbClr val="000000">
                <a:alpha val="0"/>
              </a:srgbClr>
            </a:solidFill>
            <a:ln w="38100" cap="rnd">
              <a:solidFill>
                <a:srgbClr val="8D5B31"/>
              </a:solidFill>
              <a:prstDash val="lgDash"/>
              <a:round/>
            </a:ln>
          </p:spPr>
          <p:txBody>
            <a:bodyPr/>
            <a:lstStyle/>
            <a:p>
              <a:endParaRPr lang="en-US"/>
            </a:p>
          </p:txBody>
        </p:sp>
        <p:sp>
          <p:nvSpPr>
            <p:cNvPr id="18" name="TextBox 18"/>
            <p:cNvSpPr txBox="1"/>
            <p:nvPr/>
          </p:nvSpPr>
          <p:spPr>
            <a:xfrm>
              <a:off x="0" y="-38100"/>
              <a:ext cx="3310259" cy="588883"/>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3286887" y="4195106"/>
            <a:ext cx="12218599" cy="1854200"/>
          </a:xfrm>
          <a:prstGeom prst="rect">
            <a:avLst/>
          </a:prstGeom>
        </p:spPr>
        <p:txBody>
          <a:bodyPr lIns="0" tIns="0" rIns="0" bIns="0" rtlCol="0" anchor="t">
            <a:spAutoFit/>
          </a:bodyPr>
          <a:lstStyle/>
          <a:p>
            <a:pPr algn="just">
              <a:lnSpc>
                <a:spcPts val="4900"/>
              </a:lnSpc>
              <a:spcBef>
                <a:spcPct val="0"/>
              </a:spcBef>
            </a:pPr>
            <a:r>
              <a:rPr lang="en-US" sz="3500">
                <a:solidFill>
                  <a:srgbClr val="8D5B31"/>
                </a:solidFill>
                <a:latin typeface="Roboto Condensed"/>
                <a:ea typeface="Roboto Condensed"/>
                <a:cs typeface="Roboto Condensed"/>
                <a:sym typeface="Roboto Condensed"/>
              </a:rPr>
              <a:t>Người nghe: lắng nghe người nói, đặt câu hỏi cho người nói về những điểm mình cần làm rõ, thể hiện thái độ tôn trọng và thân thiện.ý kiến trái chiều một cách ôn hòa</a:t>
            </a:r>
          </a:p>
        </p:txBody>
      </p:sp>
      <p:grpSp>
        <p:nvGrpSpPr>
          <p:cNvPr id="20" name="Group 20"/>
          <p:cNvGrpSpPr/>
          <p:nvPr/>
        </p:nvGrpSpPr>
        <p:grpSpPr>
          <a:xfrm>
            <a:off x="3856054" y="6706530"/>
            <a:ext cx="12568640" cy="2842572"/>
            <a:chOff x="0" y="0"/>
            <a:chExt cx="3310259" cy="748661"/>
          </a:xfrm>
        </p:grpSpPr>
        <p:sp>
          <p:nvSpPr>
            <p:cNvPr id="21" name="Freeform 21"/>
            <p:cNvSpPr/>
            <p:nvPr/>
          </p:nvSpPr>
          <p:spPr>
            <a:xfrm>
              <a:off x="0" y="0"/>
              <a:ext cx="3310259" cy="748661"/>
            </a:xfrm>
            <a:custGeom>
              <a:avLst/>
              <a:gdLst/>
              <a:ahLst/>
              <a:cxnLst/>
              <a:rect l="l" t="t" r="r" b="b"/>
              <a:pathLst>
                <a:path w="3310259" h="748661">
                  <a:moveTo>
                    <a:pt x="31415" y="0"/>
                  </a:moveTo>
                  <a:lnTo>
                    <a:pt x="3278845" y="0"/>
                  </a:lnTo>
                  <a:cubicBezTo>
                    <a:pt x="3296195" y="0"/>
                    <a:pt x="3310259" y="14065"/>
                    <a:pt x="3310259" y="31415"/>
                  </a:cubicBezTo>
                  <a:lnTo>
                    <a:pt x="3310259" y="717246"/>
                  </a:lnTo>
                  <a:cubicBezTo>
                    <a:pt x="3310259" y="734596"/>
                    <a:pt x="3296195" y="748661"/>
                    <a:pt x="3278845" y="748661"/>
                  </a:cubicBezTo>
                  <a:lnTo>
                    <a:pt x="31415" y="748661"/>
                  </a:lnTo>
                  <a:cubicBezTo>
                    <a:pt x="14065" y="748661"/>
                    <a:pt x="0" y="734596"/>
                    <a:pt x="0" y="717246"/>
                  </a:cubicBezTo>
                  <a:lnTo>
                    <a:pt x="0" y="31415"/>
                  </a:lnTo>
                  <a:cubicBezTo>
                    <a:pt x="0" y="14065"/>
                    <a:pt x="14065" y="0"/>
                    <a:pt x="31415" y="0"/>
                  </a:cubicBezTo>
                  <a:close/>
                </a:path>
              </a:pathLst>
            </a:custGeom>
            <a:solidFill>
              <a:srgbClr val="000000">
                <a:alpha val="0"/>
              </a:srgbClr>
            </a:solidFill>
            <a:ln w="38100" cap="rnd">
              <a:solidFill>
                <a:srgbClr val="8D5B31"/>
              </a:solidFill>
              <a:prstDash val="lgDash"/>
              <a:round/>
            </a:ln>
          </p:spPr>
          <p:txBody>
            <a:bodyPr/>
            <a:lstStyle/>
            <a:p>
              <a:endParaRPr lang="en-US"/>
            </a:p>
          </p:txBody>
        </p:sp>
        <p:sp>
          <p:nvSpPr>
            <p:cNvPr id="22" name="TextBox 22"/>
            <p:cNvSpPr txBox="1"/>
            <p:nvPr/>
          </p:nvSpPr>
          <p:spPr>
            <a:xfrm>
              <a:off x="0" y="-38100"/>
              <a:ext cx="3310259" cy="786761"/>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4031074" y="6820830"/>
            <a:ext cx="11474412" cy="2473325"/>
          </a:xfrm>
          <a:prstGeom prst="rect">
            <a:avLst/>
          </a:prstGeom>
        </p:spPr>
        <p:txBody>
          <a:bodyPr lIns="0" tIns="0" rIns="0" bIns="0" rtlCol="0" anchor="t">
            <a:spAutoFit/>
          </a:bodyPr>
          <a:lstStyle/>
          <a:p>
            <a:pPr algn="just">
              <a:lnSpc>
                <a:spcPts val="4900"/>
              </a:lnSpc>
            </a:pPr>
            <a:r>
              <a:rPr lang="en-US" sz="3500">
                <a:solidFill>
                  <a:srgbClr val="8D5B31"/>
                </a:solidFill>
                <a:latin typeface="Roboto Condensed"/>
                <a:ea typeface="Roboto Condensed"/>
                <a:cs typeface="Roboto Condensed"/>
                <a:sym typeface="Roboto Condensed"/>
              </a:rPr>
              <a:t>Cụ thể:</a:t>
            </a:r>
          </a:p>
          <a:p>
            <a:pPr algn="just">
              <a:lnSpc>
                <a:spcPts val="4900"/>
              </a:lnSpc>
            </a:pPr>
            <a:r>
              <a:rPr lang="en-US" sz="3500">
                <a:solidFill>
                  <a:srgbClr val="8D5B31"/>
                </a:solidFill>
                <a:latin typeface="Roboto Condensed"/>
                <a:ea typeface="Roboto Condensed"/>
                <a:cs typeface="Roboto Condensed"/>
                <a:sym typeface="Roboto Condensed"/>
              </a:rPr>
              <a:t>- Nhận xét nội dung trình bày của người khác cho bạn theo cặp</a:t>
            </a:r>
          </a:p>
          <a:p>
            <a:pPr algn="just">
              <a:lnSpc>
                <a:spcPts val="4900"/>
              </a:lnSpc>
              <a:spcBef>
                <a:spcPct val="0"/>
              </a:spcBef>
            </a:pPr>
            <a:r>
              <a:rPr lang="en-US" sz="3500">
                <a:solidFill>
                  <a:srgbClr val="8D5B31"/>
                </a:solidFill>
                <a:latin typeface="Roboto Condensed"/>
                <a:ea typeface="Roboto Condensed"/>
                <a:cs typeface="Roboto Condensed"/>
                <a:sym typeface="Roboto Condensed"/>
              </a:rPr>
              <a:t>- Rút kinh nghiệm (chiến thuật nghe, kĩ năng ghi chép, kĩ năng trình bày…)</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0" name="Group 10"/>
          <p:cNvGrpSpPr/>
          <p:nvPr/>
        </p:nvGrpSpPr>
        <p:grpSpPr>
          <a:xfrm>
            <a:off x="2257452" y="1715464"/>
            <a:ext cx="12568640" cy="2382058"/>
            <a:chOff x="0" y="0"/>
            <a:chExt cx="3310259" cy="627373"/>
          </a:xfrm>
        </p:grpSpPr>
        <p:sp>
          <p:nvSpPr>
            <p:cNvPr id="11" name="Freeform 11"/>
            <p:cNvSpPr/>
            <p:nvPr/>
          </p:nvSpPr>
          <p:spPr>
            <a:xfrm>
              <a:off x="0" y="0"/>
              <a:ext cx="3310259" cy="627373"/>
            </a:xfrm>
            <a:custGeom>
              <a:avLst/>
              <a:gdLst/>
              <a:ahLst/>
              <a:cxnLst/>
              <a:rect l="l" t="t" r="r" b="b"/>
              <a:pathLst>
                <a:path w="3310259" h="627373">
                  <a:moveTo>
                    <a:pt x="31415" y="0"/>
                  </a:moveTo>
                  <a:lnTo>
                    <a:pt x="3278845" y="0"/>
                  </a:lnTo>
                  <a:cubicBezTo>
                    <a:pt x="3296195" y="0"/>
                    <a:pt x="3310259" y="14065"/>
                    <a:pt x="3310259" y="31415"/>
                  </a:cubicBezTo>
                  <a:lnTo>
                    <a:pt x="3310259" y="595959"/>
                  </a:lnTo>
                  <a:cubicBezTo>
                    <a:pt x="3310259" y="613309"/>
                    <a:pt x="3296195" y="627373"/>
                    <a:pt x="3278845" y="627373"/>
                  </a:cubicBezTo>
                  <a:lnTo>
                    <a:pt x="31415" y="627373"/>
                  </a:lnTo>
                  <a:cubicBezTo>
                    <a:pt x="14065" y="627373"/>
                    <a:pt x="0" y="613309"/>
                    <a:pt x="0" y="595959"/>
                  </a:cubicBezTo>
                  <a:lnTo>
                    <a:pt x="0" y="31415"/>
                  </a:lnTo>
                  <a:cubicBezTo>
                    <a:pt x="0" y="14065"/>
                    <a:pt x="14065" y="0"/>
                    <a:pt x="31415" y="0"/>
                  </a:cubicBezTo>
                  <a:close/>
                </a:path>
              </a:pathLst>
            </a:custGeom>
            <a:solidFill>
              <a:srgbClr val="000000">
                <a:alpha val="0"/>
              </a:srgbClr>
            </a:solidFill>
            <a:ln w="38100" cap="rnd">
              <a:solidFill>
                <a:srgbClr val="8D5B31"/>
              </a:solidFill>
              <a:prstDash val="lgDash"/>
              <a:round/>
            </a:ln>
          </p:spPr>
          <p:txBody>
            <a:bodyPr/>
            <a:lstStyle/>
            <a:p>
              <a:endParaRPr lang="en-US"/>
            </a:p>
          </p:txBody>
        </p:sp>
        <p:sp>
          <p:nvSpPr>
            <p:cNvPr id="12" name="TextBox 12"/>
            <p:cNvSpPr txBox="1"/>
            <p:nvPr/>
          </p:nvSpPr>
          <p:spPr>
            <a:xfrm>
              <a:off x="0" y="-38100"/>
              <a:ext cx="3310259" cy="665473"/>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07493" y="570325"/>
            <a:ext cx="13073013" cy="59055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V. VẬN DỤNG</a:t>
            </a:r>
          </a:p>
        </p:txBody>
      </p:sp>
      <p:sp>
        <p:nvSpPr>
          <p:cNvPr id="16" name="TextBox 16"/>
          <p:cNvSpPr txBox="1"/>
          <p:nvPr/>
        </p:nvSpPr>
        <p:spPr>
          <a:xfrm>
            <a:off x="2479164" y="1952519"/>
            <a:ext cx="12218599" cy="1854200"/>
          </a:xfrm>
          <a:prstGeom prst="rect">
            <a:avLst/>
          </a:prstGeom>
        </p:spPr>
        <p:txBody>
          <a:bodyPr lIns="0" tIns="0" rIns="0" bIns="0" rtlCol="0" anchor="t">
            <a:spAutoFit/>
          </a:bodyPr>
          <a:lstStyle/>
          <a:p>
            <a:pPr algn="just">
              <a:lnSpc>
                <a:spcPts val="4900"/>
              </a:lnSpc>
              <a:spcBef>
                <a:spcPct val="0"/>
              </a:spcBef>
            </a:pPr>
            <a:r>
              <a:rPr lang="en-US" sz="3500">
                <a:solidFill>
                  <a:srgbClr val="8D5B31"/>
                </a:solidFill>
                <a:latin typeface="Roboto Condensed"/>
                <a:ea typeface="Roboto Condensed"/>
                <a:cs typeface="Roboto Condensed"/>
                <a:sym typeface="Roboto Condensed"/>
              </a:rPr>
              <a:t>HS thực hành ở nhà: Sau khi đã nghe chủ đề trên lớp, mỗi HS quay video lại bài nói cá nhân hoặc video với chủ đề tự chọn (nghe và nhận biết tính thuyết phục của một ý kiến về một bài thơ tám chữ)</a:t>
            </a:r>
          </a:p>
        </p:txBody>
      </p:sp>
      <p:sp>
        <p:nvSpPr>
          <p:cNvPr id="17" name="TextBox 17"/>
          <p:cNvSpPr txBox="1"/>
          <p:nvPr/>
        </p:nvSpPr>
        <p:spPr>
          <a:xfrm>
            <a:off x="1137220" y="4211822"/>
            <a:ext cx="11550831" cy="5568950"/>
          </a:xfrm>
          <a:prstGeom prst="rect">
            <a:avLst/>
          </a:prstGeom>
        </p:spPr>
        <p:txBody>
          <a:bodyPr lIns="0" tIns="0" rIns="0" bIns="0" rtlCol="0" anchor="t">
            <a:spAutoFit/>
          </a:bodyPr>
          <a:lstStyle/>
          <a:p>
            <a:pPr algn="just">
              <a:lnSpc>
                <a:spcPts val="4900"/>
              </a:lnSpc>
            </a:pPr>
            <a:r>
              <a:rPr lang="en-US" sz="3500">
                <a:solidFill>
                  <a:srgbClr val="8D5B31"/>
                </a:solidFill>
                <a:latin typeface="Roboto Condensed"/>
                <a:ea typeface="Roboto Condensed"/>
                <a:cs typeface="Roboto Condensed"/>
                <a:sym typeface="Roboto Condensed"/>
              </a:rPr>
              <a:t>+ HS vận dụng kĩ năng bài nói – nghe: nghe và nhận biết tính thuyết phục của một ý kiến về một bài thơ tám chữ. Sau đó, quay video trình bày lại nội dung. </a:t>
            </a:r>
          </a:p>
          <a:p>
            <a:pPr algn="just">
              <a:lnSpc>
                <a:spcPts val="4900"/>
              </a:lnSpc>
            </a:pPr>
            <a:r>
              <a:rPr lang="en-US" sz="3500">
                <a:solidFill>
                  <a:srgbClr val="8D5B31"/>
                </a:solidFill>
                <a:latin typeface="Roboto Condensed"/>
                <a:ea typeface="Roboto Condensed"/>
                <a:cs typeface="Roboto Condensed"/>
                <a:sym typeface="Roboto Condensed"/>
              </a:rPr>
              <a:t>+ Video quay nhìn rõ chân dung học sinh, quay ngang điện thoại</a:t>
            </a:r>
          </a:p>
          <a:p>
            <a:pPr algn="just">
              <a:lnSpc>
                <a:spcPts val="4900"/>
              </a:lnSpc>
            </a:pPr>
            <a:r>
              <a:rPr lang="en-US" sz="3500">
                <a:solidFill>
                  <a:srgbClr val="8D5B31"/>
                </a:solidFill>
                <a:latin typeface="Roboto Condensed"/>
                <a:ea typeface="Roboto Condensed"/>
                <a:cs typeface="Roboto Condensed"/>
                <a:sym typeface="Roboto Condensed"/>
              </a:rPr>
              <a:t>+ Âm thanh rõ, không lẫn tạp âm</a:t>
            </a:r>
          </a:p>
          <a:p>
            <a:pPr algn="just">
              <a:lnSpc>
                <a:spcPts val="4900"/>
              </a:lnSpc>
            </a:pPr>
            <a:r>
              <a:rPr lang="en-US" sz="3500">
                <a:solidFill>
                  <a:srgbClr val="8D5B31"/>
                </a:solidFill>
                <a:latin typeface="Roboto Condensed"/>
                <a:ea typeface="Roboto Condensed"/>
                <a:cs typeface="Roboto Condensed"/>
                <a:sym typeface="Roboto Condensed"/>
              </a:rPr>
              <a:t>+ Độ dài video không quá 5 phút</a:t>
            </a:r>
          </a:p>
          <a:p>
            <a:pPr algn="just">
              <a:lnSpc>
                <a:spcPts val="4900"/>
              </a:lnSpc>
            </a:pPr>
            <a:r>
              <a:rPr lang="en-US" sz="3500">
                <a:solidFill>
                  <a:srgbClr val="8D5B31"/>
                </a:solidFill>
                <a:latin typeface="Roboto Condensed"/>
                <a:ea typeface="Roboto Condensed"/>
                <a:cs typeface="Roboto Condensed"/>
                <a:sym typeface="Roboto Condensed"/>
              </a:rPr>
              <a:t>+ Hạn nộp: 1 tuần </a:t>
            </a:r>
          </a:p>
          <a:p>
            <a:pPr algn="just">
              <a:lnSpc>
                <a:spcPts val="4900"/>
              </a:lnSpc>
            </a:pPr>
            <a:r>
              <a:rPr lang="en-US" sz="3500" b="1">
                <a:solidFill>
                  <a:srgbClr val="8D5B31"/>
                </a:solidFill>
                <a:latin typeface="Roboto Condensed Bold"/>
                <a:ea typeface="Roboto Condensed Bold"/>
                <a:cs typeface="Roboto Condensed Bold"/>
                <a:sym typeface="Roboto Condensed Bold"/>
              </a:rPr>
              <a:t>+ </a:t>
            </a:r>
            <a:r>
              <a:rPr lang="en-US" sz="3500">
                <a:solidFill>
                  <a:srgbClr val="8D5B31"/>
                </a:solidFill>
                <a:latin typeface="Roboto Condensed"/>
                <a:ea typeface="Roboto Condensed"/>
                <a:cs typeface="Roboto Condensed"/>
                <a:sym typeface="Roboto Condensed"/>
              </a:rPr>
              <a:t>Nộp trên phần mềm Flip Makes</a:t>
            </a:r>
          </a:p>
          <a:p>
            <a:pPr algn="just">
              <a:lnSpc>
                <a:spcPts val="4900"/>
              </a:lnSpc>
              <a:spcBef>
                <a:spcPct val="0"/>
              </a:spcBef>
            </a:pPr>
            <a:r>
              <a:rPr lang="en-US" sz="3500">
                <a:solidFill>
                  <a:srgbClr val="8D5B31"/>
                </a:solidFill>
                <a:latin typeface="Roboto Condensed"/>
                <a:ea typeface="Roboto Condensed"/>
                <a:cs typeface="Roboto Condensed"/>
                <a:sym typeface="Roboto Condensed"/>
              </a:rPr>
              <a:t> Learning Engaging, chủ đề 7</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Effect transition="in" filter="barn(inVertical)">
                                      <p:cBhvr>
                                        <p:cTn id="20" dur="500"/>
                                        <p:tgtEl>
                                          <p:spTgt spid="17">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barn(inVertical)">
                                      <p:cBhvr>
                                        <p:cTn id="23" dur="500"/>
                                        <p:tgtEl>
                                          <p:spTgt spid="17">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xEl>
                                              <p:pRg st="3" end="3"/>
                                            </p:txEl>
                                          </p:spTgt>
                                        </p:tgtEl>
                                        <p:attrNameLst>
                                          <p:attrName>style.visibility</p:attrName>
                                        </p:attrNameLst>
                                      </p:cBhvr>
                                      <p:to>
                                        <p:strVal val="visible"/>
                                      </p:to>
                                    </p:set>
                                    <p:animEffect transition="in" filter="barn(inVertical)">
                                      <p:cBhvr>
                                        <p:cTn id="26" dur="500"/>
                                        <p:tgtEl>
                                          <p:spTgt spid="17">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Effect transition="in" filter="barn(inVertical)">
                                      <p:cBhvr>
                                        <p:cTn id="29" dur="500"/>
                                        <p:tgtEl>
                                          <p:spTgt spid="17">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barn(inVertical)">
                                      <p:cBhvr>
                                        <p:cTn id="32" dur="500"/>
                                        <p:tgtEl>
                                          <p:spTgt spid="17">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6" end="6"/>
                                            </p:txEl>
                                          </p:spTgt>
                                        </p:tgtEl>
                                        <p:attrNameLst>
                                          <p:attrName>style.visibility</p:attrName>
                                        </p:attrNameLst>
                                      </p:cBhvr>
                                      <p:to>
                                        <p:strVal val="visible"/>
                                      </p:to>
                                    </p:set>
                                    <p:animEffect transition="in" filter="barn(inVertical)">
                                      <p:cBhvr>
                                        <p:cTn id="35"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754614"/>
            <a:ext cx="16492211" cy="8873022"/>
            <a:chOff x="0" y="0"/>
            <a:chExt cx="4343628" cy="2336928"/>
          </a:xfrm>
        </p:grpSpPr>
        <p:sp>
          <p:nvSpPr>
            <p:cNvPr id="4" name="Freeform 4"/>
            <p:cNvSpPr/>
            <p:nvPr/>
          </p:nvSpPr>
          <p:spPr>
            <a:xfrm>
              <a:off x="0" y="0"/>
              <a:ext cx="4343628" cy="2336928"/>
            </a:xfrm>
            <a:custGeom>
              <a:avLst/>
              <a:gdLst/>
              <a:ahLst/>
              <a:cxnLst/>
              <a:rect l="l" t="t" r="r" b="b"/>
              <a:pathLst>
                <a:path w="4343628" h="2336928">
                  <a:moveTo>
                    <a:pt x="23941" y="0"/>
                  </a:moveTo>
                  <a:lnTo>
                    <a:pt x="4319687" y="0"/>
                  </a:lnTo>
                  <a:cubicBezTo>
                    <a:pt x="4332909" y="0"/>
                    <a:pt x="4343628" y="10719"/>
                    <a:pt x="4343628" y="23941"/>
                  </a:cubicBezTo>
                  <a:lnTo>
                    <a:pt x="4343628" y="2312987"/>
                  </a:lnTo>
                  <a:cubicBezTo>
                    <a:pt x="4343628" y="2326209"/>
                    <a:pt x="4332909" y="2336928"/>
                    <a:pt x="4319687" y="2336928"/>
                  </a:cubicBezTo>
                  <a:lnTo>
                    <a:pt x="23941" y="2336928"/>
                  </a:lnTo>
                  <a:cubicBezTo>
                    <a:pt x="10719" y="2336928"/>
                    <a:pt x="0" y="2326209"/>
                    <a:pt x="0" y="2312987"/>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375028"/>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204832" y="2783204"/>
            <a:ext cx="15878337" cy="3219450"/>
          </a:xfrm>
          <a:prstGeom prst="rect">
            <a:avLst/>
          </a:prstGeom>
        </p:spPr>
        <p:txBody>
          <a:bodyPr lIns="0" tIns="0" rIns="0" bIns="0" rtlCol="0" anchor="t">
            <a:spAutoFit/>
          </a:bodyPr>
          <a:lstStyle/>
          <a:p>
            <a:pPr algn="ctr">
              <a:lnSpc>
                <a:spcPts val="12239"/>
              </a:lnSpc>
            </a:pPr>
            <a:r>
              <a:rPr lang="en-US" sz="10199">
                <a:solidFill>
                  <a:srgbClr val="78292A"/>
                </a:solidFill>
                <a:latin typeface="#9Slide05 ViceroyJF"/>
                <a:ea typeface="#9Slide05 ViceroyJF"/>
                <a:cs typeface="#9Slide05 ViceroyJF"/>
                <a:sym typeface="#9Slide05 ViceroyJF"/>
              </a:rPr>
              <a:t>Nghe và nhận biết tính thuyết phục của một ý kiến về thơ tám chữ</a:t>
            </a:r>
          </a:p>
        </p:txBody>
      </p:sp>
      <p:sp>
        <p:nvSpPr>
          <p:cNvPr id="9" name="TextBox 9"/>
          <p:cNvSpPr txBox="1"/>
          <p:nvPr/>
        </p:nvSpPr>
        <p:spPr>
          <a:xfrm>
            <a:off x="3788369" y="2072759"/>
            <a:ext cx="10199213" cy="669926"/>
          </a:xfrm>
          <a:prstGeom prst="rect">
            <a:avLst/>
          </a:prstGeom>
        </p:spPr>
        <p:txBody>
          <a:bodyPr lIns="0" tIns="0" rIns="0" bIns="0" rtlCol="0" anchor="t">
            <a:spAutoFit/>
          </a:bodyPr>
          <a:lstStyle/>
          <a:p>
            <a:pPr algn="ctr">
              <a:lnSpc>
                <a:spcPts val="5000"/>
              </a:lnSpc>
            </a:pPr>
            <a:r>
              <a:rPr lang="en-US" sz="5000">
                <a:solidFill>
                  <a:srgbClr val="644834"/>
                </a:solidFill>
                <a:latin typeface="Fraunces"/>
                <a:ea typeface="Fraunces"/>
                <a:cs typeface="Fraunces"/>
                <a:sym typeface="Fraunces"/>
              </a:rPr>
              <a:t>NÓI VÀ NGHE</a:t>
            </a:r>
          </a:p>
        </p:txBody>
      </p:sp>
      <p:sp>
        <p:nvSpPr>
          <p:cNvPr id="10" name="TextBox 10"/>
          <p:cNvSpPr txBox="1"/>
          <p:nvPr/>
        </p:nvSpPr>
        <p:spPr>
          <a:xfrm>
            <a:off x="1752751" y="1114425"/>
            <a:ext cx="13325341" cy="578486"/>
          </a:xfrm>
          <a:prstGeom prst="rect">
            <a:avLst/>
          </a:prstGeom>
        </p:spPr>
        <p:txBody>
          <a:bodyPr lIns="0" tIns="0" rIns="0" bIns="0" rtlCol="0" anchor="t">
            <a:spAutoFit/>
          </a:bodyPr>
          <a:lstStyle/>
          <a:p>
            <a:pPr algn="ctr">
              <a:lnSpc>
                <a:spcPts val="4400"/>
              </a:lnSpc>
            </a:pPr>
            <a:r>
              <a:rPr lang="en-US" sz="4400" b="1">
                <a:solidFill>
                  <a:srgbClr val="644834"/>
                </a:solidFill>
                <a:latin typeface="Fraunces Bold"/>
                <a:ea typeface="Fraunces Bold"/>
                <a:cs typeface="Fraunces Bold"/>
                <a:sym typeface="Fraunces Bold"/>
              </a:rPr>
              <a:t>BÀI 7: THƠ TÁM CHỮ VÀ THƠ TỰ TỰ DO</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754614"/>
            <a:ext cx="16492211" cy="8873022"/>
            <a:chOff x="0" y="0"/>
            <a:chExt cx="4343628" cy="2336928"/>
          </a:xfrm>
        </p:grpSpPr>
        <p:sp>
          <p:nvSpPr>
            <p:cNvPr id="4" name="Freeform 4"/>
            <p:cNvSpPr/>
            <p:nvPr/>
          </p:nvSpPr>
          <p:spPr>
            <a:xfrm>
              <a:off x="0" y="0"/>
              <a:ext cx="4343628" cy="2336928"/>
            </a:xfrm>
            <a:custGeom>
              <a:avLst/>
              <a:gdLst/>
              <a:ahLst/>
              <a:cxnLst/>
              <a:rect l="l" t="t" r="r" b="b"/>
              <a:pathLst>
                <a:path w="4343628" h="2336928">
                  <a:moveTo>
                    <a:pt x="23941" y="0"/>
                  </a:moveTo>
                  <a:lnTo>
                    <a:pt x="4319687" y="0"/>
                  </a:lnTo>
                  <a:cubicBezTo>
                    <a:pt x="4332909" y="0"/>
                    <a:pt x="4343628" y="10719"/>
                    <a:pt x="4343628" y="23941"/>
                  </a:cubicBezTo>
                  <a:lnTo>
                    <a:pt x="4343628" y="2312987"/>
                  </a:lnTo>
                  <a:cubicBezTo>
                    <a:pt x="4343628" y="2326209"/>
                    <a:pt x="4332909" y="2336928"/>
                    <a:pt x="4319687" y="2336928"/>
                  </a:cubicBezTo>
                  <a:lnTo>
                    <a:pt x="23941" y="2336928"/>
                  </a:lnTo>
                  <a:cubicBezTo>
                    <a:pt x="10719" y="2336928"/>
                    <a:pt x="0" y="2326209"/>
                    <a:pt x="0" y="2312987"/>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375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309994" y="2808151"/>
            <a:ext cx="852326" cy="745785"/>
          </a:xfrm>
          <a:custGeom>
            <a:avLst/>
            <a:gdLst/>
            <a:ahLst/>
            <a:cxnLst/>
            <a:rect l="l" t="t" r="r" b="b"/>
            <a:pathLst>
              <a:path w="852326" h="745785">
                <a:moveTo>
                  <a:pt x="0" y="0"/>
                </a:moveTo>
                <a:lnTo>
                  <a:pt x="852326" y="0"/>
                </a:lnTo>
                <a:lnTo>
                  <a:pt x="852326" y="745785"/>
                </a:lnTo>
                <a:lnTo>
                  <a:pt x="0" y="7457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2679335" y="6220297"/>
            <a:ext cx="15680531" cy="1393824"/>
          </a:xfrm>
          <a:prstGeom prst="rect">
            <a:avLst/>
          </a:prstGeom>
        </p:spPr>
        <p:txBody>
          <a:bodyPr lIns="0" tIns="0" rIns="0" bIns="0" rtlCol="0" anchor="t">
            <a:spAutoFit/>
          </a:bodyPr>
          <a:lstStyle/>
          <a:p>
            <a:pPr algn="l">
              <a:lnSpc>
                <a:spcPts val="5600"/>
              </a:lnSpc>
              <a:spcBef>
                <a:spcPct val="0"/>
              </a:spcBef>
            </a:pPr>
            <a:r>
              <a:rPr lang="en-US" sz="4000" b="1">
                <a:solidFill>
                  <a:srgbClr val="644834"/>
                </a:solidFill>
                <a:latin typeface="Roboto Condensed Bold"/>
                <a:ea typeface="Roboto Condensed Bold"/>
                <a:cs typeface="Roboto Condensed Bold"/>
                <a:sym typeface="Roboto Condensed Bold"/>
              </a:rPr>
              <a:t>Biết cách vận dụng kĩ năng thuyết phục người khác về một vấn đề cần giải quyết trong cuộc sống</a:t>
            </a:r>
          </a:p>
        </p:txBody>
      </p:sp>
      <p:sp>
        <p:nvSpPr>
          <p:cNvPr id="10" name="Freeform 10"/>
          <p:cNvSpPr/>
          <p:nvPr/>
        </p:nvSpPr>
        <p:spPr>
          <a:xfrm>
            <a:off x="1186621" y="4449286"/>
            <a:ext cx="852326" cy="745785"/>
          </a:xfrm>
          <a:custGeom>
            <a:avLst/>
            <a:gdLst/>
            <a:ahLst/>
            <a:cxnLst/>
            <a:rect l="l" t="t" r="r" b="b"/>
            <a:pathLst>
              <a:path w="852326" h="745785">
                <a:moveTo>
                  <a:pt x="0" y="0"/>
                </a:moveTo>
                <a:lnTo>
                  <a:pt x="852326" y="0"/>
                </a:lnTo>
                <a:lnTo>
                  <a:pt x="852326" y="745785"/>
                </a:lnTo>
                <a:lnTo>
                  <a:pt x="0" y="7457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186621" y="6306022"/>
            <a:ext cx="852326" cy="745785"/>
          </a:xfrm>
          <a:custGeom>
            <a:avLst/>
            <a:gdLst/>
            <a:ahLst/>
            <a:cxnLst/>
            <a:rect l="l" t="t" r="r" b="b"/>
            <a:pathLst>
              <a:path w="852326" h="745785">
                <a:moveTo>
                  <a:pt x="0" y="0"/>
                </a:moveTo>
                <a:lnTo>
                  <a:pt x="852326" y="0"/>
                </a:lnTo>
                <a:lnTo>
                  <a:pt x="852326" y="745785"/>
                </a:lnTo>
                <a:lnTo>
                  <a:pt x="0" y="7457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2038947" y="912676"/>
            <a:ext cx="15144982" cy="847725"/>
          </a:xfrm>
          <a:prstGeom prst="rect">
            <a:avLst/>
          </a:prstGeom>
        </p:spPr>
        <p:txBody>
          <a:bodyPr lIns="0" tIns="0" rIns="0" bIns="0" rtlCol="0" anchor="t">
            <a:spAutoFit/>
          </a:bodyPr>
          <a:lstStyle/>
          <a:p>
            <a:pPr algn="ctr">
              <a:lnSpc>
                <a:spcPts val="6720"/>
              </a:lnSpc>
            </a:pPr>
            <a:r>
              <a:rPr lang="en-US" sz="5600" b="1" spc="280">
                <a:solidFill>
                  <a:srgbClr val="78292A"/>
                </a:solidFill>
                <a:latin typeface="Fraunces Bold"/>
                <a:ea typeface="Fraunces Bold"/>
                <a:cs typeface="Fraunces Bold"/>
                <a:sym typeface="Fraunces Bold"/>
              </a:rPr>
              <a:t>MỤC TIÊU BÀI HỌC </a:t>
            </a:r>
          </a:p>
        </p:txBody>
      </p:sp>
      <p:sp>
        <p:nvSpPr>
          <p:cNvPr id="13" name="TextBox 13"/>
          <p:cNvSpPr txBox="1"/>
          <p:nvPr/>
        </p:nvSpPr>
        <p:spPr>
          <a:xfrm>
            <a:off x="2679335" y="4519066"/>
            <a:ext cx="14201803" cy="1393824"/>
          </a:xfrm>
          <a:prstGeom prst="rect">
            <a:avLst/>
          </a:prstGeom>
        </p:spPr>
        <p:txBody>
          <a:bodyPr lIns="0" tIns="0" rIns="0" bIns="0" rtlCol="0" anchor="t">
            <a:spAutoFit/>
          </a:bodyPr>
          <a:lstStyle/>
          <a:p>
            <a:pPr algn="just">
              <a:lnSpc>
                <a:spcPts val="5600"/>
              </a:lnSpc>
              <a:spcBef>
                <a:spcPct val="0"/>
              </a:spcBef>
            </a:pPr>
            <a:r>
              <a:rPr lang="en-US" sz="4000" b="1">
                <a:solidFill>
                  <a:srgbClr val="644834"/>
                </a:solidFill>
                <a:latin typeface="Roboto Condensed Bold"/>
                <a:ea typeface="Roboto Condensed Bold"/>
                <a:cs typeface="Roboto Condensed Bold"/>
                <a:sym typeface="Roboto Condensed Bold"/>
              </a:rPr>
              <a:t>Biết được các bước tiến hành 1 bài nghe và nhận biết tính thuyết phục của một ý kiến về thơ tám chữ</a:t>
            </a:r>
          </a:p>
        </p:txBody>
      </p:sp>
      <p:sp>
        <p:nvSpPr>
          <p:cNvPr id="14" name="TextBox 14"/>
          <p:cNvSpPr txBox="1"/>
          <p:nvPr/>
        </p:nvSpPr>
        <p:spPr>
          <a:xfrm>
            <a:off x="2679335" y="2722426"/>
            <a:ext cx="14201803" cy="1393824"/>
          </a:xfrm>
          <a:prstGeom prst="rect">
            <a:avLst/>
          </a:prstGeom>
        </p:spPr>
        <p:txBody>
          <a:bodyPr lIns="0" tIns="0" rIns="0" bIns="0" rtlCol="0" anchor="t">
            <a:spAutoFit/>
          </a:bodyPr>
          <a:lstStyle/>
          <a:p>
            <a:pPr algn="just">
              <a:lnSpc>
                <a:spcPts val="5600"/>
              </a:lnSpc>
              <a:spcBef>
                <a:spcPct val="0"/>
              </a:spcBef>
            </a:pPr>
            <a:r>
              <a:rPr lang="en-US" sz="4000" b="1">
                <a:solidFill>
                  <a:srgbClr val="644834"/>
                </a:solidFill>
                <a:latin typeface="Roboto Condensed Bold"/>
                <a:ea typeface="Roboto Condensed Bold"/>
                <a:cs typeface="Roboto Condensed Bold"/>
                <a:sym typeface="Roboto Condensed Bold"/>
              </a:rPr>
              <a:t>Biết cách lắng nghe và nhận biết tính thuyết phục của một ý kiến về thơ tám chữ</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754614"/>
            <a:ext cx="16492211" cy="8873022"/>
            <a:chOff x="0" y="0"/>
            <a:chExt cx="4343628" cy="2336928"/>
          </a:xfrm>
        </p:grpSpPr>
        <p:sp>
          <p:nvSpPr>
            <p:cNvPr id="4" name="Freeform 4"/>
            <p:cNvSpPr/>
            <p:nvPr/>
          </p:nvSpPr>
          <p:spPr>
            <a:xfrm>
              <a:off x="0" y="0"/>
              <a:ext cx="4343628" cy="2336928"/>
            </a:xfrm>
            <a:custGeom>
              <a:avLst/>
              <a:gdLst/>
              <a:ahLst/>
              <a:cxnLst/>
              <a:rect l="l" t="t" r="r" b="b"/>
              <a:pathLst>
                <a:path w="4343628" h="2336928">
                  <a:moveTo>
                    <a:pt x="23941" y="0"/>
                  </a:moveTo>
                  <a:lnTo>
                    <a:pt x="4319687" y="0"/>
                  </a:lnTo>
                  <a:cubicBezTo>
                    <a:pt x="4332909" y="0"/>
                    <a:pt x="4343628" y="10719"/>
                    <a:pt x="4343628" y="23941"/>
                  </a:cubicBezTo>
                  <a:lnTo>
                    <a:pt x="4343628" y="2312987"/>
                  </a:lnTo>
                  <a:cubicBezTo>
                    <a:pt x="4343628" y="2326209"/>
                    <a:pt x="4332909" y="2336928"/>
                    <a:pt x="4319687" y="2336928"/>
                  </a:cubicBezTo>
                  <a:lnTo>
                    <a:pt x="23941" y="2336928"/>
                  </a:lnTo>
                  <a:cubicBezTo>
                    <a:pt x="10719" y="2336928"/>
                    <a:pt x="0" y="2326209"/>
                    <a:pt x="0" y="2312987"/>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375028"/>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607493" y="1038225"/>
            <a:ext cx="13073013" cy="179070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sp>
        <p:nvSpPr>
          <p:cNvPr id="10" name="Freeform 10"/>
          <p:cNvSpPr/>
          <p:nvPr/>
        </p:nvSpPr>
        <p:spPr>
          <a:xfrm>
            <a:off x="1544927" y="5143500"/>
            <a:ext cx="7315200" cy="3537897"/>
          </a:xfrm>
          <a:custGeom>
            <a:avLst/>
            <a:gdLst/>
            <a:ahLst/>
            <a:cxnLst/>
            <a:rect l="l" t="t" r="r" b="b"/>
            <a:pathLst>
              <a:path w="7315200" h="3537897">
                <a:moveTo>
                  <a:pt x="0" y="0"/>
                </a:moveTo>
                <a:lnTo>
                  <a:pt x="7315200" y="0"/>
                </a:lnTo>
                <a:lnTo>
                  <a:pt x="7315200" y="3537897"/>
                </a:lnTo>
                <a:lnTo>
                  <a:pt x="0" y="35378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flipH="1">
            <a:off x="9420600" y="2808151"/>
            <a:ext cx="7315200" cy="3537897"/>
          </a:xfrm>
          <a:custGeom>
            <a:avLst/>
            <a:gdLst/>
            <a:ahLst/>
            <a:cxnLst/>
            <a:rect l="l" t="t" r="r" b="b"/>
            <a:pathLst>
              <a:path w="7315200" h="3537897">
                <a:moveTo>
                  <a:pt x="7315200" y="0"/>
                </a:moveTo>
                <a:lnTo>
                  <a:pt x="0" y="0"/>
                </a:lnTo>
                <a:lnTo>
                  <a:pt x="0" y="3537897"/>
                </a:lnTo>
                <a:lnTo>
                  <a:pt x="7315200" y="3537897"/>
                </a:lnTo>
                <a:lnTo>
                  <a:pt x="73152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1802281" y="5124923"/>
            <a:ext cx="6800494" cy="3498850"/>
          </a:xfrm>
          <a:prstGeom prst="rect">
            <a:avLst/>
          </a:prstGeom>
        </p:spPr>
        <p:txBody>
          <a:bodyPr lIns="0" tIns="0" rIns="0" bIns="0" rtlCol="0" anchor="t">
            <a:spAutoFit/>
          </a:bodyPr>
          <a:lstStyle/>
          <a:p>
            <a:pPr algn="just">
              <a:lnSpc>
                <a:spcPts val="5599"/>
              </a:lnSpc>
            </a:pPr>
            <a:r>
              <a:rPr lang="en-US" sz="3999" b="1">
                <a:solidFill>
                  <a:srgbClr val="632B2B"/>
                </a:solidFill>
                <a:latin typeface="Roboto Condensed Bold"/>
                <a:ea typeface="Roboto Condensed Bold"/>
                <a:cs typeface="Roboto Condensed Bold"/>
                <a:sym typeface="Roboto Condensed Bold"/>
              </a:rPr>
              <a:t>HS thực hiện theo hình thức Think-pair-share, 5 phút làm việc cá nhân và sẽ trao đổi với bạn 2p để bổ sung và hoàn thiện.</a:t>
            </a:r>
          </a:p>
          <a:p>
            <a:pPr algn="just">
              <a:lnSpc>
                <a:spcPts val="5599"/>
              </a:lnSpc>
              <a:spcBef>
                <a:spcPct val="0"/>
              </a:spcBef>
            </a:pPr>
            <a:endParaRPr lang="en-US" sz="3999" b="1">
              <a:solidFill>
                <a:srgbClr val="632B2B"/>
              </a:solidFill>
              <a:latin typeface="Roboto Condensed Bold"/>
              <a:ea typeface="Roboto Condensed Bold"/>
              <a:cs typeface="Roboto Condensed Bold"/>
              <a:sym typeface="Roboto Condensed Bold"/>
            </a:endParaRPr>
          </a:p>
        </p:txBody>
      </p:sp>
      <p:sp>
        <p:nvSpPr>
          <p:cNvPr id="13" name="TextBox 13"/>
          <p:cNvSpPr txBox="1"/>
          <p:nvPr/>
        </p:nvSpPr>
        <p:spPr>
          <a:xfrm>
            <a:off x="10044443" y="2731951"/>
            <a:ext cx="6388175" cy="2794000"/>
          </a:xfrm>
          <a:prstGeom prst="rect">
            <a:avLst/>
          </a:prstGeom>
        </p:spPr>
        <p:txBody>
          <a:bodyPr lIns="0" tIns="0" rIns="0" bIns="0" rtlCol="0" anchor="t">
            <a:spAutoFit/>
          </a:bodyPr>
          <a:lstStyle/>
          <a:p>
            <a:pPr algn="just">
              <a:lnSpc>
                <a:spcPts val="5599"/>
              </a:lnSpc>
            </a:pPr>
            <a:endParaRPr/>
          </a:p>
          <a:p>
            <a:pPr algn="just">
              <a:lnSpc>
                <a:spcPts val="5599"/>
              </a:lnSpc>
              <a:spcBef>
                <a:spcPct val="0"/>
              </a:spcBef>
            </a:pPr>
            <a:r>
              <a:rPr lang="en-US" sz="3999" b="1">
                <a:solidFill>
                  <a:srgbClr val="632B2B"/>
                </a:solidFill>
                <a:latin typeface="Roboto Condensed Bold"/>
                <a:ea typeface="Roboto Condensed Bold"/>
                <a:cs typeface="Roboto Condensed Bold"/>
                <a:sym typeface="Roboto Condensed Bold"/>
              </a:rPr>
              <a:t>Nhiệm vụ: Dựa vào kiến thức cá nhân và thông tin trong SGK trang 52.</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897895" y="754614"/>
            <a:ext cx="16492211" cy="8873022"/>
            <a:chOff x="0" y="0"/>
            <a:chExt cx="4343628" cy="2336928"/>
          </a:xfrm>
        </p:grpSpPr>
        <p:sp>
          <p:nvSpPr>
            <p:cNvPr id="4" name="Freeform 4"/>
            <p:cNvSpPr/>
            <p:nvPr/>
          </p:nvSpPr>
          <p:spPr>
            <a:xfrm>
              <a:off x="0" y="0"/>
              <a:ext cx="4343628" cy="2336928"/>
            </a:xfrm>
            <a:custGeom>
              <a:avLst/>
              <a:gdLst/>
              <a:ahLst/>
              <a:cxnLst/>
              <a:rect l="l" t="t" r="r" b="b"/>
              <a:pathLst>
                <a:path w="4343628" h="2336928">
                  <a:moveTo>
                    <a:pt x="23941" y="0"/>
                  </a:moveTo>
                  <a:lnTo>
                    <a:pt x="4319687" y="0"/>
                  </a:lnTo>
                  <a:cubicBezTo>
                    <a:pt x="4332909" y="0"/>
                    <a:pt x="4343628" y="10719"/>
                    <a:pt x="4343628" y="23941"/>
                  </a:cubicBezTo>
                  <a:lnTo>
                    <a:pt x="4343628" y="2312987"/>
                  </a:lnTo>
                  <a:cubicBezTo>
                    <a:pt x="4343628" y="2326209"/>
                    <a:pt x="4332909" y="2336928"/>
                    <a:pt x="4319687" y="2336928"/>
                  </a:cubicBezTo>
                  <a:lnTo>
                    <a:pt x="23941" y="2336928"/>
                  </a:lnTo>
                  <a:cubicBezTo>
                    <a:pt x="10719" y="2336928"/>
                    <a:pt x="0" y="2326209"/>
                    <a:pt x="0" y="2312987"/>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375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a:off x="3339460" y="3864885"/>
            <a:ext cx="9633701" cy="4659208"/>
          </a:xfrm>
          <a:custGeom>
            <a:avLst/>
            <a:gdLst/>
            <a:ahLst/>
            <a:cxnLst/>
            <a:rect l="l" t="t" r="r" b="b"/>
            <a:pathLst>
              <a:path w="9633701" h="4659208">
                <a:moveTo>
                  <a:pt x="9633702" y="0"/>
                </a:moveTo>
                <a:lnTo>
                  <a:pt x="0" y="0"/>
                </a:lnTo>
                <a:lnTo>
                  <a:pt x="0" y="4659208"/>
                </a:lnTo>
                <a:lnTo>
                  <a:pt x="9633702" y="4659208"/>
                </a:lnTo>
                <a:lnTo>
                  <a:pt x="96337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3619505" y="4339379"/>
            <a:ext cx="9353657" cy="3181350"/>
          </a:xfrm>
          <a:prstGeom prst="rect">
            <a:avLst/>
          </a:prstGeom>
        </p:spPr>
        <p:txBody>
          <a:bodyPr lIns="0" tIns="0" rIns="0" bIns="0" rtlCol="0" anchor="t">
            <a:spAutoFit/>
          </a:bodyPr>
          <a:lstStyle/>
          <a:p>
            <a:pPr marL="971550" lvl="1" indent="-485775" algn="just">
              <a:lnSpc>
                <a:spcPts val="6299"/>
              </a:lnSpc>
              <a:buFont typeface="Arial"/>
              <a:buChar char="•"/>
            </a:pPr>
            <a:r>
              <a:rPr lang="en-US" sz="4500" b="1">
                <a:solidFill>
                  <a:srgbClr val="632B2B"/>
                </a:solidFill>
                <a:latin typeface="Roboto Condensed Bold"/>
                <a:ea typeface="Roboto Condensed Bold"/>
                <a:cs typeface="Roboto Condensed Bold"/>
                <a:sym typeface="Roboto Condensed Bold"/>
              </a:rPr>
              <a:t>Dãy 1: Chuẩn bị trước khi nghe</a:t>
            </a:r>
          </a:p>
          <a:p>
            <a:pPr marL="971550" lvl="1" indent="-485775" algn="just">
              <a:lnSpc>
                <a:spcPts val="6299"/>
              </a:lnSpc>
              <a:buFont typeface="Arial"/>
              <a:buChar char="•"/>
            </a:pPr>
            <a:r>
              <a:rPr lang="en-US" sz="4500" b="1">
                <a:solidFill>
                  <a:srgbClr val="632B2B"/>
                </a:solidFill>
                <a:latin typeface="Roboto Condensed Bold"/>
                <a:ea typeface="Roboto Condensed Bold"/>
                <a:cs typeface="Roboto Condensed Bold"/>
                <a:sym typeface="Roboto Condensed Bold"/>
              </a:rPr>
              <a:t>Dãy 2: Nghe và ghi chép</a:t>
            </a:r>
          </a:p>
          <a:p>
            <a:pPr marL="971550" lvl="1" indent="-485775" algn="just">
              <a:lnSpc>
                <a:spcPts val="6299"/>
              </a:lnSpc>
              <a:buFont typeface="Arial"/>
              <a:buChar char="•"/>
            </a:pPr>
            <a:r>
              <a:rPr lang="en-US" sz="4500" b="1">
                <a:solidFill>
                  <a:srgbClr val="632B2B"/>
                </a:solidFill>
                <a:latin typeface="Roboto Condensed Bold"/>
                <a:ea typeface="Roboto Condensed Bold"/>
                <a:cs typeface="Roboto Condensed Bold"/>
                <a:sym typeface="Roboto Condensed Bold"/>
              </a:rPr>
              <a:t>Dãy 3: Đọc và chỉnh sửa ghi chép.</a:t>
            </a:r>
          </a:p>
          <a:p>
            <a:pPr algn="just">
              <a:lnSpc>
                <a:spcPts val="6299"/>
              </a:lnSpc>
              <a:spcBef>
                <a:spcPct val="0"/>
              </a:spcBef>
            </a:pPr>
            <a:endParaRPr lang="en-US" sz="4500" b="1">
              <a:solidFill>
                <a:srgbClr val="632B2B"/>
              </a:solidFill>
              <a:latin typeface="Roboto Condensed Bold"/>
              <a:ea typeface="Roboto Condensed Bold"/>
              <a:cs typeface="Roboto Condensed Bold"/>
              <a:sym typeface="Roboto Condensed Bold"/>
            </a:endParaRPr>
          </a:p>
        </p:txBody>
      </p:sp>
      <p:sp>
        <p:nvSpPr>
          <p:cNvPr id="11" name="TextBox 11"/>
          <p:cNvSpPr txBox="1"/>
          <p:nvPr/>
        </p:nvSpPr>
        <p:spPr>
          <a:xfrm>
            <a:off x="2607493" y="1038225"/>
            <a:ext cx="13073013" cy="179070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2607493" y="570325"/>
            <a:ext cx="13073013" cy="179070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sp>
        <p:nvSpPr>
          <p:cNvPr id="12" name="TextBox 12"/>
          <p:cNvSpPr txBox="1"/>
          <p:nvPr/>
        </p:nvSpPr>
        <p:spPr>
          <a:xfrm>
            <a:off x="1982745" y="2506706"/>
            <a:ext cx="9960471" cy="1177927"/>
          </a:xfrm>
          <a:prstGeom prst="rect">
            <a:avLst/>
          </a:prstGeom>
        </p:spPr>
        <p:txBody>
          <a:bodyPr lIns="0" tIns="0" rIns="0" bIns="0" rtlCol="0" anchor="t">
            <a:spAutoFit/>
          </a:bodyPr>
          <a:lstStyle/>
          <a:p>
            <a:pPr algn="ctr">
              <a:lnSpc>
                <a:spcPts val="9099"/>
              </a:lnSpc>
              <a:spcBef>
                <a:spcPct val="0"/>
              </a:spcBef>
            </a:pPr>
            <a:r>
              <a:rPr lang="en-US" sz="6499">
                <a:solidFill>
                  <a:srgbClr val="BE7250"/>
                </a:solidFill>
                <a:latin typeface="#9Slide07 Marbelia Regular"/>
                <a:ea typeface="#9Slide07 Marbelia Regular"/>
                <a:cs typeface="#9Slide07 Marbelia Regular"/>
                <a:sym typeface="#9Slide07 Marbelia Regular"/>
              </a:rPr>
              <a:t>1. Quy trình nói – nghe của kiểu bài</a:t>
            </a:r>
          </a:p>
        </p:txBody>
      </p:sp>
      <p:sp>
        <p:nvSpPr>
          <p:cNvPr id="13" name="TextBox 13"/>
          <p:cNvSpPr txBox="1"/>
          <p:nvPr/>
        </p:nvSpPr>
        <p:spPr>
          <a:xfrm>
            <a:off x="3280035" y="5067300"/>
            <a:ext cx="11884672" cy="1384300"/>
          </a:xfrm>
          <a:prstGeom prst="rect">
            <a:avLst/>
          </a:prstGeom>
        </p:spPr>
        <p:txBody>
          <a:bodyPr lIns="0" tIns="0" rIns="0" bIns="0" rtlCol="0" anchor="t">
            <a:spAutoFit/>
          </a:bodyPr>
          <a:lstStyle/>
          <a:p>
            <a:pPr algn="just">
              <a:lnSpc>
                <a:spcPts val="5599"/>
              </a:lnSpc>
              <a:spcBef>
                <a:spcPct val="0"/>
              </a:spcBef>
            </a:pPr>
            <a:r>
              <a:rPr lang="en-US" sz="3999">
                <a:solidFill>
                  <a:srgbClr val="644834"/>
                </a:solidFill>
                <a:latin typeface="Roboto Condensed"/>
                <a:ea typeface="Roboto Condensed"/>
                <a:cs typeface="Roboto Condensed"/>
                <a:sym typeface="Roboto Condensed"/>
              </a:rPr>
              <a:t>Xác định mục đích: nghe để hiểu thêm về vai trò, ích lợi của văn chương với đời sống</a:t>
            </a:r>
          </a:p>
        </p:txBody>
      </p:sp>
      <p:sp>
        <p:nvSpPr>
          <p:cNvPr id="14" name="TextBox 14"/>
          <p:cNvSpPr txBox="1"/>
          <p:nvPr/>
        </p:nvSpPr>
        <p:spPr>
          <a:xfrm>
            <a:off x="3201664" y="7009373"/>
            <a:ext cx="11963044" cy="2089150"/>
          </a:xfrm>
          <a:prstGeom prst="rect">
            <a:avLst/>
          </a:prstGeom>
        </p:spPr>
        <p:txBody>
          <a:bodyPr lIns="0" tIns="0" rIns="0" bIns="0" rtlCol="0" anchor="t">
            <a:spAutoFit/>
          </a:bodyPr>
          <a:lstStyle/>
          <a:p>
            <a:pPr algn="just">
              <a:lnSpc>
                <a:spcPts val="5599"/>
              </a:lnSpc>
              <a:spcBef>
                <a:spcPct val="0"/>
              </a:spcBef>
            </a:pPr>
            <a:r>
              <a:rPr lang="en-US" sz="3999">
                <a:solidFill>
                  <a:srgbClr val="644834"/>
                </a:solidFill>
                <a:latin typeface="Roboto Condensed"/>
                <a:ea typeface="Roboto Condensed"/>
                <a:cs typeface="Roboto Condensed"/>
                <a:sym typeface="Roboto Condensed"/>
              </a:rPr>
              <a:t>Tìm hiểu trước về chủ đề buổi thuyết trình bằng cách đọc lại văn bản Ý nghĩa văn chương, tìm đọc thêm tư liệu liên quan đến chủ đề.</a:t>
            </a:r>
          </a:p>
        </p:txBody>
      </p:sp>
      <p:sp>
        <p:nvSpPr>
          <p:cNvPr id="15" name="Freeform 15"/>
          <p:cNvSpPr/>
          <p:nvPr/>
        </p:nvSpPr>
        <p:spPr>
          <a:xfrm>
            <a:off x="1982745" y="5143500"/>
            <a:ext cx="777946" cy="723490"/>
          </a:xfrm>
          <a:custGeom>
            <a:avLst/>
            <a:gdLst/>
            <a:ahLst/>
            <a:cxnLst/>
            <a:rect l="l" t="t" r="r" b="b"/>
            <a:pathLst>
              <a:path w="777946" h="723490">
                <a:moveTo>
                  <a:pt x="0" y="0"/>
                </a:moveTo>
                <a:lnTo>
                  <a:pt x="777946" y="0"/>
                </a:lnTo>
                <a:lnTo>
                  <a:pt x="777946" y="723490"/>
                </a:lnTo>
                <a:lnTo>
                  <a:pt x="0" y="723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982745" y="7085573"/>
            <a:ext cx="777946" cy="723490"/>
          </a:xfrm>
          <a:custGeom>
            <a:avLst/>
            <a:gdLst/>
            <a:ahLst/>
            <a:cxnLst/>
            <a:rect l="l" t="t" r="r" b="b"/>
            <a:pathLst>
              <a:path w="777946" h="723490">
                <a:moveTo>
                  <a:pt x="0" y="0"/>
                </a:moveTo>
                <a:lnTo>
                  <a:pt x="777946" y="0"/>
                </a:lnTo>
                <a:lnTo>
                  <a:pt x="777946" y="723490"/>
                </a:lnTo>
                <a:lnTo>
                  <a:pt x="0" y="723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5365691" y="3733800"/>
            <a:ext cx="6577525" cy="771525"/>
          </a:xfrm>
          <a:prstGeom prst="rect">
            <a:avLst/>
          </a:prstGeom>
        </p:spPr>
        <p:txBody>
          <a:bodyPr lIns="0" tIns="0" rIns="0" bIns="0" rtlCol="0" anchor="t">
            <a:spAutoFit/>
          </a:bodyPr>
          <a:lstStyle/>
          <a:p>
            <a:pPr algn="ctr">
              <a:lnSpc>
                <a:spcPts val="6299"/>
              </a:lnSpc>
              <a:spcBef>
                <a:spcPct val="0"/>
              </a:spcBef>
            </a:pPr>
            <a:r>
              <a:rPr lang="en-US" sz="4499" b="1">
                <a:solidFill>
                  <a:srgbClr val="644834"/>
                </a:solidFill>
                <a:latin typeface="Roboto Condensed Bold"/>
                <a:ea typeface="Roboto Condensed Bold"/>
                <a:cs typeface="Roboto Condensed Bold"/>
                <a:sym typeface="Roboto Condensed Bold"/>
              </a:rPr>
              <a:t>a. Chuẩn bị trước khi nghe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33758" y="884138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6424694" y="-402394"/>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2607493" y="570325"/>
            <a:ext cx="13073013" cy="179070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sp>
        <p:nvSpPr>
          <p:cNvPr id="12" name="TextBox 12"/>
          <p:cNvSpPr txBox="1"/>
          <p:nvPr/>
        </p:nvSpPr>
        <p:spPr>
          <a:xfrm>
            <a:off x="1982745" y="2506706"/>
            <a:ext cx="9960471" cy="1177927"/>
          </a:xfrm>
          <a:prstGeom prst="rect">
            <a:avLst/>
          </a:prstGeom>
        </p:spPr>
        <p:txBody>
          <a:bodyPr lIns="0" tIns="0" rIns="0" bIns="0" rtlCol="0" anchor="t">
            <a:spAutoFit/>
          </a:bodyPr>
          <a:lstStyle/>
          <a:p>
            <a:pPr algn="ctr">
              <a:lnSpc>
                <a:spcPts val="9099"/>
              </a:lnSpc>
              <a:spcBef>
                <a:spcPct val="0"/>
              </a:spcBef>
            </a:pPr>
            <a:r>
              <a:rPr lang="en-US" sz="6499">
                <a:solidFill>
                  <a:srgbClr val="BE7250"/>
                </a:solidFill>
                <a:latin typeface="#9Slide07 Marbelia Regular"/>
                <a:ea typeface="#9Slide07 Marbelia Regular"/>
                <a:cs typeface="#9Slide07 Marbelia Regular"/>
                <a:sym typeface="#9Slide07 Marbelia Regular"/>
              </a:rPr>
              <a:t>1. Quy trình nói – nghe của kiểu bài</a:t>
            </a:r>
          </a:p>
        </p:txBody>
      </p:sp>
      <p:sp>
        <p:nvSpPr>
          <p:cNvPr id="13" name="TextBox 13"/>
          <p:cNvSpPr txBox="1"/>
          <p:nvPr/>
        </p:nvSpPr>
        <p:spPr>
          <a:xfrm>
            <a:off x="3280035" y="5790790"/>
            <a:ext cx="11884672" cy="1384300"/>
          </a:xfrm>
          <a:prstGeom prst="rect">
            <a:avLst/>
          </a:prstGeom>
        </p:spPr>
        <p:txBody>
          <a:bodyPr lIns="0" tIns="0" rIns="0" bIns="0" rtlCol="0" anchor="t">
            <a:spAutoFit/>
          </a:bodyPr>
          <a:lstStyle/>
          <a:p>
            <a:pPr algn="just">
              <a:lnSpc>
                <a:spcPts val="5599"/>
              </a:lnSpc>
              <a:spcBef>
                <a:spcPct val="0"/>
              </a:spcBef>
            </a:pPr>
            <a:r>
              <a:rPr lang="en-US" sz="3999" b="1">
                <a:solidFill>
                  <a:srgbClr val="644834"/>
                </a:solidFill>
                <a:latin typeface="Roboto Condensed Bold"/>
                <a:ea typeface="Roboto Condensed Bold"/>
                <a:cs typeface="Roboto Condensed Bold"/>
                <a:sym typeface="Roboto Condensed Bold"/>
              </a:rPr>
              <a:t>Chuẩn bị giấy, bút (bút màu, bút dạ quang, ...) để ghi chép và đánh dấu hoặc gạch chân những thông tin quan trọng.</a:t>
            </a:r>
          </a:p>
        </p:txBody>
      </p:sp>
      <p:sp>
        <p:nvSpPr>
          <p:cNvPr id="14" name="TextBox 14"/>
          <p:cNvSpPr txBox="1"/>
          <p:nvPr/>
        </p:nvSpPr>
        <p:spPr>
          <a:xfrm>
            <a:off x="3240849" y="7845425"/>
            <a:ext cx="11963044" cy="679450"/>
          </a:xfrm>
          <a:prstGeom prst="rect">
            <a:avLst/>
          </a:prstGeom>
        </p:spPr>
        <p:txBody>
          <a:bodyPr lIns="0" tIns="0" rIns="0" bIns="0" rtlCol="0" anchor="t">
            <a:spAutoFit/>
          </a:bodyPr>
          <a:lstStyle/>
          <a:p>
            <a:pPr algn="just">
              <a:lnSpc>
                <a:spcPts val="5599"/>
              </a:lnSpc>
              <a:spcBef>
                <a:spcPct val="0"/>
              </a:spcBef>
            </a:pPr>
            <a:r>
              <a:rPr lang="en-US" sz="3999" b="1">
                <a:solidFill>
                  <a:srgbClr val="644834"/>
                </a:solidFill>
                <a:latin typeface="Roboto Condensed Bold"/>
                <a:ea typeface="Roboto Condensed Bold"/>
                <a:cs typeface="Roboto Condensed Bold"/>
                <a:sym typeface="Roboto Condensed Bold"/>
              </a:rPr>
              <a:t>Chuẩn bị phiếu ghi chép</a:t>
            </a:r>
          </a:p>
        </p:txBody>
      </p:sp>
      <p:sp>
        <p:nvSpPr>
          <p:cNvPr id="15" name="Freeform 15"/>
          <p:cNvSpPr/>
          <p:nvPr/>
        </p:nvSpPr>
        <p:spPr>
          <a:xfrm>
            <a:off x="2128291" y="5797550"/>
            <a:ext cx="777946" cy="723490"/>
          </a:xfrm>
          <a:custGeom>
            <a:avLst/>
            <a:gdLst/>
            <a:ahLst/>
            <a:cxnLst/>
            <a:rect l="l" t="t" r="r" b="b"/>
            <a:pathLst>
              <a:path w="777946" h="723490">
                <a:moveTo>
                  <a:pt x="0" y="0"/>
                </a:moveTo>
                <a:lnTo>
                  <a:pt x="777946" y="0"/>
                </a:lnTo>
                <a:lnTo>
                  <a:pt x="777946" y="723490"/>
                </a:lnTo>
                <a:lnTo>
                  <a:pt x="0" y="723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2128291" y="7801385"/>
            <a:ext cx="777946" cy="723490"/>
          </a:xfrm>
          <a:custGeom>
            <a:avLst/>
            <a:gdLst/>
            <a:ahLst/>
            <a:cxnLst/>
            <a:rect l="l" t="t" r="r" b="b"/>
            <a:pathLst>
              <a:path w="777946" h="723490">
                <a:moveTo>
                  <a:pt x="0" y="0"/>
                </a:moveTo>
                <a:lnTo>
                  <a:pt x="777946" y="0"/>
                </a:lnTo>
                <a:lnTo>
                  <a:pt x="777946" y="723490"/>
                </a:lnTo>
                <a:lnTo>
                  <a:pt x="0" y="723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5365691" y="3922758"/>
            <a:ext cx="6577525" cy="771525"/>
          </a:xfrm>
          <a:prstGeom prst="rect">
            <a:avLst/>
          </a:prstGeom>
        </p:spPr>
        <p:txBody>
          <a:bodyPr lIns="0" tIns="0" rIns="0" bIns="0" rtlCol="0" anchor="t">
            <a:spAutoFit/>
          </a:bodyPr>
          <a:lstStyle/>
          <a:p>
            <a:pPr algn="ctr">
              <a:lnSpc>
                <a:spcPts val="6299"/>
              </a:lnSpc>
              <a:spcBef>
                <a:spcPct val="0"/>
              </a:spcBef>
            </a:pPr>
            <a:r>
              <a:rPr lang="en-US" sz="4499" b="1">
                <a:solidFill>
                  <a:srgbClr val="644834"/>
                </a:solidFill>
                <a:latin typeface="Roboto Condensed Bold"/>
                <a:ea typeface="Roboto Condensed Bold"/>
                <a:cs typeface="Roboto Condensed Bold"/>
                <a:sym typeface="Roboto Condensed Bold"/>
              </a:rPr>
              <a:t>a. Chuẩn bị trước khi nghe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DBCB"/>
        </a:solidFill>
        <a:effectLst/>
      </p:bgPr>
    </p:bg>
    <p:spTree>
      <p:nvGrpSpPr>
        <p:cNvPr id="1" name=""/>
        <p:cNvGrpSpPr/>
        <p:nvPr/>
      </p:nvGrpSpPr>
      <p:grpSpPr>
        <a:xfrm>
          <a:off x="0" y="0"/>
          <a:ext cx="0" cy="0"/>
          <a:chOff x="0" y="0"/>
          <a:chExt cx="0" cy="0"/>
        </a:xfrm>
      </p:grpSpPr>
      <p:grpSp>
        <p:nvGrpSpPr>
          <p:cNvPr id="3" name="Group 3"/>
          <p:cNvGrpSpPr/>
          <p:nvPr/>
        </p:nvGrpSpPr>
        <p:grpSpPr>
          <a:xfrm>
            <a:off x="897895" y="463811"/>
            <a:ext cx="16492211" cy="9309226"/>
            <a:chOff x="0" y="0"/>
            <a:chExt cx="4343628" cy="2451813"/>
          </a:xfrm>
        </p:grpSpPr>
        <p:sp>
          <p:nvSpPr>
            <p:cNvPr id="4" name="Freeform 4"/>
            <p:cNvSpPr/>
            <p:nvPr/>
          </p:nvSpPr>
          <p:spPr>
            <a:xfrm>
              <a:off x="0" y="0"/>
              <a:ext cx="4343628" cy="2451813"/>
            </a:xfrm>
            <a:custGeom>
              <a:avLst/>
              <a:gdLst/>
              <a:ahLst/>
              <a:cxnLst/>
              <a:rect l="l" t="t" r="r" b="b"/>
              <a:pathLst>
                <a:path w="4343628" h="2451813">
                  <a:moveTo>
                    <a:pt x="23941" y="0"/>
                  </a:moveTo>
                  <a:lnTo>
                    <a:pt x="4319687" y="0"/>
                  </a:lnTo>
                  <a:cubicBezTo>
                    <a:pt x="4332909" y="0"/>
                    <a:pt x="4343628" y="10719"/>
                    <a:pt x="4343628" y="23941"/>
                  </a:cubicBezTo>
                  <a:lnTo>
                    <a:pt x="4343628" y="2427872"/>
                  </a:lnTo>
                  <a:cubicBezTo>
                    <a:pt x="4343628" y="2441094"/>
                    <a:pt x="4332909" y="2451813"/>
                    <a:pt x="4319687" y="2451813"/>
                  </a:cubicBezTo>
                  <a:lnTo>
                    <a:pt x="23941" y="2451813"/>
                  </a:lnTo>
                  <a:cubicBezTo>
                    <a:pt x="10719" y="2451813"/>
                    <a:pt x="0" y="2441094"/>
                    <a:pt x="0" y="2427872"/>
                  </a:cubicBezTo>
                  <a:lnTo>
                    <a:pt x="0" y="23941"/>
                  </a:lnTo>
                  <a:cubicBezTo>
                    <a:pt x="0" y="10719"/>
                    <a:pt x="10719" y="0"/>
                    <a:pt x="23941" y="0"/>
                  </a:cubicBezTo>
                  <a:close/>
                </a:path>
              </a:pathLst>
            </a:custGeom>
            <a:solidFill>
              <a:srgbClr val="FFEFDE">
                <a:alpha val="75686"/>
              </a:srgbClr>
            </a:solidFill>
          </p:spPr>
          <p:txBody>
            <a:bodyPr/>
            <a:lstStyle/>
            <a:p>
              <a:endParaRPr lang="en-US"/>
            </a:p>
          </p:txBody>
        </p:sp>
        <p:sp>
          <p:nvSpPr>
            <p:cNvPr id="5" name="TextBox 5"/>
            <p:cNvSpPr txBox="1"/>
            <p:nvPr/>
          </p:nvSpPr>
          <p:spPr>
            <a:xfrm>
              <a:off x="0" y="-38100"/>
              <a:ext cx="4343628" cy="2489913"/>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5960618" y="497719"/>
            <a:ext cx="1863306" cy="1863306"/>
          </a:xfrm>
          <a:custGeom>
            <a:avLst/>
            <a:gdLst/>
            <a:ahLst/>
            <a:cxnLst/>
            <a:rect l="l" t="t" r="r" b="b"/>
            <a:pathLst>
              <a:path w="1863306" h="1863306">
                <a:moveTo>
                  <a:pt x="0" y="0"/>
                </a:moveTo>
                <a:lnTo>
                  <a:pt x="1863306" y="0"/>
                </a:lnTo>
                <a:lnTo>
                  <a:pt x="1863306" y="1863306"/>
                </a:lnTo>
                <a:lnTo>
                  <a:pt x="0" y="1863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2607493" y="570325"/>
            <a:ext cx="13073013" cy="1790700"/>
          </a:xfrm>
          <a:prstGeom prst="rect">
            <a:avLst/>
          </a:prstGeom>
        </p:spPr>
        <p:txBody>
          <a:bodyPr lIns="0" tIns="0" rIns="0" bIns="0" rtlCol="0" anchor="t">
            <a:spAutoFit/>
          </a:bodyPr>
          <a:lstStyle/>
          <a:p>
            <a:pPr algn="just">
              <a:lnSpc>
                <a:spcPts val="4799"/>
              </a:lnSpc>
            </a:pPr>
            <a:r>
              <a:rPr lang="en-US" sz="3999" b="1" spc="199">
                <a:solidFill>
                  <a:srgbClr val="78292A"/>
                </a:solidFill>
                <a:latin typeface="Fraunces Bold"/>
                <a:ea typeface="Fraunces Bold"/>
                <a:cs typeface="Fraunces Bold"/>
                <a:sym typeface="Fraunces Bold"/>
              </a:rPr>
              <a:t>I. CÁCH THỨC THỰC HIỆN BÀI NGHE VÀ NHẬN BIẾT TÍNH THUYẾT PHỤC CỦA MỘT Ý KIẾN VỀ THƠ TÁM CHỮ </a:t>
            </a:r>
          </a:p>
        </p:txBody>
      </p:sp>
      <p:sp>
        <p:nvSpPr>
          <p:cNvPr id="12" name="TextBox 12"/>
          <p:cNvSpPr txBox="1"/>
          <p:nvPr/>
        </p:nvSpPr>
        <p:spPr>
          <a:xfrm>
            <a:off x="1982745" y="2506706"/>
            <a:ext cx="9960471" cy="1177927"/>
          </a:xfrm>
          <a:prstGeom prst="rect">
            <a:avLst/>
          </a:prstGeom>
        </p:spPr>
        <p:txBody>
          <a:bodyPr lIns="0" tIns="0" rIns="0" bIns="0" rtlCol="0" anchor="t">
            <a:spAutoFit/>
          </a:bodyPr>
          <a:lstStyle/>
          <a:p>
            <a:pPr algn="ctr">
              <a:lnSpc>
                <a:spcPts val="9099"/>
              </a:lnSpc>
              <a:spcBef>
                <a:spcPct val="0"/>
              </a:spcBef>
            </a:pPr>
            <a:r>
              <a:rPr lang="en-US" sz="6499">
                <a:solidFill>
                  <a:srgbClr val="BE7250"/>
                </a:solidFill>
                <a:latin typeface="#9Slide07 Marbelia Regular"/>
                <a:ea typeface="#9Slide07 Marbelia Regular"/>
                <a:cs typeface="#9Slide07 Marbelia Regular"/>
                <a:sym typeface="#9Slide07 Marbelia Regular"/>
              </a:rPr>
              <a:t>1. Quy trình nói – nghe của kiểu bài</a:t>
            </a:r>
          </a:p>
        </p:txBody>
      </p:sp>
      <p:sp>
        <p:nvSpPr>
          <p:cNvPr id="13" name="TextBox 13"/>
          <p:cNvSpPr txBox="1"/>
          <p:nvPr/>
        </p:nvSpPr>
        <p:spPr>
          <a:xfrm>
            <a:off x="5365691" y="3733800"/>
            <a:ext cx="6577525" cy="771525"/>
          </a:xfrm>
          <a:prstGeom prst="rect">
            <a:avLst/>
          </a:prstGeom>
        </p:spPr>
        <p:txBody>
          <a:bodyPr lIns="0" tIns="0" rIns="0" bIns="0" rtlCol="0" anchor="t">
            <a:spAutoFit/>
          </a:bodyPr>
          <a:lstStyle/>
          <a:p>
            <a:pPr algn="ctr">
              <a:lnSpc>
                <a:spcPts val="6299"/>
              </a:lnSpc>
              <a:spcBef>
                <a:spcPct val="0"/>
              </a:spcBef>
            </a:pPr>
            <a:r>
              <a:rPr lang="en-US" sz="4499" b="1">
                <a:solidFill>
                  <a:srgbClr val="644834"/>
                </a:solidFill>
                <a:latin typeface="Roboto Condensed Bold"/>
                <a:ea typeface="Roboto Condensed Bold"/>
                <a:cs typeface="Roboto Condensed Bold"/>
                <a:sym typeface="Roboto Condensed Bold"/>
              </a:rPr>
              <a:t>b. Nghe và ghi chép</a:t>
            </a:r>
          </a:p>
        </p:txBody>
      </p:sp>
      <p:sp>
        <p:nvSpPr>
          <p:cNvPr id="14" name="TextBox 14"/>
          <p:cNvSpPr txBox="1"/>
          <p:nvPr/>
        </p:nvSpPr>
        <p:spPr>
          <a:xfrm>
            <a:off x="2517264" y="4996423"/>
            <a:ext cx="13907430" cy="2089150"/>
          </a:xfrm>
          <a:prstGeom prst="rect">
            <a:avLst/>
          </a:prstGeom>
        </p:spPr>
        <p:txBody>
          <a:bodyPr lIns="0" tIns="0" rIns="0" bIns="0" rtlCol="0" anchor="t">
            <a:spAutoFit/>
          </a:bodyPr>
          <a:lstStyle/>
          <a:p>
            <a:pPr algn="just">
              <a:lnSpc>
                <a:spcPts val="5599"/>
              </a:lnSpc>
              <a:spcBef>
                <a:spcPct val="0"/>
              </a:spcBef>
            </a:pPr>
            <a:r>
              <a:rPr lang="en-US" sz="3999">
                <a:solidFill>
                  <a:srgbClr val="644834"/>
                </a:solidFill>
                <a:latin typeface="Roboto Condensed"/>
                <a:ea typeface="Roboto Condensed"/>
                <a:cs typeface="Roboto Condensed"/>
                <a:sym typeface="Roboto Condensed"/>
              </a:rPr>
              <a:t>Tập trung vào kĩ năng nghe và nhận biết tính đúng đắn của một ý kiến về thơ tám chữ (có thể là ý kiến về toàn bài thơ hoặc một khía cạnh hình thức nghệ thuật hay nội dung của bài thơ)</a:t>
            </a:r>
          </a:p>
        </p:txBody>
      </p:sp>
      <p:sp>
        <p:nvSpPr>
          <p:cNvPr id="15" name="TextBox 15"/>
          <p:cNvSpPr txBox="1"/>
          <p:nvPr/>
        </p:nvSpPr>
        <p:spPr>
          <a:xfrm>
            <a:off x="2517264" y="7580873"/>
            <a:ext cx="13907430" cy="2089150"/>
          </a:xfrm>
          <a:prstGeom prst="rect">
            <a:avLst/>
          </a:prstGeom>
        </p:spPr>
        <p:txBody>
          <a:bodyPr lIns="0" tIns="0" rIns="0" bIns="0" rtlCol="0" anchor="t">
            <a:spAutoFit/>
          </a:bodyPr>
          <a:lstStyle/>
          <a:p>
            <a:pPr algn="l">
              <a:lnSpc>
                <a:spcPts val="5599"/>
              </a:lnSpc>
              <a:spcBef>
                <a:spcPct val="0"/>
              </a:spcBef>
            </a:pPr>
            <a:r>
              <a:rPr lang="en-US" sz="3999">
                <a:solidFill>
                  <a:srgbClr val="644834"/>
                </a:solidFill>
                <a:latin typeface="Roboto Condensed"/>
                <a:ea typeface="Roboto Condensed"/>
                <a:cs typeface="Roboto Condensed"/>
                <a:sym typeface="Roboto Condensed"/>
              </a:rPr>
              <a:t>Sau khi nghe trình bày cần xác định được tính đúng đắn, chính xác và phù hợp của lí lẽ, bằng chứng mà người nói dùng để giải thích, phân tích, chứng minh</a:t>
            </a:r>
          </a:p>
        </p:txBody>
      </p:sp>
      <p:sp>
        <p:nvSpPr>
          <p:cNvPr id="16" name="Freeform 16"/>
          <p:cNvSpPr/>
          <p:nvPr/>
        </p:nvSpPr>
        <p:spPr>
          <a:xfrm>
            <a:off x="1440575" y="5072623"/>
            <a:ext cx="777946" cy="723490"/>
          </a:xfrm>
          <a:custGeom>
            <a:avLst/>
            <a:gdLst/>
            <a:ahLst/>
            <a:cxnLst/>
            <a:rect l="l" t="t" r="r" b="b"/>
            <a:pathLst>
              <a:path w="777946" h="723490">
                <a:moveTo>
                  <a:pt x="0" y="0"/>
                </a:moveTo>
                <a:lnTo>
                  <a:pt x="777946" y="0"/>
                </a:lnTo>
                <a:lnTo>
                  <a:pt x="777946" y="723490"/>
                </a:lnTo>
                <a:lnTo>
                  <a:pt x="0" y="723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440575" y="7572793"/>
            <a:ext cx="777946" cy="723490"/>
          </a:xfrm>
          <a:custGeom>
            <a:avLst/>
            <a:gdLst/>
            <a:ahLst/>
            <a:cxnLst/>
            <a:rect l="l" t="t" r="r" b="b"/>
            <a:pathLst>
              <a:path w="777946" h="723490">
                <a:moveTo>
                  <a:pt x="0" y="0"/>
                </a:moveTo>
                <a:lnTo>
                  <a:pt x="777946" y="0"/>
                </a:lnTo>
                <a:lnTo>
                  <a:pt x="777946" y="723489"/>
                </a:lnTo>
                <a:lnTo>
                  <a:pt x="0" y="7234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2863</Words>
  <Application>Microsoft Office PowerPoint</Application>
  <PresentationFormat>Custom</PresentationFormat>
  <Paragraphs>207</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Fraunces Bold</vt:lpstr>
      <vt:lpstr>Arial</vt:lpstr>
      <vt:lpstr>Roboto Condensed</vt:lpstr>
      <vt:lpstr>#9Slide05 VL Fadilla</vt:lpstr>
      <vt:lpstr>#9Slide07 SVNBlade Runner</vt:lpstr>
      <vt:lpstr>#9Slide05 ViceroyJF</vt:lpstr>
      <vt:lpstr>Roboto Condensed Italics</vt:lpstr>
      <vt:lpstr>Calibri</vt:lpstr>
      <vt:lpstr>#9Slide07 Marbelia Regular</vt:lpstr>
      <vt:lpstr>Fraunces</vt:lpstr>
      <vt:lpstr>#9Slide05 Aphrodite Pro</vt:lpstr>
      <vt:lpstr>Roboto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B7-CD- NÓI VÀ NGHE</dc:title>
  <dc:creator>HP</dc:creator>
  <cp:lastModifiedBy>QuangHung Xuan</cp:lastModifiedBy>
  <cp:revision>4</cp:revision>
  <dcterms:created xsi:type="dcterms:W3CDTF">2006-08-16T00:00:00Z</dcterms:created>
  <dcterms:modified xsi:type="dcterms:W3CDTF">2026-02-11T16:49:13Z</dcterms:modified>
  <dc:identifier>DAGHu2zzoxs</dc:identifier>
</cp:coreProperties>
</file>