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</p:sldIdLst>
  <p:sldSz cx="18288000" cy="10287000"/>
  <p:notesSz cx="6858000" cy="9144000"/>
  <p:embeddedFontLst>
    <p:embeddedFont>
      <p:font typeface="#9Slide03 Bebas Neue ZSmall" panose="020B0604020202020204" charset="-93"/>
      <p:bold r:id="rId77"/>
    </p:embeddedFont>
    <p:embeddedFont>
      <p:font typeface="#9Slide05 Dear Saturday" panose="020B0604020202020204" charset="-93"/>
      <p:regular r:id="rId78"/>
    </p:embeddedFont>
    <p:embeddedFont>
      <p:font typeface="#9Slide05 VL Fadilla" panose="020B0604020202020204" charset="-93"/>
      <p:regular r:id="rId79"/>
    </p:embeddedFont>
    <p:embeddedFont>
      <p:font typeface="#9Slide07 Bangers" panose="020B0604020202020204" charset="-93"/>
      <p:regular r:id="rId80"/>
    </p:embeddedFont>
    <p:embeddedFont>
      <p:font typeface="#9Slide07 SVNUT Triumph Press" panose="00000500000000000000" charset="0"/>
      <p:boldItalic r:id="rId81"/>
    </p:embeddedFont>
    <p:embeddedFont>
      <p:font typeface="Fraunces Bold" panose="020B0604020202020204" charset="-93"/>
      <p:regular r:id="rId82"/>
    </p:embeddedFont>
    <p:embeddedFont>
      <p:font typeface="Roboto Condensed" panose="02000000000000000000" pitchFamily="2" charset="0"/>
      <p:regular r:id="rId83"/>
      <p:bold r:id="rId84"/>
      <p:italic r:id="rId85"/>
    </p:embeddedFont>
    <p:embeddedFont>
      <p:font typeface="Roboto Condensed Bold" panose="020B0604020202020204" charset="0"/>
      <p:regular r:id="rId86"/>
    </p:embeddedFont>
    <p:embeddedFont>
      <p:font typeface="Roboto Condensed Bold Italics" panose="020B0604020202020204" charset="0"/>
      <p:regular r:id="rId87"/>
    </p:embeddedFont>
    <p:embeddedFont>
      <p:font typeface="Roboto Condensed Italics" panose="020B0604020202020204" charset="0"/>
      <p:regular r:id="rId8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946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8.fntdata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font" Target="fonts/font3.fntdata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1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4.fntdata"/><Relationship Id="rId85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7.fntdata"/><Relationship Id="rId88" Type="http://schemas.openxmlformats.org/officeDocument/2006/relationships/font" Target="fonts/font12.fntdata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font" Target="fonts/font2.fntdata"/><Relationship Id="rId81" Type="http://schemas.openxmlformats.org/officeDocument/2006/relationships/font" Target="fonts/font5.fntdata"/><Relationship Id="rId86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11.fntdata"/><Relationship Id="rId61" Type="http://schemas.openxmlformats.org/officeDocument/2006/relationships/slide" Target="slides/slide60.xml"/><Relationship Id="rId82" Type="http://schemas.openxmlformats.org/officeDocument/2006/relationships/font" Target="fonts/font6.fntdata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watch?v=MVrwPSTW5Vo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sv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sv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sv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25.sv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25.sv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9569003" y="148228"/>
            <a:ext cx="8567655" cy="9799369"/>
          </a:xfrm>
          <a:custGeom>
            <a:avLst/>
            <a:gdLst/>
            <a:ahLst/>
            <a:cxnLst/>
            <a:rect l="l" t="t" r="r" b="b"/>
            <a:pathLst>
              <a:path w="8567655" h="9799369">
                <a:moveTo>
                  <a:pt x="0" y="0"/>
                </a:moveTo>
                <a:lnTo>
                  <a:pt x="8567655" y="0"/>
                </a:lnTo>
                <a:lnTo>
                  <a:pt x="8567655" y="9799369"/>
                </a:lnTo>
                <a:lnTo>
                  <a:pt x="0" y="97993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27969" y="3128275"/>
            <a:ext cx="8568130" cy="4669631"/>
          </a:xfrm>
          <a:custGeom>
            <a:avLst/>
            <a:gdLst/>
            <a:ahLst/>
            <a:cxnLst/>
            <a:rect l="l" t="t" r="r" b="b"/>
            <a:pathLst>
              <a:path w="8568130" h="4669631">
                <a:moveTo>
                  <a:pt x="0" y="0"/>
                </a:moveTo>
                <a:lnTo>
                  <a:pt x="8568130" y="0"/>
                </a:lnTo>
                <a:lnTo>
                  <a:pt x="8568130" y="4669631"/>
                </a:lnTo>
                <a:lnTo>
                  <a:pt x="0" y="46696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TextBox 5"/>
          <p:cNvSpPr txBox="1"/>
          <p:nvPr/>
        </p:nvSpPr>
        <p:spPr>
          <a:xfrm>
            <a:off x="786513" y="595312"/>
            <a:ext cx="12191372" cy="8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49"/>
              </a:lnSpc>
            </a:pPr>
            <a:r>
              <a:rPr lang="en-US" sz="5707" b="1" spc="285">
                <a:solidFill>
                  <a:srgbClr val="535254"/>
                </a:solidFill>
                <a:latin typeface="Fraunces Bold"/>
                <a:ea typeface="Fraunces Bold"/>
                <a:cs typeface="Fraunces Bold"/>
                <a:sym typeface="Fraunces Bold"/>
              </a:rPr>
              <a:t>KHỞI ĐỘNG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037405" y="2438287"/>
            <a:ext cx="7531599" cy="442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58"/>
              </a:lnSpc>
            </a:pPr>
            <a:r>
              <a:rPr lang="en-US" sz="2231" dirty="0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https://</a:t>
            </a:r>
            <a:r>
              <a:rPr lang="en-US" sz="2231" dirty="0" err="1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www.youtube.com</a:t>
            </a:r>
            <a:r>
              <a:rPr lang="en-US" sz="2231" dirty="0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/</a:t>
            </a:r>
            <a:r>
              <a:rPr lang="en-US" sz="2231" dirty="0" err="1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watch?v</a:t>
            </a:r>
            <a:r>
              <a:rPr lang="en-US" sz="2231" dirty="0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=</a:t>
            </a:r>
            <a:r>
              <a:rPr lang="en-US" sz="2231" dirty="0" err="1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MVrwPSTW5Vo</a:t>
            </a:r>
            <a:endParaRPr lang="en-US" sz="2231" dirty="0">
              <a:solidFill>
                <a:srgbClr val="093A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86513" y="1511426"/>
            <a:ext cx="9251042" cy="881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80"/>
              </a:lnSpc>
            </a:pPr>
            <a:r>
              <a:rPr lang="en-US" sz="4500" dirty="0" err="1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Các</a:t>
            </a:r>
            <a:r>
              <a:rPr lang="en-US" sz="4500" dirty="0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em</a:t>
            </a:r>
            <a:r>
              <a:rPr lang="en-US" sz="4500" dirty="0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xem</a:t>
            </a:r>
            <a:r>
              <a:rPr lang="en-US" sz="4500" dirty="0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video </a:t>
            </a:r>
            <a:r>
              <a:rPr lang="en-US" sz="4500" dirty="0" err="1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sau</a:t>
            </a:r>
            <a:r>
              <a:rPr lang="en-US" sz="4500" dirty="0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4500" dirty="0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trả</a:t>
            </a:r>
            <a:r>
              <a:rPr lang="en-US" sz="4500" dirty="0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lời</a:t>
            </a:r>
            <a:r>
              <a:rPr lang="en-US" sz="4500" dirty="0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câu</a:t>
            </a:r>
            <a:r>
              <a:rPr lang="en-US" sz="4500" dirty="0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hỏi</a:t>
            </a:r>
            <a:r>
              <a:rPr lang="en-US" sz="4500" dirty="0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633883" y="4451298"/>
            <a:ext cx="7018267" cy="2407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493"/>
              </a:lnSpc>
            </a:pPr>
            <a:r>
              <a:rPr lang="en-US" sz="3959" dirty="0" err="1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Kê</a:t>
            </a:r>
            <a:r>
              <a:rPr lang="en-US" sz="3959" dirty="0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̉ </a:t>
            </a:r>
            <a:r>
              <a:rPr lang="en-US" sz="3959" dirty="0" err="1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tên</a:t>
            </a:r>
            <a:r>
              <a:rPr lang="en-US" sz="3959" dirty="0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59" dirty="0" err="1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các</a:t>
            </a:r>
            <a:r>
              <a:rPr lang="en-US" sz="3959" dirty="0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59" dirty="0" err="1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danh</a:t>
            </a:r>
            <a:r>
              <a:rPr lang="en-US" sz="3959" dirty="0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lam </a:t>
            </a:r>
            <a:r>
              <a:rPr lang="en-US" sz="3959" dirty="0" err="1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thắng</a:t>
            </a:r>
            <a:r>
              <a:rPr lang="en-US" sz="3959" dirty="0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59" dirty="0" err="1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cảnh</a:t>
            </a:r>
            <a:r>
              <a:rPr lang="en-US" sz="3959" dirty="0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di </a:t>
            </a:r>
            <a:r>
              <a:rPr lang="en-US" sz="3959" dirty="0" err="1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tích</a:t>
            </a:r>
            <a:r>
              <a:rPr lang="en-US" sz="3959" dirty="0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59" dirty="0" err="1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lịch</a:t>
            </a:r>
            <a:r>
              <a:rPr lang="en-US" sz="3959" dirty="0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59" dirty="0" err="1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sư</a:t>
            </a:r>
            <a:r>
              <a:rPr lang="en-US" sz="3959" dirty="0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̉ mà </a:t>
            </a:r>
            <a:r>
              <a:rPr lang="en-US" sz="3959" dirty="0" err="1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em</a:t>
            </a:r>
            <a:r>
              <a:rPr lang="en-US" sz="3959" dirty="0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59" dirty="0" err="1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biết</a:t>
            </a:r>
            <a:r>
              <a:rPr lang="en-US" sz="3959" dirty="0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59" dirty="0" err="1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trong</a:t>
            </a:r>
            <a:r>
              <a:rPr lang="en-US" sz="3959" dirty="0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59" dirty="0" err="1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đoạn</a:t>
            </a:r>
            <a:r>
              <a:rPr lang="en-US" sz="3959" dirty="0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video </a:t>
            </a:r>
            <a:r>
              <a:rPr lang="en-US" sz="3959" dirty="0" err="1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trên</a:t>
            </a:r>
            <a:r>
              <a:rPr lang="en-US" sz="3959" dirty="0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?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TextBox 4"/>
          <p:cNvSpPr txBox="1"/>
          <p:nvPr/>
        </p:nvSpPr>
        <p:spPr>
          <a:xfrm>
            <a:off x="10717281" y="2656492"/>
            <a:ext cx="6949163" cy="3981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  <a:spcBef>
                <a:spcPct val="0"/>
              </a:spcBef>
            </a:pP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bản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giới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thiệu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một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di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tích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lịch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sử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ở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Bài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8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là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loại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bản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thông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tin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tập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trung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giới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thiệu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về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những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công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trình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xây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dựng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có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giá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trị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918612" y="505711"/>
            <a:ext cx="12191372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49"/>
              </a:lnSpc>
            </a:pPr>
            <a:r>
              <a:rPr lang="en-US" sz="5707" b="1" spc="285">
                <a:solidFill>
                  <a:srgbClr val="535254"/>
                </a:solidFill>
                <a:latin typeface="Fraunces Bold"/>
                <a:ea typeface="Fraunces Bold"/>
                <a:cs typeface="Fraunces Bold"/>
                <a:sym typeface="Fraunces Bold"/>
              </a:rPr>
              <a:t>I. TRI THỨC NGỮ VĂN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918612" y="1439161"/>
            <a:ext cx="11747831" cy="732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50"/>
              </a:lnSpc>
              <a:spcBef>
                <a:spcPct val="0"/>
              </a:spcBef>
            </a:pPr>
            <a:r>
              <a:rPr lang="en-US" sz="417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1. Văn bản thông tin giới thiệu một di tích lịch sử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TextBox 4"/>
          <p:cNvSpPr txBox="1"/>
          <p:nvPr/>
        </p:nvSpPr>
        <p:spPr>
          <a:xfrm>
            <a:off x="5918612" y="505711"/>
            <a:ext cx="12191372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49"/>
              </a:lnSpc>
            </a:pPr>
            <a:r>
              <a:rPr lang="en-US" sz="5707" b="1" spc="285">
                <a:solidFill>
                  <a:srgbClr val="535254"/>
                </a:solidFill>
                <a:latin typeface="Fraunces Bold"/>
                <a:ea typeface="Fraunces Bold"/>
                <a:cs typeface="Fraunces Bold"/>
                <a:sym typeface="Fraunces Bold"/>
              </a:rPr>
              <a:t>I. TRI THỨC NGỮ VĂN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918612" y="1439161"/>
            <a:ext cx="11747831" cy="732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50"/>
              </a:lnSpc>
              <a:spcBef>
                <a:spcPct val="0"/>
              </a:spcBef>
            </a:pPr>
            <a:r>
              <a:rPr lang="en-US" sz="417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1. Văn bản thông tin giới thiệu một di tích lịch sử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057140" y="2876749"/>
            <a:ext cx="6949163" cy="6381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</a:pP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Thông tin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trong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bản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giới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thiệu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một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di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tích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lịch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sử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thường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được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trình</a:t>
            </a:r>
            <a:r>
              <a:rPr lang="en-US" sz="4500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00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bày</a:t>
            </a:r>
            <a:r>
              <a:rPr lang="en-US" sz="4500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00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theo</a:t>
            </a:r>
            <a:r>
              <a:rPr lang="en-US" sz="4500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00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trật</a:t>
            </a:r>
            <a:r>
              <a:rPr lang="en-US" sz="4500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00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tự</a:t>
            </a:r>
            <a:r>
              <a:rPr lang="en-US" sz="4500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00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không</a:t>
            </a:r>
            <a:r>
              <a:rPr lang="en-US" sz="4500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00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gian</a:t>
            </a:r>
            <a:r>
              <a:rPr lang="en-US" sz="4500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, </a:t>
            </a:r>
            <a:r>
              <a:rPr lang="en-US" sz="4500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thời</a:t>
            </a:r>
            <a:r>
              <a:rPr lang="en-US" sz="4500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00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gian</a:t>
            </a:r>
            <a:r>
              <a:rPr lang="en-US" sz="4500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, </a:t>
            </a:r>
            <a:r>
              <a:rPr lang="en-US" sz="4500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quan</a:t>
            </a:r>
            <a:r>
              <a:rPr lang="en-US" sz="4500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00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hệ</a:t>
            </a:r>
            <a:r>
              <a:rPr lang="en-US" sz="4500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00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nguyên</a:t>
            </a:r>
            <a:r>
              <a:rPr lang="en-US" sz="4500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00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nhân</a:t>
            </a:r>
            <a:r>
              <a:rPr lang="en-US" sz="4500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– </a:t>
            </a:r>
            <a:r>
              <a:rPr lang="en-US" sz="4500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kết</a:t>
            </a:r>
            <a:r>
              <a:rPr lang="en-US" sz="4500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00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quả</a:t>
            </a:r>
            <a:r>
              <a:rPr lang="en-US" sz="4500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, </a:t>
            </a:r>
            <a:r>
              <a:rPr lang="en-US" sz="4500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phân</a:t>
            </a:r>
            <a:r>
              <a:rPr lang="en-US" sz="4500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00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loại</a:t>
            </a:r>
            <a:r>
              <a:rPr lang="en-US" sz="4500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00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các</a:t>
            </a:r>
            <a:r>
              <a:rPr lang="en-US" sz="4500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00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đối</a:t>
            </a:r>
            <a:r>
              <a:rPr lang="en-US" sz="4500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00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tượng</a:t>
            </a:r>
            <a:r>
              <a:rPr lang="en-US" sz="4500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00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hoặc</a:t>
            </a:r>
            <a:r>
              <a:rPr lang="en-US" sz="4500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so </a:t>
            </a:r>
            <a:r>
              <a:rPr lang="en-US" sz="4500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sánh</a:t>
            </a:r>
            <a:r>
              <a:rPr lang="en-US" sz="4500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00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và</a:t>
            </a:r>
            <a:r>
              <a:rPr lang="en-US" sz="4500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00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đối</a:t>
            </a:r>
            <a:r>
              <a:rPr lang="en-US" sz="4500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00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chiếu</a:t>
            </a:r>
            <a:r>
              <a:rPr lang="en-US" sz="4500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,...</a:t>
            </a:r>
          </a:p>
          <a:p>
            <a:pPr algn="just">
              <a:lnSpc>
                <a:spcPts val="6299"/>
              </a:lnSpc>
              <a:spcBef>
                <a:spcPct val="0"/>
              </a:spcBef>
            </a:pPr>
            <a:endParaRPr lang="en-US" sz="4500" b="1" dirty="0">
              <a:solidFill>
                <a:srgbClr val="535254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TextBox 4"/>
          <p:cNvSpPr txBox="1"/>
          <p:nvPr/>
        </p:nvSpPr>
        <p:spPr>
          <a:xfrm>
            <a:off x="758333" y="430924"/>
            <a:ext cx="12191372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49"/>
              </a:lnSpc>
            </a:pPr>
            <a:r>
              <a:rPr lang="en-US" sz="5707" b="1" spc="285">
                <a:solidFill>
                  <a:srgbClr val="535254"/>
                </a:solidFill>
                <a:latin typeface="Fraunces Bold"/>
                <a:ea typeface="Fraunces Bold"/>
                <a:cs typeface="Fraunces Bold"/>
                <a:sym typeface="Fraunces Bold"/>
              </a:rPr>
              <a:t>I. TRI THỨC NGỮ VĂN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80103" y="1364374"/>
            <a:ext cx="11747831" cy="732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50"/>
              </a:lnSpc>
              <a:spcBef>
                <a:spcPct val="0"/>
              </a:spcBef>
            </a:pPr>
            <a:r>
              <a:rPr lang="en-US" sz="417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2. Phỏng vấn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900569" y="2163050"/>
            <a:ext cx="12358731" cy="2381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  <a:spcBef>
                <a:spcPct val="0"/>
              </a:spcBef>
            </a:pP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Phỏng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vấn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là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một</a:t>
            </a:r>
            <a:r>
              <a:rPr lang="en-US" sz="4500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00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cuộc</a:t>
            </a:r>
            <a:r>
              <a:rPr lang="en-US" sz="4500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00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trao</a:t>
            </a:r>
            <a:r>
              <a:rPr lang="en-US" sz="4500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00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đổi</a:t>
            </a:r>
            <a:r>
              <a:rPr lang="en-US" sz="4500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(</a:t>
            </a:r>
            <a:r>
              <a:rPr lang="en-US" sz="4500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hỏi</a:t>
            </a:r>
            <a:r>
              <a:rPr lang="en-US" sz="4500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00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và</a:t>
            </a:r>
            <a:r>
              <a:rPr lang="en-US" sz="4500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00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đáp</a:t>
            </a:r>
            <a:r>
              <a:rPr lang="en-US" sz="4500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)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có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mục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đích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Các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bài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phỏng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vấn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là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tác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phẩm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báo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chí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thường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do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phóng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viên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hỏi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người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được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phỏng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vấn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trả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5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lời</a:t>
            </a:r>
            <a:r>
              <a:rPr lang="en-US" sz="45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4" name="Group 4"/>
          <p:cNvGrpSpPr/>
          <p:nvPr/>
        </p:nvGrpSpPr>
        <p:grpSpPr>
          <a:xfrm>
            <a:off x="9863605" y="1028700"/>
            <a:ext cx="8081343" cy="1229600"/>
            <a:chOff x="0" y="0"/>
            <a:chExt cx="2128420" cy="32384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28420" cy="323845"/>
            </a:xfrm>
            <a:custGeom>
              <a:avLst/>
              <a:gdLst/>
              <a:ahLst/>
              <a:cxnLst/>
              <a:rect l="l" t="t" r="r" b="b"/>
              <a:pathLst>
                <a:path w="2128420" h="323845">
                  <a:moveTo>
                    <a:pt x="48858" y="0"/>
                  </a:moveTo>
                  <a:lnTo>
                    <a:pt x="2079562" y="0"/>
                  </a:lnTo>
                  <a:cubicBezTo>
                    <a:pt x="2106545" y="0"/>
                    <a:pt x="2128420" y="21874"/>
                    <a:pt x="2128420" y="48858"/>
                  </a:cubicBezTo>
                  <a:lnTo>
                    <a:pt x="2128420" y="274987"/>
                  </a:lnTo>
                  <a:cubicBezTo>
                    <a:pt x="2128420" y="301971"/>
                    <a:pt x="2106545" y="323845"/>
                    <a:pt x="2079562" y="323845"/>
                  </a:cubicBezTo>
                  <a:lnTo>
                    <a:pt x="48858" y="323845"/>
                  </a:lnTo>
                  <a:cubicBezTo>
                    <a:pt x="35900" y="323845"/>
                    <a:pt x="23473" y="318698"/>
                    <a:pt x="14310" y="309535"/>
                  </a:cubicBezTo>
                  <a:cubicBezTo>
                    <a:pt x="5148" y="300372"/>
                    <a:pt x="0" y="287945"/>
                    <a:pt x="0" y="274987"/>
                  </a:cubicBezTo>
                  <a:lnTo>
                    <a:pt x="0" y="48858"/>
                  </a:lnTo>
                  <a:cubicBezTo>
                    <a:pt x="0" y="21874"/>
                    <a:pt x="21874" y="0"/>
                    <a:pt x="48858" y="0"/>
                  </a:cubicBezTo>
                  <a:close/>
                </a:path>
              </a:pathLst>
            </a:custGeom>
            <a:solidFill>
              <a:srgbClr val="FFE7D3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2128420" cy="3714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863605" y="2514550"/>
            <a:ext cx="8081343" cy="2974622"/>
            <a:chOff x="0" y="0"/>
            <a:chExt cx="2128420" cy="78344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28420" cy="783440"/>
            </a:xfrm>
            <a:custGeom>
              <a:avLst/>
              <a:gdLst/>
              <a:ahLst/>
              <a:cxnLst/>
              <a:rect l="l" t="t" r="r" b="b"/>
              <a:pathLst>
                <a:path w="2128420" h="783440">
                  <a:moveTo>
                    <a:pt x="48858" y="0"/>
                  </a:moveTo>
                  <a:lnTo>
                    <a:pt x="2079562" y="0"/>
                  </a:lnTo>
                  <a:cubicBezTo>
                    <a:pt x="2106545" y="0"/>
                    <a:pt x="2128420" y="21874"/>
                    <a:pt x="2128420" y="48858"/>
                  </a:cubicBezTo>
                  <a:lnTo>
                    <a:pt x="2128420" y="734582"/>
                  </a:lnTo>
                  <a:cubicBezTo>
                    <a:pt x="2128420" y="761565"/>
                    <a:pt x="2106545" y="783440"/>
                    <a:pt x="2079562" y="783440"/>
                  </a:cubicBezTo>
                  <a:lnTo>
                    <a:pt x="48858" y="783440"/>
                  </a:lnTo>
                  <a:cubicBezTo>
                    <a:pt x="21874" y="783440"/>
                    <a:pt x="0" y="761565"/>
                    <a:pt x="0" y="734582"/>
                  </a:cubicBezTo>
                  <a:lnTo>
                    <a:pt x="0" y="48858"/>
                  </a:lnTo>
                  <a:cubicBezTo>
                    <a:pt x="0" y="21874"/>
                    <a:pt x="21874" y="0"/>
                    <a:pt x="48858" y="0"/>
                  </a:cubicBezTo>
                  <a:close/>
                </a:path>
              </a:pathLst>
            </a:custGeom>
            <a:solidFill>
              <a:srgbClr val="FFE7D3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2128420" cy="8310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9410944" y="1272463"/>
            <a:ext cx="719605" cy="985837"/>
          </a:xfrm>
          <a:custGeom>
            <a:avLst/>
            <a:gdLst/>
            <a:ahLst/>
            <a:cxnLst/>
            <a:rect l="l" t="t" r="r" b="b"/>
            <a:pathLst>
              <a:path w="719605" h="985837">
                <a:moveTo>
                  <a:pt x="0" y="0"/>
                </a:moveTo>
                <a:lnTo>
                  <a:pt x="719605" y="0"/>
                </a:lnTo>
                <a:lnTo>
                  <a:pt x="719605" y="985837"/>
                </a:lnTo>
                <a:lnTo>
                  <a:pt x="0" y="9858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9144000" y="3286269"/>
            <a:ext cx="914054" cy="915761"/>
          </a:xfrm>
          <a:custGeom>
            <a:avLst/>
            <a:gdLst/>
            <a:ahLst/>
            <a:cxnLst/>
            <a:rect l="l" t="t" r="r" b="b"/>
            <a:pathLst>
              <a:path w="914054" h="915761">
                <a:moveTo>
                  <a:pt x="0" y="0"/>
                </a:moveTo>
                <a:lnTo>
                  <a:pt x="914054" y="0"/>
                </a:lnTo>
                <a:lnTo>
                  <a:pt x="914054" y="915762"/>
                </a:lnTo>
                <a:lnTo>
                  <a:pt x="0" y="9157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TextBox 12"/>
          <p:cNvSpPr txBox="1"/>
          <p:nvPr/>
        </p:nvSpPr>
        <p:spPr>
          <a:xfrm>
            <a:off x="758333" y="430924"/>
            <a:ext cx="12191372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49"/>
              </a:lnSpc>
            </a:pPr>
            <a:r>
              <a:rPr lang="en-US" sz="5707" b="1" spc="285">
                <a:solidFill>
                  <a:srgbClr val="535254"/>
                </a:solidFill>
                <a:latin typeface="Fraunces Bold"/>
                <a:ea typeface="Fraunces Bold"/>
                <a:cs typeface="Fraunces Bold"/>
                <a:sym typeface="Fraunces Bold"/>
              </a:rPr>
              <a:t>I. TRI THỨC NGỮ VĂN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80103" y="1364374"/>
            <a:ext cx="11747831" cy="732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50"/>
              </a:lnSpc>
              <a:spcBef>
                <a:spcPct val="0"/>
              </a:spcBef>
            </a:pPr>
            <a:r>
              <a:rPr lang="en-US" sz="417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2. Phỏng vấn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647034" y="2182100"/>
            <a:ext cx="5677789" cy="1384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Phỏng vấn nhằm hai mục đích chính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130549" y="1221499"/>
            <a:ext cx="7547456" cy="67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  <a:spcBef>
                <a:spcPct val="0"/>
              </a:spcBef>
            </a:pP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Miêu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tả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khắc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hoạ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chân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dung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nhân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vật</a:t>
            </a:r>
            <a:endParaRPr lang="en-US" sz="3999" dirty="0">
              <a:solidFill>
                <a:srgbClr val="535254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130549" y="2588480"/>
            <a:ext cx="7547456" cy="3498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</a:pP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Cung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cấp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thông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tin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về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một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lĩnh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vực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cụ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thể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nào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đó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mà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người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được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phỏng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vấn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có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hiểu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biết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hoặc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có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trách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nhiệm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</a:p>
          <a:p>
            <a:pPr algn="just">
              <a:lnSpc>
                <a:spcPts val="5599"/>
              </a:lnSpc>
            </a:pP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trả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lời</a:t>
            </a:r>
            <a:r>
              <a:rPr lang="en-US" sz="3999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  <a:p>
            <a:pPr algn="just">
              <a:lnSpc>
                <a:spcPts val="5599"/>
              </a:lnSpc>
              <a:spcBef>
                <a:spcPct val="0"/>
              </a:spcBef>
            </a:pPr>
            <a:endParaRPr lang="en-US" sz="3999" dirty="0">
              <a:solidFill>
                <a:srgbClr val="535254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4" name="Group 4"/>
          <p:cNvGrpSpPr/>
          <p:nvPr/>
        </p:nvGrpSpPr>
        <p:grpSpPr>
          <a:xfrm>
            <a:off x="4514008" y="1479751"/>
            <a:ext cx="8081343" cy="2052253"/>
            <a:chOff x="0" y="0"/>
            <a:chExt cx="2128420" cy="54051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28420" cy="540511"/>
            </a:xfrm>
            <a:custGeom>
              <a:avLst/>
              <a:gdLst/>
              <a:ahLst/>
              <a:cxnLst/>
              <a:rect l="l" t="t" r="r" b="b"/>
              <a:pathLst>
                <a:path w="2128420" h="540511">
                  <a:moveTo>
                    <a:pt x="48858" y="0"/>
                  </a:moveTo>
                  <a:lnTo>
                    <a:pt x="2079562" y="0"/>
                  </a:lnTo>
                  <a:cubicBezTo>
                    <a:pt x="2106545" y="0"/>
                    <a:pt x="2128420" y="21874"/>
                    <a:pt x="2128420" y="48858"/>
                  </a:cubicBezTo>
                  <a:lnTo>
                    <a:pt x="2128420" y="491653"/>
                  </a:lnTo>
                  <a:cubicBezTo>
                    <a:pt x="2128420" y="518637"/>
                    <a:pt x="2106545" y="540511"/>
                    <a:pt x="2079562" y="540511"/>
                  </a:cubicBezTo>
                  <a:lnTo>
                    <a:pt x="48858" y="540511"/>
                  </a:lnTo>
                  <a:cubicBezTo>
                    <a:pt x="21874" y="540511"/>
                    <a:pt x="0" y="518637"/>
                    <a:pt x="0" y="491653"/>
                  </a:cubicBezTo>
                  <a:lnTo>
                    <a:pt x="0" y="48858"/>
                  </a:lnTo>
                  <a:cubicBezTo>
                    <a:pt x="0" y="21874"/>
                    <a:pt x="21874" y="0"/>
                    <a:pt x="48858" y="0"/>
                  </a:cubicBezTo>
                  <a:close/>
                </a:path>
              </a:pathLst>
            </a:custGeom>
            <a:solidFill>
              <a:srgbClr val="FFE7D3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2128420" cy="588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656028" y="296699"/>
            <a:ext cx="11747831" cy="732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50"/>
              </a:lnSpc>
              <a:spcBef>
                <a:spcPct val="0"/>
              </a:spcBef>
            </a:pPr>
            <a:r>
              <a:rPr lang="en-US" sz="417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2. Phỏng vấn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780952" y="1705164"/>
            <a:ext cx="7547456" cy="2089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</a:pP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Nội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dung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bài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phỏng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vấn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thường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ngắn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gọn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,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câu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hỏi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và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câu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trả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lời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rõ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ràng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. </a:t>
            </a:r>
          </a:p>
          <a:p>
            <a:pPr algn="just">
              <a:lnSpc>
                <a:spcPts val="5599"/>
              </a:lnSpc>
              <a:spcBef>
                <a:spcPct val="0"/>
              </a:spcBef>
            </a:pPr>
            <a:endParaRPr lang="en-US" sz="3999" b="1" dirty="0">
              <a:solidFill>
                <a:srgbClr val="535254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69380" y="455816"/>
            <a:ext cx="12191372" cy="86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49"/>
              </a:lnSpc>
            </a:pPr>
            <a:r>
              <a:rPr lang="en-US" sz="5707" b="1" spc="285">
                <a:solidFill>
                  <a:srgbClr val="535254"/>
                </a:solidFill>
                <a:latin typeface="Fraunces Bold"/>
                <a:ea typeface="Fraunces Bold"/>
                <a:cs typeface="Fraunces Bold"/>
                <a:sym typeface="Fraunces Bold"/>
              </a:rPr>
              <a:t>II. ĐỌC HIỂU VĂN BẢN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05423" y="1270657"/>
            <a:ext cx="4999543" cy="1041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22663" lvl="1" indent="-561332" algn="just">
              <a:lnSpc>
                <a:spcPts val="8839"/>
              </a:lnSpc>
              <a:spcBef>
                <a:spcPct val="0"/>
              </a:spcBef>
              <a:buAutoNum type="arabicPeriod"/>
            </a:pPr>
            <a:r>
              <a:rPr lang="en-US" sz="519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Chuẩn bị đọc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92499" y="1435764"/>
            <a:ext cx="12191372" cy="8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49"/>
              </a:lnSpc>
            </a:pPr>
            <a:r>
              <a:rPr lang="en-US" sz="5707" spc="285">
                <a:solidFill>
                  <a:srgbClr val="841B09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BƯỚC CHÂN VỀ CỐ ĐÔ</a:t>
            </a:r>
          </a:p>
        </p:txBody>
      </p:sp>
      <p:sp>
        <p:nvSpPr>
          <p:cNvPr id="5" name="Freeform 5"/>
          <p:cNvSpPr/>
          <p:nvPr/>
        </p:nvSpPr>
        <p:spPr>
          <a:xfrm>
            <a:off x="5343278" y="654767"/>
            <a:ext cx="13294986" cy="9987858"/>
          </a:xfrm>
          <a:custGeom>
            <a:avLst/>
            <a:gdLst/>
            <a:ahLst/>
            <a:cxnLst/>
            <a:rect l="l" t="t" r="r" b="b"/>
            <a:pathLst>
              <a:path w="13294986" h="9987858">
                <a:moveTo>
                  <a:pt x="0" y="0"/>
                </a:moveTo>
                <a:lnTo>
                  <a:pt x="13294986" y="0"/>
                </a:lnTo>
                <a:lnTo>
                  <a:pt x="13294986" y="9987858"/>
                </a:lnTo>
                <a:lnTo>
                  <a:pt x="0" y="99878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-285683" y="7200900"/>
            <a:ext cx="7250749" cy="4114800"/>
          </a:xfrm>
          <a:custGeom>
            <a:avLst/>
            <a:gdLst/>
            <a:ahLst/>
            <a:cxnLst/>
            <a:rect l="l" t="t" r="r" b="b"/>
            <a:pathLst>
              <a:path w="7250749" h="4114800">
                <a:moveTo>
                  <a:pt x="0" y="0"/>
                </a:moveTo>
                <a:lnTo>
                  <a:pt x="7250749" y="0"/>
                </a:lnTo>
                <a:lnTo>
                  <a:pt x="72507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TextBox 7"/>
          <p:cNvSpPr txBox="1"/>
          <p:nvPr/>
        </p:nvSpPr>
        <p:spPr>
          <a:xfrm>
            <a:off x="1228131" y="2715713"/>
            <a:ext cx="4630776" cy="4203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  <a:spcBef>
                <a:spcPct val="0"/>
              </a:spcBef>
            </a:pP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Hãy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lựa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chọn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chính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xác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các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điểm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du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lịch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nổi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tiếng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ở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Huế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.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Mỗi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đáp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án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chính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xác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,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các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em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mang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về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cho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mình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một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điểm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cộng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.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-468099" y="637041"/>
            <a:ext cx="12043631" cy="9649959"/>
          </a:xfrm>
          <a:custGeom>
            <a:avLst/>
            <a:gdLst/>
            <a:ahLst/>
            <a:cxnLst/>
            <a:rect l="l" t="t" r="r" b="b"/>
            <a:pathLst>
              <a:path w="12043631" h="9649959">
                <a:moveTo>
                  <a:pt x="0" y="0"/>
                </a:moveTo>
                <a:lnTo>
                  <a:pt x="12043631" y="0"/>
                </a:lnTo>
                <a:lnTo>
                  <a:pt x="12043631" y="9649959"/>
                </a:lnTo>
                <a:lnTo>
                  <a:pt x="0" y="96499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TextBox 4"/>
          <p:cNvSpPr txBox="1"/>
          <p:nvPr/>
        </p:nvSpPr>
        <p:spPr>
          <a:xfrm>
            <a:off x="5333805" y="534771"/>
            <a:ext cx="12483454" cy="1041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Câu 1: Đại Nội Huế hay Đại Ngoại Huế?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902452" y="2136410"/>
            <a:ext cx="7147499" cy="152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502"/>
              </a:lnSpc>
              <a:spcBef>
                <a:spcPct val="0"/>
              </a:spcBef>
            </a:pPr>
            <a:r>
              <a:rPr lang="en-US" sz="8930" dirty="0" err="1">
                <a:solidFill>
                  <a:srgbClr val="841B09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Đại</a:t>
            </a:r>
            <a:r>
              <a:rPr lang="en-US" sz="8930" dirty="0">
                <a:solidFill>
                  <a:srgbClr val="841B09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 </a:t>
            </a:r>
            <a:r>
              <a:rPr lang="en-US" sz="8930" dirty="0" err="1">
                <a:solidFill>
                  <a:srgbClr val="841B09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Nội</a:t>
            </a:r>
            <a:r>
              <a:rPr lang="en-US" sz="8930" dirty="0">
                <a:solidFill>
                  <a:srgbClr val="841B09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 </a:t>
            </a:r>
            <a:r>
              <a:rPr lang="en-US" sz="8930" dirty="0" err="1">
                <a:solidFill>
                  <a:srgbClr val="841B09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Huế</a:t>
            </a:r>
            <a:endParaRPr lang="en-US" sz="8930" dirty="0">
              <a:solidFill>
                <a:srgbClr val="841B09"/>
              </a:solidFill>
              <a:latin typeface="#9Slide07 Bangers"/>
              <a:ea typeface="#9Slide07 Bangers"/>
              <a:cs typeface="#9Slide07 Bangers"/>
              <a:sym typeface="#9Slide07 Banger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1811809" y="4349924"/>
            <a:ext cx="5656446" cy="4975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</a:pP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Đại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Nội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Huế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là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trung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tâm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di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sản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nổi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tiếng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,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nơi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từng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là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hoàng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cung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của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triều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Nguyễn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,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nằm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trong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quần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thể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di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tích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cố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đô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Huế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được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UNESCO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công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nhận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.</a:t>
            </a:r>
          </a:p>
          <a:p>
            <a:pPr algn="just">
              <a:lnSpc>
                <a:spcPts val="5599"/>
              </a:lnSpc>
              <a:spcBef>
                <a:spcPct val="0"/>
              </a:spcBef>
            </a:pPr>
            <a:endParaRPr lang="en-US" sz="3999" b="1" dirty="0">
              <a:solidFill>
                <a:srgbClr val="535254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-468099" y="637041"/>
            <a:ext cx="12043631" cy="9649959"/>
          </a:xfrm>
          <a:custGeom>
            <a:avLst/>
            <a:gdLst/>
            <a:ahLst/>
            <a:cxnLst/>
            <a:rect l="l" t="t" r="r" b="b"/>
            <a:pathLst>
              <a:path w="12043631" h="9649959">
                <a:moveTo>
                  <a:pt x="0" y="0"/>
                </a:moveTo>
                <a:lnTo>
                  <a:pt x="12043631" y="0"/>
                </a:lnTo>
                <a:lnTo>
                  <a:pt x="12043631" y="9649959"/>
                </a:lnTo>
                <a:lnTo>
                  <a:pt x="0" y="96499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TextBox 4"/>
          <p:cNvSpPr txBox="1"/>
          <p:nvPr/>
        </p:nvSpPr>
        <p:spPr>
          <a:xfrm>
            <a:off x="5333805" y="534771"/>
            <a:ext cx="10489902" cy="1041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Câu 2: Sông Hương hay Sông Cầu?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902452" y="2136410"/>
            <a:ext cx="7147499" cy="152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502"/>
              </a:lnSpc>
              <a:spcBef>
                <a:spcPct val="0"/>
              </a:spcBef>
            </a:pPr>
            <a:r>
              <a:rPr lang="en-US" sz="8930" dirty="0" err="1">
                <a:solidFill>
                  <a:srgbClr val="841B09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SÔNG</a:t>
            </a:r>
            <a:r>
              <a:rPr lang="en-US" sz="8930" dirty="0">
                <a:solidFill>
                  <a:srgbClr val="841B09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 </a:t>
            </a:r>
            <a:r>
              <a:rPr lang="en-US" sz="8930" dirty="0" err="1">
                <a:solidFill>
                  <a:srgbClr val="841B09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HƯƠNG</a:t>
            </a:r>
            <a:endParaRPr lang="en-US" sz="8930" dirty="0">
              <a:solidFill>
                <a:srgbClr val="841B09"/>
              </a:solidFill>
              <a:latin typeface="#9Slide07 Bangers"/>
              <a:ea typeface="#9Slide07 Bangers"/>
              <a:cs typeface="#9Slide07 Bangers"/>
              <a:sym typeface="#9Slide07 Banger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1811809" y="4349924"/>
            <a:ext cx="5656446" cy="3498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  <a:spcBef>
                <a:spcPct val="0"/>
              </a:spcBef>
            </a:pP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Sông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Hương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là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biểu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tượng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thơ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mộng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của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Huế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,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nơi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mang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vẻ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đẹp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yên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bình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và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gắn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liền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với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nhiều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câu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chuyện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lịch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sử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,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văn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hóa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.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-468099" y="637041"/>
            <a:ext cx="12043631" cy="9649959"/>
          </a:xfrm>
          <a:custGeom>
            <a:avLst/>
            <a:gdLst/>
            <a:ahLst/>
            <a:cxnLst/>
            <a:rect l="l" t="t" r="r" b="b"/>
            <a:pathLst>
              <a:path w="12043631" h="9649959">
                <a:moveTo>
                  <a:pt x="0" y="0"/>
                </a:moveTo>
                <a:lnTo>
                  <a:pt x="12043631" y="0"/>
                </a:lnTo>
                <a:lnTo>
                  <a:pt x="12043631" y="9649959"/>
                </a:lnTo>
                <a:lnTo>
                  <a:pt x="0" y="96499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TextBox 4"/>
          <p:cNvSpPr txBox="1"/>
          <p:nvPr/>
        </p:nvSpPr>
        <p:spPr>
          <a:xfrm>
            <a:off x="3912858" y="534771"/>
            <a:ext cx="14375142" cy="2155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</a:pPr>
            <a:r>
              <a:rPr lang="en-US" sz="519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Câu 3: Cầu Trường Tiền hay Cầu Tràng Tiền?</a:t>
            </a:r>
          </a:p>
          <a:p>
            <a:pPr algn="just">
              <a:lnSpc>
                <a:spcPts val="8839"/>
              </a:lnSpc>
              <a:spcBef>
                <a:spcPct val="0"/>
              </a:spcBef>
            </a:pPr>
            <a:endParaRPr lang="en-US" sz="5199">
              <a:solidFill>
                <a:srgbClr val="535254"/>
              </a:solidFill>
              <a:latin typeface="#9Slide07 SVNUT Triumph Press"/>
              <a:ea typeface="#9Slide07 SVNUT Triumph Press"/>
              <a:cs typeface="#9Slide07 SVNUT Triumph Press"/>
              <a:sym typeface="#9Slide07 SVNUT Triumph Pres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902452" y="2136410"/>
            <a:ext cx="7147499" cy="152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502"/>
              </a:lnSpc>
              <a:spcBef>
                <a:spcPct val="0"/>
              </a:spcBef>
            </a:pPr>
            <a:r>
              <a:rPr lang="en-US" sz="8930" dirty="0" err="1">
                <a:solidFill>
                  <a:srgbClr val="841B09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CẢ</a:t>
            </a:r>
            <a:r>
              <a:rPr lang="en-US" sz="8930" dirty="0">
                <a:solidFill>
                  <a:srgbClr val="841B09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 HAI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811809" y="4349924"/>
            <a:ext cx="5656446" cy="3498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  <a:spcBef>
                <a:spcPct val="0"/>
              </a:spcBef>
            </a:pP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Cầu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Trường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Tiền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,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bắc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qua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sông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Hương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,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là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biểu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tượng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kiến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trúc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đặc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trưng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của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Huế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,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được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xây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dựng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từ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thời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Pháp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thuộc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.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-468099" y="637041"/>
            <a:ext cx="12043631" cy="9649959"/>
          </a:xfrm>
          <a:custGeom>
            <a:avLst/>
            <a:gdLst/>
            <a:ahLst/>
            <a:cxnLst/>
            <a:rect l="l" t="t" r="r" b="b"/>
            <a:pathLst>
              <a:path w="12043631" h="9649959">
                <a:moveTo>
                  <a:pt x="0" y="0"/>
                </a:moveTo>
                <a:lnTo>
                  <a:pt x="12043631" y="0"/>
                </a:lnTo>
                <a:lnTo>
                  <a:pt x="12043631" y="9649959"/>
                </a:lnTo>
                <a:lnTo>
                  <a:pt x="0" y="96499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TextBox 4"/>
          <p:cNvSpPr txBox="1"/>
          <p:nvPr/>
        </p:nvSpPr>
        <p:spPr>
          <a:xfrm>
            <a:off x="3912858" y="534771"/>
            <a:ext cx="14375142" cy="1041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Câu 4: Lăng Minh Mạng hay Lăng Gia Long?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902452" y="2136410"/>
            <a:ext cx="7147499" cy="152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502"/>
              </a:lnSpc>
              <a:spcBef>
                <a:spcPct val="0"/>
              </a:spcBef>
            </a:pPr>
            <a:r>
              <a:rPr lang="en-US" sz="8930" dirty="0" err="1">
                <a:solidFill>
                  <a:srgbClr val="841B09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Cả</a:t>
            </a:r>
            <a:r>
              <a:rPr lang="en-US" sz="8930" dirty="0">
                <a:solidFill>
                  <a:srgbClr val="841B09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 </a:t>
            </a:r>
            <a:r>
              <a:rPr lang="en-US" sz="8930" dirty="0" err="1">
                <a:solidFill>
                  <a:srgbClr val="841B09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hai</a:t>
            </a:r>
            <a:r>
              <a:rPr lang="en-US" sz="8930" dirty="0">
                <a:solidFill>
                  <a:srgbClr val="841B09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602854" y="3951062"/>
            <a:ext cx="5656446" cy="5693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</a:pP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Cả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hai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lăng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đều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thuộc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hệ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thống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lăng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tẩm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triều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Nguyễn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.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Lăng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Minh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Mạng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nổi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tiếng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với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kiến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trúc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hài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hòa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thiên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nhiên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,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trong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khi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Lăng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Gia Long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mang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vẻ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cổ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kính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,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uy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nghiêm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.</a:t>
            </a:r>
          </a:p>
          <a:p>
            <a:pPr algn="just">
              <a:lnSpc>
                <a:spcPts val="5599"/>
              </a:lnSpc>
              <a:spcBef>
                <a:spcPct val="0"/>
              </a:spcBef>
            </a:pPr>
            <a:endParaRPr lang="en-US" sz="3999" b="1" dirty="0">
              <a:solidFill>
                <a:srgbClr val="535254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9569003" y="148228"/>
            <a:ext cx="8567655" cy="9799369"/>
          </a:xfrm>
          <a:custGeom>
            <a:avLst/>
            <a:gdLst/>
            <a:ahLst/>
            <a:cxnLst/>
            <a:rect l="l" t="t" r="r" b="b"/>
            <a:pathLst>
              <a:path w="8567655" h="9799369">
                <a:moveTo>
                  <a:pt x="0" y="0"/>
                </a:moveTo>
                <a:lnTo>
                  <a:pt x="8567655" y="0"/>
                </a:lnTo>
                <a:lnTo>
                  <a:pt x="8567655" y="9799369"/>
                </a:lnTo>
                <a:lnTo>
                  <a:pt x="0" y="97993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061839" y="3282314"/>
            <a:ext cx="8700389" cy="4741712"/>
          </a:xfrm>
          <a:custGeom>
            <a:avLst/>
            <a:gdLst/>
            <a:ahLst/>
            <a:cxnLst/>
            <a:rect l="l" t="t" r="r" b="b"/>
            <a:pathLst>
              <a:path w="8700389" h="4741712">
                <a:moveTo>
                  <a:pt x="0" y="0"/>
                </a:moveTo>
                <a:lnTo>
                  <a:pt x="8700389" y="0"/>
                </a:lnTo>
                <a:lnTo>
                  <a:pt x="8700389" y="4741712"/>
                </a:lnTo>
                <a:lnTo>
                  <a:pt x="0" y="47417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TextBox 5"/>
          <p:cNvSpPr txBox="1"/>
          <p:nvPr/>
        </p:nvSpPr>
        <p:spPr>
          <a:xfrm>
            <a:off x="786513" y="595312"/>
            <a:ext cx="12191372" cy="8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49"/>
              </a:lnSpc>
            </a:pPr>
            <a:r>
              <a:rPr lang="en-US" sz="5707" b="1" spc="285">
                <a:solidFill>
                  <a:srgbClr val="535254"/>
                </a:solidFill>
                <a:latin typeface="Fraunces Bold"/>
                <a:ea typeface="Fraunces Bold"/>
                <a:cs typeface="Fraunces Bold"/>
                <a:sym typeface="Fraunces Bold"/>
              </a:rPr>
              <a:t>KHỞI ĐỘNG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037405" y="2438287"/>
            <a:ext cx="7531599" cy="442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58"/>
              </a:lnSpc>
            </a:pPr>
            <a:r>
              <a:rPr lang="en-US" sz="2231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https://www.youtube.com/watch?v=MVrwPSTW5Vo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86513" y="1511426"/>
            <a:ext cx="9251042" cy="881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80"/>
              </a:lnSpc>
            </a:pPr>
            <a:r>
              <a:rPr lang="en-US" sz="4500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Các em xem video sau và trả lời câu hỏi: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613613" y="4654682"/>
            <a:ext cx="7530387" cy="2468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657"/>
              </a:lnSpc>
            </a:pPr>
            <a:r>
              <a:rPr lang="en-US" sz="4059">
                <a:solidFill>
                  <a:srgbClr val="093A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Em đã từng đến địa danh nào trong số những địa danh vừa kể? Địa danh nào em thích nhất? Vì sao?</a:t>
            </a:r>
          </a:p>
        </p:txBody>
      </p:sp>
    </p:spTree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-468099" y="637041"/>
            <a:ext cx="12043631" cy="9649959"/>
          </a:xfrm>
          <a:custGeom>
            <a:avLst/>
            <a:gdLst/>
            <a:ahLst/>
            <a:cxnLst/>
            <a:rect l="l" t="t" r="r" b="b"/>
            <a:pathLst>
              <a:path w="12043631" h="9649959">
                <a:moveTo>
                  <a:pt x="0" y="0"/>
                </a:moveTo>
                <a:lnTo>
                  <a:pt x="12043631" y="0"/>
                </a:lnTo>
                <a:lnTo>
                  <a:pt x="12043631" y="9649959"/>
                </a:lnTo>
                <a:lnTo>
                  <a:pt x="0" y="96499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TextBox 4"/>
          <p:cNvSpPr txBox="1"/>
          <p:nvPr/>
        </p:nvSpPr>
        <p:spPr>
          <a:xfrm>
            <a:off x="3912858" y="534771"/>
            <a:ext cx="14375142" cy="1041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Câu 5: Chợ Đông Ba hay Chợ Bến Thành?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902452" y="2136410"/>
            <a:ext cx="7147499" cy="152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502"/>
              </a:lnSpc>
              <a:spcBef>
                <a:spcPct val="0"/>
              </a:spcBef>
            </a:pPr>
            <a:r>
              <a:rPr lang="en-US" sz="8930" dirty="0" err="1">
                <a:solidFill>
                  <a:srgbClr val="841B09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CHỢ</a:t>
            </a:r>
            <a:r>
              <a:rPr lang="en-US" sz="8930" dirty="0">
                <a:solidFill>
                  <a:srgbClr val="841B09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 </a:t>
            </a:r>
            <a:r>
              <a:rPr lang="en-US" sz="8930" dirty="0" err="1">
                <a:solidFill>
                  <a:srgbClr val="841B09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ĐÔNG</a:t>
            </a:r>
            <a:r>
              <a:rPr lang="en-US" sz="8930" dirty="0">
                <a:solidFill>
                  <a:srgbClr val="841B09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 BA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602854" y="3951062"/>
            <a:ext cx="5656446" cy="4203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</a:pP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Chợ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Đông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Ba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là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khu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chợ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nổi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tiếng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tại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Huế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,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nơi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lưu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giữ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nét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văn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hóa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mua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sắm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và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ẩm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thực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đặc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trưng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của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miền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Trung.</a:t>
            </a:r>
          </a:p>
          <a:p>
            <a:pPr algn="just">
              <a:lnSpc>
                <a:spcPts val="5599"/>
              </a:lnSpc>
              <a:spcBef>
                <a:spcPct val="0"/>
              </a:spcBef>
            </a:pPr>
            <a:endParaRPr lang="en-US" sz="3999" b="1" dirty="0">
              <a:solidFill>
                <a:srgbClr val="535254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TextBox 4"/>
          <p:cNvSpPr txBox="1"/>
          <p:nvPr/>
        </p:nvSpPr>
        <p:spPr>
          <a:xfrm>
            <a:off x="445589" y="381029"/>
            <a:ext cx="12191372" cy="86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49"/>
              </a:lnSpc>
            </a:pPr>
            <a:r>
              <a:rPr lang="en-US" sz="5707" b="1" spc="285">
                <a:solidFill>
                  <a:srgbClr val="535254"/>
                </a:solidFill>
                <a:latin typeface="Fraunces Bold"/>
                <a:ea typeface="Fraunces Bold"/>
                <a:cs typeface="Fraunces Bold"/>
                <a:sym typeface="Fraunces Bold"/>
              </a:rPr>
              <a:t>II. ĐỌC HIỂU VĂN BẢN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89978" y="1068278"/>
            <a:ext cx="4595261" cy="1041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2. Đọc văn bản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68711" y="2023980"/>
            <a:ext cx="12545128" cy="779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38"/>
              </a:lnSpc>
            </a:pPr>
            <a:r>
              <a:rPr lang="en-US" sz="3999" b="1">
                <a:solidFill>
                  <a:srgbClr val="314A2A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BẢNG KIỂM KĨ NĂNG ĐỌC DIỄN CẢM</a:t>
            </a:r>
          </a:p>
        </p:txBody>
      </p:sp>
      <p:graphicFrame>
        <p:nvGraphicFramePr>
          <p:cNvPr id="7" name="Table 7"/>
          <p:cNvGraphicFramePr>
            <a:graphicFrameLocks noGrp="1"/>
          </p:cNvGraphicFramePr>
          <p:nvPr/>
        </p:nvGraphicFramePr>
        <p:xfrm>
          <a:off x="789978" y="2848112"/>
          <a:ext cx="17050341" cy="6773910"/>
        </p:xfrm>
        <a:graphic>
          <a:graphicData uri="http://schemas.openxmlformats.org/drawingml/2006/table">
            <a:tbl>
              <a:tblPr/>
              <a:tblGrid>
                <a:gridCol w="12158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524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98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36276">
                <a:tc>
                  <a:txBody>
                    <a:bodyPr/>
                    <a:lstStyle/>
                    <a:p>
                      <a:pPr algn="ctr">
                        <a:lnSpc>
                          <a:spcPts val="4439"/>
                        </a:lnSpc>
                        <a:defRPr/>
                      </a:pPr>
                      <a:r>
                        <a:rPr lang="en-US" sz="3699" b="1">
                          <a:solidFill>
                            <a:srgbClr val="535254">
                              <a:alpha val="92941"/>
                            </a:srgbClr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Tiêu chí</a:t>
                      </a:r>
                      <a:endParaRPr lang="en-US" sz="1100"/>
                    </a:p>
                  </a:txBody>
                  <a:tcPr marT="91440" marB="91440" anchor="ctr">
                    <a:lnL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D">
                        <a:alpha val="9294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39"/>
                        </a:lnSpc>
                        <a:defRPr/>
                      </a:pPr>
                      <a:r>
                        <a:rPr lang="en-US" sz="3699" b="1">
                          <a:solidFill>
                            <a:srgbClr val="535254">
                              <a:alpha val="92941"/>
                            </a:srgbClr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Có </a:t>
                      </a:r>
                      <a:endParaRPr lang="en-US" sz="1100"/>
                    </a:p>
                  </a:txBody>
                  <a:tcPr marT="91440" marB="91440" anchor="ctr">
                    <a:lnL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D">
                        <a:alpha val="9294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39"/>
                        </a:lnSpc>
                        <a:defRPr/>
                      </a:pPr>
                      <a:r>
                        <a:rPr lang="en-US" sz="3699" b="1">
                          <a:solidFill>
                            <a:srgbClr val="535254">
                              <a:alpha val="92941"/>
                            </a:srgbClr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Không</a:t>
                      </a:r>
                      <a:endParaRPr lang="en-US" sz="1100"/>
                    </a:p>
                  </a:txBody>
                  <a:tcPr marT="91440" marB="91440" anchor="ctr">
                    <a:lnL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D">
                        <a:alpha val="9294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6276">
                <a:tc>
                  <a:txBody>
                    <a:bodyPr/>
                    <a:lstStyle/>
                    <a:p>
                      <a:pPr algn="just">
                        <a:lnSpc>
                          <a:spcPts val="4439"/>
                        </a:lnSpc>
                        <a:defRPr/>
                      </a:pPr>
                      <a:r>
                        <a:rPr lang="en-US" sz="3699" dirty="0" err="1">
                          <a:solidFill>
                            <a:srgbClr val="535254">
                              <a:alpha val="92941"/>
                            </a:srgbClr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Đọc</a:t>
                      </a:r>
                      <a:r>
                        <a:rPr lang="en-US" sz="3699" dirty="0">
                          <a:solidFill>
                            <a:srgbClr val="535254">
                              <a:alpha val="92941"/>
                            </a:srgbClr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699" dirty="0" err="1">
                          <a:solidFill>
                            <a:srgbClr val="535254">
                              <a:alpha val="92941"/>
                            </a:srgbClr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trôi</a:t>
                      </a:r>
                      <a:r>
                        <a:rPr lang="en-US" sz="3699" dirty="0">
                          <a:solidFill>
                            <a:srgbClr val="535254">
                              <a:alpha val="92941"/>
                            </a:srgbClr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699" dirty="0" err="1">
                          <a:solidFill>
                            <a:srgbClr val="535254">
                              <a:alpha val="92941"/>
                            </a:srgbClr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chảy</a:t>
                      </a:r>
                      <a:r>
                        <a:rPr lang="en-US" sz="3699" dirty="0">
                          <a:solidFill>
                            <a:srgbClr val="535254">
                              <a:alpha val="92941"/>
                            </a:srgbClr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, </a:t>
                      </a:r>
                      <a:r>
                        <a:rPr lang="en-US" sz="3699" dirty="0" err="1">
                          <a:solidFill>
                            <a:srgbClr val="535254">
                              <a:alpha val="92941"/>
                            </a:srgbClr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không</a:t>
                      </a:r>
                      <a:r>
                        <a:rPr lang="en-US" sz="3699" dirty="0">
                          <a:solidFill>
                            <a:srgbClr val="535254">
                              <a:alpha val="92941"/>
                            </a:srgbClr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699" dirty="0" err="1">
                          <a:solidFill>
                            <a:srgbClr val="535254">
                              <a:alpha val="92941"/>
                            </a:srgbClr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bỏ</a:t>
                      </a:r>
                      <a:r>
                        <a:rPr lang="en-US" sz="3699" dirty="0">
                          <a:solidFill>
                            <a:srgbClr val="535254">
                              <a:alpha val="92941"/>
                            </a:srgbClr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699" dirty="0" err="1">
                          <a:solidFill>
                            <a:srgbClr val="535254">
                              <a:alpha val="92941"/>
                            </a:srgbClr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từ</a:t>
                      </a:r>
                      <a:r>
                        <a:rPr lang="en-US" sz="3699" dirty="0">
                          <a:solidFill>
                            <a:srgbClr val="535254">
                              <a:alpha val="92941"/>
                            </a:srgbClr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, </a:t>
                      </a:r>
                      <a:r>
                        <a:rPr lang="en-US" sz="3699" dirty="0" err="1">
                          <a:solidFill>
                            <a:srgbClr val="535254">
                              <a:alpha val="92941"/>
                            </a:srgbClr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thêm</a:t>
                      </a:r>
                      <a:r>
                        <a:rPr lang="en-US" sz="3699" dirty="0">
                          <a:solidFill>
                            <a:srgbClr val="535254">
                              <a:alpha val="92941"/>
                            </a:srgbClr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699" dirty="0" err="1">
                          <a:solidFill>
                            <a:srgbClr val="535254">
                              <a:alpha val="92941"/>
                            </a:srgbClr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từ</a:t>
                      </a:r>
                      <a:r>
                        <a:rPr lang="en-US" sz="3699" dirty="0">
                          <a:solidFill>
                            <a:srgbClr val="535254">
                              <a:alpha val="92941"/>
                            </a:srgbClr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.</a:t>
                      </a:r>
                      <a:endParaRPr lang="en-US" sz="1100" dirty="0"/>
                    </a:p>
                  </a:txBody>
                  <a:tcPr marT="91440" marB="91440" anchor="ctr">
                    <a:lnL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E0">
                        <a:alpha val="9294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179"/>
                        </a:lnSpc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E0">
                        <a:alpha val="9294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179"/>
                        </a:lnSpc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E0">
                        <a:alpha val="9294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76448">
                <a:tc>
                  <a:txBody>
                    <a:bodyPr/>
                    <a:lstStyle/>
                    <a:p>
                      <a:pPr algn="just">
                        <a:lnSpc>
                          <a:spcPts val="4439"/>
                        </a:lnSpc>
                        <a:defRPr/>
                      </a:pPr>
                      <a:r>
                        <a:rPr lang="en-US" sz="3699">
                          <a:solidFill>
                            <a:srgbClr val="535254">
                              <a:alpha val="92941"/>
                            </a:srgbClr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Đọc to, rõ bảo đảm trong không gian lớp học, cả lớp cùng nghe được.</a:t>
                      </a:r>
                      <a:endParaRPr lang="en-US" sz="1100"/>
                    </a:p>
                  </a:txBody>
                  <a:tcPr marT="91440" marB="91440" anchor="ctr">
                    <a:lnL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E0">
                        <a:alpha val="9294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179"/>
                        </a:lnSpc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E0">
                        <a:alpha val="9294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179"/>
                        </a:lnSpc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E0">
                        <a:alpha val="9294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6276">
                <a:tc>
                  <a:txBody>
                    <a:bodyPr/>
                    <a:lstStyle/>
                    <a:p>
                      <a:pPr algn="just">
                        <a:lnSpc>
                          <a:spcPts val="4439"/>
                        </a:lnSpc>
                        <a:defRPr/>
                      </a:pPr>
                      <a:r>
                        <a:rPr lang="en-US" sz="3699">
                          <a:solidFill>
                            <a:srgbClr val="535254">
                              <a:alpha val="92941"/>
                            </a:srgbClr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Tốc độ đọc phù hợp.</a:t>
                      </a:r>
                      <a:endParaRPr lang="en-US" sz="1100"/>
                    </a:p>
                  </a:txBody>
                  <a:tcPr marT="91440" marB="91440" anchor="ctr">
                    <a:lnL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E0">
                        <a:alpha val="9294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179"/>
                        </a:lnSpc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E0">
                        <a:alpha val="9294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179"/>
                        </a:lnSpc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E0">
                        <a:alpha val="9294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88634">
                <a:tc>
                  <a:txBody>
                    <a:bodyPr/>
                    <a:lstStyle/>
                    <a:p>
                      <a:pPr algn="just">
                        <a:lnSpc>
                          <a:spcPts val="4439"/>
                        </a:lnSpc>
                        <a:defRPr/>
                      </a:pPr>
                      <a:r>
                        <a:rPr lang="en-US" sz="3699">
                          <a:solidFill>
                            <a:srgbClr val="535254">
                              <a:alpha val="92941"/>
                            </a:srgbClr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Sử dụng giọng điệu rõ ràng, mạch lạc thể hiện các đặc điểm kiến trúc của cố đô Huế.</a:t>
                      </a:r>
                      <a:endParaRPr lang="en-US" sz="1100"/>
                    </a:p>
                  </a:txBody>
                  <a:tcPr marT="91440" marB="91440" anchor="ctr">
                    <a:lnL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E0">
                        <a:alpha val="9294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179"/>
                        </a:lnSpc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E0">
                        <a:alpha val="9294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179"/>
                        </a:lnSpc>
                        <a:defRPr/>
                      </a:pPr>
                      <a:endParaRPr lang="en-US" sz="1100" dirty="0"/>
                    </a:p>
                  </a:txBody>
                  <a:tcPr marT="91440" marB="91440" anchor="ctr">
                    <a:lnL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474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E0">
                        <a:alpha val="9294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0109334" y="1028700"/>
            <a:ext cx="8178666" cy="6226010"/>
          </a:xfrm>
          <a:custGeom>
            <a:avLst/>
            <a:gdLst/>
            <a:ahLst/>
            <a:cxnLst/>
            <a:rect l="l" t="t" r="r" b="b"/>
            <a:pathLst>
              <a:path w="8178666" h="6226010">
                <a:moveTo>
                  <a:pt x="0" y="0"/>
                </a:moveTo>
                <a:lnTo>
                  <a:pt x="8178666" y="0"/>
                </a:lnTo>
                <a:lnTo>
                  <a:pt x="8178666" y="6226010"/>
                </a:lnTo>
                <a:lnTo>
                  <a:pt x="0" y="62260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TextBox 5"/>
          <p:cNvSpPr txBox="1"/>
          <p:nvPr/>
        </p:nvSpPr>
        <p:spPr>
          <a:xfrm>
            <a:off x="445589" y="381029"/>
            <a:ext cx="12191372" cy="86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49"/>
              </a:lnSpc>
            </a:pPr>
            <a:r>
              <a:rPr lang="en-US" sz="5707" b="1" spc="285">
                <a:solidFill>
                  <a:srgbClr val="535254"/>
                </a:solidFill>
                <a:latin typeface="Fraunces Bold"/>
                <a:ea typeface="Fraunces Bold"/>
                <a:cs typeface="Fraunces Bold"/>
                <a:sym typeface="Fraunces Bold"/>
              </a:rPr>
              <a:t>II. ĐỌC HIỂU VĂN BẢN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89978" y="1068278"/>
            <a:ext cx="4595261" cy="1041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2. Đọc văn bản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381736" y="3559620"/>
            <a:ext cx="4310286" cy="2089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  <a:spcBef>
                <a:spcPct val="0"/>
              </a:spcBef>
            </a:pP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Thông tin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chính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nào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được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nêu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ở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phần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Giới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thiệu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?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2101535" y="1491153"/>
            <a:ext cx="8178666" cy="6226010"/>
          </a:xfrm>
          <a:custGeom>
            <a:avLst/>
            <a:gdLst/>
            <a:ahLst/>
            <a:cxnLst/>
            <a:rect l="l" t="t" r="r" b="b"/>
            <a:pathLst>
              <a:path w="8178666" h="6226010">
                <a:moveTo>
                  <a:pt x="0" y="0"/>
                </a:moveTo>
                <a:lnTo>
                  <a:pt x="8178666" y="0"/>
                </a:lnTo>
                <a:lnTo>
                  <a:pt x="8178666" y="6226010"/>
                </a:lnTo>
                <a:lnTo>
                  <a:pt x="0" y="62260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TextBox 5"/>
          <p:cNvSpPr txBox="1"/>
          <p:nvPr/>
        </p:nvSpPr>
        <p:spPr>
          <a:xfrm>
            <a:off x="445589" y="381029"/>
            <a:ext cx="12191372" cy="86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49"/>
              </a:lnSpc>
            </a:pPr>
            <a:r>
              <a:rPr lang="en-US" sz="5707" b="1" spc="285">
                <a:solidFill>
                  <a:srgbClr val="535254"/>
                </a:solidFill>
                <a:latin typeface="Fraunces Bold"/>
                <a:ea typeface="Fraunces Bold"/>
                <a:cs typeface="Fraunces Bold"/>
                <a:sym typeface="Fraunces Bold"/>
              </a:rPr>
              <a:t>II. ĐỌC HIỂU VĂN BẢN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89978" y="1068278"/>
            <a:ext cx="4595261" cy="1041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2. Đọc văn bản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833714" y="3891756"/>
            <a:ext cx="4310286" cy="2089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  <a:spcBef>
                <a:spcPct val="0"/>
              </a:spcBef>
            </a:pP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Thông tin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nào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nêu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lên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giá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trị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của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di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tích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Cố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đô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Huế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?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0109334" y="1028700"/>
            <a:ext cx="8178666" cy="6226010"/>
          </a:xfrm>
          <a:custGeom>
            <a:avLst/>
            <a:gdLst/>
            <a:ahLst/>
            <a:cxnLst/>
            <a:rect l="l" t="t" r="r" b="b"/>
            <a:pathLst>
              <a:path w="8178666" h="6226010">
                <a:moveTo>
                  <a:pt x="0" y="0"/>
                </a:moveTo>
                <a:lnTo>
                  <a:pt x="8178666" y="0"/>
                </a:lnTo>
                <a:lnTo>
                  <a:pt x="8178666" y="6226010"/>
                </a:lnTo>
                <a:lnTo>
                  <a:pt x="0" y="62260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TextBox 5"/>
          <p:cNvSpPr txBox="1"/>
          <p:nvPr/>
        </p:nvSpPr>
        <p:spPr>
          <a:xfrm>
            <a:off x="445589" y="381029"/>
            <a:ext cx="12191372" cy="86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49"/>
              </a:lnSpc>
            </a:pPr>
            <a:r>
              <a:rPr lang="en-US" sz="5707" b="1" spc="285">
                <a:solidFill>
                  <a:srgbClr val="535254"/>
                </a:solidFill>
                <a:latin typeface="Fraunces Bold"/>
                <a:ea typeface="Fraunces Bold"/>
                <a:cs typeface="Fraunces Bold"/>
                <a:sym typeface="Fraunces Bold"/>
              </a:rPr>
              <a:t>II. ĐỌC HIỂU VĂN BẢN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89978" y="1068278"/>
            <a:ext cx="4595261" cy="1041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2. Đọc văn bản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381736" y="3559620"/>
            <a:ext cx="4310286" cy="2089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  <a:spcBef>
                <a:spcPct val="0"/>
              </a:spcBef>
            </a:pP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Di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sản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kiến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trúc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Cố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đô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Huế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còn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có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những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gì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?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0109334" y="1028700"/>
            <a:ext cx="8178666" cy="6226010"/>
          </a:xfrm>
          <a:custGeom>
            <a:avLst/>
            <a:gdLst/>
            <a:ahLst/>
            <a:cxnLst/>
            <a:rect l="l" t="t" r="r" b="b"/>
            <a:pathLst>
              <a:path w="8178666" h="6226010">
                <a:moveTo>
                  <a:pt x="0" y="0"/>
                </a:moveTo>
                <a:lnTo>
                  <a:pt x="8178666" y="0"/>
                </a:lnTo>
                <a:lnTo>
                  <a:pt x="8178666" y="6226010"/>
                </a:lnTo>
                <a:lnTo>
                  <a:pt x="0" y="62260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TextBox 5"/>
          <p:cNvSpPr txBox="1"/>
          <p:nvPr/>
        </p:nvSpPr>
        <p:spPr>
          <a:xfrm>
            <a:off x="445589" y="381029"/>
            <a:ext cx="12191372" cy="86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49"/>
              </a:lnSpc>
            </a:pPr>
            <a:r>
              <a:rPr lang="en-US" sz="5707" b="1" spc="285">
                <a:solidFill>
                  <a:srgbClr val="535254"/>
                </a:solidFill>
                <a:latin typeface="Fraunces Bold"/>
                <a:ea typeface="Fraunces Bold"/>
                <a:cs typeface="Fraunces Bold"/>
                <a:sym typeface="Fraunces Bold"/>
              </a:rPr>
              <a:t>II. ĐỌC HIỂU VĂN BẢN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89978" y="1068278"/>
            <a:ext cx="4595261" cy="1041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2. Đọc văn bản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381736" y="3559620"/>
            <a:ext cx="4310286" cy="2089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  <a:spcBef>
                <a:spcPct val="0"/>
              </a:spcBef>
            </a:pP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Các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di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sản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nêu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trong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phần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Kiến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trúc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nói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lên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điều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gì</a:t>
            </a:r>
            <a:r>
              <a:rPr lang="en-US" sz="39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?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0571893" y="3336896"/>
            <a:ext cx="7315200" cy="2715768"/>
          </a:xfrm>
          <a:custGeom>
            <a:avLst/>
            <a:gdLst/>
            <a:ahLst/>
            <a:cxnLst/>
            <a:rect l="l" t="t" r="r" b="b"/>
            <a:pathLst>
              <a:path w="7315200" h="2715768">
                <a:moveTo>
                  <a:pt x="0" y="0"/>
                </a:moveTo>
                <a:lnTo>
                  <a:pt x="7315200" y="0"/>
                </a:lnTo>
                <a:lnTo>
                  <a:pt x="7315200" y="2715768"/>
                </a:lnTo>
                <a:lnTo>
                  <a:pt x="0" y="27157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TextBox 5"/>
          <p:cNvSpPr txBox="1"/>
          <p:nvPr/>
        </p:nvSpPr>
        <p:spPr>
          <a:xfrm>
            <a:off x="445589" y="381029"/>
            <a:ext cx="12191372" cy="86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49"/>
              </a:lnSpc>
            </a:pPr>
            <a:r>
              <a:rPr lang="en-US" sz="5707" b="1" spc="285">
                <a:solidFill>
                  <a:srgbClr val="535254"/>
                </a:solidFill>
                <a:latin typeface="Fraunces Bold"/>
                <a:ea typeface="Fraunces Bold"/>
                <a:cs typeface="Fraunces Bold"/>
                <a:sym typeface="Fraunces Bold"/>
              </a:rPr>
              <a:t>II. ĐỌC HIỂU VĂN BẢN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89978" y="1068278"/>
            <a:ext cx="4595261" cy="1041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2. Đọc văn bản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111801" y="1536604"/>
            <a:ext cx="7147499" cy="152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502"/>
              </a:lnSpc>
              <a:spcBef>
                <a:spcPct val="0"/>
              </a:spcBef>
            </a:pPr>
            <a:r>
              <a:rPr lang="en-US" sz="8930" dirty="0">
                <a:solidFill>
                  <a:srgbClr val="841B09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DU </a:t>
            </a:r>
            <a:r>
              <a:rPr lang="en-US" sz="8930" dirty="0" err="1">
                <a:solidFill>
                  <a:srgbClr val="841B09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LỊCH</a:t>
            </a:r>
            <a:r>
              <a:rPr lang="en-US" sz="8930" dirty="0">
                <a:solidFill>
                  <a:srgbClr val="841B09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 </a:t>
            </a:r>
            <a:r>
              <a:rPr lang="en-US" sz="8930" dirty="0" err="1">
                <a:solidFill>
                  <a:srgbClr val="841B09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CỐ</a:t>
            </a:r>
            <a:r>
              <a:rPr lang="en-US" sz="8930" dirty="0">
                <a:solidFill>
                  <a:srgbClr val="841B09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 </a:t>
            </a:r>
            <a:r>
              <a:rPr lang="en-US" sz="8930" dirty="0" err="1">
                <a:solidFill>
                  <a:srgbClr val="841B09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ĐÔ</a:t>
            </a:r>
            <a:r>
              <a:rPr lang="en-US" sz="8930" dirty="0">
                <a:solidFill>
                  <a:srgbClr val="841B09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 </a:t>
            </a:r>
            <a:r>
              <a:rPr lang="en-US" sz="8930" dirty="0" err="1">
                <a:solidFill>
                  <a:srgbClr val="841B09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HUẾ</a:t>
            </a:r>
            <a:endParaRPr lang="en-US" sz="8930" dirty="0">
              <a:solidFill>
                <a:srgbClr val="841B09"/>
              </a:solidFill>
              <a:latin typeface="#9Slide07 Bangers"/>
              <a:ea typeface="#9Slide07 Bangers"/>
              <a:cs typeface="#9Slide07 Bangers"/>
              <a:sym typeface="#9Slide07 Bangers"/>
            </a:endParaRPr>
          </a:p>
        </p:txBody>
      </p:sp>
    </p:spTree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TextBox 5"/>
          <p:cNvSpPr txBox="1"/>
          <p:nvPr/>
        </p:nvSpPr>
        <p:spPr>
          <a:xfrm>
            <a:off x="445589" y="381029"/>
            <a:ext cx="12191372" cy="86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49"/>
              </a:lnSpc>
            </a:pPr>
            <a:r>
              <a:rPr lang="en-US" sz="5707" b="1" spc="285">
                <a:solidFill>
                  <a:srgbClr val="535254"/>
                </a:solidFill>
                <a:latin typeface="Fraunces Bold"/>
                <a:ea typeface="Fraunces Bold"/>
                <a:cs typeface="Fraunces Bold"/>
                <a:sym typeface="Fraunces Bold"/>
              </a:rPr>
              <a:t>II. ĐỌC HIỂU VĂN BẢN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89978" y="1068278"/>
            <a:ext cx="4595261" cy="1041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2. Đọc văn bản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111801" y="1536604"/>
            <a:ext cx="7147499" cy="152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502"/>
              </a:lnSpc>
              <a:spcBef>
                <a:spcPct val="0"/>
              </a:spcBef>
            </a:pPr>
            <a:r>
              <a:rPr lang="en-US" sz="8930">
                <a:solidFill>
                  <a:srgbClr val="841B09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DU LỊCH CỐ ĐÔ HUẾ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032732" y="3709416"/>
            <a:ext cx="4909619" cy="5039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739"/>
              </a:lnSpc>
            </a:pPr>
            <a:r>
              <a:rPr lang="en-US" sz="40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Các</a:t>
            </a:r>
            <a:r>
              <a:rPr lang="en-US" sz="40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câu</a:t>
            </a:r>
            <a:r>
              <a:rPr lang="en-US" sz="40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hỏi</a:t>
            </a:r>
            <a:r>
              <a:rPr lang="en-US" sz="40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trắc</a:t>
            </a:r>
            <a:r>
              <a:rPr lang="en-US" sz="40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nghiệm</a:t>
            </a:r>
            <a:r>
              <a:rPr lang="en-US" sz="40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lần</a:t>
            </a:r>
            <a:r>
              <a:rPr lang="en-US" sz="40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lượt</a:t>
            </a:r>
            <a:r>
              <a:rPr lang="en-US" sz="40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được</a:t>
            </a:r>
            <a:r>
              <a:rPr lang="en-US" sz="40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đưa</a:t>
            </a:r>
            <a:r>
              <a:rPr lang="en-US" sz="40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ra</a:t>
            </a:r>
            <a:r>
              <a:rPr lang="en-US" sz="40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, HS </a:t>
            </a:r>
            <a:r>
              <a:rPr lang="en-US" sz="40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lựa</a:t>
            </a:r>
            <a:r>
              <a:rPr lang="en-US" sz="40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chọn</a:t>
            </a:r>
            <a:r>
              <a:rPr lang="en-US" sz="40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phương</a:t>
            </a:r>
            <a:r>
              <a:rPr lang="en-US" sz="40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án</a:t>
            </a:r>
            <a:r>
              <a:rPr lang="en-US" sz="40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đúng</a:t>
            </a:r>
            <a:r>
              <a:rPr lang="en-US" sz="40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nhất</a:t>
            </a:r>
            <a:r>
              <a:rPr lang="en-US" sz="40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</a:p>
          <a:p>
            <a:pPr algn="just">
              <a:lnSpc>
                <a:spcPts val="5739"/>
              </a:lnSpc>
            </a:pPr>
            <a:r>
              <a:rPr lang="en-US" sz="40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Hình</a:t>
            </a:r>
            <a:r>
              <a:rPr lang="en-US" sz="40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thức</a:t>
            </a:r>
            <a:r>
              <a:rPr lang="en-US" sz="40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: </a:t>
            </a:r>
            <a:r>
              <a:rPr lang="en-US" sz="40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cá</a:t>
            </a:r>
            <a:r>
              <a:rPr lang="en-US" sz="40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nhân</a:t>
            </a:r>
            <a:r>
              <a:rPr lang="en-US" sz="40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</a:p>
          <a:p>
            <a:pPr algn="just">
              <a:lnSpc>
                <a:spcPts val="5739"/>
              </a:lnSpc>
            </a:pPr>
            <a:r>
              <a:rPr lang="en-US" sz="40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Thời</a:t>
            </a:r>
            <a:r>
              <a:rPr lang="en-US" sz="40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0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gian</a:t>
            </a:r>
            <a:r>
              <a:rPr lang="en-US" sz="40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: </a:t>
            </a:r>
            <a:r>
              <a:rPr lang="en-US" sz="40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15s</a:t>
            </a:r>
            <a:r>
              <a:rPr lang="en-US" sz="4099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/</a:t>
            </a:r>
            <a:r>
              <a:rPr lang="en-US" sz="4099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câu</a:t>
            </a:r>
            <a:endParaRPr lang="en-US" sz="4099" b="1" dirty="0">
              <a:solidFill>
                <a:srgbClr val="535254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  <a:p>
            <a:pPr algn="just">
              <a:lnSpc>
                <a:spcPts val="5739"/>
              </a:lnSpc>
              <a:spcBef>
                <a:spcPct val="0"/>
              </a:spcBef>
            </a:pPr>
            <a:endParaRPr lang="en-US" sz="4099" b="1" dirty="0">
              <a:solidFill>
                <a:srgbClr val="535254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149759" y="5131475"/>
            <a:ext cx="1295138" cy="1199622"/>
          </a:xfrm>
          <a:custGeom>
            <a:avLst/>
            <a:gdLst/>
            <a:ahLst/>
            <a:cxnLst/>
            <a:rect l="l" t="t" r="r" b="b"/>
            <a:pathLst>
              <a:path w="1295138" h="1199622">
                <a:moveTo>
                  <a:pt x="0" y="0"/>
                </a:moveTo>
                <a:lnTo>
                  <a:pt x="1295138" y="0"/>
                </a:lnTo>
                <a:lnTo>
                  <a:pt x="1295138" y="1199622"/>
                </a:lnTo>
                <a:lnTo>
                  <a:pt x="0" y="11996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TextBox 5"/>
          <p:cNvSpPr txBox="1"/>
          <p:nvPr/>
        </p:nvSpPr>
        <p:spPr>
          <a:xfrm>
            <a:off x="5570251" y="174363"/>
            <a:ext cx="7147499" cy="152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502"/>
              </a:lnSpc>
              <a:spcBef>
                <a:spcPct val="0"/>
              </a:spcBef>
            </a:pPr>
            <a:r>
              <a:rPr lang="en-US" sz="8930">
                <a:solidFill>
                  <a:srgbClr val="841B09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DU LỊCH CỐ ĐÔ HUẾ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1861072"/>
            <a:ext cx="16349414" cy="3270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</a:pPr>
            <a:r>
              <a:rPr lang="en-US" sz="519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Câu 1: Cố đô Huế đã từng là thủ phủ của các chúa Nguyễn trong khoảng thời gian nào?</a:t>
            </a:r>
          </a:p>
          <a:p>
            <a:pPr algn="just">
              <a:lnSpc>
                <a:spcPts val="8839"/>
              </a:lnSpc>
              <a:spcBef>
                <a:spcPct val="0"/>
              </a:spcBef>
            </a:pPr>
            <a:endParaRPr lang="en-US" sz="5199">
              <a:solidFill>
                <a:srgbClr val="535254"/>
              </a:solidFill>
              <a:latin typeface="#9Slide07 SVNUT Triumph Press"/>
              <a:ea typeface="#9Slide07 SVNUT Triumph Press"/>
              <a:cs typeface="#9Slide07 SVNUT Triumph Press"/>
              <a:sym typeface="#9Slide07 SVNUT Triumph Pres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1797328" y="4414832"/>
            <a:ext cx="5713248" cy="4186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679"/>
              </a:lnSpc>
            </a:pPr>
            <a:r>
              <a:rPr lang="en-US" sz="47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A. 1306 - 1558</a:t>
            </a:r>
          </a:p>
          <a:p>
            <a:pPr algn="just">
              <a:lnSpc>
                <a:spcPts val="6679"/>
              </a:lnSpc>
            </a:pPr>
            <a:r>
              <a:rPr lang="en-US" sz="47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B. 1558 - 1945</a:t>
            </a:r>
          </a:p>
          <a:p>
            <a:pPr algn="just">
              <a:lnSpc>
                <a:spcPts val="6679"/>
              </a:lnSpc>
            </a:pPr>
            <a:r>
              <a:rPr lang="en-US" sz="47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C. 1802 - 1945</a:t>
            </a:r>
          </a:p>
          <a:p>
            <a:pPr algn="just">
              <a:lnSpc>
                <a:spcPts val="6679"/>
              </a:lnSpc>
            </a:pPr>
            <a:r>
              <a:rPr lang="en-US" sz="47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D. 1805 - 1832</a:t>
            </a:r>
          </a:p>
          <a:p>
            <a:pPr algn="just">
              <a:lnSpc>
                <a:spcPts val="6679"/>
              </a:lnSpc>
              <a:spcBef>
                <a:spcPct val="0"/>
              </a:spcBef>
            </a:pPr>
            <a:endParaRPr lang="en-US" sz="4771" b="1" dirty="0">
              <a:solidFill>
                <a:srgbClr val="535254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2837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149759" y="4227285"/>
            <a:ext cx="1295138" cy="1199622"/>
          </a:xfrm>
          <a:custGeom>
            <a:avLst/>
            <a:gdLst/>
            <a:ahLst/>
            <a:cxnLst/>
            <a:rect l="l" t="t" r="r" b="b"/>
            <a:pathLst>
              <a:path w="1295138" h="1199622">
                <a:moveTo>
                  <a:pt x="0" y="0"/>
                </a:moveTo>
                <a:lnTo>
                  <a:pt x="1295138" y="0"/>
                </a:lnTo>
                <a:lnTo>
                  <a:pt x="1295138" y="1199622"/>
                </a:lnTo>
                <a:lnTo>
                  <a:pt x="0" y="11996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TextBox 5"/>
          <p:cNvSpPr txBox="1"/>
          <p:nvPr/>
        </p:nvSpPr>
        <p:spPr>
          <a:xfrm>
            <a:off x="5570251" y="174363"/>
            <a:ext cx="7147499" cy="152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502"/>
              </a:lnSpc>
              <a:spcBef>
                <a:spcPct val="0"/>
              </a:spcBef>
            </a:pPr>
            <a:r>
              <a:rPr lang="en-US" sz="8930">
                <a:solidFill>
                  <a:srgbClr val="841B09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DU LỊCH CỐ ĐÔ HUẾ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1861072"/>
            <a:ext cx="16349414" cy="2155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 dirty="0" err="1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Câu</a:t>
            </a:r>
            <a:r>
              <a:rPr lang="en-US" sz="5199" dirty="0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2: </a:t>
            </a:r>
            <a:r>
              <a:rPr lang="en-US" sz="5199" dirty="0" err="1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Quần</a:t>
            </a:r>
            <a:r>
              <a:rPr lang="en-US" sz="5199" dirty="0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5199" dirty="0" err="1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thể</a:t>
            </a:r>
            <a:r>
              <a:rPr lang="en-US" sz="5199" dirty="0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di </a:t>
            </a:r>
            <a:r>
              <a:rPr lang="en-US" sz="5199" dirty="0" err="1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tích</a:t>
            </a:r>
            <a:r>
              <a:rPr lang="en-US" sz="5199" dirty="0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5199" dirty="0" err="1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Cố</a:t>
            </a:r>
            <a:r>
              <a:rPr lang="en-US" sz="5199" dirty="0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5199" dirty="0" err="1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đô</a:t>
            </a:r>
            <a:r>
              <a:rPr lang="en-US" sz="5199" dirty="0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5199" dirty="0" err="1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Huế</a:t>
            </a:r>
            <a:r>
              <a:rPr lang="en-US" sz="5199" dirty="0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5199" dirty="0" err="1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được</a:t>
            </a:r>
            <a:r>
              <a:rPr lang="en-US" sz="5199" dirty="0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UNESCO </a:t>
            </a:r>
            <a:r>
              <a:rPr lang="en-US" sz="5199" dirty="0" err="1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công</a:t>
            </a:r>
            <a:r>
              <a:rPr lang="en-US" sz="5199" dirty="0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5199" dirty="0" err="1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nhận</a:t>
            </a:r>
            <a:r>
              <a:rPr lang="en-US" sz="5199" dirty="0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5199" dirty="0" err="1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vào</a:t>
            </a:r>
            <a:r>
              <a:rPr lang="en-US" sz="5199" dirty="0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5199" dirty="0" err="1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năm</a:t>
            </a:r>
            <a:r>
              <a:rPr lang="en-US" sz="5199" dirty="0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 </a:t>
            </a:r>
            <a:r>
              <a:rPr lang="en-US" sz="5199" dirty="0" err="1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nào</a:t>
            </a:r>
            <a:r>
              <a:rPr lang="en-US" sz="5199" dirty="0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797328" y="4414832"/>
            <a:ext cx="5713248" cy="4186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679"/>
              </a:lnSpc>
            </a:pPr>
            <a:r>
              <a:rPr lang="en-US" sz="4771" b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A. 1987</a:t>
            </a:r>
          </a:p>
          <a:p>
            <a:pPr algn="just">
              <a:lnSpc>
                <a:spcPts val="6679"/>
              </a:lnSpc>
            </a:pPr>
            <a:r>
              <a:rPr lang="en-US" sz="4771" b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B. 2003</a:t>
            </a:r>
          </a:p>
          <a:p>
            <a:pPr algn="just">
              <a:lnSpc>
                <a:spcPts val="6679"/>
              </a:lnSpc>
            </a:pPr>
            <a:r>
              <a:rPr lang="en-US" sz="4771" b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C. 2009</a:t>
            </a:r>
          </a:p>
          <a:p>
            <a:pPr algn="just">
              <a:lnSpc>
                <a:spcPts val="6679"/>
              </a:lnSpc>
            </a:pPr>
            <a:r>
              <a:rPr lang="en-US" sz="4771" b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D. 2015</a:t>
            </a:r>
          </a:p>
          <a:p>
            <a:pPr algn="just">
              <a:lnSpc>
                <a:spcPts val="6679"/>
              </a:lnSpc>
              <a:spcBef>
                <a:spcPct val="0"/>
              </a:spcBef>
            </a:pPr>
            <a:endParaRPr lang="en-US" sz="4771" b="1">
              <a:solidFill>
                <a:srgbClr val="535254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8302287" cy="102870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149759" y="6821273"/>
            <a:ext cx="1295138" cy="1199622"/>
          </a:xfrm>
          <a:custGeom>
            <a:avLst/>
            <a:gdLst/>
            <a:ahLst/>
            <a:cxnLst/>
            <a:rect l="l" t="t" r="r" b="b"/>
            <a:pathLst>
              <a:path w="1295138" h="1199622">
                <a:moveTo>
                  <a:pt x="0" y="0"/>
                </a:moveTo>
                <a:lnTo>
                  <a:pt x="1295138" y="0"/>
                </a:lnTo>
                <a:lnTo>
                  <a:pt x="1295138" y="1199622"/>
                </a:lnTo>
                <a:lnTo>
                  <a:pt x="0" y="11996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TextBox 5"/>
          <p:cNvSpPr txBox="1"/>
          <p:nvPr/>
        </p:nvSpPr>
        <p:spPr>
          <a:xfrm>
            <a:off x="5570251" y="174363"/>
            <a:ext cx="7147499" cy="152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502"/>
              </a:lnSpc>
              <a:spcBef>
                <a:spcPct val="0"/>
              </a:spcBef>
            </a:pPr>
            <a:r>
              <a:rPr lang="en-US" sz="8930">
                <a:solidFill>
                  <a:srgbClr val="841B09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DU LỊCH CỐ ĐÔ HUẾ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1861072"/>
            <a:ext cx="16349414" cy="2155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Câu 3: Đâu không phải là một phần của Quần thể di tích Cố đô Huế?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797328" y="4414832"/>
            <a:ext cx="5713248" cy="4186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679"/>
              </a:lnSpc>
            </a:pPr>
            <a:r>
              <a:rPr lang="en-US" sz="4771" b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A. Kinh thành</a:t>
            </a:r>
          </a:p>
          <a:p>
            <a:pPr algn="just">
              <a:lnSpc>
                <a:spcPts val="6679"/>
              </a:lnSpc>
            </a:pPr>
            <a:r>
              <a:rPr lang="en-US" sz="4771" b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B. Hoàng thành</a:t>
            </a:r>
          </a:p>
          <a:p>
            <a:pPr algn="just">
              <a:lnSpc>
                <a:spcPts val="6679"/>
              </a:lnSpc>
            </a:pPr>
            <a:r>
              <a:rPr lang="en-US" sz="4771" b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C. Tử Cấm thành</a:t>
            </a:r>
          </a:p>
          <a:p>
            <a:pPr algn="just">
              <a:lnSpc>
                <a:spcPts val="6679"/>
              </a:lnSpc>
            </a:pPr>
            <a:r>
              <a:rPr lang="en-US" sz="4771" b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D. Chợ Bến Thành</a:t>
            </a:r>
          </a:p>
          <a:p>
            <a:pPr algn="just">
              <a:lnSpc>
                <a:spcPts val="6679"/>
              </a:lnSpc>
              <a:spcBef>
                <a:spcPct val="0"/>
              </a:spcBef>
            </a:pPr>
            <a:endParaRPr lang="en-US" sz="4771" b="1">
              <a:solidFill>
                <a:srgbClr val="535254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0912595" y="3943878"/>
            <a:ext cx="1295138" cy="1199622"/>
          </a:xfrm>
          <a:custGeom>
            <a:avLst/>
            <a:gdLst/>
            <a:ahLst/>
            <a:cxnLst/>
            <a:rect l="l" t="t" r="r" b="b"/>
            <a:pathLst>
              <a:path w="1295138" h="1199622">
                <a:moveTo>
                  <a:pt x="0" y="0"/>
                </a:moveTo>
                <a:lnTo>
                  <a:pt x="1295138" y="0"/>
                </a:lnTo>
                <a:lnTo>
                  <a:pt x="1295138" y="1199622"/>
                </a:lnTo>
                <a:lnTo>
                  <a:pt x="0" y="11996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TextBox 5"/>
          <p:cNvSpPr txBox="1"/>
          <p:nvPr/>
        </p:nvSpPr>
        <p:spPr>
          <a:xfrm>
            <a:off x="5570251" y="174363"/>
            <a:ext cx="7147499" cy="152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502"/>
              </a:lnSpc>
              <a:spcBef>
                <a:spcPct val="0"/>
              </a:spcBef>
            </a:pPr>
            <a:r>
              <a:rPr lang="en-US" sz="8930">
                <a:solidFill>
                  <a:srgbClr val="841B09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DU LỊCH CỐ ĐÔ HUẾ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1861072"/>
            <a:ext cx="16349414" cy="2155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Câu 4: Cố đô Huế được xây dựng theo phong cách kiến trúc nào?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560164" y="3327470"/>
            <a:ext cx="6276514" cy="5636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399"/>
              </a:lnSpc>
            </a:pP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A. </a:t>
            </a:r>
            <a:r>
              <a:rPr lang="en-US" sz="4571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Kiến</a:t>
            </a: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71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trúc</a:t>
            </a: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71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hiện</a:t>
            </a: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71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đại</a:t>
            </a:r>
            <a:endParaRPr lang="en-US" sz="4571" b="1" dirty="0">
              <a:solidFill>
                <a:srgbClr val="535254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  <a:p>
            <a:pPr algn="just">
              <a:lnSpc>
                <a:spcPts val="6399"/>
              </a:lnSpc>
            </a:pP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B. </a:t>
            </a:r>
            <a:r>
              <a:rPr lang="en-US" sz="4571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Kiến</a:t>
            </a: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71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trúc</a:t>
            </a: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71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truyền</a:t>
            </a: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71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thống</a:t>
            </a: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71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Việt</a:t>
            </a: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Nam </a:t>
            </a:r>
            <a:r>
              <a:rPr lang="en-US" sz="4571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kết</a:t>
            </a: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71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hợp</a:t>
            </a: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71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với</a:t>
            </a: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71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tư</a:t>
            </a: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71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tưởng</a:t>
            </a: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71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triết</a:t>
            </a: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71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lý</a:t>
            </a: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71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phương</a:t>
            </a: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71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Đông</a:t>
            </a:r>
            <a:endParaRPr lang="en-US" sz="4571" b="1" dirty="0">
              <a:solidFill>
                <a:srgbClr val="535254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  <a:p>
            <a:pPr algn="just">
              <a:lnSpc>
                <a:spcPts val="6399"/>
              </a:lnSpc>
            </a:pP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C. </a:t>
            </a:r>
            <a:r>
              <a:rPr lang="en-US" sz="4571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Kiến</a:t>
            </a: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71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trúc</a:t>
            </a: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71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Pháp</a:t>
            </a:r>
            <a:endParaRPr lang="en-US" sz="4571" b="1" dirty="0">
              <a:solidFill>
                <a:srgbClr val="535254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  <a:p>
            <a:pPr algn="just">
              <a:lnSpc>
                <a:spcPts val="6399"/>
              </a:lnSpc>
            </a:pP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D. </a:t>
            </a:r>
            <a:r>
              <a:rPr lang="en-US" sz="4571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Kiến</a:t>
            </a: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71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trúc</a:t>
            </a: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71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Tây</a:t>
            </a: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Ban Nha</a:t>
            </a:r>
          </a:p>
          <a:p>
            <a:pPr algn="just">
              <a:lnSpc>
                <a:spcPts val="6399"/>
              </a:lnSpc>
              <a:spcBef>
                <a:spcPct val="0"/>
              </a:spcBef>
            </a:pPr>
            <a:endParaRPr lang="en-US" sz="4571" b="1" dirty="0">
              <a:solidFill>
                <a:srgbClr val="535254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0897772" y="4697468"/>
            <a:ext cx="1295138" cy="1199622"/>
          </a:xfrm>
          <a:custGeom>
            <a:avLst/>
            <a:gdLst/>
            <a:ahLst/>
            <a:cxnLst/>
            <a:rect l="l" t="t" r="r" b="b"/>
            <a:pathLst>
              <a:path w="1295138" h="1199622">
                <a:moveTo>
                  <a:pt x="0" y="0"/>
                </a:moveTo>
                <a:lnTo>
                  <a:pt x="1295138" y="0"/>
                </a:lnTo>
                <a:lnTo>
                  <a:pt x="1295138" y="1199621"/>
                </a:lnTo>
                <a:lnTo>
                  <a:pt x="0" y="11996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TextBox 5"/>
          <p:cNvSpPr txBox="1"/>
          <p:nvPr/>
        </p:nvSpPr>
        <p:spPr>
          <a:xfrm>
            <a:off x="5570251" y="174363"/>
            <a:ext cx="7147499" cy="152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502"/>
              </a:lnSpc>
              <a:spcBef>
                <a:spcPct val="0"/>
              </a:spcBef>
            </a:pPr>
            <a:r>
              <a:rPr lang="en-US" sz="8930">
                <a:solidFill>
                  <a:srgbClr val="841B09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DU LỊCH CỐ ĐÔ HUẾ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32460" y="1649406"/>
            <a:ext cx="16482819" cy="3270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Câu 5: Kiến trúc nào được xây dựng vào năm 1805 và được coi là nơi cử hành các nghi lễ của triều đình Nguyễn?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663923" y="4098255"/>
            <a:ext cx="6276514" cy="4017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399"/>
              </a:lnSpc>
            </a:pPr>
            <a:r>
              <a:rPr lang="en-US" sz="4571" b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A. Ngọ Môn</a:t>
            </a:r>
          </a:p>
          <a:p>
            <a:pPr algn="just">
              <a:lnSpc>
                <a:spcPts val="6399"/>
              </a:lnSpc>
            </a:pPr>
            <a:r>
              <a:rPr lang="en-US" sz="4571" b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B. Điện Thái Hòa</a:t>
            </a:r>
          </a:p>
          <a:p>
            <a:pPr algn="just">
              <a:lnSpc>
                <a:spcPts val="6399"/>
              </a:lnSpc>
            </a:pPr>
            <a:r>
              <a:rPr lang="en-US" sz="4571" b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C. Lăng Tẩm</a:t>
            </a:r>
          </a:p>
          <a:p>
            <a:pPr algn="just">
              <a:lnSpc>
                <a:spcPts val="6399"/>
              </a:lnSpc>
            </a:pPr>
            <a:r>
              <a:rPr lang="en-US" sz="4571" b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D. Cung An Định</a:t>
            </a:r>
          </a:p>
          <a:p>
            <a:pPr algn="just">
              <a:lnSpc>
                <a:spcPts val="6399"/>
              </a:lnSpc>
              <a:spcBef>
                <a:spcPct val="0"/>
              </a:spcBef>
            </a:pPr>
            <a:endParaRPr lang="en-US" sz="4571" b="1">
              <a:solidFill>
                <a:srgbClr val="535254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0897772" y="4697468"/>
            <a:ext cx="1295138" cy="1199622"/>
          </a:xfrm>
          <a:custGeom>
            <a:avLst/>
            <a:gdLst/>
            <a:ahLst/>
            <a:cxnLst/>
            <a:rect l="l" t="t" r="r" b="b"/>
            <a:pathLst>
              <a:path w="1295138" h="1199622">
                <a:moveTo>
                  <a:pt x="0" y="0"/>
                </a:moveTo>
                <a:lnTo>
                  <a:pt x="1295138" y="0"/>
                </a:lnTo>
                <a:lnTo>
                  <a:pt x="1295138" y="1199621"/>
                </a:lnTo>
                <a:lnTo>
                  <a:pt x="0" y="11996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TextBox 5"/>
          <p:cNvSpPr txBox="1"/>
          <p:nvPr/>
        </p:nvSpPr>
        <p:spPr>
          <a:xfrm>
            <a:off x="5570251" y="174363"/>
            <a:ext cx="7147499" cy="152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502"/>
              </a:lnSpc>
              <a:spcBef>
                <a:spcPct val="0"/>
              </a:spcBef>
            </a:pPr>
            <a:r>
              <a:rPr lang="en-US" sz="8930">
                <a:solidFill>
                  <a:srgbClr val="841B09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DU LỊCH CỐ ĐÔ HUẾ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32460" y="1649406"/>
            <a:ext cx="16482819" cy="2155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Câu 6: Nét đặc trưng nào của Cố đô Huế được nhắc đến trong văn bản?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663923" y="4098255"/>
            <a:ext cx="6276514" cy="5636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399"/>
              </a:lnSpc>
            </a:pP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A. </a:t>
            </a:r>
            <a:r>
              <a:rPr lang="en-US" sz="4571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Vẻ</a:t>
            </a: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71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đẹp</a:t>
            </a: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71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hiện</a:t>
            </a: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71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đại</a:t>
            </a:r>
            <a:endParaRPr lang="en-US" sz="4571" b="1" dirty="0">
              <a:solidFill>
                <a:srgbClr val="535254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  <a:p>
            <a:pPr algn="just">
              <a:lnSpc>
                <a:spcPts val="6399"/>
              </a:lnSpc>
            </a:pP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B. </a:t>
            </a:r>
            <a:r>
              <a:rPr lang="en-US" sz="4571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Vẻ</a:t>
            </a: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71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đẹp</a:t>
            </a: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71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thiên</a:t>
            </a: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71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nhiên</a:t>
            </a: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71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hòa</a:t>
            </a: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71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quyện</a:t>
            </a: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71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với</a:t>
            </a: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71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kiến</a:t>
            </a: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71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trúc</a:t>
            </a:r>
            <a:endParaRPr lang="en-US" sz="4571" b="1" dirty="0">
              <a:solidFill>
                <a:srgbClr val="535254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  <a:p>
            <a:pPr algn="just">
              <a:lnSpc>
                <a:spcPts val="6399"/>
              </a:lnSpc>
            </a:pP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C. </a:t>
            </a:r>
            <a:r>
              <a:rPr lang="en-US" sz="4571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Các</a:t>
            </a: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71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công</a:t>
            </a: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71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trình</a:t>
            </a: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71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công</a:t>
            </a: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71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nghiệp</a:t>
            </a:r>
            <a:endParaRPr lang="en-US" sz="4571" b="1" dirty="0">
              <a:solidFill>
                <a:srgbClr val="535254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  <a:p>
            <a:pPr algn="just">
              <a:lnSpc>
                <a:spcPts val="6399"/>
              </a:lnSpc>
            </a:pP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D. </a:t>
            </a:r>
            <a:r>
              <a:rPr lang="en-US" sz="4571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Các</a:t>
            </a: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71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khu</a:t>
            </a: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du </a:t>
            </a:r>
            <a:r>
              <a:rPr lang="en-US" sz="4571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lịch</a:t>
            </a: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71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giải</a:t>
            </a:r>
            <a:r>
              <a:rPr lang="en-US" sz="4571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571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trí</a:t>
            </a:r>
            <a:endParaRPr lang="en-US" sz="4571" b="1" dirty="0">
              <a:solidFill>
                <a:srgbClr val="535254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  <a:p>
            <a:pPr algn="just">
              <a:lnSpc>
                <a:spcPts val="6399"/>
              </a:lnSpc>
              <a:spcBef>
                <a:spcPct val="0"/>
              </a:spcBef>
            </a:pPr>
            <a:endParaRPr lang="en-US" sz="4571" b="1" dirty="0">
              <a:solidFill>
                <a:srgbClr val="535254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0897772" y="4697468"/>
            <a:ext cx="1295138" cy="1199622"/>
          </a:xfrm>
          <a:custGeom>
            <a:avLst/>
            <a:gdLst/>
            <a:ahLst/>
            <a:cxnLst/>
            <a:rect l="l" t="t" r="r" b="b"/>
            <a:pathLst>
              <a:path w="1295138" h="1199622">
                <a:moveTo>
                  <a:pt x="0" y="0"/>
                </a:moveTo>
                <a:lnTo>
                  <a:pt x="1295138" y="0"/>
                </a:lnTo>
                <a:lnTo>
                  <a:pt x="1295138" y="1199621"/>
                </a:lnTo>
                <a:lnTo>
                  <a:pt x="0" y="11996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TextBox 5"/>
          <p:cNvSpPr txBox="1"/>
          <p:nvPr/>
        </p:nvSpPr>
        <p:spPr>
          <a:xfrm>
            <a:off x="5570251" y="174363"/>
            <a:ext cx="7147499" cy="152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502"/>
              </a:lnSpc>
              <a:spcBef>
                <a:spcPct val="0"/>
              </a:spcBef>
            </a:pPr>
            <a:r>
              <a:rPr lang="en-US" sz="8930">
                <a:solidFill>
                  <a:srgbClr val="841B09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DU LỊCH CỐ ĐÔ HUẾ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32460" y="1649406"/>
            <a:ext cx="16482819" cy="2155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Câu 7: Theo văn bản, ai đã từng nhận xét về giá trị văn hóa của Huế?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663923" y="4098255"/>
            <a:ext cx="6276514" cy="4827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399"/>
              </a:lnSpc>
            </a:pPr>
            <a:r>
              <a:rPr lang="en-US" sz="4571" b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A. Chủ tịch Hồ Chí Minh</a:t>
            </a:r>
          </a:p>
          <a:p>
            <a:pPr algn="just">
              <a:lnSpc>
                <a:spcPts val="6399"/>
              </a:lnSpc>
            </a:pPr>
            <a:r>
              <a:rPr lang="en-US" sz="4571" b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B. Amadou Mahtar M’bow</a:t>
            </a:r>
          </a:p>
          <a:p>
            <a:pPr algn="just">
              <a:lnSpc>
                <a:spcPts val="6399"/>
              </a:lnSpc>
            </a:pPr>
            <a:r>
              <a:rPr lang="en-US" sz="4571" b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C. Thủ tướng Chính phủ Việt Nam</a:t>
            </a:r>
          </a:p>
          <a:p>
            <a:pPr algn="just">
              <a:lnSpc>
                <a:spcPts val="6399"/>
              </a:lnSpc>
            </a:pPr>
            <a:r>
              <a:rPr lang="en-US" sz="4571" b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D. Tổ chức UNESCO</a:t>
            </a:r>
          </a:p>
          <a:p>
            <a:pPr algn="just">
              <a:lnSpc>
                <a:spcPts val="6399"/>
              </a:lnSpc>
              <a:spcBef>
                <a:spcPct val="0"/>
              </a:spcBef>
            </a:pPr>
            <a:endParaRPr lang="en-US" sz="4571" b="1">
              <a:solidFill>
                <a:srgbClr val="535254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0897772" y="4697468"/>
            <a:ext cx="1295138" cy="1199622"/>
          </a:xfrm>
          <a:custGeom>
            <a:avLst/>
            <a:gdLst/>
            <a:ahLst/>
            <a:cxnLst/>
            <a:rect l="l" t="t" r="r" b="b"/>
            <a:pathLst>
              <a:path w="1295138" h="1199622">
                <a:moveTo>
                  <a:pt x="0" y="0"/>
                </a:moveTo>
                <a:lnTo>
                  <a:pt x="1295138" y="0"/>
                </a:lnTo>
                <a:lnTo>
                  <a:pt x="1295138" y="1199621"/>
                </a:lnTo>
                <a:lnTo>
                  <a:pt x="0" y="11996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TextBox 5"/>
          <p:cNvSpPr txBox="1"/>
          <p:nvPr/>
        </p:nvSpPr>
        <p:spPr>
          <a:xfrm>
            <a:off x="5570251" y="174363"/>
            <a:ext cx="7147499" cy="152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502"/>
              </a:lnSpc>
              <a:spcBef>
                <a:spcPct val="0"/>
              </a:spcBef>
            </a:pPr>
            <a:r>
              <a:rPr lang="en-US" sz="8930">
                <a:solidFill>
                  <a:srgbClr val="841B09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DU LỊCH CỐ ĐÔ HUẾ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32460" y="1649406"/>
            <a:ext cx="16482819" cy="2155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Câu 8: Quần thể di tích Cố đô Huế bao gồm các di tích ở đâu?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663923" y="4098255"/>
            <a:ext cx="6276514" cy="4827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399"/>
              </a:lnSpc>
            </a:pPr>
            <a:r>
              <a:rPr lang="en-US" sz="4571" b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A. Chỉ ở thành phố Huế</a:t>
            </a:r>
          </a:p>
          <a:p>
            <a:pPr algn="just">
              <a:lnSpc>
                <a:spcPts val="6399"/>
              </a:lnSpc>
            </a:pPr>
            <a:r>
              <a:rPr lang="en-US" sz="4571" b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B. Ở Thừa Thiên Huế và các tỉnh lân cận</a:t>
            </a:r>
          </a:p>
          <a:p>
            <a:pPr algn="just">
              <a:lnSpc>
                <a:spcPts val="6399"/>
              </a:lnSpc>
            </a:pPr>
            <a:r>
              <a:rPr lang="en-US" sz="4571" b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C. Chỉ ở Hương Trà</a:t>
            </a:r>
          </a:p>
          <a:p>
            <a:pPr algn="just">
              <a:lnSpc>
                <a:spcPts val="6399"/>
              </a:lnSpc>
            </a:pPr>
            <a:r>
              <a:rPr lang="en-US" sz="4571" b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D. Chỉ ở Hương Thủy</a:t>
            </a:r>
          </a:p>
          <a:p>
            <a:pPr algn="just">
              <a:lnSpc>
                <a:spcPts val="6399"/>
              </a:lnSpc>
              <a:spcBef>
                <a:spcPct val="0"/>
              </a:spcBef>
            </a:pPr>
            <a:endParaRPr lang="en-US" sz="4571" b="1">
              <a:solidFill>
                <a:srgbClr val="535254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0897772" y="4697468"/>
            <a:ext cx="1295138" cy="1199622"/>
          </a:xfrm>
          <a:custGeom>
            <a:avLst/>
            <a:gdLst/>
            <a:ahLst/>
            <a:cxnLst/>
            <a:rect l="l" t="t" r="r" b="b"/>
            <a:pathLst>
              <a:path w="1295138" h="1199622">
                <a:moveTo>
                  <a:pt x="0" y="0"/>
                </a:moveTo>
                <a:lnTo>
                  <a:pt x="1295138" y="0"/>
                </a:lnTo>
                <a:lnTo>
                  <a:pt x="1295138" y="1199621"/>
                </a:lnTo>
                <a:lnTo>
                  <a:pt x="0" y="11996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TextBox 5"/>
          <p:cNvSpPr txBox="1"/>
          <p:nvPr/>
        </p:nvSpPr>
        <p:spPr>
          <a:xfrm>
            <a:off x="5570251" y="174363"/>
            <a:ext cx="7147499" cy="152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502"/>
              </a:lnSpc>
              <a:spcBef>
                <a:spcPct val="0"/>
              </a:spcBef>
            </a:pPr>
            <a:r>
              <a:rPr lang="en-US" sz="8930">
                <a:solidFill>
                  <a:srgbClr val="841B09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DU LỊCH CỐ ĐÔ HUẾ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32460" y="1649406"/>
            <a:ext cx="16482819" cy="2155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Câu 8: Quần thể di tích Cố đô Huế bao gồm các di tích ở đâu?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663923" y="4098255"/>
            <a:ext cx="6276514" cy="4827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399"/>
              </a:lnSpc>
            </a:pPr>
            <a:r>
              <a:rPr lang="en-US" sz="4571" b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A. Chỉ ở thành phố Huế</a:t>
            </a:r>
          </a:p>
          <a:p>
            <a:pPr algn="just">
              <a:lnSpc>
                <a:spcPts val="6399"/>
              </a:lnSpc>
            </a:pPr>
            <a:r>
              <a:rPr lang="en-US" sz="4571" b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B. Ở Thừa Thiên Huế và các tỉnh lân cận</a:t>
            </a:r>
          </a:p>
          <a:p>
            <a:pPr algn="just">
              <a:lnSpc>
                <a:spcPts val="6399"/>
              </a:lnSpc>
            </a:pPr>
            <a:r>
              <a:rPr lang="en-US" sz="4571" b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C. Chỉ ở Hương Trà</a:t>
            </a:r>
          </a:p>
          <a:p>
            <a:pPr algn="just">
              <a:lnSpc>
                <a:spcPts val="6399"/>
              </a:lnSpc>
            </a:pPr>
            <a:r>
              <a:rPr lang="en-US" sz="4571" b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D. Chỉ ở Hương Thủy</a:t>
            </a:r>
          </a:p>
          <a:p>
            <a:pPr algn="just">
              <a:lnSpc>
                <a:spcPts val="6399"/>
              </a:lnSpc>
              <a:spcBef>
                <a:spcPct val="0"/>
              </a:spcBef>
            </a:pPr>
            <a:endParaRPr lang="en-US" sz="4571" b="1">
              <a:solidFill>
                <a:srgbClr val="535254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888" b="-8888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11637481" y="-374848"/>
            <a:ext cx="9541833" cy="11004884"/>
          </a:xfrm>
          <a:custGeom>
            <a:avLst/>
            <a:gdLst/>
            <a:ahLst/>
            <a:cxnLst/>
            <a:rect l="l" t="t" r="r" b="b"/>
            <a:pathLst>
              <a:path w="9541833" h="11004884">
                <a:moveTo>
                  <a:pt x="0" y="0"/>
                </a:moveTo>
                <a:lnTo>
                  <a:pt x="9541833" y="0"/>
                </a:lnTo>
                <a:lnTo>
                  <a:pt x="9541833" y="11004883"/>
                </a:lnTo>
                <a:lnTo>
                  <a:pt x="0" y="110048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3107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4" name="Group 4"/>
          <p:cNvGrpSpPr/>
          <p:nvPr/>
        </p:nvGrpSpPr>
        <p:grpSpPr>
          <a:xfrm>
            <a:off x="7517333" y="5807064"/>
            <a:ext cx="5065415" cy="5065415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FC8FF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824459" y="1466127"/>
            <a:ext cx="5065415" cy="5065415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9D1FF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917302" y="6207041"/>
            <a:ext cx="4265477" cy="4265460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4906" r="-24906"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224428" y="1866104"/>
            <a:ext cx="4265477" cy="4265460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25046" r="-25046"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4" name="Freeform 14"/>
          <p:cNvSpPr/>
          <p:nvPr/>
        </p:nvSpPr>
        <p:spPr>
          <a:xfrm>
            <a:off x="7917302" y="69521"/>
            <a:ext cx="4665446" cy="1720383"/>
          </a:xfrm>
          <a:custGeom>
            <a:avLst/>
            <a:gdLst/>
            <a:ahLst/>
            <a:cxnLst/>
            <a:rect l="l" t="t" r="r" b="b"/>
            <a:pathLst>
              <a:path w="4665446" h="1720383">
                <a:moveTo>
                  <a:pt x="0" y="0"/>
                </a:moveTo>
                <a:lnTo>
                  <a:pt x="4665445" y="0"/>
                </a:lnTo>
                <a:lnTo>
                  <a:pt x="4665445" y="1720383"/>
                </a:lnTo>
                <a:lnTo>
                  <a:pt x="0" y="17203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TextBox 15"/>
          <p:cNvSpPr txBox="1"/>
          <p:nvPr/>
        </p:nvSpPr>
        <p:spPr>
          <a:xfrm>
            <a:off x="1028700" y="672538"/>
            <a:ext cx="6673205" cy="1041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3. Khám phá văn bản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-3114177" y="1997749"/>
            <a:ext cx="15696925" cy="5561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791"/>
              </a:lnSpc>
            </a:pPr>
            <a:r>
              <a:rPr lang="en-US" sz="10565" dirty="0" err="1">
                <a:solidFill>
                  <a:srgbClr val="27414E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HÀNH</a:t>
            </a:r>
            <a:r>
              <a:rPr lang="en-US" sz="10565" dirty="0">
                <a:solidFill>
                  <a:srgbClr val="27414E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 </a:t>
            </a:r>
            <a:r>
              <a:rPr lang="en-US" sz="10565" dirty="0" err="1">
                <a:solidFill>
                  <a:srgbClr val="27414E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TRÌNH</a:t>
            </a:r>
            <a:r>
              <a:rPr lang="en-US" sz="10565" dirty="0">
                <a:solidFill>
                  <a:srgbClr val="27414E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 </a:t>
            </a:r>
          </a:p>
          <a:p>
            <a:pPr algn="ctr">
              <a:lnSpc>
                <a:spcPts val="14791"/>
              </a:lnSpc>
            </a:pPr>
            <a:r>
              <a:rPr lang="en-US" sz="10565" dirty="0" err="1">
                <a:solidFill>
                  <a:srgbClr val="27414E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KHÁM</a:t>
            </a:r>
            <a:r>
              <a:rPr lang="en-US" sz="10565" dirty="0">
                <a:solidFill>
                  <a:srgbClr val="27414E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 PHÁ </a:t>
            </a:r>
          </a:p>
          <a:p>
            <a:pPr algn="ctr">
              <a:lnSpc>
                <a:spcPts val="14791"/>
              </a:lnSpc>
              <a:spcBef>
                <a:spcPct val="0"/>
              </a:spcBef>
            </a:pPr>
            <a:r>
              <a:rPr lang="en-US" sz="10565" dirty="0" err="1">
                <a:solidFill>
                  <a:srgbClr val="27414E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CỐ</a:t>
            </a:r>
            <a:r>
              <a:rPr lang="en-US" sz="10565" dirty="0">
                <a:solidFill>
                  <a:srgbClr val="27414E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 </a:t>
            </a:r>
            <a:r>
              <a:rPr lang="en-US" sz="10565" dirty="0" err="1">
                <a:solidFill>
                  <a:srgbClr val="27414E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ĐÔ</a:t>
            </a:r>
            <a:r>
              <a:rPr lang="en-US" sz="10565" dirty="0">
                <a:solidFill>
                  <a:srgbClr val="27414E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 </a:t>
            </a:r>
            <a:r>
              <a:rPr lang="en-US" sz="10565" dirty="0" err="1">
                <a:solidFill>
                  <a:srgbClr val="27414E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HUẾ</a:t>
            </a:r>
            <a:endParaRPr lang="en-US" sz="10565" dirty="0">
              <a:solidFill>
                <a:srgbClr val="27414E"/>
              </a:solidFill>
              <a:latin typeface="#9Slide07 Bangers"/>
              <a:ea typeface="#9Slide07 Bangers"/>
              <a:cs typeface="#9Slide07 Bangers"/>
              <a:sym typeface="#9Slide07 Banger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888" b="-8888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11637481" y="-374848"/>
            <a:ext cx="9541833" cy="11004884"/>
          </a:xfrm>
          <a:custGeom>
            <a:avLst/>
            <a:gdLst/>
            <a:ahLst/>
            <a:cxnLst/>
            <a:rect l="l" t="t" r="r" b="b"/>
            <a:pathLst>
              <a:path w="9541833" h="11004884">
                <a:moveTo>
                  <a:pt x="0" y="0"/>
                </a:moveTo>
                <a:lnTo>
                  <a:pt x="9541833" y="0"/>
                </a:lnTo>
                <a:lnTo>
                  <a:pt x="9541833" y="11004883"/>
                </a:lnTo>
                <a:lnTo>
                  <a:pt x="0" y="110048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3107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4" name="Group 4"/>
          <p:cNvGrpSpPr/>
          <p:nvPr/>
        </p:nvGrpSpPr>
        <p:grpSpPr>
          <a:xfrm>
            <a:off x="7517333" y="5807064"/>
            <a:ext cx="5065415" cy="5065415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FC8FF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824459" y="1466127"/>
            <a:ext cx="5065415" cy="5065415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9D1FF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917302" y="6207041"/>
            <a:ext cx="4265477" cy="4265460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4906" r="-24906"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224428" y="1866104"/>
            <a:ext cx="4265477" cy="4265460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25046" r="-25046"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4" name="Freeform 14"/>
          <p:cNvSpPr/>
          <p:nvPr/>
        </p:nvSpPr>
        <p:spPr>
          <a:xfrm>
            <a:off x="7917302" y="69521"/>
            <a:ext cx="4665446" cy="1720383"/>
          </a:xfrm>
          <a:custGeom>
            <a:avLst/>
            <a:gdLst/>
            <a:ahLst/>
            <a:cxnLst/>
            <a:rect l="l" t="t" r="r" b="b"/>
            <a:pathLst>
              <a:path w="4665446" h="1720383">
                <a:moveTo>
                  <a:pt x="0" y="0"/>
                </a:moveTo>
                <a:lnTo>
                  <a:pt x="4665445" y="0"/>
                </a:lnTo>
                <a:lnTo>
                  <a:pt x="4665445" y="1720383"/>
                </a:lnTo>
                <a:lnTo>
                  <a:pt x="0" y="17203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TextBox 15"/>
          <p:cNvSpPr txBox="1"/>
          <p:nvPr/>
        </p:nvSpPr>
        <p:spPr>
          <a:xfrm>
            <a:off x="450818" y="805888"/>
            <a:ext cx="8693182" cy="1014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1"/>
              </a:lnSpc>
              <a:spcBef>
                <a:spcPct val="0"/>
              </a:spcBef>
            </a:pPr>
            <a:r>
              <a:rPr lang="en-US" sz="5851">
                <a:solidFill>
                  <a:srgbClr val="27414E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HÀNH TRÌNH KHÁM PHÁ CỐ ĐÔ HUẾ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50818" y="2187577"/>
            <a:ext cx="8693182" cy="2051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1"/>
              </a:lnSpc>
            </a:pPr>
            <a:r>
              <a:rPr lang="en-US" sz="5851">
                <a:solidFill>
                  <a:srgbClr val="841B09"/>
                </a:solidFill>
                <a:latin typeface="#9Slide03 Bebas Neue ZSmall"/>
                <a:ea typeface="#9Slide03 Bebas Neue ZSmall"/>
                <a:cs typeface="#9Slide03 Bebas Neue ZSmall"/>
                <a:sym typeface="#9Slide03 Bebas Neue ZSmall"/>
              </a:rPr>
              <a:t>CHẶNG 1: </a:t>
            </a:r>
          </a:p>
          <a:p>
            <a:pPr algn="ctr">
              <a:lnSpc>
                <a:spcPts val="8191"/>
              </a:lnSpc>
              <a:spcBef>
                <a:spcPct val="0"/>
              </a:spcBef>
            </a:pPr>
            <a:r>
              <a:rPr lang="en-US" sz="5851">
                <a:solidFill>
                  <a:srgbClr val="841B09"/>
                </a:solidFill>
                <a:latin typeface="#9Slide03 Bebas Neue ZSmall"/>
                <a:ea typeface="#9Slide03 Bebas Neue ZSmall"/>
                <a:cs typeface="#9Slide03 Bebas Neue ZSmall"/>
                <a:sym typeface="#9Slide03 Bebas Neue ZSmall"/>
              </a:rPr>
              <a:t>KHAI SƠN PHÁ THẠCH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53063" y="4515404"/>
            <a:ext cx="6988598" cy="3641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</a:pP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Tìm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hiểu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đặc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điểm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của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thê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̉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loại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VBTT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giới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thiệu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một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di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tích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lịch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sử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được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thê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̉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hiện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trong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VB.</a:t>
            </a:r>
          </a:p>
          <a:p>
            <a:pPr algn="just">
              <a:lnSpc>
                <a:spcPts val="7309"/>
              </a:lnSpc>
              <a:spcBef>
                <a:spcPct val="0"/>
              </a:spcBef>
            </a:pPr>
            <a:endParaRPr lang="en-US" sz="4299" b="1" dirty="0">
              <a:solidFill>
                <a:srgbClr val="373538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888" b="-8888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3" name="Group 3"/>
          <p:cNvGrpSpPr/>
          <p:nvPr/>
        </p:nvGrpSpPr>
        <p:grpSpPr>
          <a:xfrm>
            <a:off x="2540386" y="4292673"/>
            <a:ext cx="15226468" cy="5778420"/>
            <a:chOff x="0" y="0"/>
            <a:chExt cx="4010263" cy="15218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10263" cy="1521888"/>
            </a:xfrm>
            <a:custGeom>
              <a:avLst/>
              <a:gdLst/>
              <a:ahLst/>
              <a:cxnLst/>
              <a:rect l="l" t="t" r="r" b="b"/>
              <a:pathLst>
                <a:path w="4010263" h="1521888">
                  <a:moveTo>
                    <a:pt x="25931" y="0"/>
                  </a:moveTo>
                  <a:lnTo>
                    <a:pt x="3984332" y="0"/>
                  </a:lnTo>
                  <a:cubicBezTo>
                    <a:pt x="3991209" y="0"/>
                    <a:pt x="3997805" y="2732"/>
                    <a:pt x="4002668" y="7595"/>
                  </a:cubicBezTo>
                  <a:cubicBezTo>
                    <a:pt x="4007531" y="12458"/>
                    <a:pt x="4010263" y="19054"/>
                    <a:pt x="4010263" y="25931"/>
                  </a:cubicBezTo>
                  <a:lnTo>
                    <a:pt x="4010263" y="1495957"/>
                  </a:lnTo>
                  <a:cubicBezTo>
                    <a:pt x="4010263" y="1502835"/>
                    <a:pt x="4007531" y="1509430"/>
                    <a:pt x="4002668" y="1514293"/>
                  </a:cubicBezTo>
                  <a:cubicBezTo>
                    <a:pt x="3997805" y="1519156"/>
                    <a:pt x="3991209" y="1521888"/>
                    <a:pt x="3984332" y="1521888"/>
                  </a:cubicBezTo>
                  <a:lnTo>
                    <a:pt x="25931" y="1521888"/>
                  </a:lnTo>
                  <a:cubicBezTo>
                    <a:pt x="19054" y="1521888"/>
                    <a:pt x="12458" y="1519156"/>
                    <a:pt x="7595" y="1514293"/>
                  </a:cubicBezTo>
                  <a:cubicBezTo>
                    <a:pt x="2732" y="1509430"/>
                    <a:pt x="0" y="1502835"/>
                    <a:pt x="0" y="1495957"/>
                  </a:cubicBezTo>
                  <a:lnTo>
                    <a:pt x="0" y="25931"/>
                  </a:lnTo>
                  <a:cubicBezTo>
                    <a:pt x="0" y="19054"/>
                    <a:pt x="2732" y="12458"/>
                    <a:pt x="7595" y="7595"/>
                  </a:cubicBezTo>
                  <a:cubicBezTo>
                    <a:pt x="12458" y="2732"/>
                    <a:pt x="19054" y="0"/>
                    <a:pt x="25931" y="0"/>
                  </a:cubicBezTo>
                  <a:close/>
                </a:path>
              </a:pathLst>
            </a:custGeom>
            <a:solidFill>
              <a:srgbClr val="E8FFFB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010263" cy="15695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3000970" y="4230958"/>
            <a:ext cx="845393" cy="1174156"/>
          </a:xfrm>
          <a:custGeom>
            <a:avLst/>
            <a:gdLst/>
            <a:ahLst/>
            <a:cxnLst/>
            <a:rect l="l" t="t" r="r" b="b"/>
            <a:pathLst>
              <a:path w="845393" h="1174156">
                <a:moveTo>
                  <a:pt x="0" y="0"/>
                </a:moveTo>
                <a:lnTo>
                  <a:pt x="845393" y="0"/>
                </a:lnTo>
                <a:lnTo>
                  <a:pt x="845393" y="1174156"/>
                </a:lnTo>
                <a:lnTo>
                  <a:pt x="0" y="11741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3000970" y="5620098"/>
            <a:ext cx="845393" cy="1174156"/>
          </a:xfrm>
          <a:custGeom>
            <a:avLst/>
            <a:gdLst/>
            <a:ahLst/>
            <a:cxnLst/>
            <a:rect l="l" t="t" r="r" b="b"/>
            <a:pathLst>
              <a:path w="845393" h="1174156">
                <a:moveTo>
                  <a:pt x="0" y="0"/>
                </a:moveTo>
                <a:lnTo>
                  <a:pt x="845393" y="0"/>
                </a:lnTo>
                <a:lnTo>
                  <a:pt x="845393" y="1174156"/>
                </a:lnTo>
                <a:lnTo>
                  <a:pt x="0" y="11741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3000970" y="7270853"/>
            <a:ext cx="845393" cy="1174156"/>
          </a:xfrm>
          <a:custGeom>
            <a:avLst/>
            <a:gdLst/>
            <a:ahLst/>
            <a:cxnLst/>
            <a:rect l="l" t="t" r="r" b="b"/>
            <a:pathLst>
              <a:path w="845393" h="1174156">
                <a:moveTo>
                  <a:pt x="0" y="0"/>
                </a:moveTo>
                <a:lnTo>
                  <a:pt x="845393" y="0"/>
                </a:lnTo>
                <a:lnTo>
                  <a:pt x="845393" y="1174156"/>
                </a:lnTo>
                <a:lnTo>
                  <a:pt x="0" y="11741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9" name="Group 9"/>
          <p:cNvGrpSpPr/>
          <p:nvPr/>
        </p:nvGrpSpPr>
        <p:grpSpPr>
          <a:xfrm>
            <a:off x="571004" y="259979"/>
            <a:ext cx="5404487" cy="1658212"/>
            <a:chOff x="0" y="0"/>
            <a:chExt cx="1423404" cy="43673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23404" cy="436731"/>
            </a:xfrm>
            <a:custGeom>
              <a:avLst/>
              <a:gdLst/>
              <a:ahLst/>
              <a:cxnLst/>
              <a:rect l="l" t="t" r="r" b="b"/>
              <a:pathLst>
                <a:path w="1423404" h="436731">
                  <a:moveTo>
                    <a:pt x="73057" y="0"/>
                  </a:moveTo>
                  <a:lnTo>
                    <a:pt x="1350346" y="0"/>
                  </a:lnTo>
                  <a:cubicBezTo>
                    <a:pt x="1369722" y="0"/>
                    <a:pt x="1388305" y="7697"/>
                    <a:pt x="1402006" y="21398"/>
                  </a:cubicBezTo>
                  <a:cubicBezTo>
                    <a:pt x="1415707" y="35099"/>
                    <a:pt x="1423404" y="53681"/>
                    <a:pt x="1423404" y="73057"/>
                  </a:cubicBezTo>
                  <a:lnTo>
                    <a:pt x="1423404" y="363673"/>
                  </a:lnTo>
                  <a:cubicBezTo>
                    <a:pt x="1423404" y="404022"/>
                    <a:pt x="1390695" y="436731"/>
                    <a:pt x="1350346" y="436731"/>
                  </a:cubicBezTo>
                  <a:lnTo>
                    <a:pt x="73057" y="436731"/>
                  </a:lnTo>
                  <a:cubicBezTo>
                    <a:pt x="53681" y="436731"/>
                    <a:pt x="35099" y="429034"/>
                    <a:pt x="21398" y="415333"/>
                  </a:cubicBezTo>
                  <a:cubicBezTo>
                    <a:pt x="7697" y="401632"/>
                    <a:pt x="0" y="383049"/>
                    <a:pt x="0" y="363673"/>
                  </a:cubicBezTo>
                  <a:lnTo>
                    <a:pt x="0" y="73057"/>
                  </a:lnTo>
                  <a:cubicBezTo>
                    <a:pt x="0" y="53681"/>
                    <a:pt x="7697" y="35099"/>
                    <a:pt x="21398" y="21398"/>
                  </a:cubicBezTo>
                  <a:cubicBezTo>
                    <a:pt x="35099" y="7697"/>
                    <a:pt x="53681" y="0"/>
                    <a:pt x="7305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1423404" cy="4843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311951" y="342839"/>
            <a:ext cx="8693182" cy="2051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1"/>
              </a:lnSpc>
            </a:pPr>
            <a:r>
              <a:rPr lang="en-US" sz="5851">
                <a:solidFill>
                  <a:srgbClr val="841B09"/>
                </a:solidFill>
                <a:latin typeface="#9Slide03 Bebas Neue ZSmall"/>
                <a:ea typeface="#9Slide03 Bebas Neue ZSmall"/>
                <a:cs typeface="#9Slide03 Bebas Neue ZSmall"/>
                <a:sym typeface="#9Slide03 Bebas Neue ZSmall"/>
              </a:rPr>
              <a:t>CHẶNG 1: </a:t>
            </a:r>
          </a:p>
          <a:p>
            <a:pPr algn="ctr">
              <a:lnSpc>
                <a:spcPts val="8191"/>
              </a:lnSpc>
              <a:spcBef>
                <a:spcPct val="0"/>
              </a:spcBef>
            </a:pPr>
            <a:r>
              <a:rPr lang="en-US" sz="5851">
                <a:solidFill>
                  <a:srgbClr val="841B09"/>
                </a:solidFill>
                <a:latin typeface="#9Slide03 Bebas Neue ZSmall"/>
                <a:ea typeface="#9Slide03 Bebas Neue ZSmall"/>
                <a:cs typeface="#9Slide03 Bebas Neue ZSmall"/>
                <a:sym typeface="#9Slide03 Bebas Neue ZSmall"/>
              </a:rPr>
              <a:t>KHAI SƠN PHÁ THẠCH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02921" y="2175366"/>
            <a:ext cx="16212287" cy="1793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  <a:spcBef>
                <a:spcPct val="0"/>
              </a:spcBef>
            </a:pP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Tìm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hiểu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đặc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điểm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của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thê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̉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loại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VBTT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giới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thiệu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một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di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tích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lịch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sử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được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thê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̉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hiện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trong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VB.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122427" y="4273497"/>
            <a:ext cx="16212287" cy="870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  <a:spcBef>
                <a:spcPct val="0"/>
              </a:spcBef>
            </a:pP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Xác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định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cấu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trúc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(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bô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́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cục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)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của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bản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122427" y="5200650"/>
            <a:ext cx="13292780" cy="1793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  <a:spcBef>
                <a:spcPct val="0"/>
              </a:spcBef>
            </a:pP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Chỉ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các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đặc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điểm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hình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thức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của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bản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̀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nêu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tác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dụng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của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chúng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trong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việc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thê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̉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hiện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thông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tin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của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VB.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122427" y="7051778"/>
            <a:ext cx="13292780" cy="3641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</a:pP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Nhận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xét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vê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̀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cách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trình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bày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thông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tin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trong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bản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 (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thông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tin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trong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bản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được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trình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bày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theo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trình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tự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nào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?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Cách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triển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khai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thông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tin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đó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đem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lại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hiệu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quả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sao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?)</a:t>
            </a:r>
          </a:p>
          <a:p>
            <a:pPr algn="just">
              <a:lnSpc>
                <a:spcPts val="7309"/>
              </a:lnSpc>
              <a:spcBef>
                <a:spcPct val="0"/>
              </a:spcBef>
            </a:pPr>
            <a:endParaRPr lang="en-US" sz="4299" dirty="0">
              <a:solidFill>
                <a:srgbClr val="37353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759998" y="336994"/>
            <a:ext cx="9103905" cy="1222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06"/>
              </a:lnSpc>
            </a:pPr>
            <a:r>
              <a:rPr lang="en-US" sz="2944" b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- HS thực hiện nhiệm vụ cá nhân.</a:t>
            </a:r>
          </a:p>
          <a:p>
            <a:pPr algn="just">
              <a:lnSpc>
                <a:spcPts val="5006"/>
              </a:lnSpc>
              <a:spcBef>
                <a:spcPct val="0"/>
              </a:spcBef>
            </a:pPr>
            <a:r>
              <a:rPr lang="en-US" sz="2944" b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- Thời gian thực hiện: 7 phút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-895179" y="181000"/>
            <a:ext cx="15144982" cy="1695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600" b="1" spc="280">
                <a:solidFill>
                  <a:srgbClr val="828084"/>
                </a:solidFill>
                <a:latin typeface="Fraunces Bold"/>
                <a:ea typeface="Fraunces Bold"/>
                <a:cs typeface="Fraunces Bold"/>
                <a:sym typeface="Fraunces Bold"/>
              </a:rPr>
              <a:t>BÀI 8: </a:t>
            </a:r>
          </a:p>
          <a:p>
            <a:pPr algn="ctr">
              <a:lnSpc>
                <a:spcPts val="6720"/>
              </a:lnSpc>
            </a:pPr>
            <a:r>
              <a:rPr lang="en-US" sz="5600" b="1" spc="280">
                <a:solidFill>
                  <a:srgbClr val="828084"/>
                </a:solidFill>
                <a:latin typeface="Fraunces Bold"/>
                <a:ea typeface="Fraunces Bold"/>
                <a:cs typeface="Fraunces Bold"/>
                <a:sym typeface="Fraunces Bold"/>
              </a:rPr>
              <a:t>VĂN BẢN THÔNG TIN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1952237"/>
            <a:ext cx="10839461" cy="1373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68"/>
              </a:lnSpc>
            </a:pPr>
            <a:r>
              <a:rPr lang="en-US" sz="7011" dirty="0" err="1">
                <a:solidFill>
                  <a:srgbClr val="535254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Quần</a:t>
            </a:r>
            <a:r>
              <a:rPr lang="en-US" sz="7011" dirty="0">
                <a:solidFill>
                  <a:srgbClr val="535254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 </a:t>
            </a:r>
            <a:r>
              <a:rPr lang="en-US" sz="7011" dirty="0" err="1">
                <a:solidFill>
                  <a:srgbClr val="535254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thể</a:t>
            </a:r>
            <a:r>
              <a:rPr lang="en-US" sz="7011" dirty="0">
                <a:solidFill>
                  <a:srgbClr val="535254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 di </a:t>
            </a:r>
            <a:r>
              <a:rPr lang="en-US" sz="7011" dirty="0" err="1">
                <a:solidFill>
                  <a:srgbClr val="535254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tích</a:t>
            </a:r>
            <a:r>
              <a:rPr lang="en-US" sz="7011" dirty="0">
                <a:solidFill>
                  <a:srgbClr val="535254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 </a:t>
            </a:r>
            <a:r>
              <a:rPr lang="en-US" sz="7011" dirty="0" err="1">
                <a:solidFill>
                  <a:srgbClr val="535254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cố</a:t>
            </a:r>
            <a:r>
              <a:rPr lang="en-US" sz="7011" dirty="0">
                <a:solidFill>
                  <a:srgbClr val="535254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 </a:t>
            </a:r>
            <a:r>
              <a:rPr lang="en-US" sz="7011" dirty="0" err="1">
                <a:solidFill>
                  <a:srgbClr val="535254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đô</a:t>
            </a:r>
            <a:r>
              <a:rPr lang="en-US" sz="7011" dirty="0">
                <a:solidFill>
                  <a:srgbClr val="535254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 </a:t>
            </a:r>
            <a:r>
              <a:rPr lang="en-US" sz="7011" dirty="0" err="1">
                <a:solidFill>
                  <a:srgbClr val="535254"/>
                </a:solidFill>
                <a:latin typeface="#9Slide05 Dear Saturday"/>
                <a:ea typeface="#9Slide05 Dear Saturday"/>
                <a:cs typeface="#9Slide05 Dear Saturday"/>
                <a:sym typeface="#9Slide05 Dear Saturday"/>
              </a:rPr>
              <a:t>Huế</a:t>
            </a:r>
            <a:endParaRPr lang="en-US" sz="7011" dirty="0">
              <a:solidFill>
                <a:srgbClr val="535254"/>
              </a:solidFill>
              <a:latin typeface="#9Slide05 Dear Saturday"/>
              <a:ea typeface="#9Slide05 Dear Saturday"/>
              <a:cs typeface="#9Slide05 Dear Saturday"/>
              <a:sym typeface="#9Slide05 Dear Saturday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4" name="Group 4"/>
          <p:cNvGrpSpPr/>
          <p:nvPr/>
        </p:nvGrpSpPr>
        <p:grpSpPr>
          <a:xfrm>
            <a:off x="1917164" y="4413465"/>
            <a:ext cx="12733579" cy="4332544"/>
            <a:chOff x="0" y="0"/>
            <a:chExt cx="3353700" cy="114108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353700" cy="1141082"/>
            </a:xfrm>
            <a:custGeom>
              <a:avLst/>
              <a:gdLst/>
              <a:ahLst/>
              <a:cxnLst/>
              <a:rect l="l" t="t" r="r" b="b"/>
              <a:pathLst>
                <a:path w="3353700" h="1141082">
                  <a:moveTo>
                    <a:pt x="31008" y="0"/>
                  </a:moveTo>
                  <a:lnTo>
                    <a:pt x="3322692" y="0"/>
                  </a:lnTo>
                  <a:cubicBezTo>
                    <a:pt x="3330916" y="0"/>
                    <a:pt x="3338803" y="3267"/>
                    <a:pt x="3344618" y="9082"/>
                  </a:cubicBezTo>
                  <a:cubicBezTo>
                    <a:pt x="3350433" y="14897"/>
                    <a:pt x="3353700" y="22784"/>
                    <a:pt x="3353700" y="31008"/>
                  </a:cubicBezTo>
                  <a:lnTo>
                    <a:pt x="3353700" y="1110074"/>
                  </a:lnTo>
                  <a:cubicBezTo>
                    <a:pt x="3353700" y="1118298"/>
                    <a:pt x="3350433" y="1126185"/>
                    <a:pt x="3344618" y="1132000"/>
                  </a:cubicBezTo>
                  <a:cubicBezTo>
                    <a:pt x="3338803" y="1137815"/>
                    <a:pt x="3330916" y="1141082"/>
                    <a:pt x="3322692" y="1141082"/>
                  </a:cubicBezTo>
                  <a:lnTo>
                    <a:pt x="31008" y="1141082"/>
                  </a:lnTo>
                  <a:cubicBezTo>
                    <a:pt x="22784" y="1141082"/>
                    <a:pt x="14897" y="1137815"/>
                    <a:pt x="9082" y="1132000"/>
                  </a:cubicBezTo>
                  <a:cubicBezTo>
                    <a:pt x="3267" y="1126185"/>
                    <a:pt x="0" y="1118298"/>
                    <a:pt x="0" y="1110074"/>
                  </a:cubicBezTo>
                  <a:lnTo>
                    <a:pt x="0" y="31008"/>
                  </a:lnTo>
                  <a:cubicBezTo>
                    <a:pt x="0" y="22784"/>
                    <a:pt x="3267" y="14897"/>
                    <a:pt x="9082" y="9082"/>
                  </a:cubicBezTo>
                  <a:cubicBezTo>
                    <a:pt x="14897" y="3267"/>
                    <a:pt x="22784" y="0"/>
                    <a:pt x="31008" y="0"/>
                  </a:cubicBezTo>
                  <a:close/>
                </a:path>
              </a:pathLst>
            </a:custGeom>
            <a:solidFill>
              <a:srgbClr val="EFEBE0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3353700" cy="11887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765049" y="365127"/>
            <a:ext cx="6673205" cy="1041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3. Khám phá văn bản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00748" y="1444681"/>
            <a:ext cx="16486504" cy="2184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</a:pPr>
            <a:r>
              <a:rPr lang="en-US" sz="5199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3.1. Đặc điểm của thể loại VBTT giới thiệu </a:t>
            </a:r>
          </a:p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một di tích lịch sử được thể hiện trong VB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221008" y="3343435"/>
            <a:ext cx="7337603" cy="1070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841B09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a. Cấu trúc của văn bản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298648" y="4518240"/>
            <a:ext cx="10727932" cy="870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  <a:spcBef>
                <a:spcPct val="0"/>
              </a:spcBef>
            </a:pP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Phần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1: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Giới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thiệu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Cố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đô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Huế</a:t>
            </a:r>
            <a:endParaRPr lang="en-US" sz="4299" dirty="0">
              <a:solidFill>
                <a:srgbClr val="37353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298648" y="5493018"/>
            <a:ext cx="13993616" cy="870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  <a:spcBef>
                <a:spcPct val="0"/>
              </a:spcBef>
            </a:pP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Phần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2: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Nét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đặc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trưng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quần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thể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kiến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trúc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Cố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đô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Huế</a:t>
            </a:r>
            <a:endParaRPr lang="en-US" sz="4299" dirty="0">
              <a:solidFill>
                <a:srgbClr val="37353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275144" y="6467796"/>
            <a:ext cx="13993616" cy="870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  <a:spcBef>
                <a:spcPct val="0"/>
              </a:spcBef>
            </a:pP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Phần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3: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Kiến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trúc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Cố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đô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Huế</a:t>
            </a:r>
            <a:endParaRPr lang="en-US" sz="4299" dirty="0">
              <a:solidFill>
                <a:srgbClr val="37353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275144" y="7442574"/>
            <a:ext cx="13993616" cy="870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  <a:spcBef>
                <a:spcPct val="0"/>
              </a:spcBef>
            </a:pP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Phần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4: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Giá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trị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Cố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đô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Huế</a:t>
            </a:r>
            <a:endParaRPr lang="en-US" sz="4299" dirty="0">
              <a:solidFill>
                <a:srgbClr val="37353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4" name="Group 4"/>
          <p:cNvGrpSpPr/>
          <p:nvPr/>
        </p:nvGrpSpPr>
        <p:grpSpPr>
          <a:xfrm>
            <a:off x="1515065" y="4587624"/>
            <a:ext cx="13356802" cy="4307615"/>
            <a:chOff x="0" y="0"/>
            <a:chExt cx="3517841" cy="113451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517841" cy="1134516"/>
            </a:xfrm>
            <a:custGeom>
              <a:avLst/>
              <a:gdLst/>
              <a:ahLst/>
              <a:cxnLst/>
              <a:rect l="l" t="t" r="r" b="b"/>
              <a:pathLst>
                <a:path w="3517841" h="1134516">
                  <a:moveTo>
                    <a:pt x="29561" y="0"/>
                  </a:moveTo>
                  <a:lnTo>
                    <a:pt x="3488280" y="0"/>
                  </a:lnTo>
                  <a:cubicBezTo>
                    <a:pt x="3504606" y="0"/>
                    <a:pt x="3517841" y="13235"/>
                    <a:pt x="3517841" y="29561"/>
                  </a:cubicBezTo>
                  <a:lnTo>
                    <a:pt x="3517841" y="1104955"/>
                  </a:lnTo>
                  <a:cubicBezTo>
                    <a:pt x="3517841" y="1121281"/>
                    <a:pt x="3504606" y="1134516"/>
                    <a:pt x="3488280" y="1134516"/>
                  </a:cubicBezTo>
                  <a:lnTo>
                    <a:pt x="29561" y="1134516"/>
                  </a:lnTo>
                  <a:cubicBezTo>
                    <a:pt x="21721" y="1134516"/>
                    <a:pt x="14202" y="1131402"/>
                    <a:pt x="8658" y="1125858"/>
                  </a:cubicBezTo>
                  <a:cubicBezTo>
                    <a:pt x="3114" y="1120314"/>
                    <a:pt x="0" y="1112795"/>
                    <a:pt x="0" y="1104955"/>
                  </a:cubicBezTo>
                  <a:lnTo>
                    <a:pt x="0" y="29561"/>
                  </a:lnTo>
                  <a:cubicBezTo>
                    <a:pt x="0" y="21721"/>
                    <a:pt x="3114" y="14202"/>
                    <a:pt x="8658" y="8658"/>
                  </a:cubicBezTo>
                  <a:cubicBezTo>
                    <a:pt x="14202" y="3114"/>
                    <a:pt x="21721" y="0"/>
                    <a:pt x="29561" y="0"/>
                  </a:cubicBezTo>
                  <a:close/>
                </a:path>
              </a:pathLst>
            </a:custGeom>
            <a:solidFill>
              <a:srgbClr val="EFEBE0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3517841" cy="11821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765049" y="365127"/>
            <a:ext cx="6673205" cy="1041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3. Khám phá văn bản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00748" y="1444681"/>
            <a:ext cx="16486504" cy="2184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</a:pPr>
            <a:r>
              <a:rPr lang="en-US" sz="5199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3.1. Đặc điểm của thể loại VBTT giới thiệu </a:t>
            </a:r>
          </a:p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một di tích lịch sử được thể hiện trong VB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221008" y="3381535"/>
            <a:ext cx="9429735" cy="1070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841B09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b. Đặc điểm hình thức của văn bản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017419" y="4692399"/>
            <a:ext cx="12352095" cy="4565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</a:pP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Nhan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đề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: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i="1" dirty="0" err="1">
                <a:solidFill>
                  <a:srgbClr val="373538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Quần</a:t>
            </a:r>
            <a:r>
              <a:rPr lang="en-US" sz="4299" i="1" dirty="0">
                <a:solidFill>
                  <a:srgbClr val="373538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73538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thể</a:t>
            </a:r>
            <a:r>
              <a:rPr lang="en-US" sz="4299" i="1" dirty="0">
                <a:solidFill>
                  <a:srgbClr val="373538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di </a:t>
            </a:r>
            <a:r>
              <a:rPr lang="en-US" sz="4299" i="1" dirty="0" err="1">
                <a:solidFill>
                  <a:srgbClr val="373538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tích</a:t>
            </a:r>
            <a:r>
              <a:rPr lang="en-US" sz="4299" i="1" dirty="0">
                <a:solidFill>
                  <a:srgbClr val="373538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73538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Cố</a:t>
            </a:r>
            <a:r>
              <a:rPr lang="en-US" sz="4299" i="1" dirty="0">
                <a:solidFill>
                  <a:srgbClr val="373538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73538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đô</a:t>
            </a:r>
            <a:r>
              <a:rPr lang="en-US" sz="4299" i="1" dirty="0">
                <a:solidFill>
                  <a:srgbClr val="373538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 </a:t>
            </a:r>
            <a:r>
              <a:rPr lang="en-US" sz="4299" i="1" dirty="0" err="1">
                <a:solidFill>
                  <a:srgbClr val="373538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Huế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→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Đã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khái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quát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được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nội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dung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toàn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VB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vì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tất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cả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thông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tin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cơ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bản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cơ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bản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VB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này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đều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tập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trung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giới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thiệu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làm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rõ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những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đặc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điểm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kiến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trúc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giá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trị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lịch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sử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Cố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đô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Huế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  <a:p>
            <a:pPr algn="just">
              <a:lnSpc>
                <a:spcPts val="7309"/>
              </a:lnSpc>
              <a:spcBef>
                <a:spcPct val="0"/>
              </a:spcBef>
            </a:pPr>
            <a:endParaRPr lang="en-US" sz="4299" dirty="0">
              <a:solidFill>
                <a:srgbClr val="37353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4" name="Group 4"/>
          <p:cNvGrpSpPr/>
          <p:nvPr/>
        </p:nvGrpSpPr>
        <p:grpSpPr>
          <a:xfrm>
            <a:off x="1515065" y="4587624"/>
            <a:ext cx="13356802" cy="4831122"/>
            <a:chOff x="0" y="0"/>
            <a:chExt cx="3517841" cy="127239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517841" cy="1272394"/>
            </a:xfrm>
            <a:custGeom>
              <a:avLst/>
              <a:gdLst/>
              <a:ahLst/>
              <a:cxnLst/>
              <a:rect l="l" t="t" r="r" b="b"/>
              <a:pathLst>
                <a:path w="3517841" h="1272394">
                  <a:moveTo>
                    <a:pt x="29561" y="0"/>
                  </a:moveTo>
                  <a:lnTo>
                    <a:pt x="3488280" y="0"/>
                  </a:lnTo>
                  <a:cubicBezTo>
                    <a:pt x="3504606" y="0"/>
                    <a:pt x="3517841" y="13235"/>
                    <a:pt x="3517841" y="29561"/>
                  </a:cubicBezTo>
                  <a:lnTo>
                    <a:pt x="3517841" y="1242834"/>
                  </a:lnTo>
                  <a:cubicBezTo>
                    <a:pt x="3517841" y="1250674"/>
                    <a:pt x="3514726" y="1258192"/>
                    <a:pt x="3509183" y="1263736"/>
                  </a:cubicBezTo>
                  <a:cubicBezTo>
                    <a:pt x="3503639" y="1269280"/>
                    <a:pt x="3496120" y="1272394"/>
                    <a:pt x="3488280" y="1272394"/>
                  </a:cubicBezTo>
                  <a:lnTo>
                    <a:pt x="29561" y="1272394"/>
                  </a:lnTo>
                  <a:cubicBezTo>
                    <a:pt x="13235" y="1272394"/>
                    <a:pt x="0" y="1259159"/>
                    <a:pt x="0" y="1242834"/>
                  </a:cubicBezTo>
                  <a:lnTo>
                    <a:pt x="0" y="29561"/>
                  </a:lnTo>
                  <a:cubicBezTo>
                    <a:pt x="0" y="21721"/>
                    <a:pt x="3114" y="14202"/>
                    <a:pt x="8658" y="8658"/>
                  </a:cubicBezTo>
                  <a:cubicBezTo>
                    <a:pt x="14202" y="3114"/>
                    <a:pt x="21721" y="0"/>
                    <a:pt x="29561" y="0"/>
                  </a:cubicBezTo>
                  <a:close/>
                </a:path>
              </a:pathLst>
            </a:custGeom>
            <a:solidFill>
              <a:srgbClr val="EFEBE0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3517841" cy="13200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765049" y="365127"/>
            <a:ext cx="6673205" cy="1041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3. Khám phá văn bản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00748" y="1444681"/>
            <a:ext cx="16486504" cy="2184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</a:pPr>
            <a:r>
              <a:rPr lang="en-US" sz="5199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3.1. Đặc điểm của thể loại VBTT giới thiệu </a:t>
            </a:r>
          </a:p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một di tích lịch sử được thể hiện trong VB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232626" y="3343435"/>
            <a:ext cx="9429735" cy="1104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179"/>
              </a:lnSpc>
              <a:spcBef>
                <a:spcPct val="0"/>
              </a:spcBef>
            </a:pPr>
            <a:r>
              <a:rPr lang="en-US" sz="5399">
                <a:solidFill>
                  <a:srgbClr val="841B09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b. Đặc điểm hình thức của văn bản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017419" y="4556340"/>
            <a:ext cx="12352095" cy="5489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</a:pP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Đê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̀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mục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: </a:t>
            </a:r>
          </a:p>
          <a:p>
            <a:pPr algn="just">
              <a:lnSpc>
                <a:spcPts val="7309"/>
              </a:lnSpc>
            </a:pP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+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Giới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thiệu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</a:p>
          <a:p>
            <a:pPr algn="just">
              <a:lnSpc>
                <a:spcPts val="7309"/>
              </a:lnSpc>
            </a:pP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+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Nét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đặc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trưng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</a:p>
          <a:p>
            <a:pPr algn="just">
              <a:lnSpc>
                <a:spcPts val="7309"/>
              </a:lnSpc>
            </a:pP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+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Kiến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trúc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</a:p>
          <a:p>
            <a:pPr algn="just">
              <a:lnSpc>
                <a:spcPts val="7309"/>
              </a:lnSpc>
            </a:pP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+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Giá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trị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 →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làm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nổi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bật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thông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tin.</a:t>
            </a:r>
          </a:p>
          <a:p>
            <a:pPr algn="just">
              <a:lnSpc>
                <a:spcPts val="7309"/>
              </a:lnSpc>
              <a:spcBef>
                <a:spcPct val="0"/>
              </a:spcBef>
            </a:pPr>
            <a:endParaRPr lang="en-US" sz="4299" dirty="0">
              <a:solidFill>
                <a:srgbClr val="37353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4" name="Group 4"/>
          <p:cNvGrpSpPr/>
          <p:nvPr/>
        </p:nvGrpSpPr>
        <p:grpSpPr>
          <a:xfrm>
            <a:off x="1515065" y="4587624"/>
            <a:ext cx="13356802" cy="4831122"/>
            <a:chOff x="0" y="0"/>
            <a:chExt cx="3517841" cy="127239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517841" cy="1272394"/>
            </a:xfrm>
            <a:custGeom>
              <a:avLst/>
              <a:gdLst/>
              <a:ahLst/>
              <a:cxnLst/>
              <a:rect l="l" t="t" r="r" b="b"/>
              <a:pathLst>
                <a:path w="3517841" h="1272394">
                  <a:moveTo>
                    <a:pt x="29561" y="0"/>
                  </a:moveTo>
                  <a:lnTo>
                    <a:pt x="3488280" y="0"/>
                  </a:lnTo>
                  <a:cubicBezTo>
                    <a:pt x="3504606" y="0"/>
                    <a:pt x="3517841" y="13235"/>
                    <a:pt x="3517841" y="29561"/>
                  </a:cubicBezTo>
                  <a:lnTo>
                    <a:pt x="3517841" y="1242834"/>
                  </a:lnTo>
                  <a:cubicBezTo>
                    <a:pt x="3517841" y="1250674"/>
                    <a:pt x="3514726" y="1258192"/>
                    <a:pt x="3509183" y="1263736"/>
                  </a:cubicBezTo>
                  <a:cubicBezTo>
                    <a:pt x="3503639" y="1269280"/>
                    <a:pt x="3496120" y="1272394"/>
                    <a:pt x="3488280" y="1272394"/>
                  </a:cubicBezTo>
                  <a:lnTo>
                    <a:pt x="29561" y="1272394"/>
                  </a:lnTo>
                  <a:cubicBezTo>
                    <a:pt x="13235" y="1272394"/>
                    <a:pt x="0" y="1259159"/>
                    <a:pt x="0" y="1242834"/>
                  </a:cubicBezTo>
                  <a:lnTo>
                    <a:pt x="0" y="29561"/>
                  </a:lnTo>
                  <a:cubicBezTo>
                    <a:pt x="0" y="21721"/>
                    <a:pt x="3114" y="14202"/>
                    <a:pt x="8658" y="8658"/>
                  </a:cubicBezTo>
                  <a:cubicBezTo>
                    <a:pt x="14202" y="3114"/>
                    <a:pt x="21721" y="0"/>
                    <a:pt x="29561" y="0"/>
                  </a:cubicBezTo>
                  <a:close/>
                </a:path>
              </a:pathLst>
            </a:custGeom>
            <a:solidFill>
              <a:srgbClr val="EFEBE0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3517841" cy="13200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765049" y="365127"/>
            <a:ext cx="6673205" cy="1041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3. Khám phá văn bản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00748" y="1444681"/>
            <a:ext cx="16486504" cy="2184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</a:pPr>
            <a:r>
              <a:rPr lang="en-US" sz="5199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3.1. Đặc điểm của thể loại VBTT giới thiệu </a:t>
            </a:r>
          </a:p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một di tích lịch sử được thể hiện trong VB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759828" y="3397214"/>
            <a:ext cx="9429735" cy="1127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349"/>
              </a:lnSpc>
              <a:spcBef>
                <a:spcPct val="0"/>
              </a:spcBef>
            </a:pPr>
            <a:r>
              <a:rPr lang="en-US" sz="5499">
                <a:solidFill>
                  <a:srgbClr val="841B09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b. Đặc điểm hình thức của văn bản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017419" y="4924425"/>
            <a:ext cx="12352095" cy="1793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  <a:spcBef>
                <a:spcPct val="0"/>
              </a:spcBef>
            </a:pP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Các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tư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̀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ngư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̃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chuyên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ngành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kiến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trúc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khảo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cô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̉,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hóa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kết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hợp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với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các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tư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̀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ngư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̃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giàu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́ trị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miêu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tả,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biểu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cảm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298648" y="6784110"/>
            <a:ext cx="12352095" cy="870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  <a:spcBef>
                <a:spcPct val="0"/>
              </a:spcBef>
            </a:pP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→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làm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cho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bài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viết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cụ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thê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̉,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sinh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động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,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hấp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dẫn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hơn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.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4" name="Group 4"/>
          <p:cNvGrpSpPr/>
          <p:nvPr/>
        </p:nvGrpSpPr>
        <p:grpSpPr>
          <a:xfrm>
            <a:off x="1515065" y="4587624"/>
            <a:ext cx="13356802" cy="4058327"/>
            <a:chOff x="0" y="0"/>
            <a:chExt cx="3517841" cy="106886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517841" cy="1068860"/>
            </a:xfrm>
            <a:custGeom>
              <a:avLst/>
              <a:gdLst/>
              <a:ahLst/>
              <a:cxnLst/>
              <a:rect l="l" t="t" r="r" b="b"/>
              <a:pathLst>
                <a:path w="3517841" h="1068860">
                  <a:moveTo>
                    <a:pt x="29561" y="0"/>
                  </a:moveTo>
                  <a:lnTo>
                    <a:pt x="3488280" y="0"/>
                  </a:lnTo>
                  <a:cubicBezTo>
                    <a:pt x="3504606" y="0"/>
                    <a:pt x="3517841" y="13235"/>
                    <a:pt x="3517841" y="29561"/>
                  </a:cubicBezTo>
                  <a:lnTo>
                    <a:pt x="3517841" y="1039299"/>
                  </a:lnTo>
                  <a:cubicBezTo>
                    <a:pt x="3517841" y="1047139"/>
                    <a:pt x="3514726" y="1054658"/>
                    <a:pt x="3509183" y="1060201"/>
                  </a:cubicBezTo>
                  <a:cubicBezTo>
                    <a:pt x="3503639" y="1065745"/>
                    <a:pt x="3496120" y="1068860"/>
                    <a:pt x="3488280" y="1068860"/>
                  </a:cubicBezTo>
                  <a:lnTo>
                    <a:pt x="29561" y="1068860"/>
                  </a:lnTo>
                  <a:cubicBezTo>
                    <a:pt x="13235" y="1068860"/>
                    <a:pt x="0" y="1055625"/>
                    <a:pt x="0" y="1039299"/>
                  </a:cubicBezTo>
                  <a:lnTo>
                    <a:pt x="0" y="29561"/>
                  </a:lnTo>
                  <a:cubicBezTo>
                    <a:pt x="0" y="21721"/>
                    <a:pt x="3114" y="14202"/>
                    <a:pt x="8658" y="8658"/>
                  </a:cubicBezTo>
                  <a:cubicBezTo>
                    <a:pt x="14202" y="3114"/>
                    <a:pt x="21721" y="0"/>
                    <a:pt x="29561" y="0"/>
                  </a:cubicBezTo>
                  <a:close/>
                </a:path>
              </a:pathLst>
            </a:custGeom>
            <a:solidFill>
              <a:srgbClr val="EFEBE0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3517841" cy="11164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765049" y="365127"/>
            <a:ext cx="6673205" cy="1041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3. Khám phá văn bản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00748" y="1444681"/>
            <a:ext cx="16486504" cy="2184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</a:pPr>
            <a:r>
              <a:rPr lang="en-US" sz="5199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3.1. Đặc điểm của thể loại VBTT giới thiệu </a:t>
            </a:r>
          </a:p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một di tích lịch sử được thể hiện trong VB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759828" y="3397214"/>
            <a:ext cx="9429735" cy="1127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349"/>
              </a:lnSpc>
              <a:spcBef>
                <a:spcPct val="0"/>
              </a:spcBef>
            </a:pPr>
            <a:r>
              <a:rPr lang="en-US" sz="5499">
                <a:solidFill>
                  <a:srgbClr val="841B09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b. Đặc điểm hình thức của văn bản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017419" y="4924425"/>
            <a:ext cx="12352095" cy="1793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  <a:spcBef>
                <a:spcPct val="0"/>
              </a:spcBef>
            </a:pP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Hình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ảnh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: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minh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họa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cho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bài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viết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̀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giúp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người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đọc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hình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dung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ro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̃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hơn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quần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thể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kiến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trúc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Cố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đô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Huế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519772" y="6823178"/>
            <a:ext cx="12352095" cy="870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  <a:spcBef>
                <a:spcPct val="0"/>
              </a:spcBef>
            </a:pP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→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tạo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sư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̣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hấp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dẫn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,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sinh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động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cho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bài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viết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.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4" name="Group 4"/>
          <p:cNvGrpSpPr/>
          <p:nvPr/>
        </p:nvGrpSpPr>
        <p:grpSpPr>
          <a:xfrm>
            <a:off x="1515065" y="4587624"/>
            <a:ext cx="16223624" cy="4831122"/>
            <a:chOff x="0" y="0"/>
            <a:chExt cx="4272889" cy="127239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2888" cy="1272394"/>
            </a:xfrm>
            <a:custGeom>
              <a:avLst/>
              <a:gdLst/>
              <a:ahLst/>
              <a:cxnLst/>
              <a:rect l="l" t="t" r="r" b="b"/>
              <a:pathLst>
                <a:path w="4272888" h="1272394">
                  <a:moveTo>
                    <a:pt x="24337" y="0"/>
                  </a:moveTo>
                  <a:lnTo>
                    <a:pt x="4248551" y="0"/>
                  </a:lnTo>
                  <a:cubicBezTo>
                    <a:pt x="4261992" y="0"/>
                    <a:pt x="4272888" y="10896"/>
                    <a:pt x="4272888" y="24337"/>
                  </a:cubicBezTo>
                  <a:lnTo>
                    <a:pt x="4272888" y="1248057"/>
                  </a:lnTo>
                  <a:cubicBezTo>
                    <a:pt x="4272888" y="1261498"/>
                    <a:pt x="4261992" y="1272394"/>
                    <a:pt x="4248551" y="1272394"/>
                  </a:cubicBezTo>
                  <a:lnTo>
                    <a:pt x="24337" y="1272394"/>
                  </a:lnTo>
                  <a:cubicBezTo>
                    <a:pt x="10896" y="1272394"/>
                    <a:pt x="0" y="1261498"/>
                    <a:pt x="0" y="1248057"/>
                  </a:cubicBezTo>
                  <a:lnTo>
                    <a:pt x="0" y="24337"/>
                  </a:lnTo>
                  <a:cubicBezTo>
                    <a:pt x="0" y="10896"/>
                    <a:pt x="10896" y="0"/>
                    <a:pt x="24337" y="0"/>
                  </a:cubicBezTo>
                  <a:close/>
                </a:path>
              </a:pathLst>
            </a:custGeom>
            <a:solidFill>
              <a:srgbClr val="FFFEF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4272889" cy="13200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294098" y="7996468"/>
            <a:ext cx="1469203" cy="923762"/>
          </a:xfrm>
          <a:custGeom>
            <a:avLst/>
            <a:gdLst/>
            <a:ahLst/>
            <a:cxnLst/>
            <a:rect l="l" t="t" r="r" b="b"/>
            <a:pathLst>
              <a:path w="1469203" h="923762">
                <a:moveTo>
                  <a:pt x="0" y="0"/>
                </a:moveTo>
                <a:lnTo>
                  <a:pt x="1469204" y="0"/>
                </a:lnTo>
                <a:lnTo>
                  <a:pt x="1469204" y="923761"/>
                </a:lnTo>
                <a:lnTo>
                  <a:pt x="0" y="9237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TextBox 8"/>
          <p:cNvSpPr txBox="1"/>
          <p:nvPr/>
        </p:nvSpPr>
        <p:spPr>
          <a:xfrm>
            <a:off x="765049" y="365127"/>
            <a:ext cx="6673205" cy="1041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3. Khám phá văn bản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00748" y="1444681"/>
            <a:ext cx="16486504" cy="2184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</a:pPr>
            <a:r>
              <a:rPr lang="en-US" sz="5199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3.1. Đặc điểm của thể loại VBTT giới thiệu </a:t>
            </a:r>
          </a:p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một di tích lịch sử được thể hiện trong VB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759828" y="3397214"/>
            <a:ext cx="9429735" cy="1127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349"/>
              </a:lnSpc>
              <a:spcBef>
                <a:spcPct val="0"/>
              </a:spcBef>
            </a:pPr>
            <a:r>
              <a:rPr lang="en-US" sz="5499">
                <a:solidFill>
                  <a:srgbClr val="841B09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c. Cách trình bày thông tin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298648" y="4629095"/>
            <a:ext cx="12352095" cy="2717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</a:pP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- Theo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trật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tự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thời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gian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không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gian</a:t>
            </a:r>
            <a:endParaRPr lang="en-US" sz="4299" dirty="0">
              <a:solidFill>
                <a:srgbClr val="37353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algn="just">
              <a:lnSpc>
                <a:spcPts val="7309"/>
              </a:lnSpc>
            </a:pP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- Quan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hệ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nguyên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nhân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-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kết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quả</a:t>
            </a:r>
            <a:endParaRPr lang="en-US" sz="4299" dirty="0">
              <a:solidFill>
                <a:srgbClr val="37353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algn="just">
              <a:lnSpc>
                <a:spcPts val="7309"/>
              </a:lnSpc>
              <a:spcBef>
                <a:spcPct val="0"/>
              </a:spcBef>
            </a:pP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-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Phân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loại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đối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tượng</a:t>
            </a:r>
            <a:endParaRPr lang="en-US" sz="4299" dirty="0">
              <a:solidFill>
                <a:srgbClr val="37353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145371" y="7451822"/>
            <a:ext cx="15241881" cy="1793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  <a:spcBef>
                <a:spcPct val="0"/>
              </a:spcBef>
            </a:pPr>
            <a:r>
              <a:rPr lang="en-US" sz="4299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Các cách triển khai ấy giúp người đọc hình dung được sự đa dạng, phong phú của một di tích lịch sử có nhiều giá trị đặc biệt.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888" b="-8888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>
            <a:off x="7917302" y="69521"/>
            <a:ext cx="4665446" cy="1720383"/>
          </a:xfrm>
          <a:custGeom>
            <a:avLst/>
            <a:gdLst/>
            <a:ahLst/>
            <a:cxnLst/>
            <a:rect l="l" t="t" r="r" b="b"/>
            <a:pathLst>
              <a:path w="4665446" h="1720383">
                <a:moveTo>
                  <a:pt x="0" y="0"/>
                </a:moveTo>
                <a:lnTo>
                  <a:pt x="4665445" y="0"/>
                </a:lnTo>
                <a:lnTo>
                  <a:pt x="4665445" y="1720383"/>
                </a:lnTo>
                <a:lnTo>
                  <a:pt x="0" y="17203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TextBox 15"/>
          <p:cNvSpPr txBox="1"/>
          <p:nvPr/>
        </p:nvSpPr>
        <p:spPr>
          <a:xfrm>
            <a:off x="450818" y="805888"/>
            <a:ext cx="8693182" cy="1014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1"/>
              </a:lnSpc>
              <a:spcBef>
                <a:spcPct val="0"/>
              </a:spcBef>
            </a:pPr>
            <a:r>
              <a:rPr lang="en-US" sz="5851">
                <a:solidFill>
                  <a:srgbClr val="27414E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HÀNH TRÌNH KHÁM PHÁ CỐ ĐÔ HUẾ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50818" y="2187577"/>
            <a:ext cx="8693182" cy="2051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1"/>
              </a:lnSpc>
            </a:pPr>
            <a:r>
              <a:rPr lang="en-US" sz="5851">
                <a:solidFill>
                  <a:srgbClr val="093A43"/>
                </a:solidFill>
                <a:latin typeface="#9Slide03 Bebas Neue ZSmall"/>
                <a:ea typeface="#9Slide03 Bebas Neue ZSmall"/>
                <a:cs typeface="#9Slide03 Bebas Neue ZSmall"/>
                <a:sym typeface="#9Slide03 Bebas Neue ZSmall"/>
              </a:rPr>
              <a:t>CHẶNG 2: </a:t>
            </a:r>
          </a:p>
          <a:p>
            <a:pPr algn="ctr">
              <a:lnSpc>
                <a:spcPts val="8191"/>
              </a:lnSpc>
              <a:spcBef>
                <a:spcPct val="0"/>
              </a:spcBef>
            </a:pPr>
            <a:r>
              <a:rPr lang="en-US" sz="5851">
                <a:solidFill>
                  <a:srgbClr val="093A43"/>
                </a:solidFill>
                <a:latin typeface="#9Slide03 Bebas Neue ZSmall"/>
                <a:ea typeface="#9Slide03 Bebas Neue ZSmall"/>
                <a:cs typeface="#9Slide03 Bebas Neue ZSmall"/>
                <a:sym typeface="#9Slide03 Bebas Neue ZSmall"/>
              </a:rPr>
              <a:t>HỢP SỨC ĐI XA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53063" y="4515404"/>
            <a:ext cx="6988598" cy="1793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  <a:spcBef>
                <a:spcPct val="0"/>
              </a:spcBef>
            </a:pP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Tìm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hiểu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nội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dung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từng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phần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của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văn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bản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.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888" b="-8888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3" name="Group 3"/>
          <p:cNvGrpSpPr/>
          <p:nvPr/>
        </p:nvGrpSpPr>
        <p:grpSpPr>
          <a:xfrm>
            <a:off x="8523319" y="4435796"/>
            <a:ext cx="9168748" cy="4650494"/>
            <a:chOff x="0" y="0"/>
            <a:chExt cx="2414814" cy="122482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14814" cy="1224821"/>
            </a:xfrm>
            <a:custGeom>
              <a:avLst/>
              <a:gdLst/>
              <a:ahLst/>
              <a:cxnLst/>
              <a:rect l="l" t="t" r="r" b="b"/>
              <a:pathLst>
                <a:path w="2414814" h="1224821">
                  <a:moveTo>
                    <a:pt x="43063" y="0"/>
                  </a:moveTo>
                  <a:lnTo>
                    <a:pt x="2371751" y="0"/>
                  </a:lnTo>
                  <a:cubicBezTo>
                    <a:pt x="2395534" y="0"/>
                    <a:pt x="2414814" y="19280"/>
                    <a:pt x="2414814" y="43063"/>
                  </a:cubicBezTo>
                  <a:lnTo>
                    <a:pt x="2414814" y="1181758"/>
                  </a:lnTo>
                  <a:cubicBezTo>
                    <a:pt x="2414814" y="1205541"/>
                    <a:pt x="2395534" y="1224821"/>
                    <a:pt x="2371751" y="1224821"/>
                  </a:cubicBezTo>
                  <a:lnTo>
                    <a:pt x="43063" y="1224821"/>
                  </a:lnTo>
                  <a:cubicBezTo>
                    <a:pt x="31642" y="1224821"/>
                    <a:pt x="20689" y="1220284"/>
                    <a:pt x="12613" y="1212208"/>
                  </a:cubicBezTo>
                  <a:cubicBezTo>
                    <a:pt x="4537" y="1204132"/>
                    <a:pt x="0" y="1193179"/>
                    <a:pt x="0" y="1181758"/>
                  </a:cubicBezTo>
                  <a:lnTo>
                    <a:pt x="0" y="43063"/>
                  </a:lnTo>
                  <a:cubicBezTo>
                    <a:pt x="0" y="31642"/>
                    <a:pt x="4537" y="20689"/>
                    <a:pt x="12613" y="12613"/>
                  </a:cubicBezTo>
                  <a:cubicBezTo>
                    <a:pt x="20689" y="4537"/>
                    <a:pt x="31642" y="0"/>
                    <a:pt x="43063" y="0"/>
                  </a:cubicBezTo>
                  <a:close/>
                </a:path>
              </a:pathLst>
            </a:custGeom>
            <a:solidFill>
              <a:srgbClr val="E8FFFB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414814" cy="12724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983903" y="4592314"/>
            <a:ext cx="845393" cy="1174156"/>
          </a:xfrm>
          <a:custGeom>
            <a:avLst/>
            <a:gdLst/>
            <a:ahLst/>
            <a:cxnLst/>
            <a:rect l="l" t="t" r="r" b="b"/>
            <a:pathLst>
              <a:path w="845393" h="1174156">
                <a:moveTo>
                  <a:pt x="0" y="0"/>
                </a:moveTo>
                <a:lnTo>
                  <a:pt x="845393" y="0"/>
                </a:lnTo>
                <a:lnTo>
                  <a:pt x="845393" y="1174156"/>
                </a:lnTo>
                <a:lnTo>
                  <a:pt x="0" y="11741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8983903" y="5981454"/>
            <a:ext cx="845393" cy="1174156"/>
          </a:xfrm>
          <a:custGeom>
            <a:avLst/>
            <a:gdLst/>
            <a:ahLst/>
            <a:cxnLst/>
            <a:rect l="l" t="t" r="r" b="b"/>
            <a:pathLst>
              <a:path w="845393" h="1174156">
                <a:moveTo>
                  <a:pt x="0" y="0"/>
                </a:moveTo>
                <a:lnTo>
                  <a:pt x="845393" y="0"/>
                </a:lnTo>
                <a:lnTo>
                  <a:pt x="845393" y="1174157"/>
                </a:lnTo>
                <a:lnTo>
                  <a:pt x="0" y="11741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8983903" y="7632209"/>
            <a:ext cx="845393" cy="1174156"/>
          </a:xfrm>
          <a:custGeom>
            <a:avLst/>
            <a:gdLst/>
            <a:ahLst/>
            <a:cxnLst/>
            <a:rect l="l" t="t" r="r" b="b"/>
            <a:pathLst>
              <a:path w="845393" h="1174156">
                <a:moveTo>
                  <a:pt x="0" y="0"/>
                </a:moveTo>
                <a:lnTo>
                  <a:pt x="845393" y="0"/>
                </a:lnTo>
                <a:lnTo>
                  <a:pt x="845393" y="1174156"/>
                </a:lnTo>
                <a:lnTo>
                  <a:pt x="0" y="11741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9" name="Group 9"/>
          <p:cNvGrpSpPr/>
          <p:nvPr/>
        </p:nvGrpSpPr>
        <p:grpSpPr>
          <a:xfrm>
            <a:off x="449434" y="4853812"/>
            <a:ext cx="7797660" cy="3494729"/>
            <a:chOff x="0" y="0"/>
            <a:chExt cx="2053705" cy="92042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53705" cy="920422"/>
            </a:xfrm>
            <a:custGeom>
              <a:avLst/>
              <a:gdLst/>
              <a:ahLst/>
              <a:cxnLst/>
              <a:rect l="l" t="t" r="r" b="b"/>
              <a:pathLst>
                <a:path w="2053705" h="920422">
                  <a:moveTo>
                    <a:pt x="50635" y="0"/>
                  </a:moveTo>
                  <a:lnTo>
                    <a:pt x="2003069" y="0"/>
                  </a:lnTo>
                  <a:cubicBezTo>
                    <a:pt x="2031034" y="0"/>
                    <a:pt x="2053705" y="22670"/>
                    <a:pt x="2053705" y="50635"/>
                  </a:cubicBezTo>
                  <a:lnTo>
                    <a:pt x="2053705" y="869787"/>
                  </a:lnTo>
                  <a:cubicBezTo>
                    <a:pt x="2053705" y="883216"/>
                    <a:pt x="2048370" y="896096"/>
                    <a:pt x="2038874" y="905592"/>
                  </a:cubicBezTo>
                  <a:cubicBezTo>
                    <a:pt x="2029378" y="915088"/>
                    <a:pt x="2016499" y="920422"/>
                    <a:pt x="2003069" y="920422"/>
                  </a:cubicBezTo>
                  <a:lnTo>
                    <a:pt x="50635" y="920422"/>
                  </a:lnTo>
                  <a:cubicBezTo>
                    <a:pt x="22670" y="920422"/>
                    <a:pt x="0" y="897752"/>
                    <a:pt x="0" y="869787"/>
                  </a:cubicBezTo>
                  <a:lnTo>
                    <a:pt x="0" y="50635"/>
                  </a:lnTo>
                  <a:cubicBezTo>
                    <a:pt x="0" y="37206"/>
                    <a:pt x="5335" y="24327"/>
                    <a:pt x="14831" y="14831"/>
                  </a:cubicBezTo>
                  <a:cubicBezTo>
                    <a:pt x="24327" y="5335"/>
                    <a:pt x="37206" y="0"/>
                    <a:pt x="5063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2053705" cy="9680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105360" y="4634853"/>
            <a:ext cx="16212287" cy="870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  <a:spcBef>
                <a:spcPct val="0"/>
              </a:spcBef>
            </a:pPr>
            <a:r>
              <a:rPr lang="en-US" sz="4299" b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NHÓM 1,2 * Tìm hiểu phần 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105360" y="6123981"/>
            <a:ext cx="13292780" cy="870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  <a:spcBef>
                <a:spcPct val="0"/>
              </a:spcBef>
            </a:pPr>
            <a:r>
              <a:rPr lang="en-US" sz="4299" b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NHÓM 3,4 * Tìm hiểu phần 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38428" y="4930827"/>
            <a:ext cx="7309025" cy="3902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6"/>
              </a:lnSpc>
            </a:pPr>
            <a:r>
              <a:rPr lang="en-US" sz="3044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GV</a:t>
            </a:r>
            <a:r>
              <a:rPr lang="en-US" sz="3044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chia </a:t>
            </a:r>
            <a:r>
              <a:rPr lang="en-US" sz="3044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lớp</a:t>
            </a:r>
            <a:r>
              <a:rPr lang="en-US" sz="3044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044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thành</a:t>
            </a:r>
            <a:r>
              <a:rPr lang="en-US" sz="3044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3 </a:t>
            </a:r>
            <a:r>
              <a:rPr lang="en-US" sz="3044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hoặc</a:t>
            </a:r>
            <a:r>
              <a:rPr lang="en-US" sz="3044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6 </a:t>
            </a:r>
            <a:r>
              <a:rPr lang="en-US" sz="3044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nhóm</a:t>
            </a:r>
            <a:r>
              <a:rPr lang="en-US" sz="3044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.</a:t>
            </a:r>
          </a:p>
          <a:p>
            <a:pPr algn="just">
              <a:lnSpc>
                <a:spcPts val="5176"/>
              </a:lnSpc>
            </a:pPr>
            <a:r>
              <a:rPr lang="en-US" sz="3044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Thời</a:t>
            </a:r>
            <a:r>
              <a:rPr lang="en-US" sz="3044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044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gian</a:t>
            </a:r>
            <a:r>
              <a:rPr lang="en-US" sz="3044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044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thảo</a:t>
            </a:r>
            <a:r>
              <a:rPr lang="en-US" sz="3044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044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luận</a:t>
            </a:r>
            <a:r>
              <a:rPr lang="en-US" sz="3044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: 8 </a:t>
            </a:r>
            <a:r>
              <a:rPr lang="en-US" sz="3044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phút</a:t>
            </a:r>
            <a:r>
              <a:rPr lang="en-US" sz="3044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</a:p>
          <a:p>
            <a:pPr algn="just">
              <a:lnSpc>
                <a:spcPts val="5176"/>
              </a:lnSpc>
            </a:pPr>
            <a:r>
              <a:rPr lang="en-US" sz="3044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Thời</a:t>
            </a:r>
            <a:r>
              <a:rPr lang="en-US" sz="3044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044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gian</a:t>
            </a:r>
            <a:r>
              <a:rPr lang="en-US" sz="3044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044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trình</a:t>
            </a:r>
            <a:r>
              <a:rPr lang="en-US" sz="3044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044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bày</a:t>
            </a:r>
            <a:r>
              <a:rPr lang="en-US" sz="3044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: 3 </a:t>
            </a:r>
            <a:r>
              <a:rPr lang="en-US" sz="3044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phút</a:t>
            </a:r>
            <a:r>
              <a:rPr lang="en-US" sz="3044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/</a:t>
            </a:r>
            <a:r>
              <a:rPr lang="en-US" sz="3044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nhóm</a:t>
            </a:r>
            <a:r>
              <a:rPr lang="en-US" sz="3044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</a:p>
          <a:p>
            <a:pPr algn="just">
              <a:lnSpc>
                <a:spcPts val="5176"/>
              </a:lnSpc>
            </a:pPr>
            <a:r>
              <a:rPr lang="en-US" sz="3044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Thời</a:t>
            </a:r>
            <a:r>
              <a:rPr lang="en-US" sz="3044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044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gian</a:t>
            </a:r>
            <a:r>
              <a:rPr lang="en-US" sz="3044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044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nhận</a:t>
            </a:r>
            <a:r>
              <a:rPr lang="en-US" sz="3044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044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xét</a:t>
            </a:r>
            <a:r>
              <a:rPr lang="en-US" sz="3044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: 3 </a:t>
            </a:r>
            <a:r>
              <a:rPr lang="en-US" sz="3044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phút</a:t>
            </a:r>
            <a:r>
              <a:rPr lang="en-US" sz="3044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/</a:t>
            </a:r>
            <a:r>
              <a:rPr lang="en-US" sz="3044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nhóm</a:t>
            </a:r>
            <a:endParaRPr lang="en-US" sz="3044" b="1" dirty="0">
              <a:solidFill>
                <a:srgbClr val="373538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  <a:p>
            <a:pPr algn="just">
              <a:lnSpc>
                <a:spcPts val="5176"/>
              </a:lnSpc>
            </a:pPr>
            <a:r>
              <a:rPr lang="en-US" sz="3044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Nhóm</a:t>
            </a:r>
            <a:r>
              <a:rPr lang="en-US" sz="3044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044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thực</a:t>
            </a:r>
            <a:r>
              <a:rPr lang="en-US" sz="3044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044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hiện</a:t>
            </a:r>
            <a:r>
              <a:rPr lang="en-US" sz="3044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044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hiệu</a:t>
            </a:r>
            <a:r>
              <a:rPr lang="en-US" sz="3044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044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quả</a:t>
            </a:r>
            <a:r>
              <a:rPr lang="en-US" sz="3044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044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cộng</a:t>
            </a:r>
            <a:r>
              <a:rPr lang="en-US" sz="3044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2 </a:t>
            </a:r>
            <a:r>
              <a:rPr lang="en-US" sz="3044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điểm</a:t>
            </a:r>
            <a:r>
              <a:rPr lang="en-US" sz="3044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044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tích</a:t>
            </a:r>
            <a:r>
              <a:rPr lang="en-US" sz="3044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044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cực</a:t>
            </a:r>
            <a:endParaRPr lang="en-US" sz="3044" b="1" dirty="0">
              <a:solidFill>
                <a:srgbClr val="373538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  <a:p>
            <a:pPr algn="just">
              <a:lnSpc>
                <a:spcPts val="5176"/>
              </a:lnSpc>
              <a:spcBef>
                <a:spcPct val="0"/>
              </a:spcBef>
            </a:pPr>
            <a:endParaRPr lang="en-US" sz="3044" b="1" dirty="0">
              <a:solidFill>
                <a:srgbClr val="373538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3601445" y="159045"/>
            <a:ext cx="10764916" cy="2530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44"/>
              </a:lnSpc>
            </a:pPr>
            <a:r>
              <a:rPr lang="en-US" sz="7245">
                <a:solidFill>
                  <a:srgbClr val="093A43"/>
                </a:solidFill>
                <a:latin typeface="#9Slide03 Bebas Neue ZSmall"/>
                <a:ea typeface="#9Slide03 Bebas Neue ZSmall"/>
                <a:cs typeface="#9Slide03 Bebas Neue ZSmall"/>
                <a:sym typeface="#9Slide03 Bebas Neue ZSmall"/>
              </a:rPr>
              <a:t>CHẶNG 2: </a:t>
            </a:r>
          </a:p>
          <a:p>
            <a:pPr algn="ctr">
              <a:lnSpc>
                <a:spcPts val="10144"/>
              </a:lnSpc>
              <a:spcBef>
                <a:spcPct val="0"/>
              </a:spcBef>
            </a:pPr>
            <a:r>
              <a:rPr lang="en-US" sz="7245">
                <a:solidFill>
                  <a:srgbClr val="093A43"/>
                </a:solidFill>
                <a:latin typeface="#9Slide03 Bebas Neue ZSmall"/>
                <a:ea typeface="#9Slide03 Bebas Neue ZSmall"/>
                <a:cs typeface="#9Slide03 Bebas Neue ZSmall"/>
                <a:sym typeface="#9Slide03 Bebas Neue ZSmall"/>
              </a:rPr>
              <a:t>HỢP SỨC ĐI XA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252274" y="2620090"/>
            <a:ext cx="11463259" cy="1072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051"/>
              </a:lnSpc>
              <a:spcBef>
                <a:spcPct val="0"/>
              </a:spcBef>
            </a:pPr>
            <a:r>
              <a:rPr lang="en-US" sz="5324" b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Tìm hiểu nội dung từng phần của văn bản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105360" y="7674748"/>
            <a:ext cx="13292780" cy="870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  <a:spcBef>
                <a:spcPct val="0"/>
              </a:spcBef>
            </a:pPr>
            <a:r>
              <a:rPr lang="en-US" sz="4299" b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NHÓM 5,6 * Tìm hiểu phần 3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888" b="-8888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3" name="Group 3"/>
          <p:cNvGrpSpPr/>
          <p:nvPr/>
        </p:nvGrpSpPr>
        <p:grpSpPr>
          <a:xfrm>
            <a:off x="307536" y="2904003"/>
            <a:ext cx="4993498" cy="6968880"/>
            <a:chOff x="0" y="0"/>
            <a:chExt cx="1315160" cy="18354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15160" cy="1835425"/>
            </a:xfrm>
            <a:custGeom>
              <a:avLst/>
              <a:gdLst/>
              <a:ahLst/>
              <a:cxnLst/>
              <a:rect l="l" t="t" r="r" b="b"/>
              <a:pathLst>
                <a:path w="1315160" h="1835425">
                  <a:moveTo>
                    <a:pt x="79070" y="0"/>
                  </a:moveTo>
                  <a:lnTo>
                    <a:pt x="1236090" y="0"/>
                  </a:lnTo>
                  <a:cubicBezTo>
                    <a:pt x="1279759" y="0"/>
                    <a:pt x="1315160" y="35401"/>
                    <a:pt x="1315160" y="79070"/>
                  </a:cubicBezTo>
                  <a:lnTo>
                    <a:pt x="1315160" y="1756355"/>
                  </a:lnTo>
                  <a:cubicBezTo>
                    <a:pt x="1315160" y="1800024"/>
                    <a:pt x="1279759" y="1835425"/>
                    <a:pt x="1236090" y="1835425"/>
                  </a:cubicBezTo>
                  <a:lnTo>
                    <a:pt x="79070" y="1835425"/>
                  </a:lnTo>
                  <a:cubicBezTo>
                    <a:pt x="35401" y="1835425"/>
                    <a:pt x="0" y="1800024"/>
                    <a:pt x="0" y="1756355"/>
                  </a:cubicBezTo>
                  <a:lnTo>
                    <a:pt x="0" y="79070"/>
                  </a:lnTo>
                  <a:cubicBezTo>
                    <a:pt x="0" y="35401"/>
                    <a:pt x="35401" y="0"/>
                    <a:pt x="79070" y="0"/>
                  </a:cubicBezTo>
                  <a:close/>
                </a:path>
              </a:pathLst>
            </a:custGeom>
            <a:solidFill>
              <a:srgbClr val="E8FFFB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315160" cy="18830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-353011" y="3121170"/>
            <a:ext cx="6714381" cy="1510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</a:pPr>
            <a:r>
              <a:rPr lang="en-US" sz="4299" b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NHÓM 1,2 </a:t>
            </a:r>
          </a:p>
          <a:p>
            <a:pPr algn="ctr">
              <a:lnSpc>
                <a:spcPts val="6019"/>
              </a:lnSpc>
            </a:pPr>
            <a:r>
              <a:rPr lang="en-US" sz="4299" b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Tìm hiểu phần 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601445" y="159045"/>
            <a:ext cx="10764916" cy="2530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44"/>
              </a:lnSpc>
            </a:pPr>
            <a:r>
              <a:rPr lang="en-US" sz="7245">
                <a:solidFill>
                  <a:srgbClr val="093A43"/>
                </a:solidFill>
                <a:latin typeface="#9Slide03 Bebas Neue ZSmall"/>
                <a:ea typeface="#9Slide03 Bebas Neue ZSmall"/>
                <a:cs typeface="#9Slide03 Bebas Neue ZSmall"/>
                <a:sym typeface="#9Slide03 Bebas Neue ZSmall"/>
              </a:rPr>
              <a:t>CHẶNG 2: </a:t>
            </a:r>
          </a:p>
          <a:p>
            <a:pPr algn="ctr">
              <a:lnSpc>
                <a:spcPts val="10144"/>
              </a:lnSpc>
              <a:spcBef>
                <a:spcPct val="0"/>
              </a:spcBef>
            </a:pPr>
            <a:r>
              <a:rPr lang="en-US" sz="7245">
                <a:solidFill>
                  <a:srgbClr val="093A43"/>
                </a:solidFill>
                <a:latin typeface="#9Slide03 Bebas Neue ZSmall"/>
                <a:ea typeface="#9Slide03 Bebas Neue ZSmall"/>
                <a:cs typeface="#9Slide03 Bebas Neue ZSmall"/>
                <a:sym typeface="#9Slide03 Bebas Neue ZSmall"/>
              </a:rPr>
              <a:t>HỢP SỨC ĐI XA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5587379" y="2904003"/>
            <a:ext cx="7218293" cy="6968880"/>
            <a:chOff x="0" y="0"/>
            <a:chExt cx="1901114" cy="18354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01114" cy="1835425"/>
            </a:xfrm>
            <a:custGeom>
              <a:avLst/>
              <a:gdLst/>
              <a:ahLst/>
              <a:cxnLst/>
              <a:rect l="l" t="t" r="r" b="b"/>
              <a:pathLst>
                <a:path w="1901114" h="1835425">
                  <a:moveTo>
                    <a:pt x="54700" y="0"/>
                  </a:moveTo>
                  <a:lnTo>
                    <a:pt x="1846415" y="0"/>
                  </a:lnTo>
                  <a:cubicBezTo>
                    <a:pt x="1876624" y="0"/>
                    <a:pt x="1901114" y="24490"/>
                    <a:pt x="1901114" y="54700"/>
                  </a:cubicBezTo>
                  <a:lnTo>
                    <a:pt x="1901114" y="1780726"/>
                  </a:lnTo>
                  <a:cubicBezTo>
                    <a:pt x="1901114" y="1810935"/>
                    <a:pt x="1876624" y="1835425"/>
                    <a:pt x="1846415" y="1835425"/>
                  </a:cubicBezTo>
                  <a:lnTo>
                    <a:pt x="54700" y="1835425"/>
                  </a:lnTo>
                  <a:cubicBezTo>
                    <a:pt x="24490" y="1835425"/>
                    <a:pt x="0" y="1810935"/>
                    <a:pt x="0" y="1780726"/>
                  </a:cubicBezTo>
                  <a:lnTo>
                    <a:pt x="0" y="54700"/>
                  </a:lnTo>
                  <a:cubicBezTo>
                    <a:pt x="0" y="24490"/>
                    <a:pt x="24490" y="0"/>
                    <a:pt x="54700" y="0"/>
                  </a:cubicBezTo>
                  <a:close/>
                </a:path>
              </a:pathLst>
            </a:custGeom>
            <a:solidFill>
              <a:srgbClr val="E8FFFB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1901114" cy="18830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5786810" y="3121170"/>
            <a:ext cx="6714381" cy="1510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</a:pPr>
            <a:r>
              <a:rPr lang="en-US" sz="4299" b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NHÓM 3,4</a:t>
            </a:r>
          </a:p>
          <a:p>
            <a:pPr algn="ctr">
              <a:lnSpc>
                <a:spcPts val="6019"/>
              </a:lnSpc>
            </a:pPr>
            <a:r>
              <a:rPr lang="en-US" sz="4299" b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Tìm hiểu phần 2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3072690" y="2904003"/>
            <a:ext cx="4993760" cy="6968880"/>
            <a:chOff x="0" y="0"/>
            <a:chExt cx="1315229" cy="183542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315229" cy="1835425"/>
            </a:xfrm>
            <a:custGeom>
              <a:avLst/>
              <a:gdLst/>
              <a:ahLst/>
              <a:cxnLst/>
              <a:rect l="l" t="t" r="r" b="b"/>
              <a:pathLst>
                <a:path w="1315229" h="1835425">
                  <a:moveTo>
                    <a:pt x="79066" y="0"/>
                  </a:moveTo>
                  <a:lnTo>
                    <a:pt x="1236163" y="0"/>
                  </a:lnTo>
                  <a:cubicBezTo>
                    <a:pt x="1279830" y="0"/>
                    <a:pt x="1315229" y="35399"/>
                    <a:pt x="1315229" y="79066"/>
                  </a:cubicBezTo>
                  <a:lnTo>
                    <a:pt x="1315229" y="1756359"/>
                  </a:lnTo>
                  <a:cubicBezTo>
                    <a:pt x="1315229" y="1777329"/>
                    <a:pt x="1306899" y="1797439"/>
                    <a:pt x="1292071" y="1812267"/>
                  </a:cubicBezTo>
                  <a:cubicBezTo>
                    <a:pt x="1277243" y="1827095"/>
                    <a:pt x="1257132" y="1835425"/>
                    <a:pt x="1236163" y="1835425"/>
                  </a:cubicBezTo>
                  <a:lnTo>
                    <a:pt x="79066" y="1835425"/>
                  </a:lnTo>
                  <a:cubicBezTo>
                    <a:pt x="58097" y="1835425"/>
                    <a:pt x="37986" y="1827095"/>
                    <a:pt x="23158" y="1812267"/>
                  </a:cubicBezTo>
                  <a:cubicBezTo>
                    <a:pt x="8330" y="1797439"/>
                    <a:pt x="0" y="1777329"/>
                    <a:pt x="0" y="1756359"/>
                  </a:cubicBezTo>
                  <a:lnTo>
                    <a:pt x="0" y="79066"/>
                  </a:lnTo>
                  <a:cubicBezTo>
                    <a:pt x="0" y="58097"/>
                    <a:pt x="8330" y="37986"/>
                    <a:pt x="23158" y="23158"/>
                  </a:cubicBezTo>
                  <a:cubicBezTo>
                    <a:pt x="37986" y="8330"/>
                    <a:pt x="58097" y="0"/>
                    <a:pt x="79066" y="0"/>
                  </a:cubicBezTo>
                  <a:close/>
                </a:path>
              </a:pathLst>
            </a:custGeom>
            <a:solidFill>
              <a:srgbClr val="E8FFFB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1315229" cy="18830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1926630" y="3121170"/>
            <a:ext cx="6714381" cy="1510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</a:pPr>
            <a:r>
              <a:rPr lang="en-US" sz="4299" b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NHÓM 5,6</a:t>
            </a:r>
          </a:p>
          <a:p>
            <a:pPr algn="ctr">
              <a:lnSpc>
                <a:spcPts val="6019"/>
              </a:lnSpc>
            </a:pPr>
            <a:r>
              <a:rPr lang="en-US" sz="4299" b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Tìm hiểu phần 3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44145" y="4794807"/>
            <a:ext cx="4296279" cy="5549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899"/>
              </a:lnSpc>
            </a:pP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Hoàn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thành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PHT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sô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́ 2: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Đọc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phần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1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của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bản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va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̀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cho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biết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tác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gia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̉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đa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̃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nêu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lên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những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thông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tin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̀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vê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̀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Quần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thể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di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tích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Cố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đô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Huế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 Sau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đo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́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nhận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xét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vê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̀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cách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giới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thiệu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của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tác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gia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̉.</a:t>
            </a:r>
          </a:p>
          <a:p>
            <a:pPr algn="just">
              <a:lnSpc>
                <a:spcPts val="4899"/>
              </a:lnSpc>
            </a:pPr>
            <a:endParaRPr lang="en-US" sz="3499" dirty="0">
              <a:solidFill>
                <a:srgbClr val="37353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786810" y="4794807"/>
            <a:ext cx="6714381" cy="5549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899"/>
              </a:lnSpc>
            </a:pP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-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Khái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quát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những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thông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tin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vê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̀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kiến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trúc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Quần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thể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di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tích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Cố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đô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Huế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được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tác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gia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̉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trình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bày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trong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phần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2.</a:t>
            </a:r>
          </a:p>
          <a:p>
            <a:pPr algn="just">
              <a:lnSpc>
                <a:spcPts val="4899"/>
              </a:lnSpc>
            </a:pP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-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Người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viết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đa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̃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trình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bày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thông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tin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trong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phần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2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theo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cách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nào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?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Cách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trình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bày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đo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́ có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vai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tro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̀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như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thê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́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nào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đối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với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việc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thực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hiện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mục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đích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của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bản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?</a:t>
            </a:r>
          </a:p>
          <a:p>
            <a:pPr algn="just">
              <a:lnSpc>
                <a:spcPts val="4899"/>
              </a:lnSpc>
            </a:pPr>
            <a:endParaRPr lang="en-US" sz="3499" dirty="0">
              <a:solidFill>
                <a:srgbClr val="37353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3291446" y="4794807"/>
            <a:ext cx="4371065" cy="4311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899"/>
              </a:lnSpc>
            </a:pP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Phân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tích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những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giá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trị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di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tích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Cố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đô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Huế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được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nêu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trong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bản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  <a:p>
            <a:pPr algn="just">
              <a:lnSpc>
                <a:spcPts val="4899"/>
              </a:lnSpc>
            </a:pP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(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Chú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ý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giá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trị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tinh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thần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giá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trị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vật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chất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mà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Cố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đô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đem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lại</a:t>
            </a:r>
            <a:r>
              <a:rPr lang="en-US" sz="34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).</a:t>
            </a:r>
          </a:p>
          <a:p>
            <a:pPr algn="just">
              <a:lnSpc>
                <a:spcPts val="4899"/>
              </a:lnSpc>
            </a:pPr>
            <a:endParaRPr lang="en-US" sz="3499" dirty="0">
              <a:solidFill>
                <a:srgbClr val="37353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888" b="-8888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3" name="Group 3"/>
          <p:cNvGrpSpPr/>
          <p:nvPr/>
        </p:nvGrpSpPr>
        <p:grpSpPr>
          <a:xfrm>
            <a:off x="935611" y="2689119"/>
            <a:ext cx="16096585" cy="6968880"/>
            <a:chOff x="0" y="0"/>
            <a:chExt cx="4239430" cy="18354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39430" cy="1835425"/>
            </a:xfrm>
            <a:custGeom>
              <a:avLst/>
              <a:gdLst/>
              <a:ahLst/>
              <a:cxnLst/>
              <a:rect l="l" t="t" r="r" b="b"/>
              <a:pathLst>
                <a:path w="4239430" h="1835425">
                  <a:moveTo>
                    <a:pt x="24529" y="0"/>
                  </a:moveTo>
                  <a:lnTo>
                    <a:pt x="4214900" y="0"/>
                  </a:lnTo>
                  <a:cubicBezTo>
                    <a:pt x="4221406" y="0"/>
                    <a:pt x="4227645" y="2584"/>
                    <a:pt x="4232245" y="7184"/>
                  </a:cubicBezTo>
                  <a:cubicBezTo>
                    <a:pt x="4236845" y="11785"/>
                    <a:pt x="4239430" y="18024"/>
                    <a:pt x="4239430" y="24529"/>
                  </a:cubicBezTo>
                  <a:lnTo>
                    <a:pt x="4239430" y="1810896"/>
                  </a:lnTo>
                  <a:cubicBezTo>
                    <a:pt x="4239430" y="1817401"/>
                    <a:pt x="4236845" y="1823641"/>
                    <a:pt x="4232245" y="1828241"/>
                  </a:cubicBezTo>
                  <a:cubicBezTo>
                    <a:pt x="4227645" y="1832841"/>
                    <a:pt x="4221406" y="1835425"/>
                    <a:pt x="4214900" y="1835425"/>
                  </a:cubicBezTo>
                  <a:lnTo>
                    <a:pt x="24529" y="1835425"/>
                  </a:lnTo>
                  <a:cubicBezTo>
                    <a:pt x="18024" y="1835425"/>
                    <a:pt x="11785" y="1832841"/>
                    <a:pt x="7184" y="1828241"/>
                  </a:cubicBezTo>
                  <a:cubicBezTo>
                    <a:pt x="2584" y="1823641"/>
                    <a:pt x="0" y="1817401"/>
                    <a:pt x="0" y="1810896"/>
                  </a:cubicBezTo>
                  <a:lnTo>
                    <a:pt x="0" y="24529"/>
                  </a:lnTo>
                  <a:cubicBezTo>
                    <a:pt x="0" y="18024"/>
                    <a:pt x="2584" y="11785"/>
                    <a:pt x="7184" y="7184"/>
                  </a:cubicBezTo>
                  <a:cubicBezTo>
                    <a:pt x="11785" y="2584"/>
                    <a:pt x="18024" y="0"/>
                    <a:pt x="24529" y="0"/>
                  </a:cubicBezTo>
                  <a:close/>
                </a:path>
              </a:pathLst>
            </a:custGeom>
            <a:solidFill>
              <a:srgbClr val="E8FFFB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239430" cy="18830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114610" y="2888797"/>
            <a:ext cx="7738587" cy="1735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38"/>
              </a:lnSpc>
            </a:pPr>
            <a:r>
              <a:rPr lang="en-US" sz="4955" b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NHÓM 1,2 </a:t>
            </a:r>
          </a:p>
          <a:p>
            <a:pPr algn="ctr">
              <a:lnSpc>
                <a:spcPts val="6938"/>
              </a:lnSpc>
            </a:pPr>
            <a:r>
              <a:rPr lang="en-US" sz="4955" b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Tìm hiểu phần 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601445" y="159045"/>
            <a:ext cx="10764916" cy="2530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44"/>
              </a:lnSpc>
            </a:pPr>
            <a:r>
              <a:rPr lang="en-US" sz="7245">
                <a:solidFill>
                  <a:srgbClr val="093A43"/>
                </a:solidFill>
                <a:latin typeface="#9Slide03 Bebas Neue ZSmall"/>
                <a:ea typeface="#9Slide03 Bebas Neue ZSmall"/>
                <a:cs typeface="#9Slide03 Bebas Neue ZSmall"/>
                <a:sym typeface="#9Slide03 Bebas Neue ZSmall"/>
              </a:rPr>
              <a:t>CHẶNG 2: </a:t>
            </a:r>
          </a:p>
          <a:p>
            <a:pPr algn="ctr">
              <a:lnSpc>
                <a:spcPts val="10144"/>
              </a:lnSpc>
              <a:spcBef>
                <a:spcPct val="0"/>
              </a:spcBef>
            </a:pPr>
            <a:r>
              <a:rPr lang="en-US" sz="7245">
                <a:solidFill>
                  <a:srgbClr val="093A43"/>
                </a:solidFill>
                <a:latin typeface="#9Slide03 Bebas Neue ZSmall"/>
                <a:ea typeface="#9Slide03 Bebas Neue ZSmall"/>
                <a:cs typeface="#9Slide03 Bebas Neue ZSmall"/>
                <a:sym typeface="#9Slide03 Bebas Neue ZSmall"/>
              </a:rPr>
              <a:t>HỢP SỨC ĐI XA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66505" y="5319514"/>
            <a:ext cx="14754989" cy="3520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</a:pP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Hoàn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thành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PHT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sô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́ 2: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Đọc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phần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1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của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bản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va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̀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cho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biết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tác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gia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̉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đa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̃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nêu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lên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những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thông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tin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̀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vê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̀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Quần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thể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di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tích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Cố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đô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Huế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 Sau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đo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́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nhận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xét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vê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̀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cách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giới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thiệu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của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tác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gia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̉.</a:t>
            </a:r>
          </a:p>
          <a:p>
            <a:pPr algn="just">
              <a:lnSpc>
                <a:spcPts val="7000"/>
              </a:lnSpc>
            </a:pPr>
            <a:endParaRPr lang="en-US" sz="5000" dirty="0">
              <a:solidFill>
                <a:srgbClr val="37353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642946" y="1705855"/>
            <a:ext cx="15824761" cy="2437949"/>
            <a:chOff x="0" y="0"/>
            <a:chExt cx="4167838" cy="64209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67838" cy="642094"/>
            </a:xfrm>
            <a:custGeom>
              <a:avLst/>
              <a:gdLst/>
              <a:ahLst/>
              <a:cxnLst/>
              <a:rect l="l" t="t" r="r" b="b"/>
              <a:pathLst>
                <a:path w="4167838" h="642094">
                  <a:moveTo>
                    <a:pt x="24951" y="0"/>
                  </a:moveTo>
                  <a:lnTo>
                    <a:pt x="4142887" y="0"/>
                  </a:lnTo>
                  <a:cubicBezTo>
                    <a:pt x="4156668" y="0"/>
                    <a:pt x="4167838" y="11171"/>
                    <a:pt x="4167838" y="24951"/>
                  </a:cubicBezTo>
                  <a:lnTo>
                    <a:pt x="4167838" y="617143"/>
                  </a:lnTo>
                  <a:cubicBezTo>
                    <a:pt x="4167838" y="630923"/>
                    <a:pt x="4156668" y="642094"/>
                    <a:pt x="4142887" y="642094"/>
                  </a:cubicBezTo>
                  <a:lnTo>
                    <a:pt x="24951" y="642094"/>
                  </a:lnTo>
                  <a:cubicBezTo>
                    <a:pt x="11171" y="642094"/>
                    <a:pt x="0" y="630923"/>
                    <a:pt x="0" y="617143"/>
                  </a:cubicBezTo>
                  <a:lnTo>
                    <a:pt x="0" y="24951"/>
                  </a:lnTo>
                  <a:cubicBezTo>
                    <a:pt x="0" y="11171"/>
                    <a:pt x="11171" y="0"/>
                    <a:pt x="24951" y="0"/>
                  </a:cubicBezTo>
                  <a:close/>
                </a:path>
              </a:pathLst>
            </a:custGeom>
            <a:solidFill>
              <a:srgbClr val="FFE7D3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04775"/>
              <a:ext cx="4167838" cy="7468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58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595312"/>
            <a:ext cx="12191372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49"/>
              </a:lnSpc>
            </a:pPr>
            <a:r>
              <a:rPr lang="en-US" sz="5707" b="1" spc="285">
                <a:solidFill>
                  <a:srgbClr val="535254"/>
                </a:solidFill>
                <a:latin typeface="Fraunces Bold"/>
                <a:ea typeface="Fraunces Bold"/>
                <a:cs typeface="Fraunces Bold"/>
                <a:sym typeface="Fraunces Bold"/>
              </a:rPr>
              <a:t>I. TRI THỨC NGỮ VĂN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138118" y="1847210"/>
            <a:ext cx="14677118" cy="1979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20"/>
              </a:lnSpc>
              <a:spcBef>
                <a:spcPct val="0"/>
              </a:spcBef>
            </a:pP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HS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đọc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Tri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thức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Ngữ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Văn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về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Văn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bản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thông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tin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giới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thiệu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một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di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tích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lịch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sử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Phỏng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vấn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sau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đó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hoàn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thành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b="1" dirty="0" err="1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PHT</a:t>
            </a:r>
            <a:r>
              <a:rPr lang="en-US" sz="3800" b="1" dirty="0">
                <a:solidFill>
                  <a:srgbClr val="535254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01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để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khám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phá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tri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thức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đặc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điểm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bản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TextBox 3"/>
          <p:cNvSpPr txBox="1"/>
          <p:nvPr/>
        </p:nvSpPr>
        <p:spPr>
          <a:xfrm>
            <a:off x="765049" y="365127"/>
            <a:ext cx="6673205" cy="1041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3. Khám phá văn bản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1444681"/>
            <a:ext cx="8508534" cy="2184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3.2. Nội dung của từng phần trong văn bản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216987" y="2472356"/>
            <a:ext cx="7337603" cy="1070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841B09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a. Phần 1: Giới thiệu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527950" y="4626609"/>
            <a:ext cx="5637511" cy="4831122"/>
            <a:chOff x="0" y="0"/>
            <a:chExt cx="1484777" cy="127239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84777" cy="1272394"/>
            </a:xfrm>
            <a:custGeom>
              <a:avLst/>
              <a:gdLst/>
              <a:ahLst/>
              <a:cxnLst/>
              <a:rect l="l" t="t" r="r" b="b"/>
              <a:pathLst>
                <a:path w="1484777" h="1272394">
                  <a:moveTo>
                    <a:pt x="70038" y="0"/>
                  </a:moveTo>
                  <a:lnTo>
                    <a:pt x="1414739" y="0"/>
                  </a:lnTo>
                  <a:cubicBezTo>
                    <a:pt x="1433314" y="0"/>
                    <a:pt x="1451128" y="7379"/>
                    <a:pt x="1464263" y="20514"/>
                  </a:cubicBezTo>
                  <a:cubicBezTo>
                    <a:pt x="1477398" y="33648"/>
                    <a:pt x="1484777" y="51462"/>
                    <a:pt x="1484777" y="70038"/>
                  </a:cubicBezTo>
                  <a:lnTo>
                    <a:pt x="1484777" y="1202357"/>
                  </a:lnTo>
                  <a:cubicBezTo>
                    <a:pt x="1484777" y="1220932"/>
                    <a:pt x="1477398" y="1238746"/>
                    <a:pt x="1464263" y="1251881"/>
                  </a:cubicBezTo>
                  <a:cubicBezTo>
                    <a:pt x="1451128" y="1265015"/>
                    <a:pt x="1433314" y="1272394"/>
                    <a:pt x="1414739" y="1272394"/>
                  </a:cubicBezTo>
                  <a:lnTo>
                    <a:pt x="70038" y="1272394"/>
                  </a:lnTo>
                  <a:cubicBezTo>
                    <a:pt x="51463" y="1272394"/>
                    <a:pt x="33648" y="1265015"/>
                    <a:pt x="20514" y="1251881"/>
                  </a:cubicBezTo>
                  <a:cubicBezTo>
                    <a:pt x="7379" y="1238746"/>
                    <a:pt x="0" y="1220932"/>
                    <a:pt x="0" y="1202357"/>
                  </a:cubicBezTo>
                  <a:lnTo>
                    <a:pt x="0" y="70038"/>
                  </a:lnTo>
                  <a:cubicBezTo>
                    <a:pt x="0" y="51463"/>
                    <a:pt x="7379" y="33648"/>
                    <a:pt x="20514" y="20514"/>
                  </a:cubicBezTo>
                  <a:cubicBezTo>
                    <a:pt x="33648" y="7379"/>
                    <a:pt x="51462" y="0"/>
                    <a:pt x="70038" y="0"/>
                  </a:cubicBezTo>
                  <a:close/>
                </a:path>
              </a:pathLst>
            </a:custGeom>
            <a:solidFill>
              <a:srgbClr val="E4E2F0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1484777" cy="13200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042212" y="5955499"/>
            <a:ext cx="4608988" cy="2717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  <a:spcBef>
                <a:spcPct val="0"/>
              </a:spcBef>
            </a:pP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Cố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đô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Huế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lưu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giữ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nhiều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di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sản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hóa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vật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thể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phi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vật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thể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982398" y="4626557"/>
            <a:ext cx="7337603" cy="1041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CE9887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Thông tin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8178772" y="4626609"/>
            <a:ext cx="7440299" cy="4831122"/>
            <a:chOff x="0" y="0"/>
            <a:chExt cx="1959585" cy="127239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959585" cy="1272394"/>
            </a:xfrm>
            <a:custGeom>
              <a:avLst/>
              <a:gdLst/>
              <a:ahLst/>
              <a:cxnLst/>
              <a:rect l="l" t="t" r="r" b="b"/>
              <a:pathLst>
                <a:path w="1959585" h="1272394">
                  <a:moveTo>
                    <a:pt x="53067" y="0"/>
                  </a:moveTo>
                  <a:lnTo>
                    <a:pt x="1906517" y="0"/>
                  </a:lnTo>
                  <a:cubicBezTo>
                    <a:pt x="1920592" y="0"/>
                    <a:pt x="1934090" y="5591"/>
                    <a:pt x="1944042" y="15543"/>
                  </a:cubicBezTo>
                  <a:cubicBezTo>
                    <a:pt x="1953994" y="25495"/>
                    <a:pt x="1959585" y="38993"/>
                    <a:pt x="1959585" y="53067"/>
                  </a:cubicBezTo>
                  <a:lnTo>
                    <a:pt x="1959585" y="1219327"/>
                  </a:lnTo>
                  <a:cubicBezTo>
                    <a:pt x="1959585" y="1233401"/>
                    <a:pt x="1953994" y="1246899"/>
                    <a:pt x="1944042" y="1256851"/>
                  </a:cubicBezTo>
                  <a:cubicBezTo>
                    <a:pt x="1934090" y="1266803"/>
                    <a:pt x="1920592" y="1272394"/>
                    <a:pt x="1906517" y="1272394"/>
                  </a:cubicBezTo>
                  <a:lnTo>
                    <a:pt x="53067" y="1272394"/>
                  </a:lnTo>
                  <a:cubicBezTo>
                    <a:pt x="23759" y="1272394"/>
                    <a:pt x="0" y="1248635"/>
                    <a:pt x="0" y="1219327"/>
                  </a:cubicBezTo>
                  <a:lnTo>
                    <a:pt x="0" y="53067"/>
                  </a:lnTo>
                  <a:cubicBezTo>
                    <a:pt x="0" y="38993"/>
                    <a:pt x="5591" y="25495"/>
                    <a:pt x="15543" y="15543"/>
                  </a:cubicBezTo>
                  <a:cubicBezTo>
                    <a:pt x="25495" y="5591"/>
                    <a:pt x="38993" y="0"/>
                    <a:pt x="53067" y="0"/>
                  </a:cubicBezTo>
                  <a:close/>
                </a:path>
              </a:pathLst>
            </a:custGeom>
            <a:solidFill>
              <a:srgbClr val="FFFDEB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1959585" cy="13200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8638285" y="4664657"/>
            <a:ext cx="6521272" cy="3641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  <a:spcBef>
                <a:spcPct val="0"/>
              </a:spcBef>
            </a:pP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Đây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là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những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giá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trị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biểu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trưng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cho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trí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tuệ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tâm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hồn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dân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tộc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Việt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Nam,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thể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hiện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nền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hóa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đậm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đà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bản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sắc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764216" y="8416277"/>
            <a:ext cx="7337603" cy="1041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CE9887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Ý nghĩa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TextBox 3"/>
          <p:cNvSpPr txBox="1"/>
          <p:nvPr/>
        </p:nvSpPr>
        <p:spPr>
          <a:xfrm>
            <a:off x="765049" y="365127"/>
            <a:ext cx="6673205" cy="1041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3. Khám phá văn bản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1444681"/>
            <a:ext cx="8508534" cy="2184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3.2. Nội dung của từng phần trong văn bản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216987" y="2472356"/>
            <a:ext cx="7337603" cy="1070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841B09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a. Phần 1: Giới thiệu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527950" y="4626609"/>
            <a:ext cx="5637511" cy="4831122"/>
            <a:chOff x="0" y="0"/>
            <a:chExt cx="1484777" cy="127239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84777" cy="1272394"/>
            </a:xfrm>
            <a:custGeom>
              <a:avLst/>
              <a:gdLst/>
              <a:ahLst/>
              <a:cxnLst/>
              <a:rect l="l" t="t" r="r" b="b"/>
              <a:pathLst>
                <a:path w="1484777" h="1272394">
                  <a:moveTo>
                    <a:pt x="70038" y="0"/>
                  </a:moveTo>
                  <a:lnTo>
                    <a:pt x="1414739" y="0"/>
                  </a:lnTo>
                  <a:cubicBezTo>
                    <a:pt x="1433314" y="0"/>
                    <a:pt x="1451128" y="7379"/>
                    <a:pt x="1464263" y="20514"/>
                  </a:cubicBezTo>
                  <a:cubicBezTo>
                    <a:pt x="1477398" y="33648"/>
                    <a:pt x="1484777" y="51462"/>
                    <a:pt x="1484777" y="70038"/>
                  </a:cubicBezTo>
                  <a:lnTo>
                    <a:pt x="1484777" y="1202357"/>
                  </a:lnTo>
                  <a:cubicBezTo>
                    <a:pt x="1484777" y="1220932"/>
                    <a:pt x="1477398" y="1238746"/>
                    <a:pt x="1464263" y="1251881"/>
                  </a:cubicBezTo>
                  <a:cubicBezTo>
                    <a:pt x="1451128" y="1265015"/>
                    <a:pt x="1433314" y="1272394"/>
                    <a:pt x="1414739" y="1272394"/>
                  </a:cubicBezTo>
                  <a:lnTo>
                    <a:pt x="70038" y="1272394"/>
                  </a:lnTo>
                  <a:cubicBezTo>
                    <a:pt x="51463" y="1272394"/>
                    <a:pt x="33648" y="1265015"/>
                    <a:pt x="20514" y="1251881"/>
                  </a:cubicBezTo>
                  <a:cubicBezTo>
                    <a:pt x="7379" y="1238746"/>
                    <a:pt x="0" y="1220932"/>
                    <a:pt x="0" y="1202357"/>
                  </a:cubicBezTo>
                  <a:lnTo>
                    <a:pt x="0" y="70038"/>
                  </a:lnTo>
                  <a:cubicBezTo>
                    <a:pt x="0" y="51463"/>
                    <a:pt x="7379" y="33648"/>
                    <a:pt x="20514" y="20514"/>
                  </a:cubicBezTo>
                  <a:cubicBezTo>
                    <a:pt x="33648" y="7379"/>
                    <a:pt x="51462" y="0"/>
                    <a:pt x="70038" y="0"/>
                  </a:cubicBezTo>
                  <a:close/>
                </a:path>
              </a:pathLst>
            </a:custGeom>
            <a:solidFill>
              <a:srgbClr val="E4E2F0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1484777" cy="13200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802390" y="5955499"/>
            <a:ext cx="5088631" cy="2717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  <a:spcBef>
                <a:spcPct val="0"/>
              </a:spcBef>
            </a:pP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Huế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là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thủ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phủ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chúa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Nguyễn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triều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Tây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Sơn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nhà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Nguyễn</a:t>
            </a:r>
            <a:endParaRPr lang="en-US" sz="4299" dirty="0">
              <a:solidFill>
                <a:srgbClr val="37353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982398" y="4626557"/>
            <a:ext cx="7337603" cy="1041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CE9887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Thông tin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8178772" y="4626609"/>
            <a:ext cx="7440299" cy="4831122"/>
            <a:chOff x="0" y="0"/>
            <a:chExt cx="1959585" cy="127239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959585" cy="1272394"/>
            </a:xfrm>
            <a:custGeom>
              <a:avLst/>
              <a:gdLst/>
              <a:ahLst/>
              <a:cxnLst/>
              <a:rect l="l" t="t" r="r" b="b"/>
              <a:pathLst>
                <a:path w="1959585" h="1272394">
                  <a:moveTo>
                    <a:pt x="53067" y="0"/>
                  </a:moveTo>
                  <a:lnTo>
                    <a:pt x="1906517" y="0"/>
                  </a:lnTo>
                  <a:cubicBezTo>
                    <a:pt x="1920592" y="0"/>
                    <a:pt x="1934090" y="5591"/>
                    <a:pt x="1944042" y="15543"/>
                  </a:cubicBezTo>
                  <a:cubicBezTo>
                    <a:pt x="1953994" y="25495"/>
                    <a:pt x="1959585" y="38993"/>
                    <a:pt x="1959585" y="53067"/>
                  </a:cubicBezTo>
                  <a:lnTo>
                    <a:pt x="1959585" y="1219327"/>
                  </a:lnTo>
                  <a:cubicBezTo>
                    <a:pt x="1959585" y="1233401"/>
                    <a:pt x="1953994" y="1246899"/>
                    <a:pt x="1944042" y="1256851"/>
                  </a:cubicBezTo>
                  <a:cubicBezTo>
                    <a:pt x="1934090" y="1266803"/>
                    <a:pt x="1920592" y="1272394"/>
                    <a:pt x="1906517" y="1272394"/>
                  </a:cubicBezTo>
                  <a:lnTo>
                    <a:pt x="53067" y="1272394"/>
                  </a:lnTo>
                  <a:cubicBezTo>
                    <a:pt x="23759" y="1272394"/>
                    <a:pt x="0" y="1248635"/>
                    <a:pt x="0" y="1219327"/>
                  </a:cubicBezTo>
                  <a:lnTo>
                    <a:pt x="0" y="53067"/>
                  </a:lnTo>
                  <a:cubicBezTo>
                    <a:pt x="0" y="38993"/>
                    <a:pt x="5591" y="25495"/>
                    <a:pt x="15543" y="15543"/>
                  </a:cubicBezTo>
                  <a:cubicBezTo>
                    <a:pt x="25495" y="5591"/>
                    <a:pt x="38993" y="0"/>
                    <a:pt x="53067" y="0"/>
                  </a:cubicBezTo>
                  <a:close/>
                </a:path>
              </a:pathLst>
            </a:custGeom>
            <a:solidFill>
              <a:srgbClr val="FFFDEB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1959585" cy="13200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8638285" y="4664657"/>
            <a:ext cx="6521272" cy="3641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  <a:spcBef>
                <a:spcPct val="0"/>
              </a:spcBef>
            </a:pP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Thời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gian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từ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năm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1558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đến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1945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đã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giúp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Huế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tích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lũy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được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nhiều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giá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trị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hóa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kiến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trúc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quan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trọng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764216" y="8416277"/>
            <a:ext cx="7337603" cy="1041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CE9887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Ý nghĩa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TextBox 3"/>
          <p:cNvSpPr txBox="1"/>
          <p:nvPr/>
        </p:nvSpPr>
        <p:spPr>
          <a:xfrm>
            <a:off x="765049" y="365127"/>
            <a:ext cx="6673205" cy="1041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3. Khám phá văn bản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1444681"/>
            <a:ext cx="8508534" cy="2184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3.2. Nội dung của từng phần trong văn bản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216987" y="2472356"/>
            <a:ext cx="7337603" cy="1070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841B09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a. Phần 1: Giới thiệu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527950" y="4626609"/>
            <a:ext cx="5637511" cy="4831122"/>
            <a:chOff x="0" y="0"/>
            <a:chExt cx="1484777" cy="127239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84777" cy="1272394"/>
            </a:xfrm>
            <a:custGeom>
              <a:avLst/>
              <a:gdLst/>
              <a:ahLst/>
              <a:cxnLst/>
              <a:rect l="l" t="t" r="r" b="b"/>
              <a:pathLst>
                <a:path w="1484777" h="1272394">
                  <a:moveTo>
                    <a:pt x="70038" y="0"/>
                  </a:moveTo>
                  <a:lnTo>
                    <a:pt x="1414739" y="0"/>
                  </a:lnTo>
                  <a:cubicBezTo>
                    <a:pt x="1433314" y="0"/>
                    <a:pt x="1451128" y="7379"/>
                    <a:pt x="1464263" y="20514"/>
                  </a:cubicBezTo>
                  <a:cubicBezTo>
                    <a:pt x="1477398" y="33648"/>
                    <a:pt x="1484777" y="51462"/>
                    <a:pt x="1484777" y="70038"/>
                  </a:cubicBezTo>
                  <a:lnTo>
                    <a:pt x="1484777" y="1202357"/>
                  </a:lnTo>
                  <a:cubicBezTo>
                    <a:pt x="1484777" y="1220932"/>
                    <a:pt x="1477398" y="1238746"/>
                    <a:pt x="1464263" y="1251881"/>
                  </a:cubicBezTo>
                  <a:cubicBezTo>
                    <a:pt x="1451128" y="1265015"/>
                    <a:pt x="1433314" y="1272394"/>
                    <a:pt x="1414739" y="1272394"/>
                  </a:cubicBezTo>
                  <a:lnTo>
                    <a:pt x="70038" y="1272394"/>
                  </a:lnTo>
                  <a:cubicBezTo>
                    <a:pt x="51463" y="1272394"/>
                    <a:pt x="33648" y="1265015"/>
                    <a:pt x="20514" y="1251881"/>
                  </a:cubicBezTo>
                  <a:cubicBezTo>
                    <a:pt x="7379" y="1238746"/>
                    <a:pt x="0" y="1220932"/>
                    <a:pt x="0" y="1202357"/>
                  </a:cubicBezTo>
                  <a:lnTo>
                    <a:pt x="0" y="70038"/>
                  </a:lnTo>
                  <a:cubicBezTo>
                    <a:pt x="0" y="51463"/>
                    <a:pt x="7379" y="33648"/>
                    <a:pt x="20514" y="20514"/>
                  </a:cubicBezTo>
                  <a:cubicBezTo>
                    <a:pt x="33648" y="7379"/>
                    <a:pt x="51462" y="0"/>
                    <a:pt x="70038" y="0"/>
                  </a:cubicBezTo>
                  <a:close/>
                </a:path>
              </a:pathLst>
            </a:custGeom>
            <a:solidFill>
              <a:srgbClr val="E4E2F0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1484777" cy="13200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802390" y="5616373"/>
            <a:ext cx="5088631" cy="3641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  <a:spcBef>
                <a:spcPct val="0"/>
              </a:spcBef>
            </a:pP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Quần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thể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di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tích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Cố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đô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Huế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được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UNESCO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ghi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vào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danh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mục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Di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sản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Văn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hóa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Thế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giới</a:t>
            </a:r>
            <a:endParaRPr lang="en-US" sz="4299" dirty="0">
              <a:solidFill>
                <a:srgbClr val="37353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982398" y="4626557"/>
            <a:ext cx="7337603" cy="1041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CE9887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Thông tin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8178772" y="4626609"/>
            <a:ext cx="7440299" cy="4831122"/>
            <a:chOff x="0" y="0"/>
            <a:chExt cx="1959585" cy="127239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959585" cy="1272394"/>
            </a:xfrm>
            <a:custGeom>
              <a:avLst/>
              <a:gdLst/>
              <a:ahLst/>
              <a:cxnLst/>
              <a:rect l="l" t="t" r="r" b="b"/>
              <a:pathLst>
                <a:path w="1959585" h="1272394">
                  <a:moveTo>
                    <a:pt x="53067" y="0"/>
                  </a:moveTo>
                  <a:lnTo>
                    <a:pt x="1906517" y="0"/>
                  </a:lnTo>
                  <a:cubicBezTo>
                    <a:pt x="1920592" y="0"/>
                    <a:pt x="1934090" y="5591"/>
                    <a:pt x="1944042" y="15543"/>
                  </a:cubicBezTo>
                  <a:cubicBezTo>
                    <a:pt x="1953994" y="25495"/>
                    <a:pt x="1959585" y="38993"/>
                    <a:pt x="1959585" y="53067"/>
                  </a:cubicBezTo>
                  <a:lnTo>
                    <a:pt x="1959585" y="1219327"/>
                  </a:lnTo>
                  <a:cubicBezTo>
                    <a:pt x="1959585" y="1233401"/>
                    <a:pt x="1953994" y="1246899"/>
                    <a:pt x="1944042" y="1256851"/>
                  </a:cubicBezTo>
                  <a:cubicBezTo>
                    <a:pt x="1934090" y="1266803"/>
                    <a:pt x="1920592" y="1272394"/>
                    <a:pt x="1906517" y="1272394"/>
                  </a:cubicBezTo>
                  <a:lnTo>
                    <a:pt x="53067" y="1272394"/>
                  </a:lnTo>
                  <a:cubicBezTo>
                    <a:pt x="23759" y="1272394"/>
                    <a:pt x="0" y="1248635"/>
                    <a:pt x="0" y="1219327"/>
                  </a:cubicBezTo>
                  <a:lnTo>
                    <a:pt x="0" y="53067"/>
                  </a:lnTo>
                  <a:cubicBezTo>
                    <a:pt x="0" y="38993"/>
                    <a:pt x="5591" y="25495"/>
                    <a:pt x="15543" y="15543"/>
                  </a:cubicBezTo>
                  <a:cubicBezTo>
                    <a:pt x="25495" y="5591"/>
                    <a:pt x="38993" y="0"/>
                    <a:pt x="53067" y="0"/>
                  </a:cubicBezTo>
                  <a:close/>
                </a:path>
              </a:pathLst>
            </a:custGeom>
            <a:solidFill>
              <a:srgbClr val="FFFDEB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1959585" cy="13200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8638285" y="5056797"/>
            <a:ext cx="6521272" cy="2717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  <a:spcBef>
                <a:spcPct val="0"/>
              </a:spcBef>
            </a:pP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Điều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này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khẳng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định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tầm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quan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trọng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Huế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trong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bối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cảnh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hóa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quốc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tế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950397" y="8042343"/>
            <a:ext cx="7337603" cy="1041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CE9887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Ý nghĩa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7785632" y="0"/>
            <a:ext cx="11059266" cy="9487320"/>
          </a:xfrm>
          <a:custGeom>
            <a:avLst/>
            <a:gdLst/>
            <a:ahLst/>
            <a:cxnLst/>
            <a:rect l="l" t="t" r="r" b="b"/>
            <a:pathLst>
              <a:path w="11059266" h="9487320">
                <a:moveTo>
                  <a:pt x="0" y="0"/>
                </a:moveTo>
                <a:lnTo>
                  <a:pt x="11059266" y="0"/>
                </a:lnTo>
                <a:lnTo>
                  <a:pt x="11059266" y="9487320"/>
                </a:lnTo>
                <a:lnTo>
                  <a:pt x="0" y="94873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TextBox 4"/>
          <p:cNvSpPr txBox="1"/>
          <p:nvPr/>
        </p:nvSpPr>
        <p:spPr>
          <a:xfrm>
            <a:off x="765049" y="365127"/>
            <a:ext cx="6673205" cy="1041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3. Khám phá văn bản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1444681"/>
            <a:ext cx="7337603" cy="2184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3.2. Nội dung của từng phần trong văn bản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78093" y="3667285"/>
            <a:ext cx="7337603" cy="1070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841B09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a. Phần 1: Giới thiệu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526536" y="5357957"/>
            <a:ext cx="6534951" cy="3665000"/>
            <a:chOff x="0" y="0"/>
            <a:chExt cx="1721139" cy="96526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21139" cy="965267"/>
            </a:xfrm>
            <a:custGeom>
              <a:avLst/>
              <a:gdLst/>
              <a:ahLst/>
              <a:cxnLst/>
              <a:rect l="l" t="t" r="r" b="b"/>
              <a:pathLst>
                <a:path w="1721139" h="965267">
                  <a:moveTo>
                    <a:pt x="60419" y="0"/>
                  </a:moveTo>
                  <a:lnTo>
                    <a:pt x="1660720" y="0"/>
                  </a:lnTo>
                  <a:cubicBezTo>
                    <a:pt x="1694089" y="0"/>
                    <a:pt x="1721139" y="27051"/>
                    <a:pt x="1721139" y="60419"/>
                  </a:cubicBezTo>
                  <a:lnTo>
                    <a:pt x="1721139" y="904848"/>
                  </a:lnTo>
                  <a:cubicBezTo>
                    <a:pt x="1721139" y="920872"/>
                    <a:pt x="1714774" y="936240"/>
                    <a:pt x="1703443" y="947571"/>
                  </a:cubicBezTo>
                  <a:cubicBezTo>
                    <a:pt x="1692112" y="958902"/>
                    <a:pt x="1676744" y="965267"/>
                    <a:pt x="1660720" y="965267"/>
                  </a:cubicBezTo>
                  <a:lnTo>
                    <a:pt x="60419" y="965267"/>
                  </a:lnTo>
                  <a:cubicBezTo>
                    <a:pt x="27051" y="965267"/>
                    <a:pt x="0" y="938217"/>
                    <a:pt x="0" y="904848"/>
                  </a:cubicBezTo>
                  <a:lnTo>
                    <a:pt x="0" y="60419"/>
                  </a:lnTo>
                  <a:cubicBezTo>
                    <a:pt x="0" y="44395"/>
                    <a:pt x="6366" y="29027"/>
                    <a:pt x="17696" y="17696"/>
                  </a:cubicBezTo>
                  <a:cubicBezTo>
                    <a:pt x="29027" y="6366"/>
                    <a:pt x="44395" y="0"/>
                    <a:pt x="60419" y="0"/>
                  </a:cubicBezTo>
                  <a:close/>
                </a:path>
              </a:pathLst>
            </a:custGeom>
            <a:solidFill>
              <a:srgbClr val="E7AC4F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1721139" cy="10128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802390" y="5259956"/>
            <a:ext cx="5983242" cy="3641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  <a:spcBef>
                <a:spcPct val="0"/>
              </a:spcBef>
            </a:pPr>
            <a:r>
              <a:rPr lang="en-US" sz="4299" b="1" dirty="0" err="1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Nhận</a:t>
            </a:r>
            <a:r>
              <a:rPr lang="en-US" sz="4299" b="1" dirty="0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xét</a:t>
            </a:r>
            <a:r>
              <a:rPr lang="en-US" sz="4299" b="1" dirty="0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:</a:t>
            </a:r>
            <a:r>
              <a:rPr lang="en-US" sz="4299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Cách</a:t>
            </a:r>
            <a:r>
              <a:rPr lang="en-US" sz="4299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giới</a:t>
            </a:r>
            <a:r>
              <a:rPr lang="en-US" sz="4299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thiệu</a:t>
            </a:r>
            <a:r>
              <a:rPr lang="en-US" sz="4299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cụ</a:t>
            </a:r>
            <a:r>
              <a:rPr lang="en-US" sz="4299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thể</a:t>
            </a:r>
            <a:r>
              <a:rPr lang="en-US" sz="4299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299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ngắn</a:t>
            </a:r>
            <a:r>
              <a:rPr lang="en-US" sz="4299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gọn</a:t>
            </a:r>
            <a:r>
              <a:rPr lang="en-US" sz="4299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299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lôi</a:t>
            </a:r>
            <a:r>
              <a:rPr lang="en-US" sz="4299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cuốn</a:t>
            </a:r>
            <a:r>
              <a:rPr lang="en-US" sz="4299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299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tạo</a:t>
            </a:r>
            <a:r>
              <a:rPr lang="en-US" sz="4299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ấn</a:t>
            </a:r>
            <a:r>
              <a:rPr lang="en-US" sz="4299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tượng</a:t>
            </a:r>
            <a:r>
              <a:rPr lang="en-US" sz="4299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mạnh</a:t>
            </a:r>
            <a:r>
              <a:rPr lang="en-US" sz="4299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mẽ</a:t>
            </a:r>
            <a:r>
              <a:rPr lang="en-US" sz="4299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cho</a:t>
            </a:r>
            <a:r>
              <a:rPr lang="en-US" sz="4299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người</a:t>
            </a:r>
            <a:r>
              <a:rPr lang="en-US" sz="4299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đọc</a:t>
            </a:r>
            <a:r>
              <a:rPr lang="en-US" sz="4299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về</a:t>
            </a:r>
            <a:r>
              <a:rPr lang="en-US" sz="4299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Cố</a:t>
            </a:r>
            <a:r>
              <a:rPr lang="en-US" sz="4299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đô</a:t>
            </a:r>
            <a:r>
              <a:rPr lang="en-US" sz="4299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Huế</a:t>
            </a:r>
            <a:r>
              <a:rPr lang="en-US" sz="4299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888" b="-8888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3" name="Group 3"/>
          <p:cNvGrpSpPr/>
          <p:nvPr/>
        </p:nvGrpSpPr>
        <p:grpSpPr>
          <a:xfrm>
            <a:off x="935611" y="2689119"/>
            <a:ext cx="16096585" cy="6968880"/>
            <a:chOff x="0" y="0"/>
            <a:chExt cx="4239430" cy="18354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39430" cy="1835425"/>
            </a:xfrm>
            <a:custGeom>
              <a:avLst/>
              <a:gdLst/>
              <a:ahLst/>
              <a:cxnLst/>
              <a:rect l="l" t="t" r="r" b="b"/>
              <a:pathLst>
                <a:path w="4239430" h="1835425">
                  <a:moveTo>
                    <a:pt x="24529" y="0"/>
                  </a:moveTo>
                  <a:lnTo>
                    <a:pt x="4214900" y="0"/>
                  </a:lnTo>
                  <a:cubicBezTo>
                    <a:pt x="4221406" y="0"/>
                    <a:pt x="4227645" y="2584"/>
                    <a:pt x="4232245" y="7184"/>
                  </a:cubicBezTo>
                  <a:cubicBezTo>
                    <a:pt x="4236845" y="11785"/>
                    <a:pt x="4239430" y="18024"/>
                    <a:pt x="4239430" y="24529"/>
                  </a:cubicBezTo>
                  <a:lnTo>
                    <a:pt x="4239430" y="1810896"/>
                  </a:lnTo>
                  <a:cubicBezTo>
                    <a:pt x="4239430" y="1817401"/>
                    <a:pt x="4236845" y="1823641"/>
                    <a:pt x="4232245" y="1828241"/>
                  </a:cubicBezTo>
                  <a:cubicBezTo>
                    <a:pt x="4227645" y="1832841"/>
                    <a:pt x="4221406" y="1835425"/>
                    <a:pt x="4214900" y="1835425"/>
                  </a:cubicBezTo>
                  <a:lnTo>
                    <a:pt x="24529" y="1835425"/>
                  </a:lnTo>
                  <a:cubicBezTo>
                    <a:pt x="18024" y="1835425"/>
                    <a:pt x="11785" y="1832841"/>
                    <a:pt x="7184" y="1828241"/>
                  </a:cubicBezTo>
                  <a:cubicBezTo>
                    <a:pt x="2584" y="1823641"/>
                    <a:pt x="0" y="1817401"/>
                    <a:pt x="0" y="1810896"/>
                  </a:cubicBezTo>
                  <a:lnTo>
                    <a:pt x="0" y="24529"/>
                  </a:lnTo>
                  <a:cubicBezTo>
                    <a:pt x="0" y="18024"/>
                    <a:pt x="2584" y="11785"/>
                    <a:pt x="7184" y="7184"/>
                  </a:cubicBezTo>
                  <a:cubicBezTo>
                    <a:pt x="11785" y="2584"/>
                    <a:pt x="18024" y="0"/>
                    <a:pt x="24529" y="0"/>
                  </a:cubicBezTo>
                  <a:close/>
                </a:path>
              </a:pathLst>
            </a:custGeom>
            <a:solidFill>
              <a:srgbClr val="E8FFFB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239430" cy="18830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114610" y="2888797"/>
            <a:ext cx="7738587" cy="1735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38"/>
              </a:lnSpc>
            </a:pPr>
            <a:r>
              <a:rPr lang="en-US" sz="4955" b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NHÓM 3,4 </a:t>
            </a:r>
          </a:p>
          <a:p>
            <a:pPr algn="ctr">
              <a:lnSpc>
                <a:spcPts val="6938"/>
              </a:lnSpc>
            </a:pPr>
            <a:r>
              <a:rPr lang="en-US" sz="4955" b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Tìm hiểu phần 2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601445" y="159045"/>
            <a:ext cx="10764916" cy="2530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44"/>
              </a:lnSpc>
            </a:pPr>
            <a:r>
              <a:rPr lang="en-US" sz="7245">
                <a:solidFill>
                  <a:srgbClr val="093A43"/>
                </a:solidFill>
                <a:latin typeface="#9Slide03 Bebas Neue ZSmall"/>
                <a:ea typeface="#9Slide03 Bebas Neue ZSmall"/>
                <a:cs typeface="#9Slide03 Bebas Neue ZSmall"/>
                <a:sym typeface="#9Slide03 Bebas Neue ZSmall"/>
              </a:rPr>
              <a:t>CHẶNG 2: </a:t>
            </a:r>
          </a:p>
          <a:p>
            <a:pPr algn="ctr">
              <a:lnSpc>
                <a:spcPts val="10144"/>
              </a:lnSpc>
              <a:spcBef>
                <a:spcPct val="0"/>
              </a:spcBef>
            </a:pPr>
            <a:r>
              <a:rPr lang="en-US" sz="7245">
                <a:solidFill>
                  <a:srgbClr val="093A43"/>
                </a:solidFill>
                <a:latin typeface="#9Slide03 Bebas Neue ZSmall"/>
                <a:ea typeface="#9Slide03 Bebas Neue ZSmall"/>
                <a:cs typeface="#9Slide03 Bebas Neue ZSmall"/>
                <a:sym typeface="#9Slide03 Bebas Neue ZSmall"/>
              </a:rPr>
              <a:t>HỢP SỨC ĐI XA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896770" y="4824188"/>
            <a:ext cx="14174267" cy="5292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</a:pP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-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Khái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quát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những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thông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tin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vê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̀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kiến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trúc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Quần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thể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di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tích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Cố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đô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Huế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được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tác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gia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̉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trình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bày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trong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phần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2.</a:t>
            </a:r>
          </a:p>
          <a:p>
            <a:pPr algn="just">
              <a:lnSpc>
                <a:spcPts val="7000"/>
              </a:lnSpc>
            </a:pP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-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Người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viết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đa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̃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trình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bày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thông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tin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trong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phần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2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theo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cách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nào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?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Cách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trình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bày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đo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́ có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vai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tro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̀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như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thê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́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nào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đối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với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việc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thực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hiện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mục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đích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của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5000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bản</a:t>
            </a:r>
            <a:r>
              <a:rPr lang="en-US" sz="5000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?</a:t>
            </a:r>
          </a:p>
          <a:p>
            <a:pPr algn="just">
              <a:lnSpc>
                <a:spcPts val="7000"/>
              </a:lnSpc>
            </a:pPr>
            <a:endParaRPr lang="en-US" sz="5000" dirty="0">
              <a:solidFill>
                <a:srgbClr val="37353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TextBox 3"/>
          <p:cNvSpPr txBox="1"/>
          <p:nvPr/>
        </p:nvSpPr>
        <p:spPr>
          <a:xfrm>
            <a:off x="765049" y="365127"/>
            <a:ext cx="6673205" cy="1041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3. Khám phá văn bản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1797106"/>
            <a:ext cx="7337603" cy="1379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99"/>
              </a:lnSpc>
            </a:pPr>
            <a:r>
              <a:rPr lang="en-US" sz="5199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3.2. Nội dung của từng phần trong văn bản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78093" y="3667285"/>
            <a:ext cx="7337603" cy="1070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841B09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b. Phần 2: Kiến trúc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651180" y="5061165"/>
            <a:ext cx="16057786" cy="3291066"/>
            <a:chOff x="0" y="0"/>
            <a:chExt cx="4229211" cy="86678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229211" cy="866783"/>
            </a:xfrm>
            <a:custGeom>
              <a:avLst/>
              <a:gdLst/>
              <a:ahLst/>
              <a:cxnLst/>
              <a:rect l="l" t="t" r="r" b="b"/>
              <a:pathLst>
                <a:path w="4229211" h="866783">
                  <a:moveTo>
                    <a:pt x="24589" y="0"/>
                  </a:moveTo>
                  <a:lnTo>
                    <a:pt x="4204623" y="0"/>
                  </a:lnTo>
                  <a:cubicBezTo>
                    <a:pt x="4218203" y="0"/>
                    <a:pt x="4229211" y="11009"/>
                    <a:pt x="4229211" y="24589"/>
                  </a:cubicBezTo>
                  <a:lnTo>
                    <a:pt x="4229211" y="842194"/>
                  </a:lnTo>
                  <a:cubicBezTo>
                    <a:pt x="4229211" y="848716"/>
                    <a:pt x="4226621" y="854970"/>
                    <a:pt x="4222009" y="859581"/>
                  </a:cubicBezTo>
                  <a:cubicBezTo>
                    <a:pt x="4217398" y="864192"/>
                    <a:pt x="4211144" y="866783"/>
                    <a:pt x="4204623" y="866783"/>
                  </a:cubicBezTo>
                  <a:lnTo>
                    <a:pt x="24589" y="866783"/>
                  </a:lnTo>
                  <a:cubicBezTo>
                    <a:pt x="18067" y="866783"/>
                    <a:pt x="11813" y="864192"/>
                    <a:pt x="7202" y="859581"/>
                  </a:cubicBezTo>
                  <a:cubicBezTo>
                    <a:pt x="2591" y="854970"/>
                    <a:pt x="0" y="848716"/>
                    <a:pt x="0" y="842194"/>
                  </a:cubicBezTo>
                  <a:lnTo>
                    <a:pt x="0" y="24589"/>
                  </a:lnTo>
                  <a:cubicBezTo>
                    <a:pt x="0" y="18067"/>
                    <a:pt x="2591" y="11813"/>
                    <a:pt x="7202" y="7202"/>
                  </a:cubicBezTo>
                  <a:cubicBezTo>
                    <a:pt x="11813" y="2591"/>
                    <a:pt x="18067" y="0"/>
                    <a:pt x="24589" y="0"/>
                  </a:cubicBezTo>
                  <a:close/>
                </a:path>
              </a:pathLst>
            </a:custGeom>
            <a:solidFill>
              <a:srgbClr val="FFFDEB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4229211" cy="9144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961252" y="5138882"/>
            <a:ext cx="14963994" cy="3641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</a:pP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Cố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đô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Huế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có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nhiều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di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tích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nổi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bật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: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Kinh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thành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Hoàng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thành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Tử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Cấm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thành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hệ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thống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lăng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tẩm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cung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An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Định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điện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Hòn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Chén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Văn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miếu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Võ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Miếu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Hải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Vân Quan, v.v.</a:t>
            </a:r>
          </a:p>
          <a:p>
            <a:pPr algn="just">
              <a:lnSpc>
                <a:spcPts val="7309"/>
              </a:lnSpc>
              <a:spcBef>
                <a:spcPct val="0"/>
              </a:spcBef>
            </a:pPr>
            <a:endParaRPr lang="en-US" sz="4299" dirty="0">
              <a:solidFill>
                <a:srgbClr val="37353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TextBox 3"/>
          <p:cNvSpPr txBox="1"/>
          <p:nvPr/>
        </p:nvSpPr>
        <p:spPr>
          <a:xfrm>
            <a:off x="765049" y="365127"/>
            <a:ext cx="6673205" cy="1041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3. Khám phá văn bản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1797106"/>
            <a:ext cx="7337603" cy="1379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99"/>
              </a:lnSpc>
            </a:pPr>
            <a:r>
              <a:rPr lang="en-US" sz="5199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3.2. Nội dung của từng phần trong văn bản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78093" y="3667285"/>
            <a:ext cx="7337603" cy="1070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841B09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b. Phần 2: Kiến trúc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651180" y="5061165"/>
            <a:ext cx="16057786" cy="3291066"/>
            <a:chOff x="0" y="0"/>
            <a:chExt cx="4229211" cy="86678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229211" cy="866783"/>
            </a:xfrm>
            <a:custGeom>
              <a:avLst/>
              <a:gdLst/>
              <a:ahLst/>
              <a:cxnLst/>
              <a:rect l="l" t="t" r="r" b="b"/>
              <a:pathLst>
                <a:path w="4229211" h="866783">
                  <a:moveTo>
                    <a:pt x="24589" y="0"/>
                  </a:moveTo>
                  <a:lnTo>
                    <a:pt x="4204623" y="0"/>
                  </a:lnTo>
                  <a:cubicBezTo>
                    <a:pt x="4218203" y="0"/>
                    <a:pt x="4229211" y="11009"/>
                    <a:pt x="4229211" y="24589"/>
                  </a:cubicBezTo>
                  <a:lnTo>
                    <a:pt x="4229211" y="842194"/>
                  </a:lnTo>
                  <a:cubicBezTo>
                    <a:pt x="4229211" y="848716"/>
                    <a:pt x="4226621" y="854970"/>
                    <a:pt x="4222009" y="859581"/>
                  </a:cubicBezTo>
                  <a:cubicBezTo>
                    <a:pt x="4217398" y="864192"/>
                    <a:pt x="4211144" y="866783"/>
                    <a:pt x="4204623" y="866783"/>
                  </a:cubicBezTo>
                  <a:lnTo>
                    <a:pt x="24589" y="866783"/>
                  </a:lnTo>
                  <a:cubicBezTo>
                    <a:pt x="18067" y="866783"/>
                    <a:pt x="11813" y="864192"/>
                    <a:pt x="7202" y="859581"/>
                  </a:cubicBezTo>
                  <a:cubicBezTo>
                    <a:pt x="2591" y="854970"/>
                    <a:pt x="0" y="848716"/>
                    <a:pt x="0" y="842194"/>
                  </a:cubicBezTo>
                  <a:lnTo>
                    <a:pt x="0" y="24589"/>
                  </a:lnTo>
                  <a:cubicBezTo>
                    <a:pt x="0" y="18067"/>
                    <a:pt x="2591" y="11813"/>
                    <a:pt x="7202" y="7202"/>
                  </a:cubicBezTo>
                  <a:cubicBezTo>
                    <a:pt x="11813" y="2591"/>
                    <a:pt x="18067" y="0"/>
                    <a:pt x="24589" y="0"/>
                  </a:cubicBezTo>
                  <a:close/>
                </a:path>
              </a:pathLst>
            </a:custGeom>
            <a:solidFill>
              <a:srgbClr val="FFFDEB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4229211" cy="9144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198076" y="5537744"/>
            <a:ext cx="14963994" cy="1793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  <a:spcBef>
                <a:spcPct val="0"/>
              </a:spcBef>
            </a:pP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Kinh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thành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Huế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xây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dựng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từ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1805,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hoàn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thành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năm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1832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gồm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tòa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thành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lồng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vào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nhau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với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10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cửa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chính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hệ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thống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hào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nước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4" name="Group 4"/>
          <p:cNvGrpSpPr/>
          <p:nvPr/>
        </p:nvGrpSpPr>
        <p:grpSpPr>
          <a:xfrm>
            <a:off x="1028700" y="524107"/>
            <a:ext cx="16057786" cy="9373715"/>
            <a:chOff x="0" y="0"/>
            <a:chExt cx="4229211" cy="246879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29211" cy="2468797"/>
            </a:xfrm>
            <a:custGeom>
              <a:avLst/>
              <a:gdLst/>
              <a:ahLst/>
              <a:cxnLst/>
              <a:rect l="l" t="t" r="r" b="b"/>
              <a:pathLst>
                <a:path w="4229211" h="2468797">
                  <a:moveTo>
                    <a:pt x="24589" y="0"/>
                  </a:moveTo>
                  <a:lnTo>
                    <a:pt x="4204623" y="0"/>
                  </a:lnTo>
                  <a:cubicBezTo>
                    <a:pt x="4218203" y="0"/>
                    <a:pt x="4229211" y="11009"/>
                    <a:pt x="4229211" y="24589"/>
                  </a:cubicBezTo>
                  <a:lnTo>
                    <a:pt x="4229211" y="2444209"/>
                  </a:lnTo>
                  <a:cubicBezTo>
                    <a:pt x="4229211" y="2450730"/>
                    <a:pt x="4226621" y="2456984"/>
                    <a:pt x="4222009" y="2461595"/>
                  </a:cubicBezTo>
                  <a:cubicBezTo>
                    <a:pt x="4217398" y="2466207"/>
                    <a:pt x="4211144" y="2468797"/>
                    <a:pt x="4204623" y="2468797"/>
                  </a:cubicBezTo>
                  <a:lnTo>
                    <a:pt x="24589" y="2468797"/>
                  </a:lnTo>
                  <a:cubicBezTo>
                    <a:pt x="18067" y="2468797"/>
                    <a:pt x="11813" y="2466207"/>
                    <a:pt x="7202" y="2461595"/>
                  </a:cubicBezTo>
                  <a:cubicBezTo>
                    <a:pt x="2591" y="2456984"/>
                    <a:pt x="0" y="2450730"/>
                    <a:pt x="0" y="2444209"/>
                  </a:cubicBezTo>
                  <a:lnTo>
                    <a:pt x="0" y="24589"/>
                  </a:lnTo>
                  <a:cubicBezTo>
                    <a:pt x="0" y="18067"/>
                    <a:pt x="2591" y="11813"/>
                    <a:pt x="7202" y="7202"/>
                  </a:cubicBezTo>
                  <a:cubicBezTo>
                    <a:pt x="11813" y="2591"/>
                    <a:pt x="18067" y="0"/>
                    <a:pt x="24589" y="0"/>
                  </a:cubicBezTo>
                  <a:close/>
                </a:path>
              </a:pathLst>
            </a:custGeom>
            <a:solidFill>
              <a:srgbClr val="FFFDEB">
                <a:alpha val="69804"/>
              </a:srgbClr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4229211" cy="25164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575596" y="502646"/>
            <a:ext cx="14963994" cy="10109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</a:pP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Đại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nội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gồm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nhiều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khu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vực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:</a:t>
            </a:r>
          </a:p>
          <a:p>
            <a:pPr marL="928358" lvl="1" indent="-464179" algn="just">
              <a:lnSpc>
                <a:spcPts val="7309"/>
              </a:lnSpc>
              <a:buFont typeface="Arial"/>
              <a:buChar char="•"/>
            </a:pP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Khu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phòng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vệ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với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hồ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Kim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Thủy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hệ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thống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tường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bao.</a:t>
            </a:r>
          </a:p>
          <a:p>
            <a:pPr marL="928358" lvl="1" indent="-464179" algn="just">
              <a:lnSpc>
                <a:spcPts val="7309"/>
              </a:lnSpc>
              <a:buFont typeface="Arial"/>
              <a:buChar char="•"/>
            </a:pP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Khu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lễ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nghi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như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Ngọ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Môn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điện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Thái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Hòa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(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xây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dựng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năm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1805).</a:t>
            </a:r>
          </a:p>
          <a:p>
            <a:pPr marL="928358" lvl="1" indent="-464179" algn="just">
              <a:lnSpc>
                <a:spcPts val="7309"/>
              </a:lnSpc>
              <a:buFont typeface="Arial"/>
              <a:buChar char="•"/>
            </a:pP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Miếu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thờ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vua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chúa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Nguyễn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: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Triệu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miếu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Thái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miếu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Thế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miếu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  <a:p>
            <a:pPr marL="928358" lvl="1" indent="-464179" algn="just">
              <a:lnSpc>
                <a:spcPts val="7309"/>
              </a:lnSpc>
              <a:buFont typeface="Arial"/>
              <a:buChar char="•"/>
            </a:pP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Cung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Diên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Thọ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Trường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Sanh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dành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cho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Hoàng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thái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hậu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  <a:p>
            <a:pPr marL="928358" lvl="1" indent="-464179" algn="just">
              <a:lnSpc>
                <a:spcPts val="7309"/>
              </a:lnSpc>
              <a:buFont typeface="Arial"/>
              <a:buChar char="•"/>
            </a:pP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Khu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vực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phủ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Nội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vụ</a:t>
            </a:r>
            <a:endParaRPr lang="en-US" sz="4299" dirty="0">
              <a:solidFill>
                <a:srgbClr val="37353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928358" lvl="1" indent="-464179" algn="just">
              <a:lnSpc>
                <a:spcPts val="7309"/>
              </a:lnSpc>
              <a:buFont typeface="Arial"/>
              <a:buChar char="•"/>
            </a:pP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Khu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vực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vườn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Cơ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Hạ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điện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Khâm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Văn</a:t>
            </a:r>
          </a:p>
          <a:p>
            <a:pPr marL="928358" lvl="1" indent="-464179" algn="just">
              <a:lnSpc>
                <a:spcPts val="7309"/>
              </a:lnSpc>
              <a:buFont typeface="Arial"/>
              <a:buChar char="•"/>
            </a:pP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Khu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Tử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Cấm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Thành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dành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riêng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cho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vua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hoàng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  <a:p>
            <a:pPr marL="928358" lvl="1" indent="-464179" algn="just">
              <a:lnSpc>
                <a:spcPts val="7309"/>
              </a:lnSpc>
              <a:buFont typeface="Arial"/>
              <a:buChar char="•"/>
            </a:pP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Ngọ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Môn </a:t>
            </a:r>
          </a:p>
          <a:p>
            <a:pPr marL="928358" lvl="1" indent="-464179" algn="just">
              <a:lnSpc>
                <a:spcPts val="7309"/>
              </a:lnSpc>
              <a:buFont typeface="Arial"/>
              <a:buChar char="•"/>
            </a:pP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Điện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Thái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Hoà</a:t>
            </a:r>
            <a:endParaRPr lang="en-US" sz="4299" dirty="0">
              <a:solidFill>
                <a:srgbClr val="37353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algn="just">
              <a:lnSpc>
                <a:spcPts val="7309"/>
              </a:lnSpc>
              <a:spcBef>
                <a:spcPct val="0"/>
              </a:spcBef>
            </a:pPr>
            <a:endParaRPr lang="en-US" sz="4299" dirty="0">
              <a:solidFill>
                <a:srgbClr val="37353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3" name="Group 3"/>
          <p:cNvGrpSpPr/>
          <p:nvPr/>
        </p:nvGrpSpPr>
        <p:grpSpPr>
          <a:xfrm>
            <a:off x="884306" y="4583805"/>
            <a:ext cx="15958070" cy="5441141"/>
            <a:chOff x="0" y="0"/>
            <a:chExt cx="4202949" cy="143305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02948" cy="1433058"/>
            </a:xfrm>
            <a:custGeom>
              <a:avLst/>
              <a:gdLst/>
              <a:ahLst/>
              <a:cxnLst/>
              <a:rect l="l" t="t" r="r" b="b"/>
              <a:pathLst>
                <a:path w="4202948" h="1433058">
                  <a:moveTo>
                    <a:pt x="24742" y="0"/>
                  </a:moveTo>
                  <a:lnTo>
                    <a:pt x="4178206" y="0"/>
                  </a:lnTo>
                  <a:cubicBezTo>
                    <a:pt x="4184768" y="0"/>
                    <a:pt x="4191062" y="2607"/>
                    <a:pt x="4195702" y="7247"/>
                  </a:cubicBezTo>
                  <a:cubicBezTo>
                    <a:pt x="4200342" y="11887"/>
                    <a:pt x="4202948" y="18180"/>
                    <a:pt x="4202948" y="24742"/>
                  </a:cubicBezTo>
                  <a:lnTo>
                    <a:pt x="4202948" y="1408316"/>
                  </a:lnTo>
                  <a:cubicBezTo>
                    <a:pt x="4202948" y="1421980"/>
                    <a:pt x="4191871" y="1433058"/>
                    <a:pt x="4178206" y="1433058"/>
                  </a:cubicBezTo>
                  <a:lnTo>
                    <a:pt x="24742" y="1433058"/>
                  </a:lnTo>
                  <a:cubicBezTo>
                    <a:pt x="18180" y="1433058"/>
                    <a:pt x="11887" y="1430451"/>
                    <a:pt x="7247" y="1425811"/>
                  </a:cubicBezTo>
                  <a:cubicBezTo>
                    <a:pt x="2607" y="1421171"/>
                    <a:pt x="0" y="1414878"/>
                    <a:pt x="0" y="1408316"/>
                  </a:cubicBezTo>
                  <a:lnTo>
                    <a:pt x="0" y="24742"/>
                  </a:lnTo>
                  <a:cubicBezTo>
                    <a:pt x="0" y="11077"/>
                    <a:pt x="11077" y="0"/>
                    <a:pt x="24742" y="0"/>
                  </a:cubicBezTo>
                  <a:close/>
                </a:path>
              </a:pathLst>
            </a:custGeom>
            <a:solidFill>
              <a:srgbClr val="FFFDEB">
                <a:alpha val="69804"/>
              </a:srgbClr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202949" cy="14806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525738" y="4421325"/>
            <a:ext cx="14963994" cy="5489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</a:pP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-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Lăng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tẩm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vua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Nguyễn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</a:p>
          <a:p>
            <a:pPr marL="928358" lvl="1" indent="-464179" algn="just">
              <a:lnSpc>
                <a:spcPts val="7309"/>
              </a:lnSpc>
              <a:buFont typeface="Arial"/>
              <a:buChar char="•"/>
            </a:pP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Lăng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Minh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Mệnh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</a:p>
          <a:p>
            <a:pPr marL="928358" lvl="1" indent="-464179" algn="just">
              <a:lnSpc>
                <a:spcPts val="7309"/>
              </a:lnSpc>
              <a:buFont typeface="Arial"/>
              <a:buChar char="•"/>
            </a:pP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Lăng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Tự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Đức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</a:p>
          <a:p>
            <a:pPr algn="just">
              <a:lnSpc>
                <a:spcPts val="7309"/>
              </a:lnSpc>
            </a:pP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-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Đàn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Nam Giao </a:t>
            </a:r>
          </a:p>
          <a:p>
            <a:pPr algn="just">
              <a:lnSpc>
                <a:spcPts val="7309"/>
              </a:lnSpc>
            </a:pP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- Văn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Miếu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</a:p>
          <a:p>
            <a:pPr algn="just">
              <a:lnSpc>
                <a:spcPts val="7309"/>
              </a:lnSpc>
              <a:spcBef>
                <a:spcPct val="0"/>
              </a:spcBef>
            </a:pP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-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Hổ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Quyền</a:t>
            </a:r>
            <a:endParaRPr lang="en-US" sz="4299" dirty="0">
              <a:solidFill>
                <a:srgbClr val="37353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65049" y="365127"/>
            <a:ext cx="6673205" cy="1041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3. Khám phá văn bản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84306" y="1720351"/>
            <a:ext cx="7337603" cy="1379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99"/>
              </a:lnSpc>
            </a:pPr>
            <a:r>
              <a:rPr lang="en-US" sz="5199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3.2. Nội dung của từng phần trong văn bản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25738" y="3307856"/>
            <a:ext cx="7337603" cy="1070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841B09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b. Phần 2: Kiến trúc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3" name="Group 3"/>
          <p:cNvGrpSpPr/>
          <p:nvPr/>
        </p:nvGrpSpPr>
        <p:grpSpPr>
          <a:xfrm>
            <a:off x="884306" y="4583805"/>
            <a:ext cx="15958070" cy="5441141"/>
            <a:chOff x="0" y="0"/>
            <a:chExt cx="4202949" cy="143305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02948" cy="1433058"/>
            </a:xfrm>
            <a:custGeom>
              <a:avLst/>
              <a:gdLst/>
              <a:ahLst/>
              <a:cxnLst/>
              <a:rect l="l" t="t" r="r" b="b"/>
              <a:pathLst>
                <a:path w="4202948" h="1433058">
                  <a:moveTo>
                    <a:pt x="24742" y="0"/>
                  </a:moveTo>
                  <a:lnTo>
                    <a:pt x="4178206" y="0"/>
                  </a:lnTo>
                  <a:cubicBezTo>
                    <a:pt x="4184768" y="0"/>
                    <a:pt x="4191062" y="2607"/>
                    <a:pt x="4195702" y="7247"/>
                  </a:cubicBezTo>
                  <a:cubicBezTo>
                    <a:pt x="4200342" y="11887"/>
                    <a:pt x="4202948" y="18180"/>
                    <a:pt x="4202948" y="24742"/>
                  </a:cubicBezTo>
                  <a:lnTo>
                    <a:pt x="4202948" y="1408316"/>
                  </a:lnTo>
                  <a:cubicBezTo>
                    <a:pt x="4202948" y="1421980"/>
                    <a:pt x="4191871" y="1433058"/>
                    <a:pt x="4178206" y="1433058"/>
                  </a:cubicBezTo>
                  <a:lnTo>
                    <a:pt x="24742" y="1433058"/>
                  </a:lnTo>
                  <a:cubicBezTo>
                    <a:pt x="18180" y="1433058"/>
                    <a:pt x="11887" y="1430451"/>
                    <a:pt x="7247" y="1425811"/>
                  </a:cubicBezTo>
                  <a:cubicBezTo>
                    <a:pt x="2607" y="1421171"/>
                    <a:pt x="0" y="1414878"/>
                    <a:pt x="0" y="1408316"/>
                  </a:cubicBezTo>
                  <a:lnTo>
                    <a:pt x="0" y="24742"/>
                  </a:lnTo>
                  <a:cubicBezTo>
                    <a:pt x="0" y="11077"/>
                    <a:pt x="11077" y="0"/>
                    <a:pt x="24742" y="0"/>
                  </a:cubicBezTo>
                  <a:close/>
                </a:path>
              </a:pathLst>
            </a:custGeom>
            <a:solidFill>
              <a:srgbClr val="FFFDEB">
                <a:alpha val="69804"/>
              </a:srgbClr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202949" cy="14806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616120" y="4924425"/>
            <a:ext cx="7156838" cy="4565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  <a:spcBef>
                <a:spcPct val="0"/>
              </a:spcBef>
            </a:pP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Người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viết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̃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trình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bày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thông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tin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theo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cách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phân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loại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đối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tượng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: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Việc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phân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loại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giúp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người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đọc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dễ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dàng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tiếp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cận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theo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dõi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từng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khu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vực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riêng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biệt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65049" y="155577"/>
            <a:ext cx="6673205" cy="1041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3. Khám phá văn bản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84306" y="1254181"/>
            <a:ext cx="7337603" cy="1886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435"/>
              </a:lnSpc>
            </a:pPr>
            <a:r>
              <a:rPr lang="en-US" sz="5199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3.2. Nội dung của từng phần trong văn bản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25738" y="3064392"/>
            <a:ext cx="7337603" cy="1070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841B09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b. Phần 2: Kiến trúc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101651" y="3936948"/>
            <a:ext cx="7337603" cy="2155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</a:pPr>
            <a:r>
              <a:rPr lang="en-US" sz="5199">
                <a:solidFill>
                  <a:srgbClr val="841B09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Nhận xét:</a:t>
            </a:r>
          </a:p>
          <a:p>
            <a:pPr algn="just">
              <a:lnSpc>
                <a:spcPts val="8839"/>
              </a:lnSpc>
              <a:spcBef>
                <a:spcPct val="0"/>
              </a:spcBef>
            </a:pPr>
            <a:endParaRPr lang="en-US" sz="5199">
              <a:solidFill>
                <a:srgbClr val="841B09"/>
              </a:solidFill>
              <a:latin typeface="#9Slide07 Bangers"/>
              <a:ea typeface="#9Slide07 Bangers"/>
              <a:cs typeface="#9Slide07 Bangers"/>
              <a:sym typeface="#9Slide07 Banger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  <p:txBody>
          <a:bodyPr/>
          <a:lstStyle/>
          <a:p>
            <a:endParaRPr lang="vi-VN"/>
          </a:p>
        </p:txBody>
      </p:sp>
      <p:graphicFrame>
        <p:nvGraphicFramePr>
          <p:cNvPr id="3" name="Table 3"/>
          <p:cNvGraphicFramePr>
            <a:graphicFrameLocks noGrp="1"/>
          </p:cNvGraphicFramePr>
          <p:nvPr/>
        </p:nvGraphicFramePr>
        <p:xfrm>
          <a:off x="1223560" y="1914442"/>
          <a:ext cx="15890737" cy="7487200"/>
        </p:xfrm>
        <a:graphic>
          <a:graphicData uri="http://schemas.openxmlformats.org/drawingml/2006/table">
            <a:tbl>
              <a:tblPr/>
              <a:tblGrid>
                <a:gridCol w="82702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5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96715">
                <a:tc gridSpan="2"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 b="1">
                          <a:solidFill>
                            <a:srgbClr val="535254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1. Văn bản thông tin giới thiệu một di tích lịch sử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D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 b="1">
                          <a:solidFill>
                            <a:srgbClr val="535254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1. Văn bản thông tin giới thiệu một di tích lịch sử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12107">
                <a:tc>
                  <a:txBody>
                    <a:bodyPr/>
                    <a:lstStyle/>
                    <a:p>
                      <a:pPr algn="just">
                        <a:lnSpc>
                          <a:spcPts val="5599"/>
                        </a:lnSpc>
                        <a:defRPr/>
                      </a:pPr>
                      <a:r>
                        <a:rPr lang="en-US" sz="3999" dirty="0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Di </a:t>
                      </a:r>
                      <a:r>
                        <a:rPr lang="en-US" sz="3999" dirty="0" err="1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tích</a:t>
                      </a:r>
                      <a:r>
                        <a:rPr lang="en-US" sz="3999" dirty="0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999" dirty="0" err="1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lịch</a:t>
                      </a:r>
                      <a:r>
                        <a:rPr lang="en-US" sz="3999" dirty="0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999" dirty="0" err="1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sử</a:t>
                      </a:r>
                      <a:r>
                        <a:rPr lang="en-US" sz="3999" dirty="0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999" dirty="0" err="1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được</a:t>
                      </a:r>
                      <a:r>
                        <a:rPr lang="en-US" sz="3999" dirty="0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999" dirty="0" err="1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định</a:t>
                      </a:r>
                      <a:r>
                        <a:rPr lang="en-US" sz="3999" dirty="0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999" dirty="0" err="1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nghĩa</a:t>
                      </a:r>
                      <a:r>
                        <a:rPr lang="en-US" sz="3999" dirty="0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999" dirty="0" err="1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như</a:t>
                      </a:r>
                      <a:r>
                        <a:rPr lang="en-US" sz="3999" dirty="0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999" dirty="0" err="1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thế</a:t>
                      </a:r>
                      <a:r>
                        <a:rPr lang="en-US" sz="3999" dirty="0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999" dirty="0" err="1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nào</a:t>
                      </a:r>
                      <a:r>
                        <a:rPr lang="en-US" sz="3999" dirty="0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999" dirty="0" err="1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theo</a:t>
                      </a:r>
                      <a:r>
                        <a:rPr lang="en-US" sz="3999" dirty="0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999" dirty="0" err="1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Luật</a:t>
                      </a:r>
                      <a:r>
                        <a:rPr lang="en-US" sz="3999" dirty="0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Di </a:t>
                      </a:r>
                      <a:r>
                        <a:rPr lang="en-US" sz="3999" dirty="0" err="1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sản</a:t>
                      </a:r>
                      <a:r>
                        <a:rPr lang="en-US" sz="3999" dirty="0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999" dirty="0" err="1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văn</a:t>
                      </a:r>
                      <a:r>
                        <a:rPr lang="en-US" sz="3999" dirty="0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999" dirty="0" err="1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hoá</a:t>
                      </a:r>
                      <a:r>
                        <a:rPr lang="en-US" sz="3999" dirty="0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?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78378">
                <a:tc>
                  <a:txBody>
                    <a:bodyPr/>
                    <a:lstStyle/>
                    <a:p>
                      <a:pPr algn="just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Thông tin trong văn bản giới thiệu một di tích lịch sử thường được trình bày theo cách nào?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TextBox 4"/>
          <p:cNvSpPr txBox="1"/>
          <p:nvPr/>
        </p:nvSpPr>
        <p:spPr>
          <a:xfrm>
            <a:off x="1028700" y="595312"/>
            <a:ext cx="12191372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49"/>
              </a:lnSpc>
            </a:pPr>
            <a:r>
              <a:rPr lang="en-US" sz="5707" b="1" spc="285">
                <a:solidFill>
                  <a:srgbClr val="535254"/>
                </a:solidFill>
                <a:latin typeface="Fraunces Bold"/>
                <a:ea typeface="Fraunces Bold"/>
                <a:cs typeface="Fraunces Bold"/>
                <a:sym typeface="Fraunces Bold"/>
              </a:rPr>
              <a:t>I. TRI THỨC NGỮ VĂN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3" name="Group 3"/>
          <p:cNvGrpSpPr/>
          <p:nvPr/>
        </p:nvGrpSpPr>
        <p:grpSpPr>
          <a:xfrm>
            <a:off x="435586" y="2625682"/>
            <a:ext cx="15958070" cy="6986732"/>
            <a:chOff x="0" y="0"/>
            <a:chExt cx="4202949" cy="184012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02948" cy="1840127"/>
            </a:xfrm>
            <a:custGeom>
              <a:avLst/>
              <a:gdLst/>
              <a:ahLst/>
              <a:cxnLst/>
              <a:rect l="l" t="t" r="r" b="b"/>
              <a:pathLst>
                <a:path w="4202948" h="1840127">
                  <a:moveTo>
                    <a:pt x="24742" y="0"/>
                  </a:moveTo>
                  <a:lnTo>
                    <a:pt x="4178206" y="0"/>
                  </a:lnTo>
                  <a:cubicBezTo>
                    <a:pt x="4184768" y="0"/>
                    <a:pt x="4191062" y="2607"/>
                    <a:pt x="4195702" y="7247"/>
                  </a:cubicBezTo>
                  <a:cubicBezTo>
                    <a:pt x="4200342" y="11887"/>
                    <a:pt x="4202948" y="18180"/>
                    <a:pt x="4202948" y="24742"/>
                  </a:cubicBezTo>
                  <a:lnTo>
                    <a:pt x="4202948" y="1815385"/>
                  </a:lnTo>
                  <a:cubicBezTo>
                    <a:pt x="4202948" y="1829050"/>
                    <a:pt x="4191871" y="1840127"/>
                    <a:pt x="4178206" y="1840127"/>
                  </a:cubicBezTo>
                  <a:lnTo>
                    <a:pt x="24742" y="1840127"/>
                  </a:lnTo>
                  <a:cubicBezTo>
                    <a:pt x="11077" y="1840127"/>
                    <a:pt x="0" y="1829050"/>
                    <a:pt x="0" y="1815385"/>
                  </a:cubicBezTo>
                  <a:lnTo>
                    <a:pt x="0" y="24742"/>
                  </a:lnTo>
                  <a:cubicBezTo>
                    <a:pt x="0" y="11077"/>
                    <a:pt x="11077" y="0"/>
                    <a:pt x="24742" y="0"/>
                  </a:cubicBezTo>
                  <a:close/>
                </a:path>
              </a:pathLst>
            </a:custGeom>
            <a:solidFill>
              <a:srgbClr val="FFFDEB">
                <a:alpha val="69804"/>
              </a:srgbClr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202949" cy="18877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2617298"/>
            <a:ext cx="7653876" cy="733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</a:pP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Cấu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trúc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sắp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xếp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hợp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lý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: 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Thông tin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về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mỗi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công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trình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trong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Đại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nội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được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trình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bày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theo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thứ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tự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từ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ngoài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vào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trong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giúp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người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đọc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hình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dung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một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cách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có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hệ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thống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về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bố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cục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cách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tổ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chức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không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gian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Kinh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thành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Huế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  <a:p>
            <a:pPr algn="just">
              <a:lnSpc>
                <a:spcPts val="7309"/>
              </a:lnSpc>
              <a:spcBef>
                <a:spcPct val="0"/>
              </a:spcBef>
            </a:pPr>
            <a:endParaRPr lang="en-US" sz="4299" dirty="0">
              <a:solidFill>
                <a:srgbClr val="37353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84306" y="350810"/>
            <a:ext cx="7337603" cy="1070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841B09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b. Phần 2: Kiến trúc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677860" y="1419130"/>
            <a:ext cx="7337603" cy="2155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</a:pPr>
            <a:r>
              <a:rPr lang="en-US" sz="5199">
                <a:solidFill>
                  <a:srgbClr val="841B09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Nhận xét:</a:t>
            </a:r>
          </a:p>
          <a:p>
            <a:pPr algn="just">
              <a:lnSpc>
                <a:spcPts val="8839"/>
              </a:lnSpc>
              <a:spcBef>
                <a:spcPct val="0"/>
              </a:spcBef>
            </a:pPr>
            <a:endParaRPr lang="en-US" sz="5199">
              <a:solidFill>
                <a:srgbClr val="841B09"/>
              </a:solidFill>
              <a:latin typeface="#9Slide07 Bangers"/>
              <a:ea typeface="#9Slide07 Bangers"/>
              <a:cs typeface="#9Slide07 Bangers"/>
              <a:sym typeface="#9Slide07 Banger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3" name="Group 3"/>
          <p:cNvGrpSpPr/>
          <p:nvPr/>
        </p:nvGrpSpPr>
        <p:grpSpPr>
          <a:xfrm>
            <a:off x="435586" y="2625682"/>
            <a:ext cx="15958070" cy="6986732"/>
            <a:chOff x="0" y="0"/>
            <a:chExt cx="4202949" cy="184012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02948" cy="1840127"/>
            </a:xfrm>
            <a:custGeom>
              <a:avLst/>
              <a:gdLst/>
              <a:ahLst/>
              <a:cxnLst/>
              <a:rect l="l" t="t" r="r" b="b"/>
              <a:pathLst>
                <a:path w="4202948" h="1840127">
                  <a:moveTo>
                    <a:pt x="24742" y="0"/>
                  </a:moveTo>
                  <a:lnTo>
                    <a:pt x="4178206" y="0"/>
                  </a:lnTo>
                  <a:cubicBezTo>
                    <a:pt x="4184768" y="0"/>
                    <a:pt x="4191062" y="2607"/>
                    <a:pt x="4195702" y="7247"/>
                  </a:cubicBezTo>
                  <a:cubicBezTo>
                    <a:pt x="4200342" y="11887"/>
                    <a:pt x="4202948" y="18180"/>
                    <a:pt x="4202948" y="24742"/>
                  </a:cubicBezTo>
                  <a:lnTo>
                    <a:pt x="4202948" y="1815385"/>
                  </a:lnTo>
                  <a:cubicBezTo>
                    <a:pt x="4202948" y="1829050"/>
                    <a:pt x="4191871" y="1840127"/>
                    <a:pt x="4178206" y="1840127"/>
                  </a:cubicBezTo>
                  <a:lnTo>
                    <a:pt x="24742" y="1840127"/>
                  </a:lnTo>
                  <a:cubicBezTo>
                    <a:pt x="11077" y="1840127"/>
                    <a:pt x="0" y="1829050"/>
                    <a:pt x="0" y="1815385"/>
                  </a:cubicBezTo>
                  <a:lnTo>
                    <a:pt x="0" y="24742"/>
                  </a:lnTo>
                  <a:cubicBezTo>
                    <a:pt x="0" y="11077"/>
                    <a:pt x="11077" y="0"/>
                    <a:pt x="24742" y="0"/>
                  </a:cubicBezTo>
                  <a:close/>
                </a:path>
              </a:pathLst>
            </a:custGeom>
            <a:solidFill>
              <a:srgbClr val="FFFDEB">
                <a:alpha val="69804"/>
              </a:srgbClr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202949" cy="18877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2645873"/>
            <a:ext cx="7653876" cy="7651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799"/>
              </a:lnSpc>
            </a:pPr>
            <a:r>
              <a:rPr lang="en-US" sz="39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Liệt</a:t>
            </a:r>
            <a:r>
              <a:rPr lang="en-US" sz="39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kê</a:t>
            </a:r>
            <a:r>
              <a:rPr lang="en-US" sz="39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chi </a:t>
            </a:r>
            <a:r>
              <a:rPr lang="en-US" sz="39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tiết</a:t>
            </a:r>
            <a:r>
              <a:rPr lang="en-US" sz="39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, </a:t>
            </a:r>
            <a:r>
              <a:rPr lang="en-US" sz="39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cụ</a:t>
            </a:r>
            <a:r>
              <a:rPr lang="en-US" sz="39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thể</a:t>
            </a:r>
            <a:r>
              <a:rPr lang="en-US" sz="39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: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Người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viết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đã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cung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cấp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nhiều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thông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tin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cụ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thể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về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từng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công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trình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như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số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lượng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cửa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chính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Kinh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thành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các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nghi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lễ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diễn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ra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tại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điện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Thái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Hòa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chức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năng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các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miếu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thờ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Cách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liệt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kê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này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giúp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người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đọc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hiểu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rõ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hơn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về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giá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trị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lịch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sử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vai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trò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từng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khu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vực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  <a:p>
            <a:pPr algn="just">
              <a:lnSpc>
                <a:spcPts val="6799"/>
              </a:lnSpc>
              <a:spcBef>
                <a:spcPct val="0"/>
              </a:spcBef>
            </a:pPr>
            <a:endParaRPr lang="en-US" sz="3999" dirty="0">
              <a:solidFill>
                <a:srgbClr val="37353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84306" y="350810"/>
            <a:ext cx="7337603" cy="1070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841B09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b. Phần 2: Kiến trúc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677860" y="1419130"/>
            <a:ext cx="7337603" cy="2155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</a:pPr>
            <a:r>
              <a:rPr lang="en-US" sz="5199">
                <a:solidFill>
                  <a:srgbClr val="841B09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Nhận xét:</a:t>
            </a:r>
          </a:p>
          <a:p>
            <a:pPr algn="just">
              <a:lnSpc>
                <a:spcPts val="8839"/>
              </a:lnSpc>
              <a:spcBef>
                <a:spcPct val="0"/>
              </a:spcBef>
            </a:pPr>
            <a:endParaRPr lang="en-US" sz="5199">
              <a:solidFill>
                <a:srgbClr val="841B09"/>
              </a:solidFill>
              <a:latin typeface="#9Slide07 Bangers"/>
              <a:ea typeface="#9Slide07 Bangers"/>
              <a:cs typeface="#9Slide07 Bangers"/>
              <a:sym typeface="#9Slide07 Banger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3" name="Group 3"/>
          <p:cNvGrpSpPr/>
          <p:nvPr/>
        </p:nvGrpSpPr>
        <p:grpSpPr>
          <a:xfrm>
            <a:off x="435586" y="2625682"/>
            <a:ext cx="15958070" cy="6986732"/>
            <a:chOff x="0" y="0"/>
            <a:chExt cx="4202949" cy="184012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02948" cy="1840127"/>
            </a:xfrm>
            <a:custGeom>
              <a:avLst/>
              <a:gdLst/>
              <a:ahLst/>
              <a:cxnLst/>
              <a:rect l="l" t="t" r="r" b="b"/>
              <a:pathLst>
                <a:path w="4202948" h="1840127">
                  <a:moveTo>
                    <a:pt x="24742" y="0"/>
                  </a:moveTo>
                  <a:lnTo>
                    <a:pt x="4178206" y="0"/>
                  </a:lnTo>
                  <a:cubicBezTo>
                    <a:pt x="4184768" y="0"/>
                    <a:pt x="4191062" y="2607"/>
                    <a:pt x="4195702" y="7247"/>
                  </a:cubicBezTo>
                  <a:cubicBezTo>
                    <a:pt x="4200342" y="11887"/>
                    <a:pt x="4202948" y="18180"/>
                    <a:pt x="4202948" y="24742"/>
                  </a:cubicBezTo>
                  <a:lnTo>
                    <a:pt x="4202948" y="1815385"/>
                  </a:lnTo>
                  <a:cubicBezTo>
                    <a:pt x="4202948" y="1829050"/>
                    <a:pt x="4191871" y="1840127"/>
                    <a:pt x="4178206" y="1840127"/>
                  </a:cubicBezTo>
                  <a:lnTo>
                    <a:pt x="24742" y="1840127"/>
                  </a:lnTo>
                  <a:cubicBezTo>
                    <a:pt x="11077" y="1840127"/>
                    <a:pt x="0" y="1829050"/>
                    <a:pt x="0" y="1815385"/>
                  </a:cubicBezTo>
                  <a:lnTo>
                    <a:pt x="0" y="24742"/>
                  </a:lnTo>
                  <a:cubicBezTo>
                    <a:pt x="0" y="11077"/>
                    <a:pt x="11077" y="0"/>
                    <a:pt x="24742" y="0"/>
                  </a:cubicBezTo>
                  <a:close/>
                </a:path>
              </a:pathLst>
            </a:custGeom>
            <a:solidFill>
              <a:srgbClr val="FFFDEB">
                <a:alpha val="69804"/>
              </a:srgbClr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202949" cy="18877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2609600"/>
            <a:ext cx="9520435" cy="7651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799"/>
              </a:lnSpc>
            </a:pPr>
            <a:r>
              <a:rPr lang="en-US" sz="39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Yếu</a:t>
            </a:r>
            <a:r>
              <a:rPr lang="en-US" sz="39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tố</a:t>
            </a:r>
            <a:r>
              <a:rPr lang="en-US" sz="39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miêu</a:t>
            </a:r>
            <a:r>
              <a:rPr lang="en-US" sz="39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tả</a:t>
            </a:r>
            <a:r>
              <a:rPr lang="en-US" sz="39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39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đan</a:t>
            </a:r>
            <a:r>
              <a:rPr lang="en-US" sz="39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xen: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Mặc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dù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tập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trung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vào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việc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cung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cấp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thông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tin,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người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viết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đã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khéo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léo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sử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dụng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yếu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tố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miêu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tả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trong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các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chi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tiết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như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“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hệ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thống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vì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kèo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truyền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thống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được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sơn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thếp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” hay “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trang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trí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đồ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án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rồng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vờn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” ở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điện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Thái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Hòa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Điều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này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giúp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người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đọc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không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chỉ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nắm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được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thông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tin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mà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còn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hình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dung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rõ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hơn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về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vẻ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đẹp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kiến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trúc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các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công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9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trình</a:t>
            </a:r>
            <a:r>
              <a:rPr lang="en-US" sz="39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  <a:p>
            <a:pPr algn="just">
              <a:lnSpc>
                <a:spcPts val="6799"/>
              </a:lnSpc>
              <a:spcBef>
                <a:spcPct val="0"/>
              </a:spcBef>
            </a:pPr>
            <a:endParaRPr lang="en-US" sz="3999" dirty="0">
              <a:solidFill>
                <a:srgbClr val="37353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84306" y="350810"/>
            <a:ext cx="7337603" cy="1070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841B09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b. Phần 2: Kiến trúc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677860" y="1419130"/>
            <a:ext cx="7337603" cy="2155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</a:pPr>
            <a:r>
              <a:rPr lang="en-US" sz="5199">
                <a:solidFill>
                  <a:srgbClr val="841B09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Nhận xét:</a:t>
            </a:r>
          </a:p>
          <a:p>
            <a:pPr algn="just">
              <a:lnSpc>
                <a:spcPts val="8839"/>
              </a:lnSpc>
              <a:spcBef>
                <a:spcPct val="0"/>
              </a:spcBef>
            </a:pPr>
            <a:endParaRPr lang="en-US" sz="5199">
              <a:solidFill>
                <a:srgbClr val="841B09"/>
              </a:solidFill>
              <a:latin typeface="#9Slide07 Bangers"/>
              <a:ea typeface="#9Slide07 Bangers"/>
              <a:cs typeface="#9Slide07 Bangers"/>
              <a:sym typeface="#9Slide07 Banger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3" name="Group 3"/>
          <p:cNvGrpSpPr/>
          <p:nvPr/>
        </p:nvGrpSpPr>
        <p:grpSpPr>
          <a:xfrm>
            <a:off x="435586" y="2625682"/>
            <a:ext cx="15958070" cy="6986732"/>
            <a:chOff x="0" y="0"/>
            <a:chExt cx="4202949" cy="184012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02948" cy="1840127"/>
            </a:xfrm>
            <a:custGeom>
              <a:avLst/>
              <a:gdLst/>
              <a:ahLst/>
              <a:cxnLst/>
              <a:rect l="l" t="t" r="r" b="b"/>
              <a:pathLst>
                <a:path w="4202948" h="1840127">
                  <a:moveTo>
                    <a:pt x="24742" y="0"/>
                  </a:moveTo>
                  <a:lnTo>
                    <a:pt x="4178206" y="0"/>
                  </a:lnTo>
                  <a:cubicBezTo>
                    <a:pt x="4184768" y="0"/>
                    <a:pt x="4191062" y="2607"/>
                    <a:pt x="4195702" y="7247"/>
                  </a:cubicBezTo>
                  <a:cubicBezTo>
                    <a:pt x="4200342" y="11887"/>
                    <a:pt x="4202948" y="18180"/>
                    <a:pt x="4202948" y="24742"/>
                  </a:cubicBezTo>
                  <a:lnTo>
                    <a:pt x="4202948" y="1815385"/>
                  </a:lnTo>
                  <a:cubicBezTo>
                    <a:pt x="4202948" y="1829050"/>
                    <a:pt x="4191871" y="1840127"/>
                    <a:pt x="4178206" y="1840127"/>
                  </a:cubicBezTo>
                  <a:lnTo>
                    <a:pt x="24742" y="1840127"/>
                  </a:lnTo>
                  <a:cubicBezTo>
                    <a:pt x="11077" y="1840127"/>
                    <a:pt x="0" y="1829050"/>
                    <a:pt x="0" y="1815385"/>
                  </a:cubicBezTo>
                  <a:lnTo>
                    <a:pt x="0" y="24742"/>
                  </a:lnTo>
                  <a:cubicBezTo>
                    <a:pt x="0" y="11077"/>
                    <a:pt x="11077" y="0"/>
                    <a:pt x="24742" y="0"/>
                  </a:cubicBezTo>
                  <a:close/>
                </a:path>
              </a:pathLst>
            </a:custGeom>
            <a:solidFill>
              <a:srgbClr val="FFFDEB">
                <a:alpha val="69804"/>
              </a:srgbClr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202949" cy="18877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3072085"/>
            <a:ext cx="9520435" cy="6540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479"/>
              </a:lnSpc>
            </a:pPr>
            <a:r>
              <a:rPr lang="en-US" sz="43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Sử</a:t>
            </a:r>
            <a:r>
              <a:rPr lang="en-US" sz="43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3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dụng</a:t>
            </a:r>
            <a:r>
              <a:rPr lang="en-US" sz="43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3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số</a:t>
            </a:r>
            <a:r>
              <a:rPr lang="en-US" sz="43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3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liệu</a:t>
            </a:r>
            <a:r>
              <a:rPr lang="en-US" sz="43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3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và</a:t>
            </a:r>
            <a:r>
              <a:rPr lang="en-US" sz="43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3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thông</a:t>
            </a:r>
            <a:r>
              <a:rPr lang="en-US" sz="43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tin </a:t>
            </a:r>
            <a:r>
              <a:rPr lang="en-US" sz="43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chính</a:t>
            </a:r>
            <a:r>
              <a:rPr lang="en-US" sz="43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3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xác</a:t>
            </a:r>
            <a:r>
              <a:rPr lang="en-US" sz="43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: </a:t>
            </a:r>
            <a:r>
              <a:rPr lang="en-US" sz="43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Các</a:t>
            </a:r>
            <a:r>
              <a:rPr lang="en-US" sz="43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3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số</a:t>
            </a:r>
            <a:r>
              <a:rPr lang="en-US" sz="43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3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liệu</a:t>
            </a:r>
            <a:r>
              <a:rPr lang="en-US" sz="43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3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như</a:t>
            </a:r>
            <a:r>
              <a:rPr lang="en-US" sz="43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3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năm</a:t>
            </a:r>
            <a:r>
              <a:rPr lang="en-US" sz="43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3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khởi</a:t>
            </a:r>
            <a:r>
              <a:rPr lang="en-US" sz="43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3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công</a:t>
            </a:r>
            <a:r>
              <a:rPr lang="en-US" sz="43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3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xây</a:t>
            </a:r>
            <a:r>
              <a:rPr lang="en-US" sz="43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3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dựng</a:t>
            </a:r>
            <a:r>
              <a:rPr lang="en-US" sz="43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3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Kinh</a:t>
            </a:r>
            <a:r>
              <a:rPr lang="en-US" sz="43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3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thành</a:t>
            </a:r>
            <a:r>
              <a:rPr lang="en-US" sz="43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(1805) hay </a:t>
            </a:r>
            <a:r>
              <a:rPr lang="en-US" sz="43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năm</a:t>
            </a:r>
            <a:r>
              <a:rPr lang="en-US" sz="43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3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xây</a:t>
            </a:r>
            <a:r>
              <a:rPr lang="en-US" sz="43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3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dựng</a:t>
            </a:r>
            <a:r>
              <a:rPr lang="en-US" sz="43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3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Ngọ</a:t>
            </a:r>
            <a:r>
              <a:rPr lang="en-US" sz="43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Môn (1833) </a:t>
            </a:r>
            <a:r>
              <a:rPr lang="en-US" sz="43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được</a:t>
            </a:r>
            <a:r>
              <a:rPr lang="en-US" sz="43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3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cung</a:t>
            </a:r>
            <a:r>
              <a:rPr lang="en-US" sz="43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3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cấp</a:t>
            </a:r>
            <a:r>
              <a:rPr lang="en-US" sz="43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3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một</a:t>
            </a:r>
            <a:r>
              <a:rPr lang="en-US" sz="43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3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cách</a:t>
            </a:r>
            <a:r>
              <a:rPr lang="en-US" sz="43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3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chính</a:t>
            </a:r>
            <a:r>
              <a:rPr lang="en-US" sz="43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3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xác</a:t>
            </a:r>
            <a:r>
              <a:rPr lang="en-US" sz="43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3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góp</a:t>
            </a:r>
            <a:r>
              <a:rPr lang="en-US" sz="43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3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phần</a:t>
            </a:r>
            <a:r>
              <a:rPr lang="en-US" sz="43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3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tạo</a:t>
            </a:r>
            <a:r>
              <a:rPr lang="en-US" sz="43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3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nên</a:t>
            </a:r>
            <a:r>
              <a:rPr lang="en-US" sz="43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3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tính</a:t>
            </a:r>
            <a:r>
              <a:rPr lang="en-US" sz="43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3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thuyết</a:t>
            </a:r>
            <a:r>
              <a:rPr lang="en-US" sz="43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3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phục</a:t>
            </a:r>
            <a:r>
              <a:rPr lang="en-US" sz="43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3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43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3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độ</a:t>
            </a:r>
            <a:r>
              <a:rPr lang="en-US" sz="43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tin </a:t>
            </a:r>
            <a:r>
              <a:rPr lang="en-US" sz="43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cậy</a:t>
            </a:r>
            <a:r>
              <a:rPr lang="en-US" sz="43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3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cho</a:t>
            </a:r>
            <a:r>
              <a:rPr lang="en-US" sz="43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3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43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3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bản</a:t>
            </a:r>
            <a:r>
              <a:rPr lang="en-US" sz="43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  <a:p>
            <a:pPr algn="just">
              <a:lnSpc>
                <a:spcPts val="7479"/>
              </a:lnSpc>
              <a:spcBef>
                <a:spcPct val="0"/>
              </a:spcBef>
            </a:pPr>
            <a:endParaRPr lang="en-US" sz="4399" dirty="0">
              <a:solidFill>
                <a:srgbClr val="37353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84306" y="350810"/>
            <a:ext cx="7337603" cy="1070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841B09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b. Phần 2: Kiến trúc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677860" y="1419130"/>
            <a:ext cx="7337603" cy="2155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</a:pPr>
            <a:r>
              <a:rPr lang="en-US" sz="5199">
                <a:solidFill>
                  <a:srgbClr val="841B09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Nhận xét:</a:t>
            </a:r>
          </a:p>
          <a:p>
            <a:pPr algn="just">
              <a:lnSpc>
                <a:spcPts val="8839"/>
              </a:lnSpc>
              <a:spcBef>
                <a:spcPct val="0"/>
              </a:spcBef>
            </a:pPr>
            <a:endParaRPr lang="en-US" sz="5199">
              <a:solidFill>
                <a:srgbClr val="841B09"/>
              </a:solidFill>
              <a:latin typeface="#9Slide07 Bangers"/>
              <a:ea typeface="#9Slide07 Bangers"/>
              <a:cs typeface="#9Slide07 Bangers"/>
              <a:sym typeface="#9Slide07 Banger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888" b="-8888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3" name="Group 3"/>
          <p:cNvGrpSpPr/>
          <p:nvPr/>
        </p:nvGrpSpPr>
        <p:grpSpPr>
          <a:xfrm>
            <a:off x="935611" y="2689119"/>
            <a:ext cx="16096585" cy="6968880"/>
            <a:chOff x="0" y="0"/>
            <a:chExt cx="4239430" cy="18354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39430" cy="1835425"/>
            </a:xfrm>
            <a:custGeom>
              <a:avLst/>
              <a:gdLst/>
              <a:ahLst/>
              <a:cxnLst/>
              <a:rect l="l" t="t" r="r" b="b"/>
              <a:pathLst>
                <a:path w="4239430" h="1835425">
                  <a:moveTo>
                    <a:pt x="24529" y="0"/>
                  </a:moveTo>
                  <a:lnTo>
                    <a:pt x="4214900" y="0"/>
                  </a:lnTo>
                  <a:cubicBezTo>
                    <a:pt x="4221406" y="0"/>
                    <a:pt x="4227645" y="2584"/>
                    <a:pt x="4232245" y="7184"/>
                  </a:cubicBezTo>
                  <a:cubicBezTo>
                    <a:pt x="4236845" y="11785"/>
                    <a:pt x="4239430" y="18024"/>
                    <a:pt x="4239430" y="24529"/>
                  </a:cubicBezTo>
                  <a:lnTo>
                    <a:pt x="4239430" y="1810896"/>
                  </a:lnTo>
                  <a:cubicBezTo>
                    <a:pt x="4239430" y="1817401"/>
                    <a:pt x="4236845" y="1823641"/>
                    <a:pt x="4232245" y="1828241"/>
                  </a:cubicBezTo>
                  <a:cubicBezTo>
                    <a:pt x="4227645" y="1832841"/>
                    <a:pt x="4221406" y="1835425"/>
                    <a:pt x="4214900" y="1835425"/>
                  </a:cubicBezTo>
                  <a:lnTo>
                    <a:pt x="24529" y="1835425"/>
                  </a:lnTo>
                  <a:cubicBezTo>
                    <a:pt x="18024" y="1835425"/>
                    <a:pt x="11785" y="1832841"/>
                    <a:pt x="7184" y="1828241"/>
                  </a:cubicBezTo>
                  <a:cubicBezTo>
                    <a:pt x="2584" y="1823641"/>
                    <a:pt x="0" y="1817401"/>
                    <a:pt x="0" y="1810896"/>
                  </a:cubicBezTo>
                  <a:lnTo>
                    <a:pt x="0" y="24529"/>
                  </a:lnTo>
                  <a:cubicBezTo>
                    <a:pt x="0" y="18024"/>
                    <a:pt x="2584" y="11785"/>
                    <a:pt x="7184" y="7184"/>
                  </a:cubicBezTo>
                  <a:cubicBezTo>
                    <a:pt x="11785" y="2584"/>
                    <a:pt x="18024" y="0"/>
                    <a:pt x="24529" y="0"/>
                  </a:cubicBezTo>
                  <a:close/>
                </a:path>
              </a:pathLst>
            </a:custGeom>
            <a:solidFill>
              <a:srgbClr val="E8FFFB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239430" cy="18830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114610" y="3131673"/>
            <a:ext cx="7738587" cy="1735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38"/>
              </a:lnSpc>
            </a:pPr>
            <a:r>
              <a:rPr lang="en-US" sz="4955" b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NHÓM 5,6</a:t>
            </a:r>
          </a:p>
          <a:p>
            <a:pPr algn="ctr">
              <a:lnSpc>
                <a:spcPts val="6938"/>
              </a:lnSpc>
            </a:pPr>
            <a:r>
              <a:rPr lang="en-US" sz="4955" b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Tìm hiểu phần 3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601445" y="159045"/>
            <a:ext cx="10764916" cy="2530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44"/>
              </a:lnSpc>
            </a:pPr>
            <a:r>
              <a:rPr lang="en-US" sz="7245">
                <a:solidFill>
                  <a:srgbClr val="093A43"/>
                </a:solidFill>
                <a:latin typeface="#9Slide03 Bebas Neue ZSmall"/>
                <a:ea typeface="#9Slide03 Bebas Neue ZSmall"/>
                <a:cs typeface="#9Slide03 Bebas Neue ZSmall"/>
                <a:sym typeface="#9Slide03 Bebas Neue ZSmall"/>
              </a:rPr>
              <a:t>CHẶNG 2: </a:t>
            </a:r>
          </a:p>
          <a:p>
            <a:pPr algn="ctr">
              <a:lnSpc>
                <a:spcPts val="10144"/>
              </a:lnSpc>
              <a:spcBef>
                <a:spcPct val="0"/>
              </a:spcBef>
            </a:pPr>
            <a:r>
              <a:rPr lang="en-US" sz="7245">
                <a:solidFill>
                  <a:srgbClr val="093A43"/>
                </a:solidFill>
                <a:latin typeface="#9Slide03 Bebas Neue ZSmall"/>
                <a:ea typeface="#9Slide03 Bebas Neue ZSmall"/>
                <a:cs typeface="#9Slide03 Bebas Neue ZSmall"/>
                <a:sym typeface="#9Slide03 Bebas Neue ZSmall"/>
              </a:rPr>
              <a:t>HỢP SỨC ĐI XA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96340" y="5309592"/>
            <a:ext cx="15375127" cy="3520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</a:pPr>
            <a:r>
              <a:rPr lang="en-US" sz="500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Phân tích những giá trị của di tích Cố đô Huế được nêu trong văn bản.</a:t>
            </a:r>
          </a:p>
          <a:p>
            <a:pPr algn="just">
              <a:lnSpc>
                <a:spcPts val="7000"/>
              </a:lnSpc>
            </a:pPr>
            <a:r>
              <a:rPr lang="en-US" sz="500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(Chú ý giá trị tinh thần và giá trị vật chất mà Cố đô đem lại).</a:t>
            </a:r>
          </a:p>
          <a:p>
            <a:pPr algn="just">
              <a:lnSpc>
                <a:spcPts val="7000"/>
              </a:lnSpc>
            </a:pPr>
            <a:endParaRPr lang="en-US" sz="5000">
              <a:solidFill>
                <a:srgbClr val="37353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p:transition spd="slow">
    <p:wip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3" name="Group 3"/>
          <p:cNvGrpSpPr/>
          <p:nvPr/>
        </p:nvGrpSpPr>
        <p:grpSpPr>
          <a:xfrm>
            <a:off x="9753105" y="4368900"/>
            <a:ext cx="7698376" cy="1000222"/>
            <a:chOff x="0" y="0"/>
            <a:chExt cx="2027556" cy="2634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27556" cy="263433"/>
            </a:xfrm>
            <a:custGeom>
              <a:avLst/>
              <a:gdLst/>
              <a:ahLst/>
              <a:cxnLst/>
              <a:rect l="l" t="t" r="r" b="b"/>
              <a:pathLst>
                <a:path w="2027556" h="263433">
                  <a:moveTo>
                    <a:pt x="51288" y="0"/>
                  </a:moveTo>
                  <a:lnTo>
                    <a:pt x="1976267" y="0"/>
                  </a:lnTo>
                  <a:cubicBezTo>
                    <a:pt x="1989870" y="0"/>
                    <a:pt x="2002915" y="5404"/>
                    <a:pt x="2012534" y="15022"/>
                  </a:cubicBezTo>
                  <a:cubicBezTo>
                    <a:pt x="2022152" y="24640"/>
                    <a:pt x="2027556" y="37686"/>
                    <a:pt x="2027556" y="51288"/>
                  </a:cubicBezTo>
                  <a:lnTo>
                    <a:pt x="2027556" y="212144"/>
                  </a:lnTo>
                  <a:cubicBezTo>
                    <a:pt x="2027556" y="225747"/>
                    <a:pt x="2022152" y="238792"/>
                    <a:pt x="2012534" y="248411"/>
                  </a:cubicBezTo>
                  <a:cubicBezTo>
                    <a:pt x="2002915" y="258029"/>
                    <a:pt x="1989870" y="263433"/>
                    <a:pt x="1976267" y="263433"/>
                  </a:cubicBezTo>
                  <a:lnTo>
                    <a:pt x="51288" y="263433"/>
                  </a:lnTo>
                  <a:cubicBezTo>
                    <a:pt x="37686" y="263433"/>
                    <a:pt x="24640" y="258029"/>
                    <a:pt x="15022" y="248411"/>
                  </a:cubicBezTo>
                  <a:cubicBezTo>
                    <a:pt x="5404" y="238792"/>
                    <a:pt x="0" y="225747"/>
                    <a:pt x="0" y="212144"/>
                  </a:cubicBezTo>
                  <a:lnTo>
                    <a:pt x="0" y="51288"/>
                  </a:lnTo>
                  <a:cubicBezTo>
                    <a:pt x="0" y="37686"/>
                    <a:pt x="5404" y="24640"/>
                    <a:pt x="15022" y="15022"/>
                  </a:cubicBezTo>
                  <a:cubicBezTo>
                    <a:pt x="24640" y="5404"/>
                    <a:pt x="37686" y="0"/>
                    <a:pt x="51288" y="0"/>
                  </a:cubicBezTo>
                  <a:close/>
                </a:path>
              </a:pathLst>
            </a:custGeom>
            <a:solidFill>
              <a:srgbClr val="F8DAB1">
                <a:alpha val="69804"/>
              </a:srgbClr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027556" cy="3110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114257" y="4273497"/>
            <a:ext cx="7156838" cy="870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  <a:spcBef>
                <a:spcPct val="0"/>
              </a:spcBef>
            </a:pP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sản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kiến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trúc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phong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phú</a:t>
            </a:r>
            <a:endParaRPr lang="en-US" sz="4299" dirty="0">
              <a:solidFill>
                <a:srgbClr val="37353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814235" y="180506"/>
            <a:ext cx="6673205" cy="1041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3. Khám phá văn bản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933492" y="1498185"/>
            <a:ext cx="7337603" cy="1379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99"/>
              </a:lnSpc>
            </a:pPr>
            <a:r>
              <a:rPr lang="en-US" sz="5199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3.2. Nội dung của từng phần trong văn bản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933492" y="3089321"/>
            <a:ext cx="7979035" cy="1070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841B09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c. Phần 3: Giá trị của Cố đô Huế</a:t>
            </a:r>
          </a:p>
        </p:txBody>
      </p:sp>
      <p:sp>
        <p:nvSpPr>
          <p:cNvPr id="10" name="Freeform 10"/>
          <p:cNvSpPr/>
          <p:nvPr/>
        </p:nvSpPr>
        <p:spPr>
          <a:xfrm>
            <a:off x="193883" y="1028700"/>
            <a:ext cx="8950117" cy="8680844"/>
          </a:xfrm>
          <a:custGeom>
            <a:avLst/>
            <a:gdLst/>
            <a:ahLst/>
            <a:cxnLst/>
            <a:rect l="l" t="t" r="r" b="b"/>
            <a:pathLst>
              <a:path w="8950117" h="8680844">
                <a:moveTo>
                  <a:pt x="0" y="0"/>
                </a:moveTo>
                <a:lnTo>
                  <a:pt x="8950117" y="0"/>
                </a:lnTo>
                <a:lnTo>
                  <a:pt x="8950117" y="8680844"/>
                </a:lnTo>
                <a:lnTo>
                  <a:pt x="0" y="86808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1" name="Group 11"/>
          <p:cNvGrpSpPr/>
          <p:nvPr/>
        </p:nvGrpSpPr>
        <p:grpSpPr>
          <a:xfrm>
            <a:off x="9814235" y="5578672"/>
            <a:ext cx="7698376" cy="1000222"/>
            <a:chOff x="0" y="0"/>
            <a:chExt cx="2027556" cy="26343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027556" cy="263433"/>
            </a:xfrm>
            <a:custGeom>
              <a:avLst/>
              <a:gdLst/>
              <a:ahLst/>
              <a:cxnLst/>
              <a:rect l="l" t="t" r="r" b="b"/>
              <a:pathLst>
                <a:path w="2027556" h="263433">
                  <a:moveTo>
                    <a:pt x="51288" y="0"/>
                  </a:moveTo>
                  <a:lnTo>
                    <a:pt x="1976267" y="0"/>
                  </a:lnTo>
                  <a:cubicBezTo>
                    <a:pt x="1989870" y="0"/>
                    <a:pt x="2002915" y="5404"/>
                    <a:pt x="2012534" y="15022"/>
                  </a:cubicBezTo>
                  <a:cubicBezTo>
                    <a:pt x="2022152" y="24640"/>
                    <a:pt x="2027556" y="37686"/>
                    <a:pt x="2027556" y="51288"/>
                  </a:cubicBezTo>
                  <a:lnTo>
                    <a:pt x="2027556" y="212144"/>
                  </a:lnTo>
                  <a:cubicBezTo>
                    <a:pt x="2027556" y="225747"/>
                    <a:pt x="2022152" y="238792"/>
                    <a:pt x="2012534" y="248411"/>
                  </a:cubicBezTo>
                  <a:cubicBezTo>
                    <a:pt x="2002915" y="258029"/>
                    <a:pt x="1989870" y="263433"/>
                    <a:pt x="1976267" y="263433"/>
                  </a:cubicBezTo>
                  <a:lnTo>
                    <a:pt x="51288" y="263433"/>
                  </a:lnTo>
                  <a:cubicBezTo>
                    <a:pt x="37686" y="263433"/>
                    <a:pt x="24640" y="258029"/>
                    <a:pt x="15022" y="248411"/>
                  </a:cubicBezTo>
                  <a:cubicBezTo>
                    <a:pt x="5404" y="238792"/>
                    <a:pt x="0" y="225747"/>
                    <a:pt x="0" y="212144"/>
                  </a:cubicBezTo>
                  <a:lnTo>
                    <a:pt x="0" y="51288"/>
                  </a:lnTo>
                  <a:cubicBezTo>
                    <a:pt x="0" y="37686"/>
                    <a:pt x="5404" y="24640"/>
                    <a:pt x="15022" y="15022"/>
                  </a:cubicBezTo>
                  <a:cubicBezTo>
                    <a:pt x="24640" y="5404"/>
                    <a:pt x="37686" y="0"/>
                    <a:pt x="51288" y="0"/>
                  </a:cubicBezTo>
                  <a:close/>
                </a:path>
              </a:pathLst>
            </a:custGeom>
            <a:solidFill>
              <a:srgbClr val="CADCD9">
                <a:alpha val="69804"/>
              </a:srgbClr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2027556" cy="3110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175386" y="5483269"/>
            <a:ext cx="7156838" cy="870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  <a:spcBef>
                <a:spcPct val="0"/>
              </a:spcBef>
            </a:pP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Trung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tâm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hóa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độc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đáo</a:t>
            </a:r>
            <a:endParaRPr lang="en-US" sz="4299" dirty="0">
              <a:solidFill>
                <a:srgbClr val="37353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9904617" y="6912269"/>
            <a:ext cx="7698376" cy="1000222"/>
            <a:chOff x="0" y="0"/>
            <a:chExt cx="2027556" cy="26343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027556" cy="263433"/>
            </a:xfrm>
            <a:custGeom>
              <a:avLst/>
              <a:gdLst/>
              <a:ahLst/>
              <a:cxnLst/>
              <a:rect l="l" t="t" r="r" b="b"/>
              <a:pathLst>
                <a:path w="2027556" h="263433">
                  <a:moveTo>
                    <a:pt x="51288" y="0"/>
                  </a:moveTo>
                  <a:lnTo>
                    <a:pt x="1976267" y="0"/>
                  </a:lnTo>
                  <a:cubicBezTo>
                    <a:pt x="1989870" y="0"/>
                    <a:pt x="2002915" y="5404"/>
                    <a:pt x="2012534" y="15022"/>
                  </a:cubicBezTo>
                  <a:cubicBezTo>
                    <a:pt x="2022152" y="24640"/>
                    <a:pt x="2027556" y="37686"/>
                    <a:pt x="2027556" y="51288"/>
                  </a:cubicBezTo>
                  <a:lnTo>
                    <a:pt x="2027556" y="212144"/>
                  </a:lnTo>
                  <a:cubicBezTo>
                    <a:pt x="2027556" y="225747"/>
                    <a:pt x="2022152" y="238792"/>
                    <a:pt x="2012534" y="248411"/>
                  </a:cubicBezTo>
                  <a:cubicBezTo>
                    <a:pt x="2002915" y="258029"/>
                    <a:pt x="1989870" y="263433"/>
                    <a:pt x="1976267" y="263433"/>
                  </a:cubicBezTo>
                  <a:lnTo>
                    <a:pt x="51288" y="263433"/>
                  </a:lnTo>
                  <a:cubicBezTo>
                    <a:pt x="37686" y="263433"/>
                    <a:pt x="24640" y="258029"/>
                    <a:pt x="15022" y="248411"/>
                  </a:cubicBezTo>
                  <a:cubicBezTo>
                    <a:pt x="5404" y="238792"/>
                    <a:pt x="0" y="225747"/>
                    <a:pt x="0" y="212144"/>
                  </a:cubicBezTo>
                  <a:lnTo>
                    <a:pt x="0" y="51288"/>
                  </a:lnTo>
                  <a:cubicBezTo>
                    <a:pt x="0" y="37686"/>
                    <a:pt x="5404" y="24640"/>
                    <a:pt x="15022" y="15022"/>
                  </a:cubicBezTo>
                  <a:cubicBezTo>
                    <a:pt x="24640" y="5404"/>
                    <a:pt x="37686" y="0"/>
                    <a:pt x="51288" y="0"/>
                  </a:cubicBezTo>
                  <a:close/>
                </a:path>
              </a:pathLst>
            </a:custGeom>
            <a:solidFill>
              <a:srgbClr val="FD9E0C">
                <a:alpha val="69804"/>
              </a:srgbClr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2027556" cy="3110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0114257" y="6816866"/>
            <a:ext cx="7398354" cy="870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  <a:spcBef>
                <a:spcPct val="0"/>
              </a:spcBef>
            </a:pP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sản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hóa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vật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thể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tinh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thần</a:t>
            </a:r>
            <a:endParaRPr lang="en-US" sz="4299" dirty="0">
              <a:solidFill>
                <a:srgbClr val="37353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grpSp>
        <p:nvGrpSpPr>
          <p:cNvPr id="19" name="Group 19"/>
          <p:cNvGrpSpPr/>
          <p:nvPr/>
        </p:nvGrpSpPr>
        <p:grpSpPr>
          <a:xfrm>
            <a:off x="9933492" y="8245866"/>
            <a:ext cx="7698376" cy="1000222"/>
            <a:chOff x="0" y="0"/>
            <a:chExt cx="2027556" cy="26343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027556" cy="263433"/>
            </a:xfrm>
            <a:custGeom>
              <a:avLst/>
              <a:gdLst/>
              <a:ahLst/>
              <a:cxnLst/>
              <a:rect l="l" t="t" r="r" b="b"/>
              <a:pathLst>
                <a:path w="2027556" h="263433">
                  <a:moveTo>
                    <a:pt x="51288" y="0"/>
                  </a:moveTo>
                  <a:lnTo>
                    <a:pt x="1976267" y="0"/>
                  </a:lnTo>
                  <a:cubicBezTo>
                    <a:pt x="1989870" y="0"/>
                    <a:pt x="2002915" y="5404"/>
                    <a:pt x="2012534" y="15022"/>
                  </a:cubicBezTo>
                  <a:cubicBezTo>
                    <a:pt x="2022152" y="24640"/>
                    <a:pt x="2027556" y="37686"/>
                    <a:pt x="2027556" y="51288"/>
                  </a:cubicBezTo>
                  <a:lnTo>
                    <a:pt x="2027556" y="212144"/>
                  </a:lnTo>
                  <a:cubicBezTo>
                    <a:pt x="2027556" y="225747"/>
                    <a:pt x="2022152" y="238792"/>
                    <a:pt x="2012534" y="248411"/>
                  </a:cubicBezTo>
                  <a:cubicBezTo>
                    <a:pt x="2002915" y="258029"/>
                    <a:pt x="1989870" y="263433"/>
                    <a:pt x="1976267" y="263433"/>
                  </a:cubicBezTo>
                  <a:lnTo>
                    <a:pt x="51288" y="263433"/>
                  </a:lnTo>
                  <a:cubicBezTo>
                    <a:pt x="37686" y="263433"/>
                    <a:pt x="24640" y="258029"/>
                    <a:pt x="15022" y="248411"/>
                  </a:cubicBezTo>
                  <a:cubicBezTo>
                    <a:pt x="5404" y="238792"/>
                    <a:pt x="0" y="225747"/>
                    <a:pt x="0" y="212144"/>
                  </a:cubicBezTo>
                  <a:lnTo>
                    <a:pt x="0" y="51288"/>
                  </a:lnTo>
                  <a:cubicBezTo>
                    <a:pt x="0" y="37686"/>
                    <a:pt x="5404" y="24640"/>
                    <a:pt x="15022" y="15022"/>
                  </a:cubicBezTo>
                  <a:cubicBezTo>
                    <a:pt x="24640" y="5404"/>
                    <a:pt x="37686" y="0"/>
                    <a:pt x="51288" y="0"/>
                  </a:cubicBezTo>
                  <a:close/>
                </a:path>
              </a:pathLst>
            </a:custGeom>
            <a:solidFill>
              <a:srgbClr val="E8BE99">
                <a:alpha val="69804"/>
              </a:srgbClr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47625"/>
              <a:ext cx="2027556" cy="3110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0143131" y="8150463"/>
            <a:ext cx="7398354" cy="870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  <a:spcBef>
                <a:spcPct val="0"/>
              </a:spcBef>
            </a:pP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tích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quốc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đặc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biệt</a:t>
            </a:r>
            <a:endParaRPr lang="en-US" sz="4299" dirty="0">
              <a:solidFill>
                <a:srgbClr val="37353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4" name="Group 4"/>
          <p:cNvGrpSpPr/>
          <p:nvPr/>
        </p:nvGrpSpPr>
        <p:grpSpPr>
          <a:xfrm>
            <a:off x="9635711" y="1546544"/>
            <a:ext cx="7698376" cy="1000222"/>
            <a:chOff x="0" y="0"/>
            <a:chExt cx="2027556" cy="2634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27556" cy="263433"/>
            </a:xfrm>
            <a:custGeom>
              <a:avLst/>
              <a:gdLst/>
              <a:ahLst/>
              <a:cxnLst/>
              <a:rect l="l" t="t" r="r" b="b"/>
              <a:pathLst>
                <a:path w="2027556" h="263433">
                  <a:moveTo>
                    <a:pt x="51288" y="0"/>
                  </a:moveTo>
                  <a:lnTo>
                    <a:pt x="1976267" y="0"/>
                  </a:lnTo>
                  <a:cubicBezTo>
                    <a:pt x="1989870" y="0"/>
                    <a:pt x="2002915" y="5404"/>
                    <a:pt x="2012534" y="15022"/>
                  </a:cubicBezTo>
                  <a:cubicBezTo>
                    <a:pt x="2022152" y="24640"/>
                    <a:pt x="2027556" y="37686"/>
                    <a:pt x="2027556" y="51288"/>
                  </a:cubicBezTo>
                  <a:lnTo>
                    <a:pt x="2027556" y="212144"/>
                  </a:lnTo>
                  <a:cubicBezTo>
                    <a:pt x="2027556" y="225747"/>
                    <a:pt x="2022152" y="238792"/>
                    <a:pt x="2012534" y="248411"/>
                  </a:cubicBezTo>
                  <a:cubicBezTo>
                    <a:pt x="2002915" y="258029"/>
                    <a:pt x="1989870" y="263433"/>
                    <a:pt x="1976267" y="263433"/>
                  </a:cubicBezTo>
                  <a:lnTo>
                    <a:pt x="51288" y="263433"/>
                  </a:lnTo>
                  <a:cubicBezTo>
                    <a:pt x="37686" y="263433"/>
                    <a:pt x="24640" y="258029"/>
                    <a:pt x="15022" y="248411"/>
                  </a:cubicBezTo>
                  <a:cubicBezTo>
                    <a:pt x="5404" y="238792"/>
                    <a:pt x="0" y="225747"/>
                    <a:pt x="0" y="212144"/>
                  </a:cubicBezTo>
                  <a:lnTo>
                    <a:pt x="0" y="51288"/>
                  </a:lnTo>
                  <a:cubicBezTo>
                    <a:pt x="0" y="37686"/>
                    <a:pt x="5404" y="24640"/>
                    <a:pt x="15022" y="15022"/>
                  </a:cubicBezTo>
                  <a:cubicBezTo>
                    <a:pt x="24640" y="5404"/>
                    <a:pt x="37686" y="0"/>
                    <a:pt x="51288" y="0"/>
                  </a:cubicBezTo>
                  <a:close/>
                </a:path>
              </a:pathLst>
            </a:custGeom>
            <a:solidFill>
              <a:srgbClr val="F8DAB1">
                <a:alpha val="69804"/>
              </a:srgbClr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2027556" cy="3110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620084" y="1492591"/>
            <a:ext cx="7156838" cy="879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  <a:spcBef>
                <a:spcPct val="0"/>
              </a:spcBef>
            </a:pPr>
            <a:r>
              <a:rPr lang="en-US" sz="4299">
                <a:solidFill>
                  <a:srgbClr val="373538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Di sản kiến trúc phong phú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24000" y="3250580"/>
            <a:ext cx="15733000" cy="27122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</a:pP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Huế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không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chỉ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có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kiến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trúc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cung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đình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lộng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lẫy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mà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còn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có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hàng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trăm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ngôi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chùa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cổ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kính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mang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đậm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ảnh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hưởng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Nho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giáo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Phật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giáo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  <a:p>
            <a:pPr algn="just">
              <a:lnSpc>
                <a:spcPts val="7309"/>
              </a:lnSpc>
              <a:spcBef>
                <a:spcPct val="0"/>
              </a:spcBef>
            </a:pPr>
            <a:endParaRPr lang="en-US" sz="4299" dirty="0">
              <a:solidFill>
                <a:srgbClr val="37353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5" name="Group 5"/>
          <p:cNvGrpSpPr/>
          <p:nvPr/>
        </p:nvGrpSpPr>
        <p:grpSpPr>
          <a:xfrm>
            <a:off x="9635711" y="1546544"/>
            <a:ext cx="7698376" cy="1000222"/>
            <a:chOff x="0" y="0"/>
            <a:chExt cx="2027556" cy="2634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27556" cy="263433"/>
            </a:xfrm>
            <a:custGeom>
              <a:avLst/>
              <a:gdLst/>
              <a:ahLst/>
              <a:cxnLst/>
              <a:rect l="l" t="t" r="r" b="b"/>
              <a:pathLst>
                <a:path w="2027556" h="263433">
                  <a:moveTo>
                    <a:pt x="51288" y="0"/>
                  </a:moveTo>
                  <a:lnTo>
                    <a:pt x="1976267" y="0"/>
                  </a:lnTo>
                  <a:cubicBezTo>
                    <a:pt x="1989870" y="0"/>
                    <a:pt x="2002915" y="5404"/>
                    <a:pt x="2012534" y="15022"/>
                  </a:cubicBezTo>
                  <a:cubicBezTo>
                    <a:pt x="2022152" y="24640"/>
                    <a:pt x="2027556" y="37686"/>
                    <a:pt x="2027556" y="51288"/>
                  </a:cubicBezTo>
                  <a:lnTo>
                    <a:pt x="2027556" y="212144"/>
                  </a:lnTo>
                  <a:cubicBezTo>
                    <a:pt x="2027556" y="225747"/>
                    <a:pt x="2022152" y="238792"/>
                    <a:pt x="2012534" y="248411"/>
                  </a:cubicBezTo>
                  <a:cubicBezTo>
                    <a:pt x="2002915" y="258029"/>
                    <a:pt x="1989870" y="263433"/>
                    <a:pt x="1976267" y="263433"/>
                  </a:cubicBezTo>
                  <a:lnTo>
                    <a:pt x="51288" y="263433"/>
                  </a:lnTo>
                  <a:cubicBezTo>
                    <a:pt x="37686" y="263433"/>
                    <a:pt x="24640" y="258029"/>
                    <a:pt x="15022" y="248411"/>
                  </a:cubicBezTo>
                  <a:cubicBezTo>
                    <a:pt x="5404" y="238792"/>
                    <a:pt x="0" y="225747"/>
                    <a:pt x="0" y="212144"/>
                  </a:cubicBezTo>
                  <a:lnTo>
                    <a:pt x="0" y="51288"/>
                  </a:lnTo>
                  <a:cubicBezTo>
                    <a:pt x="0" y="37686"/>
                    <a:pt x="5404" y="24640"/>
                    <a:pt x="15022" y="15022"/>
                  </a:cubicBezTo>
                  <a:cubicBezTo>
                    <a:pt x="24640" y="5404"/>
                    <a:pt x="37686" y="0"/>
                    <a:pt x="51288" y="0"/>
                  </a:cubicBezTo>
                  <a:close/>
                </a:path>
              </a:pathLst>
            </a:custGeom>
            <a:solidFill>
              <a:srgbClr val="F8DAB1">
                <a:alpha val="69804"/>
              </a:srgbClr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027556" cy="3110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620084" y="1492591"/>
            <a:ext cx="7156838" cy="879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  <a:spcBef>
                <a:spcPct val="0"/>
              </a:spcBef>
            </a:pPr>
            <a:r>
              <a:rPr lang="en-US" sz="4299">
                <a:solidFill>
                  <a:srgbClr val="373538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Trung tâm văn hóa độc đáo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362200" y="2830552"/>
            <a:ext cx="14325600" cy="36484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</a:pP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Huế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là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nơi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hòa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quyện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giữa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đạo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Phật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đạo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Khổng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hình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thành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một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tư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tưởng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tôn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giáo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triết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học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độc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đáo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nuôi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dưỡng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hóa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địa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phương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  <a:p>
            <a:pPr algn="just">
              <a:lnSpc>
                <a:spcPts val="7309"/>
              </a:lnSpc>
              <a:spcBef>
                <a:spcPct val="0"/>
              </a:spcBef>
            </a:pPr>
            <a:endParaRPr lang="en-US" sz="4299" dirty="0">
              <a:solidFill>
                <a:srgbClr val="37353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5" name="Group 5"/>
          <p:cNvGrpSpPr/>
          <p:nvPr/>
        </p:nvGrpSpPr>
        <p:grpSpPr>
          <a:xfrm>
            <a:off x="9635711" y="1546544"/>
            <a:ext cx="7698376" cy="1000222"/>
            <a:chOff x="0" y="0"/>
            <a:chExt cx="2027556" cy="2634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27556" cy="263433"/>
            </a:xfrm>
            <a:custGeom>
              <a:avLst/>
              <a:gdLst/>
              <a:ahLst/>
              <a:cxnLst/>
              <a:rect l="l" t="t" r="r" b="b"/>
              <a:pathLst>
                <a:path w="2027556" h="263433">
                  <a:moveTo>
                    <a:pt x="51288" y="0"/>
                  </a:moveTo>
                  <a:lnTo>
                    <a:pt x="1976267" y="0"/>
                  </a:lnTo>
                  <a:cubicBezTo>
                    <a:pt x="1989870" y="0"/>
                    <a:pt x="2002915" y="5404"/>
                    <a:pt x="2012534" y="15022"/>
                  </a:cubicBezTo>
                  <a:cubicBezTo>
                    <a:pt x="2022152" y="24640"/>
                    <a:pt x="2027556" y="37686"/>
                    <a:pt x="2027556" y="51288"/>
                  </a:cubicBezTo>
                  <a:lnTo>
                    <a:pt x="2027556" y="212144"/>
                  </a:lnTo>
                  <a:cubicBezTo>
                    <a:pt x="2027556" y="225747"/>
                    <a:pt x="2022152" y="238792"/>
                    <a:pt x="2012534" y="248411"/>
                  </a:cubicBezTo>
                  <a:cubicBezTo>
                    <a:pt x="2002915" y="258029"/>
                    <a:pt x="1989870" y="263433"/>
                    <a:pt x="1976267" y="263433"/>
                  </a:cubicBezTo>
                  <a:lnTo>
                    <a:pt x="51288" y="263433"/>
                  </a:lnTo>
                  <a:cubicBezTo>
                    <a:pt x="37686" y="263433"/>
                    <a:pt x="24640" y="258029"/>
                    <a:pt x="15022" y="248411"/>
                  </a:cubicBezTo>
                  <a:cubicBezTo>
                    <a:pt x="5404" y="238792"/>
                    <a:pt x="0" y="225747"/>
                    <a:pt x="0" y="212144"/>
                  </a:cubicBezTo>
                  <a:lnTo>
                    <a:pt x="0" y="51288"/>
                  </a:lnTo>
                  <a:cubicBezTo>
                    <a:pt x="0" y="37686"/>
                    <a:pt x="5404" y="24640"/>
                    <a:pt x="15022" y="15022"/>
                  </a:cubicBezTo>
                  <a:cubicBezTo>
                    <a:pt x="24640" y="5404"/>
                    <a:pt x="37686" y="0"/>
                    <a:pt x="51288" y="0"/>
                  </a:cubicBezTo>
                  <a:close/>
                </a:path>
              </a:pathLst>
            </a:custGeom>
            <a:solidFill>
              <a:srgbClr val="F8DAB1">
                <a:alpha val="69804"/>
              </a:srgbClr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027556" cy="3110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9979404" y="1492591"/>
            <a:ext cx="7156838" cy="879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  <a:spcBef>
                <a:spcPct val="0"/>
              </a:spcBef>
            </a:pPr>
            <a:r>
              <a:rPr lang="en-US" sz="4299">
                <a:solidFill>
                  <a:srgbClr val="373538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Di sản văn hóa vật thể và tinh thần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05200" y="3250580"/>
            <a:ext cx="13751800" cy="27122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</a:pP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Huế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giữ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gìn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nhiều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di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sản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hóa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quan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trọng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thể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hiện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quốc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hồn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quốc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túy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dân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tộc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Việt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Nam.</a:t>
            </a:r>
          </a:p>
          <a:p>
            <a:pPr algn="just">
              <a:lnSpc>
                <a:spcPts val="7309"/>
              </a:lnSpc>
              <a:spcBef>
                <a:spcPct val="0"/>
              </a:spcBef>
            </a:pPr>
            <a:endParaRPr lang="en-US" sz="4299" dirty="0">
              <a:solidFill>
                <a:srgbClr val="37353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5" name="Group 5"/>
          <p:cNvGrpSpPr/>
          <p:nvPr/>
        </p:nvGrpSpPr>
        <p:grpSpPr>
          <a:xfrm>
            <a:off x="9635711" y="1546544"/>
            <a:ext cx="7698376" cy="1000222"/>
            <a:chOff x="0" y="0"/>
            <a:chExt cx="2027556" cy="2634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27556" cy="263433"/>
            </a:xfrm>
            <a:custGeom>
              <a:avLst/>
              <a:gdLst/>
              <a:ahLst/>
              <a:cxnLst/>
              <a:rect l="l" t="t" r="r" b="b"/>
              <a:pathLst>
                <a:path w="2027556" h="263433">
                  <a:moveTo>
                    <a:pt x="51288" y="0"/>
                  </a:moveTo>
                  <a:lnTo>
                    <a:pt x="1976267" y="0"/>
                  </a:lnTo>
                  <a:cubicBezTo>
                    <a:pt x="1989870" y="0"/>
                    <a:pt x="2002915" y="5404"/>
                    <a:pt x="2012534" y="15022"/>
                  </a:cubicBezTo>
                  <a:cubicBezTo>
                    <a:pt x="2022152" y="24640"/>
                    <a:pt x="2027556" y="37686"/>
                    <a:pt x="2027556" y="51288"/>
                  </a:cubicBezTo>
                  <a:lnTo>
                    <a:pt x="2027556" y="212144"/>
                  </a:lnTo>
                  <a:cubicBezTo>
                    <a:pt x="2027556" y="225747"/>
                    <a:pt x="2022152" y="238792"/>
                    <a:pt x="2012534" y="248411"/>
                  </a:cubicBezTo>
                  <a:cubicBezTo>
                    <a:pt x="2002915" y="258029"/>
                    <a:pt x="1989870" y="263433"/>
                    <a:pt x="1976267" y="263433"/>
                  </a:cubicBezTo>
                  <a:lnTo>
                    <a:pt x="51288" y="263433"/>
                  </a:lnTo>
                  <a:cubicBezTo>
                    <a:pt x="37686" y="263433"/>
                    <a:pt x="24640" y="258029"/>
                    <a:pt x="15022" y="248411"/>
                  </a:cubicBezTo>
                  <a:cubicBezTo>
                    <a:pt x="5404" y="238792"/>
                    <a:pt x="0" y="225747"/>
                    <a:pt x="0" y="212144"/>
                  </a:cubicBezTo>
                  <a:lnTo>
                    <a:pt x="0" y="51288"/>
                  </a:lnTo>
                  <a:cubicBezTo>
                    <a:pt x="0" y="37686"/>
                    <a:pt x="5404" y="24640"/>
                    <a:pt x="15022" y="15022"/>
                  </a:cubicBezTo>
                  <a:cubicBezTo>
                    <a:pt x="24640" y="5404"/>
                    <a:pt x="37686" y="0"/>
                    <a:pt x="51288" y="0"/>
                  </a:cubicBezTo>
                  <a:close/>
                </a:path>
              </a:pathLst>
            </a:custGeom>
            <a:solidFill>
              <a:srgbClr val="F8DAB1">
                <a:alpha val="69804"/>
              </a:srgbClr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027556" cy="3110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1131162" y="1492591"/>
            <a:ext cx="7156838" cy="879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  <a:spcBef>
                <a:spcPct val="0"/>
              </a:spcBef>
            </a:pPr>
            <a:r>
              <a:rPr lang="en-US" sz="4299">
                <a:solidFill>
                  <a:srgbClr val="373538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Di tích quốc gia đặc biệt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590800" y="3250580"/>
            <a:ext cx="14666200" cy="36484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</a:pP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Quần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thể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kiến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trúc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Cố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đô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Huế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đã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được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xếp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hạng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là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di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tích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quốc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đặc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biệt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khẳng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định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giá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trị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hóa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lịch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sử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quan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trọng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Huế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trên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bản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đồ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di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sản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thế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299" dirty="0" err="1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giới</a:t>
            </a:r>
            <a:r>
              <a:rPr lang="en-US" sz="4299" dirty="0">
                <a:solidFill>
                  <a:srgbClr val="3735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  <a:p>
            <a:pPr algn="just">
              <a:lnSpc>
                <a:spcPts val="7309"/>
              </a:lnSpc>
              <a:spcBef>
                <a:spcPct val="0"/>
              </a:spcBef>
            </a:pPr>
            <a:endParaRPr lang="en-US" sz="4299" dirty="0">
              <a:solidFill>
                <a:srgbClr val="37353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  <p:txBody>
          <a:bodyPr/>
          <a:lstStyle/>
          <a:p>
            <a:endParaRPr lang="vi-VN"/>
          </a:p>
        </p:txBody>
      </p:sp>
      <p:graphicFrame>
        <p:nvGraphicFramePr>
          <p:cNvPr id="3" name="Table 3"/>
          <p:cNvGraphicFramePr>
            <a:graphicFrameLocks noGrp="1"/>
          </p:cNvGraphicFramePr>
          <p:nvPr/>
        </p:nvGraphicFramePr>
        <p:xfrm>
          <a:off x="1223560" y="1914442"/>
          <a:ext cx="15890737" cy="7916964"/>
        </p:xfrm>
        <a:graphic>
          <a:graphicData uri="http://schemas.openxmlformats.org/drawingml/2006/table">
            <a:tbl>
              <a:tblPr/>
              <a:tblGrid>
                <a:gridCol w="92447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459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96383">
                <a:tc gridSpan="2"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 b="1">
                          <a:solidFill>
                            <a:srgbClr val="535254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2. Phỏng vấn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D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 b="1">
                          <a:solidFill>
                            <a:srgbClr val="535254"/>
                          </a:solidFill>
                          <a:latin typeface="Roboto Condensed Bold"/>
                          <a:ea typeface="Roboto Condensed Bold"/>
                          <a:cs typeface="Roboto Condensed Bold"/>
                          <a:sym typeface="Roboto Condensed Bold"/>
                        </a:rPr>
                        <a:t>2. Phỏng vấn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11299">
                <a:tc>
                  <a:txBody>
                    <a:bodyPr/>
                    <a:lstStyle/>
                    <a:p>
                      <a:pPr algn="just">
                        <a:lnSpc>
                          <a:spcPts val="5599"/>
                        </a:lnSpc>
                        <a:defRPr/>
                      </a:pPr>
                      <a:r>
                        <a:rPr lang="en-US" sz="3999" dirty="0" err="1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Phỏng</a:t>
                      </a:r>
                      <a:r>
                        <a:rPr lang="en-US" sz="3999" dirty="0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999" dirty="0" err="1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vấn</a:t>
                      </a:r>
                      <a:r>
                        <a:rPr lang="en-US" sz="3999" dirty="0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999" dirty="0" err="1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có</a:t>
                      </a:r>
                      <a:r>
                        <a:rPr lang="en-US" sz="3999" dirty="0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999" dirty="0" err="1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mục</a:t>
                      </a:r>
                      <a:r>
                        <a:rPr lang="en-US" sz="3999" dirty="0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999" dirty="0" err="1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đích</a:t>
                      </a:r>
                      <a:r>
                        <a:rPr lang="en-US" sz="3999" dirty="0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999" dirty="0" err="1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gì</a:t>
                      </a:r>
                      <a:r>
                        <a:rPr lang="en-US" sz="3999" dirty="0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999" dirty="0" err="1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và</a:t>
                      </a:r>
                      <a:r>
                        <a:rPr lang="en-US" sz="3999" dirty="0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999" dirty="0" err="1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thường</a:t>
                      </a:r>
                      <a:r>
                        <a:rPr lang="en-US" sz="3999" dirty="0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999" dirty="0" err="1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được</a:t>
                      </a:r>
                      <a:r>
                        <a:rPr lang="en-US" sz="3999" dirty="0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999" dirty="0" err="1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sử</a:t>
                      </a:r>
                      <a:r>
                        <a:rPr lang="en-US" sz="3999" dirty="0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999" dirty="0" err="1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dụng</a:t>
                      </a:r>
                      <a:r>
                        <a:rPr lang="en-US" sz="3999" dirty="0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999" dirty="0" err="1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trong</a:t>
                      </a:r>
                      <a:r>
                        <a:rPr lang="en-US" sz="3999" dirty="0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999" dirty="0" err="1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những</a:t>
                      </a:r>
                      <a:r>
                        <a:rPr lang="en-US" sz="3999" dirty="0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999" dirty="0" err="1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tình</a:t>
                      </a:r>
                      <a:r>
                        <a:rPr lang="en-US" sz="3999" dirty="0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999" dirty="0" err="1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huống</a:t>
                      </a:r>
                      <a:r>
                        <a:rPr lang="en-US" sz="3999" dirty="0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 </a:t>
                      </a:r>
                      <a:r>
                        <a:rPr lang="en-US" sz="3999" dirty="0" err="1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nào</a:t>
                      </a:r>
                      <a:r>
                        <a:rPr lang="en-US" sz="3999" dirty="0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?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4641">
                <a:tc>
                  <a:txBody>
                    <a:bodyPr/>
                    <a:lstStyle/>
                    <a:p>
                      <a:pPr algn="just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Có mấy cách thực hiện phỏng vấn? Đó là những cách nào?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4641">
                <a:tc>
                  <a:txBody>
                    <a:bodyPr/>
                    <a:lstStyle/>
                    <a:p>
                      <a:pPr algn="just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535254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Theo em, tại sao nội dung phỏng vấn cần ngắn gọn và rõ ràng?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8B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TextBox 4"/>
          <p:cNvSpPr txBox="1"/>
          <p:nvPr/>
        </p:nvSpPr>
        <p:spPr>
          <a:xfrm>
            <a:off x="1028700" y="595312"/>
            <a:ext cx="12191372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49"/>
              </a:lnSpc>
            </a:pPr>
            <a:r>
              <a:rPr lang="en-US" sz="5707" b="1" spc="285">
                <a:solidFill>
                  <a:srgbClr val="535254"/>
                </a:solidFill>
                <a:latin typeface="Fraunces Bold"/>
                <a:ea typeface="Fraunces Bold"/>
                <a:cs typeface="Fraunces Bold"/>
                <a:sym typeface="Fraunces Bold"/>
              </a:rPr>
              <a:t>I. TRI THỨC NGỮ VĂN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888" b="-8888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>
            <a:off x="7917302" y="69521"/>
            <a:ext cx="4665446" cy="1720383"/>
          </a:xfrm>
          <a:custGeom>
            <a:avLst/>
            <a:gdLst/>
            <a:ahLst/>
            <a:cxnLst/>
            <a:rect l="l" t="t" r="r" b="b"/>
            <a:pathLst>
              <a:path w="4665446" h="1720383">
                <a:moveTo>
                  <a:pt x="0" y="0"/>
                </a:moveTo>
                <a:lnTo>
                  <a:pt x="4665445" y="0"/>
                </a:lnTo>
                <a:lnTo>
                  <a:pt x="4665445" y="1720383"/>
                </a:lnTo>
                <a:lnTo>
                  <a:pt x="0" y="17203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/>
          <p:cNvSpPr/>
          <p:nvPr/>
        </p:nvSpPr>
        <p:spPr>
          <a:xfrm>
            <a:off x="450818" y="2090856"/>
            <a:ext cx="1907359" cy="2373075"/>
          </a:xfrm>
          <a:custGeom>
            <a:avLst/>
            <a:gdLst/>
            <a:ahLst/>
            <a:cxnLst/>
            <a:rect l="l" t="t" r="r" b="b"/>
            <a:pathLst>
              <a:path w="1907359" h="2373075">
                <a:moveTo>
                  <a:pt x="0" y="0"/>
                </a:moveTo>
                <a:lnTo>
                  <a:pt x="1907358" y="0"/>
                </a:lnTo>
                <a:lnTo>
                  <a:pt x="1907358" y="2373075"/>
                </a:lnTo>
                <a:lnTo>
                  <a:pt x="0" y="23730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TextBox 16"/>
          <p:cNvSpPr txBox="1"/>
          <p:nvPr/>
        </p:nvSpPr>
        <p:spPr>
          <a:xfrm>
            <a:off x="450818" y="805888"/>
            <a:ext cx="8693182" cy="1014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1"/>
              </a:lnSpc>
              <a:spcBef>
                <a:spcPct val="0"/>
              </a:spcBef>
            </a:pPr>
            <a:r>
              <a:rPr lang="en-US" sz="5851">
                <a:solidFill>
                  <a:srgbClr val="27414E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HÀNH TRÌNH KHÁM PHÁ CỐ ĐÔ HUẾ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50818" y="2187577"/>
            <a:ext cx="8693182" cy="2051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1"/>
              </a:lnSpc>
            </a:pPr>
            <a:r>
              <a:rPr lang="en-US" sz="5851">
                <a:solidFill>
                  <a:srgbClr val="093A43"/>
                </a:solidFill>
                <a:latin typeface="#9Slide03 Bebas Neue ZSmall"/>
                <a:ea typeface="#9Slide03 Bebas Neue ZSmall"/>
                <a:cs typeface="#9Slide03 Bebas Neue ZSmall"/>
                <a:sym typeface="#9Slide03 Bebas Neue ZSmall"/>
              </a:rPr>
              <a:t>CHẶNG 3: </a:t>
            </a:r>
          </a:p>
          <a:p>
            <a:pPr algn="ctr">
              <a:lnSpc>
                <a:spcPts val="8191"/>
              </a:lnSpc>
              <a:spcBef>
                <a:spcPct val="0"/>
              </a:spcBef>
            </a:pPr>
            <a:r>
              <a:rPr lang="en-US" sz="5851">
                <a:solidFill>
                  <a:srgbClr val="093A43"/>
                </a:solidFill>
                <a:latin typeface="#9Slide03 Bebas Neue ZSmall"/>
                <a:ea typeface="#9Slide03 Bebas Neue ZSmall"/>
                <a:cs typeface="#9Slide03 Bebas Neue ZSmall"/>
                <a:sym typeface="#9Slide03 Bebas Neue ZSmall"/>
              </a:rPr>
              <a:t>VỀ ĐÍCH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29272" y="4515404"/>
            <a:ext cx="6988598" cy="5489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</a:pP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Đọc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văn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bản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,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em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có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thêm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được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những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hiểu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biết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gì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về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Cố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đô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Huế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và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còn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muốn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biết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những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thông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tin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nào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về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di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tích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lịch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sử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nổi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tiếng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này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?</a:t>
            </a:r>
          </a:p>
          <a:p>
            <a:pPr algn="just">
              <a:lnSpc>
                <a:spcPts val="7309"/>
              </a:lnSpc>
              <a:spcBef>
                <a:spcPct val="0"/>
              </a:spcBef>
            </a:pPr>
            <a:endParaRPr lang="en-US" sz="4299" b="1" dirty="0">
              <a:solidFill>
                <a:srgbClr val="373538"/>
              </a:solidFill>
              <a:latin typeface="Roboto Condensed Bold"/>
              <a:ea typeface="Roboto Condensed Bold"/>
              <a:cs typeface="Roboto Condensed Bold"/>
              <a:sym typeface="Roboto Condensed Bold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888" b="-8888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>
            <a:off x="7917302" y="69521"/>
            <a:ext cx="4665446" cy="1720383"/>
          </a:xfrm>
          <a:custGeom>
            <a:avLst/>
            <a:gdLst/>
            <a:ahLst/>
            <a:cxnLst/>
            <a:rect l="l" t="t" r="r" b="b"/>
            <a:pathLst>
              <a:path w="4665446" h="1720383">
                <a:moveTo>
                  <a:pt x="0" y="0"/>
                </a:moveTo>
                <a:lnTo>
                  <a:pt x="4665445" y="0"/>
                </a:lnTo>
                <a:lnTo>
                  <a:pt x="4665445" y="1720383"/>
                </a:lnTo>
                <a:lnTo>
                  <a:pt x="0" y="17203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/>
          <p:cNvSpPr/>
          <p:nvPr/>
        </p:nvSpPr>
        <p:spPr>
          <a:xfrm>
            <a:off x="450818" y="2090856"/>
            <a:ext cx="1907359" cy="2373075"/>
          </a:xfrm>
          <a:custGeom>
            <a:avLst/>
            <a:gdLst/>
            <a:ahLst/>
            <a:cxnLst/>
            <a:rect l="l" t="t" r="r" b="b"/>
            <a:pathLst>
              <a:path w="1907359" h="2373075">
                <a:moveTo>
                  <a:pt x="0" y="0"/>
                </a:moveTo>
                <a:lnTo>
                  <a:pt x="1907358" y="0"/>
                </a:lnTo>
                <a:lnTo>
                  <a:pt x="1907358" y="2373075"/>
                </a:lnTo>
                <a:lnTo>
                  <a:pt x="0" y="23730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TextBox 16"/>
          <p:cNvSpPr txBox="1"/>
          <p:nvPr/>
        </p:nvSpPr>
        <p:spPr>
          <a:xfrm>
            <a:off x="450818" y="805888"/>
            <a:ext cx="8693182" cy="1014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1"/>
              </a:lnSpc>
              <a:spcBef>
                <a:spcPct val="0"/>
              </a:spcBef>
            </a:pPr>
            <a:r>
              <a:rPr lang="en-US" sz="5851">
                <a:solidFill>
                  <a:srgbClr val="27414E"/>
                </a:solidFill>
                <a:latin typeface="#9Slide07 Bangers"/>
                <a:ea typeface="#9Slide07 Bangers"/>
                <a:cs typeface="#9Slide07 Bangers"/>
                <a:sym typeface="#9Slide07 Bangers"/>
              </a:rPr>
              <a:t>HÀNH TRÌNH KHÁM PHÁ CỐ ĐÔ HUẾ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50818" y="2187577"/>
            <a:ext cx="8693182" cy="2051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1"/>
              </a:lnSpc>
            </a:pPr>
            <a:r>
              <a:rPr lang="en-US" sz="5851">
                <a:solidFill>
                  <a:srgbClr val="093A43"/>
                </a:solidFill>
                <a:latin typeface="#9Slide03 Bebas Neue ZSmall"/>
                <a:ea typeface="#9Slide03 Bebas Neue ZSmall"/>
                <a:cs typeface="#9Slide03 Bebas Neue ZSmall"/>
                <a:sym typeface="#9Slide03 Bebas Neue ZSmall"/>
              </a:rPr>
              <a:t>CHẶNG 3: </a:t>
            </a:r>
          </a:p>
          <a:p>
            <a:pPr algn="ctr">
              <a:lnSpc>
                <a:spcPts val="8191"/>
              </a:lnSpc>
              <a:spcBef>
                <a:spcPct val="0"/>
              </a:spcBef>
            </a:pPr>
            <a:r>
              <a:rPr lang="en-US" sz="5851">
                <a:solidFill>
                  <a:srgbClr val="093A43"/>
                </a:solidFill>
                <a:latin typeface="#9Slide03 Bebas Neue ZSmall"/>
                <a:ea typeface="#9Slide03 Bebas Neue ZSmall"/>
                <a:cs typeface="#9Slide03 Bebas Neue ZSmall"/>
                <a:sym typeface="#9Slide03 Bebas Neue ZSmall"/>
              </a:rPr>
              <a:t>VỀ ĐÍCH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03110" y="4511556"/>
            <a:ext cx="6988598" cy="1793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9"/>
              </a:lnSpc>
              <a:spcBef>
                <a:spcPct val="0"/>
              </a:spcBef>
            </a:pP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Em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rút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ra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được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bài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học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nào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sau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khi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đọc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xong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văn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bản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299" b="1" dirty="0" err="1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này</a:t>
            </a:r>
            <a:r>
              <a:rPr lang="en-US" sz="4299" b="1" dirty="0">
                <a:solidFill>
                  <a:srgbClr val="373538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?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7428" r="-17428" b="-96291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TextBox 4"/>
          <p:cNvSpPr txBox="1"/>
          <p:nvPr/>
        </p:nvSpPr>
        <p:spPr>
          <a:xfrm>
            <a:off x="765049" y="155577"/>
            <a:ext cx="6673205" cy="1041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3. Khám phá văn bản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84306" y="1473256"/>
            <a:ext cx="7337603" cy="2037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99"/>
              </a:lnSpc>
            </a:pPr>
            <a:r>
              <a:rPr lang="en-US" sz="5199">
                <a:solidFill>
                  <a:srgbClr val="535254"/>
                </a:solidFill>
                <a:latin typeface="#9Slide05 VL Fadilla"/>
                <a:ea typeface="#9Slide05 VL Fadilla"/>
                <a:cs typeface="#9Slide05 VL Fadilla"/>
                <a:sym typeface="#9Slide05 VL Fadilla"/>
              </a:rPr>
              <a:t>3.3 Bài học về cách sống, cách ứng xử</a:t>
            </a:r>
          </a:p>
          <a:p>
            <a:pPr algn="just">
              <a:lnSpc>
                <a:spcPts val="5199"/>
              </a:lnSpc>
            </a:pPr>
            <a:endParaRPr lang="en-US" sz="5199">
              <a:solidFill>
                <a:srgbClr val="535254"/>
              </a:solidFill>
              <a:latin typeface="#9Slide05 VL Fadilla"/>
              <a:ea typeface="#9Slide05 VL Fadilla"/>
              <a:cs typeface="#9Slide05 VL Fadilla"/>
              <a:sym typeface="#9Slide05 VL Fadilla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65049" y="3514525"/>
            <a:ext cx="7834641" cy="5372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139"/>
              </a:lnSpc>
            </a:pPr>
            <a:r>
              <a:rPr lang="en-US" sz="4199" dirty="0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- </a:t>
            </a:r>
            <a:r>
              <a:rPr lang="en-US" sz="4199" dirty="0" err="1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Tư</a:t>
            </a:r>
            <a:r>
              <a:rPr lang="en-US" sz="4199" dirty="0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̣ </a:t>
            </a:r>
            <a:r>
              <a:rPr lang="en-US" sz="4199" dirty="0" err="1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hào</a:t>
            </a:r>
            <a:r>
              <a:rPr lang="en-US" sz="4199" dirty="0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vê</a:t>
            </a:r>
            <a:r>
              <a:rPr lang="en-US" sz="4199" dirty="0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̀ </a:t>
            </a:r>
            <a:r>
              <a:rPr lang="en-US" sz="4199" dirty="0" err="1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ve</a:t>
            </a:r>
            <a:r>
              <a:rPr lang="en-US" sz="4199" dirty="0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̉ </a:t>
            </a:r>
            <a:r>
              <a:rPr lang="en-US" sz="4199" dirty="0" err="1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đẹp</a:t>
            </a:r>
            <a:r>
              <a:rPr lang="en-US" sz="4199" dirty="0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của</a:t>
            </a:r>
            <a:r>
              <a:rPr lang="en-US" sz="4199" dirty="0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Cố</a:t>
            </a:r>
            <a:r>
              <a:rPr lang="en-US" sz="4199" dirty="0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đô</a:t>
            </a:r>
            <a:r>
              <a:rPr lang="en-US" sz="4199" dirty="0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Huế</a:t>
            </a:r>
            <a:r>
              <a:rPr lang="en-US" sz="4199" dirty="0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  <a:p>
            <a:pPr algn="just">
              <a:lnSpc>
                <a:spcPts val="7139"/>
              </a:lnSpc>
            </a:pPr>
            <a:r>
              <a:rPr lang="en-US" sz="4199" dirty="0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- </a:t>
            </a:r>
            <a:r>
              <a:rPr lang="en-US" sz="4199" dirty="0" err="1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Mong</a:t>
            </a:r>
            <a:r>
              <a:rPr lang="en-US" sz="4199" dirty="0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muốn</a:t>
            </a:r>
            <a:r>
              <a:rPr lang="en-US" sz="4199" dirty="0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được</a:t>
            </a:r>
            <a:r>
              <a:rPr lang="en-US" sz="4199" dirty="0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khám</a:t>
            </a:r>
            <a:r>
              <a:rPr lang="en-US" sz="4199" dirty="0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pha</a:t>
            </a:r>
            <a:r>
              <a:rPr lang="en-US" sz="4199" dirty="0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́, </a:t>
            </a:r>
            <a:r>
              <a:rPr lang="en-US" sz="4199" dirty="0" err="1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chiêm</a:t>
            </a:r>
            <a:r>
              <a:rPr lang="en-US" sz="4199" dirty="0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ngưỡng</a:t>
            </a:r>
            <a:r>
              <a:rPr lang="en-US" sz="4199" dirty="0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ve</a:t>
            </a:r>
            <a:r>
              <a:rPr lang="en-US" sz="4199" dirty="0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̉ </a:t>
            </a:r>
            <a:r>
              <a:rPr lang="en-US" sz="4199" dirty="0" err="1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đẹp</a:t>
            </a:r>
            <a:r>
              <a:rPr lang="en-US" sz="4199" dirty="0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của</a:t>
            </a:r>
            <a:r>
              <a:rPr lang="en-US" sz="4199" dirty="0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Cố</a:t>
            </a:r>
            <a:r>
              <a:rPr lang="en-US" sz="4199" dirty="0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đô</a:t>
            </a:r>
            <a:r>
              <a:rPr lang="en-US" sz="4199" dirty="0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Huế</a:t>
            </a:r>
            <a:r>
              <a:rPr lang="en-US" sz="4199" dirty="0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  <a:p>
            <a:pPr algn="just">
              <a:lnSpc>
                <a:spcPts val="7139"/>
              </a:lnSpc>
            </a:pPr>
            <a:r>
              <a:rPr lang="en-US" sz="4199" dirty="0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- </a:t>
            </a:r>
            <a:r>
              <a:rPr lang="en-US" sz="4199" dirty="0" err="1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Có</a:t>
            </a:r>
            <a:r>
              <a:rPr lang="en-US" sz="4199" dirty="0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ý </a:t>
            </a:r>
            <a:r>
              <a:rPr lang="en-US" sz="4199" dirty="0" err="1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thức</a:t>
            </a:r>
            <a:r>
              <a:rPr lang="en-US" sz="4199" dirty="0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trân</a:t>
            </a:r>
            <a:r>
              <a:rPr lang="en-US" sz="4199" dirty="0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trọng</a:t>
            </a:r>
            <a:r>
              <a:rPr lang="en-US" sz="4199" dirty="0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199" dirty="0" err="1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giữ</a:t>
            </a:r>
            <a:r>
              <a:rPr lang="en-US" sz="4199" dirty="0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gìn</a:t>
            </a:r>
            <a:r>
              <a:rPr lang="en-US" sz="4199" dirty="0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4199" dirty="0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quảng</a:t>
            </a:r>
            <a:r>
              <a:rPr lang="en-US" sz="4199" dirty="0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bá</a:t>
            </a:r>
            <a:r>
              <a:rPr lang="en-US" sz="4199" dirty="0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vẻ</a:t>
            </a:r>
            <a:r>
              <a:rPr lang="en-US" sz="4199" dirty="0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đẹp</a:t>
            </a:r>
            <a:r>
              <a:rPr lang="en-US" sz="4199" dirty="0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4199" dirty="0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Cố</a:t>
            </a:r>
            <a:r>
              <a:rPr lang="en-US" sz="4199" dirty="0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đô</a:t>
            </a:r>
            <a:r>
              <a:rPr lang="en-US" sz="4199" dirty="0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Huế</a:t>
            </a:r>
            <a:r>
              <a:rPr lang="en-US" sz="4199" dirty="0">
                <a:solidFill>
                  <a:srgbClr val="231F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  <a:p>
            <a:pPr algn="just">
              <a:lnSpc>
                <a:spcPts val="7139"/>
              </a:lnSpc>
              <a:spcBef>
                <a:spcPct val="0"/>
              </a:spcBef>
            </a:pPr>
            <a:endParaRPr lang="en-US" sz="4199" dirty="0">
              <a:solidFill>
                <a:srgbClr val="231F2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765049" y="155577"/>
            <a:ext cx="3874864" cy="1041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4. Luyện tập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98424" y="987481"/>
            <a:ext cx="17336409" cy="1752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</a:pPr>
            <a:r>
              <a:rPr lang="en-US" sz="4199" b="1">
                <a:solidFill>
                  <a:srgbClr val="231F2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Nhiệm vụ 1: </a:t>
            </a:r>
          </a:p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en-US" sz="4199" b="1">
                <a:solidFill>
                  <a:srgbClr val="231F2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THIẾT KẾ MỘT POSTER HOẶC INFOGRAPHIC VỀ QUẦN THỂ DI TÍCH CỐ ĐÔ HUẾ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2991019"/>
            <a:ext cx="16606134" cy="3562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139"/>
              </a:lnSpc>
            </a:pPr>
            <a:r>
              <a:rPr lang="en-US" sz="4199" dirty="0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- </a:t>
            </a:r>
            <a:r>
              <a:rPr lang="en-US" sz="4199" b="1" dirty="0" err="1">
                <a:solidFill>
                  <a:srgbClr val="841B0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Các</a:t>
            </a:r>
            <a:r>
              <a:rPr lang="en-US" sz="4199" b="1" dirty="0">
                <a:solidFill>
                  <a:srgbClr val="841B0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199" b="1" dirty="0" err="1">
                <a:solidFill>
                  <a:srgbClr val="841B0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nhóm</a:t>
            </a:r>
            <a:r>
              <a:rPr lang="en-US" sz="4199" b="1" dirty="0">
                <a:solidFill>
                  <a:srgbClr val="841B0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199" b="1" dirty="0" err="1">
                <a:solidFill>
                  <a:srgbClr val="841B0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lên</a:t>
            </a:r>
            <a:r>
              <a:rPr lang="en-US" sz="4199" b="1" dirty="0">
                <a:solidFill>
                  <a:srgbClr val="841B0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ý </a:t>
            </a:r>
            <a:r>
              <a:rPr lang="en-US" sz="4199" b="1" dirty="0" err="1">
                <a:solidFill>
                  <a:srgbClr val="841B0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tưởng</a:t>
            </a:r>
            <a:r>
              <a:rPr lang="en-US" sz="4199" b="1" dirty="0">
                <a:solidFill>
                  <a:srgbClr val="841B0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199" b="1" dirty="0" err="1">
                <a:solidFill>
                  <a:srgbClr val="841B0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thiết</a:t>
            </a:r>
            <a:r>
              <a:rPr lang="en-US" sz="4199" b="1" dirty="0">
                <a:solidFill>
                  <a:srgbClr val="841B0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199" b="1" dirty="0" err="1">
                <a:solidFill>
                  <a:srgbClr val="841B0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kê</a:t>
            </a:r>
            <a:r>
              <a:rPr lang="en-US" sz="4199" b="1" dirty="0">
                <a:solidFill>
                  <a:srgbClr val="841B0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́ poster </a:t>
            </a:r>
            <a:r>
              <a:rPr lang="en-US" sz="4199" b="1" dirty="0" err="1">
                <a:solidFill>
                  <a:srgbClr val="841B0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hoặc</a:t>
            </a:r>
            <a:r>
              <a:rPr lang="en-US" sz="4199" b="1" dirty="0">
                <a:solidFill>
                  <a:srgbClr val="841B0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infographic </a:t>
            </a:r>
            <a:r>
              <a:rPr lang="en-US" sz="4199" b="1" dirty="0" err="1">
                <a:solidFill>
                  <a:srgbClr val="841B0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vê</a:t>
            </a:r>
            <a:r>
              <a:rPr lang="en-US" sz="4199" b="1" dirty="0">
                <a:solidFill>
                  <a:srgbClr val="841B0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̀ </a:t>
            </a:r>
            <a:r>
              <a:rPr lang="en-US" sz="4199" b="1" dirty="0" err="1">
                <a:solidFill>
                  <a:srgbClr val="841B0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Quần</a:t>
            </a:r>
            <a:r>
              <a:rPr lang="en-US" sz="4199" b="1" dirty="0">
                <a:solidFill>
                  <a:srgbClr val="841B0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199" b="1" dirty="0" err="1">
                <a:solidFill>
                  <a:srgbClr val="841B0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thể</a:t>
            </a:r>
            <a:r>
              <a:rPr lang="en-US" sz="4199" b="1" dirty="0">
                <a:solidFill>
                  <a:srgbClr val="841B0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di </a:t>
            </a:r>
            <a:r>
              <a:rPr lang="en-US" sz="4199" b="1" dirty="0" err="1">
                <a:solidFill>
                  <a:srgbClr val="841B0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tích</a:t>
            </a:r>
            <a:r>
              <a:rPr lang="en-US" sz="4199" b="1" dirty="0">
                <a:solidFill>
                  <a:srgbClr val="841B0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199" b="1" dirty="0" err="1">
                <a:solidFill>
                  <a:srgbClr val="841B0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Cố</a:t>
            </a:r>
            <a:r>
              <a:rPr lang="en-US" sz="4199" b="1" dirty="0">
                <a:solidFill>
                  <a:srgbClr val="841B0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199" b="1" dirty="0" err="1">
                <a:solidFill>
                  <a:srgbClr val="841B0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đô</a:t>
            </a:r>
            <a:r>
              <a:rPr lang="en-US" sz="4199" b="1" dirty="0">
                <a:solidFill>
                  <a:srgbClr val="841B0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199" b="1" dirty="0" err="1">
                <a:solidFill>
                  <a:srgbClr val="841B0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Huế</a:t>
            </a:r>
            <a:r>
              <a:rPr lang="en-US" sz="4199" b="1" dirty="0">
                <a:solidFill>
                  <a:srgbClr val="841B0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199" b="1" dirty="0" err="1">
                <a:solidFill>
                  <a:srgbClr val="841B0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trong</a:t>
            </a:r>
            <a:r>
              <a:rPr lang="en-US" sz="4199" b="1" dirty="0">
                <a:solidFill>
                  <a:srgbClr val="841B0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</a:t>
            </a:r>
            <a:r>
              <a:rPr lang="en-US" sz="4199" b="1" dirty="0" err="1">
                <a:solidFill>
                  <a:srgbClr val="841B0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vòng</a:t>
            </a:r>
            <a:r>
              <a:rPr lang="en-US" sz="4199" b="1" dirty="0">
                <a:solidFill>
                  <a:srgbClr val="841B0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 10 </a:t>
            </a:r>
            <a:r>
              <a:rPr lang="en-US" sz="4199" b="1" dirty="0" err="1">
                <a:solidFill>
                  <a:srgbClr val="841B0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phút</a:t>
            </a:r>
            <a:r>
              <a:rPr lang="en-US" sz="4199" b="1" dirty="0">
                <a:solidFill>
                  <a:srgbClr val="841B09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.</a:t>
            </a:r>
          </a:p>
          <a:p>
            <a:pPr algn="just">
              <a:lnSpc>
                <a:spcPts val="7139"/>
              </a:lnSpc>
            </a:pPr>
            <a:r>
              <a:rPr lang="en-US" sz="4199" dirty="0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- </a:t>
            </a:r>
            <a:r>
              <a:rPr lang="en-US" sz="4199" dirty="0" err="1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Đại</a:t>
            </a:r>
            <a:r>
              <a:rPr lang="en-US" sz="4199" dirty="0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diện</a:t>
            </a:r>
            <a:r>
              <a:rPr lang="en-US" sz="4199" dirty="0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mỗi</a:t>
            </a:r>
            <a:r>
              <a:rPr lang="en-US" sz="4199" dirty="0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nhóm</a:t>
            </a:r>
            <a:r>
              <a:rPr lang="en-US" sz="4199" dirty="0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chia </a:t>
            </a:r>
            <a:r>
              <a:rPr lang="en-US" sz="4199" dirty="0" err="1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sẻ</a:t>
            </a:r>
            <a:r>
              <a:rPr lang="en-US" sz="4199" dirty="0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ý </a:t>
            </a:r>
            <a:r>
              <a:rPr lang="en-US" sz="4199" dirty="0" err="1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tưởng</a:t>
            </a:r>
            <a:r>
              <a:rPr lang="en-US" sz="4199" dirty="0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với</a:t>
            </a:r>
            <a:r>
              <a:rPr lang="en-US" sz="4199" dirty="0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cả</a:t>
            </a:r>
            <a:r>
              <a:rPr lang="en-US" sz="4199" dirty="0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lớp</a:t>
            </a:r>
            <a:r>
              <a:rPr lang="en-US" sz="4199" dirty="0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 </a:t>
            </a:r>
            <a:r>
              <a:rPr lang="en-US" sz="4199" dirty="0" err="1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Thời</a:t>
            </a:r>
            <a:r>
              <a:rPr lang="en-US" sz="4199" dirty="0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gian</a:t>
            </a:r>
            <a:r>
              <a:rPr lang="en-US" sz="4199" dirty="0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trình</a:t>
            </a:r>
            <a:r>
              <a:rPr lang="en-US" sz="4199" dirty="0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bày</a:t>
            </a:r>
            <a:r>
              <a:rPr lang="en-US" sz="4199" dirty="0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: 3 </a:t>
            </a:r>
            <a:r>
              <a:rPr lang="en-US" sz="4199" dirty="0" err="1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phút</a:t>
            </a:r>
            <a:r>
              <a:rPr lang="en-US" sz="4199" dirty="0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  <a:p>
            <a:pPr algn="just">
              <a:lnSpc>
                <a:spcPts val="7139"/>
              </a:lnSpc>
              <a:spcBef>
                <a:spcPct val="0"/>
              </a:spcBef>
            </a:pPr>
            <a:endParaRPr lang="en-US" sz="4199" dirty="0">
              <a:solidFill>
                <a:srgbClr val="841B09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1714216" y="-807203"/>
            <a:ext cx="6686179" cy="2940972"/>
            <a:chOff x="0" y="0"/>
            <a:chExt cx="1760969" cy="7745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60969" cy="774577"/>
            </a:xfrm>
            <a:custGeom>
              <a:avLst/>
              <a:gdLst/>
              <a:ahLst/>
              <a:cxnLst/>
              <a:rect l="l" t="t" r="r" b="b"/>
              <a:pathLst>
                <a:path w="1760969" h="774577">
                  <a:moveTo>
                    <a:pt x="59053" y="0"/>
                  </a:moveTo>
                  <a:lnTo>
                    <a:pt x="1701916" y="0"/>
                  </a:lnTo>
                  <a:cubicBezTo>
                    <a:pt x="1734530" y="0"/>
                    <a:pt x="1760969" y="26439"/>
                    <a:pt x="1760969" y="59053"/>
                  </a:cubicBezTo>
                  <a:lnTo>
                    <a:pt x="1760969" y="715524"/>
                  </a:lnTo>
                  <a:cubicBezTo>
                    <a:pt x="1760969" y="731186"/>
                    <a:pt x="1754747" y="746206"/>
                    <a:pt x="1743673" y="757281"/>
                  </a:cubicBezTo>
                  <a:cubicBezTo>
                    <a:pt x="1732598" y="768355"/>
                    <a:pt x="1717578" y="774577"/>
                    <a:pt x="1701916" y="774577"/>
                  </a:cubicBezTo>
                  <a:lnTo>
                    <a:pt x="59053" y="774577"/>
                  </a:lnTo>
                  <a:cubicBezTo>
                    <a:pt x="43391" y="774577"/>
                    <a:pt x="28371" y="768355"/>
                    <a:pt x="17296" y="757281"/>
                  </a:cubicBezTo>
                  <a:cubicBezTo>
                    <a:pt x="6222" y="746206"/>
                    <a:pt x="0" y="731186"/>
                    <a:pt x="0" y="715524"/>
                  </a:cubicBezTo>
                  <a:lnTo>
                    <a:pt x="0" y="59053"/>
                  </a:lnTo>
                  <a:cubicBezTo>
                    <a:pt x="0" y="43391"/>
                    <a:pt x="6222" y="28371"/>
                    <a:pt x="17296" y="17296"/>
                  </a:cubicBezTo>
                  <a:cubicBezTo>
                    <a:pt x="28371" y="6222"/>
                    <a:pt x="43391" y="0"/>
                    <a:pt x="59053" y="0"/>
                  </a:cubicBezTo>
                  <a:close/>
                </a:path>
              </a:pathLst>
            </a:custGeom>
            <a:solidFill>
              <a:srgbClr val="FFCF35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760969" cy="8126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65049" y="155577"/>
            <a:ext cx="3874864" cy="1041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4. Luyện tập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98424" y="987481"/>
            <a:ext cx="17336409" cy="1752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</a:pPr>
            <a:r>
              <a:rPr lang="en-US" sz="4199" b="1">
                <a:solidFill>
                  <a:srgbClr val="231F2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Nhiệm vụ 2: </a:t>
            </a:r>
          </a:p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en-US" sz="4199" b="1">
                <a:solidFill>
                  <a:srgbClr val="231F2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TRẢ LỜI CÂU HỎI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2991019"/>
            <a:ext cx="16606134" cy="1752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139"/>
              </a:lnSpc>
              <a:spcBef>
                <a:spcPct val="0"/>
              </a:spcBef>
            </a:pPr>
            <a:r>
              <a:rPr lang="en-US" sz="4199" dirty="0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Theo </a:t>
            </a:r>
            <a:r>
              <a:rPr lang="en-US" sz="4199" dirty="0" err="1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em</a:t>
            </a:r>
            <a:r>
              <a:rPr lang="en-US" sz="4199" dirty="0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poster </a:t>
            </a:r>
            <a:r>
              <a:rPr lang="en-US" sz="4199" dirty="0" err="1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hoặc</a:t>
            </a:r>
            <a:r>
              <a:rPr lang="en-US" sz="4199" dirty="0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infographic </a:t>
            </a:r>
            <a:r>
              <a:rPr lang="en-US" sz="4199" dirty="0" err="1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vê</a:t>
            </a:r>
            <a:r>
              <a:rPr lang="en-US" sz="4199" dirty="0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̀ </a:t>
            </a:r>
            <a:r>
              <a:rPr lang="en-US" sz="4199" dirty="0" err="1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Quần</a:t>
            </a:r>
            <a:r>
              <a:rPr lang="en-US" sz="4199" dirty="0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thể</a:t>
            </a:r>
            <a:r>
              <a:rPr lang="en-US" sz="4199" dirty="0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di </a:t>
            </a:r>
            <a:r>
              <a:rPr lang="en-US" sz="4199" dirty="0" err="1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tích</a:t>
            </a:r>
            <a:r>
              <a:rPr lang="en-US" sz="4199" dirty="0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Cố</a:t>
            </a:r>
            <a:r>
              <a:rPr lang="en-US" sz="4199" dirty="0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đô</a:t>
            </a:r>
            <a:r>
              <a:rPr lang="en-US" sz="4199" dirty="0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Huế</a:t>
            </a:r>
            <a:r>
              <a:rPr lang="en-US" sz="4199" dirty="0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mà </a:t>
            </a:r>
            <a:r>
              <a:rPr lang="en-US" sz="4199" dirty="0" err="1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em</a:t>
            </a:r>
            <a:r>
              <a:rPr lang="en-US" sz="4199" dirty="0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vừa</a:t>
            </a:r>
            <a:r>
              <a:rPr lang="en-US" sz="4199" dirty="0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lên</a:t>
            </a:r>
            <a:r>
              <a:rPr lang="en-US" sz="4199" dirty="0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ý </a:t>
            </a:r>
            <a:r>
              <a:rPr lang="en-US" sz="4199" dirty="0" err="1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tưởng</a:t>
            </a:r>
            <a:r>
              <a:rPr lang="en-US" sz="4199" dirty="0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thiết</a:t>
            </a:r>
            <a:r>
              <a:rPr lang="en-US" sz="4199" dirty="0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kê</a:t>
            </a:r>
            <a:r>
              <a:rPr lang="en-US" sz="4199" dirty="0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́ có </a:t>
            </a:r>
            <a:r>
              <a:rPr lang="en-US" sz="4199" dirty="0" err="1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phải</a:t>
            </a:r>
            <a:r>
              <a:rPr lang="en-US" sz="4199" dirty="0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là </a:t>
            </a:r>
            <a:r>
              <a:rPr lang="en-US" sz="4199" dirty="0" err="1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một</a:t>
            </a:r>
            <a:r>
              <a:rPr lang="en-US" sz="4199" dirty="0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4199" dirty="0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bản</a:t>
            </a:r>
            <a:r>
              <a:rPr lang="en-US" sz="4199" dirty="0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thông</a:t>
            </a:r>
            <a:r>
              <a:rPr lang="en-US" sz="4199" dirty="0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tin </a:t>
            </a:r>
            <a:r>
              <a:rPr lang="en-US" sz="4199" dirty="0" err="1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không</a:t>
            </a:r>
            <a:r>
              <a:rPr lang="en-US" sz="4199" dirty="0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? Vì </a:t>
            </a:r>
            <a:r>
              <a:rPr lang="en-US" sz="4199" dirty="0" err="1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sao</a:t>
            </a:r>
            <a:r>
              <a:rPr lang="en-US" sz="4199" dirty="0">
                <a:solidFill>
                  <a:srgbClr val="841B0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246699" y="231777"/>
            <a:ext cx="13536907" cy="2176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20"/>
              </a:lnSpc>
            </a:pPr>
            <a:r>
              <a:rPr lang="en-US" sz="3423" dirty="0">
                <a:solidFill>
                  <a:srgbClr val="47484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- HS </a:t>
            </a:r>
            <a:r>
              <a:rPr lang="en-US" sz="3423" dirty="0" err="1">
                <a:solidFill>
                  <a:srgbClr val="47484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thực</a:t>
            </a:r>
            <a:r>
              <a:rPr lang="en-US" sz="3423" dirty="0">
                <a:solidFill>
                  <a:srgbClr val="47484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23" dirty="0" err="1">
                <a:solidFill>
                  <a:srgbClr val="47484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hiện</a:t>
            </a:r>
            <a:r>
              <a:rPr lang="en-US" sz="3423" dirty="0">
                <a:solidFill>
                  <a:srgbClr val="47484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23" dirty="0" err="1">
                <a:solidFill>
                  <a:srgbClr val="47484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nhiệm</a:t>
            </a:r>
            <a:r>
              <a:rPr lang="en-US" sz="3423" dirty="0">
                <a:solidFill>
                  <a:srgbClr val="47484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vụ cá </a:t>
            </a:r>
            <a:r>
              <a:rPr lang="en-US" sz="3423" dirty="0" err="1">
                <a:solidFill>
                  <a:srgbClr val="47484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nhân</a:t>
            </a:r>
            <a:endParaRPr lang="en-US" sz="3423" dirty="0">
              <a:solidFill>
                <a:srgbClr val="474847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algn="just">
              <a:lnSpc>
                <a:spcPts val="5820"/>
              </a:lnSpc>
            </a:pPr>
            <a:r>
              <a:rPr lang="en-US" sz="3423" dirty="0">
                <a:solidFill>
                  <a:srgbClr val="47484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- </a:t>
            </a:r>
            <a:r>
              <a:rPr lang="en-US" sz="3423" dirty="0" err="1">
                <a:solidFill>
                  <a:srgbClr val="47484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Thời</a:t>
            </a:r>
            <a:r>
              <a:rPr lang="en-US" sz="3423" dirty="0">
                <a:solidFill>
                  <a:srgbClr val="47484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423" dirty="0" err="1">
                <a:solidFill>
                  <a:srgbClr val="47484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gian</a:t>
            </a:r>
            <a:r>
              <a:rPr lang="en-US" sz="3423" dirty="0">
                <a:solidFill>
                  <a:srgbClr val="47484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: 2 </a:t>
            </a:r>
            <a:r>
              <a:rPr lang="en-US" sz="3423" dirty="0" err="1">
                <a:solidFill>
                  <a:srgbClr val="47484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phút</a:t>
            </a:r>
            <a:endParaRPr lang="en-US" sz="3423" dirty="0">
              <a:solidFill>
                <a:srgbClr val="474847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algn="just">
              <a:lnSpc>
                <a:spcPts val="5820"/>
              </a:lnSpc>
              <a:spcBef>
                <a:spcPct val="0"/>
              </a:spcBef>
            </a:pPr>
            <a:endParaRPr lang="en-US" sz="3423" dirty="0">
              <a:solidFill>
                <a:srgbClr val="474847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3" name="Group 3"/>
          <p:cNvGrpSpPr/>
          <p:nvPr/>
        </p:nvGrpSpPr>
        <p:grpSpPr>
          <a:xfrm>
            <a:off x="-827859" y="-122210"/>
            <a:ext cx="20685894" cy="10938699"/>
            <a:chOff x="0" y="0"/>
            <a:chExt cx="5448137" cy="28809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48137" cy="2880974"/>
            </a:xfrm>
            <a:custGeom>
              <a:avLst/>
              <a:gdLst/>
              <a:ahLst/>
              <a:cxnLst/>
              <a:rect l="l" t="t" r="r" b="b"/>
              <a:pathLst>
                <a:path w="5448137" h="2880974">
                  <a:moveTo>
                    <a:pt x="19087" y="0"/>
                  </a:moveTo>
                  <a:lnTo>
                    <a:pt x="5429050" y="0"/>
                  </a:lnTo>
                  <a:cubicBezTo>
                    <a:pt x="5439591" y="0"/>
                    <a:pt x="5448137" y="8546"/>
                    <a:pt x="5448137" y="19087"/>
                  </a:cubicBezTo>
                  <a:lnTo>
                    <a:pt x="5448137" y="2861887"/>
                  </a:lnTo>
                  <a:cubicBezTo>
                    <a:pt x="5448137" y="2872429"/>
                    <a:pt x="5439591" y="2880974"/>
                    <a:pt x="5429050" y="2880974"/>
                  </a:cubicBezTo>
                  <a:lnTo>
                    <a:pt x="19087" y="2880974"/>
                  </a:lnTo>
                  <a:cubicBezTo>
                    <a:pt x="8546" y="2880974"/>
                    <a:pt x="0" y="2872429"/>
                    <a:pt x="0" y="2861887"/>
                  </a:cubicBezTo>
                  <a:lnTo>
                    <a:pt x="0" y="19087"/>
                  </a:lnTo>
                  <a:cubicBezTo>
                    <a:pt x="0" y="8546"/>
                    <a:pt x="8546" y="0"/>
                    <a:pt x="19087" y="0"/>
                  </a:cubicBezTo>
                  <a:close/>
                </a:path>
              </a:pathLst>
            </a:custGeom>
            <a:solidFill>
              <a:srgbClr val="F6F6F6">
                <a:alpha val="71765"/>
              </a:srgbClr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5448137" cy="29190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1706697"/>
            <a:ext cx="16787317" cy="2657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</a:pPr>
            <a:r>
              <a:rPr lang="en-US" sz="4199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Đọc mở rộng văn bản cùng thể loại: </a:t>
            </a:r>
          </a:p>
          <a:p>
            <a:pPr algn="ctr">
              <a:lnSpc>
                <a:spcPts val="7139"/>
              </a:lnSpc>
            </a:pPr>
            <a:r>
              <a:rPr lang="en-US" sz="4199" b="1" i="1">
                <a:solidFill>
                  <a:srgbClr val="143333"/>
                </a:solidFill>
                <a:latin typeface="Roboto Condensed Bold Italics"/>
                <a:ea typeface="Roboto Condensed Bold Italics"/>
                <a:cs typeface="Roboto Condensed Bold Italics"/>
                <a:sym typeface="Roboto Condensed Bold Italics"/>
              </a:rPr>
              <a:t>Cùng nhà văn Tô Hoài ngắm phố phường Hà Nội</a:t>
            </a:r>
          </a:p>
          <a:p>
            <a:pPr algn="ctr">
              <a:lnSpc>
                <a:spcPts val="7139"/>
              </a:lnSpc>
              <a:spcBef>
                <a:spcPct val="0"/>
              </a:spcBef>
            </a:pPr>
            <a:endParaRPr lang="en-US" sz="4199" b="1" i="1">
              <a:solidFill>
                <a:srgbClr val="143333"/>
              </a:solidFill>
              <a:latin typeface="Roboto Condensed Bold Italics"/>
              <a:ea typeface="Roboto Condensed Bold Italics"/>
              <a:cs typeface="Roboto Condensed Bold Italics"/>
              <a:sym typeface="Roboto Condensed Bold Itali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54482" y="3454546"/>
            <a:ext cx="17061534" cy="718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139"/>
              </a:lnSpc>
            </a:pP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Về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nhà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:</a:t>
            </a:r>
          </a:p>
          <a:p>
            <a:pPr marL="906778" lvl="1" indent="-453389" algn="just">
              <a:lnSpc>
                <a:spcPts val="7139"/>
              </a:lnSpc>
              <a:buFont typeface="Arial"/>
              <a:buChar char="•"/>
            </a:pP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Đọc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trước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bản</a:t>
            </a:r>
            <a:endParaRPr lang="en-US" sz="4199" dirty="0">
              <a:solidFill>
                <a:srgbClr val="14333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906778" lvl="1" indent="-453389" algn="just">
              <a:lnSpc>
                <a:spcPts val="7139"/>
              </a:lnSpc>
              <a:buFont typeface="Arial"/>
              <a:buChar char="•"/>
            </a:pP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Tìm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hiểu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thông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tin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về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người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được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phỏng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vấn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(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nhà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Tô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Hoài)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người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phỏng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vấn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(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nhà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thơ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Trần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Đăng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Khoa)</a:t>
            </a:r>
          </a:p>
          <a:p>
            <a:pPr marL="906778" lvl="1" indent="-453389" algn="just">
              <a:lnSpc>
                <a:spcPts val="7139"/>
              </a:lnSpc>
              <a:buFont typeface="Arial"/>
              <a:buChar char="•"/>
            </a:pP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Trả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lời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trước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các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thẻ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câu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hỏi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tưởng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tượng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suy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luận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trong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phần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Đọc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hiểu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  <a:p>
            <a:pPr marL="906778" lvl="1" indent="-453389" algn="just">
              <a:lnSpc>
                <a:spcPts val="7139"/>
              </a:lnSpc>
              <a:buFont typeface="Arial"/>
              <a:buChar char="•"/>
            </a:pP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Tìm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thêm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một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số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nét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đặc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sắc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của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Hà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Nội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(con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người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ẩm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thực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hoá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nghệ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199" dirty="0" err="1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thuật</a:t>
            </a:r>
            <a:r>
              <a:rPr lang="en-US" sz="4199" dirty="0">
                <a:solidFill>
                  <a:srgbClr val="14333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…)</a:t>
            </a:r>
          </a:p>
          <a:p>
            <a:pPr algn="just">
              <a:lnSpc>
                <a:spcPts val="7139"/>
              </a:lnSpc>
              <a:spcBef>
                <a:spcPct val="0"/>
              </a:spcBef>
            </a:pPr>
            <a:endParaRPr lang="en-US" sz="4199" dirty="0">
              <a:solidFill>
                <a:srgbClr val="14333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28700" y="379385"/>
            <a:ext cx="3903266" cy="1041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39"/>
              </a:lnSpc>
              <a:spcBef>
                <a:spcPct val="0"/>
              </a:spcBef>
            </a:pPr>
            <a:r>
              <a:rPr lang="en-US" sz="519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5. Vận dụng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028700" y="595312"/>
            <a:ext cx="12191372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49"/>
              </a:lnSpc>
            </a:pPr>
            <a:r>
              <a:rPr lang="en-US" sz="5707" b="1" spc="285">
                <a:solidFill>
                  <a:srgbClr val="535254"/>
                </a:solidFill>
                <a:latin typeface="Fraunces Bold"/>
                <a:ea typeface="Fraunces Bold"/>
                <a:cs typeface="Fraunces Bold"/>
                <a:sym typeface="Fraunces Bold"/>
              </a:rPr>
              <a:t>I. TRI THỨC NGỮ VĂN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472241" y="1601311"/>
            <a:ext cx="11747831" cy="732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50"/>
              </a:lnSpc>
              <a:spcBef>
                <a:spcPct val="0"/>
              </a:spcBef>
            </a:pPr>
            <a:r>
              <a:rPr lang="en-US" sz="417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1. Văn bản thông tin giới thiệu một di tích lịch sử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362478" y="2495361"/>
            <a:ext cx="14677118" cy="1979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20"/>
              </a:lnSpc>
              <a:spcBef>
                <a:spcPct val="0"/>
              </a:spcBef>
            </a:pP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Theo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Luật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Di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sản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hoá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di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tích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lịch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sử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(di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tích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lịch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sử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–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hoá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)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là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những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công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trình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xây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dựng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hoặc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địa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điểm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có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giá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trị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lịch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sử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văn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hoá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khoa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học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các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di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vật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cổ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vật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bảo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vật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quốc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gia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thuộc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công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trình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địa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điểm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đó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028700" y="595312"/>
            <a:ext cx="12191372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49"/>
              </a:lnSpc>
            </a:pPr>
            <a:r>
              <a:rPr lang="en-US" sz="5707" b="1" spc="285">
                <a:solidFill>
                  <a:srgbClr val="535254"/>
                </a:solidFill>
                <a:latin typeface="Fraunces Bold"/>
                <a:ea typeface="Fraunces Bold"/>
                <a:cs typeface="Fraunces Bold"/>
                <a:sym typeface="Fraunces Bold"/>
              </a:rPr>
              <a:t>I. TRI THỨC NGỮ VĂN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472241" y="1601311"/>
            <a:ext cx="11747831" cy="732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50"/>
              </a:lnSpc>
              <a:spcBef>
                <a:spcPct val="0"/>
              </a:spcBef>
            </a:pPr>
            <a:r>
              <a:rPr lang="en-US" sz="4179">
                <a:solidFill>
                  <a:srgbClr val="535254"/>
                </a:solidFill>
                <a:latin typeface="#9Slide07 SVNUT Triumph Press"/>
                <a:ea typeface="#9Slide07 SVNUT Triumph Press"/>
                <a:cs typeface="#9Slide07 SVNUT Triumph Press"/>
                <a:sym typeface="#9Slide07 SVNUT Triumph Press"/>
              </a:rPr>
              <a:t>1. Văn bản thông tin giới thiệu một di tích lịch sử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362478" y="2495361"/>
            <a:ext cx="14677118" cy="2646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20"/>
              </a:lnSpc>
              <a:spcBef>
                <a:spcPct val="0"/>
              </a:spcBef>
            </a:pP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tích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lịch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sử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thường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gắn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với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danh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lam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thắng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cảnh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tạo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nên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vẻ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đẹp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hài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hoà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giữa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các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tác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phẩm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thiên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tạo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nhân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tạo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Với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lịch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sử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phát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triển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lâu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đời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Việt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Nam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có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rất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nhiều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di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tích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lịch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sử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nổi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tiếng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Mỗi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di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tích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lịch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sử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đều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có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đặc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điểm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giá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trị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và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vẻ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đẹp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800" dirty="0" err="1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riêng</a:t>
            </a:r>
            <a:r>
              <a:rPr lang="en-US" sz="3800" dirty="0">
                <a:solidFill>
                  <a:srgbClr val="53525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4132</Words>
  <Application>Microsoft Office PowerPoint</Application>
  <PresentationFormat>Custom</PresentationFormat>
  <Paragraphs>368</Paragraphs>
  <Slides>75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8" baseType="lpstr">
      <vt:lpstr>Roboto Condensed</vt:lpstr>
      <vt:lpstr>#9Slide05 Dear Saturday</vt:lpstr>
      <vt:lpstr>#9Slide05 VL Fadilla</vt:lpstr>
      <vt:lpstr>Fraunces Bold</vt:lpstr>
      <vt:lpstr>Arial</vt:lpstr>
      <vt:lpstr>Roboto Condensed Bold</vt:lpstr>
      <vt:lpstr>#9Slide07 Bangers</vt:lpstr>
      <vt:lpstr>#9Slide03 Bebas Neue ZSmall</vt:lpstr>
      <vt:lpstr>Roboto Condensed Italics</vt:lpstr>
      <vt:lpstr>Calibri</vt:lpstr>
      <vt:lpstr>#9Slide07 SVNUT Triumph Press</vt:lpstr>
      <vt:lpstr>Roboto Condensed Bold Italics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ĐỌC 1</dc:title>
  <cp:lastModifiedBy>QuangHung Xuan</cp:lastModifiedBy>
  <cp:revision>4</cp:revision>
  <dcterms:created xsi:type="dcterms:W3CDTF">2006-08-16T00:00:00Z</dcterms:created>
  <dcterms:modified xsi:type="dcterms:W3CDTF">2026-02-26T11:42:51Z</dcterms:modified>
  <dc:identifier>DAGY9Eadtno</dc:identifier>
</cp:coreProperties>
</file>